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7" r:id="rId2"/>
    <p:sldId id="259" r:id="rId3"/>
    <p:sldId id="258" r:id="rId4"/>
    <p:sldId id="260" r:id="rId5"/>
    <p:sldId id="263" r:id="rId6"/>
    <p:sldId id="264" r:id="rId7"/>
    <p:sldId id="265" r:id="rId8"/>
    <p:sldId id="266" r:id="rId9"/>
    <p:sldId id="267" r:id="rId10"/>
    <p:sldId id="268" r:id="rId11"/>
    <p:sldId id="269" r:id="rId12"/>
    <p:sldId id="270" r:id="rId13"/>
    <p:sldId id="300" r:id="rId14"/>
    <p:sldId id="301" r:id="rId15"/>
    <p:sldId id="272" r:id="rId16"/>
    <p:sldId id="273" r:id="rId17"/>
    <p:sldId id="274" r:id="rId18"/>
    <p:sldId id="275" r:id="rId19"/>
    <p:sldId id="276" r:id="rId20"/>
    <p:sldId id="277" r:id="rId21"/>
    <p:sldId id="305" r:id="rId22"/>
    <p:sldId id="278" r:id="rId23"/>
    <p:sldId id="280" r:id="rId24"/>
    <p:sldId id="281" r:id="rId25"/>
    <p:sldId id="282" r:id="rId26"/>
    <p:sldId id="302" r:id="rId27"/>
    <p:sldId id="284" r:id="rId28"/>
    <p:sldId id="285" r:id="rId29"/>
    <p:sldId id="286" r:id="rId30"/>
    <p:sldId id="287" r:id="rId31"/>
    <p:sldId id="288" r:id="rId32"/>
    <p:sldId id="304" r:id="rId33"/>
    <p:sldId id="289" r:id="rId34"/>
    <p:sldId id="290" r:id="rId35"/>
    <p:sldId id="291" r:id="rId36"/>
    <p:sldId id="292" r:id="rId37"/>
    <p:sldId id="293" r:id="rId38"/>
    <p:sldId id="294" r:id="rId39"/>
    <p:sldId id="303" r:id="rId40"/>
    <p:sldId id="297" r:id="rId41"/>
    <p:sldId id="298" r:id="rId42"/>
    <p:sldId id="299"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CF8B6B2-D0AD-479F-97A9-4D0B33682469}" type="datetimeFigureOut">
              <a:rPr lang="el-GR" smtClean="0"/>
              <a:t>17/11/2020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095458C-A832-4EEB-9B64-ED471D74FDA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8B6B2-D0AD-479F-97A9-4D0B33682469}" type="datetimeFigureOut">
              <a:rPr lang="el-GR" smtClean="0"/>
              <a:t>17/11/2020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5458C-A832-4EEB-9B64-ED471D74FDA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dirty="0" smtClean="0">
                <a:latin typeface="Times New Roman" pitchFamily="18" charset="0"/>
                <a:cs typeface="Times New Roman" pitchFamily="18" charset="0"/>
              </a:rPr>
              <a:t>Ιστορία της Φιλοσοφίας της Επιστήμης</a:t>
            </a:r>
            <a:endParaRPr lang="el-GR" b="1"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1357290" y="4357694"/>
            <a:ext cx="6400800" cy="1785950"/>
          </a:xfrm>
        </p:spPr>
        <p:txBody>
          <a:bodyPr>
            <a:normAutofit fontScale="92500" lnSpcReduction="20000"/>
          </a:bodyPr>
          <a:lstStyle/>
          <a:p>
            <a:endParaRPr lang="el-GR" dirty="0" smtClean="0">
              <a:solidFill>
                <a:schemeClr val="tx1"/>
              </a:solidFill>
            </a:endParaRPr>
          </a:p>
          <a:p>
            <a:r>
              <a:rPr lang="el-GR" b="1" dirty="0">
                <a:solidFill>
                  <a:schemeClr val="tx1"/>
                </a:solidFill>
                <a:latin typeface="Times New Roman" pitchFamily="18" charset="0"/>
                <a:cs typeface="Times New Roman" pitchFamily="18" charset="0"/>
              </a:rPr>
              <a:t>Μεσαίωνας </a:t>
            </a:r>
            <a:r>
              <a:rPr lang="el-GR" b="1" dirty="0" smtClean="0">
                <a:solidFill>
                  <a:schemeClr val="tx1"/>
                </a:solidFill>
                <a:latin typeface="Times New Roman" pitchFamily="18" charset="0"/>
                <a:cs typeface="Times New Roman" pitchFamily="18" charset="0"/>
              </a:rPr>
              <a:t>Ι</a:t>
            </a:r>
            <a:r>
              <a:rPr lang="en-US" b="1" dirty="0">
                <a:solidFill>
                  <a:schemeClr val="tx1"/>
                </a:solidFill>
                <a:latin typeface="Times New Roman" pitchFamily="18" charset="0"/>
                <a:cs typeface="Times New Roman" pitchFamily="18" charset="0"/>
              </a:rPr>
              <a:t>I</a:t>
            </a:r>
            <a:r>
              <a:rPr lang="el-GR"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Buridan</a:t>
            </a:r>
            <a:r>
              <a:rPr lang="el-GR" b="1" dirty="0" smtClean="0">
                <a:solidFill>
                  <a:schemeClr val="tx1"/>
                </a:solidFill>
                <a:latin typeface="Times New Roman" pitchFamily="18" charset="0"/>
                <a:cs typeface="Times New Roman" pitchFamily="18" charset="0"/>
              </a:rPr>
              <a:t>, </a:t>
            </a:r>
            <a:r>
              <a:rPr lang="en-US" b="1" dirty="0" err="1" smtClean="0">
                <a:solidFill>
                  <a:schemeClr val="tx1"/>
                </a:solidFill>
                <a:latin typeface="Times New Roman" pitchFamily="18" charset="0"/>
                <a:cs typeface="Times New Roman" pitchFamily="18" charset="0"/>
              </a:rPr>
              <a:t>Autrecourt</a:t>
            </a:r>
            <a:r>
              <a:rPr lang="el-GR" b="1" dirty="0" smtClean="0">
                <a:solidFill>
                  <a:schemeClr val="tx1"/>
                </a:solidFill>
                <a:latin typeface="Times New Roman" pitchFamily="18" charset="0"/>
                <a:cs typeface="Times New Roman" pitchFamily="18" charset="0"/>
              </a:rPr>
              <a:t> </a:t>
            </a:r>
            <a:endParaRPr lang="el-GR" b="1" dirty="0" smtClean="0">
              <a:solidFill>
                <a:schemeClr val="tx1"/>
              </a:solidFill>
              <a:latin typeface="Times New Roman" pitchFamily="18" charset="0"/>
              <a:cs typeface="Times New Roman" pitchFamily="18" charset="0"/>
            </a:endParaRPr>
          </a:p>
          <a:p>
            <a:pPr algn="l"/>
            <a:r>
              <a:rPr lang="el-GR" b="1" dirty="0" smtClean="0">
                <a:solidFill>
                  <a:schemeClr val="tx1"/>
                </a:solidFill>
                <a:latin typeface="Times New Roman" pitchFamily="18" charset="0"/>
                <a:cs typeface="Times New Roman" pitchFamily="18" charset="0"/>
              </a:rPr>
              <a:t>  Το πρόβλημα της επαγωγής  </a:t>
            </a:r>
            <a:r>
              <a:rPr lang="el-GR" dirty="0" smtClean="0"/>
              <a:t/>
            </a:r>
            <a:br>
              <a:rPr lang="el-GR" dirty="0" smtClean="0"/>
            </a:br>
            <a:endParaRPr lang="el-GR"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857232"/>
            <a:ext cx="828680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Αυτή είναι μια ριζοσπαστική σύλληψη της επαγωγής,</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επειδή ο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 θεώρησε ότι η επαγωγή είναι ένας αυθεντικά μη-αποδεικτικός τρόπος συμπερασμού, ο οποίος προσφέρει φύσει αναγκαίες γενικές αλήθειες και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β) ο ρόλος του νου σε αυτήν </a:t>
            </a:r>
            <a:r>
              <a:rPr kumimoji="0" lang="el-GR" sz="20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είναι να αναζητά μια γενική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μετα</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-αρχή η οποία θα δικαιολογεί όλες τις επαγωγές.  Η πρωτοτυπία αυτής της σύλληψης του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Bouridan</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για τον ρόλο του νου έγκειται ακριβώς το ότι αρνείται ότι ο νους δρα μέσω κάποιας γενικής αρχής, όπως η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MP</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S</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του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Scotus</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ή η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MP</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O</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του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Ockham</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η οποία υποτίθεται ότι νομιμοποιεί κάθε επαγωγή ενώ η ίδια γίνεται γνωστή μέσω του νου μετά βεβαιότητας. </a:t>
            </a: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Απεναντίας, ο νους είναι μάλλον ο ίδιος μια ενεργητική</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αρχή,  η οποία αναζητά, σε </a:t>
            </a:r>
            <a:r>
              <a:rPr kumimoji="0" lang="el-GR" sz="20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κάθε μία</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επιμέρους επαγωγή, λόγους για να κάνει ή να μην κάνει τη μετάβαση από τα επιμέρους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παρατηρηθέντα</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παραδείγματα σε μια ορισμένη γενίκευση.</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28596" y="357166"/>
            <a:ext cx="828680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νους σχηματίζει τη γενίκευση ότι,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φερ</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ειπείν, κάθε φωτιά είναι θερμή όχι επειδή στηρίζεται σε μία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μετα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-αρχή η οποία νομιμοποιεί τον ισχυρισμό ότι όλα τα μη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παρατηρηθέντα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παραδείγματα της φωτιάς είναι όμοια με τα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παρατηρηθέντα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παραδείγματα της φωτιάς, αλλά επειδή καθοδηγούμενος από την εμπειρία των παραδειγμάτων της φωτιάς,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έχει βρει κανένα παράδειγμα φωτιάς που να μην είναι θερμή ή έναν λόγο για να αναμένει ότι οι μη </a:t>
            </a:r>
            <a:r>
              <a:rPr kumimoji="0" lang="el-GR" b="1"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παρατηρηθείσες</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φωτιές δεν είναι (ή δεν θα είναι ) θερμές</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το ίδιο ισχύει και για όλες τις πρωτοβάθμιες γενικεύσεις, είτε είναι για τους μαγνήτες, είτε για τα βότανα ή το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ραβέντι</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ή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ό,τι</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άλλο.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Κατά τη διαδικασία αυτή, η επαγωγή παραμένει μία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αυθεντική</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μη αποδεικτική μορφή συλλογισμού</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Η επαγωγή βαίνει από τα επιμέρους στο καθολικό και η μετάβαση αυτή  δεν νομιμοποιείται από μια επιπλέον προκείμενη (τη ρήτρα «και ούτω καθεξής για τα άλλα άτομα») αλλά  από τη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φυσική κλίση του νου προς την αλήθεια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a:p>
            <a:pPr marL="542925" marR="0" lvl="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«Αλλά εάν μια επαγωγή δεν μπορεί να πραγματοποιηθεί από όλα τα άτομα, όπως στην περίπτωση που συμπεράναμε από τα άτομα ότι κάθε φωτιά είναι θερμή, τότε μια τέτοια επαγωγή δεν ανάγεται σε συλλογισμό, ούτε αποδεικνύει το συμπέρασμά της λόγω του ότι είναι μια τυπικά έγκυρη συνέπεια, ούτε επειδή μπορεί να αναχθεί σε μια τυπικά έγκυρη συνέπεια, αλλά εξαιτίας της φυσικής κλίσης του νου προς την αλήθεια» (2001, 399).</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28596" y="285729"/>
            <a:ext cx="8429684"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Σύμφωνα με το μοντέλο του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η επαγωγή εκκινεί με την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παρατήρηση των επιμέρους </a:t>
            </a:r>
            <a:r>
              <a:rPr kumimoji="0" lang="el-GR"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και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την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έλλειψη αντιπαραδειγμάτων</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Πόσα επιμέρους απαιτούνται;</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«Τόσα όσα θα ήταν αρκετά για να παραγάγουν την πίστη στο καθολικό συμπέρασμα το οποίο συνάγεται», λέει 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(2001, 400).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Έπειτα ο νους «στη βάση της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φυσικής του κλίσης προς την αλήθεια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ελλείψει οποιουδήποτε λόγου να σκεφθεί ότι οι μη </a:t>
            </a:r>
            <a:r>
              <a:rPr kumimoji="0" lang="el-GR" b="1"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διερευνηθείσες</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περιπτώσεις θα διαφέρουν από αυτές που έχουν διερευνηθεί</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συνάγει τη (</a:t>
            </a:r>
            <a:r>
              <a:rPr kumimoji="0" lang="el-GR" b="1"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μη αποδεικτική</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καθολική πρόταση. Αυτό, ισχυρίζεται 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είναι «μια </a:t>
            </a:r>
            <a:r>
              <a:rPr kumimoji="0" lang="el-GR" b="1"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αναπόδεικτη</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αρχή, που πρέπει να υποτεθεί στη [δεδομένη] τέχνη ή επιστήμη χωρίς απόδειξη».</a:t>
            </a:r>
          </a:p>
          <a:p>
            <a:pPr marL="0" marR="0" lvl="0" indent="0" algn="just" defTabSz="914400" rtl="0" eaLnBrk="0" fontAlgn="base" latinLnBrk="0" hangingPunct="0">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Τι ακριβώς είναι όμως η φυσική κλίση του νου προς την αλήθεια; </a:t>
            </a:r>
          </a:p>
          <a:p>
            <a:pPr marL="0" marR="0" lvl="0" indent="0" algn="just" defTabSz="914400" rtl="0" eaLnBrk="0" fontAlgn="base" latinLnBrk="0" hangingPunct="0">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Μία από τις σκεπτικιστικές θέσεις ενάντια στη δυνατότητα της επιστημονικής</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γνώσης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την οποία επιχείρησε να αντικρούσει ήταν η εξής:</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a:p>
            <a:pPr marL="361950" marR="0" lvl="0" indent="-361950" algn="just" defTabSz="914400" rtl="0" eaLnBrk="0" fontAlgn="base" latinLnBrk="0" hangingPunct="0">
              <a:lnSpc>
                <a:spcPct val="100000"/>
              </a:lnSpc>
              <a:spcBef>
                <a:spcPct val="0"/>
              </a:spcBef>
              <a:spcAft>
                <a:spcPct val="0"/>
              </a:spcAft>
              <a:buClrTx/>
              <a:buSzTx/>
              <a:buFontTx/>
              <a:buNone/>
              <a:tabLst/>
            </a:pPr>
            <a:r>
              <a:rPr lang="el-GR" dirty="0" smtClean="0">
                <a:latin typeface="Times New Roman" pitchFamily="18" charset="0"/>
                <a:ea typeface="Calibri" pitchFamily="34" charset="0"/>
                <a:cs typeface="Times New Roman" pitchFamily="18" charset="0"/>
              </a:rPr>
              <a:t>      Κανένα πλήθος εμπειριών</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δεν οδηγεί σε μία καθολική πρόταση λόγω της μορφής της, καθώς κανένα</a:t>
            </a:r>
            <a:r>
              <a:rPr kumimoji="0" lang="el-G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πλήθος εμπειριών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δεν μπορεί να παραγάγει μία επαγωγή &lt;που να  περιλαμβάνει&gt; κάθε άτομο. Επομένως, φαίνεται ότι αρχές δεν είναι βέβαιες (1.2. </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a:t>
            </a: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10)</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285720" y="857232"/>
            <a:ext cx="864399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Στην απάντησή του (</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14), ο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διέκρινε ανάμεσα σε δύο είδη αποδείξεων</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που θα μπορούσαν να χαρακτηριστούν</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a:t>
            </a:r>
            <a:r>
              <a:rPr lang="el-GR" sz="2000" i="1" dirty="0" smtClean="0">
                <a:latin typeface="Times New Roman" pitchFamily="18" charset="0"/>
                <a:ea typeface="6427f01" charset="-120"/>
                <a:cs typeface="Times New Roman" pitchFamily="18" charset="0"/>
              </a:rPr>
              <a:t>επιστημονικές</a:t>
            </a:r>
            <a:r>
              <a:rPr kumimoji="0" lang="el-GR" sz="2000" b="0" i="0" u="none" strike="noStrike" cap="none" normalizeH="0" baseline="0" dirty="0" smtClean="0">
                <a:ln>
                  <a:noFill/>
                </a:ln>
                <a:effectLst/>
                <a:latin typeface="Times New Roman" pitchFamily="18" charset="0"/>
                <a:ea typeface="6427f01" charset="-12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solidFill>
                <a:schemeClr val="tx1"/>
              </a:solidFill>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 Η απόδειξη «κατά τον πλέον κατάλληλο (ή αρμόζοντα) τρόπο»</a:t>
            </a:r>
            <a:r>
              <a:rPr kumimoji="0" lang="el-GR" sz="2000" b="0" i="0" u="none" strike="noStrike" cap="none" normalizeH="0" dirty="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μίας πρότασης, όταν ο νους τείνει «από τη φύση του» να συναινέσει σε αυτή την πρόταση και είναι ανίκανος να διαφωνήσει με αυτήν.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000" dirty="0" smtClean="0">
                <a:latin typeface="Times New Roman" pitchFamily="18" charset="0"/>
                <a:ea typeface="6427f01" charset="-120"/>
                <a:cs typeface="Times New Roman" pitchFamily="18" charset="0"/>
              </a:rPr>
              <a:t>Β. Οι αποδείξεις των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«φυσικών αρχών» και </a:t>
            </a:r>
            <a:r>
              <a:rPr lang="el-GR" sz="2000" dirty="0" smtClean="0">
                <a:latin typeface="Times New Roman" pitchFamily="18" charset="0"/>
                <a:ea typeface="6427f01" charset="-120"/>
                <a:cs typeface="Times New Roman" pitchFamily="18" charset="0"/>
              </a:rPr>
              <a:t>κάθε πρότασης η οποία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έπεται από αυτές. Η άρνηση των αρχών αυτών δεν συνιστά αντίφαση. Εξάλλου ο νους θα μπορούσε να εξαπατηθεί σε σχέση με αυτές «από μιαν υπερφυσική αιτία». Για παράδειγμα, ο Θεός θα μπορούσε να δημιουργήσει μια φωτιά χωρίς θερμότητα. Και επομένως τη φυσική αρχή «κάθε φωτιά είναι θερμή» δεν μπορεί ο νους να την γνωρίζει μέσω κάποιας</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απόδειξης</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του πρώτου είδους.  Αλλά στο βαθμό που παραμένουμε εντός της «κανονικής πορείας της φύσης», ο νους δεν μπορεί να εξαπατάται σε σχέση με μια αρχή όπως η παραπάνω – διότι αποτελεί μέρος της φύσης της φωτιάς το να είναι θερμή. Αυτού του είδους οι «φυσικές αποδείξεις» – εντός της</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κανονικής</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πορείας της φύσης – αρκούν για τη φυσική επιστήμη.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kumimoji="0" lang="el-GR" sz="2200" b="1" i="0" u="none" strike="noStrike" cap="none" normalizeH="0" baseline="0" dirty="0" smtClean="0">
                <a:ln>
                  <a:noFill/>
                </a:ln>
                <a:effectLst/>
                <a:latin typeface="Times New Roman" pitchFamily="18" charset="0"/>
                <a:ea typeface="6427f01" charset="-120"/>
                <a:cs typeface="Times New Roman" pitchFamily="18" charset="0"/>
              </a:rPr>
              <a:t>Αυτού του είδους η διάκριση υποδηλώνει μια διπλή λειτουργία του νου: </a:t>
            </a:r>
            <a:r>
              <a:rPr kumimoji="0" lang="el-GR" b="0" i="0" u="none" strike="noStrike" cap="none" normalizeH="0" baseline="0" dirty="0" smtClean="0">
                <a:ln>
                  <a:noFill/>
                </a:ln>
                <a:effectLst/>
                <a:latin typeface="Times New Roman" pitchFamily="18" charset="0"/>
                <a:ea typeface="6427f01" charset="-120"/>
                <a:cs typeface="Times New Roman" pitchFamily="18" charset="0"/>
              </a:rPr>
              <a:t/>
            </a:r>
            <a:br>
              <a:rPr kumimoji="0" lang="el-GR" b="0" i="0" u="none" strike="noStrike" cap="none" normalizeH="0" baseline="0" dirty="0" smtClean="0">
                <a:ln>
                  <a:noFill/>
                </a:ln>
                <a:effectLst/>
                <a:latin typeface="Times New Roman" pitchFamily="18" charset="0"/>
                <a:ea typeface="6427f01" charset="-120"/>
                <a:cs typeface="Times New Roman" pitchFamily="18" charset="0"/>
              </a:rPr>
            </a:br>
            <a:endParaRPr lang="el-GR" dirty="0"/>
          </a:p>
        </p:txBody>
      </p:sp>
      <p:sp>
        <p:nvSpPr>
          <p:cNvPr id="3" name="2 - Θέση περιεχομένου"/>
          <p:cNvSpPr>
            <a:spLocks noGrp="1"/>
          </p:cNvSpPr>
          <p:nvPr>
            <p:ph sz="half" idx="1"/>
          </p:nvPr>
        </p:nvSpPr>
        <p:spPr>
          <a:xfrm>
            <a:off x="428596" y="1643050"/>
            <a:ext cx="4038600" cy="4525963"/>
          </a:xfrm>
        </p:spPr>
        <p:txBody>
          <a:bodyPr>
            <a:normAutofit fontScale="32500" lnSpcReduction="20000"/>
          </a:bodyPr>
          <a:lstStyle/>
          <a:p>
            <a:pPr lvl="0" algn="just">
              <a:buNone/>
            </a:pPr>
            <a:r>
              <a:rPr kumimoji="0" lang="el-GR" sz="5500" b="0" i="0" u="none" strike="noStrike" cap="none" normalizeH="0" baseline="0" dirty="0" smtClean="0">
                <a:ln>
                  <a:noFill/>
                </a:ln>
                <a:effectLst/>
                <a:latin typeface="Times New Roman" pitchFamily="18" charset="0"/>
                <a:ea typeface="6427f01" charset="-120"/>
                <a:cs typeface="Times New Roman" pitchFamily="18" charset="0"/>
              </a:rPr>
              <a:t>Α. Ο νους μπορεί να γνωρίσει κάποιες πρώτες αρχές ανεξάρτητα από την εμπειρία, χάρη στις σχέσεις </a:t>
            </a:r>
            <a:r>
              <a:rPr kumimoji="0" lang="el-GR" sz="5500" b="1" i="0" u="none" strike="noStrike" cap="none" normalizeH="0" baseline="0" dirty="0" smtClean="0">
                <a:ln>
                  <a:noFill/>
                </a:ln>
                <a:effectLst/>
                <a:latin typeface="Times New Roman" pitchFamily="18" charset="0"/>
                <a:ea typeface="6427f01" charset="-120"/>
                <a:cs typeface="Times New Roman" pitchFamily="18" charset="0"/>
              </a:rPr>
              <a:t>αποκλεισμού</a:t>
            </a:r>
            <a:r>
              <a:rPr kumimoji="0" lang="el-GR" sz="5500" b="0" i="0" u="none" strike="noStrike" cap="none" normalizeH="0" baseline="0" dirty="0" smtClean="0">
                <a:ln>
                  <a:noFill/>
                </a:ln>
                <a:effectLst/>
                <a:latin typeface="Times New Roman" pitchFamily="18" charset="0"/>
                <a:ea typeface="6427f01" charset="-120"/>
                <a:cs typeface="Times New Roman" pitchFamily="18" charset="0"/>
              </a:rPr>
              <a:t> και </a:t>
            </a:r>
            <a:r>
              <a:rPr kumimoji="0" lang="el-GR" sz="5500" b="1" i="0" u="none" strike="noStrike" cap="none" normalizeH="0" baseline="0" dirty="0" smtClean="0">
                <a:ln>
                  <a:noFill/>
                </a:ln>
                <a:effectLst/>
                <a:latin typeface="Times New Roman" pitchFamily="18" charset="0"/>
                <a:ea typeface="6427f01" charset="-120"/>
                <a:cs typeface="Times New Roman" pitchFamily="18" charset="0"/>
              </a:rPr>
              <a:t>συμπερίληψης</a:t>
            </a:r>
            <a:r>
              <a:rPr kumimoji="0" lang="el-GR" sz="5500" b="0" i="0" u="none" strike="noStrike" cap="none" normalizeH="0" baseline="0" dirty="0" smtClean="0">
                <a:ln>
                  <a:noFill/>
                </a:ln>
                <a:effectLst/>
                <a:latin typeface="Times New Roman" pitchFamily="18" charset="0"/>
                <a:ea typeface="6427f01" charset="-120"/>
                <a:cs typeface="Times New Roman" pitchFamily="18" charset="0"/>
              </a:rPr>
              <a:t> που υπάρχουν μεταξύ των όρων τους. </a:t>
            </a:r>
          </a:p>
          <a:p>
            <a:pPr lvl="0" algn="just">
              <a:buNone/>
            </a:pPr>
            <a:endParaRPr lang="el-GR" sz="5500" dirty="0">
              <a:latin typeface="Times New Roman" pitchFamily="18" charset="0"/>
              <a:ea typeface="6427f01" charset="-120"/>
              <a:cs typeface="Times New Roman" pitchFamily="18" charset="0"/>
            </a:endParaRPr>
          </a:p>
          <a:p>
            <a:pPr lvl="0" algn="just">
              <a:buNone/>
            </a:pPr>
            <a:r>
              <a:rPr kumimoji="0" lang="el-GR" sz="5500" b="0" i="0" u="none" strike="noStrike" cap="none" normalizeH="0" baseline="0" dirty="0" smtClean="0">
                <a:ln>
                  <a:noFill/>
                </a:ln>
                <a:effectLst/>
                <a:latin typeface="Times New Roman" pitchFamily="18" charset="0"/>
                <a:ea typeface="6427f01" charset="-120"/>
                <a:cs typeface="Times New Roman" pitchFamily="18" charset="0"/>
              </a:rPr>
              <a:t>      </a:t>
            </a:r>
          </a:p>
          <a:p>
            <a:pPr lvl="0" algn="just">
              <a:buNone/>
            </a:pPr>
            <a:r>
              <a:rPr lang="el-GR" sz="5500" dirty="0">
                <a:latin typeface="Times New Roman" pitchFamily="18" charset="0"/>
                <a:ea typeface="6427f01" charset="-120"/>
                <a:cs typeface="Times New Roman" pitchFamily="18" charset="0"/>
              </a:rPr>
              <a:t> </a:t>
            </a:r>
            <a:r>
              <a:rPr lang="el-GR" sz="5500" dirty="0" smtClean="0">
                <a:latin typeface="Times New Roman" pitchFamily="18" charset="0"/>
                <a:ea typeface="6427f01" charset="-120"/>
                <a:cs typeface="Times New Roman" pitchFamily="18" charset="0"/>
              </a:rPr>
              <a:t>     </a:t>
            </a:r>
            <a:r>
              <a:rPr kumimoji="0" lang="el-GR" sz="5500" b="0" i="0" u="none" strike="noStrike" cap="none" normalizeH="0" baseline="0" dirty="0" smtClean="0">
                <a:ln>
                  <a:noFill/>
                </a:ln>
                <a:effectLst/>
                <a:latin typeface="Times New Roman" pitchFamily="18" charset="0"/>
                <a:ea typeface="6427f01" charset="-120"/>
                <a:cs typeface="Times New Roman" pitchFamily="18" charset="0"/>
              </a:rPr>
              <a:t>Οι αρχές αυτές – οι λεγόμενες </a:t>
            </a:r>
            <a:r>
              <a:rPr kumimoji="0" lang="el-GR" sz="5500" b="1" i="0" u="none" strike="noStrike" cap="none" normalizeH="0" baseline="0" dirty="0" smtClean="0">
                <a:ln>
                  <a:noFill/>
                </a:ln>
                <a:effectLst/>
                <a:latin typeface="Times New Roman" pitchFamily="18" charset="0"/>
                <a:ea typeface="6427f01" charset="-120"/>
                <a:cs typeface="Times New Roman" pitchFamily="18" charset="0"/>
              </a:rPr>
              <a:t>«πρώτου τρόπου αρχές»</a:t>
            </a:r>
            <a:r>
              <a:rPr kumimoji="0" lang="el-GR" sz="5500" b="0" i="0" u="none" strike="noStrike" cap="none" normalizeH="0" baseline="0" dirty="0" smtClean="0">
                <a:ln>
                  <a:noFill/>
                </a:ln>
                <a:effectLst/>
                <a:latin typeface="Times New Roman" pitchFamily="18" charset="0"/>
                <a:ea typeface="6427f01" charset="-120"/>
                <a:cs typeface="Times New Roman" pitchFamily="18" charset="0"/>
              </a:rPr>
              <a:t>, οι οποίες αντιστοιχούν σε ορισμούς, όπως το ότι «ο άνθρωπος είναι ένα ζώο» –  είναι όπως οι αρχές του πρώτου είδους του </a:t>
            </a:r>
            <a:r>
              <a:rPr kumimoji="0" lang="en-US" sz="5500" b="0" i="0" u="none" strike="noStrike" cap="none" normalizeH="0" baseline="0" dirty="0" err="1" smtClean="0">
                <a:ln>
                  <a:noFill/>
                </a:ln>
                <a:effectLst/>
                <a:latin typeface="Times New Roman" pitchFamily="18" charset="0"/>
                <a:ea typeface="6427f01" charset="-120"/>
                <a:cs typeface="Times New Roman" pitchFamily="18" charset="0"/>
              </a:rPr>
              <a:t>Scotus</a:t>
            </a:r>
            <a:r>
              <a:rPr kumimoji="0" lang="el-GR" sz="5500" b="0" i="0" u="none" strike="noStrike" cap="none" normalizeH="0" baseline="0" dirty="0" smtClean="0">
                <a:ln>
                  <a:noFill/>
                </a:ln>
                <a:effectLst/>
                <a:latin typeface="Times New Roman" pitchFamily="18" charset="0"/>
                <a:ea typeface="6427f01" charset="-120"/>
                <a:cs typeface="Times New Roman" pitchFamily="18" charset="0"/>
              </a:rPr>
              <a:t>, οι οποίες γίνονται γνωστές με τη δύναμη του  νου. </a:t>
            </a:r>
          </a:p>
          <a:p>
            <a:endParaRPr lang="el-GR" dirty="0"/>
          </a:p>
        </p:txBody>
      </p:sp>
      <p:sp>
        <p:nvSpPr>
          <p:cNvPr id="4" name="3 - Θέση περιεχομένου"/>
          <p:cNvSpPr>
            <a:spLocks noGrp="1"/>
          </p:cNvSpPr>
          <p:nvPr>
            <p:ph sz="half" idx="2"/>
          </p:nvPr>
        </p:nvSpPr>
        <p:spPr>
          <a:xfrm>
            <a:off x="4648200" y="1600200"/>
            <a:ext cx="4038600" cy="4757758"/>
          </a:xfrm>
        </p:spPr>
        <p:txBody>
          <a:bodyPr>
            <a:noAutofit/>
          </a:bodyPr>
          <a:lstStyle/>
          <a:p>
            <a:pPr marL="0" lvl="0" indent="0" algn="just" fontAlgn="base">
              <a:spcBef>
                <a:spcPct val="0"/>
              </a:spcBef>
              <a:spcAft>
                <a:spcPct val="0"/>
              </a:spcAft>
              <a:buNone/>
            </a:pPr>
            <a:r>
              <a:rPr kumimoji="0" lang="el-GR" sz="1800" b="0" i="0" u="none" strike="noStrike" cap="none" normalizeH="0" baseline="0" dirty="0" smtClean="0">
                <a:ln>
                  <a:noFill/>
                </a:ln>
                <a:effectLst/>
                <a:latin typeface="Times New Roman" pitchFamily="18" charset="0"/>
                <a:ea typeface="6427f01" charset="-120"/>
                <a:cs typeface="Times New Roman" pitchFamily="18" charset="0"/>
              </a:rPr>
              <a:t>Β. Ωστόσο ο νους μπορεί να γνωρίσει κάποιες πρώτες αρχές και </a:t>
            </a:r>
            <a:r>
              <a:rPr kumimoji="0" lang="el-GR" sz="1800" b="1" i="0" u="none" strike="noStrike" cap="none" normalizeH="0" baseline="0" dirty="0" smtClean="0">
                <a:ln>
                  <a:noFill/>
                </a:ln>
                <a:effectLst/>
                <a:latin typeface="Times New Roman" pitchFamily="18" charset="0"/>
                <a:ea typeface="6427f01" charset="-120"/>
                <a:cs typeface="Times New Roman" pitchFamily="18" charset="0"/>
              </a:rPr>
              <a:t>μέσω της εμπειρίας</a:t>
            </a:r>
            <a:r>
              <a:rPr kumimoji="0" lang="el-GR" sz="1800" b="0" i="0" u="none" strike="noStrike" cap="none" normalizeH="0" baseline="0" dirty="0" smtClean="0">
                <a:ln>
                  <a:noFill/>
                </a:ln>
                <a:effectLst/>
                <a:latin typeface="Times New Roman" pitchFamily="18" charset="0"/>
                <a:ea typeface="6427f01" charset="-120"/>
                <a:cs typeface="Times New Roman" pitchFamily="18" charset="0"/>
              </a:rPr>
              <a:t>, αν και για αυτές οι αρχές «υπάρχουν φυσικές </a:t>
            </a:r>
            <a:r>
              <a:rPr lang="el-GR" sz="1800" dirty="0" smtClean="0">
                <a:latin typeface="Times New Roman" pitchFamily="18" charset="0"/>
                <a:ea typeface="6427f01" charset="-120"/>
                <a:cs typeface="Times New Roman" pitchFamily="18" charset="0"/>
              </a:rPr>
              <a:t>α</a:t>
            </a:r>
            <a:r>
              <a:rPr kumimoji="0" lang="el-GR" sz="1800" b="0" i="0" u="none" strike="noStrike" cap="none" normalizeH="0" baseline="0" dirty="0" smtClean="0">
                <a:ln>
                  <a:noFill/>
                </a:ln>
                <a:effectLst/>
                <a:latin typeface="Times New Roman" pitchFamily="18" charset="0"/>
                <a:ea typeface="6427f01" charset="-120"/>
                <a:cs typeface="Times New Roman" pitchFamily="18" charset="0"/>
              </a:rPr>
              <a:t>ποδείξεις». </a:t>
            </a:r>
          </a:p>
          <a:p>
            <a:pPr marL="0" lvl="0" indent="0" algn="just" fontAlgn="base">
              <a:spcBef>
                <a:spcPct val="0"/>
              </a:spcBef>
              <a:spcAft>
                <a:spcPct val="0"/>
              </a:spcAft>
              <a:buNone/>
            </a:pPr>
            <a:endParaRPr lang="el-GR" sz="1800" dirty="0" smtClean="0">
              <a:latin typeface="Times New Roman" pitchFamily="18" charset="0"/>
              <a:ea typeface="6427f01" charset="-120"/>
              <a:cs typeface="Times New Roman" pitchFamily="18" charset="0"/>
            </a:endParaRPr>
          </a:p>
          <a:p>
            <a:pPr marL="0" lvl="0" indent="0" algn="just" fontAlgn="base">
              <a:spcBef>
                <a:spcPct val="0"/>
              </a:spcBef>
              <a:spcAft>
                <a:spcPct val="0"/>
              </a:spcAft>
              <a:buNone/>
            </a:pPr>
            <a:endParaRPr lang="el-GR" sz="1800" dirty="0" smtClean="0">
              <a:latin typeface="Times New Roman" pitchFamily="18" charset="0"/>
              <a:ea typeface="6427f01" charset="-120"/>
              <a:cs typeface="Times New Roman" pitchFamily="18" charset="0"/>
            </a:endParaRPr>
          </a:p>
          <a:p>
            <a:pPr marL="0" lvl="0" indent="0" algn="just" fontAlgn="base">
              <a:spcBef>
                <a:spcPct val="0"/>
              </a:spcBef>
              <a:spcAft>
                <a:spcPct val="0"/>
              </a:spcAft>
              <a:buNone/>
            </a:pPr>
            <a:r>
              <a:rPr lang="el-GR" sz="1800" dirty="0">
                <a:latin typeface="Times New Roman" pitchFamily="18" charset="0"/>
                <a:cs typeface="Times New Roman" pitchFamily="18" charset="0"/>
              </a:rPr>
              <a:t>Η επαγωγή, </a:t>
            </a:r>
            <a:r>
              <a:rPr lang="el-GR" sz="1800" dirty="0" smtClean="0">
                <a:latin typeface="Times New Roman" pitchFamily="18" charset="0"/>
                <a:cs typeface="Times New Roman" pitchFamily="18" charset="0"/>
              </a:rPr>
              <a:t>ή «επαγωγική </a:t>
            </a:r>
            <a:r>
              <a:rPr lang="el-GR" sz="1800" dirty="0">
                <a:latin typeface="Times New Roman" pitchFamily="18" charset="0"/>
                <a:cs typeface="Times New Roman" pitchFamily="18" charset="0"/>
              </a:rPr>
              <a:t>εμπειρία», δεν οδηγεί σε μία </a:t>
            </a:r>
            <a:r>
              <a:rPr lang="el-GR" sz="1800" b="1" dirty="0">
                <a:latin typeface="Times New Roman" pitchFamily="18" charset="0"/>
                <a:cs typeface="Times New Roman" pitchFamily="18" charset="0"/>
              </a:rPr>
              <a:t>«δεύτερου τρόπου</a:t>
            </a:r>
            <a:r>
              <a:rPr lang="el-GR" sz="1800" b="1" dirty="0" smtClean="0">
                <a:latin typeface="Times New Roman" pitchFamily="18" charset="0"/>
                <a:cs typeface="Times New Roman" pitchFamily="18" charset="0"/>
              </a:rPr>
              <a:t>»  </a:t>
            </a:r>
            <a:r>
              <a:rPr lang="el-GR" sz="1800" dirty="0" smtClean="0">
                <a:latin typeface="Times New Roman" pitchFamily="18" charset="0"/>
                <a:cs typeface="Times New Roman" pitchFamily="18" charset="0"/>
              </a:rPr>
              <a:t>καθολική </a:t>
            </a:r>
            <a:r>
              <a:rPr lang="el-GR" sz="1800" dirty="0">
                <a:latin typeface="Times New Roman" pitchFamily="18" charset="0"/>
                <a:cs typeface="Times New Roman" pitchFamily="18" charset="0"/>
              </a:rPr>
              <a:t>αρχή «χάρη στη μορφή της». </a:t>
            </a:r>
            <a:r>
              <a:rPr lang="el-GR" sz="1800" dirty="0" smtClean="0">
                <a:latin typeface="Times New Roman" pitchFamily="18" charset="0"/>
                <a:cs typeface="Times New Roman" pitchFamily="18" charset="0"/>
              </a:rPr>
              <a:t>Αλλά ελλείψει </a:t>
            </a:r>
            <a:r>
              <a:rPr kumimoji="0" lang="el-GR" sz="1800" b="0" i="0" u="none" strike="noStrike" cap="none" normalizeH="0" baseline="0" dirty="0" smtClean="0">
                <a:ln>
                  <a:noFill/>
                </a:ln>
                <a:effectLst/>
                <a:latin typeface="Times New Roman" pitchFamily="18" charset="0"/>
                <a:ea typeface="6427f01" charset="-120"/>
                <a:cs typeface="Times New Roman" pitchFamily="18" charset="0"/>
              </a:rPr>
              <a:t>αντιπαραδειγμάτων και λόγων για να αναμένουμε ότι θα υπάρξουν αντιπαραδείγματα, ο νους «μέσω της φυσικής του κλίσης προς την αλήθεια αναγνωρίζει ότι μια καθολική αρχή είναι γνωστή και καταφανής μέσω φυσικών και δυνατών τεκμηρίων». </a:t>
            </a:r>
            <a:endParaRPr kumimoji="0" lang="el-GR" sz="1800" b="0" i="0" u="none" strike="noStrike" cap="none" normalizeH="0" baseline="0" dirty="0" smtClean="0">
              <a:ln>
                <a:noFill/>
              </a:ln>
              <a:effectLst/>
              <a:latin typeface="Times New Roman" pitchFamily="18" charset="0"/>
              <a:cs typeface="Times New Roman" pitchFamily="18" charset="0"/>
            </a:endParaRP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14282" y="214290"/>
            <a:ext cx="864399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Στο 2.11 Ερώτημα 11</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b</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σχετικά</a:t>
            </a:r>
            <a:r>
              <a:rPr kumimoji="0" lang="el-GR" sz="1600" b="0" i="0" u="none" strike="noStrike" cap="none" normalizeH="0" dirty="0" smtClean="0">
                <a:ln>
                  <a:noFill/>
                </a:ln>
                <a:solidFill>
                  <a:schemeClr val="tx1"/>
                </a:solidFill>
                <a:effectLst/>
                <a:latin typeface="Times New Roman" pitchFamily="18" charset="0"/>
                <a:ea typeface="6427f01" charset="-120"/>
                <a:cs typeface="Times New Roman" pitchFamily="18" charset="0"/>
              </a:rPr>
              <a:t> με το </a:t>
            </a:r>
            <a:r>
              <a:rPr kumimoji="0" lang="el-GR" sz="1600" b="1" i="1"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Εάν η γνώση των πρώτων αρχών μάς είναι έμφυτη</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ο </a:t>
            </a:r>
            <a:r>
              <a:rPr kumimoji="0" lang="en-US"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ανατρέχει στη θεώρηση του Αριστοτέλη για τον </a:t>
            </a:r>
            <a:r>
              <a:rPr kumimoji="0" lang="el-GR" sz="16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νου</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στο Β19 των </a:t>
            </a:r>
            <a:r>
              <a:rPr kumimoji="0" lang="el-GR" sz="16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Αναλυτικών Υστέρων</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προβαίνει σε μια διάκριση ανάμεσα στην </a:t>
            </a:r>
            <a:r>
              <a:rPr kumimoji="0" lang="el-GR" sz="1600" b="1"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επιστήμη</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τον </a:t>
            </a:r>
            <a:r>
              <a:rPr kumimoji="0" lang="el-GR" sz="1600" b="1"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νου</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όπου  το τελευταίο υποτίθεται ότι αναφέρεται σε μία κατάσταση (</a:t>
            </a:r>
            <a:r>
              <a:rPr kumimoji="0" lang="el-GR"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έξιν</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γνώσεως των «πρώτων μη αποδεικτικών αρχών».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Η τάση ή η κλίση αυτή του νου </a:t>
            </a:r>
            <a:r>
              <a:rPr kumimoji="0" lang="el-GR" sz="16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χρειάζεται τη συνδρομή της εμπειρίας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όταν πρόκειται για τις πρώτες αρχές οι οποίες αναφέρονται σε ονοματικούς ορισμούς – δηλ. σε αρχές οι οποίες συλλαμβάνουν τις εννοιολογικές σχέσεις του αποκλεισμού και της συμπερίληψης των όρων (π.χ. ότι το λευκό είναι ένα χρώμα).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Ωστόσο η τάση του νου να εννοεί τις πρώτες αρχές </a:t>
            </a:r>
            <a:r>
              <a:rPr kumimoji="0" lang="el-GR" sz="16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απαιτεί τη συνδρομή της εμπειρίας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όταν πρόκειται για αρχές των οποίων οι όροι  δεν αποκλείουν ή δεν περικλείουν ο ένας τον άλλον (όπως στο ότι η φωτιά είναι θερμή). Ο νους μαθαίνει από την εμπειρία ότι «</a:t>
            </a:r>
            <a:r>
              <a:rPr kumimoji="0" lang="el-GR" sz="16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αυτή</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η φωτιά είναι θερμή» και «αμέσως» κρίνει ότι η φωτιά είναι θερμή. Ωστόσο δεν κρίνει και ότι «</a:t>
            </a:r>
            <a:r>
              <a:rPr kumimoji="0" lang="el-GR" sz="16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κάθε</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φωτιά είναι θερμή» μέχρι να αποκτήσει εμπειρίες (και μνήμη) πολλών φωτιών που να είναι θερμές.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Τούτου δοθέντος, όταν μια φωτιά «έρχεται στο μυαλό», ο νους, στη βάση της παρελθούσας εμπειρίας, θα κρίνει ότι είναι θερμή, παρόλο που αυτό δεν έχει γίνει ακόμη αντιληπτό. Με άλλα λόγια, η παρελθούσα επαναλαμβανόμενη εμπειρία κάνει τον νου να αναμένει ότι μια μη </a:t>
            </a:r>
            <a:r>
              <a:rPr kumimoji="0" lang="el-GR"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παρατηρηθείσα</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φωτιά θα είναι θερμή.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Αλλά ο νους δεν έχει έτσι σχηματίσει και εννοήσει τη γενίκευση ότι </a:t>
            </a:r>
            <a:r>
              <a:rPr kumimoji="0" lang="el-GR" sz="16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κάθε</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φωτιά είναι θερμή. Η αυθεντικά επαγωγική αυτή κίνηση λαμβάνει χώρα εξαιτίας της </a:t>
            </a:r>
            <a:r>
              <a:rPr kumimoji="0" lang="el-GR" sz="16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φυσικής κλίσης του νου προς την αλήθεια</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όταν ο νους κρίνει ότι </a:t>
            </a:r>
            <a:r>
              <a:rPr kumimoji="0" lang="el-GR" sz="16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υπάρχει κανένας λόγος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να αναμένει ότι οι μη </a:t>
            </a:r>
            <a:r>
              <a:rPr kumimoji="0" lang="el-GR"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παρατηρηθείσες</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φωτιές θα πρέπει να διαφέρουν από την άποψη αυτή από τις διάφορες </a:t>
            </a:r>
            <a:r>
              <a:rPr kumimoji="0" lang="el-GR"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παρατηρηθείσες</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φωτιές.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612845"/>
            <a:ext cx="7858180" cy="5324535"/>
          </a:xfrm>
          <a:prstGeom prst="rect">
            <a:avLst/>
          </a:prstGeom>
        </p:spPr>
        <p:txBody>
          <a:bodyPr wrap="square">
            <a:spAutoFit/>
          </a:bodyPr>
          <a:lstStyle/>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Αν </a:t>
            </a:r>
            <a:r>
              <a:rPr lang="el-GR" sz="2000" dirty="0">
                <a:latin typeface="Times New Roman" pitchFamily="18" charset="0"/>
                <a:cs typeface="Times New Roman" pitchFamily="18" charset="0"/>
              </a:rPr>
              <a:t>και ο </a:t>
            </a:r>
            <a:r>
              <a:rPr lang="en-US" sz="2000" dirty="0" err="1">
                <a:latin typeface="Times New Roman" pitchFamily="18" charset="0"/>
                <a:cs typeface="Times New Roman" pitchFamily="18" charset="0"/>
              </a:rPr>
              <a:t>Buridan</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συμφωνεί με τον Αριστοτέλη στο ότι οι </a:t>
            </a:r>
            <a:r>
              <a:rPr lang="el-GR" sz="2000" b="1" dirty="0">
                <a:latin typeface="Times New Roman" pitchFamily="18" charset="0"/>
                <a:cs typeface="Times New Roman" pitchFamily="18" charset="0"/>
              </a:rPr>
              <a:t>πρώτες αρχές </a:t>
            </a:r>
            <a:r>
              <a:rPr lang="el-GR" sz="2000" dirty="0">
                <a:latin typeface="Times New Roman" pitchFamily="18" charset="0"/>
                <a:cs typeface="Times New Roman" pitchFamily="18" charset="0"/>
              </a:rPr>
              <a:t>δεν είναι έμφυτες αλλά </a:t>
            </a:r>
            <a:r>
              <a:rPr lang="el-GR" sz="2000" b="1" dirty="0">
                <a:latin typeface="Times New Roman" pitchFamily="18" charset="0"/>
                <a:cs typeface="Times New Roman" pitchFamily="18" charset="0"/>
              </a:rPr>
              <a:t>επίκτητες</a:t>
            </a:r>
            <a:r>
              <a:rPr lang="el-GR" sz="2000" dirty="0">
                <a:latin typeface="Times New Roman" pitchFamily="18" charset="0"/>
                <a:cs typeface="Times New Roman" pitchFamily="18" charset="0"/>
              </a:rPr>
              <a:t>, ισχυρίζεται ότι υπάρχει μια ορισμένη </a:t>
            </a:r>
            <a:r>
              <a:rPr lang="el-GR" sz="2000" b="1" dirty="0" smtClean="0">
                <a:latin typeface="Times New Roman" pitchFamily="18" charset="0"/>
                <a:cs typeface="Times New Roman" pitchFamily="18" charset="0"/>
              </a:rPr>
              <a:t>δύναμη </a:t>
            </a:r>
            <a:r>
              <a:rPr lang="el-GR" sz="2000" b="1" dirty="0">
                <a:latin typeface="Times New Roman" pitchFamily="18" charset="0"/>
                <a:cs typeface="Times New Roman" pitchFamily="18" charset="0"/>
              </a:rPr>
              <a:t>έμφυτη </a:t>
            </a:r>
            <a:r>
              <a:rPr lang="el-GR" sz="2000" dirty="0">
                <a:latin typeface="Times New Roman" pitchFamily="18" charset="0"/>
                <a:cs typeface="Times New Roman" pitchFamily="18" charset="0"/>
              </a:rPr>
              <a:t>σε εμάς, «η οποία μας ωθεί και μας καθορίζει προς την συγκατάθεση των πρώτων αρχών εάν αυτές παριστάνονται ορθά [στον νου</a:t>
            </a:r>
            <a:r>
              <a:rPr lang="el-GR" sz="2000" dirty="0" smtClean="0">
                <a:latin typeface="Times New Roman" pitchFamily="18" charset="0"/>
                <a:cs typeface="Times New Roman" pitchFamily="18" charset="0"/>
              </a:rPr>
              <a:t>]».</a:t>
            </a:r>
            <a:endParaRPr lang="el-GR" sz="2000" dirty="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Μπορεί κανείς να πει </a:t>
            </a:r>
            <a:r>
              <a:rPr lang="el-GR" sz="2000" dirty="0">
                <a:latin typeface="Times New Roman" pitchFamily="18" charset="0"/>
                <a:cs typeface="Times New Roman" pitchFamily="18" charset="0"/>
              </a:rPr>
              <a:t>ότι ο </a:t>
            </a:r>
            <a:r>
              <a:rPr lang="en-US" sz="2000" dirty="0" err="1">
                <a:latin typeface="Times New Roman" pitchFamily="18" charset="0"/>
                <a:cs typeface="Times New Roman" pitchFamily="18" charset="0"/>
              </a:rPr>
              <a:t>Buridan</a:t>
            </a:r>
            <a:r>
              <a:rPr lang="el-GR" sz="2000" dirty="0">
                <a:latin typeface="Times New Roman" pitchFamily="18" charset="0"/>
                <a:cs typeface="Times New Roman" pitchFamily="18" charset="0"/>
              </a:rPr>
              <a:t> θεωρεί ότι </a:t>
            </a:r>
            <a:r>
              <a:rPr lang="el-GR" sz="2000" b="1" dirty="0">
                <a:latin typeface="Times New Roman" pitchFamily="18" charset="0"/>
                <a:cs typeface="Times New Roman" pitchFamily="18" charset="0"/>
              </a:rPr>
              <a:t>ο ανθρώπινος νους </a:t>
            </a:r>
            <a:r>
              <a:rPr lang="el-GR" sz="2000" dirty="0">
                <a:latin typeface="Times New Roman" pitchFamily="18" charset="0"/>
                <a:cs typeface="Times New Roman" pitchFamily="18" charset="0"/>
              </a:rPr>
              <a:t>είναι ταυτοχρόνως μια</a:t>
            </a:r>
            <a:r>
              <a:rPr lang="el-GR" sz="2000" b="1" dirty="0">
                <a:latin typeface="Times New Roman" pitchFamily="18" charset="0"/>
                <a:cs typeface="Times New Roman" pitchFamily="18" charset="0"/>
              </a:rPr>
              <a:t> έμφυτη δύναμη </a:t>
            </a:r>
            <a:r>
              <a:rPr lang="el-GR" sz="2000" dirty="0">
                <a:latin typeface="Times New Roman" pitchFamily="18" charset="0"/>
                <a:cs typeface="Times New Roman" pitchFamily="18" charset="0"/>
              </a:rPr>
              <a:t>η οποία χαρακτηρίζεται από μια φυσική προδιάθεση προς την αλήθεια </a:t>
            </a:r>
            <a:r>
              <a:rPr lang="el-GR" sz="2000" i="1" dirty="0">
                <a:latin typeface="Times New Roman" pitchFamily="18" charset="0"/>
                <a:cs typeface="Times New Roman" pitchFamily="18" charset="0"/>
              </a:rPr>
              <a:t>και </a:t>
            </a:r>
            <a:r>
              <a:rPr lang="el-GR" sz="2000" dirty="0">
                <a:latin typeface="Times New Roman" pitchFamily="18" charset="0"/>
                <a:cs typeface="Times New Roman" pitchFamily="18" charset="0"/>
              </a:rPr>
              <a:t>η </a:t>
            </a:r>
            <a:r>
              <a:rPr lang="el-GR" sz="2000" b="1" dirty="0">
                <a:latin typeface="Times New Roman" pitchFamily="18" charset="0"/>
                <a:cs typeface="Times New Roman" pitchFamily="18" charset="0"/>
              </a:rPr>
              <a:t>κατάσταση</a:t>
            </a:r>
            <a:r>
              <a:rPr lang="el-GR" sz="2000" dirty="0">
                <a:latin typeface="Times New Roman" pitchFamily="18" charset="0"/>
                <a:cs typeface="Times New Roman" pitchFamily="18" charset="0"/>
              </a:rPr>
              <a:t> στην οποία βρισκόμαστε  όταν η δύναμη αυτή (από μόνη της ή συνεπικουρούμενη από την εμπειρία) ενεργοποιείται και μας οδηγεί στη γνώση (ή </a:t>
            </a:r>
            <a:r>
              <a:rPr lang="el-GR" sz="2000" dirty="0" err="1">
                <a:latin typeface="Times New Roman" pitchFamily="18" charset="0"/>
                <a:cs typeface="Times New Roman" pitchFamily="18" charset="0"/>
              </a:rPr>
              <a:t>εννόηση</a:t>
            </a:r>
            <a:r>
              <a:rPr lang="el-GR" sz="2000" dirty="0">
                <a:latin typeface="Times New Roman" pitchFamily="18" charset="0"/>
                <a:cs typeface="Times New Roman" pitchFamily="18" charset="0"/>
              </a:rPr>
              <a:t>) κάποιων μη αποδεικτικών αρχών.</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57158" y="1000108"/>
            <a:ext cx="8429684" cy="4708981"/>
          </a:xfrm>
          <a:prstGeom prst="rect">
            <a:avLst/>
          </a:prstGeom>
        </p:spPr>
        <p:txBody>
          <a:bodyPr wrap="square">
            <a:spAutoFit/>
          </a:bodyPr>
          <a:lstStyle/>
          <a:p>
            <a:pPr algn="just"/>
            <a:r>
              <a:rPr lang="el-GR" sz="2000" dirty="0">
                <a:latin typeface="Times New Roman" pitchFamily="18" charset="0"/>
                <a:cs typeface="Times New Roman" pitchFamily="18" charset="0"/>
              </a:rPr>
              <a:t>Στη </a:t>
            </a:r>
            <a:r>
              <a:rPr lang="en-US" sz="2000" i="1" dirty="0" err="1">
                <a:latin typeface="Times New Roman" pitchFamily="18" charset="0"/>
                <a:cs typeface="Times New Roman" pitchFamily="18" charset="0"/>
              </a:rPr>
              <a:t>Summulae</a:t>
            </a:r>
            <a:r>
              <a:rPr lang="en-US" sz="2000" dirty="0">
                <a:latin typeface="Times New Roman" pitchFamily="18" charset="0"/>
                <a:cs typeface="Times New Roman" pitchFamily="18" charset="0"/>
              </a:rPr>
              <a:t> Treatise</a:t>
            </a:r>
            <a:r>
              <a:rPr lang="el-GR" sz="2000" dirty="0">
                <a:latin typeface="Times New Roman" pitchFamily="18" charset="0"/>
                <a:cs typeface="Times New Roman" pitchFamily="18" charset="0"/>
              </a:rPr>
              <a:t> 8, </a:t>
            </a:r>
            <a:r>
              <a:rPr lang="en-US" sz="2000" dirty="0">
                <a:latin typeface="Times New Roman" pitchFamily="18" charset="0"/>
                <a:cs typeface="Times New Roman" pitchFamily="18" charset="0"/>
              </a:rPr>
              <a:t>chapter</a:t>
            </a:r>
            <a:r>
              <a:rPr lang="el-GR" sz="2000" dirty="0">
                <a:latin typeface="Times New Roman" pitchFamily="18" charset="0"/>
                <a:cs typeface="Times New Roman" pitchFamily="18" charset="0"/>
              </a:rPr>
              <a:t> 5, 8.5.4, ο </a:t>
            </a:r>
            <a:r>
              <a:rPr lang="en-US" sz="2000" dirty="0" err="1">
                <a:latin typeface="Times New Roman" pitchFamily="18" charset="0"/>
                <a:cs typeface="Times New Roman" pitchFamily="18" charset="0"/>
              </a:rPr>
              <a:t>Buridan</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περιγράφει ουσιαστικά την ίδια αυτή λειτουργία του νου, με την </a:t>
            </a:r>
            <a:r>
              <a:rPr lang="el-GR" sz="2000" dirty="0" smtClean="0">
                <a:latin typeface="Times New Roman" pitchFamily="18" charset="0"/>
                <a:cs typeface="Times New Roman" pitchFamily="18" charset="0"/>
              </a:rPr>
              <a:t>καίρια παρατήρηση</a:t>
            </a:r>
            <a:r>
              <a:rPr lang="el-GR" sz="2000" dirty="0">
                <a:latin typeface="Times New Roman" pitchFamily="18" charset="0"/>
                <a:cs typeface="Times New Roman" pitchFamily="18" charset="0"/>
              </a:rPr>
              <a:t>, ότι η φυσική προδιάθεση του νου να συγκατατίθεται στις πρώτες αρχές είναι </a:t>
            </a:r>
            <a:r>
              <a:rPr lang="el-GR" sz="2000" b="1" dirty="0">
                <a:latin typeface="Times New Roman" pitchFamily="18" charset="0"/>
                <a:cs typeface="Times New Roman" pitchFamily="18" charset="0"/>
              </a:rPr>
              <a:t>ανάλογη </a:t>
            </a:r>
            <a:r>
              <a:rPr lang="el-GR" sz="2000" dirty="0">
                <a:latin typeface="Times New Roman" pitchFamily="18" charset="0"/>
                <a:cs typeface="Times New Roman" pitchFamily="18" charset="0"/>
              </a:rPr>
              <a:t>με την προδιάθεση του χελιδονιού «να φτιάξει </a:t>
            </a:r>
            <a:r>
              <a:rPr lang="el-GR" sz="2000" dirty="0" smtClean="0">
                <a:latin typeface="Times New Roman" pitchFamily="18" charset="0"/>
                <a:cs typeface="Times New Roman" pitchFamily="18" charset="0"/>
              </a:rPr>
              <a:t>μια τέτοια φωλιά </a:t>
            </a:r>
            <a:r>
              <a:rPr lang="el-GR" sz="2000" dirty="0">
                <a:latin typeface="Times New Roman" pitchFamily="18" charset="0"/>
                <a:cs typeface="Times New Roman" pitchFamily="18" charset="0"/>
              </a:rPr>
              <a:t>όταν έρθει η ώρα να γεννήσει». </a:t>
            </a:r>
            <a:endParaRPr lang="el-GR" sz="2000" dirty="0" smtClean="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Αυτό </a:t>
            </a:r>
            <a:r>
              <a:rPr lang="el-GR" sz="2000" dirty="0">
                <a:latin typeface="Times New Roman" pitchFamily="18" charset="0"/>
                <a:cs typeface="Times New Roman" pitchFamily="18" charset="0"/>
              </a:rPr>
              <a:t>ενισχύει την άποψη ότι η προδιάθεση του νου είναι μια </a:t>
            </a:r>
            <a:r>
              <a:rPr lang="el-GR" sz="2000" b="1" i="1" dirty="0">
                <a:latin typeface="Times New Roman" pitchFamily="18" charset="0"/>
                <a:cs typeface="Times New Roman" pitchFamily="18" charset="0"/>
              </a:rPr>
              <a:t>φυσική </a:t>
            </a:r>
            <a:r>
              <a:rPr lang="el-GR" sz="2000" b="1" dirty="0">
                <a:latin typeface="Times New Roman" pitchFamily="18" charset="0"/>
                <a:cs typeface="Times New Roman" pitchFamily="18" charset="0"/>
              </a:rPr>
              <a:t>προδιάθεση</a:t>
            </a:r>
            <a:r>
              <a:rPr lang="el-GR" sz="2000" dirty="0">
                <a:latin typeface="Times New Roman" pitchFamily="18" charset="0"/>
                <a:cs typeface="Times New Roman" pitchFamily="18" charset="0"/>
              </a:rPr>
              <a:t>, την οποία διαθέτουν όλοι οι άνθρωποι ως ανθρώπινα όντα. </a:t>
            </a:r>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endParaRPr lang="el-GR" sz="2000" dirty="0">
              <a:latin typeface="Times New Roman" pitchFamily="18" charset="0"/>
              <a:cs typeface="Times New Roman" pitchFamily="18" charset="0"/>
            </a:endParaRP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Αλλά </a:t>
            </a:r>
            <a:r>
              <a:rPr lang="el-GR" sz="2000" dirty="0">
                <a:latin typeface="Times New Roman" pitchFamily="18" charset="0"/>
                <a:cs typeface="Times New Roman" pitchFamily="18" charset="0"/>
              </a:rPr>
              <a:t>ο </a:t>
            </a:r>
            <a:r>
              <a:rPr lang="en-US" sz="2000" dirty="0" err="1">
                <a:latin typeface="Times New Roman" pitchFamily="18" charset="0"/>
                <a:cs typeface="Times New Roman" pitchFamily="18" charset="0"/>
              </a:rPr>
              <a:t>Buridan</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προχωρεί περαιτέρω στην επισήμανση ότι οι άνθρωποι μοιράζονται με τα ζώα μια ορισμένη  </a:t>
            </a:r>
            <a:r>
              <a:rPr lang="el-GR" sz="2000" b="1" dirty="0">
                <a:latin typeface="Times New Roman" pitchFamily="18" charset="0"/>
                <a:cs typeface="Times New Roman" pitchFamily="18" charset="0"/>
              </a:rPr>
              <a:t>εκτιμητική δύναμη </a:t>
            </a:r>
            <a:r>
              <a:rPr lang="el-GR" sz="2000" dirty="0">
                <a:latin typeface="Times New Roman" pitchFamily="18" charset="0"/>
                <a:cs typeface="Times New Roman" pitchFamily="18" charset="0"/>
              </a:rPr>
              <a:t>(</a:t>
            </a:r>
            <a:r>
              <a:rPr lang="en-US" sz="2000" i="1" dirty="0" err="1">
                <a:latin typeface="Times New Roman" pitchFamily="18" charset="0"/>
                <a:cs typeface="Times New Roman" pitchFamily="18" charset="0"/>
              </a:rPr>
              <a:t>virtus</a:t>
            </a:r>
            <a:r>
              <a:rPr lang="en-US" sz="2000" i="1" dirty="0">
                <a:latin typeface="Times New Roman" pitchFamily="18" charset="0"/>
                <a:cs typeface="Times New Roman" pitchFamily="18" charset="0"/>
              </a:rPr>
              <a:t> as </a:t>
            </a:r>
            <a:r>
              <a:rPr lang="en-US" sz="2000" i="1" dirty="0" err="1">
                <a:latin typeface="Times New Roman" pitchFamily="18" charset="0"/>
                <a:cs typeface="Times New Roman" pitchFamily="18" charset="0"/>
              </a:rPr>
              <a:t>estimativa</a:t>
            </a:r>
            <a:r>
              <a:rPr lang="el-GR" sz="2000" dirty="0">
                <a:latin typeface="Times New Roman" pitchFamily="18" charset="0"/>
                <a:cs typeface="Times New Roman" pitchFamily="18" charset="0"/>
              </a:rPr>
              <a:t>) να σχηματίζουν κρίσεις για το μέλλον στη βάση του παρελθόντος.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28596" y="285728"/>
            <a:ext cx="828680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Ας υποθέσουμε ότι κάποιος βλέπει ένα αναμμένο κάρβουνο, το αγγίζει και αυτό είναι θερμό, «και την επομένη βλέπει ένα άλλο κομμάτι αναμμένου κάρβουνου, και τότε, ενθυμούμενος τα άλλα, κρίνει αμέσως ότι αυτό είναι θερμό και επιβλαβές και το αποφεύγει» (2001, 722).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παρελθούσα εμπειρία τον οδηγεί στη διαμόρφωση μιας προσδοκίας – στην πραγματικότητα μιας κρίσης – για καινούρια παραδείγματα.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Ωστόσο ο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Buridan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δείχνει να από-</a:t>
            </a:r>
            <a:r>
              <a:rPr kumimoji="0" lang="el-G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νοητικοποιεί</a:t>
            </a:r>
            <a:r>
              <a:rPr lang="en-US" sz="2000" dirty="0">
                <a:latin typeface="Times New Roman" pitchFamily="18" charset="0"/>
                <a:ea typeface="Calibri" pitchFamily="34" charset="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αυτή την κρίση («δεν προκύπτει μέσω του νου»), καθώς τα ζώα (ακόμη και ένα «μικρό κουτάβι»), τα οποία δεν διαθέτουν κάποιον νου, είναι ικανά να τα καταφέρουν.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κρίση αυτή δεν είναι ούτε μια αντιληπτική κρίση, καθώς δεν αγγίζεται αυτή τη φορά το κάρβουνο. </a:t>
            </a:r>
            <a:r>
              <a:rPr lang="el-GR" sz="2000" dirty="0" smtClean="0">
                <a:latin typeface="Times New Roman" pitchFamily="18" charset="0"/>
                <a:ea typeface="Calibri" pitchFamily="34" charset="0"/>
                <a:cs typeface="Times New Roman" pitchFamily="18" charset="0"/>
              </a:rPr>
              <a:t>Ο</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ύτε είναι μια κρίση της μνήμης</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καθώς αυτή δεν είναι για το παρελθόν, αλλά για το παρόν. Και ωστόσο, είναι </a:t>
            </a:r>
            <a:r>
              <a:rPr kumimoji="0" lang="el-G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μια κρίση της εμπειρίας</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Είναι στη βάση αυτής της εμπειρικής κρίσης που ο νους εκδηλώνει τη «φυσική κλίση» του να συγκατατίθεται με «βεβαιότητα και </a:t>
            </a:r>
            <a:r>
              <a:rPr lang="el-GR" sz="2000" dirty="0" err="1" smtClean="0">
                <a:latin typeface="Times New Roman" pitchFamily="18" charset="0"/>
                <a:ea typeface="Calibri" pitchFamily="34" charset="0"/>
                <a:cs typeface="Times New Roman" pitchFamily="18" charset="0"/>
              </a:rPr>
              <a:t>προ</a:t>
            </a:r>
            <a:r>
              <a:rPr kumimoji="0" lang="el-G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φάνεια</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στο γεγονός ότι αυτό το κάρβουνο είναι θερμό και </a:t>
            </a:r>
            <a:r>
              <a:rPr kumimoji="0" lang="el-G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επιβαλαβές</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κρίση αυτή βασίζεται σε μία αναπόδεικτη αρχή της φρόνησης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prudence</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117693"/>
            <a:ext cx="871543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κρίση αυτή </a:t>
            </a:r>
            <a:r>
              <a:rPr kumimoji="0" lang="el-G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δεν</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είναι ακόμη γενική – </a:t>
            </a:r>
            <a:r>
              <a:rPr kumimoji="0" lang="el-GR"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αφορά το επόμενο παράδειγμα στη βάση πολλών παρελθόντων παραδειγμάτων</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νους εμπλέκεται αναπόφευκτα στο ακόλουθο, γενικευτικό, βήμα. Κρίνει ότι εφόσον </a:t>
            </a:r>
            <a:r>
              <a:rPr kumimoji="0" lang="el-GR"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αυτό</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το κάρβουνο  είναι θερμό, </a:t>
            </a:r>
            <a:r>
              <a:rPr kumimoji="0" lang="el-GR"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ένα</a:t>
            </a:r>
            <a:r>
              <a:rPr kumimoji="0" lang="el-G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κάρβουνο είναι θερμό</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Ο τελευταίος αυτός ισχυρισμός, το ότι δηλαδή το κάρβουνο είναι θερμό (</a:t>
            </a:r>
            <a:r>
              <a:rPr kumimoji="0" lang="en-US"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Carbo</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est</a:t>
            </a:r>
            <a:r>
              <a:rPr kumimoji="0" 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alidus</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δεν είναι ακόμη γενικός αν και αναφέρεται </a:t>
            </a:r>
            <a:r>
              <a:rPr lang="el-GR" dirty="0" smtClean="0">
                <a:latin typeface="Times New Roman" pitchFamily="18" charset="0"/>
                <a:ea typeface="Calibri" pitchFamily="34" charset="0"/>
                <a:cs typeface="Times New Roman" pitchFamily="18" charset="0"/>
              </a:rPr>
              <a:t>σε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κάθε κάρβουνο. Είναι όμως </a:t>
            </a:r>
            <a:r>
              <a:rPr kumimoji="0" lang="el-G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αόριστος</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(για οποιοδήποτε κάρβουνο) και </a:t>
            </a:r>
            <a:r>
              <a:rPr kumimoji="0" lang="el-GR"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όχι ατομικός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τούτο ή εκείνο το συγκεκριμένο κάρβουνο). Και τότε μέσω της επαγωγής, συνάγεται το καθολικό συμπέρασμα «ότι κάθε κόκκινο, αναμμένο, φλεγόμενο κάρβουνο είναι θερμό». Όπως το θέτει ο </a:t>
            </a:r>
            <a:r>
              <a:rPr kumimoji="0" lang="en-US"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Buridan</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(2001, 723):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a:p>
            <a:pPr marL="361950" marR="0" lvl="0" algn="just" defTabSz="914400" rtl="0" eaLnBrk="0" fontAlgn="base" latinLnBrk="0" hangingPunct="0">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361950" marR="0" lvl="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Διότι ο νους συνάγει από τη μνήμη με βεβαιότητα και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αποδεικτικότητα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ότι γνώριζε πως πολλά τέτοια κάρβουνα  είναι θερμά με το να τα αισθάνεται, και σε καμία από αυτές τις αισθήσεις δεν αντιλήφθηκε κάποιο που να μην είναι θερμό, και με μία προσεκτική θεώρηση  δεν αντιλαμβάνεται καμία αντίθετη περίπτωση ή λόγο για τον οποίο η περίπτωση αυτή δεν θα έπρεπε να είναι η ίδια με τις άλλες.</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Η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αποδεικτικότητα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για την οποία μιλάει 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εδώ δεν είναι η ίδια με την απόδειξη μιας αλήθειας που νομιμοποιείται από την αρχή της μη αντίφασης: αυτή είναι φυσική απόδειξη. Αλλά είναι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ένα είδος απόδειξης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και είναι τέτοια που ενισχύει τη βεβαιότητα μιας καθολικής αρχής. Η επαγωγικά εδραιωμένη καθολική αρχή απομακρύνει την αρχική αμφιβολία κάποιου ο οποίος «δεν είχε αντιληφθεί ποτέ φωτιά ή τέτοιο κάρβουνο». Άρα η επαγωγή, μακράν από το να είναι αδύνατη,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απομακρύνει την αρχική αμφιβολία από τις αναπόδεικτες αρχές, με το να στηρίζεται στην εμπειρία και στη δύναμη του νου</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5400" b="1" dirty="0" smtClean="0">
                <a:solidFill>
                  <a:srgbClr val="FF0000"/>
                </a:solidFill>
                <a:latin typeface="Times New Roman" pitchFamily="18" charset="0"/>
                <a:cs typeface="Times New Roman" pitchFamily="18" charset="0"/>
              </a:rPr>
              <a:t>Jean </a:t>
            </a:r>
            <a:r>
              <a:rPr lang="en-US" sz="5400" b="1" dirty="0" err="1" smtClean="0">
                <a:solidFill>
                  <a:srgbClr val="FF0000"/>
                </a:solidFill>
                <a:latin typeface="Times New Roman" pitchFamily="18" charset="0"/>
                <a:cs typeface="Times New Roman" pitchFamily="18" charset="0"/>
              </a:rPr>
              <a:t>Buridan</a:t>
            </a:r>
            <a:r>
              <a:rPr lang="en-US" sz="3200" b="1" dirty="0">
                <a:solidFill>
                  <a:srgbClr val="FF0000"/>
                </a:solidFill>
                <a:latin typeface="Times New Roman" pitchFamily="18" charset="0"/>
                <a:cs typeface="Times New Roman" pitchFamily="18" charset="0"/>
              </a:rPr>
              <a:t/>
            </a:r>
            <a:br>
              <a:rPr lang="en-US" sz="3200" b="1" dirty="0">
                <a:solidFill>
                  <a:srgbClr val="FF0000"/>
                </a:solidFill>
                <a:latin typeface="Times New Roman" pitchFamily="18" charset="0"/>
                <a:cs typeface="Times New Roman" pitchFamily="18" charset="0"/>
              </a:rPr>
            </a:br>
            <a:r>
              <a:rPr lang="en-US" sz="3200" b="1" dirty="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(1300</a:t>
            </a:r>
            <a:r>
              <a:rPr lang="en-US" sz="3200" b="1" dirty="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a:t>
            </a:r>
            <a:r>
              <a:rPr lang="en-US" sz="3200" b="1" dirty="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1358 )</a:t>
            </a:r>
            <a:endParaRPr lang="el-GR" sz="3200" b="1" dirty="0">
              <a:solidFill>
                <a:srgbClr val="FF000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85720" y="1600200"/>
            <a:ext cx="8401080" cy="4525963"/>
          </a:xfrm>
        </p:spPr>
        <p:txBody>
          <a:bodyPr>
            <a:normAutofit lnSpcReduction="10000"/>
          </a:bodyPr>
          <a:lstStyle/>
          <a:p>
            <a:pPr algn="just">
              <a:buNone/>
            </a:pPr>
            <a:r>
              <a:rPr lang="en-US" sz="2600" dirty="0" smtClean="0">
                <a:latin typeface="Times New Roman" pitchFamily="18" charset="0"/>
                <a:cs typeface="Times New Roman" pitchFamily="18" charset="0"/>
              </a:rPr>
              <a:t>    O </a:t>
            </a:r>
            <a:r>
              <a:rPr lang="en-US" sz="2600" dirty="0">
                <a:latin typeface="Times New Roman" pitchFamily="18" charset="0"/>
                <a:cs typeface="Times New Roman" pitchFamily="18" charset="0"/>
              </a:rPr>
              <a:t>Jean </a:t>
            </a:r>
            <a:r>
              <a:rPr lang="en-US" sz="2600" dirty="0" err="1" smtClean="0">
                <a:latin typeface="Times New Roman" pitchFamily="18" charset="0"/>
                <a:cs typeface="Times New Roman" pitchFamily="18" charset="0"/>
              </a:rPr>
              <a:t>Buridan</a:t>
            </a:r>
            <a:r>
              <a:rPr lang="el-GR" sz="2600" dirty="0" smtClean="0">
                <a:latin typeface="Times New Roman" pitchFamily="18" charset="0"/>
                <a:cs typeface="Times New Roman" pitchFamily="18" charset="0"/>
              </a:rPr>
              <a:t> ήταν </a:t>
            </a:r>
            <a:r>
              <a:rPr lang="el-GR" sz="2600" dirty="0">
                <a:latin typeface="Times New Roman" pitchFamily="18" charset="0"/>
                <a:cs typeface="Times New Roman" pitchFamily="18" charset="0"/>
              </a:rPr>
              <a:t>ίσως ο πρώτος μεσαιωνικός φιλόσοφος </a:t>
            </a:r>
            <a:r>
              <a:rPr lang="el-GR" sz="2600" dirty="0" smtClean="0">
                <a:latin typeface="Times New Roman" pitchFamily="18" charset="0"/>
                <a:cs typeface="Times New Roman" pitchFamily="18" charset="0"/>
              </a:rPr>
              <a:t>που ανέπτυξε </a:t>
            </a:r>
            <a:r>
              <a:rPr lang="el-GR" sz="2600" b="1" dirty="0">
                <a:latin typeface="Times New Roman" pitchFamily="18" charset="0"/>
                <a:cs typeface="Times New Roman" pitchFamily="18" charset="0"/>
              </a:rPr>
              <a:t>μια πλήρη και </a:t>
            </a:r>
            <a:r>
              <a:rPr lang="el-GR" sz="2600" b="1" dirty="0" smtClean="0">
                <a:latin typeface="Times New Roman" pitchFamily="18" charset="0"/>
                <a:cs typeface="Times New Roman" pitchFamily="18" charset="0"/>
              </a:rPr>
              <a:t>καινοφανή </a:t>
            </a:r>
            <a:r>
              <a:rPr lang="el-GR" sz="2600" b="1" dirty="0">
                <a:latin typeface="Times New Roman" pitchFamily="18" charset="0"/>
                <a:cs typeface="Times New Roman" pitchFamily="18" charset="0"/>
              </a:rPr>
              <a:t>θεωρία της επαγωγής και της </a:t>
            </a:r>
            <a:r>
              <a:rPr lang="el-GR" sz="2600" b="1" dirty="0" err="1">
                <a:latin typeface="Times New Roman" pitchFamily="18" charset="0"/>
                <a:cs typeface="Times New Roman" pitchFamily="18" charset="0"/>
              </a:rPr>
              <a:t>δικαιολόγησής</a:t>
            </a:r>
            <a:r>
              <a:rPr lang="el-GR" sz="2600" b="1" dirty="0">
                <a:latin typeface="Times New Roman" pitchFamily="18" charset="0"/>
                <a:cs typeface="Times New Roman" pitchFamily="18" charset="0"/>
              </a:rPr>
              <a:t> της</a:t>
            </a:r>
            <a:r>
              <a:rPr lang="el-GR" sz="2600" dirty="0">
                <a:latin typeface="Times New Roman" pitchFamily="18" charset="0"/>
                <a:cs typeface="Times New Roman" pitchFamily="18" charset="0"/>
              </a:rPr>
              <a:t>. </a:t>
            </a:r>
            <a:endParaRPr lang="en-US" sz="2600" dirty="0" smtClean="0">
              <a:latin typeface="Times New Roman" pitchFamily="18" charset="0"/>
              <a:cs typeface="Times New Roman" pitchFamily="18" charset="0"/>
            </a:endParaRPr>
          </a:p>
          <a:p>
            <a:pPr algn="just">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a:t>
            </a:r>
            <a:endParaRPr lang="el-GR" sz="2600" dirty="0" smtClean="0">
              <a:latin typeface="Times New Roman" pitchFamily="18" charset="0"/>
              <a:cs typeface="Times New Roman" pitchFamily="18" charset="0"/>
            </a:endParaRPr>
          </a:p>
          <a:p>
            <a:pPr algn="just">
              <a:buNone/>
            </a:pPr>
            <a:r>
              <a:rPr lang="el-GR" sz="2600" dirty="0">
                <a:latin typeface="Times New Roman" pitchFamily="18" charset="0"/>
                <a:cs typeface="Times New Roman" pitchFamily="18" charset="0"/>
              </a:rPr>
              <a:t> </a:t>
            </a:r>
            <a:r>
              <a:rPr lang="el-GR" sz="2600" dirty="0" smtClean="0">
                <a:latin typeface="Times New Roman" pitchFamily="18" charset="0"/>
                <a:cs typeface="Times New Roman" pitchFamily="18" charset="0"/>
              </a:rPr>
              <a:t>   Στη </a:t>
            </a:r>
            <a:r>
              <a:rPr lang="en-US" sz="2600" i="1" dirty="0" err="1">
                <a:latin typeface="Times New Roman" pitchFamily="18" charset="0"/>
                <a:cs typeface="Times New Roman" pitchFamily="18" charset="0"/>
              </a:rPr>
              <a:t>Summulae</a:t>
            </a:r>
            <a:r>
              <a:rPr lang="en-US" sz="2600" i="1" dirty="0">
                <a:latin typeface="Times New Roman" pitchFamily="18" charset="0"/>
                <a:cs typeface="Times New Roman" pitchFamily="18" charset="0"/>
              </a:rPr>
              <a:t> de </a:t>
            </a:r>
            <a:r>
              <a:rPr lang="en-US" sz="2600" i="1" dirty="0" err="1">
                <a:latin typeface="Times New Roman" pitchFamily="18" charset="0"/>
                <a:cs typeface="Times New Roman" pitchFamily="18" charset="0"/>
              </a:rPr>
              <a:t>Dialectica</a:t>
            </a:r>
            <a:r>
              <a:rPr lang="el-GR" sz="2600" dirty="0">
                <a:latin typeface="Times New Roman" pitchFamily="18" charset="0"/>
                <a:cs typeface="Times New Roman" pitchFamily="18" charset="0"/>
              </a:rPr>
              <a:t> (</a:t>
            </a:r>
            <a:r>
              <a:rPr lang="en-US" sz="2600" dirty="0">
                <a:latin typeface="Times New Roman" pitchFamily="18" charset="0"/>
                <a:cs typeface="Times New Roman" pitchFamily="18" charset="0"/>
              </a:rPr>
              <a:t>Treatise</a:t>
            </a:r>
            <a:r>
              <a:rPr lang="el-GR" sz="2600" dirty="0">
                <a:latin typeface="Times New Roman" pitchFamily="18" charset="0"/>
                <a:cs typeface="Times New Roman" pitchFamily="18" charset="0"/>
              </a:rPr>
              <a:t> 6, </a:t>
            </a:r>
            <a:r>
              <a:rPr lang="en-US" sz="2600" dirty="0">
                <a:latin typeface="Times New Roman" pitchFamily="18" charset="0"/>
                <a:cs typeface="Times New Roman" pitchFamily="18" charset="0"/>
              </a:rPr>
              <a:t>chapter</a:t>
            </a:r>
            <a:r>
              <a:rPr lang="el-GR" sz="2600" dirty="0">
                <a:latin typeface="Times New Roman" pitchFamily="18" charset="0"/>
                <a:cs typeface="Times New Roman" pitchFamily="18" charset="0"/>
              </a:rPr>
              <a:t> 1, 6.1.3), </a:t>
            </a:r>
            <a:r>
              <a:rPr lang="en-US" sz="2600" dirty="0">
                <a:latin typeface="Times New Roman" pitchFamily="18" charset="0"/>
                <a:cs typeface="Times New Roman" pitchFamily="18" charset="0"/>
              </a:rPr>
              <a:t>o </a:t>
            </a:r>
            <a:r>
              <a:rPr lang="en-US" sz="2600" dirty="0" err="1">
                <a:latin typeface="Times New Roman" pitchFamily="18" charset="0"/>
                <a:cs typeface="Times New Roman" pitchFamily="18" charset="0"/>
              </a:rPr>
              <a:t>Buridan</a:t>
            </a:r>
            <a:r>
              <a:rPr lang="el-GR" sz="2600" dirty="0">
                <a:latin typeface="Times New Roman" pitchFamily="18" charset="0"/>
                <a:cs typeface="Times New Roman" pitchFamily="18" charset="0"/>
              </a:rPr>
              <a:t> χαρακτηρίζει την επαγωγή ως εξής:</a:t>
            </a:r>
          </a:p>
          <a:p>
            <a:pPr algn="just">
              <a:buNone/>
            </a:pPr>
            <a:endParaRPr lang="el-GR" dirty="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l-GR" sz="1900" dirty="0" smtClean="0">
                <a:latin typeface="Times New Roman" pitchFamily="18" charset="0"/>
                <a:cs typeface="Times New Roman" pitchFamily="18" charset="0"/>
              </a:rPr>
              <a:t>Μια </a:t>
            </a:r>
            <a:r>
              <a:rPr lang="el-GR" sz="1900" dirty="0">
                <a:latin typeface="Times New Roman" pitchFamily="18" charset="0"/>
                <a:cs typeface="Times New Roman" pitchFamily="18" charset="0"/>
              </a:rPr>
              <a:t>επαγωγή είναι ένας συλλογισμός από διάφορα </a:t>
            </a:r>
            <a:r>
              <a:rPr lang="el-GR" sz="1900" dirty="0" smtClean="0">
                <a:latin typeface="Times New Roman" pitchFamily="18" charset="0"/>
                <a:cs typeface="Times New Roman" pitchFamily="18" charset="0"/>
              </a:rPr>
              <a:t>άτομα </a:t>
            </a:r>
            <a:r>
              <a:rPr lang="el-GR" sz="1900" dirty="0">
                <a:latin typeface="Times New Roman" pitchFamily="18" charset="0"/>
                <a:cs typeface="Times New Roman" pitchFamily="18" charset="0"/>
              </a:rPr>
              <a:t>(</a:t>
            </a:r>
            <a:r>
              <a:rPr lang="en-US" sz="1900" dirty="0">
                <a:latin typeface="Times New Roman" pitchFamily="18" charset="0"/>
                <a:cs typeface="Times New Roman" pitchFamily="18" charset="0"/>
              </a:rPr>
              <a:t>singulars</a:t>
            </a:r>
            <a:r>
              <a:rPr lang="el-GR" sz="1900" dirty="0">
                <a:latin typeface="Times New Roman" pitchFamily="18" charset="0"/>
                <a:cs typeface="Times New Roman" pitchFamily="18" charset="0"/>
              </a:rPr>
              <a:t>) στο καθόλου το οποίο θα πρέπει να αποδειχθεί, όπως στο «Ο Σωκράτης τρέχει και ο Πλάτων τρέχει… και ούτω καθεξής για τα </a:t>
            </a:r>
            <a:r>
              <a:rPr lang="el-GR" sz="1900" dirty="0" smtClean="0">
                <a:latin typeface="Times New Roman" pitchFamily="18" charset="0"/>
                <a:cs typeface="Times New Roman" pitchFamily="18" charset="0"/>
              </a:rPr>
              <a:t>άλλα άτομα</a:t>
            </a:r>
            <a:r>
              <a:rPr lang="el-GR" sz="1900" dirty="0">
                <a:latin typeface="Times New Roman" pitchFamily="18" charset="0"/>
                <a:cs typeface="Times New Roman" pitchFamily="18" charset="0"/>
              </a:rPr>
              <a:t>. Επομένως, κάθε άνθρωπος τρέχει» (2001, 393</a:t>
            </a:r>
            <a:r>
              <a:rPr lang="el-GR" sz="1900" dirty="0" smtClean="0">
                <a:latin typeface="Times New Roman" pitchFamily="18" charset="0"/>
                <a:cs typeface="Times New Roman" pitchFamily="18" charset="0"/>
              </a:rPr>
              <a:t>)</a:t>
            </a:r>
            <a:endParaRPr lang="el-GR" sz="1900" dirty="0">
              <a:latin typeface="Times New Roman" pitchFamily="18" charset="0"/>
              <a:cs typeface="Times New Roman" pitchFamily="18" charset="0"/>
            </a:endParaRP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428596" y="117693"/>
            <a:ext cx="828680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lang="en-US" sz="2000" dirty="0">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θεωρεί ότι οι καθολικές αρχές της επιστήμης είναι απολύτως αναγκαίες υπό την έννοια ότι η άρνησή τους θα οδηγούσε σε αντίφαση. Για να ανταποκριθεί στη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sui generis</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φύση τους, εισήγαγε την ιδέα της φυσικής αναγκαιότητας</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ένα είδος αναγκαιότητας που θα μπορούσε να παραβιαστεί από τον Θεό.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Έτσι, οι καθολικές αρχές οι οποίες γίνονται δεκτές μέσω επαγωγής ισχύουν με φυσική αναγκαιότητα – και άρα δεν είναι </a:t>
            </a:r>
            <a:r>
              <a:rPr kumimoji="0" lang="el-GR" sz="20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απλώς</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αναγκαίες.  Ο Θεός θα μπορούσε να τις ανατρέψει.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000" dirty="0" smtClean="0">
                <a:latin typeface="Times New Roman" pitchFamily="18" charset="0"/>
                <a:ea typeface="6427f01" charset="-120"/>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Αλλά η δυνατότητα της παρέμβασης του Θεού εγείρει το ακόλουθο ερώτημα: Πώς διακρίνουμε ανάμεσα σε ένα αυθεντικό αντιπαράδειγμα σε μια αρχή και σε μία εξαίρεση η οποία οφείλεται στην παρέμβαση του Θεού (π.χ. ένα θαύμα);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Ένα αντιπαράδειγμα θα μπορούσε πάντοτε να  απορρίπτεται με το επιχείρημα ότι είναι μια παρέμβαση από το Θεό και όχι ένα πραγματικό αντιπαράδειγμα στην αρχή. </a:t>
            </a:r>
            <a:endPar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785794"/>
            <a:ext cx="7858180" cy="5632311"/>
          </a:xfrm>
          <a:prstGeom prst="rect">
            <a:avLst/>
          </a:prstGeom>
        </p:spPr>
        <p:txBody>
          <a:bodyPr wrap="square">
            <a:spAutoFit/>
          </a:bodyPr>
          <a:lstStyle/>
          <a:p>
            <a:pPr lvl="0" algn="just" fontAlgn="base">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H</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απάντηση στο ερώτημα αυ</a:t>
            </a:r>
            <a:r>
              <a:rPr lang="el-GR" sz="2000" dirty="0" smtClean="0">
                <a:latin typeface="Times New Roman" pitchFamily="18" charset="0"/>
                <a:ea typeface="6427f01" charset="-120"/>
                <a:cs typeface="Times New Roman" pitchFamily="18" charset="0"/>
              </a:rPr>
              <a:t>τό δεν είναι εύκολη.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Το μόνο που μπορούμε ίσως να πούμε είναι ότι για τον</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η εξήγηση των φυσικών φαινομένων δεν θα πρέπει να εξαρτάται από θεωρήσεις που στηρίζονται  στη θεϊκή παντοδυναμία.  Επομένως, εάν φαίνεται να υπάρχει κάποια εξαίρεση σε μία επαγωγικά εδραιωμένη γενίκευση, αυτή θα πρέπει να εξηγείται πρωτίστως με φυσικά, και όχι υπερφυσικά, μέσα:</a:t>
            </a:r>
            <a:endPar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lvl="0" algn="just" fontAlgn="base">
              <a:spcBef>
                <a:spcPct val="0"/>
              </a:spcBef>
              <a:spcAft>
                <a:spcPct val="0"/>
              </a:spcAft>
            </a:pP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542925" lvl="0" algn="just" eaLnBrk="0" fontAlgn="base" hangingPunct="0">
              <a:spcBef>
                <a:spcPct val="0"/>
              </a:spcBef>
              <a:spcAft>
                <a:spcPct val="0"/>
              </a:spcAf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Θα πρέπει να σημειωθεί ότι αν και ο ενεργός παράγων που είναι ο Θεός μπορεί να προκαλεί καθετί και τα πάντα αποφασιστικά και χωρίς να έχει προσδιοριστεί οτιδήποτε άλλο, η ενέργεια αυτή δεν μπορεί να θεωρηθεί φυσική αλλά θαυματουργή.  Στις φυσικές ενέργειες, όμως, θα πρέπει μαζί με τον καθολικό παράγοντα, να διαδραματίζουν και οι συγκεκριμένοι και προσδιοριστικοί παράγοντες κάποιον ρόλο στο γεγονός ότι συμβαίνει αυτό αντί για εκείνο, όπως ένας παράγοντας φωτιάς προσδιορίζει το γεγονός ότι ανάβει ή παράγεται φωτιά και όχι νερό, και το σπέρμα ενός αλόγου προσδιορίζει το γεγονός ότι θα παραχθεί ένα άλογο και όχι μία κατσίκα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QDA II</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xo</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154,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quoted by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Zupko</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1993, 215-6).</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428596" y="0"/>
            <a:ext cx="828680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n-US" b="1" i="0" u="sng"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n-US" b="1" i="0" u="sng" strike="noStrike" cap="none" normalizeH="0" dirty="0" smtClean="0">
                <a:ln>
                  <a:noFill/>
                </a:ln>
                <a:solidFill>
                  <a:schemeClr val="tx1"/>
                </a:solidFill>
                <a:effectLst/>
                <a:latin typeface="Times New Roman" pitchFamily="18" charset="0"/>
                <a:ea typeface="6427f01" charset="-120"/>
                <a:cs typeface="Times New Roman" pitchFamily="18" charset="0"/>
              </a:rPr>
              <a:t> </a:t>
            </a:r>
            <a:r>
              <a:rPr kumimoji="0" lang="en-US" b="1" i="0" u="sng" strike="noStrike" cap="none" normalizeH="0" dirty="0" err="1" smtClean="0">
                <a:ln>
                  <a:noFill/>
                </a:ln>
                <a:solidFill>
                  <a:schemeClr val="tx1"/>
                </a:solidFill>
                <a:effectLst/>
                <a:latin typeface="Times New Roman" pitchFamily="18" charset="0"/>
                <a:ea typeface="6427f01" charset="-120"/>
                <a:cs typeface="Times New Roman" pitchFamily="18" charset="0"/>
              </a:rPr>
              <a:t>Scotus</a:t>
            </a:r>
            <a:r>
              <a:rPr kumimoji="0" lang="en-US" b="1" i="0" u="sng" strike="noStrike" cap="none" normalizeH="0" dirty="0" smtClean="0">
                <a:ln>
                  <a:noFill/>
                </a:ln>
                <a:solidFill>
                  <a:schemeClr val="tx1"/>
                </a:solidFill>
                <a:effectLst/>
                <a:latin typeface="Times New Roman" pitchFamily="18" charset="0"/>
                <a:ea typeface="6427f01" charset="-12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προχώρησε πέρα από τον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Duns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Scotus</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καθώς αμφισβήτησε την ανάγκη για μια μοναδική αυταπόδεικτη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μετα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-αρχή, η οποία υποτίθεται ότι δικαιολογεί όλες τις επαγωγές και της οποίας αποκτούμε γνώση με τον νου. Δεν υπάρχει μια μοναδική μη αποδεικτική αρχή που να είναι η ίδια δικαιολογημένη και να δικαιολογεί όλες τις επαγωγές. Απεναντίας, καθεμία επαγωγή προσφέρει μία αναπόδεικτη πρώτη αρχή, η οποία είναι φύσει αναγκαία και γνωστή με φυσική απόδειξη.</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algn="just" fontAlgn="base">
              <a:spcBef>
                <a:spcPct val="0"/>
              </a:spcBef>
              <a:spcAft>
                <a:spcPct val="0"/>
              </a:spcAf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νους δεν χρησιμοποιεί ένα μοναδικό αξίωμα για να δικαιολογήσει την επαγωγή σε μαγνήτες, φωτιές,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ραβέντια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ή ό, τι άλλο έχετε, τα οποία δεν έχουμε δει. Κινητοποιημένος από τη δική του φυσική κλίση να ανακαλύπτει αλήθειες, συγκατατίθεται σε κάθε επιμέρους επαγωγική γενίκευση με το να εξαρτάται από την εμπειρία πολλών όμοιων παραδειγμάτων και την απουσία κάποιου λόγου για να νομίσει  ότι τα μη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διερευνηθέντα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παραδείγματα (φωτιών,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ραβεντιών</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μαγνητών κ.λπ.) θα διαφέρουν από κάποιες απόψεις από αυτά που έχουν ήδη διερευνηθεί.</a:t>
            </a:r>
            <a:endPar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algn="just" fontAlgn="base">
              <a:spcBef>
                <a:spcPct val="0"/>
              </a:spcBef>
              <a:spcAft>
                <a:spcPct val="0"/>
              </a:spcAft>
            </a:pPr>
            <a:endParaRPr lang="en-US" dirty="0">
              <a:latin typeface="Times New Roman" pitchFamily="18" charset="0"/>
              <a:ea typeface="6427f01" charset="-120"/>
              <a:cs typeface="Times New Roman" pitchFamily="18" charset="0"/>
            </a:endParaRPr>
          </a:p>
          <a:p>
            <a:pPr algn="just" fontAlgn="base">
              <a:spcBef>
                <a:spcPct val="0"/>
              </a:spcBef>
              <a:spcAft>
                <a:spcPct val="0"/>
              </a:spcAft>
            </a:pPr>
            <a:r>
              <a:rPr lang="el-GR" b="1" u="sng" dirty="0" smtClean="0">
                <a:latin typeface="Times New Roman" pitchFamily="18" charset="0"/>
                <a:ea typeface="6427f01" charset="-120"/>
                <a:cs typeface="Times New Roman" pitchFamily="18" charset="0"/>
              </a:rPr>
              <a:t>Δικαιολόγηση Επαγωγής</a:t>
            </a:r>
            <a:r>
              <a:rPr kumimoji="0" lang="el-GR" b="1" i="0" u="sng"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algn="just" fontAlgn="base">
              <a:spcBef>
                <a:spcPct val="0"/>
              </a:spcBef>
              <a:spcAft>
                <a:spcPct val="0"/>
              </a:spcAf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Έτσι η επαγωγή δεν δικαιολογείται μέσω μιας υποτίθεται αυταπόδεικτης καθολικής αρχής, η οποία βρίσκει εφαρμογή σε</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κάθε</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επαγωγή και νομιμοποιεί την επαγωγική γενίκευση. </a:t>
            </a:r>
            <a:r>
              <a:rPr kumimoji="0" lang="el-GR" b="0" i="0" u="none" strike="noStrike" cap="none" normalizeH="0" baseline="0" dirty="0" smtClean="0">
                <a:ln>
                  <a:noFill/>
                </a:ln>
                <a:effectLst/>
                <a:latin typeface="Times New Roman" pitchFamily="18" charset="0"/>
                <a:ea typeface="6427f01" charset="-120"/>
                <a:cs typeface="Times New Roman" pitchFamily="18" charset="0"/>
              </a:rPr>
              <a:t>Απεναντίας, κάθε</a:t>
            </a:r>
            <a:r>
              <a:rPr kumimoji="0" lang="el-GR" b="0" i="0" u="none" strike="noStrike" cap="none" normalizeH="0" dirty="0" smtClean="0">
                <a:ln>
                  <a:noFill/>
                </a:ln>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effectLst/>
                <a:latin typeface="Times New Roman" pitchFamily="18" charset="0"/>
                <a:ea typeface="6427f01" charset="-120"/>
                <a:cs typeface="Times New Roman" pitchFamily="18" charset="0"/>
              </a:rPr>
              <a:t>επαγωγή δικαιολογείται από τα δικά της παραδείγματα, την απουσία αντιπαραδειγμάτων, την απουσία οποιουδήποτε λόγου να νομίσουμε ότι σε αυτή τη συγκεκριμένη επαγωγή τα μη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παρατηρηθέντα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παραδείγματα διαφέρουν από όσα έχουν παρατηρηθεί – και όλο αυτό νομιμοποιείται από μια φυσική κλίση του νου να ανακαλύπτει </a:t>
            </a:r>
            <a:r>
              <a:rPr kumimoji="0" lang="el-GR"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αλήθειες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για τον κόσμο. </a:t>
            </a:r>
            <a:endPar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142852"/>
            <a:ext cx="8715436"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υπήρξε ένας διαπιστευμένος νομιναλιστής ως προς τα καθόλου. Όμως υπό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ποίαν</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έννοια οι πρώτες αρχές είναι γενικές, εάν δεν περιλαμβάνουν καθόλου; </a:t>
            </a:r>
          </a:p>
          <a:p>
            <a:pPr marR="0" lvl="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Το κλειδί για την απάντηση σε αυτή την ερώτηση βρίσκεται στον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αφαιρετισμό</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του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cf</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Klima</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2009, 100-1). Για τον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ο νους έχει τη δύναμη της νοητικής αφαίρεσης, που είναι μια δύναμη να αντλεί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ουσιαστική πληροφορία από όμοια αλλά διακριτά επιμέρους</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αφού αποκτήσει αισθητηριακή πληροφορία της ομοιότητάς τους. Αυτή είναι η πληροφορία ότι διάφορα όμοια επιμέρους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«είναι ενός ορισμένου είδους»</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έτσι μια ορισμένη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έννοια – είδους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(μια ουσιαστική έννοια) κατηγορείται σε όλα τους:</a:t>
            </a:r>
          </a:p>
          <a:p>
            <a:pPr marR="0" lvl="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a:p>
            <a:pPr marL="447675" marR="0" lvl="0" algn="just" defTabSz="914400" rtl="0" eaLnBrk="0" fontAlgn="base" latinLnBrk="0" hangingPunct="0">
              <a:lnSpc>
                <a:spcPct val="100000"/>
              </a:lnSpc>
              <a:spcBef>
                <a:spcPct val="0"/>
              </a:spcBef>
              <a:spcAft>
                <a:spcPct val="0"/>
              </a:spcAft>
              <a:buClrTx/>
              <a:buSzTx/>
              <a:buFontTx/>
              <a:buNone/>
              <a:tabLst/>
            </a:pPr>
            <a:r>
              <a:rPr kumimoji="0" lang="el-GR" b="0" i="0" u="none" strike="noStrike" cap="none" normalizeH="0" baseline="0" dirty="0" smtClean="0">
                <a:ln>
                  <a:noFill/>
                </a:ln>
                <a:effectLst/>
                <a:latin typeface="Times New Roman" pitchFamily="18" charset="0"/>
                <a:ea typeface="Calibri" pitchFamily="34" charset="0"/>
                <a:cs typeface="Times New Roman" pitchFamily="18" charset="0"/>
              </a:rPr>
              <a:t>Έπειτα, υποθέτω πάλι ότι εάν υπάρχουν τίποτα πράγματα που να μοιάζουν το ένα με το άλλο, </a:t>
            </a:r>
            <a:r>
              <a:rPr kumimoji="0" lang="el-GR" b="0" i="0" u="none" strike="noStrike" cap="none" normalizeH="0" baseline="0" dirty="0" err="1" smtClean="0">
                <a:ln>
                  <a:noFill/>
                </a:ln>
                <a:effectLst/>
                <a:latin typeface="Times New Roman" pitchFamily="18" charset="0"/>
                <a:ea typeface="Calibri" pitchFamily="34" charset="0"/>
                <a:cs typeface="Times New Roman" pitchFamily="18" charset="0"/>
              </a:rPr>
              <a:t>ό,τι</a:t>
            </a:r>
            <a:r>
              <a:rPr kumimoji="0" lang="el-GR" b="0" i="0" u="none" strike="noStrike" cap="none" normalizeH="0" baseline="0" dirty="0" smtClean="0">
                <a:ln>
                  <a:noFill/>
                </a:ln>
                <a:effectLst/>
                <a:latin typeface="Times New Roman" pitchFamily="18" charset="0"/>
                <a:ea typeface="Calibri" pitchFamily="34" charset="0"/>
                <a:cs typeface="Times New Roman" pitchFamily="18" charset="0"/>
              </a:rPr>
              <a:t> και αν είναι η ομοιότητα για ένα από αυτά, είναι, από την άποψη που τα δύο είναι όμοια το ένα με το άλλο, μια ομοιότητα για το κάθε ένα από αυτά. […] Άρα έπεται εκ του γεγονότος ότι η παράσταση λαμβάνει χώρα με μέσα ομοιότητας ότι εκείνο το οποίο παρίστανε το ένα πράγμα μπορεί να παριστάνει αδιαφοροποίητα και άλλα […]. Εξ αυτού συνάγεται εν τέλει πως όποτε το είδος (και η ομοιότητα) του Σωκράτη έχει υπάρξει στον νου και έχει αφαιρεθεί από το είδος των εξωτερικών πραγμάτων, δεν θα είναι περισσότερο μια παράσταση του Σωκράτη  από </a:t>
            </a:r>
            <a:r>
              <a:rPr kumimoji="0" lang="el-GR" b="0" i="0" u="none" strike="noStrike" cap="none" normalizeH="0" baseline="0" dirty="0" err="1" smtClean="0">
                <a:ln>
                  <a:noFill/>
                </a:ln>
                <a:effectLst/>
                <a:latin typeface="Times New Roman" pitchFamily="18" charset="0"/>
                <a:ea typeface="Calibri" pitchFamily="34" charset="0"/>
                <a:cs typeface="Times New Roman" pitchFamily="18" charset="0"/>
              </a:rPr>
              <a:t>ό,τι</a:t>
            </a:r>
            <a:r>
              <a:rPr kumimoji="0" lang="el-GR" b="0" i="0" u="none" strike="noStrike" cap="none" normalizeH="0" baseline="0" dirty="0" smtClean="0">
                <a:ln>
                  <a:noFill/>
                </a:ln>
                <a:effectLst/>
                <a:latin typeface="Times New Roman" pitchFamily="18" charset="0"/>
                <a:ea typeface="Calibri" pitchFamily="34" charset="0"/>
                <a:cs typeface="Times New Roman" pitchFamily="18" charset="0"/>
              </a:rPr>
              <a:t> του Πλάτωνα και άλλων ανθρώπων. Ούτε ο νους εννοεί με αυτό τον Σωκράτη περισσότερο από άλλους ανθρώπους. Απεναντίας, ο νους εννοεί όλους τους ανθρώπους με αυτό αδιαφοροποίητα, με μία μοναδική έννοια, που είναι η έννοια από την οποία λαμβάνεται το όνομα «άνθρωπος». Και αυτό σημαίνει το να εννοεί κανείς καθολικά (</a:t>
            </a:r>
            <a:r>
              <a:rPr kumimoji="0" lang="en-US" b="0" i="0" u="none" strike="noStrike" cap="none" normalizeH="0" baseline="0" dirty="0" err="1" smtClean="0">
                <a:ln>
                  <a:noFill/>
                </a:ln>
                <a:effectLst/>
                <a:latin typeface="Times New Roman" pitchFamily="18" charset="0"/>
                <a:ea typeface="Calibri" pitchFamily="34" charset="0"/>
                <a:cs typeface="Times New Roman" pitchFamily="18" charset="0"/>
              </a:rPr>
              <a:t>Klima</a:t>
            </a:r>
            <a:r>
              <a:rPr kumimoji="0" lang="el-GR" b="0" i="0" u="none" strike="noStrike" cap="none" normalizeH="0" baseline="0" dirty="0" smtClean="0">
                <a:ln>
                  <a:noFill/>
                </a:ln>
                <a:effectLst/>
                <a:latin typeface="Times New Roman" pitchFamily="18" charset="0"/>
                <a:ea typeface="Calibri" pitchFamily="34" charset="0"/>
                <a:cs typeface="Times New Roman" pitchFamily="18" charset="0"/>
              </a:rPr>
              <a:t> 2009, 90-1)   </a:t>
            </a:r>
            <a:endParaRPr kumimoji="0" lang="el-GR"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642918"/>
            <a:ext cx="8286808" cy="5909310"/>
          </a:xfrm>
          <a:prstGeom prst="rect">
            <a:avLst/>
          </a:prstGeom>
        </p:spPr>
        <p:txBody>
          <a:bodyPr wrap="square">
            <a:spAutoFit/>
          </a:bodyPr>
          <a:lstStyle/>
          <a:p>
            <a:pPr algn="just"/>
            <a:r>
              <a:rPr lang="el-GR" dirty="0">
                <a:latin typeface="Times New Roman" pitchFamily="18" charset="0"/>
                <a:cs typeface="Times New Roman" pitchFamily="18" charset="0"/>
              </a:rPr>
              <a:t>Αυτό που λέει εδώ είναι ότι μια μοναδική έννοια, η οποία αφαιρείται από την ομοιότητα ανάμεσα στο Σωκράτη, τον Πλάτωνα και άλλους ανθρώπους, θα μπορεί να εφαρμοστεί σε </a:t>
            </a:r>
            <a:r>
              <a:rPr lang="el-GR" i="1" dirty="0">
                <a:latin typeface="Times New Roman" pitchFamily="18" charset="0"/>
                <a:cs typeface="Times New Roman" pitchFamily="18" charset="0"/>
              </a:rPr>
              <a:t>όλους</a:t>
            </a:r>
            <a:r>
              <a:rPr lang="el-GR" dirty="0">
                <a:latin typeface="Times New Roman" pitchFamily="18" charset="0"/>
                <a:cs typeface="Times New Roman" pitchFamily="18" charset="0"/>
              </a:rPr>
              <a:t> τους ανθρώπους αδιαφοροποίητα και θα παριστάνει </a:t>
            </a:r>
            <a:r>
              <a:rPr lang="el-GR" i="1" dirty="0">
                <a:latin typeface="Times New Roman" pitchFamily="18" charset="0"/>
                <a:cs typeface="Times New Roman" pitchFamily="18" charset="0"/>
              </a:rPr>
              <a:t>οποιονδήποτε</a:t>
            </a:r>
            <a:r>
              <a:rPr lang="el-GR" dirty="0">
                <a:latin typeface="Times New Roman" pitchFamily="18" charset="0"/>
                <a:cs typeface="Times New Roman" pitchFamily="18" charset="0"/>
              </a:rPr>
              <a:t> από αυτούς. Είναι αυτή η αδιαφοροποίητη παράσταση που θεμελιώνει την καθολικότητα της έννοιας. </a:t>
            </a:r>
            <a:endParaRPr lang="el-GR"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Όπως </a:t>
            </a:r>
            <a:r>
              <a:rPr lang="el-GR" dirty="0">
                <a:latin typeface="Times New Roman" pitchFamily="18" charset="0"/>
                <a:cs typeface="Times New Roman" pitchFamily="18" charset="0"/>
              </a:rPr>
              <a:t>εξηγεί ο </a:t>
            </a:r>
            <a:r>
              <a:rPr lang="en-US" dirty="0" err="1">
                <a:latin typeface="Times New Roman" pitchFamily="18" charset="0"/>
                <a:cs typeface="Times New Roman" pitchFamily="18" charset="0"/>
              </a:rPr>
              <a:t>Buridan</a:t>
            </a:r>
            <a:r>
              <a:rPr lang="el-GR" dirty="0">
                <a:latin typeface="Times New Roman" pitchFamily="18" charset="0"/>
                <a:cs typeface="Times New Roman" pitchFamily="18" charset="0"/>
              </a:rPr>
              <a:t>  αλλού κάποιες έννοιες είναι </a:t>
            </a:r>
            <a:r>
              <a:rPr lang="el-GR" b="1" dirty="0">
                <a:latin typeface="Times New Roman" pitchFamily="18" charset="0"/>
                <a:cs typeface="Times New Roman" pitchFamily="18" charset="0"/>
              </a:rPr>
              <a:t>υποστασιακές</a:t>
            </a:r>
            <a:r>
              <a:rPr lang="el-GR" dirty="0">
                <a:latin typeface="Times New Roman" pitchFamily="18" charset="0"/>
                <a:cs typeface="Times New Roman" pitchFamily="18" charset="0"/>
              </a:rPr>
              <a:t> (δηλαδή είναι έννοιες υποστάσεων) και η έννοια του ανθρώπου είναι μια τέτοια έννοια. </a:t>
            </a:r>
            <a:r>
              <a:rPr lang="el-GR" dirty="0" smtClean="0">
                <a:latin typeface="Times New Roman" pitchFamily="18" charset="0"/>
                <a:cs typeface="Times New Roman" pitchFamily="18" charset="0"/>
              </a:rPr>
              <a:t>Ο όρος «άνθρωπος» σημαίνει </a:t>
            </a:r>
            <a:r>
              <a:rPr lang="el-GR" dirty="0">
                <a:latin typeface="Times New Roman" pitchFamily="18" charset="0"/>
                <a:cs typeface="Times New Roman" pitchFamily="18" charset="0"/>
              </a:rPr>
              <a:t>τα ανθρώπινα όντα απολύτως, δηλαδή όπως αυτά είναι </a:t>
            </a:r>
            <a:r>
              <a:rPr lang="el-GR" b="1" dirty="0">
                <a:latin typeface="Times New Roman" pitchFamily="18" charset="0"/>
                <a:cs typeface="Times New Roman" pitchFamily="18" charset="0"/>
              </a:rPr>
              <a:t>καθαυτά</a:t>
            </a:r>
            <a:r>
              <a:rPr lang="el-GR" dirty="0">
                <a:latin typeface="Times New Roman" pitchFamily="18" charset="0"/>
                <a:cs typeface="Times New Roman" pitchFamily="18" charset="0"/>
              </a:rPr>
              <a:t> και όχι </a:t>
            </a:r>
            <a:r>
              <a:rPr lang="el-GR" dirty="0" smtClean="0">
                <a:latin typeface="Times New Roman" pitchFamily="18" charset="0"/>
                <a:cs typeface="Times New Roman" pitchFamily="18" charset="0"/>
              </a:rPr>
              <a:t>σε </a:t>
            </a:r>
            <a:r>
              <a:rPr lang="el-GR" dirty="0">
                <a:latin typeface="Times New Roman" pitchFamily="18" charset="0"/>
                <a:cs typeface="Times New Roman" pitchFamily="18" charset="0"/>
              </a:rPr>
              <a:t>σχέση με οτιδήποτε άλλο. </a:t>
            </a:r>
            <a:endParaRPr lang="el-GR" dirty="0" smtClean="0">
              <a:latin typeface="Times New Roman" pitchFamily="18" charset="0"/>
              <a:cs typeface="Times New Roman" pitchFamily="18" charset="0"/>
            </a:endParaRPr>
          </a:p>
          <a:p>
            <a:pPr algn="just"/>
            <a:endParaRPr lang="el-GR"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Έπεται </a:t>
            </a:r>
            <a:r>
              <a:rPr lang="el-GR" dirty="0">
                <a:latin typeface="Times New Roman" pitchFamily="18" charset="0"/>
                <a:cs typeface="Times New Roman" pitchFamily="18" charset="0"/>
              </a:rPr>
              <a:t>ότι το κατηγόρημα του </a:t>
            </a:r>
            <a:r>
              <a:rPr lang="el-GR" i="1" dirty="0">
                <a:latin typeface="Times New Roman" pitchFamily="18" charset="0"/>
                <a:cs typeface="Times New Roman" pitchFamily="18" charset="0"/>
              </a:rPr>
              <a:t>ανθρώπου</a:t>
            </a:r>
            <a:r>
              <a:rPr lang="el-GR" dirty="0">
                <a:latin typeface="Times New Roman" pitchFamily="18" charset="0"/>
                <a:cs typeface="Times New Roman" pitchFamily="18" charset="0"/>
              </a:rPr>
              <a:t> στο  Σωκράτη είναι ένα </a:t>
            </a:r>
            <a:r>
              <a:rPr lang="el-GR" b="1" dirty="0">
                <a:latin typeface="Times New Roman" pitchFamily="18" charset="0"/>
                <a:cs typeface="Times New Roman" pitchFamily="18" charset="0"/>
              </a:rPr>
              <a:t>ουσιαστικό</a:t>
            </a:r>
            <a:r>
              <a:rPr lang="el-GR" dirty="0">
                <a:latin typeface="Times New Roman" pitchFamily="18" charset="0"/>
                <a:cs typeface="Times New Roman" pitchFamily="18" charset="0"/>
              </a:rPr>
              <a:t> κατηγόρημα κατά το ότι ο Σωκράτης είναι </a:t>
            </a:r>
            <a:r>
              <a:rPr lang="el-GR" i="1" dirty="0">
                <a:latin typeface="Times New Roman" pitchFamily="18" charset="0"/>
                <a:cs typeface="Times New Roman" pitchFamily="18" charset="0"/>
              </a:rPr>
              <a:t>ουσιαστικά</a:t>
            </a:r>
            <a:r>
              <a:rPr lang="el-GR" dirty="0">
                <a:latin typeface="Times New Roman" pitchFamily="18" charset="0"/>
                <a:cs typeface="Times New Roman" pitchFamily="18" charset="0"/>
              </a:rPr>
              <a:t> ένας άνθρωπος </a:t>
            </a:r>
            <a:r>
              <a:rPr lang="el-GR" dirty="0" smtClean="0">
                <a:latin typeface="Times New Roman" pitchFamily="18" charset="0"/>
                <a:cs typeface="Times New Roman" pitchFamily="18" charset="0"/>
              </a:rPr>
              <a:t>εφόσον </a:t>
            </a:r>
            <a:r>
              <a:rPr lang="el-GR" dirty="0">
                <a:latin typeface="Times New Roman" pitchFamily="18" charset="0"/>
                <a:cs typeface="Times New Roman" pitchFamily="18" charset="0"/>
              </a:rPr>
              <a:t>υπάρχει. </a:t>
            </a:r>
            <a:endParaRPr lang="el-GR" dirty="0" smtClean="0">
              <a:latin typeface="Times New Roman" pitchFamily="18" charset="0"/>
              <a:cs typeface="Times New Roman" pitchFamily="18" charset="0"/>
            </a:endParaRPr>
          </a:p>
          <a:p>
            <a:pPr algn="just"/>
            <a:endParaRPr lang="el-GR" dirty="0" smtClean="0">
              <a:latin typeface="Times New Roman" pitchFamily="18" charset="0"/>
              <a:cs typeface="Times New Roman" pitchFamily="18" charset="0"/>
            </a:endParaRPr>
          </a:p>
          <a:p>
            <a:pPr algn="just"/>
            <a:r>
              <a:rPr lang="el-GR" dirty="0" smtClean="0">
                <a:latin typeface="Times New Roman" pitchFamily="18" charset="0"/>
                <a:cs typeface="Times New Roman" pitchFamily="18" charset="0"/>
              </a:rPr>
              <a:t>Αλλά δεν </a:t>
            </a:r>
            <a:r>
              <a:rPr lang="el-GR" dirty="0">
                <a:latin typeface="Times New Roman" pitchFamily="18" charset="0"/>
                <a:cs typeface="Times New Roman" pitchFamily="18" charset="0"/>
              </a:rPr>
              <a:t>έπεται εξ αυτού ότι ο Σωκράτης, ο Πλάτων κ.λπ. μοιράζονται μια ουσία, μια κοινή φύση κ.λπ. </a:t>
            </a:r>
            <a:r>
              <a:rPr lang="el-GR" dirty="0" smtClean="0">
                <a:latin typeface="Times New Roman" pitchFamily="18" charset="0"/>
                <a:cs typeface="Times New Roman" pitchFamily="18" charset="0"/>
              </a:rPr>
              <a:t>Δεν έπεται </a:t>
            </a:r>
            <a:r>
              <a:rPr lang="el-GR" dirty="0">
                <a:latin typeface="Times New Roman" pitchFamily="18" charset="0"/>
                <a:cs typeface="Times New Roman" pitchFamily="18" charset="0"/>
              </a:rPr>
              <a:t>ότι υπάρχει κάτι σαν το καθόλου, ένα «εν παρά των πολλών», των πολλών επιμέρους ανθρώπων, το οποίο στην πραγματικότητα μοιράζονται οι επιμέρους άνθρωποι. Εκείνο το οποίο υποτίθεται (</a:t>
            </a:r>
            <a:r>
              <a:rPr lang="en-US" dirty="0">
                <a:latin typeface="Times New Roman" pitchFamily="18" charset="0"/>
                <a:cs typeface="Times New Roman" pitchFamily="18" charset="0"/>
              </a:rPr>
              <a:t>posited</a:t>
            </a:r>
            <a:r>
              <a:rPr lang="el-GR" dirty="0">
                <a:latin typeface="Times New Roman" pitchFamily="18" charset="0"/>
                <a:cs typeface="Times New Roman" pitchFamily="18" charset="0"/>
              </a:rPr>
              <a:t>) δεν είναι μια </a:t>
            </a:r>
            <a:r>
              <a:rPr lang="el-GR" i="1" dirty="0">
                <a:latin typeface="Times New Roman" pitchFamily="18" charset="0"/>
                <a:cs typeface="Times New Roman" pitchFamily="18" charset="0"/>
              </a:rPr>
              <a:t>οντότητα</a:t>
            </a:r>
            <a:r>
              <a:rPr lang="el-GR" dirty="0">
                <a:latin typeface="Times New Roman" pitchFamily="18" charset="0"/>
                <a:cs typeface="Times New Roman" pitchFamily="18" charset="0"/>
              </a:rPr>
              <a:t> αλλά ένα </a:t>
            </a:r>
            <a:r>
              <a:rPr lang="el-GR" i="1" dirty="0">
                <a:latin typeface="Times New Roman" pitchFamily="18" charset="0"/>
                <a:cs typeface="Times New Roman" pitchFamily="18" charset="0"/>
              </a:rPr>
              <a:t>κατηγορούμενο</a:t>
            </a:r>
            <a:r>
              <a:rPr lang="el-GR" dirty="0">
                <a:latin typeface="Times New Roman" pitchFamily="18" charset="0"/>
                <a:cs typeface="Times New Roman" pitchFamily="18" charset="0"/>
              </a:rPr>
              <a:t>,  το οποίο εφαρμόζεται σε διάφορα επιμέρους (π.χ. ανθρώπους) λόγω των ομοιοτήτων τους (σε έναν βαθμό ή από μια άποψη). </a:t>
            </a:r>
            <a:endParaRPr lang="el-GR" dirty="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28596" y="0"/>
            <a:ext cx="8286808"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el-GR" sz="2400" dirty="0" smtClean="0">
                <a:latin typeface="Times New Roman" pitchFamily="18" charset="0"/>
                <a:cs typeface="Times New Roman" pitchFamily="18" charset="0"/>
              </a:rPr>
              <a:t>Οι επαγωγικές γενικεύσεις χρησιμοποιούν, λοιπόν, τέτοια κατηγορούμενα και έτσι αυτά «καλύπτουν» όλα τα άτομα τα οποία εμπίπτουν σε αυτά χωρίς να έχουν να υποθέσουν (</a:t>
            </a:r>
            <a:r>
              <a:rPr lang="en-US" sz="2400" dirty="0" smtClean="0">
                <a:latin typeface="Times New Roman" pitchFamily="18" charset="0"/>
                <a:cs typeface="Times New Roman" pitchFamily="18" charset="0"/>
              </a:rPr>
              <a:t>posit</a:t>
            </a:r>
            <a:r>
              <a:rPr lang="el-GR" sz="2400" dirty="0" smtClean="0">
                <a:latin typeface="Times New Roman" pitchFamily="18" charset="0"/>
                <a:cs typeface="Times New Roman" pitchFamily="18" charset="0"/>
              </a:rPr>
              <a:t>) ένα καθόλου διακριτό ή ξεχωριστό από αυτά.</a:t>
            </a:r>
            <a:endParaRPr lang="en-US" sz="2400" dirty="0" smtClean="0">
              <a:latin typeface="Times New Roman" pitchFamily="18" charset="0"/>
              <a:cs typeface="Times New Roman" pitchFamily="18" charset="0"/>
            </a:endParaRPr>
          </a:p>
          <a:p>
            <a:pPr algn="just" fontAlgn="base">
              <a:spcBef>
                <a:spcPct val="0"/>
              </a:spcBef>
              <a:spcAft>
                <a:spcPct val="0"/>
              </a:spcAft>
            </a:pPr>
            <a:endParaRPr lang="el-GR" sz="2400" b="1" dirty="0" smtClean="0">
              <a:latin typeface="Times New Roman" pitchFamily="18" charset="0"/>
              <a:cs typeface="Times New Roman" pitchFamily="18" charset="0"/>
            </a:endParaRPr>
          </a:p>
          <a:p>
            <a:pPr algn="just" fontAlgn="base">
              <a:spcBef>
                <a:spcPct val="0"/>
              </a:spcBef>
              <a:spcAft>
                <a:spcPct val="0"/>
              </a:spcAft>
            </a:pPr>
            <a:r>
              <a:rPr lang="el-GR" sz="2400" b="1" dirty="0" smtClean="0">
                <a:latin typeface="Times New Roman" pitchFamily="18" charset="0"/>
                <a:cs typeface="Times New Roman" pitchFamily="18" charset="0"/>
              </a:rPr>
              <a:t>Συμπερασματικά:</a:t>
            </a:r>
            <a:endParaRPr lang="el-GR" sz="2400" b="1" dirty="0" smtClean="0">
              <a:latin typeface="Times New Roman" pitchFamily="18" charset="0"/>
              <a:cs typeface="Times New Roman" pitchFamily="18" charset="0"/>
            </a:endParaRPr>
          </a:p>
          <a:p>
            <a:pPr algn="just" fontAlgn="base">
              <a:spcBef>
                <a:spcPct val="0"/>
              </a:spcBef>
              <a:spcAft>
                <a:spcPct val="0"/>
              </a:spcAft>
            </a:pPr>
            <a:endParaRPr lang="el-GR" sz="24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el-GR" sz="24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Η επαγωγή είναι αληθινή και αναπόφευκτη.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endParaRPr lang="el-GR" sz="24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lang="el-GR" sz="2400" dirty="0" smtClean="0">
                <a:latin typeface="Times New Roman" pitchFamily="18" charset="0"/>
                <a:ea typeface="6427f01" charset="-120"/>
                <a:cs typeface="Times New Roman" pitchFamily="18" charset="0"/>
              </a:rPr>
              <a:t>Σ</a:t>
            </a:r>
            <a:r>
              <a:rPr kumimoji="0" lang="el-GR" sz="24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τη βάση της επαγωγής οι καθολικές αρχές γίνονται γνωστές και δικαιολογούνται.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endParaRPr lang="el-GR" sz="24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lang="el-GR" sz="2400" dirty="0" smtClean="0">
                <a:latin typeface="Times New Roman" pitchFamily="18" charset="0"/>
                <a:ea typeface="6427f01" charset="-120"/>
                <a:cs typeface="Times New Roman" pitchFamily="18" charset="0"/>
              </a:rPr>
              <a:t>Η </a:t>
            </a:r>
            <a:r>
              <a:rPr kumimoji="0" lang="el-GR" sz="24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απάντησή του </a:t>
            </a:r>
            <a:r>
              <a:rPr kumimoji="0" lang="en-US" sz="24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n-US" sz="2400" b="0" i="0" u="none" strike="noStrike" cap="none" normalizeH="0" dirty="0" smtClean="0">
                <a:ln>
                  <a:noFill/>
                </a:ln>
                <a:solidFill>
                  <a:schemeClr val="tx1"/>
                </a:solidFill>
                <a:effectLst/>
                <a:latin typeface="Times New Roman" pitchFamily="18" charset="0"/>
                <a:ea typeface="6427f01" charset="-120"/>
                <a:cs typeface="Times New Roman" pitchFamily="18" charset="0"/>
              </a:rPr>
              <a:t> </a:t>
            </a:r>
            <a:r>
              <a:rPr kumimoji="0" lang="el-GR" sz="24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στο βασικό δίλημμα (θυμηθείτε: η επαγωγή είναι είτε ατελής και αδικαιολόγητη είτε τέλεια και αδύνατη) είναι ότι η επαγωγή μπορεί να ατελής </a:t>
            </a:r>
            <a:r>
              <a:rPr kumimoji="0" lang="el-GR" sz="24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και</a:t>
            </a:r>
            <a:r>
              <a:rPr kumimoji="0" lang="el-GR" sz="24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δικαιολογημένη. Αλλά αυτό επιτυγχάνεται όχι με τα μέσα ενός μοναδικού γενικού αξιώματος, αλλά ρυθμίζεται από τη φυσική κλίση του νου προς την αλήθεια.</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1143000"/>
          </a:xfrm>
        </p:spPr>
        <p:txBody>
          <a:bodyPr>
            <a:noAutofit/>
          </a:bodyPr>
          <a:lstStyle/>
          <a:p>
            <a:r>
              <a:rPr lang="en-US" sz="4800" dirty="0"/>
              <a:t> </a:t>
            </a:r>
            <a:r>
              <a:rPr lang="en-US" sz="4800" b="1" dirty="0">
                <a:solidFill>
                  <a:srgbClr val="FF0000"/>
                </a:solidFill>
                <a:latin typeface="Times New Roman" pitchFamily="18" charset="0"/>
                <a:cs typeface="Times New Roman" pitchFamily="18" charset="0"/>
              </a:rPr>
              <a:t>Nicholas </a:t>
            </a:r>
            <a:r>
              <a:rPr lang="en-US" sz="4800" b="1" dirty="0" err="1">
                <a:solidFill>
                  <a:srgbClr val="FF0000"/>
                </a:solidFill>
                <a:latin typeface="Times New Roman" pitchFamily="18" charset="0"/>
                <a:cs typeface="Times New Roman" pitchFamily="18" charset="0"/>
              </a:rPr>
              <a:t>d'Autrécourt</a:t>
            </a:r>
            <a:r>
              <a:rPr lang="en-US" sz="4800" b="1" dirty="0">
                <a:solidFill>
                  <a:srgbClr val="FF0000"/>
                </a:solidFill>
                <a:latin typeface="Times New Roman" pitchFamily="18" charset="0"/>
                <a:cs typeface="Times New Roman" pitchFamily="18" charset="0"/>
              </a:rPr>
              <a:t> </a:t>
            </a:r>
            <a:r>
              <a:rPr lang="en-US" sz="4800" b="1" dirty="0" smtClean="0">
                <a:solidFill>
                  <a:srgbClr val="FF0000"/>
                </a:solidFill>
                <a:latin typeface="Times New Roman" pitchFamily="18" charset="0"/>
                <a:cs typeface="Times New Roman" pitchFamily="18" charset="0"/>
              </a:rPr>
              <a:t/>
            </a:r>
            <a:br>
              <a:rPr lang="en-US" sz="4800" b="1"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(1299 – 1369)</a:t>
            </a:r>
            <a:endParaRPr lang="el-GR" sz="2800" dirty="0"/>
          </a:p>
        </p:txBody>
      </p:sp>
      <p:sp>
        <p:nvSpPr>
          <p:cNvPr id="3" name="2 - Ορθογώνιο"/>
          <p:cNvSpPr/>
          <p:nvPr/>
        </p:nvSpPr>
        <p:spPr>
          <a:xfrm>
            <a:off x="285720" y="1357298"/>
            <a:ext cx="8572560" cy="5355312"/>
          </a:xfrm>
          <a:prstGeom prst="rect">
            <a:avLst/>
          </a:prstGeom>
        </p:spPr>
        <p:txBody>
          <a:bodyPr wrap="square">
            <a:spAutoFit/>
          </a:bodyPr>
          <a:lstStyle/>
          <a:p>
            <a:pPr lvl="0" algn="just" fontAlgn="base">
              <a:spcBef>
                <a:spcPct val="0"/>
              </a:spcBef>
              <a:spcAft>
                <a:spcPct val="0"/>
              </a:spcAf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Παρά τις σημαντικές τους διαφορές, ο κοινός παρονομαστής όλων των προσεγγίσεων που εξετάσαμε ως εδώ είναι ότι δεν υπάρχει επαγωγικός σκεπτικισμός. Από το φυσικό φως του λόγου ως τις αυταπόδεικτες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μετα</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-αλήθειες ή τη φυσική κλίση του νου προς την αλήθεια,  </a:t>
            </a:r>
            <a:r>
              <a:rPr lang="el-GR" dirty="0" smtClean="0">
                <a:latin typeface="Times New Roman" pitchFamily="18" charset="0"/>
                <a:ea typeface="6427f01" charset="-120"/>
                <a:cs typeface="Times New Roman" pitchFamily="18" charset="0"/>
              </a:rPr>
              <a:t>το σημείο τομής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είναι ότι το χάσμα ανάμεσα στην ατελή επαγωγή και την τέλεια επαγωγή γεφυρώνεται: οι καθολικές και αναγκαίες (δηλαδή φύσει αναγκαίες) αρχές γίνονται γνωστές με βάση την εμπειρία, αν και όχι μέσω της εμπειρίας. </a:t>
            </a:r>
          </a:p>
          <a:p>
            <a:pPr lvl="0" algn="just" fontAlgn="base">
              <a:spcBef>
                <a:spcPct val="0"/>
              </a:spcBef>
              <a:spcAft>
                <a:spcPct val="0"/>
              </a:spcAft>
            </a:pPr>
            <a:endParaRPr lang="el-GR" dirty="0">
              <a:latin typeface="Times New Roman" pitchFamily="18" charset="0"/>
              <a:ea typeface="6427f01" charset="-120"/>
              <a:cs typeface="Times New Roman" pitchFamily="18" charset="0"/>
            </a:endParaRPr>
          </a:p>
          <a:p>
            <a:pPr lvl="0" algn="just" fontAlgn="base">
              <a:spcBef>
                <a:spcPct val="0"/>
              </a:spcBef>
              <a:spcAft>
                <a:spcPct val="0"/>
              </a:spcAft>
            </a:pPr>
            <a:endPar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lvl="0" algn="just" fontAlgn="base">
              <a:spcBef>
                <a:spcPct val="0"/>
              </a:spcBef>
              <a:spcAft>
                <a:spcPct val="0"/>
              </a:spcAf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Όμως: η ιδέα ενός χάσματος ανάμεσα στη μεταφυσική δυνατότητα και τη φυσική αναγκαιότητα – η οποία αναγνωρίζεται από όλους τους στοχαστές που έχουμε συζητήσει ως εδώ – επιτρέπει σε κάποιον να αρνηθεί – ή να αμφισβητήσει – το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ότι υπάρχει μια ξεχωριστή κατηγορία φυσικής αναγκαιότητας</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τον επακόλουθο ισχυρισμό ότι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κάποιες καθολικές αρχές ισχύουν με φυσική αναγκαιότητα αν και δεν υπάρχει καμία αντίφαση στον ισχυρισμό ότι αυτές είναι ψευδείς</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Το πιθανό ψεύδος μιας αρχής της οποίας η αλήθεια βασίζεται στην εμπειρία αφήνει χώρο για να αμφισβητήσουμε το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status</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των αρχών που υποτίθεται ότι εγγυώνται την αλήθεια της. Και τον χώρο αυτό τον κατέλαβε 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Nicolaus</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of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(1299-1369), ένας συνάδελφος του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Jean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στο Πανεπιστήμιο του Παρισιού, ο οποίος και έχει επονομαστεί «μεσαιωνικός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Hume</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cf</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Rashdall</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1907).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71472" y="214290"/>
            <a:ext cx="8072494"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O </a:t>
            </a:r>
            <a:r>
              <a:rPr kumimoji="0" lang="en-US"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αναγνώρισε ένα είδος απόδειξης. Αποδεικτικά γνωστή είναι μόνο όποια αρχή μπορεί να αναχθεί στον νόμο της μη αντίφασης. Έτσι, μόνο </a:t>
            </a:r>
            <a:r>
              <a:rPr kumimoji="0" lang="el-GR"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ό,τι</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δεν μπορούμε να αρνηθούμε χωρίς αντίφαση είναι γνωστό. </a:t>
            </a:r>
          </a:p>
          <a:p>
            <a:pPr marR="0" lvl="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Στο δεύτερο γράμμα του στον </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Bernard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του </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Arezzo</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ο </a:t>
            </a:r>
            <a:r>
              <a:rPr kumimoji="0" lang="en-US"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Nicolaus</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καταγράφει τις συνέπειες αυτής της θεμελιώδους σκέψης. Η αρχή της μη αντίφασης  (</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είναι η </a:t>
            </a:r>
            <a:r>
              <a:rPr kumimoji="0" lang="el-GR" sz="16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μόνη</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πρώτη αρχή – δεν υπάρχει άλλη αρχή που να προηγείται της  </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και η </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προηγείται κάθε άλλης αρχής.  Και άρα η </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είναι </a:t>
            </a:r>
            <a:r>
              <a:rPr kumimoji="0" lang="el-GR" sz="16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το πρότυπο της βεβαιότητας</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υπάρχουν βαθμοί βεβαιότητας</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στη γνώση: «η βεβαιότητα των αποδείξεων δεν έχει βαθμούς» (2010, 655). </a:t>
            </a:r>
          </a:p>
          <a:p>
            <a:pPr marR="0" lvl="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Δοθέντος του ότι η  </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γίνεται άμεσα γνωστή με «το φυσικό φως», η βεβαιότητα του φυσικού φωτός «είναι βεβαιότητα με την </a:t>
            </a:r>
            <a:r>
              <a:rPr kumimoji="0" lang="el-GR"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ανεπιφύλακτη έννοια</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n-US"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is immediately known by</a:t>
            </a:r>
            <a:r>
              <a:rPr kumimoji="0" lang="el-GR"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 “</a:t>
            </a:r>
            <a:r>
              <a:rPr kumimoji="0" lang="en-US"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the natural light</a:t>
            </a:r>
            <a:r>
              <a:rPr kumimoji="0" lang="el-GR"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 </a:t>
            </a:r>
            <a:r>
              <a:rPr kumimoji="0" lang="en-US"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the certitude of natural light</a:t>
            </a:r>
            <a:r>
              <a:rPr kumimoji="0" lang="el-GR"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 “</a:t>
            </a:r>
            <a:r>
              <a:rPr kumimoji="0" lang="en-US"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is certitude in the unqualified sense</a:t>
            </a:r>
            <a:r>
              <a:rPr kumimoji="0" lang="el-GR"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Άρα έπεται πως </a:t>
            </a:r>
            <a:r>
              <a:rPr kumimoji="0" lang="el-GR"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ό,τι</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αποδεικνύεται από μια αρχή μέσω του φυσικού φωτός του λόγου, «αποδεικνύεται </a:t>
            </a:r>
            <a:r>
              <a:rPr kumimoji="0" lang="el-GR"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άνευ όρων</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a:t>
            </a:r>
            <a:r>
              <a:rPr kumimoji="0" lang="en-US"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without qualification</a:t>
            </a:r>
            <a:r>
              <a:rPr kumimoji="0" lang="el-GR" sz="1600" b="0" i="0" u="none" strike="noStrike" cap="none" normalizeH="0" baseline="0" dirty="0" smtClean="0">
                <a:ln>
                  <a:noFill/>
                </a:ln>
                <a:solidFill>
                  <a:srgbClr val="FF0000"/>
                </a:solidFill>
                <a:effectLst/>
                <a:latin typeface="Times New Roman" pitchFamily="18" charset="0"/>
                <a:ea typeface="6427f01" charset="-120"/>
                <a:cs typeface="Times New Roman" pitchFamily="18" charset="0"/>
              </a:rPr>
              <a:t>)</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το αντίθετο της επομένης δεν είναι συμβατό με την ηγουμένη. </a:t>
            </a:r>
          </a:p>
          <a:p>
            <a:pPr marR="0" lvl="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Για τον </a:t>
            </a:r>
            <a:r>
              <a:rPr kumimoji="0" lang="en-US" sz="16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16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η βεβαιότητα στη γνώση είναι ασύμβατη με το ψεύδος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από τη στιγμή που η </a:t>
            </a:r>
            <a:r>
              <a:rPr kumimoji="0" lang="en-US"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 </a:t>
            </a: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μπορεί να είναι ψευδής. Και το θέτει ως εξής:</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361950" marR="0" lvl="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υπάρχει βεβαιότητα πέρα από αυτήν όπου δεν υπάρχει ψεύδος: διότι εάν υπήρχε κάποια στην οποία θα μπορούσε να υπάρχει ψεύδος, έστω ότι υπάρχει το ψεύδος σε αυτή – τότε, από τη στιγμή που η ίδια η βεβαιότητα παραμένει, έπεται ότι κάποιος είναι βέβαιος για κάτι του οποίου η αντίφαση είναι αληθής, χωρίς αντίφαση (2010, 655).</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428596" y="928670"/>
            <a:ext cx="828680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Αυτή είναι μια κριτική θέση. Ας υποθέσουμε ότι κάποιος γνωρίζει με βεβαιότητα ότι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αλλά είναι δυνατόν η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να είναι ψευδής. Εάν είναι δυνατόν η αρχή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να είναι ψευδής, τότε υπάρχει μια περίσταση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S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όπου η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 </a:t>
            </a:r>
            <a:r>
              <a:rPr kumimoji="0" lang="el-GR" sz="20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είναι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ψευδής. Αλλά σε </a:t>
            </a:r>
            <a:r>
              <a:rPr kumimoji="0" lang="el-GR" sz="20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αυτή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την περίσταση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S</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γνωρίζει κανείς με βεβαιότητα μια πρόταση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η οποία είναι ψευδής. Από τη στιγμή που η όχι-</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είναι αληθής στην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S</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γνωρίζει κανείς με βεβαιότητα ότι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αν και ισχύει ότι όχι-</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Το επιχείρημα του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θέτει ένα δίλημμα: η βεβαιότητα στη γνώση είτε εγκαταλείπεται είτε υποδηλώνει αναγκαία αλήθεια. Δοθέντος του ότι ελάχιστοι, ίσως, θα υιοθετούσαν το πρώτο σκέλος του διλήμματος, η άποψη του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είναι ότι θα πρέπει να στραφούμε προς το δεύτερο σκέλος. Όμως τότε δεν μπορεί να υπάρχει βεβαιότητα στη γνώση με οτιδήποτε λιγότερο από την νομιμοποιούσα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αλήθεια. Διότι οποιοδήποτε είδος «αναγκαίας αλήθειας» το οποίο είναι ασθενέστερο από εκείνο που νομιμοποιείται από την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οποιαδήποτε «φύσει αναγκαία» αλήθεια, δεν θα μπορούσε να γνωρίζεται με βεβαιότητα.</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428596" y="500042"/>
            <a:ext cx="828680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θυμηθείτε, επιτρέπει τη φυσική απόδειξη ή βεβαιότητα. Αυτή</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υ</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ποτίθεται ότι θεμελιώνεται σε σχέσεις φυσικής αναγκαιότητας. 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δέχεται ότι υπάρχουν τέτοιες σχέσεις. Ή μάλλον αρνείται το ότι μπορούμε ποτέ να έχουμε γνώση των σχέσεων φυσικής αναγκαιότητας.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Θεωρείστε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φερ</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ειπείν τη δήλωση: «Η φωτιά έρχεται σε επαφή με την</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καύσιμη ύλη</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δεν υπάρχει κανένα εμπόδιο, άρα θα υπάρξει θερμότητα» (2010, 657). Στο πλαίσιο της μεσαιωνικής επιστήμης, αυτή είναι τυπική περίπτωση μιας φύσει αναγκαίας αλήθειας.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Όμως αυτό δεν ισχύει για τον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Διότι, κατά πρώτον, η φωτιά μπορεί να έρχεται σε επαφή με την</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καύσιμη ύλη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και να μην υπάρχει κανένα εμπόδιο, και ωστόσο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υπάρχει καμία αντίφαση</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στη σκέψη ότι δεν υπάρχει θερμότητα. 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ισχυρίζεται ότι η άνω φυσική αρχή δεν έχει μια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νομιμοποιημένη απόδειξη. Ο λόγος γι’ αυτό δεν είναι απλώς ότι ο Θεός θα μπορούσε να δημιουργήσει μια φωτιά χωρίς θερμότητα. </a:t>
            </a: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λόγος είναι ότι δεν υπάρχουν αναγκαίες συνδέσεις οποιουδήποτε είδους μεταξύ </a:t>
            </a:r>
            <a:r>
              <a:rPr kumimoji="0" lang="el-GR" b="1" i="0" u="sng" strike="noStrike" cap="none" normalizeH="0" baseline="0" dirty="0" smtClean="0">
                <a:ln>
                  <a:noFill/>
                </a:ln>
                <a:solidFill>
                  <a:schemeClr val="tx1"/>
                </a:solidFill>
                <a:effectLst/>
                <a:latin typeface="Times New Roman" pitchFamily="18" charset="0"/>
                <a:ea typeface="6427f01" charset="-120"/>
                <a:cs typeface="Times New Roman" pitchFamily="18" charset="0"/>
              </a:rPr>
              <a:t>των διακριτών υπάρξεων</a:t>
            </a:r>
            <a:r>
              <a:rPr lang="el-GR" b="1" dirty="0">
                <a:latin typeface="Times New Roman" pitchFamily="18" charset="0"/>
                <a:ea typeface="6427f01" charset="-120"/>
                <a:cs typeface="Times New Roman" pitchFamily="18" charset="0"/>
              </a:rPr>
              <a:t>:</a:t>
            </a:r>
            <a:endPar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1600" dirty="0">
              <a:latin typeface="Times New Roman" pitchFamily="18" charset="0"/>
              <a:ea typeface="6427f01" charset="-120"/>
              <a:cs typeface="Times New Roman" pitchFamily="18" charset="0"/>
            </a:endParaRPr>
          </a:p>
          <a:p>
            <a:pPr marL="361950" marR="0" lvl="0" algn="just"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Από το γεγονός ότι κάποιο πράγμα είναι γνωστό ότι υπάρχει, δεν μπορεί να συναχθεί με αποδεικτικό τρόπο, με τεκμήρια που ανάγονται στην πρώτη αρχή ή στη βεβαιότητα της πρώτης αρχής, ότι αυτό το άλλο πράγμα υπάρχει  (2010, 655).</a:t>
            </a:r>
            <a:endParaRPr kumimoji="0" lang="el-G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785794"/>
            <a:ext cx="7500990" cy="5262979"/>
          </a:xfrm>
          <a:prstGeom prst="rect">
            <a:avLst/>
          </a:prstGeom>
        </p:spPr>
        <p:txBody>
          <a:bodyPr wrap="square">
            <a:spAutoFit/>
          </a:bodyPr>
          <a:lstStyle/>
          <a:p>
            <a:pPr algn="just"/>
            <a:r>
              <a:rPr lang="en-US" sz="2400" dirty="0">
                <a:latin typeface="Times New Roman" pitchFamily="18" charset="0"/>
                <a:cs typeface="Times New Roman" pitchFamily="18" charset="0"/>
              </a:rPr>
              <a:t>To </a:t>
            </a:r>
            <a:r>
              <a:rPr lang="el-GR" sz="2400" dirty="0">
                <a:latin typeface="Times New Roman" pitchFamily="18" charset="0"/>
                <a:cs typeface="Times New Roman" pitchFamily="18" charset="0"/>
              </a:rPr>
              <a:t>κρίσιμο βήμα θεώρησε ότι βρίσκεται στη ρήτρα </a:t>
            </a:r>
            <a:r>
              <a:rPr lang="el-GR" sz="2400" b="1" dirty="0">
                <a:latin typeface="Times New Roman" pitchFamily="18" charset="0"/>
                <a:cs typeface="Times New Roman" pitchFamily="18" charset="0"/>
              </a:rPr>
              <a:t>«και ούτω καθεξής για τα άλλα άτομα»</a:t>
            </a:r>
            <a:r>
              <a:rPr lang="el-GR" sz="2400" dirty="0">
                <a:latin typeface="Times New Roman" pitchFamily="18" charset="0"/>
                <a:cs typeface="Times New Roman" pitchFamily="18" charset="0"/>
              </a:rPr>
              <a:t>.  Είναι χάρη σε αυτή τη ρήτρα που, κατά πολλούς, </a:t>
            </a:r>
            <a:r>
              <a:rPr lang="el-GR" sz="2400" b="1" dirty="0">
                <a:latin typeface="Times New Roman" pitchFamily="18" charset="0"/>
                <a:cs typeface="Times New Roman" pitchFamily="18" charset="0"/>
              </a:rPr>
              <a:t>«μια επαγωγή οδηγεί σε ένα συμπέρασμα τυπικά και εξ ανάγκης»</a:t>
            </a:r>
            <a:r>
              <a:rPr lang="el-GR" sz="2400" dirty="0">
                <a:latin typeface="Times New Roman" pitchFamily="18" charset="0"/>
                <a:cs typeface="Times New Roman" pitchFamily="18" charset="0"/>
              </a:rPr>
              <a:t>. </a:t>
            </a:r>
            <a:endParaRPr lang="el-GR" sz="2400" dirty="0" smtClean="0">
              <a:latin typeface="Times New Roman" pitchFamily="18" charset="0"/>
              <a:cs typeface="Times New Roman" pitchFamily="18" charset="0"/>
            </a:endParaRPr>
          </a:p>
          <a:p>
            <a:pPr algn="just"/>
            <a:endParaRPr lang="el-GR" sz="2400" dirty="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Όπως </a:t>
            </a:r>
            <a:r>
              <a:rPr lang="el-GR" sz="2400" dirty="0">
                <a:latin typeface="Times New Roman" pitchFamily="18" charset="0"/>
                <a:cs typeface="Times New Roman" pitchFamily="18" charset="0"/>
              </a:rPr>
              <a:t>έχουμε ήδη δει, η άποψη αυτή ανάγεται στον Αλβέρτο το Μέγα. </a:t>
            </a:r>
            <a:endParaRPr lang="el-GR" sz="2400" dirty="0" smtClean="0">
              <a:latin typeface="Times New Roman" pitchFamily="18" charset="0"/>
              <a:cs typeface="Times New Roman" pitchFamily="18" charset="0"/>
            </a:endParaRPr>
          </a:p>
          <a:p>
            <a:pPr algn="just"/>
            <a:endParaRPr lang="el-GR" sz="2400" dirty="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Στην </a:t>
            </a:r>
            <a:r>
              <a:rPr lang="el-GR" sz="2400" dirty="0">
                <a:latin typeface="Times New Roman" pitchFamily="18" charset="0"/>
                <a:cs typeface="Times New Roman" pitchFamily="18" charset="0"/>
              </a:rPr>
              <a:t>πραγματικότητα το όλο ζήτημα ήταν το πώς θα δικαιολογηθεί η γνώση αυτής της ρήτρας. </a:t>
            </a:r>
            <a:endParaRPr lang="el-GR" sz="2400" dirty="0" smtClean="0">
              <a:latin typeface="Times New Roman" pitchFamily="18" charset="0"/>
              <a:cs typeface="Times New Roman" pitchFamily="18" charset="0"/>
            </a:endParaRPr>
          </a:p>
          <a:p>
            <a:pPr algn="just"/>
            <a:endParaRPr lang="el-GR" sz="2400" dirty="0">
              <a:latin typeface="Times New Roman" pitchFamily="18" charset="0"/>
              <a:cs typeface="Times New Roman" pitchFamily="18" charset="0"/>
            </a:endParaRP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Αλλά </a:t>
            </a:r>
            <a:r>
              <a:rPr lang="el-GR" sz="2400" dirty="0">
                <a:latin typeface="Times New Roman" pitchFamily="18" charset="0"/>
                <a:cs typeface="Times New Roman" pitchFamily="18" charset="0"/>
              </a:rPr>
              <a:t>για τον </a:t>
            </a:r>
            <a:r>
              <a:rPr lang="en-US" sz="2400" dirty="0" err="1">
                <a:latin typeface="Times New Roman" pitchFamily="18" charset="0"/>
                <a:cs typeface="Times New Roman" pitchFamily="18" charset="0"/>
              </a:rPr>
              <a:t>Buridan</a:t>
            </a:r>
            <a:r>
              <a:rPr lang="el-GR" sz="2400" dirty="0">
                <a:latin typeface="Times New Roman" pitchFamily="18" charset="0"/>
                <a:cs typeface="Times New Roman" pitchFamily="18" charset="0"/>
              </a:rPr>
              <a:t> η ρήτρα αυτή </a:t>
            </a:r>
            <a:r>
              <a:rPr lang="el-GR" sz="2400" b="1" dirty="0">
                <a:latin typeface="Times New Roman" pitchFamily="18" charset="0"/>
                <a:cs typeface="Times New Roman" pitchFamily="18" charset="0"/>
              </a:rPr>
              <a:t>«δεν είναι ένα αναπόσπαστο μέρος της επαγωγής»</a:t>
            </a:r>
            <a:r>
              <a:rPr lang="el-GR" sz="2400" dirty="0">
                <a:latin typeface="Times New Roman" pitchFamily="18" charset="0"/>
                <a:cs typeface="Times New Roman"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428596" y="214290"/>
            <a:ext cx="8358246"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Τι είναι οι διακριτές υπάρξεις;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Εάν τα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X</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Y</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είναι τέτοια ώστε η ύπαρξη του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X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να υποδηλώνει την ύπαρξη του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Y</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τότε τα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X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και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Y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είναι διακριτά.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Έτσι η ύπαρξη των τοίχων ενός σπιτιού δεν είναι κάτι το διακριτό από την ύπαρξη του σπιτιού, καθώς η ύπαρξη του σπιτιού υποδηλώνει την ύπαρξη των τοίχων του. Εδώ ο τοίχος είναι μέρος της ταυτότητας του σπιτιού και επομένως δεν μπορούν να διαχωριστούν πλήρως.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Ωστόσο δεν συμβαίνει το ίδιο στην περίπτωση της φωτιάς η οποία έρχεται σε επαφή με το καύσιμο υλικό και τη θερμότητα. Η θερμότητα δεν είναι μέρος της ταυτότητας της φωτιάς. Και έτσι δεν υπάρχει καμία αντίφαση στο ότι υπάρχει φωτιά χωρίς θερμότητα.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Nicolaus</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το συνοψίζει όλο αυτό στην παρατήρηση ότι το ίδιο το γεγονός ότι η επομένη ακολουθεί αποδεικτικά από μια ηγουμένη (και ότι έτσι αδύνατον να έχουμε μια ηγουμένη χωρίς την επομένη) θεμελιώνεται στο γεγονός ότι «η επομένη είναι πραγματικά ταυτόσημη με την ηγουμένη ή με μέρος αυτού που δηλώνει η ηγουμένη» (2010, 655).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Η θεώρηση αυτή της ταυτότητας ή της συμπερίληψης της επομένης εξηγεί γιατί δεν υπάρχει φυσική αναγκαιότητα που να μην είναι μεταφυσική ή εννοιολογική αναγκαιότητα.</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117693"/>
            <a:ext cx="8286808" cy="6001643"/>
          </a:xfrm>
          <a:prstGeom prst="rect">
            <a:avLst/>
          </a:prstGeom>
        </p:spPr>
        <p:txBody>
          <a:bodyPr wrap="square">
            <a:spAutoFit/>
          </a:bodyPr>
          <a:lstStyle/>
          <a:p>
            <a:pPr algn="just"/>
            <a:r>
              <a:rPr lang="el-GR" sz="2400" dirty="0">
                <a:latin typeface="Times New Roman" pitchFamily="18" charset="0"/>
                <a:cs typeface="Times New Roman" pitchFamily="18" charset="0"/>
              </a:rPr>
              <a:t>Ωστόσο ο </a:t>
            </a:r>
            <a:r>
              <a:rPr lang="en-US" sz="2400" dirty="0" err="1">
                <a:latin typeface="Times New Roman" pitchFamily="18" charset="0"/>
                <a:cs typeface="Times New Roman" pitchFamily="18" charset="0"/>
              </a:rPr>
              <a:t>Autrecourt</a:t>
            </a:r>
            <a:r>
              <a:rPr lang="el-GR" sz="2400" dirty="0">
                <a:latin typeface="Times New Roman" pitchFamily="18" charset="0"/>
                <a:cs typeface="Times New Roman" pitchFamily="18" charset="0"/>
              </a:rPr>
              <a:t> προχώρησε ένα ακόμη βήμα </a:t>
            </a:r>
            <a:r>
              <a:rPr lang="el-GR" sz="2400" dirty="0" smtClean="0">
                <a:latin typeface="Times New Roman" pitchFamily="18" charset="0"/>
                <a:cs typeface="Times New Roman" pitchFamily="18" charset="0"/>
              </a:rPr>
              <a:t>παραπέρα, καθώς ισχυρίζεται </a:t>
            </a:r>
            <a:r>
              <a:rPr lang="el-GR" sz="2400" dirty="0">
                <a:latin typeface="Times New Roman" pitchFamily="18" charset="0"/>
                <a:cs typeface="Times New Roman" pitchFamily="18" charset="0"/>
              </a:rPr>
              <a:t>ότι δεν μπορεί να υπάρξει καμία </a:t>
            </a:r>
            <a:r>
              <a:rPr lang="el-GR" sz="2400" i="1" dirty="0">
                <a:latin typeface="Times New Roman" pitchFamily="18" charset="0"/>
                <a:cs typeface="Times New Roman" pitchFamily="18" charset="0"/>
              </a:rPr>
              <a:t>πιθανή</a:t>
            </a:r>
            <a:r>
              <a:rPr lang="el-GR" sz="2400" dirty="0">
                <a:latin typeface="Times New Roman" pitchFamily="18" charset="0"/>
                <a:cs typeface="Times New Roman" pitchFamily="18" charset="0"/>
              </a:rPr>
              <a:t> γνώση των υποτιθέμενων φυσικών </a:t>
            </a:r>
            <a:r>
              <a:rPr lang="el-GR" sz="2400" dirty="0" err="1">
                <a:latin typeface="Times New Roman" pitchFamily="18" charset="0"/>
                <a:cs typeface="Times New Roman" pitchFamily="18" charset="0"/>
              </a:rPr>
              <a:t>αναγκαιοτήτων</a:t>
            </a:r>
            <a:r>
              <a:rPr lang="el-GR" sz="2400" dirty="0">
                <a:latin typeface="Times New Roman" pitchFamily="18" charset="0"/>
                <a:cs typeface="Times New Roman" pitchFamily="18" charset="0"/>
              </a:rPr>
              <a:t>, δηλαδή  δεν μπορεί να υπάρξει καμία γνώση αυτών </a:t>
            </a:r>
            <a:r>
              <a:rPr lang="el-GR" sz="2400" dirty="0" smtClean="0">
                <a:latin typeface="Times New Roman" pitchFamily="18" charset="0"/>
                <a:cs typeface="Times New Roman" pitchFamily="18" charset="0"/>
              </a:rPr>
              <a:t>των στη </a:t>
            </a:r>
            <a:r>
              <a:rPr lang="el-GR" sz="2400" dirty="0">
                <a:latin typeface="Times New Roman" pitchFamily="18" charset="0"/>
                <a:cs typeface="Times New Roman" pitchFamily="18" charset="0"/>
              </a:rPr>
              <a:t>βάση της εμπειρίας. </a:t>
            </a:r>
            <a:endParaRPr lang="el-GR" sz="2400" dirty="0" smtClean="0">
              <a:latin typeface="Times New Roman" pitchFamily="18" charset="0"/>
              <a:cs typeface="Times New Roman" pitchFamily="18" charset="0"/>
            </a:endParaRPr>
          </a:p>
          <a:p>
            <a:pPr algn="just"/>
            <a:endParaRPr lang="el-GR" sz="2400" dirty="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Το </a:t>
            </a:r>
            <a:r>
              <a:rPr lang="el-GR" sz="2400" dirty="0">
                <a:latin typeface="Times New Roman" pitchFamily="18" charset="0"/>
                <a:cs typeface="Times New Roman" pitchFamily="18" charset="0"/>
              </a:rPr>
              <a:t>επιχείρημά </a:t>
            </a:r>
            <a:r>
              <a:rPr lang="el-GR" sz="2400" dirty="0" smtClean="0">
                <a:latin typeface="Times New Roman" pitchFamily="18" charset="0"/>
                <a:cs typeface="Times New Roman" pitchFamily="18" charset="0"/>
              </a:rPr>
              <a:t>του είναι </a:t>
            </a:r>
            <a:r>
              <a:rPr lang="el-GR" sz="2400" dirty="0">
                <a:latin typeface="Times New Roman" pitchFamily="18" charset="0"/>
                <a:cs typeface="Times New Roman" pitchFamily="18" charset="0"/>
              </a:rPr>
              <a:t>το εξής. Είναι αναγκαίο για την πιθανή γνώση του </a:t>
            </a:r>
            <a:r>
              <a:rPr lang="en-US" sz="2400" dirty="0">
                <a:latin typeface="Times New Roman" pitchFamily="18" charset="0"/>
                <a:cs typeface="Times New Roman" pitchFamily="18" charset="0"/>
              </a:rPr>
              <a:t>Y</a:t>
            </a:r>
            <a:r>
              <a:rPr lang="el-GR" sz="2400" dirty="0">
                <a:latin typeface="Times New Roman" pitchFamily="18" charset="0"/>
                <a:cs typeface="Times New Roman" pitchFamily="18" charset="0"/>
              </a:rPr>
              <a:t> δυνάμει του </a:t>
            </a:r>
            <a:r>
              <a:rPr lang="en-US" sz="2400" dirty="0">
                <a:latin typeface="Times New Roman" pitchFamily="18" charset="0"/>
                <a:cs typeface="Times New Roman" pitchFamily="18" charset="0"/>
              </a:rPr>
              <a:t>X </a:t>
            </a:r>
            <a:r>
              <a:rPr lang="el-GR" sz="2400" dirty="0">
                <a:latin typeface="Times New Roman" pitchFamily="18" charset="0"/>
                <a:cs typeface="Times New Roman" pitchFamily="18" charset="0"/>
              </a:rPr>
              <a:t>να γνωρίζει κάποιος </a:t>
            </a:r>
            <a:r>
              <a:rPr lang="el-GR" sz="2400" dirty="0" smtClean="0">
                <a:latin typeface="Times New Roman" pitchFamily="18" charset="0"/>
                <a:cs typeface="Times New Roman" pitchFamily="18" charset="0"/>
              </a:rPr>
              <a:t>αποδεικτικά (ή να </a:t>
            </a:r>
            <a:r>
              <a:rPr lang="el-GR" sz="2400" dirty="0">
                <a:latin typeface="Times New Roman" pitchFamily="18" charset="0"/>
                <a:cs typeface="Times New Roman" pitchFamily="18" charset="0"/>
              </a:rPr>
              <a:t>είναι </a:t>
            </a:r>
            <a:r>
              <a:rPr lang="el-GR" sz="2400" dirty="0" smtClean="0">
                <a:latin typeface="Times New Roman" pitchFamily="18" charset="0"/>
                <a:cs typeface="Times New Roman" pitchFamily="18" charset="0"/>
              </a:rPr>
              <a:t>αποδεικτικά βέβαιος) </a:t>
            </a:r>
            <a:r>
              <a:rPr lang="el-GR" sz="2400" dirty="0">
                <a:latin typeface="Times New Roman" pitchFamily="18" charset="0"/>
                <a:cs typeface="Times New Roman" pitchFamily="18" charset="0"/>
              </a:rPr>
              <a:t>ότι η επομένη </a:t>
            </a:r>
            <a:r>
              <a:rPr lang="en-US" sz="2400" dirty="0">
                <a:latin typeface="Times New Roman" pitchFamily="18" charset="0"/>
                <a:cs typeface="Times New Roman" pitchFamily="18" charset="0"/>
              </a:rPr>
              <a:t>Y</a:t>
            </a:r>
            <a:r>
              <a:rPr lang="el-GR" sz="2400" dirty="0">
                <a:latin typeface="Times New Roman" pitchFamily="18" charset="0"/>
                <a:cs typeface="Times New Roman" pitchFamily="18" charset="0"/>
              </a:rPr>
              <a:t> «κάποτε θα είναι αληθής μαζί με την ηγουμένη» </a:t>
            </a:r>
            <a:r>
              <a:rPr lang="en-US" sz="2400" dirty="0">
                <a:latin typeface="Times New Roman" pitchFamily="18" charset="0"/>
                <a:cs typeface="Times New Roman" pitchFamily="18" charset="0"/>
              </a:rPr>
              <a:t>X</a:t>
            </a:r>
            <a:r>
              <a:rPr lang="el-GR" sz="2400" dirty="0">
                <a:latin typeface="Times New Roman" pitchFamily="18" charset="0"/>
                <a:cs typeface="Times New Roman" pitchFamily="18" charset="0"/>
              </a:rPr>
              <a:t>. Αλλά δεν μπορεί να </a:t>
            </a:r>
            <a:r>
              <a:rPr lang="el-GR" sz="2400" dirty="0" smtClean="0">
                <a:latin typeface="Times New Roman" pitchFamily="18" charset="0"/>
                <a:cs typeface="Times New Roman" pitchFamily="18" charset="0"/>
              </a:rPr>
              <a:t>είναι κάποιος αποδεικτικά βέβαιος </a:t>
            </a:r>
            <a:r>
              <a:rPr lang="el-GR" sz="2400" dirty="0">
                <a:latin typeface="Times New Roman" pitchFamily="18" charset="0"/>
                <a:cs typeface="Times New Roman" pitchFamily="18" charset="0"/>
              </a:rPr>
              <a:t>γι’ </a:t>
            </a:r>
            <a:r>
              <a:rPr lang="el-GR" sz="2400" dirty="0" smtClean="0">
                <a:latin typeface="Times New Roman" pitchFamily="18" charset="0"/>
                <a:cs typeface="Times New Roman" pitchFamily="18" charset="0"/>
              </a:rPr>
              <a:t>αυτό, διότι από </a:t>
            </a:r>
            <a:r>
              <a:rPr lang="el-GR" sz="2400" dirty="0">
                <a:latin typeface="Times New Roman" pitchFamily="18" charset="0"/>
                <a:cs typeface="Times New Roman" pitchFamily="18" charset="0"/>
              </a:rPr>
              <a:t>τα πράγματα εκείνα τα οποία κατακτούμε χωρίς να τα συνάγουμε από την εμπειρία, δεν μπορεί τίποτα να συναχθεί αποδεικτικά σχετικά με την </a:t>
            </a:r>
            <a:r>
              <a:rPr lang="el-GR" sz="2400" dirty="0" smtClean="0">
                <a:latin typeface="Times New Roman" pitchFamily="18" charset="0"/>
                <a:cs typeface="Times New Roman" pitchFamily="18" charset="0"/>
              </a:rPr>
              <a:t>ύπαρξη </a:t>
            </a:r>
            <a:r>
              <a:rPr lang="el-GR" sz="2400" dirty="0">
                <a:latin typeface="Times New Roman" pitchFamily="18" charset="0"/>
                <a:cs typeface="Times New Roman" pitchFamily="18" charset="0"/>
              </a:rPr>
              <a:t>άλλων πραγμάτων. </a:t>
            </a:r>
            <a:r>
              <a:rPr lang="el-GR" sz="2400" dirty="0" smtClean="0">
                <a:latin typeface="Times New Roman" pitchFamily="18" charset="0"/>
                <a:cs typeface="Times New Roman" pitchFamily="18" charset="0"/>
              </a:rPr>
              <a:t>Ο </a:t>
            </a:r>
            <a:r>
              <a:rPr lang="en-US" sz="2400" dirty="0" err="1" smtClean="0">
                <a:latin typeface="Times New Roman" pitchFamily="18" charset="0"/>
                <a:cs typeface="Times New Roman" pitchFamily="18" charset="0"/>
              </a:rPr>
              <a:t>Autrecourt</a:t>
            </a:r>
            <a:r>
              <a:rPr lang="en-US" sz="2400" dirty="0" smtClean="0">
                <a:latin typeface="Times New Roman" pitchFamily="18" charset="0"/>
                <a:cs typeface="Times New Roman" pitchFamily="18" charset="0"/>
              </a:rPr>
              <a:t> </a:t>
            </a:r>
            <a:r>
              <a:rPr lang="el-GR" sz="2400" dirty="0">
                <a:latin typeface="Times New Roman" pitchFamily="18" charset="0"/>
                <a:cs typeface="Times New Roman" pitchFamily="18" charset="0"/>
              </a:rPr>
              <a:t>επικαλείται τον «κανόνα» που σημείωσε παραπάνω και που είναι ότι </a:t>
            </a:r>
            <a:r>
              <a:rPr lang="el-GR" sz="2400" b="1" dirty="0">
                <a:latin typeface="Times New Roman" pitchFamily="18" charset="0"/>
                <a:cs typeface="Times New Roman" pitchFamily="18" charset="0"/>
              </a:rPr>
              <a:t>από το γεγονός ότι υπάρχει το </a:t>
            </a:r>
            <a:r>
              <a:rPr lang="en-US" sz="2400" b="1" dirty="0">
                <a:latin typeface="Times New Roman" pitchFamily="18" charset="0"/>
                <a:cs typeface="Times New Roman" pitchFamily="18" charset="0"/>
              </a:rPr>
              <a:t>X </a:t>
            </a:r>
            <a:r>
              <a:rPr lang="el-GR" sz="2400" b="1" dirty="0">
                <a:latin typeface="Times New Roman" pitchFamily="18" charset="0"/>
                <a:cs typeface="Times New Roman" pitchFamily="18" charset="0"/>
              </a:rPr>
              <a:t>δεν μπορεί να συναχθεί τίποτα σε σχέση με την ύπαρξη άλλων </a:t>
            </a:r>
            <a:r>
              <a:rPr lang="el-GR" sz="2400" b="1" dirty="0" smtClean="0">
                <a:latin typeface="Times New Roman" pitchFamily="18" charset="0"/>
                <a:cs typeface="Times New Roman" pitchFamily="18" charset="0"/>
              </a:rPr>
              <a:t>διακριτών </a:t>
            </a:r>
            <a:r>
              <a:rPr lang="el-GR" sz="2400" b="1" dirty="0">
                <a:latin typeface="Times New Roman" pitchFamily="18" charset="0"/>
                <a:cs typeface="Times New Roman" pitchFamily="18" charset="0"/>
              </a:rPr>
              <a:t>οντοτήτων</a:t>
            </a:r>
            <a:r>
              <a:rPr lang="el-GR" sz="2400" dirty="0" smtClean="0">
                <a:latin typeface="Times New Roman" pitchFamily="18" charset="0"/>
                <a:cs typeface="Times New Roman" pitchFamily="18" charset="0"/>
              </a:rPr>
              <a:t>.</a:t>
            </a:r>
            <a:endParaRPr lang="el-GR"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85786" y="612845"/>
            <a:ext cx="7500990" cy="5324535"/>
          </a:xfrm>
          <a:prstGeom prst="rect">
            <a:avLst/>
          </a:prstGeom>
        </p:spPr>
        <p:txBody>
          <a:bodyPr wrap="square">
            <a:spAutoFit/>
          </a:bodyPr>
          <a:lstStyle/>
          <a:p>
            <a:pPr algn="just"/>
            <a:r>
              <a:rPr lang="el-GR" sz="2000" dirty="0" smtClean="0">
                <a:latin typeface="Times New Roman" pitchFamily="18" charset="0"/>
                <a:cs typeface="Times New Roman" pitchFamily="18" charset="0"/>
              </a:rPr>
              <a:t>Το παράδειγμα που χρησιμοποιεί του πιθανολογικού συλλογισμού είναι ενδεικτικό: «επειδή υπήρξε κάποτε φανερό σε εμένα ότι όταν ακουμπώ το χέρι μου στη φωτιά ζεσταίνομαι, είναι επομένως </a:t>
            </a:r>
            <a:r>
              <a:rPr lang="el-GR" sz="2000" b="1" dirty="0" smtClean="0">
                <a:latin typeface="Times New Roman" pitchFamily="18" charset="0"/>
                <a:cs typeface="Times New Roman" pitchFamily="18" charset="0"/>
              </a:rPr>
              <a:t>πιθανό</a:t>
            </a:r>
            <a:r>
              <a:rPr lang="el-GR" sz="2000" dirty="0" smtClean="0">
                <a:latin typeface="Times New Roman" pitchFamily="18" charset="0"/>
                <a:cs typeface="Times New Roman" pitchFamily="18" charset="0"/>
              </a:rPr>
              <a:t> για εμένα ότι εάν το έβαζα και τώρα θα ζεσταινόμουν». </a:t>
            </a:r>
          </a:p>
          <a:p>
            <a:pPr algn="just"/>
            <a:endParaRPr lang="el-GR" sz="2000" dirty="0" smtClean="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Αυτή είναι μια εμπειρική συνεπαγωγή από </a:t>
            </a:r>
            <a:r>
              <a:rPr lang="el-GR" sz="2000" dirty="0" err="1" smtClean="0">
                <a:latin typeface="Times New Roman" pitchFamily="18" charset="0"/>
                <a:cs typeface="Times New Roman" pitchFamily="18" charset="0"/>
              </a:rPr>
              <a:t>ό,τι</a:t>
            </a:r>
            <a:r>
              <a:rPr lang="el-GR" sz="2000" dirty="0" smtClean="0">
                <a:latin typeface="Times New Roman" pitchFamily="18" charset="0"/>
                <a:cs typeface="Times New Roman" pitchFamily="18" charset="0"/>
              </a:rPr>
              <a:t> συνέβαινε κατά το παρελθόν σε αυτό που θα συμβεί στο μέλλον – και άρα μια επαγωγή. </a:t>
            </a:r>
          </a:p>
          <a:p>
            <a:pPr algn="just"/>
            <a:endParaRPr lang="el-GR" sz="2000" dirty="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Ωστόσο ο </a:t>
            </a:r>
            <a:r>
              <a:rPr lang="en-US" sz="2000" dirty="0" err="1" smtClean="0">
                <a:latin typeface="Times New Roman" pitchFamily="18" charset="0"/>
                <a:cs typeface="Times New Roman" pitchFamily="18" charset="0"/>
              </a:rPr>
              <a:t>Autrecourt</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δεν δέχεται ότι αυτό είναι μια έγκυρη επαγωγή. Γιατί δεν θα γινόταν ποτέ «φανερό στον καθένα ότι, δοθέντων αυτών των πραγμάτων που είναι προφανή χωρίς επαγωγή, θα υπήρχαν ορισμένα άλλα πράγματα, και συγκεκριμένα εκείνα τα άλλα που ονομάζονται υποστάσεις». </a:t>
            </a:r>
          </a:p>
          <a:p>
            <a:pPr algn="just"/>
            <a:endParaRPr lang="el-GR" sz="2000" dirty="0">
              <a:latin typeface="Times New Roman" pitchFamily="18" charset="0"/>
              <a:cs typeface="Times New Roman" pitchFamily="18" charset="0"/>
            </a:endParaRPr>
          </a:p>
          <a:p>
            <a:pPr algn="just"/>
            <a:r>
              <a:rPr lang="el-GR" sz="2000" dirty="0" smtClean="0">
                <a:latin typeface="Times New Roman" pitchFamily="18" charset="0"/>
                <a:cs typeface="Times New Roman" pitchFamily="18" charset="0"/>
              </a:rPr>
              <a:t>Κάθε ζεστή φωτιά είναι ξεχωριστή από κάθε άλλη ζεστή φωτιά. Και άρα η εμφάνιση της μίας δεν συνιστά θεμέλιο για να συναγάγουμε την ύπαρξη άλλων.</a:t>
            </a:r>
            <a:endParaRPr lang="el-GR"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428596" y="285728"/>
            <a:ext cx="828680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Fd2569303-Identity-H"/>
                <a:cs typeface="Times New Roman" pitchFamily="18" charset="0"/>
              </a:rPr>
              <a:t>Θα μπορούσε ο νους να επικαλείται κάποιες αυταπόδεικτες αρχές, όπως η </a:t>
            </a:r>
            <a:r>
              <a:rPr kumimoji="0" lang="en-US" sz="2000" b="0" i="0" u="none" strike="noStrike" cap="none" normalizeH="0" baseline="0" dirty="0" smtClean="0">
                <a:ln>
                  <a:noFill/>
                </a:ln>
                <a:solidFill>
                  <a:schemeClr val="tx1"/>
                </a:solidFill>
                <a:effectLst/>
                <a:latin typeface="Times New Roman" pitchFamily="18" charset="0"/>
                <a:ea typeface="Fd2569303-Identity-H"/>
                <a:cs typeface="Times New Roman" pitchFamily="18" charset="0"/>
              </a:rPr>
              <a:t>MP</a:t>
            </a:r>
            <a:r>
              <a:rPr kumimoji="0" lang="el-GR" sz="2000" b="0" i="0" u="none" strike="noStrike" cap="none" normalizeH="0" baseline="0" dirty="0" smtClean="0">
                <a:ln>
                  <a:noFill/>
                </a:ln>
                <a:solidFill>
                  <a:schemeClr val="tx1"/>
                </a:solidFill>
                <a:effectLst/>
                <a:latin typeface="Times New Roman" pitchFamily="18" charset="0"/>
                <a:ea typeface="Fd2569303-Identity-H"/>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Fd2569303-Identity-H"/>
                <a:cs typeface="Times New Roman" pitchFamily="18" charset="0"/>
              </a:rPr>
              <a:t>S</a:t>
            </a:r>
            <a:r>
              <a:rPr kumimoji="0" lang="el-GR" sz="2000" b="0" i="0" u="none" strike="noStrike" cap="none" normalizeH="0" baseline="0" dirty="0" smtClean="0">
                <a:ln>
                  <a:noFill/>
                </a:ln>
                <a:solidFill>
                  <a:schemeClr val="tx1"/>
                </a:solidFill>
                <a:effectLst/>
                <a:latin typeface="Times New Roman" pitchFamily="18" charset="0"/>
                <a:ea typeface="Fd2569303-Identity-H"/>
                <a:cs typeface="Times New Roman" pitchFamily="18" charset="0"/>
              </a:rPr>
              <a:t> του </a:t>
            </a:r>
            <a:r>
              <a:rPr kumimoji="0" lang="en-US" sz="2000" b="0" i="0" u="none" strike="noStrike" cap="none" normalizeH="0" baseline="0" dirty="0" err="1" smtClean="0">
                <a:ln>
                  <a:noFill/>
                </a:ln>
                <a:solidFill>
                  <a:schemeClr val="tx1"/>
                </a:solidFill>
                <a:effectLst/>
                <a:latin typeface="Times New Roman" pitchFamily="18" charset="0"/>
                <a:ea typeface="Fd2569303-Identity-H"/>
                <a:cs typeface="Times New Roman" pitchFamily="18" charset="0"/>
              </a:rPr>
              <a:t>Scotus</a:t>
            </a:r>
            <a:r>
              <a:rPr kumimoji="0" lang="el-GR" sz="2000" b="0" i="0" u="none" strike="noStrike" cap="none" normalizeH="0" baseline="0" dirty="0" smtClean="0">
                <a:ln>
                  <a:noFill/>
                </a:ln>
                <a:solidFill>
                  <a:schemeClr val="tx1"/>
                </a:solidFill>
                <a:effectLst/>
                <a:latin typeface="Times New Roman" pitchFamily="18" charset="0"/>
                <a:ea typeface="Fd2569303-Identity-H"/>
                <a:cs typeface="Times New Roman" pitchFamily="18" charset="0"/>
              </a:rPr>
              <a:t>: «οτιδήποτε συμβαίνει σε πάρα πολλά πράγματα από μιαν αιτία που δεν είναι ελεύθερη, είναι το φυσικό αποτέλεσμα της αιτίας»;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Fd2569303-Identity-H"/>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Fd2569303-Identity-H"/>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Fd2569303-Identity-H"/>
                <a:cs typeface="Times New Roman" pitchFamily="18" charset="0"/>
              </a:rPr>
              <a:t>Στο </a:t>
            </a:r>
            <a:r>
              <a:rPr kumimoji="0" lang="en-US" sz="2000" b="0" i="1"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Exigitordo</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του ο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Nicolaus</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αποκλείει αυτή την πιθανότητα:</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542925" marR="0" lvl="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542925" marR="0" lvl="0" algn="just" defTabSz="914400" rtl="0" eaLnBrk="0" fontAlgn="base" latinLnBrk="0" hangingPunct="0">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L="542925" marR="0" lvl="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Μόνο η δόξα [</a:t>
            </a:r>
            <a:r>
              <a:rPr kumimoji="0" lang="en-US"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habitus</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conjecturativus</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όχι η βεβαιότητα, αφορά πράγματα τα οποία γίνονται γνωστά μέσω της εμπειρίας, κατά τον τρόπο που λέγεται ότι το </a:t>
            </a:r>
            <a:r>
              <a:rPr kumimoji="0" lang="el-G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ραβέντι</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θεραπεύει τη χολέρα, ή ότι ένα μαγνήτης έλκει το σίδηρο. Όταν αποδεικνύεται ότι η επιβεβαίωση [έρχεται] από την πρόταση που υπάρχει στο μυαλό η οποία δηλώνει πως </a:t>
            </a:r>
            <a:r>
              <a:rPr kumimoji="0" lang="el-G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ό,τι</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συνήθως παράγεται από μια μη</a:t>
            </a:r>
            <a:r>
              <a:rPr kumimoji="0" lang="el-GR"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ελεύθερη</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αιτία είναι το φυσικό της αποτέλεσμα, ρωτάω τι αποκαλείς φυσική αιτία; Μιαν αιτία  η οποία παρήγαγε </a:t>
            </a:r>
            <a:r>
              <a:rPr kumimoji="0" lang="el-G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ό,τι</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συνήθως συνέβαινε και που θα εξακολουθήσει να το παράγει και στο μέλλον εάν [η αιτία] διαρκεί και βρίσκει εφαρμογή; Τότε η ελάσσων προκείμενη δεν είναι γνωστή. Ακόμη και αν συνήθως παράγεται κάτι, δεν είναι ωστόσο βέβαιο εάν αυτό θα πρέπει να παράγεται και στο μέλλον (1971, </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237, 119).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428596" y="571480"/>
            <a:ext cx="828680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πρόβλημα με την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MP</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του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Scotus</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όπως εξηγεί ο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Nicolaus</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είναι ότι συνιστά </a:t>
            </a: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λήψη του ζητουμένου</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8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Διότι για να αποκαλέσουμε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τη φυσική αιτία του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θα πρέπει το Χ να έχει παραγάγει το Υ στο παρελθόν </a:t>
            </a:r>
            <a:r>
              <a:rPr kumimoji="0" lang="el-G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και</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«να εξακολουθήσει να το παράγει και στο μέλλον».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Αλλά αυτή η (συζευκτική) προκείμενη δεν είναι γνωστή.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8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να είναι αυτή γνωστή θα πρέπει να θεωρηθεί ότι θεμελιώνεται στην αρχή της μη αντίφασης. Αλλά όπως αναφέρει ο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Nicolaus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στην τελευταία πρόταση του παραθέματος, αυτό δεν είναι δυνατό.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500034" y="428604"/>
            <a:ext cx="828680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να το θέσουμε διαφορετικά, το επιχείρημα του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Autrecourt</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είναι το εξής. Ο ρόλος της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MS</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σε ένα αποδεικτικό επιχείρημα θα ήταν ο εξής:</a:t>
            </a:r>
          </a:p>
          <a:p>
            <a:pPr lvl="0" algn="just" fontAlgn="base">
              <a:spcBef>
                <a:spcPct val="0"/>
              </a:spcBef>
              <a:spcAft>
                <a:spcPct val="0"/>
              </a:spcAft>
            </a:pP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Εάν η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είναι η φυσική αιτία του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τότε το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ακολουθεί το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r>
              <a:rPr lang="el-GR" sz="2000" dirty="0" smtClean="0">
                <a:latin typeface="Times New Roman" pitchFamily="18" charset="0"/>
                <a:ea typeface="Calibri" pitchFamily="34" charset="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MP</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—μείζων προκείμενη)</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a:t>
            </a:r>
            <a:r>
              <a:rPr kumimoji="0" lang="el-GR" sz="2000" b="0" i="1"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είναι</a:t>
            </a:r>
            <a:r>
              <a:rPr kumimoji="0" lang="el-GR"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η φυσική αιτία του </a:t>
            </a:r>
            <a:r>
              <a:rPr kumimoji="0" lang="en-US"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a:t>
            </a:r>
            <a:r>
              <a:rPr kumimoji="0" lang="el-GR"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(ελάσσων προκείμενη)</a:t>
            </a:r>
            <a:endParaRPr kumimoji="0" lang="el-GR" sz="2000" b="0" i="0" u="sng"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Επομένως, το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ακολουθεί την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000" dirty="0" smtClean="0">
                <a:latin typeface="Times New Roman" pitchFamily="18" charset="0"/>
                <a:ea typeface="Calibri" pitchFamily="34" charset="0"/>
                <a:cs typeface="Times New Roman" pitchFamily="18" charset="0"/>
              </a:rPr>
              <a:t>------------------------------------------------------------------------------------------------</a:t>
            </a:r>
            <a:endParaRPr lang="el-GR" sz="20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Πώς όμως γνωρίζουμε ότι το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 </a:t>
            </a:r>
            <a:r>
              <a:rPr kumimoji="0" lang="el-G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είναι </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φυσική αιτία του Υ;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Για να είναι το Χ φυσική αιτία του Υ, θα πρέπει όχι μόνο το Υ να ακολουθούσε </a:t>
            </a:r>
            <a:r>
              <a:rPr kumimoji="0" lang="el-G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ως τώρα</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το Χ, αλλά το Υ να εξακολουθήσει να ακολουθεί το Χ. Αυτό δεν μπορεί να είναι αποδεικτικά γνωστό, ούτε μπορούμε και να το γνωρίζουμε στη βάση της εμπειρίας.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500034" y="500042"/>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Θα μπορούσε να ισχύει ότι υπάρχει μια φυσική κλίση/ροπή του νου προς την αλήθεια, όπως έχει υποστηρίξει ο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Αν και ο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το αναφέρει ρητά, φαίνεται να υποδηλώνει ότι ούτε αυτός είναι ένας βιώσιμος τρόπος θεμελίωσης της επαγωγικής γνώσης. Διότι ο ίδιος αμφιβάλλει για το ότι «ο νους είναι ο ίδιος για κάθε άνθρωπο». Για αυτόν οι άνθρωποι έχουν διαφορετικές διανοητικές ικανότητες, και από τη στιγμή που κάθε λειτουργία τίθεται στην πλήρη δύναμή της, έπεται ότι δεν ισχύει το ότι όλοι οι άνθρωποι έχουν τον ίδιο νου. </a:t>
            </a: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smtClean="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000" dirty="0" smtClean="0">
                <a:latin typeface="Times New Roman" pitchFamily="18" charset="0"/>
                <a:ea typeface="6427f01" charset="-120"/>
                <a:cs typeface="Times New Roman" pitchFamily="18" charset="0"/>
              </a:rPr>
              <a:t>Άρα θ</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 έλεγε</a:t>
            </a:r>
            <a:r>
              <a:rPr kumimoji="0" lang="el-GR" sz="2000" b="0" i="0" u="none" strike="noStrike" cap="none" normalizeH="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κανείς ότι δεν υπάρχει μια καθολική (χαρακτηριστική σε όλους τους ανθρώπους) φυσική κλίση του νου προς την αλήθεια, διότι εάν υπήρχε μια τέτοια καθολική κλίση, θα υπήρχε και ο ίδιος νους σε όλους τους ανθρώπους.  </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85720" y="142852"/>
            <a:ext cx="864399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el-GR" sz="2000" b="1" dirty="0" smtClean="0">
                <a:latin typeface="Times New Roman" pitchFamily="18" charset="0"/>
                <a:ea typeface="6427f01" charset="-120"/>
                <a:cs typeface="Times New Roman" pitchFamily="18" charset="0"/>
              </a:rPr>
              <a:t>Συμπερασματικά: </a:t>
            </a:r>
            <a:endParaRPr lang="el-GR" sz="2000" b="1" dirty="0">
              <a:latin typeface="Times New Roman" pitchFamily="18" charset="0"/>
              <a:ea typeface="6427f01" charset="-12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Ο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Nicolaus</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αρνείται το ότι η επαγωγή έχει να κάνει με την εξαγωγή γενικών συμπερασμάτων. Εκείνο το οποίο αμφισβητεί είναι το ότι έχει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ό,τι</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χρειάζεται για να προσφέρει γνώση. Ακόμη και αν εκείνοι που βασίζονται στην «επαγωγή από κάποιες ατομικές περιπτώσεις» νομίζουν ότι η καθολική γενίκευση είναι «φανερή σε αυτούς», αυτή δεν μπορεί να είναι αντικειμενικά φανερή. Διότι δεν είναι αντικειμενικά φανερό στη βάση των παρατηρήσεων ατομικών περιπτώσεων το ότι ακόμη και τα μη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παρατηρηθέντα</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άτομα έχουν την ίδια φύση, πράγμα που σημαίνει ότι μπορούμε να σκεφθούμε χωρίς αντίφαση ότι δεν έχουν. </a:t>
            </a:r>
          </a:p>
          <a:p>
            <a:pPr marL="0" marR="0" lvl="0" indent="0" algn="just" defTabSz="914400" rtl="0" eaLnBrk="0" fontAlgn="base" latinLnBrk="0" hangingPunct="0">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L="447675" marR="0" lvl="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Κάποιες φορές  οι άνθρωποι λένε και ότι κάτι που είναι εν μέρει μόνο φανερό είναι εντελώς φανερό σε αυτούς. Για παράδειγμα, κάποιος αναφέρει μια καθολική πρόταση την οποία έχει αποδεχθεί μόνο μέσω επαγωγής από κάποιες ατομικές περιπτώσεις. Μερικές φορές την προτείνει λέγοντας ότι «αυτή είναι φανερή σε εμένα». Και ωστόσο τίποτα δεν είναι φανερό σε αυτόν πέρα από τις ατομικές εκείνες προτάσεις στις οποίες έχει στηρίξει την επαγωγή. Και ούτε είναι ακόμη φανερό σε αυτόν ότι τα άτομα αυτά είναι της ιδίας φύσεως όσον αφορά το κατηγορούμενο (1971, </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234, 115).</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500034" y="142852"/>
            <a:ext cx="821537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Ο</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νους βρίσκεται σε</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μια κατάσταση </a:t>
            </a:r>
            <a:r>
              <a:rPr kumimoji="0" lang="el-GR"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δόξας</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μάλλον,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ό,τι</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ο ίδιος είχε περιγράψει ως   συνήθεια συμπερασμού (</a:t>
            </a:r>
            <a:r>
              <a:rPr kumimoji="0" lang="en-US" b="0" i="1"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habitus</a:t>
            </a:r>
            <a:r>
              <a:rPr kumimoji="0" lang="en-US"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conjecturativus</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όταν</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οδηγείται σε μια γενίκευση με την επαγωγή</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6427f01" charset="-12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q"/>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Η παρατήρηση των παρελθουσών περιπτώσεων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ραβεντιού</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που θεράπευσε τη χολέρα ή μαγνητών που έλκυαν σίδερο προκαλεί τη συνήθεια αυτή του συμπερασμού ότι «το </a:t>
            </a:r>
            <a:r>
              <a:rPr kumimoji="0" lang="el-GR"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ραβέντι</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θεραπεύει τη χολέρα, ή ότι ένα μαγνήτης έλκει το σίδερο». </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σταθερή σύνδεση στο παρελθόν (π.χ. μαγνητών που έλκυαν κομμάτια σιδήρου) δημιουργεί τη συνήθεια που, με τη σειρά της, «παράγει ένα συμπέρασμα που εκφράζει τον καθολικό χαρακτήρα της σύνδεσης».</a:t>
            </a:r>
          </a:p>
          <a:p>
            <a:pPr marL="0" marR="0" lvl="0" indent="0" algn="just" defTabSz="914400" rtl="0" eaLnBrk="1" fontAlgn="base" latinLnBrk="0" hangingPunct="1">
              <a:lnSpc>
                <a:spcPct val="100000"/>
              </a:lnSpc>
              <a:spcBef>
                <a:spcPct val="0"/>
              </a:spcBef>
              <a:spcAft>
                <a:spcPct val="0"/>
              </a:spcAft>
              <a:buClrTx/>
              <a:buSzTx/>
              <a:buFontTx/>
              <a:buNone/>
              <a:tabLst/>
            </a:pPr>
            <a:endParaRPr lang="el-GR" dirty="0">
              <a:latin typeface="Times New Roman" pitchFamily="18" charset="0"/>
              <a:cs typeface="Times New Roman" pitchFamily="18" charset="0"/>
            </a:endParaRPr>
          </a:p>
          <a:p>
            <a:pPr lvl="0" algn="just" fontAlgn="base">
              <a:spcBef>
                <a:spcPct val="0"/>
              </a:spcBef>
              <a:spcAft>
                <a:spcPct val="0"/>
              </a:spcAft>
              <a:buFont typeface="Wingdings" pitchFamily="2" charset="2"/>
              <a:buChar char="q"/>
            </a:pP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Ενώ</a:t>
            </a:r>
            <a:r>
              <a:rPr kumimoji="0" lang="el-GR"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Buridan</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επέτρεψε μια πολλαπλότητα πρώτων αρχών, κάθε μία εκ των οποίων προκύπτει με μια τοπικά δικαιολογημένη επαγωγή, νομιμοποιημένη από τη φυσική κλίση του νου προς την αλήθεια, ο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επέτρεψε μία μόνο πρώτη αρχή, την  </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PNC</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ως μία αρχή η οποία υπόκειται κάθε βεβαιότητας ή απόδειξης. </a:t>
            </a:r>
          </a:p>
          <a:p>
            <a:pPr lvl="0" algn="just" fontAlgn="base">
              <a:spcBef>
                <a:spcPct val="0"/>
              </a:spcBef>
              <a:spcAft>
                <a:spcPct val="0"/>
              </a:spcAft>
            </a:pPr>
            <a:endParaRPr lang="el-GR" dirty="0" smtClean="0">
              <a:latin typeface="Times New Roman" pitchFamily="18" charset="0"/>
              <a:ea typeface="6427f01" charset="-120"/>
              <a:cs typeface="Times New Roman" pitchFamily="18" charset="0"/>
            </a:endParaRPr>
          </a:p>
          <a:p>
            <a:pPr lvl="0" algn="just" fontAlgn="base">
              <a:spcBef>
                <a:spcPct val="0"/>
              </a:spcBef>
              <a:spcAft>
                <a:spcPct val="0"/>
              </a:spcAft>
              <a:buFont typeface="Wingdings" pitchFamily="2" charset="2"/>
              <a:buChar char="q"/>
            </a:pPr>
            <a:r>
              <a:rPr lang="el-GR" dirty="0" smtClean="0">
                <a:latin typeface="Times New Roman" pitchFamily="18" charset="0"/>
                <a:ea typeface="6427f01" charset="-120"/>
                <a:cs typeface="Times New Roman" pitchFamily="18" charset="0"/>
              </a:rPr>
              <a:t> Η</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επαγωγή δεν μπορεί έτσι</a:t>
            </a:r>
            <a:r>
              <a:rPr kumimoji="0" lang="el-GR" b="0" i="0" u="none" strike="noStrike" cap="none" normalizeH="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ίσως να νομιμοποιεί τη γνώση χωρίς τη βεβαιότητα των καθολικών φυσικών αρχών. </a:t>
            </a:r>
          </a:p>
          <a:p>
            <a:pPr lvl="0" algn="just" fontAlgn="base">
              <a:spcBef>
                <a:spcPct val="0"/>
              </a:spcBef>
              <a:spcAft>
                <a:spcPct val="0"/>
              </a:spcAft>
              <a:buFont typeface="Wingdings" pitchFamily="2" charset="2"/>
              <a:buChar char="q"/>
            </a:pPr>
            <a:endParaRPr lang="el-GR" dirty="0" smtClean="0">
              <a:latin typeface="Times New Roman" pitchFamily="18" charset="0"/>
              <a:ea typeface="6427f01" charset="-120"/>
              <a:cs typeface="Times New Roman" pitchFamily="18" charset="0"/>
            </a:endParaRPr>
          </a:p>
          <a:p>
            <a:pPr lvl="0" algn="just" fontAlgn="base">
              <a:spcBef>
                <a:spcPct val="0"/>
              </a:spcBef>
              <a:spcAft>
                <a:spcPct val="0"/>
              </a:spcAft>
              <a:buFont typeface="Wingdings" pitchFamily="2" charset="2"/>
              <a:buChar char="q"/>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Αλλά, κατά έναν ενδιαφέροντα τρόπο, στον </a:t>
            </a:r>
            <a:r>
              <a:rPr kumimoji="0" lang="en-US"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Autrecourt</a:t>
            </a:r>
            <a:r>
              <a:rPr kumimoji="0" lang="en-US"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μια πολλαπλότητα καθολικών φυσικών αρχών φαίνεται να υπόκειται σε μια συνήθεια συμπερασμού. </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0"/>
            <a:ext cx="8229600" cy="1143000"/>
          </a:xfrm>
        </p:spPr>
        <p:txBody>
          <a:bodyPr>
            <a:normAutofit/>
          </a:bodyPr>
          <a:lstStyle/>
          <a:p>
            <a:r>
              <a:rPr lang="en-US" sz="4800" b="1" dirty="0" smtClean="0">
                <a:solidFill>
                  <a:srgbClr val="FF0000"/>
                </a:solidFill>
                <a:latin typeface="Times New Roman" pitchFamily="18" charset="0"/>
                <a:cs typeface="Times New Roman" pitchFamily="18" charset="0"/>
              </a:rPr>
              <a:t>Pseudo Duns </a:t>
            </a:r>
            <a:r>
              <a:rPr lang="en-US" sz="4800" b="1" dirty="0" err="1" smtClean="0">
                <a:solidFill>
                  <a:srgbClr val="FF0000"/>
                </a:solidFill>
                <a:latin typeface="Times New Roman" pitchFamily="18" charset="0"/>
                <a:cs typeface="Times New Roman" pitchFamily="18" charset="0"/>
              </a:rPr>
              <a:t>Scotus</a:t>
            </a:r>
            <a:endParaRPr lang="el-GR" sz="4800" b="1" dirty="0">
              <a:solidFill>
                <a:srgbClr val="FF0000"/>
              </a:solidFill>
              <a:latin typeface="Times New Roman" pitchFamily="18" charset="0"/>
              <a:cs typeface="Times New Roman" pitchFamily="18" charset="0"/>
            </a:endParaRPr>
          </a:p>
        </p:txBody>
      </p:sp>
      <p:sp>
        <p:nvSpPr>
          <p:cNvPr id="3" name="2 - Ορθογώνιο"/>
          <p:cNvSpPr/>
          <p:nvPr/>
        </p:nvSpPr>
        <p:spPr>
          <a:xfrm>
            <a:off x="214282" y="1071546"/>
            <a:ext cx="8715436" cy="5632311"/>
          </a:xfrm>
          <a:prstGeom prst="rect">
            <a:avLst/>
          </a:prstGeom>
        </p:spPr>
        <p:txBody>
          <a:bodyPr wrap="square">
            <a:spAutoFit/>
          </a:bodyPr>
          <a:lstStyle/>
          <a:p>
            <a:pPr algn="just"/>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
            </a:r>
            <a:r>
              <a:rPr kumimoji="0" lang="el-G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ια αυθεντική θεώρηση της επαγωγής βρίσκεται και στον </a:t>
            </a:r>
            <a:r>
              <a:rPr kumimoji="0" lang="el-G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ψευδο</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Duns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Scotus</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στα σχόλιά του για τα </a:t>
            </a:r>
            <a:r>
              <a:rPr kumimoji="0" lang="el-GR" sz="2000"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Αναλυτικά Πρότερα</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του Αριστοτέλη. Μέχρι πρόσφατα, το έργο αυτό αποδιδόταν στον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John Duns </a:t>
            </a:r>
            <a:r>
              <a:rPr kumimoji="0" lang="en-US"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Scotus</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αλλά ανακαλύφθηκε ότι στην πραγματικότητα γράφτηκε από τον Ιωάννη</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lang="el-GR" sz="2000" dirty="0" smtClean="0">
                <a:latin typeface="Times New Roman" pitchFamily="18" charset="0"/>
                <a:ea typeface="6427f01" charset="-120"/>
                <a:cs typeface="Times New Roman" pitchFamily="18" charset="0"/>
              </a:rPr>
              <a:t>της </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Κορνουάλης</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θαν</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lang="el-GR" sz="2000" dirty="0">
                <a:latin typeface="Times New Roman" pitchFamily="18" charset="0"/>
                <a:ea typeface="6427f01" charset="-120"/>
                <a:cs typeface="Times New Roman" pitchFamily="18" charset="0"/>
              </a:rPr>
              <a:t>μ</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ετά το 1320). </a:t>
            </a:r>
          </a:p>
          <a:p>
            <a:pPr algn="just"/>
            <a:endParaRPr lang="el-GR" sz="2000" dirty="0">
              <a:latin typeface="Times New Roman" pitchFamily="18" charset="0"/>
              <a:ea typeface="6427f01" charset="-120"/>
              <a:cs typeface="Times New Roman" pitchFamily="18" charset="0"/>
            </a:endParaRPr>
          </a:p>
          <a:p>
            <a:pPr algn="just"/>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Αν και ο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Ψευδο</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a:t>
            </a:r>
            <a:r>
              <a:rPr kumimoji="0" lang="en-US" sz="2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Scotus</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προσφέρει τον τυπικό αριστοτελικό ορισμό (η επαγωγή είναι </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η πρόοδος από τα επιμέρους στο καθόλου</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ο ίδιος δίνει ιδιαίτερη σημασία στο  εάν η επαγωγή απαιτεί απαρίθμηση όλων των επιμέρους ή όχι.  </a:t>
            </a:r>
          </a:p>
          <a:p>
            <a:pPr algn="just"/>
            <a:endParaRPr lang="el-GR" sz="2000" dirty="0">
              <a:solidFill>
                <a:srgbClr val="000000"/>
              </a:solidFill>
              <a:latin typeface="Times New Roman" pitchFamily="18" charset="0"/>
              <a:ea typeface="Calibri" pitchFamily="34" charset="0"/>
              <a:cs typeface="Times New Roman" pitchFamily="18" charset="0"/>
            </a:endParaRPr>
          </a:p>
          <a:p>
            <a:pPr algn="just"/>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Ισχύει το ότι σε μια </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καλή επαγωγή</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να λαμβάνονται υπ</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όψιν </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όλα τα άτομα</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Question</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8; </a:t>
            </a:r>
            <a:r>
              <a:rPr kumimoji="0" lang="en-US" sz="2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Bos</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1992, 81).</a:t>
            </a:r>
            <a:r>
              <a:rPr kumimoji="0" lang="el-GR" sz="20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Ο </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Pseudo</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r>
              <a:rPr kumimoji="0" lang="en-US" sz="2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Scotus</a:t>
            </a:r>
            <a:r>
              <a:rPr kumimoji="0" lang="en-US"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λέει ότι </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η επαγωγή δεν μπορεί να οδηγήσει σε βεβαιότητα εκτός και αν επάγει από όλα τα άτομα</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Ωστόσο, εάν τα άτομα είναι πεπερασμένα στον αριθμό, τότε το συμπέρασμα αποδεικνύεται: </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Εάν υποθέσουμε ότι δεν υπάρχουν παραπάνω από τρεις ανθρώπους, ας πούμε, ο Σωκράτης, ο Πλάτων και ο Κικέρων, τότε έπεται αναγκαία ότι: Ο Σωκράτης τρέχει, ο Πλάτων τρέχει , ο Κικέρων τρέχει, και επομένως κάθε άνθρωπος τρέχει. Όμως αυτό δεν προκύπτει αποδεικτικά, παρά μόνο εάν προστεθεί η καθολική αυτή πρόταση: όλοι οι άνθρωποι είναι ο Σωκράτης, ο Πλάτων, ο Κικέρων</a:t>
            </a:r>
            <a:r>
              <a:rPr lang="el-GR" sz="2000" dirty="0">
                <a:solidFill>
                  <a:srgbClr val="000000"/>
                </a:solidFill>
                <a:latin typeface="Times New Roman" pitchFamily="18" charset="0"/>
                <a:ea typeface="Calibri" pitchFamily="34" charset="0"/>
                <a:cs typeface="Times New Roman" pitchFamily="18" charset="0"/>
              </a:rPr>
              <a:t>»</a:t>
            </a:r>
            <a:r>
              <a:rPr kumimoji="0" lang="el-GR"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lang="el-GR"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3008313" cy="571504"/>
          </a:xfrm>
        </p:spPr>
        <p:txBody>
          <a:bodyPr/>
          <a:lstStyle/>
          <a:p>
            <a:pPr algn="ctr"/>
            <a:r>
              <a:rPr lang="el-GR" dirty="0" smtClean="0">
                <a:latin typeface="Times New Roman" pitchFamily="18" charset="0"/>
                <a:cs typeface="Times New Roman" pitchFamily="18" charset="0"/>
              </a:rPr>
              <a:t>ΤΕΛΕΙΑ    ΕΠΑΓΩΓΗ</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3714744" y="285728"/>
            <a:ext cx="5040312" cy="3482981"/>
          </a:xfrm>
        </p:spPr>
        <p:txBody>
          <a:bodyPr>
            <a:normAutofit fontScale="70000" lnSpcReduction="20000"/>
          </a:bodyPr>
          <a:lstStyle/>
          <a:p>
            <a:pPr>
              <a:buNone/>
            </a:pPr>
            <a:r>
              <a:rPr lang="el-GR" dirty="0"/>
              <a:t> </a:t>
            </a:r>
          </a:p>
          <a:p>
            <a:pPr algn="just">
              <a:buNone/>
            </a:pPr>
            <a:r>
              <a:rPr lang="el-GR" dirty="0" smtClean="0">
                <a:latin typeface="Times New Roman" pitchFamily="18" charset="0"/>
                <a:cs typeface="Times New Roman" pitchFamily="18" charset="0"/>
              </a:rPr>
              <a:t>     Λέω </a:t>
            </a:r>
            <a:r>
              <a:rPr lang="el-GR" dirty="0">
                <a:latin typeface="Times New Roman" pitchFamily="18" charset="0"/>
                <a:cs typeface="Times New Roman" pitchFamily="18" charset="0"/>
              </a:rPr>
              <a:t>«για όλα [τα άτομα]» όπως όταν λέμε «Η σελήνη δεν </a:t>
            </a:r>
            <a:r>
              <a:rPr lang="el-GR" dirty="0" smtClean="0">
                <a:latin typeface="Times New Roman" pitchFamily="18" charset="0"/>
                <a:cs typeface="Times New Roman" pitchFamily="18" charset="0"/>
              </a:rPr>
              <a:t>ακτινοβολεί, </a:t>
            </a:r>
            <a:r>
              <a:rPr lang="el-GR" dirty="0">
                <a:latin typeface="Times New Roman" pitchFamily="18" charset="0"/>
                <a:cs typeface="Times New Roman" pitchFamily="18" charset="0"/>
              </a:rPr>
              <a:t>ούτε ο Ερμής, ούτε η Αφροδίτη, ούτε ο ήλιος, ούτε ο Άρης, ούτε ο Δίας, ούτε ο Κρόνος. Επομένως, κανένας πλανήτης δεν ακτινοβολεί», και έπειτα μια αναγωγή σε συλλογισμό μπορεί να πραγματοποιηθεί όπως πριν, δηλαδή με την προσθήκη της ελάσσονος ότι κάθε πλανήτης είναι είτε η σελήνη, είτε η </a:t>
            </a:r>
            <a:r>
              <a:rPr lang="el-GR" dirty="0" err="1">
                <a:latin typeface="Times New Roman" pitchFamily="18" charset="0"/>
                <a:cs typeface="Times New Roman" pitchFamily="18" charset="0"/>
              </a:rPr>
              <a:t>Αφορδίτη</a:t>
            </a:r>
            <a:r>
              <a:rPr lang="el-GR" dirty="0">
                <a:latin typeface="Times New Roman" pitchFamily="18" charset="0"/>
                <a:cs typeface="Times New Roman" pitchFamily="18" charset="0"/>
              </a:rPr>
              <a:t>, κ.λπ. (2001, 6.1.5, 399)</a:t>
            </a:r>
            <a:r>
              <a:rPr lang="el-GR" dirty="0"/>
              <a:t>.</a:t>
            </a:r>
          </a:p>
          <a:p>
            <a:endParaRPr lang="el-GR" dirty="0"/>
          </a:p>
        </p:txBody>
      </p:sp>
      <p:sp>
        <p:nvSpPr>
          <p:cNvPr id="4" name="3 - Θέση κειμένου"/>
          <p:cNvSpPr>
            <a:spLocks noGrp="1"/>
          </p:cNvSpPr>
          <p:nvPr>
            <p:ph type="body" sz="half" idx="2"/>
          </p:nvPr>
        </p:nvSpPr>
        <p:spPr>
          <a:xfrm>
            <a:off x="500034" y="1428736"/>
            <a:ext cx="3008313" cy="4929222"/>
          </a:xfrm>
        </p:spPr>
        <p:txBody>
          <a:bodyPr>
            <a:noAutofit/>
          </a:bodyPr>
          <a:lstStyle/>
          <a:p>
            <a:pPr algn="just"/>
            <a:r>
              <a:rPr lang="el-GR" sz="1800" dirty="0" smtClean="0">
                <a:latin typeface="Times New Roman" pitchFamily="18" charset="0"/>
                <a:cs typeface="Times New Roman" pitchFamily="18" charset="0"/>
              </a:rPr>
              <a:t>Η τέλεια επαγωγή προχωρά </a:t>
            </a:r>
            <a:r>
              <a:rPr lang="el-GR" sz="1800" dirty="0">
                <a:latin typeface="Times New Roman" pitchFamily="18" charset="0"/>
                <a:cs typeface="Times New Roman" pitchFamily="18" charset="0"/>
              </a:rPr>
              <a:t>με μία </a:t>
            </a:r>
            <a:r>
              <a:rPr lang="el-GR" sz="1800" b="1" dirty="0">
                <a:latin typeface="Times New Roman" pitchFamily="18" charset="0"/>
                <a:cs typeface="Times New Roman" pitchFamily="18" charset="0"/>
              </a:rPr>
              <a:t>πλήρη απαρίθμηση</a:t>
            </a:r>
            <a:r>
              <a:rPr lang="el-GR" sz="1800" dirty="0">
                <a:latin typeface="Times New Roman" pitchFamily="18" charset="0"/>
                <a:cs typeface="Times New Roman" pitchFamily="18" charset="0"/>
              </a:rPr>
              <a:t> των παραδειγμάτων. </a:t>
            </a:r>
            <a:endParaRPr lang="el-GR"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Αυτό </a:t>
            </a:r>
            <a:r>
              <a:rPr lang="el-GR" sz="1800" dirty="0">
                <a:latin typeface="Times New Roman" pitchFamily="18" charset="0"/>
                <a:cs typeface="Times New Roman" pitchFamily="18" charset="0"/>
              </a:rPr>
              <a:t>είναι εφικτό όταν ο αριθμός των παραδειγμάτων είναι πεπερασμένος και μικρός. </a:t>
            </a:r>
            <a:endParaRPr lang="el-GR"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Σε </a:t>
            </a:r>
            <a:r>
              <a:rPr lang="el-GR" sz="1800" dirty="0">
                <a:latin typeface="Times New Roman" pitchFamily="18" charset="0"/>
                <a:cs typeface="Times New Roman" pitchFamily="18" charset="0"/>
              </a:rPr>
              <a:t>αυτή την περίπτωση το «και ούτω καθεξής για </a:t>
            </a:r>
            <a:r>
              <a:rPr lang="el-GR" sz="1800" dirty="0" smtClean="0">
                <a:latin typeface="Times New Roman" pitchFamily="18" charset="0"/>
                <a:cs typeface="Times New Roman" pitchFamily="18" charset="0"/>
              </a:rPr>
              <a:t>όλα τα </a:t>
            </a:r>
            <a:r>
              <a:rPr lang="el-GR" sz="1800" dirty="0">
                <a:latin typeface="Times New Roman" pitchFamily="18" charset="0"/>
                <a:cs typeface="Times New Roman" pitchFamily="18" charset="0"/>
              </a:rPr>
              <a:t>άτομα» καλύπτεται από την πλήρη και  σαφή απαρίθμηση των ατόμων. </a:t>
            </a:r>
            <a:endParaRPr lang="el-GR" sz="1800" dirty="0" smtClean="0">
              <a:latin typeface="Times New Roman" pitchFamily="18" charset="0"/>
              <a:cs typeface="Times New Roman" pitchFamily="18" charset="0"/>
            </a:endParaRPr>
          </a:p>
          <a:p>
            <a:pPr algn="just"/>
            <a:r>
              <a:rPr lang="el-GR" sz="1800" dirty="0" smtClean="0">
                <a:latin typeface="Times New Roman" pitchFamily="18" charset="0"/>
                <a:cs typeface="Times New Roman" pitchFamily="18" charset="0"/>
              </a:rPr>
              <a:t>Η </a:t>
            </a:r>
            <a:r>
              <a:rPr lang="el-GR" sz="1800" dirty="0">
                <a:latin typeface="Times New Roman" pitchFamily="18" charset="0"/>
                <a:cs typeface="Times New Roman" pitchFamily="18" charset="0"/>
              </a:rPr>
              <a:t>τέλεια επαγωγή γίνεται ένας </a:t>
            </a:r>
            <a:r>
              <a:rPr lang="el-GR" sz="1800" b="1" dirty="0">
                <a:latin typeface="Times New Roman" pitchFamily="18" charset="0"/>
                <a:cs typeface="Times New Roman" pitchFamily="18" charset="0"/>
              </a:rPr>
              <a:t>συλλογισμός</a:t>
            </a:r>
            <a:r>
              <a:rPr lang="el-GR" sz="1800" dirty="0">
                <a:latin typeface="Times New Roman" pitchFamily="18" charset="0"/>
                <a:cs typeface="Times New Roman" pitchFamily="18" charset="0"/>
              </a:rPr>
              <a:t>, εφόσον η καθολική αρχή δεν είναι παρά η </a:t>
            </a:r>
            <a:r>
              <a:rPr lang="el-GR" sz="1800" i="1" u="sng" dirty="0">
                <a:latin typeface="Times New Roman" pitchFamily="18" charset="0"/>
                <a:cs typeface="Times New Roman" pitchFamily="18" charset="0"/>
              </a:rPr>
              <a:t>σύζευξη</a:t>
            </a:r>
            <a:r>
              <a:rPr lang="el-GR" sz="1800" dirty="0">
                <a:latin typeface="Times New Roman" pitchFamily="18" charset="0"/>
                <a:cs typeface="Times New Roman" pitchFamily="18" charset="0"/>
              </a:rPr>
              <a:t> των παραδειγμάτων της.</a:t>
            </a:r>
          </a:p>
        </p:txBody>
      </p:sp>
      <p:sp>
        <p:nvSpPr>
          <p:cNvPr id="5" name="4 - Ορθογώνιο"/>
          <p:cNvSpPr/>
          <p:nvPr/>
        </p:nvSpPr>
        <p:spPr>
          <a:xfrm>
            <a:off x="4071934" y="4214818"/>
            <a:ext cx="4786346" cy="1631216"/>
          </a:xfrm>
          <a:prstGeom prst="rect">
            <a:avLst/>
          </a:prstGeom>
        </p:spPr>
        <p:txBody>
          <a:bodyPr wrap="square">
            <a:spAutoFit/>
          </a:bodyPr>
          <a:lstStyle/>
          <a:p>
            <a:pPr algn="just"/>
            <a:r>
              <a:rPr lang="el-GR" sz="2000" b="1" dirty="0">
                <a:latin typeface="Times New Roman" pitchFamily="18" charset="0"/>
                <a:cs typeface="Times New Roman" pitchFamily="18" charset="0"/>
              </a:rPr>
              <a:t>Η ρήτρα, λοιπόν, «και ούτω καθεξής  για </a:t>
            </a:r>
            <a:r>
              <a:rPr lang="el-GR" sz="2000" b="1" dirty="0" smtClean="0">
                <a:latin typeface="Times New Roman" pitchFamily="18" charset="0"/>
                <a:cs typeface="Times New Roman" pitchFamily="18" charset="0"/>
              </a:rPr>
              <a:t>όλα τα </a:t>
            </a:r>
            <a:r>
              <a:rPr lang="el-GR" sz="2000" b="1" dirty="0">
                <a:latin typeface="Times New Roman" pitchFamily="18" charset="0"/>
                <a:cs typeface="Times New Roman" pitchFamily="18" charset="0"/>
              </a:rPr>
              <a:t>άτομα» δεν αποτελεί μέρος της τέλειας επαγωγής διότι μια τέλεια επαγωγή είναι ένας συλλογισμός  υπό μεταμφίεση.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42844" y="0"/>
            <a:ext cx="885831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el-G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Όπως το αντιλαμβάνεται ο </a:t>
            </a:r>
            <a:r>
              <a:rPr kumimoji="0" lang="el-GR"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ψευδο</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r>
              <a:rPr kumimoji="0" lang="en-US"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Scotus</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το πρόβλημα είναι ότι μια ατελής επαγωγή είναι τέτοια ώστε η ηγουμένη να μπορεί να είναι αληθής και η επομένη ψευδής. Και αυτό συμβαίνει, από τη στιγμή που, σύμφωνα με μια εκπληκτικά μοντέρνα ανάγνωση της επαγωγής, είναι δυνατόν το χαρακτηριστικό το οποίο αποδίδεται στα </a:t>
            </a:r>
            <a:r>
              <a:rPr kumimoji="0" lang="el-GR"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παρατηρηθέντα</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επιμέρους να μην ισχύει για τα μη </a:t>
            </a:r>
            <a:r>
              <a:rPr kumimoji="0" lang="el-GR"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παρατηρηθέντα</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επιμέρους. </a:t>
            </a:r>
          </a:p>
          <a:p>
            <a:pPr lvl="0" algn="just" fontAlgn="base">
              <a:spcBef>
                <a:spcPct val="0"/>
              </a:spcBef>
              <a:spcAft>
                <a:spcPct val="0"/>
              </a:spcAft>
            </a:pPr>
            <a:endParaRPr lang="el-GR" dirty="0">
              <a:solidFill>
                <a:srgbClr val="222222"/>
              </a:solidFill>
              <a:latin typeface="Times New Roman" pitchFamily="18" charset="0"/>
              <a:ea typeface="Calibri" pitchFamily="34" charset="0"/>
              <a:cs typeface="Times New Roman" pitchFamily="18" charset="0"/>
            </a:endParaRPr>
          </a:p>
          <a:p>
            <a:pPr lvl="0" algn="just" fontAlgn="base">
              <a:spcBef>
                <a:spcPct val="0"/>
              </a:spcBef>
              <a:spcAft>
                <a:spcPct val="0"/>
              </a:spcAft>
            </a:pP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Σε αυτή την περίπτωση η επαγωγή στο καθόλου της επομένης μπορεί να είναι ψευδής ακόμη και αν είναι αληθής για την ηγουμένη. </a:t>
            </a:r>
          </a:p>
          <a:p>
            <a:pPr lvl="0" algn="just" fontAlgn="base">
              <a:spcBef>
                <a:spcPct val="0"/>
              </a:spcBef>
              <a:spcAft>
                <a:spcPct val="0"/>
              </a:spcAft>
            </a:pPr>
            <a:endParaRPr lang="el-GR" dirty="0">
              <a:solidFill>
                <a:srgbClr val="222222"/>
              </a:solidFill>
              <a:latin typeface="Times New Roman" pitchFamily="18" charset="0"/>
              <a:ea typeface="Calibri" pitchFamily="34" charset="0"/>
              <a:cs typeface="Times New Roman" pitchFamily="18" charset="0"/>
            </a:endParaRPr>
          </a:p>
          <a:p>
            <a:pPr lvl="0" algn="just" fontAlgn="base">
              <a:spcBef>
                <a:spcPct val="0"/>
              </a:spcBef>
              <a:spcAft>
                <a:spcPct val="0"/>
              </a:spcAft>
            </a:pP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Ο </a:t>
            </a:r>
            <a:r>
              <a:rPr kumimoji="0" lang="el-GR"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Ψευδο</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r>
              <a:rPr kumimoji="0" lang="en-US"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Scotus</a:t>
            </a: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δείχνει ξεκάθαρα ότι η επαγωγή δεν είναι απόδειξη, εφόσον η τελευταία είναι τέτοια ώστε να μην μπορεί η ηγουμένη να είναι αληθής και η επομένη ψευδής. </a:t>
            </a:r>
          </a:p>
          <a:p>
            <a:pPr lvl="0" algn="just" fontAlgn="base">
              <a:spcBef>
                <a:spcPct val="0"/>
              </a:spcBef>
              <a:spcAft>
                <a:spcPct val="0"/>
              </a:spcAft>
            </a:pP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Επομένως η επαγωγή δεν μπορεί να παράγει «αποδείξεις» - ή</a:t>
            </a:r>
            <a:r>
              <a:rPr kumimoji="0" lang="el-GR"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βεβαιότητα. </a:t>
            </a:r>
          </a:p>
          <a:p>
            <a:pPr lvl="0" algn="just" fontAlgn="base">
              <a:spcBef>
                <a:spcPct val="0"/>
              </a:spcBef>
              <a:spcAft>
                <a:spcPct val="0"/>
              </a:spcAft>
            </a:pPr>
            <a:endPar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endParaRPr>
          </a:p>
          <a:p>
            <a:pPr lvl="0" algn="just" fontAlgn="base">
              <a:spcBef>
                <a:spcPct val="0"/>
              </a:spcBef>
              <a:spcAft>
                <a:spcPct val="0"/>
              </a:spcAft>
            </a:pP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Ωστόσο ο </a:t>
            </a:r>
            <a:r>
              <a:rPr kumimoji="0" lang="el-GR"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Ψευδο</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r>
              <a:rPr kumimoji="0" lang="en-US"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Scotus</a:t>
            </a: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θεωρεί ότι η ατελής επαγωγή μπορεί να προσφέρει «πιθανή δόξα», η οποία είναι επαρκής για «την πίστη ή την πειθώ» του γενικού συμπεράσματος (</a:t>
            </a: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Question</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8, </a:t>
            </a: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III</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.3). Και με τα μέσα αυτής της πιθανής επαγωγής, αποκτάται το καθόλου. Είναι το είδος αυτό της ατελούς επαγωγής που παράγει «τις φυσικές αρχές», όπως το ότι κάθε φωτιά είναι ζεστή ή ότι τα βαριά σώματα, εάν δεν  εμποδίζονται, τείνουν να πέφτουν κάτω. Πόσα άτομα απαιτούνται για μια ατελή επαγωγή; Ο </a:t>
            </a:r>
            <a:r>
              <a:rPr kumimoji="0" lang="el-GR"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Ψευδο</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a:t>
            </a:r>
            <a:r>
              <a:rPr kumimoji="0" lang="en-US"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Scotus</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ισχυρίζεται ότι δεν είναι δυνατόν να ορίσουμε έναν συγκεκριμένο αριθμό, αλλά αυτό θα εξαρτάται από την ποικιλία των ατόμων σε κάθε περίπτωση. Το συμπέρασμα στο οποίο καταλήγει ο </a:t>
            </a:r>
            <a:r>
              <a:rPr kumimoji="0" lang="el-GR"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Ψευδο</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r>
              <a:rPr kumimoji="0" lang="en-US"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Scotus</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είναι ότι στην περίπτωση της ατελούς επαγωγής, ο νους ικανοποιείται με λιγότερα τεκμήρια από </a:t>
            </a:r>
            <a:r>
              <a:rPr kumimoji="0" lang="el-GR"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ό,τι</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στην περίπτωση των μαθηματικών και ότι αυτό αρκεί στο βαθμό που παραμένουμε στα πλαίσια της «φυσικής τάξης» (</a:t>
            </a: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Question</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8, </a:t>
            </a:r>
            <a:r>
              <a:rPr kumimoji="0" lang="en-US"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III</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.5).</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500034" y="0"/>
            <a:ext cx="8143932"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Καταληκτικές Σκέψεις</a:t>
            </a:r>
          </a:p>
          <a:p>
            <a:pPr marR="0" lvl="0" algn="just" defTabSz="914400" rtl="0" eaLnBrk="1" fontAlgn="base" latinLnBrk="0" hangingPunct="1">
              <a:lnSpc>
                <a:spcPct val="100000"/>
              </a:lnSpc>
              <a:spcBef>
                <a:spcPct val="0"/>
              </a:spcBef>
              <a:spcAft>
                <a:spcPct val="0"/>
              </a:spcAft>
              <a:buClrTx/>
              <a:buSzTx/>
              <a:buFontTx/>
              <a:buNone/>
              <a:tabLst/>
            </a:pPr>
            <a:endParaRPr kumimoji="0" lang="el-GR" b="1"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Η επαγωγή στους μέσους χρόνους συνδέεται με τη σκέψη ότι ο κόσμος έχει μια σταθερή μεταφυσική δομή φυσικών </a:t>
            </a:r>
            <a:r>
              <a:rPr kumimoji="0" lang="el-GR"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αναγκαιοτήτων</a:t>
            </a:r>
            <a:r>
              <a:rPr kumimoji="0" lang="el-GR"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Ακόμη και οι νομιναλιστές δεν το αρνήθηκαν αυτό, αν και θεώρησαν ότι αυτό το οποίο θεμελιώνει την καθολικότητα και την αναγκαιότητα των επαγωγικά συναχθεισών αρχών δεν είναι οι σχέσεις μεταξύ των καθόλου ως </a:t>
            </a:r>
            <a:r>
              <a:rPr kumimoji="0" lang="el-GR" b="0"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res</a:t>
            </a:r>
            <a:r>
              <a:rPr kumimoji="0" lang="el-GR"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l-GR" b="0" i="1"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communis</a:t>
            </a:r>
            <a:r>
              <a:rPr kumimoji="0" lang="el-G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αλλά, εσχάτως, ομοιότητες και διαφορές μεταξύ των ατόμων. </a:t>
            </a:r>
          </a:p>
          <a:p>
            <a:pPr marR="0" lvl="0" algn="just" defTabSz="914400" rtl="0" eaLnBrk="0" fontAlgn="base" latinLnBrk="0" hangingPunct="0">
              <a:lnSpc>
                <a:spcPct val="100000"/>
              </a:lnSpc>
              <a:spcBef>
                <a:spcPct val="0"/>
              </a:spcBef>
              <a:spcAft>
                <a:spcPct val="0"/>
              </a:spcAft>
              <a:buClrTx/>
              <a:buSzTx/>
              <a:buFont typeface="Wingdings" pitchFamily="2" charset="2"/>
              <a:buChar char="q"/>
              <a:tabLst/>
            </a:pPr>
            <a:endParaRPr lang="el-GR" dirty="0">
              <a:solidFill>
                <a:srgbClr val="000000"/>
              </a:solidFill>
              <a:latin typeface="Times New Roman" pitchFamily="18" charset="0"/>
              <a:ea typeface="Calibri" pitchFamily="34"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l-G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Όμως η επαγωγή δεν θα μπορούσε να οδηγήσει σε </a:t>
            </a:r>
            <a:r>
              <a:rPr kumimoji="0" lang="el-GR" b="0"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γνώση</a:t>
            </a:r>
            <a:r>
              <a:rPr kumimoji="0" lang="el-G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φύσει αναγκαίων καθολικών αρχών – και, έτσι η επαγωγή δεν θα  μπορούσε να αποκαλύψει αυτή την αυστηρή μεταφυσική δομή – εκτός και αν ο νους έπαιζε έναν απαραίτητο ρόλο σε αυτό. </a:t>
            </a:r>
          </a:p>
          <a:p>
            <a:pPr marR="0" lvl="0" algn="just" defTabSz="914400" rtl="0" eaLnBrk="0" fontAlgn="base" latinLnBrk="0" hangingPunct="0">
              <a:lnSpc>
                <a:spcPct val="100000"/>
              </a:lnSpc>
              <a:spcBef>
                <a:spcPct val="0"/>
              </a:spcBef>
              <a:spcAft>
                <a:spcPct val="0"/>
              </a:spcAft>
              <a:buClrTx/>
              <a:buSzTx/>
              <a:buFont typeface="Wingdings" pitchFamily="2" charset="2"/>
              <a:buChar char="q"/>
              <a:tabLst/>
            </a:pPr>
            <a:endParaRPr lang="el-GR" dirty="0">
              <a:solidFill>
                <a:srgbClr val="000000"/>
              </a:solidFill>
              <a:latin typeface="Times New Roman" pitchFamily="18" charset="0"/>
              <a:ea typeface="Calibri" pitchFamily="34"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l-GR"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Από τη στιγμή που ο ρόλος αυτός έγινε αντικείμενο αμφισβήτησης, άρχισαν να παρουσιάζονται οι σκεπτικιστικές προκλήσεις όπως και οι πιο ασθενείς έννοιες της απόδειξης και της γνώσης.</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 typeface="Wingdings" pitchFamily="2" charset="2"/>
              <a:buChar char="q"/>
              <a:tabLst/>
            </a:pPr>
            <a:endPar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R="0" lvl="0" algn="just" defTabSz="914400" rtl="0" eaLnBrk="0" fontAlgn="base" latinLnBrk="0" hangingPunct="0">
              <a:lnSpc>
                <a:spcPct val="100000"/>
              </a:lnSpc>
              <a:spcBef>
                <a:spcPct val="0"/>
              </a:spcBef>
              <a:spcAft>
                <a:spcPct val="0"/>
              </a:spcAft>
              <a:buClrTx/>
              <a:buSzTx/>
              <a:buFont typeface="Wingdings" pitchFamily="2" charset="2"/>
              <a:buChar char="q"/>
              <a:tabLst/>
            </a:pP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Αν και προϋπέθεταν ένα αριστοτελικό πλαίσιο επιστήμης, οι μεσαιωνικοί φιλόσοφοι ανέπτυξαν σύνθετες και ανταγωνιστικές θεωρήσεις της επαγωγής. Θεώρησαν ότι η επαγωγή είναι ο δρόμος για καθολικές </a:t>
            </a:r>
            <a:r>
              <a:rPr kumimoji="0" lang="el-GR" b="0"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και</a:t>
            </a:r>
            <a:r>
              <a:rPr kumimoji="0" lang="el-GR"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φύσει αναγκαίες αρχές και είχαν στόχο να δείξουν πώς αυτό το οποίο ονόμασα βασικό δίλημμα της επαγωγής θα μπορούσε να αποφευχθεί – πώς, δηλαδή, μπορεί να γεφυρωθεί το χάσμα ανάμεσα σε μιαν ατελή και μία τέλεια επαγωγή. </a:t>
            </a: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71472" y="214290"/>
            <a:ext cx="8001056" cy="6463308"/>
          </a:xfrm>
          <a:prstGeom prst="rect">
            <a:avLst/>
          </a:prstGeom>
        </p:spPr>
        <p:txBody>
          <a:bodyPr wrap="square">
            <a:spAutoFit/>
          </a:bodyPr>
          <a:lstStyle/>
          <a:p>
            <a:pPr algn="just">
              <a:buFont typeface="Wingdings" pitchFamily="2" charset="2"/>
              <a:buChar char="q"/>
            </a:pPr>
            <a:r>
              <a:rPr lang="el-GR" dirty="0" smtClean="0">
                <a:latin typeface="Times New Roman" pitchFamily="18" charset="0"/>
                <a:cs typeface="Times New Roman" pitchFamily="18" charset="0"/>
              </a:rPr>
              <a:t> Αν </a:t>
            </a:r>
            <a:r>
              <a:rPr lang="el-GR" dirty="0">
                <a:latin typeface="Times New Roman" pitchFamily="18" charset="0"/>
                <a:cs typeface="Times New Roman" pitchFamily="18" charset="0"/>
              </a:rPr>
              <a:t>και η επαγωγή απαιτεί την παρατήρηση επιμέρους παραδειγμάτων, η πλήρης απαρίθμηση δεν θεωρήθηκε αναγκαία επειδή ο νους θεωρήθηκε ότι συμπληρώνει το κενό ανάμεσα στα </a:t>
            </a:r>
            <a:r>
              <a:rPr lang="el-GR" dirty="0" err="1">
                <a:latin typeface="Times New Roman" pitchFamily="18" charset="0"/>
                <a:cs typeface="Times New Roman" pitchFamily="18" charset="0"/>
              </a:rPr>
              <a:t>παρατηρηθέντα</a:t>
            </a:r>
            <a:r>
              <a:rPr lang="el-GR" dirty="0">
                <a:latin typeface="Times New Roman" pitchFamily="18" charset="0"/>
                <a:cs typeface="Times New Roman" pitchFamily="18" charset="0"/>
              </a:rPr>
              <a:t> παραδείγματα και τα μη </a:t>
            </a:r>
            <a:r>
              <a:rPr lang="el-GR" dirty="0" err="1">
                <a:latin typeface="Times New Roman" pitchFamily="18" charset="0"/>
                <a:cs typeface="Times New Roman" pitchFamily="18" charset="0"/>
              </a:rPr>
              <a:t>παρατηρηθέντα</a:t>
            </a:r>
            <a:r>
              <a:rPr lang="el-GR" dirty="0">
                <a:latin typeface="Times New Roman" pitchFamily="18" charset="0"/>
                <a:cs typeface="Times New Roman" pitchFamily="18" charset="0"/>
              </a:rPr>
              <a:t> και θεμελιώνει το ότι το καθόλου ισχύει επίσης και για τα μη </a:t>
            </a:r>
            <a:r>
              <a:rPr lang="el-GR" dirty="0" err="1">
                <a:latin typeface="Times New Roman" pitchFamily="18" charset="0"/>
                <a:cs typeface="Times New Roman" pitchFamily="18" charset="0"/>
              </a:rPr>
              <a:t>παρατηρηθέντα</a:t>
            </a:r>
            <a:r>
              <a:rPr lang="el-GR" dirty="0">
                <a:latin typeface="Times New Roman" pitchFamily="18" charset="0"/>
                <a:cs typeface="Times New Roman" pitchFamily="18" charset="0"/>
              </a:rPr>
              <a:t> παραδείγματα.  </a:t>
            </a:r>
            <a:endParaRPr lang="el-GR" dirty="0" smtClean="0">
              <a:latin typeface="Times New Roman" pitchFamily="18" charset="0"/>
              <a:cs typeface="Times New Roman" pitchFamily="18" charset="0"/>
            </a:endParaRPr>
          </a:p>
          <a:p>
            <a:pPr algn="just"/>
            <a:endParaRPr lang="el-GR" dirty="0">
              <a:latin typeface="Times New Roman" pitchFamily="18" charset="0"/>
              <a:cs typeface="Times New Roman" pitchFamily="18" charset="0"/>
            </a:endParaRPr>
          </a:p>
          <a:p>
            <a:pPr algn="just">
              <a:buFont typeface="Wingdings" pitchFamily="2" charset="2"/>
              <a:buChar char="q"/>
            </a:pPr>
            <a:r>
              <a:rPr lang="el-GR" dirty="0" smtClean="0">
                <a:latin typeface="Times New Roman" pitchFamily="18" charset="0"/>
                <a:cs typeface="Times New Roman" pitchFamily="18" charset="0"/>
              </a:rPr>
              <a:t> Το </a:t>
            </a:r>
            <a:r>
              <a:rPr lang="el-GR" dirty="0">
                <a:latin typeface="Times New Roman" pitchFamily="18" charset="0"/>
                <a:cs typeface="Times New Roman" pitchFamily="18" charset="0"/>
              </a:rPr>
              <a:t>πώς ο νους το κάνει αυτό υπήρξε αντικείμενο διαμάχης. Από το φυσικό φως του λόγου, στις αυταπόδεικτες αρχές των επαγωγών και τη φυσική κλίση του νου προς την αλήθεια, σε όλες τις περιπτώσεις η καθολική αρχή ήταν φύσει αναγκαία: από τη στιγμή που η άρνηση μιας καθολική αρχής δεν οδηγεί σε αντίφαση, η αρχή δεν ισχύει με απόλυτη αναγκαιότητα. </a:t>
            </a:r>
            <a:endParaRPr lang="el-GR" dirty="0" smtClean="0">
              <a:latin typeface="Times New Roman" pitchFamily="18" charset="0"/>
              <a:cs typeface="Times New Roman" pitchFamily="18" charset="0"/>
            </a:endParaRPr>
          </a:p>
          <a:p>
            <a:pPr algn="just">
              <a:buFont typeface="Wingdings" pitchFamily="2" charset="2"/>
              <a:buChar char="q"/>
            </a:pPr>
            <a:endParaRPr lang="el-GR" dirty="0" smtClean="0">
              <a:latin typeface="Times New Roman" pitchFamily="18" charset="0"/>
              <a:cs typeface="Times New Roman" pitchFamily="18" charset="0"/>
            </a:endParaRPr>
          </a:p>
          <a:p>
            <a:pPr algn="just">
              <a:buFont typeface="Wingdings" pitchFamily="2" charset="2"/>
              <a:buChar char="q"/>
            </a:pPr>
            <a:r>
              <a:rPr lang="el-GR" dirty="0" smtClean="0">
                <a:latin typeface="Times New Roman" pitchFamily="18" charset="0"/>
                <a:cs typeface="Times New Roman" pitchFamily="18" charset="0"/>
              </a:rPr>
              <a:t> Ήταν </a:t>
            </a:r>
            <a:r>
              <a:rPr lang="el-GR" dirty="0">
                <a:latin typeface="Times New Roman" pitchFamily="18" charset="0"/>
                <a:cs typeface="Times New Roman" pitchFamily="18" charset="0"/>
              </a:rPr>
              <a:t>όμως ακριβώς </a:t>
            </a:r>
            <a:r>
              <a:rPr lang="el-GR" i="1" dirty="0">
                <a:latin typeface="Times New Roman" pitchFamily="18" charset="0"/>
                <a:cs typeface="Times New Roman" pitchFamily="18" charset="0"/>
              </a:rPr>
              <a:t>αυτό</a:t>
            </a:r>
            <a:r>
              <a:rPr lang="el-GR" dirty="0">
                <a:latin typeface="Times New Roman" pitchFamily="18" charset="0"/>
                <a:cs typeface="Times New Roman" pitchFamily="18" charset="0"/>
              </a:rPr>
              <a:t> το χάσμα ανάμεσα στη φυσική αναγκαιότητα και τη μεταφυσική αναγκαιότητα που κατέστησε δυνατή την άρνηση της ίδιας της ιδέας της φυσικής αναγκαιότητας, ώστε η μόνη αναγκαιότητα να είναι αυτή που διέπεται από το νόμο της μη αντίφασης.   </a:t>
            </a:r>
            <a:endParaRPr lang="el-GR" dirty="0" smtClean="0">
              <a:latin typeface="Times New Roman" pitchFamily="18" charset="0"/>
              <a:cs typeface="Times New Roman" pitchFamily="18" charset="0"/>
            </a:endParaRPr>
          </a:p>
          <a:p>
            <a:pPr algn="just">
              <a:buFont typeface="Wingdings" pitchFamily="2" charset="2"/>
              <a:buChar char="q"/>
            </a:pPr>
            <a:endParaRPr lang="el-GR" dirty="0" smtClean="0">
              <a:latin typeface="Times New Roman" pitchFamily="18" charset="0"/>
              <a:cs typeface="Times New Roman" pitchFamily="18" charset="0"/>
            </a:endParaRPr>
          </a:p>
          <a:p>
            <a:pPr algn="just">
              <a:buFont typeface="Wingdings" pitchFamily="2" charset="2"/>
              <a:buChar char="q"/>
            </a:pPr>
            <a:r>
              <a:rPr lang="el-GR" dirty="0" smtClean="0">
                <a:latin typeface="Times New Roman" pitchFamily="18" charset="0"/>
                <a:cs typeface="Times New Roman" pitchFamily="18" charset="0"/>
              </a:rPr>
              <a:t> Την </a:t>
            </a:r>
            <a:r>
              <a:rPr lang="el-GR" dirty="0">
                <a:latin typeface="Times New Roman" pitchFamily="18" charset="0"/>
                <a:cs typeface="Times New Roman" pitchFamily="18" charset="0"/>
              </a:rPr>
              <a:t>ίδια στιγμή, προσδιορίστηκε η βεβαιότητα με την οποία την οποία γίνονται γνωστές οι καθολικές αρχές που προκύπτουν μέσω της επαγωγής. </a:t>
            </a:r>
            <a:endParaRPr lang="el-GR" dirty="0" smtClean="0">
              <a:latin typeface="Times New Roman" pitchFamily="18" charset="0"/>
              <a:cs typeface="Times New Roman" pitchFamily="18" charset="0"/>
            </a:endParaRPr>
          </a:p>
          <a:p>
            <a:pPr algn="just">
              <a:buFont typeface="Wingdings" pitchFamily="2" charset="2"/>
              <a:buChar char="q"/>
            </a:pPr>
            <a:endParaRPr lang="el-GR" dirty="0">
              <a:latin typeface="Times New Roman" pitchFamily="18" charset="0"/>
              <a:cs typeface="Times New Roman" pitchFamily="18" charset="0"/>
            </a:endParaRPr>
          </a:p>
          <a:p>
            <a:pPr algn="just">
              <a:buFont typeface="Wingdings" pitchFamily="2" charset="2"/>
              <a:buChar char="q"/>
            </a:pPr>
            <a:r>
              <a:rPr lang="el-GR" dirty="0" smtClean="0">
                <a:latin typeface="Times New Roman" pitchFamily="18" charset="0"/>
                <a:cs typeface="Times New Roman" pitchFamily="18" charset="0"/>
              </a:rPr>
              <a:t> Αναπτύχθηκαν </a:t>
            </a:r>
            <a:r>
              <a:rPr lang="el-GR" dirty="0">
                <a:latin typeface="Times New Roman" pitchFamily="18" charset="0"/>
                <a:cs typeface="Times New Roman" pitchFamily="18" charset="0"/>
              </a:rPr>
              <a:t>λιγότερο απαιτητικές έννοιες της επιστήμης και η ίδια η ιδέα ότι υπάρχει μόνο δόξα ή μια συνήθεια συμπερασμού η οποία συνδέεται με την επαγωγή έγινε μια </a:t>
            </a:r>
            <a:r>
              <a:rPr lang="el-GR" dirty="0" smtClean="0">
                <a:latin typeface="Times New Roman" pitchFamily="18" charset="0"/>
                <a:cs typeface="Times New Roman" pitchFamily="18" charset="0"/>
              </a:rPr>
              <a:t>δόξα.</a:t>
            </a:r>
            <a:endParaRPr lang="el-GR"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785794"/>
            <a:ext cx="857256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Στις περισσότερες περιπτώσεις, είναι αδύνατον να διερευνηθούν όλα τα επιμέρους.</a:t>
            </a:r>
            <a:r>
              <a:rPr kumimoji="0" lang="el-GR" sz="2000" b="0" i="0" u="none" strike="noStrike" cap="none" normalizeH="0" dirty="0" smtClean="0">
                <a:ln>
                  <a:noFill/>
                </a:ln>
                <a:solidFill>
                  <a:schemeClr val="tx1"/>
                </a:solidFill>
                <a:effectLst/>
                <a:latin typeface="Times New Roman" pitchFamily="18" charset="0"/>
                <a:ea typeface="6427f01"/>
                <a:cs typeface="Times New Roman" pitchFamily="18" charset="0"/>
              </a:rPr>
              <a:t> Αλλά </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τότε η ρήτρα «και ούτω καθεξής για όλα τα άλλα άτομα» έχει ένα τρωτό σημείο.</a:t>
            </a:r>
          </a:p>
          <a:p>
            <a:pPr marR="0" lvl="0" algn="just"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Φαίνεται ότι η ρήτρα αυτή θα μπορούσε να σημαίνει μιαν </a:t>
            </a:r>
            <a:r>
              <a:rPr kumimoji="0" lang="el-GR" sz="2000" b="1" i="0" u="none" strike="noStrike" cap="none" normalizeH="0" baseline="0" dirty="0" smtClean="0">
                <a:ln>
                  <a:noFill/>
                </a:ln>
                <a:solidFill>
                  <a:schemeClr val="tx1"/>
                </a:solidFill>
                <a:effectLst/>
                <a:latin typeface="Times New Roman" pitchFamily="18" charset="0"/>
                <a:ea typeface="6427f01"/>
                <a:cs typeface="Times New Roman" pitchFamily="18" charset="0"/>
              </a:rPr>
              <a:t>άρρητη απαρίθμηση</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όλων των μη </a:t>
            </a:r>
            <a:r>
              <a:rPr kumimoji="0" lang="el-GR" sz="2000" b="0" i="0" u="none" strike="noStrike" cap="none" normalizeH="0" baseline="0" dirty="0" err="1" smtClean="0">
                <a:ln>
                  <a:noFill/>
                </a:ln>
                <a:solidFill>
                  <a:schemeClr val="tx1"/>
                </a:solidFill>
                <a:effectLst/>
                <a:latin typeface="Times New Roman" pitchFamily="18" charset="0"/>
                <a:ea typeface="6427f01"/>
                <a:cs typeface="Times New Roman" pitchFamily="18" charset="0"/>
              </a:rPr>
              <a:t>παρατηρηθέντων</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παραδειγμάτων, καθώς επιβεβαιώνει πως </a:t>
            </a:r>
            <a:r>
              <a:rPr kumimoji="0" lang="el-GR" sz="2000" b="0" i="0" u="none" strike="noStrike" cap="none" normalizeH="0" baseline="0" dirty="0" err="1" smtClean="0">
                <a:ln>
                  <a:noFill/>
                </a:ln>
                <a:solidFill>
                  <a:schemeClr val="tx1"/>
                </a:solidFill>
                <a:effectLst/>
                <a:latin typeface="Times New Roman" pitchFamily="18" charset="0"/>
                <a:ea typeface="6427f01"/>
                <a:cs typeface="Times New Roman" pitchFamily="18" charset="0"/>
              </a:rPr>
              <a:t>ό,τι</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ισχύει για όλα τα </a:t>
            </a:r>
            <a:r>
              <a:rPr kumimoji="0" lang="el-GR" sz="2000" b="0" i="0" u="none" strike="noStrike" cap="none" normalizeH="0" baseline="0" dirty="0" err="1" smtClean="0">
                <a:ln>
                  <a:noFill/>
                </a:ln>
                <a:solidFill>
                  <a:schemeClr val="tx1"/>
                </a:solidFill>
                <a:effectLst/>
                <a:latin typeface="Times New Roman" pitchFamily="18" charset="0"/>
                <a:ea typeface="6427f01"/>
                <a:cs typeface="Times New Roman" pitchFamily="18" charset="0"/>
              </a:rPr>
              <a:t>παρατηρηθέντα</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παραδείγματα ισχύει επίσης και για τα μη </a:t>
            </a:r>
            <a:r>
              <a:rPr kumimoji="0" lang="el-GR" sz="2000" b="0" i="0" u="none" strike="noStrike" cap="none" normalizeH="0" baseline="0" dirty="0" err="1" smtClean="0">
                <a:ln>
                  <a:noFill/>
                </a:ln>
                <a:solidFill>
                  <a:schemeClr val="tx1"/>
                </a:solidFill>
                <a:effectLst/>
                <a:latin typeface="Times New Roman" pitchFamily="18" charset="0"/>
                <a:ea typeface="6427f01"/>
                <a:cs typeface="Times New Roman" pitchFamily="18" charset="0"/>
              </a:rPr>
              <a:t>παρατηρηθέντα</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a:cs typeface="Times New Roman" pitchFamily="18" charset="0"/>
            </a:endParaRPr>
          </a:p>
          <a:p>
            <a:pPr algn="just" fontAlgn="base">
              <a:spcBef>
                <a:spcPct val="0"/>
              </a:spcBef>
              <a:spcAft>
                <a:spcPct val="0"/>
              </a:spcAf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Επομένως, φαίνεται ότι η ρήτρα «και ούτω καθεξής για όλα τα άλλα άτομα», στην πραγματικότητα, μετατρέπει μιαν ατελή επαγωγή σε μία τέλεια επαγωγή, και εμμέσως, σε συλλογισμό.</a:t>
            </a:r>
            <a:r>
              <a:rPr lang="el-GR" sz="2000" dirty="0" smtClean="0">
                <a:latin typeface="Times New Roman" pitchFamily="18" charset="0"/>
                <a:ea typeface="6427f01"/>
                <a:cs typeface="Times New Roman" pitchFamily="18" charset="0"/>
              </a:rPr>
              <a:t> </a:t>
            </a:r>
          </a:p>
          <a:p>
            <a:pPr algn="just" fontAlgn="base">
              <a:spcBef>
                <a:spcPct val="0"/>
              </a:spcBef>
              <a:spcAft>
                <a:spcPct val="0"/>
              </a:spcAft>
            </a:pPr>
            <a:endParaRPr lang="el-GR" sz="2000" dirty="0">
              <a:latin typeface="Times New Roman" pitchFamily="18" charset="0"/>
              <a:ea typeface="6427f01"/>
              <a:cs typeface="Times New Roman" pitchFamily="18" charset="0"/>
            </a:endParaRPr>
          </a:p>
          <a:p>
            <a:pPr algn="just" fontAlgn="base">
              <a:spcBef>
                <a:spcPct val="0"/>
              </a:spcBef>
              <a:spcAft>
                <a:spcPct val="0"/>
              </a:spcAft>
            </a:pPr>
            <a:endParaRPr lang="el-GR" sz="2000" dirty="0" smtClean="0">
              <a:latin typeface="Times New Roman" pitchFamily="18" charset="0"/>
              <a:ea typeface="6427f01"/>
              <a:cs typeface="Times New Roman" pitchFamily="18" charset="0"/>
            </a:endParaRPr>
          </a:p>
          <a:p>
            <a:pPr algn="just" fontAlgn="base">
              <a:spcBef>
                <a:spcPct val="0"/>
              </a:spcBef>
              <a:spcAft>
                <a:spcPct val="0"/>
              </a:spcAft>
            </a:pPr>
            <a:r>
              <a:rPr lang="el-GR" sz="2000" dirty="0" smtClean="0">
                <a:latin typeface="Times New Roman" pitchFamily="18" charset="0"/>
                <a:ea typeface="6427f01"/>
                <a:cs typeface="Times New Roman" pitchFamily="18" charset="0"/>
              </a:rPr>
              <a:t>Όμως η</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ρήτρα «και ούτω καθεξής για όλα τα άτομα» </a:t>
            </a:r>
            <a:r>
              <a:rPr kumimoji="0" lang="el-GR" sz="2000" b="1" i="0" u="none" strike="noStrike" cap="none" normalizeH="0" baseline="0" dirty="0" smtClean="0">
                <a:ln>
                  <a:noFill/>
                </a:ln>
                <a:solidFill>
                  <a:schemeClr val="tx1"/>
                </a:solidFill>
                <a:effectLst/>
                <a:latin typeface="Times New Roman" pitchFamily="18" charset="0"/>
                <a:ea typeface="6427f01"/>
                <a:cs typeface="Times New Roman" pitchFamily="18" charset="0"/>
              </a:rPr>
              <a:t>δεν εκφράζει μια πρόταση</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Επομένως, δεν μπορεί να χρησιμοποιηθεί, ως τέτοια, ως προκείμενη σε έναν συλλογισμό. </a:t>
            </a:r>
          </a:p>
          <a:p>
            <a:pPr marR="0" lvl="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Times New Roman" pitchFamily="18" charset="0"/>
              <a:ea typeface="6427f01"/>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endParaRPr kumimoji="0" lang="el-GR"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2 - Ορθογώνιο"/>
          <p:cNvSpPr/>
          <p:nvPr/>
        </p:nvSpPr>
        <p:spPr>
          <a:xfrm>
            <a:off x="357158" y="214290"/>
            <a:ext cx="2521844" cy="369332"/>
          </a:xfrm>
          <a:prstGeom prst="rect">
            <a:avLst/>
          </a:prstGeom>
        </p:spPr>
        <p:txBody>
          <a:bodyPr wrap="none">
            <a:spAutoFit/>
          </a:bodyPr>
          <a:lstStyle/>
          <a:p>
            <a:r>
              <a:rPr lang="el-GR" b="1" dirty="0" smtClean="0">
                <a:latin typeface="Times New Roman" pitchFamily="18" charset="0"/>
                <a:cs typeface="Times New Roman" pitchFamily="18" charset="0"/>
              </a:rPr>
              <a:t>ΑΤΕΛΗΣ    ΕΠΑΓΩΓΗ</a:t>
            </a:r>
            <a:endParaRPr lang="el-G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p:cNvSpPr/>
          <p:nvPr/>
        </p:nvSpPr>
        <p:spPr>
          <a:xfrm>
            <a:off x="357158" y="142852"/>
            <a:ext cx="2521844" cy="369332"/>
          </a:xfrm>
          <a:prstGeom prst="rect">
            <a:avLst/>
          </a:prstGeom>
        </p:spPr>
        <p:txBody>
          <a:bodyPr wrap="none">
            <a:spAutoFit/>
          </a:bodyPr>
          <a:lstStyle/>
          <a:p>
            <a:r>
              <a:rPr lang="el-GR" b="1" dirty="0" smtClean="0">
                <a:latin typeface="Times New Roman" pitchFamily="18" charset="0"/>
                <a:cs typeface="Times New Roman" pitchFamily="18" charset="0"/>
              </a:rPr>
              <a:t>ΑΤΕΛΗΣ    ΕΠΑΓΩΓΗ</a:t>
            </a:r>
            <a:endParaRPr lang="el-GR" b="1" dirty="0"/>
          </a:p>
        </p:txBody>
      </p:sp>
      <p:sp>
        <p:nvSpPr>
          <p:cNvPr id="1026" name="Rectangle 2"/>
          <p:cNvSpPr>
            <a:spLocks noChangeArrowheads="1"/>
          </p:cNvSpPr>
          <p:nvPr/>
        </p:nvSpPr>
        <p:spPr bwMode="auto">
          <a:xfrm>
            <a:off x="285720" y="571480"/>
            <a:ext cx="864399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Αλλά υποθέστε, χάριν του επιχειρήματος, ότι το κάνει – τι θα ήταν αυτή η πρόταση; </a:t>
            </a: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Έστω ότι ισοδυναμεί με την πρόταση «και όλοι οι άλλοι άνθρωποι </a:t>
            </a:r>
            <a:r>
              <a:rPr kumimoji="0" lang="el-GR" sz="2000" b="1" i="0" u="none" strike="noStrike" cap="none" normalizeH="0" baseline="0" dirty="0" smtClean="0">
                <a:ln>
                  <a:noFill/>
                </a:ln>
                <a:solidFill>
                  <a:schemeClr val="tx1"/>
                </a:solidFill>
                <a:effectLst/>
                <a:latin typeface="Times New Roman" pitchFamily="18" charset="0"/>
                <a:ea typeface="6427f01"/>
                <a:cs typeface="Times New Roman" pitchFamily="18" charset="0"/>
              </a:rPr>
              <a:t>πέραν του Σωκράτη και του Πλάτωνα</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a:t>
            </a:r>
            <a:r>
              <a:rPr kumimoji="0" lang="el-GR" sz="2000" b="0" i="0" u="none" strike="noStrike" cap="none" normalizeH="0" dirty="0" smtClean="0">
                <a:ln>
                  <a:noFill/>
                </a:ln>
                <a:solidFill>
                  <a:schemeClr val="tx1"/>
                </a:solidFill>
                <a:effectLst/>
                <a:latin typeface="Times New Roman" pitchFamily="18" charset="0"/>
                <a:ea typeface="6427f01"/>
                <a:cs typeface="Times New Roman" pitchFamily="18" charset="0"/>
              </a:rPr>
              <a:t> Τ</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ότε εάν ήταν να την προσθέσουμε στις άλλες προκείμενες (ο Σωκράτης τρέχει, ο Πλάτων τρέχει), το συμπέρασμα «κάθε άνθρωπος τρέχει» ξεκάθαρα θα ακολουθούσε.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Αλλά, όπως λέει ο </a:t>
            </a:r>
            <a:r>
              <a:rPr kumimoji="0" lang="en-US" sz="2000" b="0" i="0" u="none" strike="noStrike" cap="none" normalizeH="0" baseline="0" dirty="0" err="1" smtClean="0">
                <a:ln>
                  <a:noFill/>
                </a:ln>
                <a:solidFill>
                  <a:schemeClr val="tx1"/>
                </a:solidFill>
                <a:effectLst/>
                <a:latin typeface="Times New Roman" pitchFamily="18" charset="0"/>
                <a:ea typeface="6427f01"/>
                <a:cs typeface="Times New Roman" pitchFamily="18" charset="0"/>
              </a:rPr>
              <a:t>Buridan</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η ίδια η πρόταση «και όλοι οι άλλοι άνθρωποι πέραν του Σωκράτη και του Πλάτωνα» είναι </a:t>
            </a:r>
            <a:r>
              <a:rPr kumimoji="0" lang="el-GR" sz="2000" b="0" i="1" u="none" strike="noStrike" cap="none" normalizeH="0" baseline="0" dirty="0" err="1" smtClean="0">
                <a:ln>
                  <a:noFill/>
                </a:ln>
                <a:solidFill>
                  <a:schemeClr val="tx1"/>
                </a:solidFill>
                <a:effectLst/>
                <a:latin typeface="Times New Roman" pitchFamily="18" charset="0"/>
                <a:ea typeface="6427f01"/>
                <a:cs typeface="Times New Roman" pitchFamily="18" charset="0"/>
              </a:rPr>
              <a:t>καθεαυτήν</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a:t>
            </a:r>
            <a:r>
              <a:rPr kumimoji="0" lang="el-GR" sz="2000" b="1" i="0" u="none" strike="noStrike" cap="none" normalizeH="0" baseline="0" dirty="0" smtClean="0">
                <a:ln>
                  <a:noFill/>
                </a:ln>
                <a:solidFill>
                  <a:schemeClr val="tx1"/>
                </a:solidFill>
                <a:effectLst/>
                <a:latin typeface="Times New Roman" pitchFamily="18" charset="0"/>
                <a:ea typeface="6427f01"/>
                <a:cs typeface="Times New Roman" pitchFamily="18" charset="0"/>
              </a:rPr>
              <a:t>μια καθολική πρόταση</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Επομένως το πρόβλημα μετατίθεται στο πώς είναι αυτή γνωστή. </a:t>
            </a:r>
          </a:p>
          <a:p>
            <a:pPr marR="0" lvl="0" algn="just" defTabSz="914400" rtl="0" eaLnBrk="1" fontAlgn="base" latinLnBrk="0" hangingPunct="1">
              <a:lnSpc>
                <a:spcPct val="100000"/>
              </a:lnSpc>
              <a:spcBef>
                <a:spcPct val="0"/>
              </a:spcBef>
              <a:spcAft>
                <a:spcPct val="0"/>
              </a:spcAft>
              <a:buClrTx/>
              <a:buSzTx/>
              <a:buFontTx/>
              <a:buNone/>
              <a:tabLst/>
            </a:pPr>
            <a:endParaRPr lang="el-GR" sz="2000" dirty="0">
              <a:latin typeface="Times New Roman" pitchFamily="18" charset="0"/>
              <a:ea typeface="6427f01"/>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Α. Δεν μπορεί να θεωρηθεί ότι εδραιώνεται </a:t>
            </a:r>
            <a:r>
              <a:rPr kumimoji="0" lang="el-GR" sz="2000" b="1" i="0" u="none" strike="noStrike" cap="none" normalizeH="0" baseline="0" dirty="0" smtClean="0">
                <a:ln>
                  <a:noFill/>
                </a:ln>
                <a:solidFill>
                  <a:schemeClr val="tx1"/>
                </a:solidFill>
                <a:effectLst/>
                <a:latin typeface="Times New Roman" pitchFamily="18" charset="0"/>
                <a:ea typeface="6427f01"/>
                <a:cs typeface="Times New Roman" pitchFamily="18" charset="0"/>
              </a:rPr>
              <a:t>μέσω επαγωγής</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καθώς αυτό θα συνιστούσε </a:t>
            </a:r>
            <a:r>
              <a:rPr kumimoji="0" lang="el-GR" sz="2000" b="1" i="0" u="none" strike="noStrike" cap="none" normalizeH="0" baseline="0" dirty="0" smtClean="0">
                <a:ln>
                  <a:noFill/>
                </a:ln>
                <a:solidFill>
                  <a:schemeClr val="tx1"/>
                </a:solidFill>
                <a:effectLst/>
                <a:latin typeface="Times New Roman" pitchFamily="18" charset="0"/>
                <a:ea typeface="6427f01"/>
                <a:cs typeface="Times New Roman" pitchFamily="18" charset="0"/>
              </a:rPr>
              <a:t>λήψη του ζητουμένου </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6427f01"/>
                <a:cs typeface="Times New Roman" pitchFamily="18" charset="0"/>
              </a:rPr>
              <a:t>petitio</a:t>
            </a:r>
            <a:r>
              <a:rPr kumimoji="0" lang="en-US"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6427f01"/>
                <a:cs typeface="Times New Roman" pitchFamily="18" charset="0"/>
              </a:rPr>
              <a:t>principii</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Β. Εάν ήταν δυνατόν να γίνεται γνωστή </a:t>
            </a:r>
            <a:r>
              <a:rPr kumimoji="0" lang="el-GR" sz="2000" b="1" i="0" u="none" strike="noStrike" cap="none" normalizeH="0" baseline="0" dirty="0" smtClean="0">
                <a:ln>
                  <a:noFill/>
                </a:ln>
                <a:solidFill>
                  <a:schemeClr val="tx1"/>
                </a:solidFill>
                <a:effectLst/>
                <a:latin typeface="Times New Roman" pitchFamily="18" charset="0"/>
                <a:ea typeface="6427f01"/>
                <a:cs typeface="Times New Roman" pitchFamily="18" charset="0"/>
              </a:rPr>
              <a:t>με τον νου</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 ο νους θα μπορούσε να γνωρίζει άμεσα το αρχικό συμπέρασμα του επιχειρήματος (ότι όλοι οι άνθρωποι τρέχουν), καθώς, όντας καθολική, η πρόταση «και όλοι οι άλλοι άνθρωποι πέραν του Σωκράτη και του Πλάτωνα τρέχουν» δεν είναι καλύτερα γνωστή από τη δήλωση ότι «Όλοι οι άνθρωποι τρέχουν». </a:t>
            </a:r>
          </a:p>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Και εάν ο νους γνώριζε άμεσα μια καθολική πρόταση, η ρήτρα «και ούτω καθεξής για τα άλλα άτομα» θα ήταν </a:t>
            </a:r>
            <a:r>
              <a:rPr kumimoji="0" lang="el-GR" sz="2000" b="1" i="0" u="none" strike="noStrike" cap="none" normalizeH="0" baseline="0" dirty="0" smtClean="0">
                <a:ln>
                  <a:noFill/>
                </a:ln>
                <a:solidFill>
                  <a:schemeClr val="tx1"/>
                </a:solidFill>
                <a:effectLst/>
                <a:latin typeface="Times New Roman" pitchFamily="18" charset="0"/>
                <a:ea typeface="6427f01"/>
                <a:cs typeface="Times New Roman" pitchFamily="18" charset="0"/>
              </a:rPr>
              <a:t>περιττή</a:t>
            </a:r>
            <a:r>
              <a:rPr kumimoji="0" lang="el-GR" sz="2000" b="0" i="0" u="none" strike="noStrike" cap="none" normalizeH="0" baseline="0" dirty="0" smtClean="0">
                <a:ln>
                  <a:noFill/>
                </a:ln>
                <a:solidFill>
                  <a:schemeClr val="tx1"/>
                </a:solidFill>
                <a:effectLst/>
                <a:latin typeface="Times New Roman" pitchFamily="18" charset="0"/>
                <a:ea typeface="6427f01"/>
                <a:cs typeface="Times New Roman" pitchFamily="18" charset="0"/>
              </a:rPr>
              <a:t>.</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4282" y="500042"/>
            <a:ext cx="864399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6427f01"/>
                <a:cs typeface="Times New Roman" pitchFamily="18" charset="0"/>
              </a:rPr>
              <a:t>Αυτό είναι ένα έγκυρο επιχείρημα για το ότι μια ατελής επαγωγή δεν μπορεί να γίνει συλλογισμός με την προσθήκη της ρήτρας «και ούτω καθεξής για τα άλλα άτομα». Κάθε τέτοια προσπάθεια είτε θα συνιστούσε λήψη ζητουμένου είτε θα υπονόμευε την ίδια ανάγκη για την ρήτρα «και ούτω καθεξής για τα άλλα άτομα».</a:t>
            </a:r>
          </a:p>
          <a:p>
            <a:pPr marR="0" lvl="0" algn="just"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Times New Roman" pitchFamily="18" charset="0"/>
              <a:ea typeface="6427f01"/>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6427f01"/>
                <a:cs typeface="Times New Roman" pitchFamily="18" charset="0"/>
              </a:rPr>
              <a:t>Θα μπορούσαμε, εναλλακτικά, να αποδείξουμε τη ρήτρα «και ούτω καθεξής για όλα τα άλλα άτομα» ως εξής: </a:t>
            </a:r>
          </a:p>
          <a:p>
            <a:pPr marR="0" lvl="0" algn="just" defTabSz="914400" rtl="0" eaLnBrk="0" fontAlgn="base" latinLnBrk="0" hangingPunct="0">
              <a:lnSpc>
                <a:spcPct val="100000"/>
              </a:lnSpc>
              <a:spcBef>
                <a:spcPct val="0"/>
              </a:spcBef>
              <a:spcAft>
                <a:spcPct val="0"/>
              </a:spcAft>
              <a:buClrTx/>
              <a:buSzTx/>
              <a:buFontTx/>
              <a:buNone/>
              <a:tabLst/>
            </a:pPr>
            <a:endParaRPr lang="el-GR" sz="2400" dirty="0">
              <a:latin typeface="Times New Roman" pitchFamily="18" charset="0"/>
              <a:ea typeface="6427f01"/>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Times New Roman" pitchFamily="18" charset="0"/>
                <a:ea typeface="6427f01"/>
                <a:cs typeface="Times New Roman" pitchFamily="18" charset="0"/>
              </a:rPr>
              <a:t>Υποθέστε ότι ο </a:t>
            </a:r>
            <a:r>
              <a:rPr kumimoji="0" lang="el-GR" sz="2400" i="0" u="none" strike="noStrike" cap="none" normalizeH="0" baseline="0" dirty="0" smtClean="0">
                <a:ln>
                  <a:noFill/>
                </a:ln>
                <a:solidFill>
                  <a:schemeClr val="tx1"/>
                </a:solidFill>
                <a:effectLst/>
                <a:latin typeface="Times New Roman" pitchFamily="18" charset="0"/>
                <a:ea typeface="6427f01"/>
                <a:cs typeface="Times New Roman" pitchFamily="18" charset="0"/>
              </a:rPr>
              <a:t>νους θεωρεί όλα </a:t>
            </a:r>
            <a:r>
              <a:rPr kumimoji="0" lang="el-GR" sz="2400" b="0" i="0" u="none" strike="noStrike" cap="none" normalizeH="0" baseline="0" dirty="0" smtClean="0">
                <a:ln>
                  <a:noFill/>
                </a:ln>
                <a:solidFill>
                  <a:schemeClr val="tx1"/>
                </a:solidFill>
                <a:effectLst/>
                <a:latin typeface="Times New Roman" pitchFamily="18" charset="0"/>
                <a:ea typeface="6427f01"/>
                <a:cs typeface="Times New Roman" pitchFamily="18" charset="0"/>
              </a:rPr>
              <a:t>τα παραδείγματα τα οποία δεν έχουν διερευνηθεί, όλους τους ανθρώπους πέραν του Πλάτωνα και του Σωκράτη, και </a:t>
            </a:r>
            <a:r>
              <a:rPr kumimoji="0" lang="el-GR" sz="2400" b="1" i="0" u="none" strike="noStrike" cap="none" normalizeH="0" baseline="0" dirty="0" smtClean="0">
                <a:ln>
                  <a:noFill/>
                </a:ln>
                <a:solidFill>
                  <a:schemeClr val="tx1"/>
                </a:solidFill>
                <a:effectLst/>
                <a:latin typeface="Times New Roman" pitchFamily="18" charset="0"/>
                <a:ea typeface="6427f01"/>
                <a:cs typeface="Times New Roman" pitchFamily="18" charset="0"/>
              </a:rPr>
              <a:t>δεν βρίσκει κανέναν λόγο </a:t>
            </a:r>
            <a:r>
              <a:rPr kumimoji="0" lang="el-GR" sz="2400" b="0" i="0" u="none" strike="noStrike" cap="none" normalizeH="0" baseline="0" dirty="0" smtClean="0">
                <a:ln>
                  <a:noFill/>
                </a:ln>
                <a:solidFill>
                  <a:schemeClr val="tx1"/>
                </a:solidFill>
                <a:effectLst/>
                <a:latin typeface="Times New Roman" pitchFamily="18" charset="0"/>
                <a:ea typeface="6427f01"/>
                <a:cs typeface="Times New Roman" pitchFamily="18" charset="0"/>
              </a:rPr>
              <a:t>για τον οποίο αυτοί θα έπρεπε να διαφέρουν από το Σωκράτη και τον Πλάτωνα όταν πρόκειται για το τρέξιμο. Ο νους τότε </a:t>
            </a:r>
            <a:r>
              <a:rPr kumimoji="0" lang="el-GR" sz="2400" b="1" i="0" u="none" strike="noStrike" cap="none" normalizeH="0" baseline="0" dirty="0" smtClean="0">
                <a:ln>
                  <a:noFill/>
                </a:ln>
                <a:solidFill>
                  <a:schemeClr val="tx1"/>
                </a:solidFill>
                <a:effectLst/>
                <a:latin typeface="Times New Roman" pitchFamily="18" charset="0"/>
                <a:ea typeface="6427f01"/>
                <a:cs typeface="Times New Roman" pitchFamily="18" charset="0"/>
              </a:rPr>
              <a:t>«παραδέχεται» </a:t>
            </a:r>
            <a:r>
              <a:rPr kumimoji="0" lang="el-GR" sz="2400" b="0" i="0" u="none" strike="noStrike" cap="none" normalizeH="0" baseline="0" dirty="0" smtClean="0">
                <a:ln>
                  <a:noFill/>
                </a:ln>
                <a:solidFill>
                  <a:schemeClr val="tx1"/>
                </a:solidFill>
                <a:effectLst/>
                <a:latin typeface="Times New Roman" pitchFamily="18" charset="0"/>
                <a:ea typeface="6427f01"/>
                <a:cs typeface="Times New Roman" pitchFamily="18" charset="0"/>
              </a:rPr>
              <a:t>τη ρήτρα «και ούτω καθεξής για όλα τα άτομα» και συμπεραίνει ότι κάθε άνθρωπος τρέχει.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57224" y="571480"/>
            <a:ext cx="7643866" cy="6001643"/>
          </a:xfrm>
          <a:prstGeom prst="rect">
            <a:avLst/>
          </a:prstGeom>
        </p:spPr>
        <p:txBody>
          <a:bodyPr wrap="square">
            <a:spAutoFit/>
          </a:bodyPr>
          <a:lstStyle/>
          <a:p>
            <a:pPr algn="just"/>
            <a:r>
              <a:rPr lang="el-GR" sz="2400" dirty="0">
                <a:latin typeface="Times New Roman" pitchFamily="18" charset="0"/>
                <a:cs typeface="Times New Roman" pitchFamily="18" charset="0"/>
              </a:rPr>
              <a:t>Η ριζοσπαστική ένσταση του </a:t>
            </a:r>
            <a:r>
              <a:rPr lang="en-US" sz="2400" dirty="0" err="1">
                <a:latin typeface="Times New Roman" pitchFamily="18" charset="0"/>
                <a:cs typeface="Times New Roman" pitchFamily="18" charset="0"/>
              </a:rPr>
              <a:t>Buridan</a:t>
            </a:r>
            <a:r>
              <a:rPr lang="en-US" sz="2400" dirty="0">
                <a:latin typeface="Times New Roman" pitchFamily="18" charset="0"/>
                <a:cs typeface="Times New Roman" pitchFamily="18" charset="0"/>
              </a:rPr>
              <a:t> </a:t>
            </a:r>
            <a:r>
              <a:rPr lang="el-GR" sz="2400" dirty="0">
                <a:latin typeface="Times New Roman" pitchFamily="18" charset="0"/>
                <a:cs typeface="Times New Roman" pitchFamily="18" charset="0"/>
              </a:rPr>
              <a:t>απέναντι σε αυτόν τον τρόπο σκέψης είναι </a:t>
            </a:r>
            <a:r>
              <a:rPr lang="el-GR" sz="2400" dirty="0" smtClean="0">
                <a:latin typeface="Times New Roman" pitchFamily="18" charset="0"/>
                <a:cs typeface="Times New Roman" pitchFamily="18" charset="0"/>
              </a:rPr>
              <a:t>ότι:</a:t>
            </a:r>
          </a:p>
          <a:p>
            <a:pPr algn="just"/>
            <a:endParaRPr lang="el-GR" sz="2400" dirty="0" smtClean="0">
              <a:latin typeface="Times New Roman" pitchFamily="18" charset="0"/>
              <a:cs typeface="Times New Roman" pitchFamily="18" charset="0"/>
            </a:endParaRPr>
          </a:p>
          <a:p>
            <a:pPr algn="just"/>
            <a:r>
              <a:rPr lang="el-GR" sz="2400" dirty="0" smtClean="0">
                <a:latin typeface="Times New Roman" pitchFamily="18" charset="0"/>
                <a:cs typeface="Times New Roman" pitchFamily="18" charset="0"/>
              </a:rPr>
              <a:t>εάν </a:t>
            </a:r>
            <a:r>
              <a:rPr lang="el-GR" sz="2400" dirty="0">
                <a:latin typeface="Times New Roman" pitchFamily="18" charset="0"/>
                <a:cs typeface="Times New Roman" pitchFamily="18" charset="0"/>
              </a:rPr>
              <a:t>ο ρόλος του νου στην επαγωγή είναι να αναζητήσει έναν </a:t>
            </a:r>
            <a:r>
              <a:rPr lang="el-GR" sz="2400" b="1" i="1" dirty="0">
                <a:latin typeface="Times New Roman" pitchFamily="18" charset="0"/>
                <a:cs typeface="Times New Roman" pitchFamily="18" charset="0"/>
              </a:rPr>
              <a:t>λόγο να μην</a:t>
            </a:r>
            <a:r>
              <a:rPr lang="el-GR" sz="2400" b="1" dirty="0">
                <a:latin typeface="Times New Roman" pitchFamily="18" charset="0"/>
                <a:cs typeface="Times New Roman" pitchFamily="18" charset="0"/>
              </a:rPr>
              <a:t> </a:t>
            </a:r>
            <a:r>
              <a:rPr lang="el-GR" sz="2400" dirty="0">
                <a:latin typeface="Times New Roman" pitchFamily="18" charset="0"/>
                <a:cs typeface="Times New Roman" pitchFamily="18" charset="0"/>
              </a:rPr>
              <a:t>επεκτείνει </a:t>
            </a:r>
            <a:r>
              <a:rPr lang="el-GR" sz="2400" dirty="0" err="1">
                <a:latin typeface="Times New Roman" pitchFamily="18" charset="0"/>
                <a:cs typeface="Times New Roman" pitchFamily="18" charset="0"/>
              </a:rPr>
              <a:t>ό,τι</a:t>
            </a:r>
            <a:r>
              <a:rPr lang="el-GR" sz="2400" dirty="0">
                <a:latin typeface="Times New Roman" pitchFamily="18" charset="0"/>
                <a:cs typeface="Times New Roman" pitchFamily="18" charset="0"/>
              </a:rPr>
              <a:t> έχει γίνει αντιληπτό σε σχέση με τα  </a:t>
            </a:r>
            <a:r>
              <a:rPr lang="el-GR" sz="2400" dirty="0" err="1">
                <a:latin typeface="Times New Roman" pitchFamily="18" charset="0"/>
                <a:cs typeface="Times New Roman" pitchFamily="18" charset="0"/>
              </a:rPr>
              <a:t>παρατηρηθέντα</a:t>
            </a:r>
            <a:r>
              <a:rPr lang="el-GR" sz="2400" dirty="0">
                <a:latin typeface="Times New Roman" pitchFamily="18" charset="0"/>
                <a:cs typeface="Times New Roman" pitchFamily="18" charset="0"/>
              </a:rPr>
              <a:t> παραδείγματα στα μη </a:t>
            </a:r>
            <a:r>
              <a:rPr lang="el-GR" sz="2400" dirty="0" err="1">
                <a:latin typeface="Times New Roman" pitchFamily="18" charset="0"/>
                <a:cs typeface="Times New Roman" pitchFamily="18" charset="0"/>
              </a:rPr>
              <a:t>παρατηρηθέντα</a:t>
            </a:r>
            <a:r>
              <a:rPr lang="el-GR" sz="2400" dirty="0">
                <a:latin typeface="Times New Roman" pitchFamily="18" charset="0"/>
                <a:cs typeface="Times New Roman" pitchFamily="18" charset="0"/>
              </a:rPr>
              <a:t> ή να αναζητήσει μια </a:t>
            </a:r>
            <a:r>
              <a:rPr lang="el-GR" sz="2400" b="1" dirty="0">
                <a:latin typeface="Times New Roman" pitchFamily="18" charset="0"/>
                <a:cs typeface="Times New Roman" pitchFamily="18" charset="0"/>
              </a:rPr>
              <a:t>διαφορά</a:t>
            </a:r>
            <a:r>
              <a:rPr lang="el-GR" sz="2400" dirty="0">
                <a:latin typeface="Times New Roman" pitchFamily="18" charset="0"/>
                <a:cs typeface="Times New Roman" pitchFamily="18" charset="0"/>
              </a:rPr>
              <a:t> ανάμεσα στα </a:t>
            </a:r>
            <a:r>
              <a:rPr lang="el-GR" sz="2400" dirty="0" err="1">
                <a:latin typeface="Times New Roman" pitchFamily="18" charset="0"/>
                <a:cs typeface="Times New Roman" pitchFamily="18" charset="0"/>
              </a:rPr>
              <a:t>παρατηρηθέντα</a:t>
            </a:r>
            <a:r>
              <a:rPr lang="el-GR" sz="2400" dirty="0">
                <a:latin typeface="Times New Roman" pitchFamily="18" charset="0"/>
                <a:cs typeface="Times New Roman" pitchFamily="18" charset="0"/>
              </a:rPr>
              <a:t> και τα μη </a:t>
            </a:r>
            <a:r>
              <a:rPr lang="el-GR" sz="2400" dirty="0" err="1">
                <a:latin typeface="Times New Roman" pitchFamily="18" charset="0"/>
                <a:cs typeface="Times New Roman" pitchFamily="18" charset="0"/>
              </a:rPr>
              <a:t>παρατηρηθέντα</a:t>
            </a:r>
            <a:r>
              <a:rPr lang="el-GR" sz="2400" dirty="0">
                <a:latin typeface="Times New Roman" pitchFamily="18" charset="0"/>
                <a:cs typeface="Times New Roman" pitchFamily="18" charset="0"/>
              </a:rPr>
              <a:t> παραδείγματα, τέτοια ώστε η ιδιότητα που αποδίδεται στα </a:t>
            </a:r>
            <a:r>
              <a:rPr lang="el-GR" sz="2400" dirty="0" err="1">
                <a:latin typeface="Times New Roman" pitchFamily="18" charset="0"/>
                <a:cs typeface="Times New Roman" pitchFamily="18" charset="0"/>
              </a:rPr>
              <a:t>παρατηρηθέντα</a:t>
            </a:r>
            <a:r>
              <a:rPr lang="el-GR" sz="2400" dirty="0">
                <a:latin typeface="Times New Roman" pitchFamily="18" charset="0"/>
                <a:cs typeface="Times New Roman" pitchFamily="18" charset="0"/>
              </a:rPr>
              <a:t> παραδείγματα να μην μπορεί να επεκταθεί στα μη </a:t>
            </a:r>
            <a:r>
              <a:rPr lang="el-GR" sz="2400" dirty="0" err="1">
                <a:latin typeface="Times New Roman" pitchFamily="18" charset="0"/>
                <a:cs typeface="Times New Roman" pitchFamily="18" charset="0"/>
              </a:rPr>
              <a:t>παρατηρηθέντα</a:t>
            </a:r>
            <a:r>
              <a:rPr lang="el-GR" sz="2400" dirty="0">
                <a:latin typeface="Times New Roman" pitchFamily="18" charset="0"/>
                <a:cs typeface="Times New Roman" pitchFamily="18" charset="0"/>
              </a:rPr>
              <a:t>, </a:t>
            </a:r>
            <a:endParaRPr lang="el-GR" sz="2400" dirty="0" smtClean="0">
              <a:latin typeface="Times New Roman" pitchFamily="18" charset="0"/>
              <a:cs typeface="Times New Roman" pitchFamily="18" charset="0"/>
            </a:endParaRPr>
          </a:p>
          <a:p>
            <a:pPr algn="just"/>
            <a:endParaRPr lang="el-GR" sz="2400" b="1" dirty="0">
              <a:latin typeface="Times New Roman" pitchFamily="18" charset="0"/>
              <a:cs typeface="Times New Roman" pitchFamily="18" charset="0"/>
            </a:endParaRPr>
          </a:p>
          <a:p>
            <a:pPr algn="just"/>
            <a:r>
              <a:rPr lang="el-GR" sz="2400" b="1" dirty="0" smtClean="0">
                <a:latin typeface="Times New Roman" pitchFamily="18" charset="0"/>
                <a:cs typeface="Times New Roman" pitchFamily="18" charset="0"/>
              </a:rPr>
              <a:t>τότε </a:t>
            </a:r>
            <a:r>
              <a:rPr lang="el-GR" sz="2400" b="1" dirty="0">
                <a:latin typeface="Times New Roman" pitchFamily="18" charset="0"/>
                <a:cs typeface="Times New Roman" pitchFamily="18" charset="0"/>
              </a:rPr>
              <a:t>η επαγωγή δεν χρειάζεται να εξαρτάται από την εδραίωση της ρήτρας «και ούτω καθεξής για τα άλλα άτομα»</a:t>
            </a:r>
            <a:r>
              <a:rPr lang="el-GR" sz="2400" dirty="0">
                <a:latin typeface="Times New Roman" pitchFamily="18" charset="0"/>
                <a:cs typeface="Times New Roman" pitchFamily="18" charset="0"/>
              </a:rPr>
              <a:t>, ούτε από οποιαδήποτε ενδιάμεση γενίκευση της μορφής </a:t>
            </a:r>
            <a:r>
              <a:rPr lang="el-GR" sz="2400" b="1" dirty="0">
                <a:latin typeface="Times New Roman" pitchFamily="18" charset="0"/>
                <a:cs typeface="Times New Roman" pitchFamily="18" charset="0"/>
              </a:rPr>
              <a:t>«και ούτω καθεξής για όλους τους ανθρώπους πέρα του Πλάτωνα και του Σωκράτη»</a:t>
            </a:r>
            <a:r>
              <a:rPr lang="el-GR" sz="2400" dirty="0">
                <a:latin typeface="Times New Roman" pitchFamily="18" charset="0"/>
                <a:cs typeface="Times New Roman"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14282" y="285728"/>
            <a:ext cx="8715436"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Εκείνο το οποίο μάλλον συμβαίνει είναι ότι εν τη απουσία κάθε λόγου να επεκτείνει την ιδιότητα που αποδίδεται στα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παρατηρηθέντα</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παραδείγματα και στα μη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παρατηρηθέντα</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 νους κινείται </a:t>
            </a:r>
            <a:r>
              <a:rPr kumimoji="0" lang="el-GR" sz="2000" b="1" i="1"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άμεσα</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στη γενίκευση ότι «Όλοι οι άνθρωποι τρέχουν»</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Αυτή είναι μια αυθεντική επαγωγή, η οποία βασίζεται σε μίαν εκ νέου σύλληψη του ρόλου του νου σε αυτήν. Και</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θέτει</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το</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θέμα</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ως</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εξής</a:t>
            </a:r>
            <a:r>
              <a:rPr kumimoji="0" lang="en-US"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endParaRPr>
          </a:p>
          <a:p>
            <a:pPr marR="0" lvl="0" algn="just" defTabSz="914400" rtl="0" eaLnBrk="0" fontAlgn="base" latinLnBrk="0" hangingPunct="0">
              <a:lnSpc>
                <a:spcPct val="100000"/>
              </a:lnSpc>
              <a:spcBef>
                <a:spcPct val="0"/>
              </a:spcBef>
              <a:spcAft>
                <a:spcPct val="0"/>
              </a:spcAft>
              <a:buClrTx/>
              <a:buSzTx/>
              <a:buFontTx/>
              <a:buNone/>
              <a:tabLst/>
            </a:pPr>
            <a:endParaRPr lang="el-GR" sz="2000" dirty="0">
              <a:latin typeface="Times New Roman" pitchFamily="18" charset="0"/>
              <a:ea typeface="6427f01" charset="-120"/>
              <a:cs typeface="Times New Roman" pitchFamily="18" charset="0"/>
            </a:endParaRPr>
          </a:p>
          <a:p>
            <a:pPr marL="361950" marR="0" lvl="0" algn="just" defTabSz="914400" rtl="0" eaLnBrk="0" fontAlgn="base" latinLnBrk="0" hangingPunct="0">
              <a:lnSpc>
                <a:spcPct val="100000"/>
              </a:lnSpc>
              <a:spcBef>
                <a:spcPct val="0"/>
              </a:spcBef>
              <a:spcAft>
                <a:spcPct val="0"/>
              </a:spcAft>
              <a:buClrTx/>
              <a:buSzTx/>
              <a:buFontTx/>
              <a:buNone/>
              <a:tabLst>
                <a:tab pos="8248650" algn="l"/>
              </a:tabLst>
            </a:pP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«Δεν είναι απαραίτητο σε κάθε έγκυρη επαγωγή να επάγουμε από όλα τα άτομα, διότι σε πολλές περιπτώσεις κάτι τέτοιο θα ήταν αδύνατο, καθώς αυτά είναι άπειρα για εμάς. </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Αρκεί μάλλον να επάγουμε από πολλά</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και ο νους στη βάση της </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φυσικής του κλίσης προς την αλήθεια</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εφόσον δεν συλλαμβάνει </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κανένα αντιπαράδειγμα </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σε οποιοδήποτε από αυτά, </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ούτε κανέναν λόγο για τον οποίο θα έπρεπε να υπάρχει ένα αντιπαράδειγμα κάπου αλλού</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εξαναγκάζεται όχι μόνο να </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παραδεχθεί</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ότι αυτό είναι κάτι που ισχύει για αυτά, αλλά [θα πρέπει επίσης και να παραδεχθεί] την καθολική πρόταση, η οποία στη συνέχεια γίνεται μια </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αναπόδεικτη αρχή</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που πρέπει να υποτεθεί στη δεδομένη τέχνη ή επιστήμη χωρίς απόδειξη.  Διότι έτσι γνωρίζουμε την αναπόδεικτη αρχή ότι κάθε φωτιά είναι θερμή, και ότι ο μαγνήτης έλκει το σίδηρο, και ότι κάθε </a:t>
            </a:r>
            <a:r>
              <a:rPr kumimoji="0" lang="el-GR" sz="2000" b="0" i="0" u="none" strike="noStrike" cap="none" normalizeH="0" baseline="0" dirty="0" err="1" smtClean="0">
                <a:ln>
                  <a:noFill/>
                </a:ln>
                <a:solidFill>
                  <a:schemeClr val="tx1"/>
                </a:solidFill>
                <a:effectLst/>
                <a:latin typeface="Times New Roman" pitchFamily="18" charset="0"/>
                <a:ea typeface="6427f01" charset="-120"/>
                <a:cs typeface="Times New Roman" pitchFamily="18" charset="0"/>
              </a:rPr>
              <a:t>ραβέντι</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καθαρίζει τη χολή, και ότι καθετί που βρίσκεται στη φύση προέρχεται από κάποιο προϋπάρχον υποκείμενο, </a:t>
            </a:r>
            <a:r>
              <a:rPr kumimoji="0" lang="el-GR" sz="2000" b="1"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και ούτω καθεξής για πολλές άλλες αναπόδεικτες αρχές</a:t>
            </a:r>
            <a:r>
              <a:rPr kumimoji="0" lang="el-GR" sz="2000" b="0" i="0" u="none" strike="noStrike" cap="none" normalizeH="0" baseline="0" dirty="0" smtClean="0">
                <a:ln>
                  <a:noFill/>
                </a:ln>
                <a:solidFill>
                  <a:schemeClr val="tx1"/>
                </a:solidFill>
                <a:effectLst/>
                <a:latin typeface="Times New Roman" pitchFamily="18" charset="0"/>
                <a:ea typeface="6427f01" charset="-120"/>
                <a:cs typeface="Times New Roman" pitchFamily="18" charset="0"/>
              </a:rPr>
              <a:t>» (2001, 396)</a:t>
            </a:r>
            <a:endParaRPr kumimoji="0" lang="el-G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TotalTime>
  <Words>7808</Words>
  <Application>Microsoft Office PowerPoint</Application>
  <PresentationFormat>Προβολή στην οθόνη (4:3)</PresentationFormat>
  <Paragraphs>314</Paragraphs>
  <Slides>42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42</vt:i4>
      </vt:variant>
    </vt:vector>
  </HeadingPairs>
  <TitlesOfParts>
    <vt:vector size="43" baseType="lpstr">
      <vt:lpstr>Θέμα του Office</vt:lpstr>
      <vt:lpstr>Ιστορία της Φιλοσοφίας της Επιστήμης</vt:lpstr>
      <vt:lpstr>Jean Buridan  (1300 – 1358 )</vt:lpstr>
      <vt:lpstr>Διαφάνεια 3</vt:lpstr>
      <vt:lpstr>ΤΕΛΕΙΑ    ΕΠΑΓΩΓΗ</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Αυτού του είδους η διάκριση υποδηλώνει μια διπλή λειτουργία του νου:  </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 Nicholas d'Autrécourt  (1299 – 1369)</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Pseudo Duns Scotus</vt:lpstr>
      <vt:lpstr>Διαφάνεια 40</vt:lpstr>
      <vt:lpstr>Διαφάνεια 41</vt:lpstr>
      <vt:lpstr>Διαφάνεια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Ιστορία της Φιλοσοφίας της Επιστήμης</dc:title>
  <dc:creator>USER</dc:creator>
  <cp:lastModifiedBy>USER</cp:lastModifiedBy>
  <cp:revision>121</cp:revision>
  <dcterms:created xsi:type="dcterms:W3CDTF">2020-11-17T09:22:58Z</dcterms:created>
  <dcterms:modified xsi:type="dcterms:W3CDTF">2020-11-17T22:52:05Z</dcterms:modified>
</cp:coreProperties>
</file>