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15" r:id="rId4"/>
    <p:sldId id="262" r:id="rId5"/>
    <p:sldId id="259" r:id="rId6"/>
    <p:sldId id="260" r:id="rId7"/>
    <p:sldId id="261" r:id="rId8"/>
    <p:sldId id="258" r:id="rId9"/>
    <p:sldId id="263" r:id="rId10"/>
    <p:sldId id="264" r:id="rId11"/>
    <p:sldId id="265" r:id="rId12"/>
    <p:sldId id="266" r:id="rId13"/>
    <p:sldId id="267" r:id="rId14"/>
    <p:sldId id="268" r:id="rId15"/>
    <p:sldId id="269" r:id="rId16"/>
    <p:sldId id="270" r:id="rId17"/>
    <p:sldId id="303" r:id="rId18"/>
    <p:sldId id="305" r:id="rId19"/>
    <p:sldId id="306" r:id="rId20"/>
    <p:sldId id="304" r:id="rId21"/>
    <p:sldId id="307" r:id="rId22"/>
    <p:sldId id="308" r:id="rId23"/>
    <p:sldId id="271" r:id="rId24"/>
    <p:sldId id="272" r:id="rId25"/>
    <p:sldId id="273" r:id="rId26"/>
    <p:sldId id="274" r:id="rId27"/>
    <p:sldId id="275" r:id="rId28"/>
    <p:sldId id="276" r:id="rId29"/>
    <p:sldId id="277" r:id="rId30"/>
    <p:sldId id="281" r:id="rId31"/>
    <p:sldId id="284" r:id="rId32"/>
    <p:sldId id="285" r:id="rId33"/>
    <p:sldId id="282" r:id="rId34"/>
    <p:sldId id="283" r:id="rId35"/>
    <p:sldId id="278" r:id="rId36"/>
    <p:sldId id="279" r:id="rId37"/>
    <p:sldId id="280" r:id="rId38"/>
    <p:sldId id="287" r:id="rId39"/>
    <p:sldId id="286" r:id="rId40"/>
    <p:sldId id="289" r:id="rId41"/>
    <p:sldId id="288" r:id="rId42"/>
    <p:sldId id="290" r:id="rId43"/>
    <p:sldId id="296" r:id="rId44"/>
    <p:sldId id="294" r:id="rId45"/>
    <p:sldId id="295" r:id="rId46"/>
    <p:sldId id="297" r:id="rId47"/>
    <p:sldId id="299" r:id="rId48"/>
    <p:sldId id="316" r:id="rId49"/>
    <p:sldId id="298" r:id="rId50"/>
    <p:sldId id="292" r:id="rId51"/>
    <p:sldId id="293" r:id="rId52"/>
    <p:sldId id="300" r:id="rId53"/>
    <p:sldId id="301" r:id="rId54"/>
    <p:sldId id="302" r:id="rId55"/>
    <p:sldId id="309" r:id="rId56"/>
    <p:sldId id="310" r:id="rId57"/>
    <p:sldId id="311" r:id="rId58"/>
    <p:sldId id="312" r:id="rId59"/>
    <p:sldId id="313" r:id="rId60"/>
    <p:sldId id="314"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748" autoAdjust="0"/>
    <p:restoredTop sz="99516" autoAdjust="0"/>
  </p:normalViewPr>
  <p:slideViewPr>
    <p:cSldViewPr>
      <p:cViewPr>
        <p:scale>
          <a:sx n="100" d="100"/>
          <a:sy n="100" d="100"/>
        </p:scale>
        <p:origin x="-802" y="-62"/>
      </p:cViewPr>
      <p:guideLst>
        <p:guide orient="horz" pos="2160"/>
        <p:guide pos="2880"/>
      </p:guideLst>
    </p:cSldViewPr>
  </p:slideViewPr>
  <p:outlineViewPr>
    <p:cViewPr>
      <p:scale>
        <a:sx n="33" d="100"/>
        <a:sy n="33" d="100"/>
      </p:scale>
      <p:origin x="0" y="617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616FA-1B95-487F-9971-3B58B9E2A499}" type="datetimeFigureOut">
              <a:rPr lang="el-GR" smtClean="0"/>
              <a:pPr/>
              <a:t>12/10/2020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BC6158-F8FA-4D82-828B-797C1DF8D20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Αριστοτέλης ορίζει τον συλλογισμό ως εξής:</a:t>
            </a:r>
          </a:p>
          <a:p>
            <a:r>
              <a:rPr lang="el-GR" sz="1200" b="1" kern="1200" dirty="0" err="1" smtClean="0">
                <a:solidFill>
                  <a:schemeClr val="tx1"/>
                </a:solidFill>
                <a:latin typeface="+mn-lt"/>
                <a:ea typeface="+mn-ea"/>
                <a:cs typeface="+mn-cs"/>
              </a:rPr>
              <a:t>συλλογισμὸς</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δέ</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ἐστι</a:t>
            </a:r>
            <a:r>
              <a:rPr lang="el-GR" sz="1200" b="1" kern="1200" dirty="0" smtClean="0">
                <a:solidFill>
                  <a:schemeClr val="tx1"/>
                </a:solidFill>
                <a:latin typeface="+mn-lt"/>
                <a:ea typeface="+mn-ea"/>
                <a:cs typeface="+mn-cs"/>
              </a:rPr>
              <a:t> λόγος </a:t>
            </a:r>
            <a:r>
              <a:rPr lang="el-GR" sz="1200" b="1" kern="1200" dirty="0" err="1" smtClean="0">
                <a:solidFill>
                  <a:schemeClr val="tx1"/>
                </a:solidFill>
                <a:latin typeface="+mn-lt"/>
                <a:ea typeface="+mn-ea"/>
                <a:cs typeface="+mn-cs"/>
              </a:rPr>
              <a:t>ἐν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ὧι</a:t>
            </a:r>
            <a:r>
              <a:rPr lang="el-GR" sz="1200" b="1" kern="1200" dirty="0" smtClean="0">
                <a:solidFill>
                  <a:schemeClr val="tx1"/>
                </a:solidFill>
                <a:latin typeface="+mn-lt"/>
                <a:ea typeface="+mn-ea"/>
                <a:cs typeface="+mn-cs"/>
              </a:rPr>
              <a:t> τεθέντων </a:t>
            </a:r>
            <a:r>
              <a:rPr lang="el-GR" sz="1200" b="1" kern="1200" dirty="0" err="1" smtClean="0">
                <a:solidFill>
                  <a:schemeClr val="tx1"/>
                </a:solidFill>
                <a:latin typeface="+mn-lt"/>
                <a:ea typeface="+mn-ea"/>
                <a:cs typeface="+mn-cs"/>
              </a:rPr>
              <a:t>τινῶν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ἕτερόν</a:t>
            </a:r>
            <a:r>
              <a:rPr lang="el-GR" sz="1200" b="1" kern="1200" dirty="0" smtClean="0">
                <a:solidFill>
                  <a:schemeClr val="tx1"/>
                </a:solidFill>
                <a:latin typeface="+mn-lt"/>
                <a:ea typeface="+mn-ea"/>
                <a:cs typeface="+mn-cs"/>
              </a:rPr>
              <a:t> τι </a:t>
            </a:r>
            <a:r>
              <a:rPr lang="el-GR" sz="1200" b="1" kern="1200" dirty="0" err="1" smtClean="0">
                <a:solidFill>
                  <a:schemeClr val="tx1"/>
                </a:solidFill>
                <a:latin typeface="+mn-lt"/>
                <a:ea typeface="+mn-ea"/>
                <a:cs typeface="+mn-cs"/>
              </a:rPr>
              <a:t>τῶν</a:t>
            </a:r>
            <a:r>
              <a:rPr lang="el-GR" sz="1200" b="1" kern="1200" dirty="0" smtClean="0">
                <a:solidFill>
                  <a:schemeClr val="tx1"/>
                </a:solidFill>
                <a:latin typeface="+mn-lt"/>
                <a:ea typeface="+mn-ea"/>
                <a:cs typeface="+mn-cs"/>
              </a:rPr>
              <a:t> κειμένων </a:t>
            </a:r>
            <a:r>
              <a:rPr lang="el-GR" sz="1200" b="1" kern="1200" dirty="0" err="1" smtClean="0">
                <a:solidFill>
                  <a:schemeClr val="tx1"/>
                </a:solidFill>
                <a:latin typeface="+mn-lt"/>
                <a:ea typeface="+mn-ea"/>
                <a:cs typeface="+mn-cs"/>
              </a:rPr>
              <a:t>ἐξ</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ἀνάγκης</a:t>
            </a:r>
            <a:r>
              <a:rPr lang="el-GR" sz="1200" b="1" kern="1200" dirty="0" smtClean="0">
                <a:solidFill>
                  <a:schemeClr val="tx1"/>
                </a:solidFill>
                <a:latin typeface="+mn-lt"/>
                <a:ea typeface="+mn-ea"/>
                <a:cs typeface="+mn-cs"/>
              </a:rPr>
              <a:t> συμβαίνει </a:t>
            </a:r>
            <a:r>
              <a:rPr lang="el-GR" sz="1200" b="1" kern="1200" dirty="0" err="1" smtClean="0">
                <a:solidFill>
                  <a:schemeClr val="tx1"/>
                </a:solidFill>
                <a:latin typeface="+mn-lt"/>
                <a:ea typeface="+mn-ea"/>
                <a:cs typeface="+mn-cs"/>
              </a:rPr>
              <a:t>τῶι</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ταῦτα</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εἶναι</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24β 19-20</a:t>
            </a:r>
            <a:r>
              <a:rPr lang="el-GR" sz="1200" b="1"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συλλογισμός είναι ένας λόγος στον οποίο αφού έχουν υποτεθεί κάποια πράγματα, κάτι διαφορετικό από αυτά που έχουν υποτεθεί κατ’ ανάγκην προκύπτει με το να είναι (ή εξαιτίας του ότι αυτά είναι) έτσι.</a:t>
            </a: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9BC6158-F8FA-4D82-828B-797C1DF8D20D}"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Αριστοτέλης ορίζει τον συλλογισμό ως εξής:</a:t>
            </a:r>
          </a:p>
          <a:p>
            <a:r>
              <a:rPr lang="el-GR" sz="1200" b="1" kern="1200" dirty="0" err="1" smtClean="0">
                <a:solidFill>
                  <a:schemeClr val="tx1"/>
                </a:solidFill>
                <a:latin typeface="+mn-lt"/>
                <a:ea typeface="+mn-ea"/>
                <a:cs typeface="+mn-cs"/>
              </a:rPr>
              <a:t>συλλογισμὸς</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δέ</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ἐστι</a:t>
            </a:r>
            <a:r>
              <a:rPr lang="el-GR" sz="1200" b="1" kern="1200" dirty="0" smtClean="0">
                <a:solidFill>
                  <a:schemeClr val="tx1"/>
                </a:solidFill>
                <a:latin typeface="+mn-lt"/>
                <a:ea typeface="+mn-ea"/>
                <a:cs typeface="+mn-cs"/>
              </a:rPr>
              <a:t> λόγος </a:t>
            </a:r>
            <a:r>
              <a:rPr lang="el-GR" sz="1200" b="1" kern="1200" dirty="0" err="1" smtClean="0">
                <a:solidFill>
                  <a:schemeClr val="tx1"/>
                </a:solidFill>
                <a:latin typeface="+mn-lt"/>
                <a:ea typeface="+mn-ea"/>
                <a:cs typeface="+mn-cs"/>
              </a:rPr>
              <a:t>ἐν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ὧι</a:t>
            </a:r>
            <a:r>
              <a:rPr lang="el-GR" sz="1200" b="1" kern="1200" dirty="0" smtClean="0">
                <a:solidFill>
                  <a:schemeClr val="tx1"/>
                </a:solidFill>
                <a:latin typeface="+mn-lt"/>
                <a:ea typeface="+mn-ea"/>
                <a:cs typeface="+mn-cs"/>
              </a:rPr>
              <a:t> τεθέντων </a:t>
            </a:r>
            <a:r>
              <a:rPr lang="el-GR" sz="1200" b="1" kern="1200" dirty="0" err="1" smtClean="0">
                <a:solidFill>
                  <a:schemeClr val="tx1"/>
                </a:solidFill>
                <a:latin typeface="+mn-lt"/>
                <a:ea typeface="+mn-ea"/>
                <a:cs typeface="+mn-cs"/>
              </a:rPr>
              <a:t>τινῶν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ἕτερόν</a:t>
            </a:r>
            <a:r>
              <a:rPr lang="el-GR" sz="1200" b="1" kern="1200" dirty="0" smtClean="0">
                <a:solidFill>
                  <a:schemeClr val="tx1"/>
                </a:solidFill>
                <a:latin typeface="+mn-lt"/>
                <a:ea typeface="+mn-ea"/>
                <a:cs typeface="+mn-cs"/>
              </a:rPr>
              <a:t> τι </a:t>
            </a:r>
            <a:r>
              <a:rPr lang="el-GR" sz="1200" b="1" kern="1200" dirty="0" err="1" smtClean="0">
                <a:solidFill>
                  <a:schemeClr val="tx1"/>
                </a:solidFill>
                <a:latin typeface="+mn-lt"/>
                <a:ea typeface="+mn-ea"/>
                <a:cs typeface="+mn-cs"/>
              </a:rPr>
              <a:t>τῶν</a:t>
            </a:r>
            <a:r>
              <a:rPr lang="el-GR" sz="1200" b="1" kern="1200" dirty="0" smtClean="0">
                <a:solidFill>
                  <a:schemeClr val="tx1"/>
                </a:solidFill>
                <a:latin typeface="+mn-lt"/>
                <a:ea typeface="+mn-ea"/>
                <a:cs typeface="+mn-cs"/>
              </a:rPr>
              <a:t> κειμένων </a:t>
            </a:r>
            <a:r>
              <a:rPr lang="el-GR" sz="1200" b="1" kern="1200" dirty="0" err="1" smtClean="0">
                <a:solidFill>
                  <a:schemeClr val="tx1"/>
                </a:solidFill>
                <a:latin typeface="+mn-lt"/>
                <a:ea typeface="+mn-ea"/>
                <a:cs typeface="+mn-cs"/>
              </a:rPr>
              <a:t>ἐξ</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ἀνάγκης</a:t>
            </a:r>
            <a:r>
              <a:rPr lang="el-GR" sz="1200" b="1" kern="1200" dirty="0" smtClean="0">
                <a:solidFill>
                  <a:schemeClr val="tx1"/>
                </a:solidFill>
                <a:latin typeface="+mn-lt"/>
                <a:ea typeface="+mn-ea"/>
                <a:cs typeface="+mn-cs"/>
              </a:rPr>
              <a:t> συμβαίνει </a:t>
            </a:r>
            <a:r>
              <a:rPr lang="el-GR" sz="1200" b="1" kern="1200" dirty="0" err="1" smtClean="0">
                <a:solidFill>
                  <a:schemeClr val="tx1"/>
                </a:solidFill>
                <a:latin typeface="+mn-lt"/>
                <a:ea typeface="+mn-ea"/>
                <a:cs typeface="+mn-cs"/>
              </a:rPr>
              <a:t>τῶι</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ταῦτα</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εἶναι</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24β 19-20</a:t>
            </a:r>
            <a:r>
              <a:rPr lang="el-GR" sz="1200" b="1"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συλλογισμός είναι ένας λόγος στον οποίο αφού έχουν υποτεθεί κάποια πράγματα, κάτι διαφορετικό από αυτά που έχουν υποτεθεί κατ’ ανάγκην προκύπτει με το να είναι (ή εξαιτίας του ότι αυτά είναι) έτσι.</a:t>
            </a: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9BC6158-F8FA-4D82-828B-797C1DF8D20D}"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Αριστοτέλης ορίζει τον συλλογισμό ως εξής:</a:t>
            </a:r>
          </a:p>
          <a:p>
            <a:r>
              <a:rPr lang="el-GR" sz="1200" b="1" kern="1200" dirty="0" err="1" smtClean="0">
                <a:solidFill>
                  <a:schemeClr val="tx1"/>
                </a:solidFill>
                <a:latin typeface="+mn-lt"/>
                <a:ea typeface="+mn-ea"/>
                <a:cs typeface="+mn-cs"/>
              </a:rPr>
              <a:t>συλλογισμὸς</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δέ</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ἐστι</a:t>
            </a:r>
            <a:r>
              <a:rPr lang="el-GR" sz="1200" b="1" kern="1200" dirty="0" smtClean="0">
                <a:solidFill>
                  <a:schemeClr val="tx1"/>
                </a:solidFill>
                <a:latin typeface="+mn-lt"/>
                <a:ea typeface="+mn-ea"/>
                <a:cs typeface="+mn-cs"/>
              </a:rPr>
              <a:t> λόγος </a:t>
            </a:r>
            <a:r>
              <a:rPr lang="el-GR" sz="1200" b="1" kern="1200" dirty="0" err="1" smtClean="0">
                <a:solidFill>
                  <a:schemeClr val="tx1"/>
                </a:solidFill>
                <a:latin typeface="+mn-lt"/>
                <a:ea typeface="+mn-ea"/>
                <a:cs typeface="+mn-cs"/>
              </a:rPr>
              <a:t>ἐν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ὧι</a:t>
            </a:r>
            <a:r>
              <a:rPr lang="el-GR" sz="1200" b="1" kern="1200" dirty="0" smtClean="0">
                <a:solidFill>
                  <a:schemeClr val="tx1"/>
                </a:solidFill>
                <a:latin typeface="+mn-lt"/>
                <a:ea typeface="+mn-ea"/>
                <a:cs typeface="+mn-cs"/>
              </a:rPr>
              <a:t> τεθέντων </a:t>
            </a:r>
            <a:r>
              <a:rPr lang="el-GR" sz="1200" b="1" kern="1200" dirty="0" err="1" smtClean="0">
                <a:solidFill>
                  <a:schemeClr val="tx1"/>
                </a:solidFill>
                <a:latin typeface="+mn-lt"/>
                <a:ea typeface="+mn-ea"/>
                <a:cs typeface="+mn-cs"/>
              </a:rPr>
              <a:t>τινῶν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ἕτερόν</a:t>
            </a:r>
            <a:r>
              <a:rPr lang="el-GR" sz="1200" b="1" kern="1200" dirty="0" smtClean="0">
                <a:solidFill>
                  <a:schemeClr val="tx1"/>
                </a:solidFill>
                <a:latin typeface="+mn-lt"/>
                <a:ea typeface="+mn-ea"/>
                <a:cs typeface="+mn-cs"/>
              </a:rPr>
              <a:t> τι </a:t>
            </a:r>
            <a:r>
              <a:rPr lang="el-GR" sz="1200" b="1" kern="1200" dirty="0" err="1" smtClean="0">
                <a:solidFill>
                  <a:schemeClr val="tx1"/>
                </a:solidFill>
                <a:latin typeface="+mn-lt"/>
                <a:ea typeface="+mn-ea"/>
                <a:cs typeface="+mn-cs"/>
              </a:rPr>
              <a:t>τῶν</a:t>
            </a:r>
            <a:r>
              <a:rPr lang="el-GR" sz="1200" b="1" kern="1200" dirty="0" smtClean="0">
                <a:solidFill>
                  <a:schemeClr val="tx1"/>
                </a:solidFill>
                <a:latin typeface="+mn-lt"/>
                <a:ea typeface="+mn-ea"/>
                <a:cs typeface="+mn-cs"/>
              </a:rPr>
              <a:t> κειμένων </a:t>
            </a:r>
            <a:r>
              <a:rPr lang="el-GR" sz="1200" b="1" kern="1200" dirty="0" err="1" smtClean="0">
                <a:solidFill>
                  <a:schemeClr val="tx1"/>
                </a:solidFill>
                <a:latin typeface="+mn-lt"/>
                <a:ea typeface="+mn-ea"/>
                <a:cs typeface="+mn-cs"/>
              </a:rPr>
              <a:t>ἐξ</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ἀνάγκης</a:t>
            </a:r>
            <a:r>
              <a:rPr lang="el-GR" sz="1200" b="1" kern="1200" dirty="0" smtClean="0">
                <a:solidFill>
                  <a:schemeClr val="tx1"/>
                </a:solidFill>
                <a:latin typeface="+mn-lt"/>
                <a:ea typeface="+mn-ea"/>
                <a:cs typeface="+mn-cs"/>
              </a:rPr>
              <a:t> συμβαίνει </a:t>
            </a:r>
            <a:r>
              <a:rPr lang="el-GR" sz="1200" b="1" kern="1200" dirty="0" err="1" smtClean="0">
                <a:solidFill>
                  <a:schemeClr val="tx1"/>
                </a:solidFill>
                <a:latin typeface="+mn-lt"/>
                <a:ea typeface="+mn-ea"/>
                <a:cs typeface="+mn-cs"/>
              </a:rPr>
              <a:t>τῶι</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ταῦτα</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εἶναι</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24β 19-20</a:t>
            </a:r>
            <a:r>
              <a:rPr lang="el-GR" sz="1200" b="1"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συλλογισμός είναι ένας λόγος στον οποίο αφού έχουν υποτεθεί κάποια πράγματα, κάτι διαφορετικό από αυτά που έχουν υποτεθεί κατ’ ανάγκην προκύπτει με το να είναι (ή εξαιτίας του ότι αυτά είναι) έτσι.</a:t>
            </a: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9BC6158-F8FA-4D82-828B-797C1DF8D20D}"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Αριστοτέλης ορίζει τον συλλογισμό ως εξής:</a:t>
            </a:r>
          </a:p>
          <a:p>
            <a:r>
              <a:rPr lang="el-GR" sz="1200" b="1" kern="1200" dirty="0" err="1" smtClean="0">
                <a:solidFill>
                  <a:schemeClr val="tx1"/>
                </a:solidFill>
                <a:latin typeface="+mn-lt"/>
                <a:ea typeface="+mn-ea"/>
                <a:cs typeface="+mn-cs"/>
              </a:rPr>
              <a:t>συλλογισμὸς</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δέ</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ἐστι</a:t>
            </a:r>
            <a:r>
              <a:rPr lang="el-GR" sz="1200" b="1" kern="1200" dirty="0" smtClean="0">
                <a:solidFill>
                  <a:schemeClr val="tx1"/>
                </a:solidFill>
                <a:latin typeface="+mn-lt"/>
                <a:ea typeface="+mn-ea"/>
                <a:cs typeface="+mn-cs"/>
              </a:rPr>
              <a:t> λόγος </a:t>
            </a:r>
            <a:r>
              <a:rPr lang="el-GR" sz="1200" b="1" kern="1200" dirty="0" err="1" smtClean="0">
                <a:solidFill>
                  <a:schemeClr val="tx1"/>
                </a:solidFill>
                <a:latin typeface="+mn-lt"/>
                <a:ea typeface="+mn-ea"/>
                <a:cs typeface="+mn-cs"/>
              </a:rPr>
              <a:t>ἐν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ὧι</a:t>
            </a:r>
            <a:r>
              <a:rPr lang="el-GR" sz="1200" b="1" kern="1200" dirty="0" smtClean="0">
                <a:solidFill>
                  <a:schemeClr val="tx1"/>
                </a:solidFill>
                <a:latin typeface="+mn-lt"/>
                <a:ea typeface="+mn-ea"/>
                <a:cs typeface="+mn-cs"/>
              </a:rPr>
              <a:t> τεθέντων </a:t>
            </a:r>
            <a:r>
              <a:rPr lang="el-GR" sz="1200" b="1" kern="1200" dirty="0" err="1" smtClean="0">
                <a:solidFill>
                  <a:schemeClr val="tx1"/>
                </a:solidFill>
                <a:latin typeface="+mn-lt"/>
                <a:ea typeface="+mn-ea"/>
                <a:cs typeface="+mn-cs"/>
              </a:rPr>
              <a:t>τινῶν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ἕτερόν</a:t>
            </a:r>
            <a:r>
              <a:rPr lang="el-GR" sz="1200" b="1" kern="1200" dirty="0" smtClean="0">
                <a:solidFill>
                  <a:schemeClr val="tx1"/>
                </a:solidFill>
                <a:latin typeface="+mn-lt"/>
                <a:ea typeface="+mn-ea"/>
                <a:cs typeface="+mn-cs"/>
              </a:rPr>
              <a:t> τι </a:t>
            </a:r>
            <a:r>
              <a:rPr lang="el-GR" sz="1200" b="1" kern="1200" dirty="0" err="1" smtClean="0">
                <a:solidFill>
                  <a:schemeClr val="tx1"/>
                </a:solidFill>
                <a:latin typeface="+mn-lt"/>
                <a:ea typeface="+mn-ea"/>
                <a:cs typeface="+mn-cs"/>
              </a:rPr>
              <a:t>τῶν</a:t>
            </a:r>
            <a:r>
              <a:rPr lang="el-GR" sz="1200" b="1" kern="1200" dirty="0" smtClean="0">
                <a:solidFill>
                  <a:schemeClr val="tx1"/>
                </a:solidFill>
                <a:latin typeface="+mn-lt"/>
                <a:ea typeface="+mn-ea"/>
                <a:cs typeface="+mn-cs"/>
              </a:rPr>
              <a:t> κειμένων </a:t>
            </a:r>
            <a:r>
              <a:rPr lang="el-GR" sz="1200" b="1" kern="1200" dirty="0" err="1" smtClean="0">
                <a:solidFill>
                  <a:schemeClr val="tx1"/>
                </a:solidFill>
                <a:latin typeface="+mn-lt"/>
                <a:ea typeface="+mn-ea"/>
                <a:cs typeface="+mn-cs"/>
              </a:rPr>
              <a:t>ἐξ</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ἀνάγκης</a:t>
            </a:r>
            <a:r>
              <a:rPr lang="el-GR" sz="1200" b="1" kern="1200" dirty="0" smtClean="0">
                <a:solidFill>
                  <a:schemeClr val="tx1"/>
                </a:solidFill>
                <a:latin typeface="+mn-lt"/>
                <a:ea typeface="+mn-ea"/>
                <a:cs typeface="+mn-cs"/>
              </a:rPr>
              <a:t> συμβαίνει </a:t>
            </a:r>
            <a:r>
              <a:rPr lang="el-GR" sz="1200" b="1" kern="1200" dirty="0" err="1" smtClean="0">
                <a:solidFill>
                  <a:schemeClr val="tx1"/>
                </a:solidFill>
                <a:latin typeface="+mn-lt"/>
                <a:ea typeface="+mn-ea"/>
                <a:cs typeface="+mn-cs"/>
              </a:rPr>
              <a:t>τῶι</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ταῦτα</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εἶναι</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24β 19-20</a:t>
            </a:r>
            <a:r>
              <a:rPr lang="el-GR" sz="1200" b="1"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συλλογισμός είναι ένας λόγος στον οποίο αφού έχουν υποτεθεί κάποια πράγματα, κάτι διαφορετικό από αυτά που έχουν υποτεθεί κατ’ ανάγκην προκύπτει με το να είναι (ή εξαιτίας του ότι αυτά είναι) έτσι.</a:t>
            </a: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9BC6158-F8FA-4D82-828B-797C1DF8D20D}"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Αριστοτέλης ορίζει τον συλλογισμό ως εξής:</a:t>
            </a:r>
          </a:p>
          <a:p>
            <a:r>
              <a:rPr lang="el-GR" sz="1200" b="1" kern="1200" dirty="0" err="1" smtClean="0">
                <a:solidFill>
                  <a:schemeClr val="tx1"/>
                </a:solidFill>
                <a:latin typeface="+mn-lt"/>
                <a:ea typeface="+mn-ea"/>
                <a:cs typeface="+mn-cs"/>
              </a:rPr>
              <a:t>συλλογισμὸς</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δέ</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ἐστι</a:t>
            </a:r>
            <a:r>
              <a:rPr lang="el-GR" sz="1200" b="1" kern="1200" dirty="0" smtClean="0">
                <a:solidFill>
                  <a:schemeClr val="tx1"/>
                </a:solidFill>
                <a:latin typeface="+mn-lt"/>
                <a:ea typeface="+mn-ea"/>
                <a:cs typeface="+mn-cs"/>
              </a:rPr>
              <a:t> λόγος </a:t>
            </a:r>
            <a:r>
              <a:rPr lang="el-GR" sz="1200" b="1" kern="1200" dirty="0" err="1" smtClean="0">
                <a:solidFill>
                  <a:schemeClr val="tx1"/>
                </a:solidFill>
                <a:latin typeface="+mn-lt"/>
                <a:ea typeface="+mn-ea"/>
                <a:cs typeface="+mn-cs"/>
              </a:rPr>
              <a:t>ἐν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ὧι</a:t>
            </a:r>
            <a:r>
              <a:rPr lang="el-GR" sz="1200" b="1" kern="1200" dirty="0" smtClean="0">
                <a:solidFill>
                  <a:schemeClr val="tx1"/>
                </a:solidFill>
                <a:latin typeface="+mn-lt"/>
                <a:ea typeface="+mn-ea"/>
                <a:cs typeface="+mn-cs"/>
              </a:rPr>
              <a:t> τεθέντων </a:t>
            </a:r>
            <a:r>
              <a:rPr lang="el-GR" sz="1200" b="1" kern="1200" dirty="0" err="1" smtClean="0">
                <a:solidFill>
                  <a:schemeClr val="tx1"/>
                </a:solidFill>
                <a:latin typeface="+mn-lt"/>
                <a:ea typeface="+mn-ea"/>
                <a:cs typeface="+mn-cs"/>
              </a:rPr>
              <a:t>τινῶν</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ἕτερόν</a:t>
            </a:r>
            <a:r>
              <a:rPr lang="el-GR" sz="1200" b="1" kern="1200" dirty="0" smtClean="0">
                <a:solidFill>
                  <a:schemeClr val="tx1"/>
                </a:solidFill>
                <a:latin typeface="+mn-lt"/>
                <a:ea typeface="+mn-ea"/>
                <a:cs typeface="+mn-cs"/>
              </a:rPr>
              <a:t> τι </a:t>
            </a:r>
            <a:r>
              <a:rPr lang="el-GR" sz="1200" b="1" kern="1200" dirty="0" err="1" smtClean="0">
                <a:solidFill>
                  <a:schemeClr val="tx1"/>
                </a:solidFill>
                <a:latin typeface="+mn-lt"/>
                <a:ea typeface="+mn-ea"/>
                <a:cs typeface="+mn-cs"/>
              </a:rPr>
              <a:t>τῶν</a:t>
            </a:r>
            <a:r>
              <a:rPr lang="el-GR" sz="1200" b="1" kern="1200" dirty="0" smtClean="0">
                <a:solidFill>
                  <a:schemeClr val="tx1"/>
                </a:solidFill>
                <a:latin typeface="+mn-lt"/>
                <a:ea typeface="+mn-ea"/>
                <a:cs typeface="+mn-cs"/>
              </a:rPr>
              <a:t> κειμένων </a:t>
            </a:r>
            <a:r>
              <a:rPr lang="el-GR" sz="1200" b="1" kern="1200" dirty="0" err="1" smtClean="0">
                <a:solidFill>
                  <a:schemeClr val="tx1"/>
                </a:solidFill>
                <a:latin typeface="+mn-lt"/>
                <a:ea typeface="+mn-ea"/>
                <a:cs typeface="+mn-cs"/>
              </a:rPr>
              <a:t>ἐξ</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ἀνάγκης</a:t>
            </a:r>
            <a:r>
              <a:rPr lang="el-GR" sz="1200" b="1" kern="1200" dirty="0" smtClean="0">
                <a:solidFill>
                  <a:schemeClr val="tx1"/>
                </a:solidFill>
                <a:latin typeface="+mn-lt"/>
                <a:ea typeface="+mn-ea"/>
                <a:cs typeface="+mn-cs"/>
              </a:rPr>
              <a:t> συμβαίνει </a:t>
            </a:r>
            <a:r>
              <a:rPr lang="el-GR" sz="1200" b="1" kern="1200" dirty="0" err="1" smtClean="0">
                <a:solidFill>
                  <a:schemeClr val="tx1"/>
                </a:solidFill>
                <a:latin typeface="+mn-lt"/>
                <a:ea typeface="+mn-ea"/>
                <a:cs typeface="+mn-cs"/>
              </a:rPr>
              <a:t>τῶι</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ταῦτα</a:t>
            </a:r>
            <a:r>
              <a:rPr lang="el-GR" sz="1200" b="1" kern="1200" dirty="0" smtClean="0">
                <a:solidFill>
                  <a:schemeClr val="tx1"/>
                </a:solidFill>
                <a:latin typeface="+mn-lt"/>
                <a:ea typeface="+mn-ea"/>
                <a:cs typeface="+mn-cs"/>
              </a:rPr>
              <a:t> </a:t>
            </a:r>
            <a:r>
              <a:rPr lang="el-GR" sz="1200" b="1" kern="1200" dirty="0" err="1" smtClean="0">
                <a:solidFill>
                  <a:schemeClr val="tx1"/>
                </a:solidFill>
                <a:latin typeface="+mn-lt"/>
                <a:ea typeface="+mn-ea"/>
                <a:cs typeface="+mn-cs"/>
              </a:rPr>
              <a:t>εἶναι</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24β 19-20</a:t>
            </a:r>
            <a:r>
              <a:rPr lang="el-GR" sz="1200" b="1"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Ο συλλογισμός είναι ένας λόγος στον οποίο αφού έχουν υποτεθεί κάποια πράγματα, κάτι διαφορετικό από αυτά που έχουν υποτεθεί κατ’ ανάγκην προκύπτει με το να είναι (ή εξαιτίας του ότι αυτά είναι) έτσι.</a:t>
            </a: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9BC6158-F8FA-4D82-828B-797C1DF8D20D}"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mn-lt"/>
              <a:ea typeface="+mn-ea"/>
              <a:cs typeface="+mn-cs"/>
            </a:endParaRP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9BC6158-F8FA-4D82-828B-797C1DF8D20D}"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5D4C20-F9BD-4AA4-82B6-20F5884DA82F}" type="datetimeFigureOut">
              <a:rPr lang="el-GR" smtClean="0"/>
              <a:pPr/>
              <a:t>12/10/2020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6E7F5A-B11D-4AE9-B37C-DC1EF56EF6A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D4C20-F9BD-4AA4-82B6-20F5884DA82F}" type="datetimeFigureOut">
              <a:rPr lang="el-GR" smtClean="0"/>
              <a:pPr/>
              <a:t>12/10/2020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E7F5A-B11D-4AE9-B37C-DC1EF56EF6A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latin typeface="Times New Roman" pitchFamily="18" charset="0"/>
                <a:cs typeface="Times New Roman" pitchFamily="18" charset="0"/>
              </a:rPr>
              <a:t>Ιστορία της Φιλοσοφίας της Επιστήμης</a:t>
            </a:r>
            <a:r>
              <a:rPr lang="el-GR" dirty="0" smtClean="0"/>
              <a:t/>
            </a:r>
            <a:br>
              <a:rPr lang="el-GR" dirty="0" smtClean="0"/>
            </a:br>
            <a:endParaRPr lang="el-GR" dirty="0"/>
          </a:p>
        </p:txBody>
      </p:sp>
      <p:sp>
        <p:nvSpPr>
          <p:cNvPr id="3" name="2 - Υπότιτλος"/>
          <p:cNvSpPr>
            <a:spLocks noGrp="1"/>
          </p:cNvSpPr>
          <p:nvPr>
            <p:ph type="subTitle" idx="1"/>
          </p:nvPr>
        </p:nvSpPr>
        <p:spPr/>
        <p:txBody>
          <a:bodyPr/>
          <a:lstStyle/>
          <a:p>
            <a:pPr algn="just"/>
            <a:r>
              <a:rPr lang="el-GR" b="1" dirty="0" smtClean="0">
                <a:solidFill>
                  <a:schemeClr val="tx1"/>
                </a:solidFill>
                <a:latin typeface="Times New Roman" pitchFamily="18" charset="0"/>
                <a:cs typeface="Times New Roman" pitchFamily="18" charset="0"/>
              </a:rPr>
              <a:t>Αριστοτέλης. Η επιστήμη και το πρόβλημα των πρώτων αρχών</a:t>
            </a:r>
          </a:p>
          <a:p>
            <a:endParaRPr lang="el-GR" dirty="0"/>
          </a:p>
          <a:p>
            <a:endParaRPr lang="el-GR" dirty="0" smtClean="0"/>
          </a:p>
          <a:p>
            <a:endParaRPr lang="el-GR" dirty="0"/>
          </a:p>
          <a:p>
            <a:endParaRPr lang="el-GR" dirty="0" smtClean="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928662" y="0"/>
            <a:ext cx="7072362"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 Αριστοτέλης, λοιπόν, μας λέει ποιοι τρόποι ή συνδυασμοί αυτών των προτάσεων είναι συλλογιστικοί σε κάθε σχήμα, δηλαδή πότε συμβαίνει εξ ανάγκης μια τρίτη πρόταση ώστε να έχουμε συλλογισμό.</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---Διακρίνει μεταξύ τέλειων και ατελών συλλογισμών.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Τέλειον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μὲν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οὖν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καλῶ</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συλλογισμὸν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τὸν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μηδενὸς</a:t>
            </a:r>
            <a:r>
              <a:rPr kumimoji="0" lang="en-US"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ἄλλου</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προσδεόμενον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παρὰ</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τὰ</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εἰλημμένα</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πρὸς</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τὸ</a:t>
            </a:r>
            <a:r>
              <a:rPr kumimoji="0" lang="el-G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φανῆναι</a:t>
            </a:r>
            <a:r>
              <a:rPr kumimoji="0" lang="en-US" sz="1600" b="1" i="0" u="none" strike="noStrike" cap="none" normalizeH="0" baseline="0" dirty="0" smtClean="0">
                <a:ln>
                  <a:noFill/>
                </a:ln>
                <a:solidFill>
                  <a:srgbClr val="FF0000"/>
                </a:solidFill>
                <a:effectLst/>
                <a:latin typeface="Calibri"/>
                <a:ea typeface="Calibri" pitchFamily="34" charset="0"/>
                <a:cs typeface="Times New Roman" pitchFamily="18" charset="0"/>
              </a:rPr>
              <a:t> </a:t>
            </a:r>
            <a:r>
              <a:rPr kumimoji="0" lang="el-GR"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τὸ</a:t>
            </a:r>
            <a:r>
              <a:rPr kumimoji="0" lang="el-G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ἀναγκαῖον</a:t>
            </a:r>
            <a:r>
              <a:rPr kumimoji="0" lang="el-G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(24β 23-25)</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Για να είναι τέλειος ένας συλλογισμός, θα πρέπει το συμπέρασμα να </a:t>
            </a:r>
            <a:r>
              <a:rPr kumimoji="0" lang="el-GR"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φαίνεται</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ότι έπεται εξ ανάγκης από τις προκείμενες. Δεν αρκεί δηλαδή ο συλλογισμός να είναι έγκυρος ή το συμπέρασμα να συμβαίνει εξ ανάγκης, αλλά θα πρέπει και </a:t>
            </a:r>
            <a:r>
              <a:rPr kumimoji="0" lang="el-GR"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να είναι φανερό αυτό στον νου του συλλογιζόμενου</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ἀτελῆ</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δὲ</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τὸν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προσδεόμενον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ἢ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ἑνὸς</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ἢ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πλειόνων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l-G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ἃ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ἔστι</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μὲν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ἀναγκαῖα</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διὰ</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τῶν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ὑποκειμένων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ὅρων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οὐ</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μὴν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εἴληπται</a:t>
            </a:r>
            <a:r>
              <a:rPr kumimoji="0" lang="el-G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διὰ</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προτάσεων</a:t>
            </a: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(24β 25-27)</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16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---Και μας μιλάει για την τελείωση των ατελών συλλογισμών. Εξηγεί δηλαδή πώς αποδεικνύεται το συμπέρασμα από τις προκείμενες των ατελών συλλογισμών, μέσω των τέλειων συλλογισμών (του πρώτου σχήματος), </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ώστε να έχουμε και εδώ πέρα από το </a:t>
            </a:r>
            <a:r>
              <a:rPr kumimoji="0" lang="el-G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γενέσθαι </a:t>
            </a:r>
            <a:r>
              <a:rPr kumimoji="0" lang="el-G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τὸ</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ἀναγκαῖον</a:t>
            </a:r>
            <a:r>
              <a:rPr kumimoji="0" lang="el-G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το </a:t>
            </a:r>
            <a:r>
              <a:rPr kumimoji="0" lang="el-G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φανῆναι</a:t>
            </a:r>
            <a:r>
              <a:rPr kumimoji="0" lang="el-G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τὸ</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ἀναγκαῖον</a:t>
            </a:r>
            <a:r>
              <a:rPr kumimoji="0" lang="el-GR"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a:srcRect/>
          <a:stretch>
            <a:fillRect/>
          </a:stretch>
        </p:blipFill>
        <p:spPr bwMode="auto">
          <a:xfrm>
            <a:off x="5143504" y="3071810"/>
            <a:ext cx="4000496" cy="3786190"/>
          </a:xfrm>
          <a:prstGeom prst="rect">
            <a:avLst/>
          </a:prstGeom>
          <a:noFill/>
          <a:ln w="9525">
            <a:noFill/>
            <a:miter lim="800000"/>
            <a:headEnd/>
            <a:tailEnd/>
          </a:ln>
        </p:spPr>
      </p:pic>
      <p:sp>
        <p:nvSpPr>
          <p:cNvPr id="33793" name="Rectangle 1"/>
          <p:cNvSpPr>
            <a:spLocks noChangeArrowheads="1"/>
          </p:cNvSpPr>
          <p:nvPr/>
        </p:nvSpPr>
        <p:spPr bwMode="auto">
          <a:xfrm>
            <a:off x="1285852" y="0"/>
            <a:ext cx="550072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ΑΑΑ-1</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Παράδειγμα</a:t>
            </a:r>
            <a:endParaRPr kumimoji="0" lang="el-GR" sz="2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Όλα τα ζώα είναι υποστάσεις</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Όλοι οι άνθρωποι είναι ζώα</a:t>
            </a:r>
          </a:p>
          <a:p>
            <a:pPr marL="0" marR="0" lvl="0" indent="0" algn="just" defTabSz="914400" rtl="0" eaLnBrk="0" fontAlgn="base" latinLnBrk="0" hangingPunct="0">
              <a:lnSpc>
                <a:spcPct val="100000"/>
              </a:lnSpc>
              <a:spcBef>
                <a:spcPct val="0"/>
              </a:spcBef>
              <a:spcAft>
                <a:spcPct val="0"/>
              </a:spcAft>
              <a:buClrTx/>
              <a:buSzTx/>
              <a:buFontTx/>
              <a:buNone/>
              <a:tabLst/>
            </a:pPr>
            <a:r>
              <a:rPr lang="el-GR" sz="2800" dirty="0" smtClean="0">
                <a:solidFill>
                  <a:srgbClr val="000000"/>
                </a:solidFill>
                <a:latin typeface="Times New Roman" pitchFamily="18" charset="0"/>
                <a:cs typeface="Times New Roman" pitchFamily="18"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Όλοι οι άνθρωποι είναι υποστάσεις</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Ορθογώνιο"/>
          <p:cNvSpPr/>
          <p:nvPr/>
        </p:nvSpPr>
        <p:spPr>
          <a:xfrm>
            <a:off x="1285852" y="2967334"/>
            <a:ext cx="3571900" cy="2677656"/>
          </a:xfrm>
          <a:prstGeom prst="rect">
            <a:avLst/>
          </a:prstGeom>
        </p:spPr>
        <p:txBody>
          <a:bodyPr wrap="square">
            <a:spAutoFit/>
          </a:bodyPr>
          <a:lstStyle/>
          <a:p>
            <a:pPr lvl="0" algn="just" eaLnBrk="0" fontAlgn="base" hangingPunct="0">
              <a:spcBef>
                <a:spcPct val="0"/>
              </a:spcBef>
              <a:spcAft>
                <a:spcPct val="0"/>
              </a:spcAf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el-GR" sz="2800"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 : Όλα τα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 : Όλα τα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a:t>
            </a:r>
            <a:r>
              <a:rPr lang="el-GR" sz="2800" dirty="0" smtClean="0">
                <a:solidFill>
                  <a:srgbClr val="000000"/>
                </a:solidFill>
                <a:latin typeface="Times New Roman" pitchFamily="18" charset="0"/>
                <a:ea typeface="Calibri" pitchFamily="34" charset="0"/>
                <a:cs typeface="Times New Roman" pitchFamily="18" charset="0"/>
              </a:rPr>
              <a:t>Μ</a:t>
            </a:r>
          </a:p>
          <a:p>
            <a:pPr lvl="0" algn="just" eaLnBrk="0" fontAlgn="base" hangingPunct="0">
              <a:spcBef>
                <a:spcPct val="0"/>
              </a:spcBef>
              <a:spcAft>
                <a:spcPct val="0"/>
              </a:spcAft>
            </a:pPr>
            <a:r>
              <a:rPr lang="el-GR" sz="2800" dirty="0" smtClean="0">
                <a:solidFill>
                  <a:srgbClr val="000000"/>
                </a:solidFill>
                <a:latin typeface="Times New Roman" pitchFamily="18" charset="0"/>
                <a:ea typeface="Calibri" pitchFamily="34" charset="0"/>
                <a:cs typeface="Times New Roman" pitchFamily="18" charset="0"/>
              </a:rPr>
              <a:t>--------------------------</a:t>
            </a: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 : Όλα τα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285852" y="0"/>
            <a:ext cx="685804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ΕΑΕ-1</a:t>
            </a:r>
            <a:endParaRPr lang="el-GR" sz="2800" dirty="0" smtClean="0"/>
          </a:p>
          <a:p>
            <a:r>
              <a:rPr lang="el-GR" sz="2800" u="sng" dirty="0" smtClean="0">
                <a:latin typeface="Times New Roman" pitchFamily="18" charset="0"/>
                <a:cs typeface="Times New Roman" pitchFamily="18" charset="0"/>
              </a:rPr>
              <a:t>Παράδειγμα</a:t>
            </a:r>
            <a:r>
              <a:rPr lang="el-GR" sz="2800"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a:p>
            <a:endParaRPr lang="el-GR" sz="2800"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Κανένα </a:t>
            </a:r>
            <a:r>
              <a:rPr lang="el-GR" sz="2800" dirty="0">
                <a:latin typeface="Times New Roman" pitchFamily="18" charset="0"/>
                <a:cs typeface="Times New Roman" pitchFamily="18" charset="0"/>
              </a:rPr>
              <a:t>ζώο δεν είναι αθάνατο</a:t>
            </a:r>
          </a:p>
          <a:p>
            <a:r>
              <a:rPr lang="el-GR" sz="2800" dirty="0">
                <a:latin typeface="Times New Roman" pitchFamily="18" charset="0"/>
                <a:cs typeface="Times New Roman" pitchFamily="18" charset="0"/>
              </a:rPr>
              <a:t>Όλοι οι άνθρωποι είναι </a:t>
            </a:r>
            <a:r>
              <a:rPr lang="el-GR" sz="2800" dirty="0" smtClean="0">
                <a:latin typeface="Times New Roman" pitchFamily="18" charset="0"/>
                <a:cs typeface="Times New Roman" pitchFamily="18" charset="0"/>
              </a:rPr>
              <a:t>ζώα</a:t>
            </a:r>
          </a:p>
          <a:p>
            <a:r>
              <a:rPr lang="el-GR"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a:p>
            <a:r>
              <a:rPr lang="el-GR" sz="2800" dirty="0" smtClean="0">
                <a:latin typeface="Times New Roman" pitchFamily="18" charset="0"/>
                <a:cs typeface="Times New Roman" pitchFamily="18" charset="0"/>
              </a:rPr>
              <a:t>Κανένας </a:t>
            </a:r>
            <a:r>
              <a:rPr lang="el-GR" sz="2800" dirty="0">
                <a:latin typeface="Times New Roman" pitchFamily="18" charset="0"/>
                <a:cs typeface="Times New Roman" pitchFamily="18" charset="0"/>
              </a:rPr>
              <a:t>άνθρωπος δεν είναι αθάνατος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2800"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 : Κανένα Μ δεν είναι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 : Όλα τα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Μ</a:t>
            </a:r>
          </a:p>
          <a:p>
            <a:pPr marL="0" marR="0" lvl="0" indent="0" algn="just" defTabSz="914400" rtl="0" eaLnBrk="0" fontAlgn="base" latinLnBrk="0" hangingPunct="0">
              <a:lnSpc>
                <a:spcPct val="100000"/>
              </a:lnSpc>
              <a:spcBef>
                <a:spcPct val="0"/>
              </a:spcBef>
              <a:spcAft>
                <a:spcPct val="0"/>
              </a:spcAft>
              <a:buClrTx/>
              <a:buSzTx/>
              <a:buFontTx/>
              <a:buNone/>
              <a:tabLst/>
            </a:pPr>
            <a:r>
              <a:rPr lang="el-GR" sz="2800" dirty="0" smtClean="0">
                <a:solidFill>
                  <a:srgbClr val="000000"/>
                </a:solidFill>
                <a:latin typeface="Times New Roman" pitchFamily="18" charset="0"/>
                <a:cs typeface="Times New Roman" pitchFamily="18"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 : Κανένα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δεν είναι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p:cNvPicPr/>
          <p:nvPr/>
        </p:nvPicPr>
        <p:blipFill>
          <a:blip r:embed="rId2"/>
          <a:srcRect/>
          <a:stretch>
            <a:fillRect/>
          </a:stretch>
        </p:blipFill>
        <p:spPr bwMode="auto">
          <a:xfrm>
            <a:off x="5286380" y="3214686"/>
            <a:ext cx="3857620" cy="364331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ΑΙΙ-1</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 : Όλα τα Μ είναι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Ι  : Κάποια </a:t>
            </a:r>
            <a:r>
              <a:rPr kumimoji="0" lang="en-US"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a:t>
            </a:r>
            <a:r>
              <a:rPr kumimoji="0" lang="en-US"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t>
            </a:r>
            <a:endPar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Ι  : Κάποια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Παράδειγμα</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Όλα τα ισοσκελή τρίγωνα έχουν τις προσκείμενες στη βάση γωνίες τους ίσες.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Κάποια τρίγωνα είναι ισοσκελή τρίγωνα.</a:t>
            </a:r>
            <a:endParaRPr kumimoji="0" lang="el-GR"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Κάποια τρίγωνα έχουν τις προσκείμενες στη βάση γωνίες τους ίσες.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2000" b="1"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ΕΙΟ-1</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 : Κανένα Μ δεν είναι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Ι : Κάποια </a:t>
            </a:r>
            <a:r>
              <a:rPr kumimoji="0" lang="en-US"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a:t>
            </a:r>
            <a:r>
              <a:rPr kumimoji="0" lang="en-US"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t>
            </a:r>
            <a:endParaRPr kumimoji="0" lang="el-GR"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 : Κάποια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δεν είναι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Παράδειγμα</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Κανένας γλύπτης δεν είναι ζωγράφος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Κάποιοι καλλιτέχνες είναι γλύπτες</a:t>
            </a:r>
            <a:endParaRPr kumimoji="0" lang="el-GR"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Κάποιοι καλλιτέχνες δεν είναι ζωγράφοι</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a:srcRect/>
          <a:stretch>
            <a:fillRect/>
          </a:stretch>
        </p:blipFill>
        <p:spPr bwMode="auto">
          <a:xfrm>
            <a:off x="285720" y="357166"/>
            <a:ext cx="8643998" cy="62865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a:srcRect/>
          <a:stretch>
            <a:fillRect/>
          </a:stretch>
        </p:blipFill>
        <p:spPr bwMode="auto">
          <a:xfrm>
            <a:off x="1142976" y="1357298"/>
            <a:ext cx="7072361" cy="42862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28596" y="0"/>
            <a:ext cx="821537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ΤΟ ΤΕΤΡΑΓΩΝΟ ΤΗΣ ΑΝΤΙΘΕΣΗΣ</a:t>
            </a:r>
            <a:endParaRPr kumimoji="0" lang="el-GR"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Παριστάνει τις λογικές σχέσεις μεταξύ των τεσσάρων κατηγορικών προτάσεων Α, Ε, Ι και Ο.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Οι γενικές προτάσεις Α, Ε διαφέρουν κατά ποιόν και λέγονται </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ενάντιες</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δεν μπορούν να είναι και οι δυο αληθείς.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Οι μερικές προτάσεις Ι, Ο διαφέρουν κατά ποιόν και λέγονται </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υπενάντιες</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δεν μπορούν να είναι και οι δυο ψευδείς.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Οι καταφατικές Α και Ι και οι αποφατικές  Ε και Ο διαφέρουν κατά ποσόν και λέγονται </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υπάλληλες</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Η Α συνεπάγεται την Ι και η Ε συνεπάγεται την Ο. Αν η Α είναι αληθής είναι και η Ι. Αν η Ε είναι αληθής, τότε και η Ο είναι αληθής.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Οι </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αντιφατικές</a:t>
            </a: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προτάσεις διαφέρουν και κατά ποιόν και κατά ποσόν: δεν μπορούν να είναι και οι δυο αληθείς ή και οι δυο ψευδείς.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4" y="571480"/>
            <a:ext cx="7072362" cy="3108543"/>
          </a:xfrm>
          <a:prstGeom prst="rect">
            <a:avLst/>
          </a:prstGeom>
        </p:spPr>
        <p:txBody>
          <a:bodyPr wrap="square">
            <a:spAutoFit/>
          </a:bodyPr>
          <a:lstStyle/>
          <a:p>
            <a:pPr algn="just"/>
            <a:r>
              <a:rPr lang="el-GR" sz="2000" b="1" dirty="0" smtClean="0">
                <a:latin typeface="Times New Roman" pitchFamily="18" charset="0"/>
                <a:cs typeface="Times New Roman" pitchFamily="18" charset="0"/>
              </a:rPr>
              <a:t>Επιστήμη</a:t>
            </a:r>
            <a:r>
              <a:rPr lang="el-GR" sz="2000" dirty="0" smtClean="0">
                <a:latin typeface="Times New Roman" pitchFamily="18" charset="0"/>
                <a:cs typeface="Times New Roman" pitchFamily="18" charset="0"/>
              </a:rPr>
              <a:t>: το είδος εκείνο της γνώσης που χαρακτηρίζει την επιστήμη είναι η </a:t>
            </a:r>
            <a:r>
              <a:rPr lang="el-GR" sz="2000" b="1" dirty="0" smtClean="0">
                <a:latin typeface="Times New Roman" pitchFamily="18" charset="0"/>
                <a:cs typeface="Times New Roman" pitchFamily="18" charset="0"/>
              </a:rPr>
              <a:t>αποδεικτική</a:t>
            </a:r>
            <a:r>
              <a:rPr lang="el-GR" sz="2000" dirty="0" smtClean="0">
                <a:latin typeface="Times New Roman" pitchFamily="18" charset="0"/>
                <a:cs typeface="Times New Roman" pitchFamily="18" charset="0"/>
              </a:rPr>
              <a:t> και </a:t>
            </a:r>
            <a:r>
              <a:rPr lang="el-GR" sz="2000" b="1" dirty="0" err="1" smtClean="0">
                <a:latin typeface="Times New Roman" pitchFamily="18" charset="0"/>
                <a:cs typeface="Times New Roman" pitchFamily="18" charset="0"/>
              </a:rPr>
              <a:t>αιτιακή</a:t>
            </a:r>
            <a:r>
              <a:rPr lang="el-GR" sz="2000" dirty="0" smtClean="0">
                <a:latin typeface="Times New Roman" pitchFamily="18" charset="0"/>
                <a:cs typeface="Times New Roman" pitchFamily="18" charset="0"/>
              </a:rPr>
              <a:t> γνώση που </a:t>
            </a:r>
            <a:r>
              <a:rPr lang="el-GR" sz="2000" b="1" dirty="0" smtClean="0">
                <a:latin typeface="Times New Roman" pitchFamily="18" charset="0"/>
                <a:cs typeface="Times New Roman" pitchFamily="18" charset="0"/>
              </a:rPr>
              <a:t>εκκινεί από πρώτες αρχές</a:t>
            </a:r>
            <a:r>
              <a:rPr lang="el-GR"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Σε σχέση με τις πρώτες αυτές αρχές, ο Αριστοτέλης υποστήριξε ότι είναι «αληθείς και πρωταρχικές και άμεσες και περισσότερο οικείες και πρωθύστερες και εξηγητικές των συμπερασμάτων»</a:t>
            </a:r>
          </a:p>
          <a:p>
            <a:pPr algn="just"/>
            <a:r>
              <a:rPr lang="en-US" sz="2000" dirty="0" smtClean="0">
                <a:latin typeface="Times New Roman" pitchFamily="18" charset="0"/>
                <a:cs typeface="Times New Roman" pitchFamily="18" charset="0"/>
              </a:rPr>
              <a:t>(71b21-23,</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p.4). </a:t>
            </a:r>
            <a:endParaRPr lang="el-GR" sz="2000" dirty="0" smtClean="0">
              <a:latin typeface="Times New Roman" pitchFamily="18" charset="0"/>
              <a:cs typeface="Times New Roman" pitchFamily="18" charset="0"/>
            </a:endParaRPr>
          </a:p>
          <a:p>
            <a:pPr algn="just"/>
            <a:r>
              <a:rPr lang="en-US" dirty="0" smtClean="0"/>
              <a:t/>
            </a:r>
            <a:br>
              <a:rPr lang="en-US" dirty="0" smtClean="0"/>
            </a:br>
            <a:endParaRPr lang="el-GR" dirty="0"/>
          </a:p>
        </p:txBody>
      </p:sp>
      <p:pic>
        <p:nvPicPr>
          <p:cNvPr id="1026" name="Picture 2"/>
          <p:cNvPicPr>
            <a:picLocks noChangeAspect="1" noChangeArrowheads="1"/>
          </p:cNvPicPr>
          <p:nvPr/>
        </p:nvPicPr>
        <p:blipFill>
          <a:blip r:embed="rId2"/>
          <a:srcRect/>
          <a:stretch>
            <a:fillRect/>
          </a:stretch>
        </p:blipFill>
        <p:spPr bwMode="auto">
          <a:xfrm>
            <a:off x="1285852" y="3500438"/>
            <a:ext cx="6929486" cy="271780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2274838"/>
            <a:ext cx="4572000" cy="646331"/>
          </a:xfrm>
          <a:prstGeom prst="rect">
            <a:avLst/>
          </a:prstGeom>
        </p:spPr>
        <p:txBody>
          <a:bodyPr>
            <a:spAutoFit/>
          </a:bodyPr>
          <a:lstStyle/>
          <a:p>
            <a:r>
              <a:rPr lang="en-US" dirty="0" smtClean="0"/>
              <a:t/>
            </a:r>
            <a:br>
              <a:rPr lang="en-US" dirty="0" smtClean="0"/>
            </a:br>
            <a:endParaRPr lang="el-GR" dirty="0"/>
          </a:p>
        </p:txBody>
      </p:sp>
      <p:sp>
        <p:nvSpPr>
          <p:cNvPr id="3" name="2 - Ορθογώνιο"/>
          <p:cNvSpPr/>
          <p:nvPr/>
        </p:nvSpPr>
        <p:spPr>
          <a:xfrm>
            <a:off x="1142976" y="1000109"/>
            <a:ext cx="7429552" cy="3724096"/>
          </a:xfrm>
          <a:prstGeom prst="rect">
            <a:avLst/>
          </a:prstGeom>
        </p:spPr>
        <p:txBody>
          <a:bodyPr wrap="square">
            <a:spAutoFit/>
          </a:bodyPr>
          <a:lstStyle/>
          <a:p>
            <a:pPr algn="just"/>
            <a:r>
              <a:rPr lang="el-GR" sz="2000" dirty="0" smtClean="0">
                <a:latin typeface="Times New Roman" pitchFamily="18" charset="0"/>
                <a:cs typeface="Times New Roman" pitchFamily="18" charset="0"/>
              </a:rPr>
              <a:t>Ο Αριστοτέλης υπογραμμίζει ότι οι αρχές της απόδειξης θα πρέπει να είναι </a:t>
            </a:r>
            <a:r>
              <a:rPr lang="el-GR" sz="2000" b="1" dirty="0" smtClean="0">
                <a:solidFill>
                  <a:srgbClr val="FF0000"/>
                </a:solidFill>
                <a:latin typeface="Times New Roman" pitchFamily="18" charset="0"/>
                <a:cs typeface="Times New Roman" pitchFamily="18" charset="0"/>
              </a:rPr>
              <a:t>αναγκαίες.</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απόδειξη, λοιπόν, είναι παραγωγή (συλλογισμός) από </a:t>
            </a:r>
            <a:r>
              <a:rPr lang="el-GR" sz="2000" dirty="0" err="1" smtClean="0">
                <a:latin typeface="Times New Roman" pitchFamily="18" charset="0"/>
                <a:cs typeface="Times New Roman" pitchFamily="18" charset="0"/>
              </a:rPr>
              <a:t>ό,τι</a:t>
            </a:r>
            <a:r>
              <a:rPr lang="el-GR" sz="2000" dirty="0" smtClean="0">
                <a:latin typeface="Times New Roman" pitchFamily="18" charset="0"/>
                <a:cs typeface="Times New Roman" pitchFamily="18" charset="0"/>
              </a:rPr>
              <a:t> είναι αναγκαίο» </a:t>
            </a:r>
            <a:r>
              <a:rPr lang="en-US" sz="2000" dirty="0" smtClean="0">
                <a:latin typeface="Times New Roman" pitchFamily="18" charset="0"/>
                <a:cs typeface="Times New Roman" pitchFamily="18" charset="0"/>
              </a:rPr>
              <a:t> (73a24-25).</a:t>
            </a:r>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Και ο λόγος γι’ αυτό είναι ότι το αντικείμενο της επιστήμης δεν μπορεί να είναι αλλιώς.</a:t>
            </a:r>
            <a:r>
              <a:rPr lang="en-US" dirty="0" smtClean="0"/>
              <a:t/>
            </a:r>
            <a:br>
              <a:rPr lang="en-US" dirty="0" smtClean="0"/>
            </a:br>
            <a:r>
              <a:rPr lang="en-US" dirty="0" smtClean="0"/>
              <a:t/>
            </a:r>
            <a:br>
              <a:rPr lang="en-US" dirty="0" smtClean="0"/>
            </a:b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5984" y="857232"/>
            <a:ext cx="4572000" cy="2523768"/>
          </a:xfrm>
          <a:prstGeom prst="rect">
            <a:avLst/>
          </a:prstGeom>
        </p:spPr>
        <p:txBody>
          <a:bodyPr>
            <a:spAutoFit/>
          </a:bodyPr>
          <a:lstStyle/>
          <a:p>
            <a:pPr algn="just"/>
            <a:r>
              <a:rPr lang="el-GR" sz="2000" dirty="0" smtClean="0">
                <a:latin typeface="Times New Roman" pitchFamily="18" charset="0"/>
                <a:cs typeface="Times New Roman" pitchFamily="18" charset="0"/>
              </a:rPr>
              <a:t>πάντες </a:t>
            </a:r>
            <a:r>
              <a:rPr lang="el-GR" sz="2000" dirty="0" err="1" smtClean="0">
                <a:latin typeface="Times New Roman" pitchFamily="18" charset="0"/>
                <a:cs typeface="Times New Roman" pitchFamily="18" charset="0"/>
              </a:rPr>
              <a:t>γὰρ</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ὑπολαμβάνομεν</a:t>
            </a:r>
            <a:r>
              <a:rPr lang="el-GR" sz="2000" dirty="0" smtClean="0">
                <a:latin typeface="Times New Roman" pitchFamily="18" charset="0"/>
                <a:cs typeface="Times New Roman" pitchFamily="18" charset="0"/>
              </a:rPr>
              <a:t>, ὃ </a:t>
            </a:r>
            <a:r>
              <a:rPr lang="el-GR" sz="2000" dirty="0" err="1" smtClean="0">
                <a:latin typeface="Times New Roman" pitchFamily="18" charset="0"/>
                <a:cs typeface="Times New Roman" pitchFamily="18" charset="0"/>
              </a:rPr>
              <a:t>ἐπιστάμεθα</a:t>
            </a:r>
            <a:r>
              <a:rPr lang="el-GR" sz="2000" dirty="0" smtClean="0">
                <a:latin typeface="Times New Roman" pitchFamily="18" charset="0"/>
                <a:cs typeface="Times New Roman" pitchFamily="18" charset="0"/>
              </a:rPr>
              <a:t>,</a:t>
            </a:r>
            <a:br>
              <a:rPr lang="el-GR" sz="2000" dirty="0" smtClean="0">
                <a:latin typeface="Times New Roman" pitchFamily="18" charset="0"/>
                <a:cs typeface="Times New Roman" pitchFamily="18" charset="0"/>
              </a:rPr>
            </a:br>
            <a:r>
              <a:rPr lang="el-GR" sz="2000" b="1" dirty="0" err="1" smtClean="0">
                <a:latin typeface="Times New Roman" pitchFamily="18" charset="0"/>
                <a:cs typeface="Times New Roman" pitchFamily="18" charset="0"/>
              </a:rPr>
              <a:t>μηδ᾽</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ἐνδέχεσθαι</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ἄλλως</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ἔχειν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τὰ</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δ᾽</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ἐνδεχόμενα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ἄλλως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ὅταν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ἔξω</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τοῦ</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θεωρεῖν</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γένηται</a:t>
            </a:r>
            <a:r>
              <a:rPr lang="el-GR" sz="2000" dirty="0" smtClean="0">
                <a:latin typeface="Times New Roman" pitchFamily="18" charset="0"/>
                <a:cs typeface="Times New Roman" pitchFamily="18" charset="0"/>
              </a:rPr>
              <a:t>, λανθάνει </a:t>
            </a:r>
            <a:r>
              <a:rPr lang="el-GR" sz="2000" dirty="0" err="1" smtClean="0">
                <a:latin typeface="Times New Roman" pitchFamily="18" charset="0"/>
                <a:cs typeface="Times New Roman" pitchFamily="18" charset="0"/>
              </a:rPr>
              <a:t>εἰ</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ἔστιν</a:t>
            </a:r>
            <a:r>
              <a:rPr lang="el-GR" sz="2000" dirty="0" smtClean="0">
                <a:latin typeface="Times New Roman" pitchFamily="18" charset="0"/>
                <a:cs typeface="Times New Roman" pitchFamily="18" charset="0"/>
              </a:rPr>
              <a:t> ἢ </a:t>
            </a:r>
            <a:r>
              <a:rPr lang="el-GR" sz="2000" dirty="0" err="1" smtClean="0">
                <a:latin typeface="Times New Roman" pitchFamily="18" charset="0"/>
                <a:cs typeface="Times New Roman" pitchFamily="18" charset="0"/>
              </a:rPr>
              <a:t>μή</a:t>
            </a:r>
            <a:r>
              <a:rPr lang="el-GR" sz="2000"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ἐξ</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ἀνάγκης</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ἄρα</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ἐστὶ</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τὸ</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ἐπιστητόν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ἀίδιον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ἄρα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τὰ</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γὰρ</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ἐξ</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ἀνάγκης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ὄντα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ἁπλῶς</a:t>
            </a:r>
            <a:r>
              <a:rPr lang="el-GR" sz="2000" dirty="0" smtClean="0">
                <a:latin typeface="Times New Roman" pitchFamily="18" charset="0"/>
                <a:cs typeface="Times New Roman" pitchFamily="18" charset="0"/>
              </a:rPr>
              <a:t> πάντα </a:t>
            </a:r>
            <a:r>
              <a:rPr lang="el-GR" sz="2000" dirty="0" err="1" smtClean="0">
                <a:latin typeface="Times New Roman" pitchFamily="18" charset="0"/>
                <a:cs typeface="Times New Roman" pitchFamily="18" charset="0"/>
              </a:rPr>
              <a:t>ἀίδια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τὰ</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δ᾽</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ἀίδια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ἀγένητα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καὶ</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ἄφθαρτα</a:t>
            </a:r>
            <a:r>
              <a:rPr lang="el-GR" sz="2000" dirty="0" smtClean="0">
                <a:latin typeface="Times New Roman" pitchFamily="18" charset="0"/>
                <a:cs typeface="Times New Roman" pitchFamily="18" charset="0"/>
              </a:rPr>
              <a:t>. </a:t>
            </a:r>
            <a:r>
              <a:rPr lang="el-GR" dirty="0" smtClean="0"/>
              <a:t/>
            </a:r>
            <a:br>
              <a:rPr lang="el-GR" dirty="0" smtClean="0"/>
            </a:br>
            <a:endParaRPr lang="el-GR" dirty="0"/>
          </a:p>
        </p:txBody>
      </p:sp>
      <p:sp>
        <p:nvSpPr>
          <p:cNvPr id="2049" name="Rectangle 1"/>
          <p:cNvSpPr>
            <a:spLocks noChangeArrowheads="1"/>
          </p:cNvSpPr>
          <p:nvPr/>
        </p:nvSpPr>
        <p:spPr bwMode="auto">
          <a:xfrm>
            <a:off x="1500166" y="3500438"/>
            <a:ext cx="62865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όλοι υποθέτουμε ότι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αυτό που γνωρίζουμε επιστημονικά δεν ενδέχεται να υπάρξει με διαφορετικό τρόπο</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Τα πράγματα που θα μπορούσαν</a:t>
            </a:r>
            <a:r>
              <a:rPr kumimoji="0" lang="el-G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να υπάρξουν και με διαφορετικό τρόπο, όταν </a:t>
            </a:r>
            <a:r>
              <a:rPr lang="el-GR" sz="2000" dirty="0" smtClean="0">
                <a:latin typeface="Times New Roman" pitchFamily="18" charset="0"/>
                <a:ea typeface="Calibri" pitchFamily="34" charset="0"/>
                <a:cs typeface="Times New Roman" pitchFamily="18" charset="0"/>
              </a:rPr>
              <a:t>παύουμε να</a:t>
            </a:r>
            <a:r>
              <a:rPr kumimoji="0" lang="el-G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τα </a:t>
            </a:r>
            <a:r>
              <a:rPr lang="el-GR" sz="2000" dirty="0" smtClean="0">
                <a:latin typeface="Times New Roman" pitchFamily="18" charset="0"/>
                <a:ea typeface="Calibri" pitchFamily="34" charset="0"/>
                <a:cs typeface="Times New Roman" pitchFamily="18" charset="0"/>
              </a:rPr>
              <a:t>μελετούμε</a:t>
            </a:r>
            <a:r>
              <a:rPr kumimoji="0" lang="el-G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δεν ξέρουμε εάν υπάρχουν ή όχι.</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Άρα, το αντικείμενο της επιστημονικής γνώσης είναι κάτι </a:t>
            </a:r>
            <a:r>
              <a:rPr kumimoji="0" lang="el-G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αναγκαίο˙</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άρα και αιώνιο</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Γιατί όσα όντα είναι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αναγκαία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είναι πάντα</a:t>
            </a:r>
            <a:r>
              <a:rPr kumimoji="0" lang="el-G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χωρίς προϋποθέσεις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και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αιώνια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τα αιώνια όντα είναι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αγέννητα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άφθαρτα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74638"/>
            <a:ext cx="8229600" cy="3440114"/>
          </a:xfrm>
        </p:spPr>
        <p:txBody>
          <a:bodyPr>
            <a:normAutofit fontScale="90000"/>
          </a:bodyPr>
          <a:lstStyle/>
          <a:p>
            <a:pPr algn="l"/>
            <a:r>
              <a:rPr lang="el-GR" sz="2700" dirty="0">
                <a:latin typeface="Times New Roman" pitchFamily="18" charset="0"/>
                <a:cs typeface="Times New Roman" pitchFamily="18" charset="0"/>
              </a:rPr>
              <a:t>Ο Αριστοτέλης ορίζει τον </a:t>
            </a:r>
            <a:r>
              <a:rPr lang="el-GR" sz="2700" dirty="0" smtClean="0">
                <a:latin typeface="Times New Roman" pitchFamily="18" charset="0"/>
                <a:cs typeface="Times New Roman" pitchFamily="18" charset="0"/>
              </a:rPr>
              <a:t>Συλλογισμό </a:t>
            </a:r>
            <a:r>
              <a:rPr lang="el-GR" sz="2700" dirty="0">
                <a:latin typeface="Times New Roman" pitchFamily="18" charset="0"/>
                <a:cs typeface="Times New Roman" pitchFamily="18" charset="0"/>
              </a:rPr>
              <a:t>ως </a:t>
            </a:r>
            <a:r>
              <a:rPr lang="el-GR" sz="2700" dirty="0" smtClean="0">
                <a:latin typeface="Times New Roman" pitchFamily="18" charset="0"/>
                <a:cs typeface="Times New Roman" pitchFamily="18" charset="0"/>
              </a:rPr>
              <a:t>εξής:</a:t>
            </a:r>
            <a:br>
              <a:rPr lang="el-GR" sz="2700" dirty="0" smtClean="0">
                <a:latin typeface="Times New Roman" pitchFamily="18" charset="0"/>
                <a:cs typeface="Times New Roman" pitchFamily="18" charset="0"/>
              </a:rPr>
            </a:br>
            <a:r>
              <a:rPr lang="el-GR" sz="2700" dirty="0">
                <a:latin typeface="Times New Roman" pitchFamily="18" charset="0"/>
                <a:cs typeface="Times New Roman" pitchFamily="18" charset="0"/>
              </a:rPr>
              <a:t/>
            </a:r>
            <a:br>
              <a:rPr lang="el-GR" sz="2700" dirty="0">
                <a:latin typeface="Times New Roman" pitchFamily="18" charset="0"/>
                <a:cs typeface="Times New Roman" pitchFamily="18" charset="0"/>
              </a:rPr>
            </a:br>
            <a:r>
              <a:rPr lang="el-GR" sz="3100" b="1" dirty="0" err="1" smtClean="0">
                <a:latin typeface="Times New Roman" pitchFamily="18" charset="0"/>
                <a:cs typeface="Times New Roman" pitchFamily="18" charset="0"/>
              </a:rPr>
              <a:t>συλλογισμὸς</a:t>
            </a:r>
            <a:r>
              <a:rPr lang="el-GR" sz="3100" b="1" dirty="0" smtClean="0">
                <a:latin typeface="Times New Roman" pitchFamily="18" charset="0"/>
                <a:cs typeface="Times New Roman" pitchFamily="18" charset="0"/>
              </a:rPr>
              <a:t> δε </a:t>
            </a:r>
            <a:r>
              <a:rPr lang="el-GR" sz="3100" b="1" dirty="0" err="1" smtClean="0">
                <a:latin typeface="Times New Roman" pitchFamily="18" charset="0"/>
                <a:cs typeface="Times New Roman" pitchFamily="18" charset="0"/>
              </a:rPr>
              <a:t>ἐστι</a:t>
            </a:r>
            <a:r>
              <a:rPr lang="el-GR" sz="3100" b="1" dirty="0" smtClean="0">
                <a:latin typeface="Times New Roman" pitchFamily="18" charset="0"/>
                <a:cs typeface="Times New Roman" pitchFamily="18" charset="0"/>
              </a:rPr>
              <a:t> λόγος </a:t>
            </a:r>
            <a:r>
              <a:rPr lang="el-GR" sz="3100" b="1" dirty="0" err="1" smtClean="0">
                <a:latin typeface="Times New Roman" pitchFamily="18" charset="0"/>
                <a:cs typeface="Times New Roman" pitchFamily="18" charset="0"/>
              </a:rPr>
              <a:t>ἐν</a:t>
            </a:r>
            <a:r>
              <a:rPr lang="el-GR" sz="3100" b="1" dirty="0" smtClean="0">
                <a:latin typeface="Times New Roman" pitchFamily="18" charset="0"/>
                <a:cs typeface="Times New Roman" pitchFamily="18" charset="0"/>
              </a:rPr>
              <a:t> ᾧ τεθέντων </a:t>
            </a:r>
            <a:r>
              <a:rPr lang="el-GR" sz="3100" b="1" dirty="0" err="1" smtClean="0">
                <a:latin typeface="Times New Roman" pitchFamily="18" charset="0"/>
                <a:cs typeface="Times New Roman" pitchFamily="18" charset="0"/>
              </a:rPr>
              <a:t>τινῶν</a:t>
            </a:r>
            <a:r>
              <a:rPr lang="el-GR" sz="3100" b="1" dirty="0" smtClean="0">
                <a:latin typeface="Times New Roman" pitchFamily="18" charset="0"/>
                <a:cs typeface="Times New Roman" pitchFamily="18" charset="0"/>
              </a:rPr>
              <a:t> </a:t>
            </a:r>
            <a:br>
              <a:rPr lang="el-GR" sz="3100" b="1" dirty="0" smtClean="0">
                <a:latin typeface="Times New Roman" pitchFamily="18" charset="0"/>
                <a:cs typeface="Times New Roman" pitchFamily="18" charset="0"/>
              </a:rPr>
            </a:br>
            <a:r>
              <a:rPr lang="el-GR" sz="3100" b="1" dirty="0" err="1" smtClean="0">
                <a:latin typeface="Times New Roman" pitchFamily="18" charset="0"/>
                <a:cs typeface="Times New Roman" pitchFamily="18" charset="0"/>
              </a:rPr>
              <a:t>ἕτερόν</a:t>
            </a:r>
            <a:r>
              <a:rPr lang="el-GR" sz="3100" b="1" dirty="0" smtClean="0">
                <a:latin typeface="Times New Roman" pitchFamily="18" charset="0"/>
                <a:cs typeface="Times New Roman" pitchFamily="18" charset="0"/>
              </a:rPr>
              <a:t> τι </a:t>
            </a:r>
            <a:r>
              <a:rPr lang="el-GR" sz="3100" b="1" dirty="0" err="1" smtClean="0">
                <a:latin typeface="Times New Roman" pitchFamily="18" charset="0"/>
                <a:cs typeface="Times New Roman" pitchFamily="18" charset="0"/>
              </a:rPr>
              <a:t>τῶν</a:t>
            </a:r>
            <a:r>
              <a:rPr lang="el-GR" sz="3100" b="1" dirty="0" smtClean="0">
                <a:latin typeface="Times New Roman" pitchFamily="18" charset="0"/>
                <a:cs typeface="Times New Roman" pitchFamily="18" charset="0"/>
              </a:rPr>
              <a:t> κειμένων </a:t>
            </a:r>
            <a:r>
              <a:rPr lang="el-GR" sz="3100" b="1" dirty="0" err="1" smtClean="0">
                <a:solidFill>
                  <a:srgbClr val="FF0000"/>
                </a:solidFill>
                <a:latin typeface="Times New Roman" pitchFamily="18" charset="0"/>
                <a:cs typeface="Times New Roman" pitchFamily="18" charset="0"/>
              </a:rPr>
              <a:t>ἐξ</a:t>
            </a:r>
            <a:r>
              <a:rPr lang="el-GR" sz="3100" b="1" dirty="0" smtClean="0">
                <a:solidFill>
                  <a:srgbClr val="FF0000"/>
                </a:solidFill>
                <a:latin typeface="Times New Roman" pitchFamily="18" charset="0"/>
                <a:cs typeface="Times New Roman" pitchFamily="18" charset="0"/>
              </a:rPr>
              <a:t> </a:t>
            </a:r>
            <a:r>
              <a:rPr lang="el-GR" sz="3100" b="1" dirty="0" err="1" smtClean="0">
                <a:solidFill>
                  <a:srgbClr val="FF0000"/>
                </a:solidFill>
                <a:latin typeface="Times New Roman" pitchFamily="18" charset="0"/>
                <a:cs typeface="Times New Roman" pitchFamily="18" charset="0"/>
              </a:rPr>
              <a:t>ἀνάγκης</a:t>
            </a:r>
            <a:r>
              <a:rPr lang="el-GR" sz="3100" b="1" dirty="0" smtClean="0">
                <a:solidFill>
                  <a:srgbClr val="FF0000"/>
                </a:solidFill>
                <a:latin typeface="Times New Roman" pitchFamily="18" charset="0"/>
                <a:cs typeface="Times New Roman" pitchFamily="18" charset="0"/>
              </a:rPr>
              <a:t> </a:t>
            </a:r>
            <a:r>
              <a:rPr lang="el-GR" sz="3100" b="1" dirty="0" smtClean="0">
                <a:latin typeface="Times New Roman" pitchFamily="18" charset="0"/>
                <a:cs typeface="Times New Roman" pitchFamily="18" charset="0"/>
              </a:rPr>
              <a:t>συμβαίνει </a:t>
            </a:r>
            <a:br>
              <a:rPr lang="el-GR" sz="3100" b="1" dirty="0" smtClean="0">
                <a:latin typeface="Times New Roman" pitchFamily="18" charset="0"/>
                <a:cs typeface="Times New Roman" pitchFamily="18" charset="0"/>
              </a:rPr>
            </a:br>
            <a:r>
              <a:rPr lang="el-GR" sz="3100" b="1" dirty="0" err="1" smtClean="0">
                <a:solidFill>
                  <a:srgbClr val="FF0000"/>
                </a:solidFill>
                <a:latin typeface="Times New Roman" pitchFamily="18" charset="0"/>
                <a:cs typeface="Times New Roman" pitchFamily="18" charset="0"/>
              </a:rPr>
              <a:t>τῷ</a:t>
            </a:r>
            <a:r>
              <a:rPr lang="el-GR" sz="3100" b="1" dirty="0" smtClean="0">
                <a:solidFill>
                  <a:srgbClr val="FF0000"/>
                </a:solidFill>
                <a:latin typeface="Times New Roman" pitchFamily="18" charset="0"/>
                <a:cs typeface="Times New Roman" pitchFamily="18" charset="0"/>
              </a:rPr>
              <a:t> </a:t>
            </a:r>
            <a:r>
              <a:rPr lang="el-GR" sz="3100" b="1" dirty="0" err="1" smtClean="0">
                <a:solidFill>
                  <a:srgbClr val="FF0000"/>
                </a:solidFill>
                <a:latin typeface="Times New Roman" pitchFamily="18" charset="0"/>
                <a:cs typeface="Times New Roman" pitchFamily="18" charset="0"/>
              </a:rPr>
              <a:t>ταῦτα</a:t>
            </a:r>
            <a:r>
              <a:rPr lang="el-GR" sz="3100" b="1" dirty="0" smtClean="0">
                <a:solidFill>
                  <a:srgbClr val="FF0000"/>
                </a:solidFill>
                <a:latin typeface="Times New Roman" pitchFamily="18" charset="0"/>
                <a:cs typeface="Times New Roman" pitchFamily="18" charset="0"/>
              </a:rPr>
              <a:t> </a:t>
            </a:r>
            <a:r>
              <a:rPr lang="el-GR" sz="3100" b="1" dirty="0" err="1" smtClean="0">
                <a:solidFill>
                  <a:srgbClr val="FF0000"/>
                </a:solidFill>
                <a:latin typeface="Times New Roman" pitchFamily="18" charset="0"/>
                <a:cs typeface="Times New Roman" pitchFamily="18" charset="0"/>
              </a:rPr>
              <a:t>εἶναι</a:t>
            </a:r>
            <a:r>
              <a:rPr lang="el-GR" sz="2800" b="1" dirty="0" smtClean="0">
                <a:latin typeface="Times New Roman" pitchFamily="18" charset="0"/>
                <a:cs typeface="Times New Roman" pitchFamily="18" charset="0"/>
              </a:rPr>
              <a:t/>
            </a:r>
            <a:br>
              <a:rPr lang="el-GR" sz="2800" b="1" dirty="0" smtClean="0">
                <a:latin typeface="Times New Roman" pitchFamily="18" charset="0"/>
                <a:cs typeface="Times New Roman" pitchFamily="18" charset="0"/>
              </a:rPr>
            </a:br>
            <a:r>
              <a:rPr lang="el-GR" sz="2800" b="1" dirty="0" smtClean="0">
                <a:latin typeface="Times New Roman" pitchFamily="18" charset="0"/>
                <a:cs typeface="Times New Roman" pitchFamily="18" charset="0"/>
              </a:rPr>
              <a:t/>
            </a:r>
            <a:br>
              <a:rPr lang="el-GR" sz="2800" b="1" dirty="0" smtClean="0">
                <a:latin typeface="Times New Roman" pitchFamily="18" charset="0"/>
                <a:cs typeface="Times New Roman" pitchFamily="18" charset="0"/>
              </a:rPr>
            </a:br>
            <a:r>
              <a:rPr lang="el-GR" sz="2800" b="1"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24β 19-20</a:t>
            </a:r>
            <a:r>
              <a:rPr lang="el-GR" sz="2800" b="1" dirty="0" smtClean="0">
                <a:latin typeface="Times New Roman" pitchFamily="18" charset="0"/>
                <a:cs typeface="Times New Roman" pitchFamily="18" charset="0"/>
              </a:rPr>
              <a:t>)</a:t>
            </a:r>
            <a:r>
              <a:rPr lang="el-GR" sz="2700" dirty="0">
                <a:latin typeface="Times New Roman" pitchFamily="18" charset="0"/>
                <a:cs typeface="Times New Roman" pitchFamily="18" charset="0"/>
              </a:rPr>
              <a:t/>
            </a:r>
            <a:br>
              <a:rPr lang="el-GR" sz="2700" dirty="0">
                <a:latin typeface="Times New Roman" pitchFamily="18" charset="0"/>
                <a:cs typeface="Times New Roman" pitchFamily="18" charset="0"/>
              </a:rPr>
            </a:br>
            <a:endParaRPr lang="el-GR" sz="2400" dirty="0">
              <a:latin typeface="Times New Roman" pitchFamily="18" charset="0"/>
              <a:cs typeface="Times New Roman" pitchFamily="18" charset="0"/>
            </a:endParaRPr>
          </a:p>
        </p:txBody>
      </p:sp>
      <p:sp>
        <p:nvSpPr>
          <p:cNvPr id="3" name="2 - Ορθογώνιο"/>
          <p:cNvSpPr/>
          <p:nvPr/>
        </p:nvSpPr>
        <p:spPr>
          <a:xfrm>
            <a:off x="785786" y="4071942"/>
            <a:ext cx="7643866" cy="1569660"/>
          </a:xfrm>
          <a:prstGeom prst="rect">
            <a:avLst/>
          </a:prstGeom>
        </p:spPr>
        <p:txBody>
          <a:bodyPr wrap="square">
            <a:spAutoFit/>
          </a:bodyPr>
          <a:lstStyle/>
          <a:p>
            <a:pPr algn="just"/>
            <a:r>
              <a:rPr lang="el-GR" sz="2400" dirty="0" smtClean="0">
                <a:latin typeface="Times New Roman" pitchFamily="18" charset="0"/>
                <a:cs typeface="Times New Roman" pitchFamily="18" charset="0"/>
              </a:rPr>
              <a:t>Ο συλλογισμός είναι ένας λόγος στον οποίο αφού έχουν (</a:t>
            </a:r>
            <a:r>
              <a:rPr lang="el-GR" sz="2400" dirty="0" err="1" smtClean="0">
                <a:latin typeface="Times New Roman" pitchFamily="18" charset="0"/>
                <a:cs typeface="Times New Roman" pitchFamily="18" charset="0"/>
              </a:rPr>
              <a:t>υπο</a:t>
            </a:r>
            <a:r>
              <a:rPr lang="el-GR" sz="2400" dirty="0" smtClean="0">
                <a:latin typeface="Times New Roman" pitchFamily="18" charset="0"/>
                <a:cs typeface="Times New Roman" pitchFamily="18" charset="0"/>
              </a:rPr>
              <a:t>)τεθεί κάποια πράγματα, κάτι διαφορετικό από αυτά που έχουν (</a:t>
            </a:r>
            <a:r>
              <a:rPr lang="el-GR" sz="2400" dirty="0" err="1" smtClean="0">
                <a:latin typeface="Times New Roman" pitchFamily="18" charset="0"/>
                <a:cs typeface="Times New Roman" pitchFamily="18" charset="0"/>
              </a:rPr>
              <a:t>υπο</a:t>
            </a:r>
            <a:r>
              <a:rPr lang="el-GR" sz="2400" dirty="0" smtClean="0">
                <a:latin typeface="Times New Roman" pitchFamily="18" charset="0"/>
                <a:cs typeface="Times New Roman" pitchFamily="18" charset="0"/>
              </a:rPr>
              <a:t>)τεθεί </a:t>
            </a:r>
            <a:r>
              <a:rPr lang="el-GR" sz="2400" b="1" dirty="0" smtClean="0">
                <a:latin typeface="Times New Roman" pitchFamily="18" charset="0"/>
                <a:cs typeface="Times New Roman" pitchFamily="18" charset="0"/>
              </a:rPr>
              <a:t>κατ’ ανάγκην </a:t>
            </a:r>
            <a:r>
              <a:rPr lang="el-GR" sz="2400" dirty="0" smtClean="0">
                <a:latin typeface="Times New Roman" pitchFamily="18" charset="0"/>
                <a:cs typeface="Times New Roman" pitchFamily="18" charset="0"/>
              </a:rPr>
              <a:t>προκύπτει με το να είναι (ή </a:t>
            </a:r>
            <a:r>
              <a:rPr lang="el-GR" sz="2400" b="1" dirty="0" smtClean="0">
                <a:latin typeface="Times New Roman" pitchFamily="18" charset="0"/>
                <a:cs typeface="Times New Roman" pitchFamily="18" charset="0"/>
              </a:rPr>
              <a:t>εξαιτίας</a:t>
            </a:r>
            <a:r>
              <a:rPr lang="el-GR" sz="2400" dirty="0" smtClean="0">
                <a:latin typeface="Times New Roman" pitchFamily="18" charset="0"/>
                <a:cs typeface="Times New Roman" pitchFamily="18" charset="0"/>
              </a:rPr>
              <a:t> του ότι αυτά είναι) έτσι.</a:t>
            </a:r>
            <a:endParaRPr lang="el-G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4" y="500043"/>
            <a:ext cx="6429420" cy="5570756"/>
          </a:xfrm>
          <a:prstGeom prst="rect">
            <a:avLst/>
          </a:prstGeom>
        </p:spPr>
        <p:txBody>
          <a:bodyPr wrap="square">
            <a:spAutoFit/>
          </a:bodyPr>
          <a:lstStyle/>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επιστημονική γνώση είναι </a:t>
            </a:r>
            <a:r>
              <a:rPr lang="el-GR" sz="2000" b="1" dirty="0" smtClean="0">
                <a:solidFill>
                  <a:srgbClr val="FF0000"/>
                </a:solidFill>
                <a:latin typeface="Times New Roman" pitchFamily="18" charset="0"/>
                <a:cs typeface="Times New Roman" pitchFamily="18" charset="0"/>
              </a:rPr>
              <a:t>γενική γνώση</a:t>
            </a:r>
            <a:r>
              <a:rPr lang="el-GR" sz="2000" dirty="0" smtClean="0">
                <a:latin typeface="Times New Roman" pitchFamily="18" charset="0"/>
                <a:cs typeface="Times New Roman" pitchFamily="18" charset="0"/>
              </a:rPr>
              <a:t>. Είναι δηλαδή γνώση των καθόλου και όχι των καθέκαστα. </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Ένα ορισμένο αντικείμενο </a:t>
            </a:r>
            <a:r>
              <a:rPr lang="en-US" sz="2000" dirty="0" smtClean="0">
                <a:latin typeface="Times New Roman" pitchFamily="18" charset="0"/>
                <a:cs typeface="Times New Roman" pitchFamily="18" charset="0"/>
              </a:rPr>
              <a:t>c </a:t>
            </a:r>
            <a:r>
              <a:rPr lang="el-GR" sz="2000" dirty="0" smtClean="0">
                <a:latin typeface="Times New Roman" pitchFamily="18" charset="0"/>
                <a:cs typeface="Times New Roman" pitchFamily="18" charset="0"/>
              </a:rPr>
              <a:t>έχει την ιδιότητα Β (ή ανήκει στο είδος Β)</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επειδή μοιράζεται με άλλα επιμέρους αντικείμενα την ιδιότητα Α και Όλα τα Α είναι Β</a:t>
            </a:r>
            <a:r>
              <a:rPr lang="en-US" sz="2000" dirty="0" smtClean="0">
                <a:latin typeface="Times New Roman" pitchFamily="18" charset="0"/>
                <a:cs typeface="Times New Roman" pitchFamily="18" charset="0"/>
              </a:rPr>
              <a:t>.</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επιστήμη είναι των καθόλου» </a:t>
            </a:r>
            <a:r>
              <a:rPr lang="en-US" sz="2000" dirty="0" smtClean="0">
                <a:latin typeface="Times New Roman" pitchFamily="18" charset="0"/>
                <a:cs typeface="Times New Roman" pitchFamily="18" charset="0"/>
              </a:rPr>
              <a:t>(87b38-39, p.38). </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n-US" sz="2000" dirty="0" smtClean="0"/>
              <a:t/>
            </a:r>
            <a:br>
              <a:rPr lang="en-US" sz="2000" dirty="0" smtClean="0"/>
            </a:br>
            <a:r>
              <a:rPr lang="en-US" sz="2000" dirty="0" smtClean="0">
                <a:latin typeface="Times New Roman" pitchFamily="18" charset="0"/>
                <a:cs typeface="Times New Roman" pitchFamily="18" charset="0"/>
              </a:rPr>
              <a:t> </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n-US" dirty="0" smtClean="0"/>
              <a:t/>
            </a:r>
            <a:br>
              <a:rPr lang="en-US" dirty="0" smtClean="0"/>
            </a:b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857232"/>
            <a:ext cx="6929486" cy="1908215"/>
          </a:xfrm>
          <a:prstGeom prst="rect">
            <a:avLst/>
          </a:prstGeom>
        </p:spPr>
        <p:txBody>
          <a:bodyPr wrap="square">
            <a:spAutoFit/>
          </a:bodyPr>
          <a:lstStyle/>
          <a:p>
            <a:pPr algn="just"/>
            <a:r>
              <a:rPr lang="el-GR" sz="2000" dirty="0" smtClean="0">
                <a:latin typeface="Times New Roman" pitchFamily="18" charset="0"/>
                <a:cs typeface="Times New Roman" pitchFamily="18" charset="0"/>
              </a:rPr>
              <a:t>Επομένως επιστήμη είναι το είδος της </a:t>
            </a:r>
            <a:r>
              <a:rPr lang="el-GR" sz="2000" b="1" dirty="0" err="1" smtClean="0">
                <a:solidFill>
                  <a:srgbClr val="FF0000"/>
                </a:solidFill>
                <a:latin typeface="Times New Roman" pitchFamily="18" charset="0"/>
                <a:cs typeface="Times New Roman" pitchFamily="18" charset="0"/>
              </a:rPr>
              <a:t>αιτιακής</a:t>
            </a:r>
            <a:r>
              <a:rPr lang="el-GR" sz="2000" b="1" dirty="0" smtClean="0">
                <a:solidFill>
                  <a:srgbClr val="FF0000"/>
                </a:solidFill>
                <a:latin typeface="Times New Roman" pitchFamily="18" charset="0"/>
                <a:cs typeface="Times New Roman" pitchFamily="18" charset="0"/>
              </a:rPr>
              <a:t>  - εξηγητικής γνώσης</a:t>
            </a:r>
            <a:r>
              <a:rPr lang="el-GR" sz="2000" dirty="0" smtClean="0">
                <a:latin typeface="Times New Roman" pitchFamily="18" charset="0"/>
                <a:cs typeface="Times New Roman" pitchFamily="18" charset="0"/>
              </a:rPr>
              <a:t>, που ξεκινά από αναπόδεικτες πρώτες αρχές και </a:t>
            </a:r>
            <a:r>
              <a:rPr lang="el-GR" sz="2000" b="1" dirty="0" smtClean="0">
                <a:solidFill>
                  <a:srgbClr val="FF0000"/>
                </a:solidFill>
                <a:latin typeface="Times New Roman" pitchFamily="18" charset="0"/>
                <a:cs typeface="Times New Roman" pitchFamily="18" charset="0"/>
              </a:rPr>
              <a:t>προχωρά αποδεικτικά </a:t>
            </a:r>
            <a:r>
              <a:rPr lang="el-GR" sz="2000" dirty="0" smtClean="0">
                <a:latin typeface="Times New Roman" pitchFamily="18" charset="0"/>
                <a:cs typeface="Times New Roman" pitchFamily="18" charset="0"/>
              </a:rPr>
              <a:t>στη θεώρηση λιγότερο γνωστών φαινομένων ενσωματώνοντάς τα σε ένα  </a:t>
            </a:r>
            <a:r>
              <a:rPr lang="el-GR" sz="2000" b="1" dirty="0" smtClean="0">
                <a:solidFill>
                  <a:srgbClr val="FF0000"/>
                </a:solidFill>
                <a:latin typeface="Times New Roman" pitchFamily="18" charset="0"/>
                <a:cs typeface="Times New Roman" pitchFamily="18" charset="0"/>
              </a:rPr>
              <a:t>πλέγμα αιτιών</a:t>
            </a:r>
            <a:r>
              <a:rPr lang="el-GR" sz="2000" dirty="0" smtClean="0">
                <a:latin typeface="Times New Roman" pitchFamily="18" charset="0"/>
                <a:cs typeface="Times New Roman" pitchFamily="18" charset="0"/>
              </a:rPr>
              <a:t>, και αποκαλύπτοντας έτσι τα αίτιά τους.</a:t>
            </a:r>
            <a:endParaRPr lang="el-GR" dirty="0" smtClean="0"/>
          </a:p>
          <a:p>
            <a:pPr algn="just"/>
            <a:endParaRPr lang="el-GR" dirty="0"/>
          </a:p>
        </p:txBody>
      </p:sp>
      <p:sp>
        <p:nvSpPr>
          <p:cNvPr id="3" name="2 - Ορθογώνιο"/>
          <p:cNvSpPr/>
          <p:nvPr/>
        </p:nvSpPr>
        <p:spPr>
          <a:xfrm>
            <a:off x="1071538" y="2786058"/>
            <a:ext cx="7000924" cy="3754874"/>
          </a:xfrm>
          <a:prstGeom prst="rect">
            <a:avLst/>
          </a:prstGeom>
        </p:spPr>
        <p:txBody>
          <a:bodyPr wrap="square">
            <a:spAutoFit/>
          </a:bodyPr>
          <a:lstStyle/>
          <a:p>
            <a:pPr algn="just"/>
            <a:r>
              <a:rPr lang="el-GR" sz="2000" dirty="0" smtClean="0">
                <a:latin typeface="Times New Roman" pitchFamily="18" charset="0"/>
                <a:cs typeface="Times New Roman" pitchFamily="18" charset="0"/>
              </a:rPr>
              <a:t>Για να εξηγήσει την </a:t>
            </a:r>
            <a:r>
              <a:rPr lang="el-GR" sz="2000" dirty="0" err="1" smtClean="0">
                <a:latin typeface="Times New Roman" pitchFamily="18" charset="0"/>
                <a:cs typeface="Times New Roman" pitchFamily="18" charset="0"/>
              </a:rPr>
              <a:t>αιτιακή</a:t>
            </a:r>
            <a:r>
              <a:rPr lang="el-GR" sz="2000" dirty="0" smtClean="0">
                <a:latin typeface="Times New Roman" pitchFamily="18" charset="0"/>
                <a:cs typeface="Times New Roman" pitchFamily="18" charset="0"/>
              </a:rPr>
              <a:t> αυτή θεώρηση της επιστήμης, ο Αριστοτέλης διακρίνει μεταξύ δύο τρόπων γνώσης των πραγμάτων: έναν </a:t>
            </a:r>
            <a:r>
              <a:rPr lang="el-GR" sz="2000" dirty="0" err="1" smtClean="0">
                <a:latin typeface="Times New Roman" pitchFamily="18" charset="0"/>
                <a:cs typeface="Times New Roman" pitchFamily="18" charset="0"/>
              </a:rPr>
              <a:t>αιτιακό</a:t>
            </a:r>
            <a:r>
              <a:rPr lang="el-GR" sz="2000" dirty="0" smtClean="0">
                <a:latin typeface="Times New Roman" pitchFamily="18" charset="0"/>
                <a:cs typeface="Times New Roman" pitchFamily="18" charset="0"/>
              </a:rPr>
              <a:t> και έναν μη </a:t>
            </a:r>
            <a:r>
              <a:rPr lang="el-GR" sz="2000" dirty="0" err="1" smtClean="0">
                <a:latin typeface="Times New Roman" pitchFamily="18" charset="0"/>
                <a:cs typeface="Times New Roman" pitchFamily="18" charset="0"/>
              </a:rPr>
              <a:t>αιτιακό</a:t>
            </a:r>
            <a:r>
              <a:rPr lang="el-GR"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l-GR" sz="2000" dirty="0" smtClean="0">
                <a:latin typeface="Times New Roman" pitchFamily="18" charset="0"/>
                <a:cs typeface="Times New Roman" pitchFamily="18" charset="0"/>
              </a:rPr>
              <a:t>Ο πρώτος οδηγεί στη </a:t>
            </a:r>
            <a:r>
              <a:rPr lang="el-GR" sz="2000" b="1" dirty="0" smtClean="0">
                <a:solidFill>
                  <a:srgbClr val="FF0000"/>
                </a:solidFill>
                <a:latin typeface="Times New Roman" pitchFamily="18" charset="0"/>
                <a:cs typeface="Times New Roman" pitchFamily="18" charset="0"/>
              </a:rPr>
              <a:t>γνώση του λόγου </a:t>
            </a:r>
            <a:r>
              <a:rPr lang="el-GR" sz="2000" dirty="0" smtClean="0">
                <a:latin typeface="Times New Roman" pitchFamily="18" charset="0"/>
                <a:cs typeface="Times New Roman" pitchFamily="18" charset="0"/>
              </a:rPr>
              <a:t>για τον οποίο συμβαίνει κάτι, ενώ ο δεύτερος οδηγεί στη </a:t>
            </a:r>
            <a:r>
              <a:rPr lang="el-GR" sz="2000" b="1" dirty="0" smtClean="0">
                <a:solidFill>
                  <a:srgbClr val="FF0000"/>
                </a:solidFill>
                <a:latin typeface="Times New Roman" pitchFamily="18" charset="0"/>
                <a:cs typeface="Times New Roman" pitchFamily="18" charset="0"/>
              </a:rPr>
              <a:t>γνώση του ότι </a:t>
            </a:r>
            <a:r>
              <a:rPr lang="el-GR" sz="2000" dirty="0" smtClean="0">
                <a:latin typeface="Times New Roman" pitchFamily="18" charset="0"/>
                <a:cs typeface="Times New Roman" pitchFamily="18" charset="0"/>
              </a:rPr>
              <a:t>συμβαίνει κάτι</a:t>
            </a:r>
            <a:r>
              <a:rPr lang="en-US" sz="2000" dirty="0" smtClean="0">
                <a:latin typeface="Times New Roman" pitchFamily="18" charset="0"/>
                <a:cs typeface="Times New Roman" pitchFamily="18" charset="0"/>
              </a:rPr>
              <a:t>.</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Και οι δυο τρόποι προχωρούν μέσω του αποδεικτικού συλλογισμού. Όμως μόνο ο πρώτος είναι επιστημονικός ή συνιστά </a:t>
            </a:r>
            <a:r>
              <a:rPr lang="el-GR" sz="2000" b="1" dirty="0" smtClean="0">
                <a:latin typeface="Times New Roman" pitchFamily="18" charset="0"/>
                <a:cs typeface="Times New Roman" pitchFamily="18" charset="0"/>
              </a:rPr>
              <a:t>επιστήμη</a:t>
            </a:r>
            <a:r>
              <a:rPr lang="el-GR" sz="2000" dirty="0" smtClean="0">
                <a:latin typeface="Times New Roman" pitchFamily="18" charset="0"/>
                <a:cs typeface="Times New Roman" pitchFamily="18" charset="0"/>
              </a:rPr>
              <a:t> διότι μόνο αυτός συνδέεται με τη γνώση των αιτιών.</a:t>
            </a:r>
          </a:p>
          <a:p>
            <a:pPr algn="just"/>
            <a:r>
              <a:rPr lang="en-US" sz="2000" dirty="0" smtClean="0">
                <a:latin typeface="Times New Roman" pitchFamily="18" charset="0"/>
                <a:cs typeface="Times New Roman" pitchFamily="18" charset="0"/>
              </a:rPr>
              <a:t> </a:t>
            </a:r>
            <a:r>
              <a:rPr lang="en-US" dirty="0" smtClean="0"/>
              <a:t/>
            </a:r>
            <a:br>
              <a:rPr lang="en-US" dirty="0" smtClean="0"/>
            </a:b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0026"/>
            <a:ext cx="8643998" cy="6647974"/>
          </a:xfrm>
          <a:prstGeom prst="rect">
            <a:avLst/>
          </a:prstGeom>
        </p:spPr>
        <p:txBody>
          <a:bodyPr wrap="square">
            <a:spAutoFit/>
          </a:bodyPr>
          <a:lstStyle/>
          <a:p>
            <a:endParaRPr lang="el-GR" sz="2400" dirty="0" smtClean="0">
              <a:latin typeface="Times New Roman" pitchFamily="18" charset="0"/>
              <a:cs typeface="Times New Roman" pitchFamily="18" charset="0"/>
            </a:endParaRPr>
          </a:p>
          <a:p>
            <a:r>
              <a:rPr lang="el-GR" sz="2400" dirty="0" err="1" smtClean="0">
                <a:latin typeface="Times New Roman" pitchFamily="18" charset="0"/>
                <a:cs typeface="Times New Roman" pitchFamily="18" charset="0"/>
              </a:rPr>
              <a:t>οἷον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ὅτι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ἐγγὺς</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οἱ</a:t>
            </a:r>
            <a:r>
              <a:rPr lang="el-GR" sz="2400" dirty="0" smtClean="0">
                <a:latin typeface="Times New Roman" pitchFamily="18" charset="0"/>
                <a:cs typeface="Times New Roman" pitchFamily="18" charset="0"/>
              </a:rPr>
              <a:t> πλάνητες </a:t>
            </a:r>
            <a:r>
              <a:rPr lang="el-GR" sz="2400" dirty="0" err="1" smtClean="0">
                <a:latin typeface="Times New Roman" pitchFamily="18" charset="0"/>
                <a:cs typeface="Times New Roman" pitchFamily="18" charset="0"/>
              </a:rPr>
              <a:t>διὰ</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τοῦ</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μὴ</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στίλβειν</a:t>
            </a:r>
            <a:r>
              <a:rPr lang="el-GR" sz="2400"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ἔστω</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ἐφ</a:t>
            </a:r>
            <a:r>
              <a:rPr lang="el-GR" sz="2400" b="1" dirty="0" smtClean="0">
                <a:latin typeface="Times New Roman" pitchFamily="18" charset="0"/>
                <a:cs typeface="Times New Roman" pitchFamily="18" charset="0"/>
              </a:rPr>
              <a:t>' ᾧ</a:t>
            </a:r>
            <a:br>
              <a:rPr lang="el-GR" sz="2400" b="1" dirty="0" smtClean="0">
                <a:latin typeface="Times New Roman" pitchFamily="18" charset="0"/>
                <a:cs typeface="Times New Roman" pitchFamily="18" charset="0"/>
              </a:rPr>
            </a:br>
            <a:r>
              <a:rPr lang="el-GR" sz="2400" b="1" dirty="0" smtClean="0">
                <a:latin typeface="Times New Roman" pitchFamily="18" charset="0"/>
                <a:cs typeface="Times New Roman" pitchFamily="18" charset="0"/>
              </a:rPr>
              <a:t>Γ πλάνητες, </a:t>
            </a:r>
            <a:r>
              <a:rPr lang="el-GR" sz="2400" b="1" dirty="0" err="1" smtClean="0">
                <a:latin typeface="Times New Roman" pitchFamily="18" charset="0"/>
                <a:cs typeface="Times New Roman" pitchFamily="18" charset="0"/>
              </a:rPr>
              <a:t>ἐφ</a:t>
            </a:r>
            <a:r>
              <a:rPr lang="el-GR" sz="2400" b="1" dirty="0" smtClean="0">
                <a:latin typeface="Times New Roman" pitchFamily="18" charset="0"/>
                <a:cs typeface="Times New Roman" pitchFamily="18" charset="0"/>
              </a:rPr>
              <a:t>' ᾧ Β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μὴ</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στίλβειν</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ἐφ</a:t>
            </a:r>
            <a:r>
              <a:rPr lang="el-GR" sz="2400" b="1" dirty="0" smtClean="0">
                <a:latin typeface="Times New Roman" pitchFamily="18" charset="0"/>
                <a:cs typeface="Times New Roman" pitchFamily="18" charset="0"/>
              </a:rPr>
              <a:t>' ᾧ Α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ἐγγὺς</a:t>
            </a:r>
            <a:r>
              <a:rPr lang="el-GR" sz="2400" b="1" dirty="0" smtClean="0">
                <a:latin typeface="Times New Roman" pitchFamily="18" charset="0"/>
                <a:cs typeface="Times New Roman" pitchFamily="18" charset="0"/>
              </a:rPr>
              <a:t/>
            </a:r>
            <a:br>
              <a:rPr lang="el-GR" sz="2400" b="1" dirty="0" smtClean="0">
                <a:latin typeface="Times New Roman" pitchFamily="18" charset="0"/>
                <a:cs typeface="Times New Roman" pitchFamily="18" charset="0"/>
              </a:rPr>
            </a:br>
            <a:r>
              <a:rPr lang="el-GR" sz="2400" b="1" dirty="0" err="1" smtClean="0">
                <a:latin typeface="Times New Roman" pitchFamily="18" charset="0"/>
                <a:cs typeface="Times New Roman" pitchFamily="18" charset="0"/>
              </a:rPr>
              <a:t>εἶναι</a:t>
            </a:r>
            <a:r>
              <a:rPr lang="el-GR" sz="2400" b="1"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ἀληθὲς</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δὴ</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τὸ</a:t>
            </a:r>
            <a:r>
              <a:rPr lang="el-GR" sz="2400" dirty="0" smtClean="0">
                <a:latin typeface="Times New Roman" pitchFamily="18" charset="0"/>
                <a:cs typeface="Times New Roman" pitchFamily="18" charset="0"/>
              </a:rPr>
              <a:t> Β </a:t>
            </a:r>
            <a:r>
              <a:rPr lang="el-GR" sz="2400" dirty="0" err="1" smtClean="0">
                <a:latin typeface="Times New Roman" pitchFamily="18" charset="0"/>
                <a:cs typeface="Times New Roman" pitchFamily="18" charset="0"/>
              </a:rPr>
              <a:t>κατὰ</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τοῦ</a:t>
            </a:r>
            <a:r>
              <a:rPr lang="el-GR" sz="2400" dirty="0" smtClean="0">
                <a:latin typeface="Times New Roman" pitchFamily="18" charset="0"/>
                <a:cs typeface="Times New Roman" pitchFamily="18" charset="0"/>
              </a:rPr>
              <a:t> Γ </a:t>
            </a:r>
            <a:r>
              <a:rPr lang="el-GR" sz="2400" dirty="0" err="1" smtClean="0">
                <a:latin typeface="Times New Roman" pitchFamily="18" charset="0"/>
                <a:cs typeface="Times New Roman" pitchFamily="18" charset="0"/>
              </a:rPr>
              <a:t>εἰπεῖν</a:t>
            </a:r>
            <a:r>
              <a:rPr lang="el-GR" sz="2400"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οἱ</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γὰρ</a:t>
            </a:r>
            <a:r>
              <a:rPr lang="el-GR" sz="2400" b="1" dirty="0" smtClean="0">
                <a:latin typeface="Times New Roman" pitchFamily="18" charset="0"/>
                <a:cs typeface="Times New Roman" pitchFamily="18" charset="0"/>
              </a:rPr>
              <a:t> πλάνητες</a:t>
            </a:r>
            <a:br>
              <a:rPr lang="el-GR" sz="2400" b="1" dirty="0" smtClean="0">
                <a:latin typeface="Times New Roman" pitchFamily="18" charset="0"/>
                <a:cs typeface="Times New Roman" pitchFamily="18" charset="0"/>
              </a:rPr>
            </a:br>
            <a:r>
              <a:rPr lang="el-GR" sz="2400" b="1" dirty="0" err="1" smtClean="0">
                <a:latin typeface="Times New Roman" pitchFamily="18" charset="0"/>
                <a:cs typeface="Times New Roman" pitchFamily="18" charset="0"/>
              </a:rPr>
              <a:t>οὐ</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στίλβουσιν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ἀλλὰ</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καὶ</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τὸ</a:t>
            </a:r>
            <a:r>
              <a:rPr lang="el-GR" sz="2400" dirty="0" smtClean="0">
                <a:latin typeface="Times New Roman" pitchFamily="18" charset="0"/>
                <a:cs typeface="Times New Roman" pitchFamily="18" charset="0"/>
              </a:rPr>
              <a:t> Α </a:t>
            </a:r>
            <a:r>
              <a:rPr lang="el-GR" sz="2400" dirty="0" err="1" smtClean="0">
                <a:latin typeface="Times New Roman" pitchFamily="18" charset="0"/>
                <a:cs typeface="Times New Roman" pitchFamily="18" charset="0"/>
              </a:rPr>
              <a:t>κατὰ</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τοῦ</a:t>
            </a:r>
            <a:r>
              <a:rPr lang="el-GR" sz="2400" dirty="0" smtClean="0">
                <a:latin typeface="Times New Roman" pitchFamily="18" charset="0"/>
                <a:cs typeface="Times New Roman" pitchFamily="18" charset="0"/>
              </a:rPr>
              <a:t> Β·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γὰρ</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μὴ</a:t>
            </a:r>
            <a:r>
              <a:rPr lang="el-GR" sz="2400" b="1" dirty="0" smtClean="0">
                <a:latin typeface="Times New Roman" pitchFamily="18" charset="0"/>
                <a:cs typeface="Times New Roman" pitchFamily="18" charset="0"/>
              </a:rPr>
              <a:t/>
            </a:r>
            <a:br>
              <a:rPr lang="el-GR" sz="2400" b="1" dirty="0" smtClean="0">
                <a:latin typeface="Times New Roman" pitchFamily="18" charset="0"/>
                <a:cs typeface="Times New Roman" pitchFamily="18" charset="0"/>
              </a:rPr>
            </a:br>
            <a:r>
              <a:rPr lang="el-GR" sz="2400" b="1" dirty="0" err="1" smtClean="0">
                <a:latin typeface="Times New Roman" pitchFamily="18" charset="0"/>
                <a:cs typeface="Times New Roman" pitchFamily="18" charset="0"/>
              </a:rPr>
              <a:t>στίλβον</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ἐγγύς</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ἐστι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τοῦτο</a:t>
            </a:r>
            <a:r>
              <a:rPr lang="el-GR" sz="2400" dirty="0" smtClean="0">
                <a:latin typeface="Times New Roman" pitchFamily="18" charset="0"/>
                <a:cs typeface="Times New Roman" pitchFamily="18" charset="0"/>
              </a:rPr>
              <a:t> δ' </a:t>
            </a:r>
            <a:r>
              <a:rPr lang="el-GR" sz="2400" dirty="0" err="1" smtClean="0">
                <a:latin typeface="Times New Roman" pitchFamily="18" charset="0"/>
                <a:cs typeface="Times New Roman" pitchFamily="18" charset="0"/>
              </a:rPr>
              <a:t>εἰλήφθω</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δι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ἐπαγωγῆς</a:t>
            </a:r>
            <a:r>
              <a:rPr lang="el-GR" sz="2400" dirty="0" smtClean="0">
                <a:latin typeface="Times New Roman" pitchFamily="18" charset="0"/>
                <a:cs typeface="Times New Roman" pitchFamily="18" charset="0"/>
              </a:rPr>
              <a:t> ἢ </a:t>
            </a:r>
            <a:r>
              <a:rPr lang="el-GR" sz="2400" dirty="0" err="1" smtClean="0">
                <a:latin typeface="Times New Roman" pitchFamily="18" charset="0"/>
                <a:cs typeface="Times New Roman" pitchFamily="18" charset="0"/>
              </a:rPr>
              <a:t>δι</a:t>
            </a:r>
            <a:r>
              <a:rPr lang="el-GR" sz="2400" dirty="0" smtClean="0">
                <a:latin typeface="Times New Roman" pitchFamily="18" charset="0"/>
                <a:cs typeface="Times New Roman" pitchFamily="18" charset="0"/>
              </a:rPr>
              <a:t>'</a:t>
            </a:r>
            <a:br>
              <a:rPr lang="el-GR" sz="2400" dirty="0" smtClean="0">
                <a:latin typeface="Times New Roman" pitchFamily="18" charset="0"/>
                <a:cs typeface="Times New Roman" pitchFamily="18" charset="0"/>
              </a:rPr>
            </a:br>
            <a:r>
              <a:rPr lang="el-GR" sz="2400" dirty="0" err="1" smtClean="0">
                <a:latin typeface="Times New Roman" pitchFamily="18" charset="0"/>
                <a:cs typeface="Times New Roman" pitchFamily="18" charset="0"/>
              </a:rPr>
              <a:t>αἰσθήσεως</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ἀνάγκη</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οὖν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τὸ</a:t>
            </a:r>
            <a:r>
              <a:rPr lang="el-GR" sz="2400" dirty="0" smtClean="0">
                <a:latin typeface="Times New Roman" pitchFamily="18" charset="0"/>
                <a:cs typeface="Times New Roman" pitchFamily="18" charset="0"/>
              </a:rPr>
              <a:t> Α </a:t>
            </a:r>
            <a:r>
              <a:rPr lang="el-GR" sz="2400" dirty="0" err="1" smtClean="0">
                <a:latin typeface="Times New Roman" pitchFamily="18" charset="0"/>
                <a:cs typeface="Times New Roman" pitchFamily="18" charset="0"/>
              </a:rPr>
              <a:t>τῷ</a:t>
            </a:r>
            <a:r>
              <a:rPr lang="el-GR" sz="2400" dirty="0" smtClean="0">
                <a:latin typeface="Times New Roman" pitchFamily="18" charset="0"/>
                <a:cs typeface="Times New Roman" pitchFamily="18" charset="0"/>
              </a:rPr>
              <a:t> Γ </a:t>
            </a:r>
            <a:r>
              <a:rPr lang="el-GR" sz="2400" dirty="0" err="1" smtClean="0">
                <a:latin typeface="Times New Roman" pitchFamily="18" charset="0"/>
                <a:cs typeface="Times New Roman" pitchFamily="18" charset="0"/>
              </a:rPr>
              <a:t>ὑπάρχειν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ὥστ</a:t>
            </a:r>
            <a:r>
              <a:rPr lang="el-GR" sz="2400" dirty="0" smtClean="0">
                <a:latin typeface="Times New Roman" pitchFamily="18" charset="0"/>
                <a:cs typeface="Times New Roman" pitchFamily="18" charset="0"/>
              </a:rPr>
              <a:t>'</a:t>
            </a:r>
            <a:br>
              <a:rPr lang="el-GR" sz="2400" dirty="0" smtClean="0">
                <a:latin typeface="Times New Roman" pitchFamily="18" charset="0"/>
                <a:cs typeface="Times New Roman" pitchFamily="18" charset="0"/>
              </a:rPr>
            </a:br>
            <a:r>
              <a:rPr lang="el-GR" sz="2400" dirty="0" err="1" smtClean="0">
                <a:latin typeface="Times New Roman" pitchFamily="18" charset="0"/>
                <a:cs typeface="Times New Roman" pitchFamily="18" charset="0"/>
              </a:rPr>
              <a:t>ἀποδέδεικται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ὅτι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οἱ</a:t>
            </a:r>
            <a:r>
              <a:rPr lang="el-GR" sz="2400"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πλάνητες </a:t>
            </a:r>
            <a:r>
              <a:rPr lang="el-GR" sz="2400" b="1" dirty="0" err="1" smtClean="0">
                <a:latin typeface="Times New Roman" pitchFamily="18" charset="0"/>
                <a:cs typeface="Times New Roman" pitchFamily="18" charset="0"/>
              </a:rPr>
              <a:t>ἐγγύς</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εἰσιν</a:t>
            </a:r>
            <a:r>
              <a:rPr lang="el-GR" sz="2400" dirty="0" smtClean="0">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οὗτος</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οὖν</a:t>
            </a:r>
            <a:r>
              <a:rPr lang="el-GR" sz="2400" b="1" dirty="0" smtClean="0">
                <a:solidFill>
                  <a:srgbClr val="FF0000"/>
                </a:solidFill>
                <a:latin typeface="Times New Roman" pitchFamily="18" charset="0"/>
                <a:cs typeface="Times New Roman" pitchFamily="18" charset="0"/>
              </a:rPr>
              <a:t> ὁ</a:t>
            </a:r>
            <a:br>
              <a:rPr lang="el-GR" sz="2400" b="1" dirty="0" smtClean="0">
                <a:solidFill>
                  <a:srgbClr val="FF0000"/>
                </a:solidFill>
                <a:latin typeface="Times New Roman" pitchFamily="18" charset="0"/>
                <a:cs typeface="Times New Roman" pitchFamily="18" charset="0"/>
              </a:rPr>
            </a:br>
            <a:r>
              <a:rPr lang="el-GR" sz="2400" b="1" dirty="0" err="1" smtClean="0">
                <a:solidFill>
                  <a:srgbClr val="FF0000"/>
                </a:solidFill>
                <a:latin typeface="Times New Roman" pitchFamily="18" charset="0"/>
                <a:cs typeface="Times New Roman" pitchFamily="18" charset="0"/>
              </a:rPr>
              <a:t>συλλογισμὸς</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οὐ</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τοῦ</a:t>
            </a:r>
            <a:r>
              <a:rPr lang="el-GR" sz="2400" b="1" dirty="0" smtClean="0">
                <a:solidFill>
                  <a:srgbClr val="FF0000"/>
                </a:solidFill>
                <a:latin typeface="Times New Roman" pitchFamily="18" charset="0"/>
                <a:cs typeface="Times New Roman" pitchFamily="18" charset="0"/>
              </a:rPr>
              <a:t> διότι </a:t>
            </a:r>
            <a:r>
              <a:rPr lang="el-GR" sz="2400" b="1" dirty="0" err="1" smtClean="0">
                <a:solidFill>
                  <a:srgbClr val="FF0000"/>
                </a:solidFill>
                <a:latin typeface="Times New Roman" pitchFamily="18" charset="0"/>
                <a:cs typeface="Times New Roman" pitchFamily="18" charset="0"/>
              </a:rPr>
              <a:t>ἀλλὰ</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τοῦ</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ὅτι</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ἐστίν</a:t>
            </a:r>
            <a:r>
              <a:rPr lang="el-GR" sz="2400" dirty="0" smtClean="0">
                <a:latin typeface="Times New Roman" pitchFamily="18" charset="0"/>
                <a:cs typeface="Times New Roman" pitchFamily="18" charset="0"/>
              </a:rPr>
              <a:t>·</a:t>
            </a:r>
            <a:br>
              <a:rPr lang="el-GR" sz="2400" dirty="0" smtClean="0">
                <a:latin typeface="Times New Roman" pitchFamily="18" charset="0"/>
                <a:cs typeface="Times New Roman" pitchFamily="18" charset="0"/>
              </a:rPr>
            </a:br>
            <a:endParaRPr lang="el-GR" sz="2400" dirty="0" smtClean="0">
              <a:latin typeface="Times New Roman" pitchFamily="18" charset="0"/>
              <a:cs typeface="Times New Roman" pitchFamily="18" charset="0"/>
            </a:endParaRPr>
          </a:p>
          <a:p>
            <a:r>
              <a:rPr lang="el-GR" sz="2400" dirty="0" err="1" smtClean="0">
                <a:latin typeface="Times New Roman" pitchFamily="18" charset="0"/>
                <a:cs typeface="Times New Roman" pitchFamily="18" charset="0"/>
              </a:rPr>
              <a:t>οὐ</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γὰρ</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διὰ</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τὸ</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μὴ</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στίλβειν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ἐγγύς</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εἰσιν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ἀλλὰ</a:t>
            </a:r>
            <a:r>
              <a:rPr lang="el-GR" sz="2400" dirty="0" smtClean="0">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διὰ</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τὸ</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ἐγγὺς</a:t>
            </a:r>
            <a:r>
              <a:rPr lang="el-GR" sz="2400" b="1" dirty="0" smtClean="0">
                <a:solidFill>
                  <a:srgbClr val="FF0000"/>
                </a:solidFill>
                <a:latin typeface="Times New Roman" pitchFamily="18" charset="0"/>
                <a:cs typeface="Times New Roman" pitchFamily="18" charset="0"/>
              </a:rPr>
              <a:t/>
            </a:r>
            <a:br>
              <a:rPr lang="el-GR" sz="2400" b="1" dirty="0" smtClean="0">
                <a:solidFill>
                  <a:srgbClr val="FF0000"/>
                </a:solidFill>
                <a:latin typeface="Times New Roman" pitchFamily="18" charset="0"/>
                <a:cs typeface="Times New Roman" pitchFamily="18" charset="0"/>
              </a:rPr>
            </a:br>
            <a:r>
              <a:rPr lang="el-GR" sz="2400" b="1" dirty="0" err="1" smtClean="0">
                <a:solidFill>
                  <a:srgbClr val="FF0000"/>
                </a:solidFill>
                <a:latin typeface="Times New Roman" pitchFamily="18" charset="0"/>
                <a:cs typeface="Times New Roman" pitchFamily="18" charset="0"/>
              </a:rPr>
              <a:t>εἶναι</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οὐ</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στίλβουσιν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ἐγχωρεῖ</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δὲ</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καὶ</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διὰ</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θατέρου</a:t>
            </a: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r>
              <a:rPr lang="el-GR" sz="2400" dirty="0" err="1" smtClean="0">
                <a:latin typeface="Times New Roman" pitchFamily="18" charset="0"/>
                <a:cs typeface="Times New Roman" pitchFamily="18" charset="0"/>
              </a:rPr>
              <a:t>θάτερον</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δειχθῆναι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καὶ</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ἔσται</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τοῦ</a:t>
            </a:r>
            <a:r>
              <a:rPr lang="el-GR" sz="2400"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διότι</a:t>
            </a:r>
            <a:r>
              <a:rPr lang="el-GR" sz="2400" dirty="0" smtClean="0">
                <a:latin typeface="Times New Roman" pitchFamily="18" charset="0"/>
                <a:cs typeface="Times New Roman" pitchFamily="18" charset="0"/>
              </a:rPr>
              <a:t> ἡ </a:t>
            </a:r>
            <a:r>
              <a:rPr lang="el-GR" sz="2400" dirty="0" err="1" smtClean="0">
                <a:latin typeface="Times New Roman" pitchFamily="18" charset="0"/>
                <a:cs typeface="Times New Roman" pitchFamily="18" charset="0"/>
              </a:rPr>
              <a:t>ἀπόδειξις</a:t>
            </a:r>
            <a:r>
              <a:rPr lang="el-GR" sz="2400"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οἷον</a:t>
            </a:r>
            <a:r>
              <a:rPr lang="el-GR" sz="2400" b="1" dirty="0" smtClean="0">
                <a:latin typeface="Times New Roman" pitchFamily="18" charset="0"/>
                <a:cs typeface="Times New Roman" pitchFamily="18" charset="0"/>
              </a:rPr>
              <a:t/>
            </a:r>
            <a:br>
              <a:rPr lang="el-GR" sz="2400" b="1" dirty="0" smtClean="0">
                <a:latin typeface="Times New Roman" pitchFamily="18" charset="0"/>
                <a:cs typeface="Times New Roman" pitchFamily="18" charset="0"/>
              </a:rPr>
            </a:br>
            <a:r>
              <a:rPr lang="el-GR" sz="2400" b="1" dirty="0" err="1" smtClean="0">
                <a:latin typeface="Times New Roman" pitchFamily="18" charset="0"/>
                <a:cs typeface="Times New Roman" pitchFamily="18" charset="0"/>
              </a:rPr>
              <a:t>ἔστω</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Γ πλάνητες, </a:t>
            </a:r>
            <a:r>
              <a:rPr lang="el-GR" sz="2400" b="1" dirty="0" err="1" smtClean="0">
                <a:latin typeface="Times New Roman" pitchFamily="18" charset="0"/>
                <a:cs typeface="Times New Roman" pitchFamily="18" charset="0"/>
              </a:rPr>
              <a:t>ἐφ</a:t>
            </a:r>
            <a:r>
              <a:rPr lang="el-GR" sz="2400" b="1" dirty="0" smtClean="0">
                <a:latin typeface="Times New Roman" pitchFamily="18" charset="0"/>
                <a:cs typeface="Times New Roman" pitchFamily="18" charset="0"/>
              </a:rPr>
              <a:t>' ᾧ Β [78</a:t>
            </a:r>
            <a:r>
              <a:rPr lang="en-US" sz="2400" b="1" dirty="0" smtClean="0">
                <a:latin typeface="Times New Roman" pitchFamily="18" charset="0"/>
                <a:cs typeface="Times New Roman" pitchFamily="18" charset="0"/>
              </a:rPr>
              <a:t>b]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ἐγγὺς</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εἶναι</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Α</a:t>
            </a:r>
            <a:br>
              <a:rPr lang="el-GR" sz="2400" b="1" dirty="0" smtClean="0">
                <a:latin typeface="Times New Roman" pitchFamily="18" charset="0"/>
                <a:cs typeface="Times New Roman" pitchFamily="18" charset="0"/>
              </a:rPr>
            </a:b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μὴ</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στίλβειν</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ὑπάρχει</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δὴ</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καὶ</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Β </a:t>
            </a:r>
            <a:r>
              <a:rPr lang="el-GR" sz="2400" b="1" dirty="0" err="1" smtClean="0">
                <a:latin typeface="Times New Roman" pitchFamily="18" charset="0"/>
                <a:cs typeface="Times New Roman" pitchFamily="18" charset="0"/>
              </a:rPr>
              <a:t>τῷ</a:t>
            </a:r>
            <a:r>
              <a:rPr lang="el-GR" sz="2400" b="1" dirty="0" smtClean="0">
                <a:latin typeface="Times New Roman" pitchFamily="18" charset="0"/>
                <a:cs typeface="Times New Roman" pitchFamily="18" charset="0"/>
              </a:rPr>
              <a:t> Γ </a:t>
            </a:r>
            <a:r>
              <a:rPr lang="el-GR" sz="2400" b="1" dirty="0" err="1" smtClean="0">
                <a:latin typeface="Times New Roman" pitchFamily="18" charset="0"/>
                <a:cs typeface="Times New Roman" pitchFamily="18" charset="0"/>
              </a:rPr>
              <a:t>καὶ</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Α </a:t>
            </a:r>
            <a:r>
              <a:rPr lang="el-GR" sz="2400" b="1" dirty="0" err="1" smtClean="0">
                <a:latin typeface="Times New Roman" pitchFamily="18" charset="0"/>
                <a:cs typeface="Times New Roman" pitchFamily="18" charset="0"/>
              </a:rPr>
              <a:t>τῷ</a:t>
            </a:r>
            <a:r>
              <a:rPr lang="el-GR" sz="2400" b="1" dirty="0" smtClean="0">
                <a:latin typeface="Times New Roman" pitchFamily="18" charset="0"/>
                <a:cs typeface="Times New Roman" pitchFamily="18" charset="0"/>
              </a:rPr>
              <a:t> Β,</a:t>
            </a:r>
            <a:br>
              <a:rPr lang="el-GR" sz="2400" b="1" dirty="0" smtClean="0">
                <a:latin typeface="Times New Roman" pitchFamily="18" charset="0"/>
                <a:cs typeface="Times New Roman" pitchFamily="18" charset="0"/>
              </a:rPr>
            </a:br>
            <a:r>
              <a:rPr lang="el-GR" sz="2400" b="1" dirty="0" err="1" smtClean="0">
                <a:latin typeface="Times New Roman" pitchFamily="18" charset="0"/>
                <a:cs typeface="Times New Roman" pitchFamily="18" charset="0"/>
              </a:rPr>
              <a:t>ὥστε</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καὶ</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τῷ</a:t>
            </a:r>
            <a:r>
              <a:rPr lang="el-GR" sz="2400" b="1" dirty="0" smtClean="0">
                <a:latin typeface="Times New Roman" pitchFamily="18" charset="0"/>
                <a:cs typeface="Times New Roman" pitchFamily="18" charset="0"/>
              </a:rPr>
              <a:t> Γ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Α [</a:t>
            </a:r>
            <a:r>
              <a:rPr lang="el-GR" sz="2400" b="1" dirty="0" err="1" smtClean="0">
                <a:latin typeface="Times New Roman" pitchFamily="18" charset="0"/>
                <a:cs typeface="Times New Roman" pitchFamily="18" charset="0"/>
              </a:rPr>
              <a:t>τὸ</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μὴ</a:t>
            </a:r>
            <a:r>
              <a:rPr lang="el-GR" sz="2400" b="1" dirty="0" smtClean="0">
                <a:latin typeface="Times New Roman" pitchFamily="18" charset="0"/>
                <a:cs typeface="Times New Roman" pitchFamily="18" charset="0"/>
              </a:rPr>
              <a:t> </a:t>
            </a:r>
            <a:r>
              <a:rPr lang="el-GR" sz="2400" b="1" dirty="0" err="1" smtClean="0">
                <a:latin typeface="Times New Roman" pitchFamily="18" charset="0"/>
                <a:cs typeface="Times New Roman" pitchFamily="18" charset="0"/>
              </a:rPr>
              <a:t>στίλβειν</a:t>
            </a:r>
            <a:r>
              <a:rPr lang="el-GR" sz="2400" b="1" dirty="0" smtClean="0">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καὶ</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ἔστι</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τοῦ</a:t>
            </a:r>
            <a:r>
              <a:rPr lang="el-GR" sz="2400" b="1" dirty="0" smtClean="0">
                <a:solidFill>
                  <a:srgbClr val="FF0000"/>
                </a:solidFill>
                <a:latin typeface="Times New Roman" pitchFamily="18" charset="0"/>
                <a:cs typeface="Times New Roman" pitchFamily="18" charset="0"/>
              </a:rPr>
              <a:t> διότι ὁ</a:t>
            </a:r>
            <a:br>
              <a:rPr lang="el-GR" sz="2400" b="1" dirty="0" smtClean="0">
                <a:solidFill>
                  <a:srgbClr val="FF0000"/>
                </a:solidFill>
                <a:latin typeface="Times New Roman" pitchFamily="18" charset="0"/>
                <a:cs typeface="Times New Roman" pitchFamily="18" charset="0"/>
              </a:rPr>
            </a:br>
            <a:r>
              <a:rPr lang="el-GR" sz="2400" b="1" dirty="0" smtClean="0">
                <a:solidFill>
                  <a:srgbClr val="FF0000"/>
                </a:solidFill>
                <a:latin typeface="Times New Roman" pitchFamily="18" charset="0"/>
                <a:cs typeface="Times New Roman" pitchFamily="18" charset="0"/>
              </a:rPr>
              <a:t>συλλογισμός· </a:t>
            </a:r>
            <a:r>
              <a:rPr lang="el-GR" sz="2400" b="1" dirty="0" err="1" smtClean="0">
                <a:solidFill>
                  <a:srgbClr val="FF0000"/>
                </a:solidFill>
                <a:latin typeface="Times New Roman" pitchFamily="18" charset="0"/>
                <a:cs typeface="Times New Roman" pitchFamily="18" charset="0"/>
              </a:rPr>
              <a:t>εἴληπται</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γὰρ</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τὸ</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πρῶτον</a:t>
            </a:r>
            <a:r>
              <a:rPr lang="el-GR" sz="2400" b="1" dirty="0" smtClean="0">
                <a:solidFill>
                  <a:srgbClr val="FF0000"/>
                </a:solidFill>
                <a:latin typeface="Times New Roman" pitchFamily="18" charset="0"/>
                <a:cs typeface="Times New Roman" pitchFamily="18" charset="0"/>
              </a:rPr>
              <a:t> </a:t>
            </a:r>
            <a:r>
              <a:rPr lang="el-GR" sz="2400" b="1" dirty="0" err="1" smtClean="0">
                <a:solidFill>
                  <a:srgbClr val="FF0000"/>
                </a:solidFill>
                <a:latin typeface="Times New Roman" pitchFamily="18" charset="0"/>
                <a:cs typeface="Times New Roman" pitchFamily="18" charset="0"/>
              </a:rPr>
              <a:t>αἴτιον</a:t>
            </a:r>
            <a:r>
              <a:rPr lang="el-GR" sz="2400" b="1" dirty="0" smtClean="0">
                <a:solidFill>
                  <a:srgbClr val="C00000"/>
                </a:solidFill>
                <a:latin typeface="Times New Roman" pitchFamily="18" charset="0"/>
                <a:cs typeface="Times New Roman" pitchFamily="18" charset="0"/>
              </a:rPr>
              <a:t>.</a:t>
            </a:r>
            <a:r>
              <a:rPr lang="el-GR" sz="2400" dirty="0" smtClean="0">
                <a:solidFill>
                  <a:srgbClr val="C00000"/>
                </a:solidFill>
                <a:latin typeface="Times New Roman" pitchFamily="18" charset="0"/>
                <a:cs typeface="Times New Roman" pitchFamily="18" charset="0"/>
              </a:rPr>
              <a:t> </a:t>
            </a:r>
            <a:r>
              <a:rPr lang="el-GR" dirty="0" smtClean="0"/>
              <a:t/>
            </a:r>
            <a:br>
              <a:rPr lang="el-GR" dirty="0" smtClean="0"/>
            </a:b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14282" y="285728"/>
            <a:ext cx="8715436" cy="6196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ΕΞΗΓΗΣΗ ΩΣ ΑΠΟΔΕΙΞΗ</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Κατά τον Αριστοτέλη υπάρχει μια σαφής διάκριση ανάμεσα στη </a:t>
            </a:r>
            <a:r>
              <a:rPr kumimoji="0" lang="el-GR"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γνώση του </a:t>
            </a:r>
            <a:r>
              <a:rPr kumimoji="0" lang="el-GR" sz="28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ότι</a:t>
            </a:r>
            <a:r>
              <a:rPr kumimoji="0" lang="el-GR"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ή του γεγονότος και στη </a:t>
            </a:r>
            <a:r>
              <a:rPr kumimoji="0" lang="el-GR"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γνώση του </a:t>
            </a:r>
            <a:r>
              <a:rPr kumimoji="0" lang="el-GR" sz="28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διότι</a:t>
            </a:r>
            <a:r>
              <a:rPr kumimoji="0" lang="el-GR"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ή του λόγου για τον οποίο συμβαίνει κάτι. </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 .</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Ό,τι</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δεν ακτινοβολεί είναι κοντά</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πλανήτες δεν ακτινοβολούν</a:t>
            </a:r>
            <a:endParaRPr kumimoji="0" lang="el-GR" sz="28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πλανήτες είναι κοντά</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Β. </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Ό,τι</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είναι κοντά δεν ακτινοβολεί</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πλανήτες είναι κοντά</a:t>
            </a:r>
            <a:endParaRPr kumimoji="0" lang="el-GR" sz="28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πλανήτες δεν ακτινοβολούν</a:t>
            </a:r>
            <a:endParaRPr kumimoji="0" lang="el-G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Α αποδεικνύει ότι οι πλανήτες είναι κοντά, αλλά δεν </a:t>
            </a:r>
            <a:r>
              <a:rPr kumimoji="0" lang="el-G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παραθέτει τις αιτίες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του. Αντίθετα ο Β συλλογισμός  είναι εξηγητικός, επειδή μας </a:t>
            </a:r>
            <a:r>
              <a:rPr kumimoji="0" lang="el-G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δίνει τον λόγο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(του) γιατί οι πλανήτες δεν ακτινοβολούν: επειδή είναι κοντά.</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800"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Και οι δυο συλλογισμοί είναι έγκυροι. Οι εξηγητικοί συλλογισμοί είναι ως προς τη μορφή τους όμοιοι με τους μη </a:t>
            </a: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εξηγηματικούς</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συλλογισμούς. Και οι δυο είναι της μορφής: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Όλα τα Μ είναι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Όλα τα </a:t>
            </a:r>
            <a:r>
              <a:rPr kumimoji="0" lang="en-U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l-GR"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a:t>
            </a:r>
            <a:r>
              <a:rPr kumimoji="0" lang="en-U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endParaRPr kumimoji="0" lang="el-GR" sz="2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Όλα τα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μεταξύ τους διαφορά έγκειται στον </a:t>
            </a:r>
            <a:r>
              <a:rPr kumimoji="0" lang="el-G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μέσο όρο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l-G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οποίος στο δεύτερο συλλογισμό, αλλά όχι και στον πρώτο, </a:t>
            </a:r>
            <a:r>
              <a:rPr kumimoji="0" lang="el-G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παραθέτει μία αιτία</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Όπως είπε ο Αριστοτέλης </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μέσος όρος είναι η αιτία, και σε όλες τις περιπτώσεις είναι η αιτία, η οποία αναζητείται</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Όταν κάποιος ρωτάει γιατί το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ή γιατί η ιδιότητα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ανήκει στο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στην πραγματικότητα αναζητά έναν </a:t>
            </a: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αιτιακό</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σύνδεσμο που να ενώνει τα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πιο συγκεκριμένα η αναζήτηση των αιτιών, που για τον Αριστοτέλη είναι </a:t>
            </a:r>
            <a:r>
              <a:rPr kumimoji="0" lang="el-GR"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συγκροτητική</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της επιστήμης, είναι η αναζήτηση μέσων όρων που θα συνδέουν, σαν μια αλυσίδα, τη μείζονα προκείμενη ενός επιχειρήματος με το συμπέρασμά του:</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Γιατί το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Διότι το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Μ και το Μ είναι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καίρια παρατήρηση του Αριστοτέλη ήταν ότι τα εξηγητικά επιχειρήματα </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εκτός από το να αποδεικνύουν το γεγονός </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θα πρέπει επίσης να εκδηλώνουν μια </a:t>
            </a:r>
            <a:r>
              <a:rPr kumimoji="0" lang="el-G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ασυμμετρία</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ασύμμετρη σχέση μεταξύ των αιτιών και των αποτελεσμάτων θα μπορούσε να θεωρηθεί ότι αντανακλάται στην εξηγητική ασυμμετρία μεταξύ των προκειμένων και του συμπεράσματος των εξηγητικών επιχειρημάτων : οι προκείμενες μπορούν να εξηγήσουν το συμπέρασμα αλλά όχι το αντίστροφο. </a:t>
            </a:r>
          </a:p>
          <a:p>
            <a:pPr marL="0" marR="0" lvl="0" indent="0" algn="just" defTabSz="914400" rtl="0" eaLnBrk="0" fontAlgn="base" latinLnBrk="0" hangingPunct="0">
              <a:lnSpc>
                <a:spcPct val="100000"/>
              </a:lnSpc>
              <a:spcBef>
                <a:spcPct val="0"/>
              </a:spcBef>
              <a:spcAft>
                <a:spcPct val="0"/>
              </a:spcAft>
              <a:buClrTx/>
              <a:buSzTx/>
              <a:buFontTx/>
              <a:buNone/>
              <a:tabLst/>
            </a:pPr>
            <a:endParaRPr lang="el-GR" sz="2800" dirty="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διαφορά μεταξύ των δυο συλλογισμών, όπως το θέτει ο Αριστοτέλης, είναι η εξής: </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Δεν είναι επειδή δεν ακτινοβολούν που οι πλανήτες είναι κοντά </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είναι μάλλον επειδή αυτοί είναι κοντά που δεν ακτινοβολούν</a:t>
            </a:r>
            <a:r>
              <a:rPr kumimoji="0" lang="el-G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0"/>
            <a:ext cx="857256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l-GR" sz="28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l-GR" sz="2800" dirty="0" smtClean="0">
                <a:latin typeface="Times New Roman" pitchFamily="18" charset="0"/>
                <a:ea typeface="Calibri" pitchFamily="34" charset="0"/>
                <a:cs typeface="Times New Roman" pitchFamily="18" charset="0"/>
              </a:rPr>
              <a:t>ΑΙΤΙΕΣ - ΑΡΙΣΤΟΤΕΛΟΥΣ ΦΥΣΙΚΑ</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800" u="sng"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υλική αιτία     </a:t>
            </a:r>
            <a:r>
              <a:rPr kumimoji="0" lang="el-G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αυτό από το οποίο θα γίνει ένα πράγμα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τυπική αιτία   </a:t>
            </a:r>
            <a:r>
              <a:rPr kumimoji="0" lang="el-G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l-GR" sz="2800" b="0" i="0"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l-G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πραγμάτωση της ουσίας του πράγματος</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ποιητική αιτία</a:t>
            </a:r>
            <a:r>
              <a:rPr kumimoji="0" lang="el-GR" sz="2800" b="0" i="0"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r>
              <a:rPr lang="el-GR" sz="2800" dirty="0">
                <a:latin typeface="Times New Roman" pitchFamily="18" charset="0"/>
                <a:ea typeface="Calibri" pitchFamily="34" charset="0"/>
                <a:cs typeface="Times New Roman" pitchFamily="18" charset="0"/>
              </a:rPr>
              <a:t> </a:t>
            </a:r>
            <a:r>
              <a:rPr kumimoji="0" lang="el-G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πρωταρχική πηγή της μεταβολής ή της ηρεμίας</a:t>
            </a:r>
            <a:endParaRPr lang="el-GR" sz="2800" dirty="0">
              <a:latin typeface="Calibri"/>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τελική αιτία </a:t>
            </a:r>
            <a:r>
              <a:rPr kumimoji="0" lang="el-G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el-GR" sz="2800" dirty="0">
                <a:latin typeface="Calibri"/>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σκοπός για τον οποίο γίνεται ένα πράγμα</a:t>
            </a:r>
            <a:endParaRPr lang="el-GR" sz="2800" dirty="0">
              <a:latin typeface="Calibri"/>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Για παράδειγμα, η υλική αιτία ενός αγάλματος είναι το υλικό του, η τυπική αιτία του είναι η μορφή ή το σχήμα του, η ποιητική του αιτία είναι ο αγαλματοποιός και η τελική του αιτία είναι ο σκοπός για τον οποίο έγινε το άγαλμα.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785794"/>
            <a:ext cx="7358114" cy="5632311"/>
          </a:xfrm>
          <a:prstGeom prst="rect">
            <a:avLst/>
          </a:prstGeom>
        </p:spPr>
        <p:txBody>
          <a:bodyPr wrap="square">
            <a:spAutoFit/>
          </a:bodyPr>
          <a:lstStyle/>
          <a:p>
            <a:pPr lvl="0" algn="just" fontAlgn="base">
              <a:spcBef>
                <a:spcPct val="0"/>
              </a:spcBef>
              <a:spcAft>
                <a:spcPct val="0"/>
              </a:spcAft>
            </a:pP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Αριστοτέλης είχε την άποψη ότι μια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πλήρης </a:t>
            </a:r>
            <a:r>
              <a:rPr kumimoji="0" lang="el-G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αιτιακή</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εξήγηση</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πρέπει να αναφέρει και τις τέσσερις αιτίες: η ποιητική αιτία είναι ο ενεργός παράγοντας που δίνει μορφή (τυπική αιτία) στην ύλη (υλική αιτία) για έναν σκοπό (τελική αιτία). </a:t>
            </a:r>
          </a:p>
          <a:p>
            <a:pPr lvl="0" algn="just" fontAlgn="base">
              <a:spcBef>
                <a:spcPct val="0"/>
              </a:spcBef>
              <a:spcAft>
                <a:spcPct val="0"/>
              </a:spcAft>
            </a:pPr>
            <a:endParaRPr lang="el-GR" sz="2400" dirty="0">
              <a:latin typeface="Times New Roman" pitchFamily="18" charset="0"/>
              <a:ea typeface="Calibri" pitchFamily="34" charset="0"/>
              <a:cs typeface="Times New Roman" pitchFamily="18" charset="0"/>
            </a:endParaRPr>
          </a:p>
          <a:p>
            <a:pPr lvl="0" algn="just" fontAlgn="base">
              <a:spcBef>
                <a:spcPct val="0"/>
              </a:spcBef>
              <a:spcAft>
                <a:spcPct val="0"/>
              </a:spcAft>
            </a:pP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τέσσερις αιτίες δεν εξηγούν το ίδιο χαρακτηριστικά ενός αντικειμένου (π.χ. η υλική αιτία του αγάλματος, ο χαλκός εξηγεί γιατί αυτό είναι συμπαγές, ενώ η τυπική αιτία εξηγεί γιατί αυτό είναι μια προτομή). </a:t>
            </a:r>
          </a:p>
          <a:p>
            <a:pPr lvl="0" algn="just" fontAlgn="base">
              <a:spcBef>
                <a:spcPct val="0"/>
              </a:spcBef>
              <a:spcAft>
                <a:spcPct val="0"/>
              </a:spcAft>
            </a:pPr>
            <a:endParaRPr lang="el-GR" sz="2400" dirty="0">
              <a:latin typeface="Times New Roman" pitchFamily="18" charset="0"/>
              <a:ea typeface="Calibri" pitchFamily="34" charset="0"/>
              <a:cs typeface="Times New Roman" pitchFamily="18" charset="0"/>
            </a:endParaRPr>
          </a:p>
          <a:p>
            <a:pPr lvl="0" algn="just" fontAlgn="base">
              <a:spcBef>
                <a:spcPct val="0"/>
              </a:spcBef>
              <a:spcAft>
                <a:spcPct val="0"/>
              </a:spcAft>
            </a:pP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Ωστόσο όλες συμβάλλουν στην εξήγηση των χαρακτηριστικών του ίδιου αντικειμένου. Και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μπορούν και οι τέσσερις να </a:t>
            </a: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τεθούν ως μέσοι όροι</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σε κατάλληλες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αιτιακές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εξηγήσεις (</a:t>
            </a:r>
            <a:r>
              <a:rPr kumimoji="0" lang="el-GR"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cf</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94a20-25</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28596" y="285728"/>
            <a:ext cx="785818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ΤΟ ΠΡΟΒΛΗΜΑ ΤΩΝ ΠΡΩΤΩΝ ΑΡΧΩΝ</a:t>
            </a:r>
            <a:endPar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επιστημονική γνώση είναι </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αποδεικτική</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a:t>
            </a:r>
            <a:r>
              <a:rPr kumimoji="0" lang="el-G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αιτιακή</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κατά τον Αριστοτέλη, και </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εκκινεί από πρώτες αρχές </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που είναι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αληθείς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πρωταρχικές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άμεσες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περισσότερο οικείες </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και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πρωθύστερες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και </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αιτίες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του συμπεράσματος</a:t>
            </a:r>
            <a:r>
              <a:rPr kumimoji="0" lang="el-G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19-25).</a:t>
            </a:r>
            <a:r>
              <a:rPr kumimoji="0" lang="el-G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1214414" y="3786190"/>
            <a:ext cx="6929486" cy="27178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1500174"/>
            <a:ext cx="74295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2400" b="1" dirty="0" smtClean="0">
                <a:solidFill>
                  <a:srgbClr val="C00000"/>
                </a:solidFill>
                <a:latin typeface="Times New Roman" pitchFamily="18" charset="0"/>
                <a:ea typeface="Calibri" pitchFamily="34" charset="0"/>
                <a:cs typeface="Times New Roman" pitchFamily="18" charset="0"/>
              </a:rPr>
              <a:t>Τι σημαίνει εξ ανάγκης:</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400" b="1" dirty="0" smtClean="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l-GR" sz="2400" b="1" dirty="0" smtClean="0">
                <a:solidFill>
                  <a:srgbClr val="000000"/>
                </a:solidFill>
                <a:latin typeface="Times New Roman" pitchFamily="18" charset="0"/>
                <a:ea typeface="Calibri" pitchFamily="34" charset="0"/>
                <a:cs typeface="Times New Roman" pitchFamily="18" charset="0"/>
              </a:rPr>
              <a:t>Α</a:t>
            </a: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ν οι προκείμενες του επιχειρήματος είναι αληθείς, τότε και το συμπέρασμα είναι επίσης αληθές.</a:t>
            </a:r>
            <a:endParaRPr kumimoji="0" lang="el-G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αδύνατον όλες οι προκείμενες του επιχειρήματος να είναι αληθείς και το συμπέρασμα ψευδές.</a:t>
            </a:r>
            <a:endParaRPr kumimoji="0" lang="el-G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Κατά την μετάβαση από τις προκείμενες του επιχειρήματος στο συμπέρασμα </a:t>
            </a:r>
            <a:r>
              <a:rPr kumimoji="0" lang="el-GR" sz="24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διατηρείται η αλήθεια</a:t>
            </a: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l-G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357166"/>
            <a:ext cx="7072362" cy="6555641"/>
          </a:xfrm>
          <a:prstGeom prst="rect">
            <a:avLst/>
          </a:prstGeom>
        </p:spPr>
        <p:txBody>
          <a:bodyPr wrap="square">
            <a:spAutoFit/>
          </a:bodyPr>
          <a:lstStyle/>
          <a:p>
            <a:pPr algn="just"/>
            <a:r>
              <a:rPr lang="el-GR" sz="2000" dirty="0">
                <a:latin typeface="Times New Roman" pitchFamily="18" charset="0"/>
                <a:cs typeface="Times New Roman" pitchFamily="18" charset="0"/>
              </a:rPr>
              <a:t>Ο Αριστοτέλης αποκαλεί τις πρώτες αρχές </a:t>
            </a:r>
            <a:r>
              <a:rPr lang="el-GR" sz="2000" b="1" dirty="0">
                <a:latin typeface="Times New Roman" pitchFamily="18" charset="0"/>
                <a:cs typeface="Times New Roman" pitchFamily="18" charset="0"/>
              </a:rPr>
              <a:t>ορισμούς</a:t>
            </a:r>
            <a:r>
              <a:rPr lang="el-GR" sz="2000" dirty="0">
                <a:latin typeface="Times New Roman" pitchFamily="18" charset="0"/>
                <a:cs typeface="Times New Roman" pitchFamily="18" charset="0"/>
              </a:rPr>
              <a:t>. </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Όμως </a:t>
            </a:r>
            <a:r>
              <a:rPr lang="el-GR" sz="2000" dirty="0">
                <a:latin typeface="Times New Roman" pitchFamily="18" charset="0"/>
                <a:cs typeface="Times New Roman" pitchFamily="18" charset="0"/>
              </a:rPr>
              <a:t>αυτοί δεν είναι λεκτικοί ορισμοί. Δεν δηλώνουν απλώς το τι σημαίνουν οι λέξεις. Δηλώνουν και τις ουσίες των πραγμάτων. </a:t>
            </a:r>
            <a:endParaRPr lang="el-GR" sz="2000"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Στο </a:t>
            </a:r>
            <a:r>
              <a:rPr lang="el-GR" sz="2000" dirty="0">
                <a:latin typeface="Times New Roman" pitchFamily="18" charset="0"/>
                <a:cs typeface="Times New Roman" pitchFamily="18" charset="0"/>
              </a:rPr>
              <a:t>παράδειγμα που παραθέσαμε παραπάνω, </a:t>
            </a:r>
            <a:r>
              <a:rPr lang="el-GR" sz="2000" b="1" dirty="0">
                <a:latin typeface="Times New Roman" pitchFamily="18" charset="0"/>
                <a:cs typeface="Times New Roman" pitchFamily="18" charset="0"/>
              </a:rPr>
              <a:t>ανήκει στην ουσία </a:t>
            </a:r>
            <a:r>
              <a:rPr lang="el-GR" sz="2000" dirty="0">
                <a:latin typeface="Times New Roman" pitchFamily="18" charset="0"/>
                <a:cs typeface="Times New Roman" pitchFamily="18" charset="0"/>
              </a:rPr>
              <a:t>του να είναι κάτι κοντά το ότι δεν ακτινοβολεί. </a:t>
            </a:r>
            <a:endParaRPr lang="el-GR" sz="2000"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Οι αιτίες</a:t>
            </a:r>
            <a:r>
              <a:rPr lang="el-GR" sz="2000" dirty="0">
                <a:latin typeface="Times New Roman" pitchFamily="18" charset="0"/>
                <a:cs typeface="Times New Roman" pitchFamily="18" charset="0"/>
              </a:rPr>
              <a:t>, δηλαδή οι μέσοι όροι των εξηγητικών επιχειρημάτων, είναι </a:t>
            </a:r>
            <a:r>
              <a:rPr lang="el-GR" sz="2000" b="1" dirty="0">
                <a:latin typeface="Times New Roman" pitchFamily="18" charset="0"/>
                <a:cs typeface="Times New Roman" pitchFamily="18" charset="0"/>
              </a:rPr>
              <a:t>ουσιώδεις ιδιότητες </a:t>
            </a:r>
            <a:r>
              <a:rPr lang="el-GR" sz="2000" dirty="0">
                <a:latin typeface="Times New Roman" pitchFamily="18" charset="0"/>
                <a:cs typeface="Times New Roman" pitchFamily="18" charset="0"/>
              </a:rPr>
              <a:t>των φορέων τους και καθιστούν αναγκαία τα αποτελέσματά τους. </a:t>
            </a:r>
            <a:endParaRPr lang="el-GR" sz="2000"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Η </a:t>
            </a:r>
            <a:r>
              <a:rPr lang="el-GR" sz="2000" dirty="0" err="1">
                <a:latin typeface="Times New Roman" pitchFamily="18" charset="0"/>
                <a:cs typeface="Times New Roman" pitchFamily="18" charset="0"/>
              </a:rPr>
              <a:t>αιτιακή</a:t>
            </a:r>
            <a:r>
              <a:rPr lang="el-GR" sz="2000" dirty="0">
                <a:latin typeface="Times New Roman" pitchFamily="18" charset="0"/>
                <a:cs typeface="Times New Roman" pitchFamily="18" charset="0"/>
              </a:rPr>
              <a:t> εξήγηση είναι ως εκ τούτου εξήγηση με όρους ουσιών και ουσιαστικών ιδιοτήτων, όπου «η ουσία ενός πράγματος είναι αυτό που λέγεται ότι είναι πράγμα καθεαυτό» (1029</a:t>
            </a:r>
            <a:r>
              <a:rPr lang="en-US" sz="2000" dirty="0">
                <a:latin typeface="Times New Roman" pitchFamily="18" charset="0"/>
                <a:cs typeface="Times New Roman" pitchFamily="18" charset="0"/>
              </a:rPr>
              <a:t>b</a:t>
            </a:r>
            <a:r>
              <a:rPr lang="el-GR" sz="2000" dirty="0">
                <a:latin typeface="Times New Roman" pitchFamily="18" charset="0"/>
                <a:cs typeface="Times New Roman" pitchFamily="18" charset="0"/>
              </a:rPr>
              <a:t>14</a:t>
            </a:r>
            <a:r>
              <a:rPr lang="el-GR" sz="2000" dirty="0" smtClean="0">
                <a:latin typeface="Times New Roman" pitchFamily="18" charset="0"/>
                <a:cs typeface="Times New Roman" pitchFamily="18" charset="0"/>
              </a:rPr>
              <a:t>).</a:t>
            </a:r>
          </a:p>
          <a:p>
            <a:pPr algn="just"/>
            <a:endParaRPr lang="el-GR" sz="2000" dirty="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Ο </a:t>
            </a:r>
            <a:r>
              <a:rPr lang="el-GR" sz="2000" dirty="0">
                <a:latin typeface="Times New Roman" pitchFamily="18" charset="0"/>
                <a:cs typeface="Times New Roman" pitchFamily="18" charset="0"/>
              </a:rPr>
              <a:t>Αριστοτέλης θεώρησε ότι η </a:t>
            </a:r>
            <a:r>
              <a:rPr lang="el-GR" sz="2000" b="1" dirty="0">
                <a:latin typeface="Times New Roman" pitchFamily="18" charset="0"/>
                <a:cs typeface="Times New Roman" pitchFamily="18" charset="0"/>
              </a:rPr>
              <a:t>λογική αναγκαιότητα </a:t>
            </a:r>
            <a:r>
              <a:rPr lang="el-GR" sz="2000" dirty="0">
                <a:latin typeface="Times New Roman" pitchFamily="18" charset="0"/>
                <a:cs typeface="Times New Roman" pitchFamily="18" charset="0"/>
              </a:rPr>
              <a:t>με την οποία το συμπέρασμα απορρέει από τις προκείμενες ενός εξηγητικού επιχειρήματος αντανακλά τη </a:t>
            </a:r>
            <a:r>
              <a:rPr lang="el-GR" sz="2000" b="1" dirty="0">
                <a:latin typeface="Times New Roman" pitchFamily="18" charset="0"/>
                <a:cs typeface="Times New Roman" pitchFamily="18" charset="0"/>
              </a:rPr>
              <a:t>φυσική αναγκαιότητα </a:t>
            </a:r>
            <a:r>
              <a:rPr lang="el-GR" sz="2000" dirty="0">
                <a:latin typeface="Times New Roman" pitchFamily="18" charset="0"/>
                <a:cs typeface="Times New Roman" pitchFamily="18" charset="0"/>
              </a:rPr>
              <a:t>με την οποία οι αιτίες προκαλούν τα αποτελέσματά τους.</a:t>
            </a:r>
          </a:p>
          <a:p>
            <a:pPr algn="just"/>
            <a:endParaRPr lang="el-GR"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42844" y="357166"/>
            <a:ext cx="88583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αριστοτελικές πρώτες αρχές είναι </a:t>
            </a:r>
            <a:r>
              <a:rPr kumimoji="0" lang="el-G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γενικές αρχές</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καθώς αναφέρονται σε σχέσεις μεταξύ των καθόλου και ισχύουν για οτιδήποτε είναι αυτό στο οποίο βρίσκουν εφαρμογή τα καθόλου.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Για να ισχύει ένα καθόλου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για κάθε αντικείμενο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(ενός ορισμένου είδους) θα πρέπει το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να ισχύει για όλα τα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σε όλους τους χρόνους και όλους τους τόπους</a:t>
            </a:r>
            <a:r>
              <a:rPr kumimoji="0" lang="el-G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Το αριστοτελικό καθόλου είναι ένα  παρά των πολλών, κάτι που μπορεί να είναι κατηγορούμενο για πολλά επιμέρους, αλλά σε αντίθεση με τις πλατωνικές μορφές δεν είναι έξω και ανεξάρτητο από τα πολλά.</a:t>
            </a:r>
            <a:endParaRPr lang="el-GR" sz="28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Εξαρτάται οντολογικά από τα επιμέρους υπό την έννοια ότι δεν θα υπήρχε εάν δεν υπήρχαν τα επιμέρους </a:t>
            </a:r>
            <a:r>
              <a:rPr lang="en-US" sz="2000" dirty="0" smtClean="0">
                <a:latin typeface="Times New Roman" pitchFamily="18" charset="0"/>
                <a:cs typeface="Times New Roman" pitchFamily="18" charset="0"/>
              </a:rPr>
              <a:t>(cf.2b5-7,p.4). </a:t>
            </a:r>
            <a:endParaRPr lang="el-GR" sz="2000" dirty="0" smtClean="0">
              <a:latin typeface="Times New Roman" pitchFamily="18" charset="0"/>
              <a:cs typeface="Times New Roman" pitchFamily="18" charset="0"/>
            </a:endParaRPr>
          </a:p>
          <a:p>
            <a:pPr algn="just"/>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Τα καθόλου είναι οι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μέσοι όροι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σε μία απόδειξη και ως εκ τούτου συλλαμβάνουν τις αιτίες για οτιδήποτε θα πρέπει να εξηγηθεί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αιτιακά</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Εάν, λοιπόν, δεν υπάρχουν καθόλου, δεν υπάρχουν ούτε μέσοι όροι, δεν υπάρχει απόδειξη και άρα δεν υπάρχει γνώση.</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214414" y="928670"/>
            <a:ext cx="678661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3200" dirty="0" smtClean="0">
                <a:latin typeface="Times New Roman" pitchFamily="18" charset="0"/>
                <a:ea typeface="Calibri" pitchFamily="34" charset="0"/>
                <a:cs typeface="Times New Roman" pitchFamily="18" charset="0"/>
              </a:rPr>
              <a:t>Έτσι: Η</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επιστημονική γνώση</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είναι </a:t>
            </a:r>
            <a:r>
              <a:rPr kumimoji="0" lang="el-G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γενική</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κατά τον Αριστοτέλη, δηλαδή </a:t>
            </a:r>
            <a:r>
              <a:rPr kumimoji="0" lang="el-G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γνώση των καθόλου </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και όχι των επιμέρους. Ένα επιμέρους αντικείμενο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έχει την ιδιότητα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(ή ανήκει στο είδος Α) χάρη στο γεγονός ότι μοιράζεται με άλλα επιμέρους το χαρακτηριστικό Β και όλα τα Β είναι Α. </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000100" y="1071546"/>
            <a:ext cx="72866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 Αριστοτέλης θεώρησε επίσης ότι οι </a:t>
            </a:r>
            <a:r>
              <a:rPr kumimoji="0" lang="el-GR"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πρώτες αρχές </a:t>
            </a:r>
            <a:r>
              <a:rPr kumimoji="0" lang="el-G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θα πρέπει να είναι </a:t>
            </a:r>
            <a:r>
              <a:rPr kumimoji="0" lang="el-G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αναγκαίες αρχές</a:t>
            </a:r>
            <a:r>
              <a:rPr kumimoji="0" lang="el-G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υπό την έννοια ότι είναι τέτοιες ώστε </a:t>
            </a:r>
            <a:r>
              <a:rPr kumimoji="0" lang="el-GR" sz="3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ιδιότητα που αποδίδεται στο υποκείμενο να μην μπορούσε να είναι αλλιώς</a:t>
            </a:r>
            <a:r>
              <a:rPr kumimoji="0" lang="el-G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ανήκει </a:t>
            </a:r>
            <a:r>
              <a:rPr kumimoji="0" lang="el-GR"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ουσιωδώς</a:t>
            </a:r>
            <a:r>
              <a:rPr kumimoji="0" lang="el-G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στο υποκείμενο. </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1285860"/>
            <a:ext cx="7072362" cy="4031873"/>
          </a:xfrm>
          <a:prstGeom prst="rect">
            <a:avLst/>
          </a:prstGeom>
        </p:spPr>
        <p:txBody>
          <a:bodyPr wrap="square">
            <a:spAutoFit/>
          </a:bodyPr>
          <a:lstStyle/>
          <a:p>
            <a:pPr algn="just"/>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Έτσι: </a:t>
            </a:r>
            <a:r>
              <a:rPr lang="el-GR" sz="3200" dirty="0">
                <a:latin typeface="Times New Roman" pitchFamily="18" charset="0"/>
                <a:ea typeface="Calibri" pitchFamily="34" charset="0"/>
                <a:cs typeface="Times New Roman" pitchFamily="18" charset="0"/>
              </a:rPr>
              <a:t>Η</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επιστήμη</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για τον Αριστοτέλη, η </a:t>
            </a:r>
            <a:r>
              <a:rPr kumimoji="0" lang="el-GR" sz="3200" b="0" i="0" u="none" strike="noStrike" cap="none" normalizeH="0" baseline="0" dirty="0" smtClean="0">
                <a:ln>
                  <a:noFill/>
                </a:ln>
                <a:effectLst/>
                <a:latin typeface="Times New Roman" pitchFamily="18" charset="0"/>
                <a:ea typeface="Calibri" pitchFamily="34" charset="0"/>
                <a:cs typeface="Times New Roman" pitchFamily="18" charset="0"/>
              </a:rPr>
              <a:t>γνώση των καθόλου, </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μαζί γενική και </a:t>
            </a:r>
            <a:r>
              <a:rPr kumimoji="0" lang="el-G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αναγκαία</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algn="just"/>
            <a:endParaRPr lang="el-GR" sz="3200" dirty="0">
              <a:latin typeface="Times New Roman" pitchFamily="18" charset="0"/>
              <a:ea typeface="Calibri" pitchFamily="34" charset="0"/>
              <a:cs typeface="Times New Roman" pitchFamily="18" charset="0"/>
            </a:endParaRPr>
          </a:p>
          <a:p>
            <a:pPr algn="just"/>
            <a:endParaRPr lang="el-GR" sz="3200" dirty="0" smtClean="0">
              <a:latin typeface="Times New Roman" pitchFamily="18" charset="0"/>
              <a:ea typeface="Calibri" pitchFamily="34" charset="0"/>
              <a:cs typeface="Times New Roman" pitchFamily="18" charset="0"/>
            </a:endParaRPr>
          </a:p>
          <a:p>
            <a:pPr algn="just"/>
            <a:r>
              <a:rPr lang="el-GR" sz="3200" dirty="0" smtClean="0">
                <a:ea typeface="Calibri" pitchFamily="34" charset="0"/>
                <a:cs typeface="Times New Roman" pitchFamily="18" charset="0"/>
              </a:rPr>
              <a:t>«</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απόδειξη</a:t>
            </a:r>
            <a:r>
              <a:rPr lang="el-GR" sz="3200" dirty="0">
                <a:ea typeface="Calibri" pitchFamily="34" charset="0"/>
                <a:cs typeface="Times New Roman" pitchFamily="18" charset="0"/>
              </a:rPr>
              <a:t>»</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λέει ο Αριστοτέλης, </a:t>
            </a:r>
            <a:r>
              <a:rPr lang="el-GR" sz="3200" dirty="0">
                <a:ea typeface="Calibri" pitchFamily="34" charset="0"/>
                <a:cs typeface="Times New Roman" pitchFamily="18" charset="0"/>
              </a:rPr>
              <a:t>«</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είναι μια παραγωγή η οποία εξαρτάται από αναγκαιότητες</a:t>
            </a:r>
            <a:r>
              <a:rPr lang="el-GR" sz="3200" dirty="0">
                <a:ea typeface="Calibri" pitchFamily="34" charset="0"/>
                <a:cs typeface="Times New Roman" pitchFamily="18" charset="0"/>
              </a:rPr>
              <a:t>»</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(74</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el-G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15-16).</a:t>
            </a: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lang="el-G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b="1"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Πώς φτάνουμε, όμως, στη γνώση των πρώτων αρχών; </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Αν αυτές είναι αναγκαίες και καθολικές και δίνουν τις έσχατες αιτίες των πραγμάτων, τι δίνει την </a:t>
            </a:r>
            <a:r>
              <a:rPr kumimoji="0" lang="el-GR" sz="28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αιτία</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γι</a:t>
            </a:r>
            <a:r>
              <a:rPr kumimoji="0" lang="el-GR" sz="2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αυτές τις αρχές; Ή </a:t>
            </a:r>
            <a:r>
              <a:rPr kumimoji="0" lang="el-GR" sz="28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πώς τις γνωρίζουμε</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Δύο από τις δυνατές απαντήσεις στο ερώτημα αυτό ο Αριστοτέλης τις απορρίπτει αμέσως</a:t>
            </a:r>
            <a:r>
              <a:rPr lang="en-US" sz="2800" dirty="0" smtClean="0">
                <a:solidFill>
                  <a:srgbClr val="000000"/>
                </a:solidFill>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πρώτη είναι ότι η γνώση των πρώτων αρχών</a:t>
            </a:r>
            <a:r>
              <a:rPr kumimoji="0" lang="en-US" sz="28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αποδεικτική</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η άποψη, δηλαδή, ότι οι πρώτες αρχές στηρίζονται ή μπορεί να συναχθούν από προηγούμενες γνώσεις. Διότι κάτι τέτοιο θα οδηγούσε σε άπειρη αναδρομή.</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800"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42976" y="1214422"/>
            <a:ext cx="6786610" cy="3970318"/>
          </a:xfrm>
          <a:prstGeom prst="rect">
            <a:avLst/>
          </a:prstGeom>
        </p:spPr>
        <p:txBody>
          <a:bodyPr wrap="square">
            <a:spAutoFit/>
          </a:bodyPr>
          <a:lstStyle/>
          <a:p>
            <a:pPr algn="just"/>
            <a:r>
              <a:rPr lang="el-GR" sz="2800" dirty="0" smtClean="0">
                <a:latin typeface="Times New Roman" pitchFamily="18" charset="0"/>
                <a:cs typeface="Times New Roman" pitchFamily="18" charset="0"/>
              </a:rPr>
              <a:t>Το πρόβλημα τίθεται ως εξής:</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Εάν η αρχή </a:t>
            </a:r>
            <a:r>
              <a:rPr lang="en-US" sz="2800" dirty="0" smtClean="0">
                <a:latin typeface="Times New Roman" pitchFamily="18" charset="0"/>
                <a:cs typeface="Times New Roman" pitchFamily="18" charset="0"/>
              </a:rPr>
              <a:t>P </a:t>
            </a:r>
            <a:r>
              <a:rPr lang="el-GR" sz="2800" dirty="0" smtClean="0">
                <a:latin typeface="Times New Roman" pitchFamily="18" charset="0"/>
                <a:cs typeface="Times New Roman" pitchFamily="18" charset="0"/>
              </a:rPr>
              <a:t>είναι αποδείξιμη, τότε θα πρέπει να υπάρχει και μια άλλη αρχή </a:t>
            </a:r>
            <a:r>
              <a:rPr lang="en-US" sz="2800" dirty="0" smtClean="0">
                <a:latin typeface="Times New Roman" pitchFamily="18" charset="0"/>
                <a:cs typeface="Times New Roman" pitchFamily="18" charset="0"/>
              </a:rPr>
              <a:t>P</a:t>
            </a:r>
            <a:r>
              <a:rPr lang="el-GR" sz="2800" dirty="0" smtClean="0">
                <a:latin typeface="Times New Roman" pitchFamily="18" charset="0"/>
                <a:cs typeface="Times New Roman" pitchFamily="18" charset="0"/>
              </a:rPr>
              <a:t>’  από την οποία έπεται η πρώτη. Αλλά εάν και η </a:t>
            </a:r>
            <a:r>
              <a:rPr lang="en-US" sz="2800" dirty="0" smtClean="0">
                <a:latin typeface="Times New Roman" pitchFamily="18" charset="0"/>
                <a:cs typeface="Times New Roman" pitchFamily="18" charset="0"/>
              </a:rPr>
              <a:t>P</a:t>
            </a:r>
            <a:r>
              <a:rPr lang="el-GR" sz="2800" dirty="0" smtClean="0">
                <a:latin typeface="Times New Roman" pitchFamily="18" charset="0"/>
                <a:cs typeface="Times New Roman" pitchFamily="18" charset="0"/>
              </a:rPr>
              <a:t>’είναι αποδείξιμη, τότε θα πρέπει να υπάρχει άλλη μια αρχή </a:t>
            </a:r>
            <a:r>
              <a:rPr lang="en-US" sz="2800" dirty="0" smtClean="0">
                <a:latin typeface="Times New Roman" pitchFamily="18" charset="0"/>
                <a:cs typeface="Times New Roman" pitchFamily="18" charset="0"/>
              </a:rPr>
              <a:t>P</a:t>
            </a:r>
            <a:r>
              <a:rPr lang="el-GR" sz="2800" dirty="0" smtClean="0">
                <a:latin typeface="Times New Roman" pitchFamily="18" charset="0"/>
                <a:cs typeface="Times New Roman" pitchFamily="18" charset="0"/>
              </a:rPr>
              <a:t>’’ από όπου να έπεται η </a:t>
            </a:r>
            <a:r>
              <a:rPr lang="en-US" sz="2800" dirty="0" smtClean="0">
                <a:latin typeface="Times New Roman" pitchFamily="18" charset="0"/>
                <a:cs typeface="Times New Roman" pitchFamily="18" charset="0"/>
              </a:rPr>
              <a:t>P</a:t>
            </a:r>
            <a:r>
              <a:rPr lang="el-GR" sz="2800" dirty="0" smtClean="0">
                <a:latin typeface="Times New Roman" pitchFamily="18" charset="0"/>
                <a:cs typeface="Times New Roman" pitchFamily="18" charset="0"/>
              </a:rPr>
              <a:t>’, και ούτω καθεξής επ’ άπειρον. </a:t>
            </a:r>
            <a:endParaRPr lang="el-GR"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14282" y="214290"/>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δεύτερη απάντηση είναι ότι η γνώση των πρώτων αρχών </a:t>
            </a:r>
            <a:r>
              <a:rPr kumimoji="0" lang="el-GR"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μέσα μας</a:t>
            </a: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lang="el-GR" sz="3200"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3200"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Υπάρχουν δυο επιλογές εδώ: </a:t>
            </a:r>
            <a:endParaRPr lang="el-GR" sz="3200"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Είτε οι σχετικές έξεις </a:t>
            </a:r>
            <a:r>
              <a:rPr kumimoji="0" lang="el-GR"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ενυπάρχουν</a:t>
            </a: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σε εμάς σε λανθάνουσα μορφή, είτε </a:t>
            </a:r>
            <a:r>
              <a:rPr kumimoji="0" lang="el-GR"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αποκτώνται</a:t>
            </a: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Εάν υπήρχαν μέσα μας σε λανθάνουσα μορφή, θα διαθέταμε γνώσεις πιο ακριβείς από την αποδεικτική γνώση χωρίς να το γνωρίζουμε, πράγμα που είναι </a:t>
            </a:r>
            <a:r>
              <a:rPr kumimoji="0" lang="el-GR"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άτοπο</a:t>
            </a:r>
            <a:r>
              <a:rPr kumimoji="0" lang="el-G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lang="el-GR" sz="3200" dirty="0">
              <a:solidFill>
                <a:srgbClr val="000000"/>
              </a:solidFill>
              <a:latin typeface="Times New Roman" pitchFamily="18" charset="0"/>
              <a:ea typeface="Calibri" pitchFamily="34"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571480"/>
            <a:ext cx="8286808" cy="5693866"/>
          </a:xfrm>
          <a:prstGeom prst="rect">
            <a:avLst/>
          </a:prstGeom>
        </p:spPr>
        <p:txBody>
          <a:bodyPr wrap="square">
            <a:spAutoFit/>
          </a:bodyPr>
          <a:lstStyle/>
          <a:p>
            <a:pPr lvl="0" algn="just" fontAlgn="base">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Εάν πάλι οι έξεις αυτές (που είναι τα θεμέλια όλης της αποδεικτικής γνώσης) ήταν επίκτητες, πώς θα μπορούσαμε να τις μάθουμε, χωρίς να στηριχθούμε στην προϋπάρχουσα γνώση; </a:t>
            </a:r>
          </a:p>
          <a:p>
            <a:pPr lvl="0" algn="just" fontAlgn="base">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 Αριστοτέλης συμπεραίνει ότι είναι </a:t>
            </a: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αδύνατον</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el-GR" sz="2800" dirty="0">
                <a:solidFill>
                  <a:srgbClr val="000000"/>
                </a:solidFill>
                <a:ea typeface="Calibri" pitchFamily="34" charset="0"/>
                <a:cs typeface="Times New Roman" pitchFamily="18" charset="0"/>
              </a:rPr>
              <a:t>«</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και για εμάς να τις διαθέτουμε και για αυτές να εμφανίζονται σε εμάς, όταν τις αγνοούμε ή δεν διαθέτουμε καμία τέτοια έξη</a:t>
            </a:r>
            <a:r>
              <a:rPr lang="el-GR" sz="2800" dirty="0">
                <a:solidFill>
                  <a:srgbClr val="000000"/>
                </a:solidFill>
                <a:ea typeface="Calibri" pitchFamily="34" charset="0"/>
                <a:cs typeface="Times New Roman" pitchFamily="18" charset="0"/>
              </a:rPr>
              <a:t>»</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(99</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30-32).  </a:t>
            </a:r>
          </a:p>
          <a:p>
            <a:pPr lvl="0" algn="just" fontAlgn="base">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Απορρίπτεται, επομένως και η άποψη ότι η γνώση των πρώτων αρχών είναι μέσα μας, ως κάτι το </a:t>
            </a: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αδύνατο</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lvl="0" algn="just" fontAlgn="base">
              <a:spcBef>
                <a:spcPct val="0"/>
              </a:spcBef>
              <a:spcAft>
                <a:spcPct val="0"/>
              </a:spcAf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Φαίνεται, όμως, ότι απομένει ακόμη μία επιλογή, που είναι η εμπειρία.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57158" y="285728"/>
            <a:ext cx="842968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ΕΜΠΕΙΡΙΑ ΚΑΙ ΕΠΑΓΩΓΗ</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a:solidFill>
                <a:srgbClr val="00000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εμπειρία είναι κατά τον Αριστοτέλη μια περίπλοκη </a:t>
            </a:r>
            <a:r>
              <a:rPr kumimoji="0" lang="el-GR" sz="2800" b="0" i="0" u="none" strike="noStrike" cap="none" normalizeH="0" baseline="0" dirty="0" smtClean="0">
                <a:ln>
                  <a:noFill/>
                </a:ln>
                <a:effectLst/>
                <a:latin typeface="Times New Roman" pitchFamily="18" charset="0"/>
                <a:ea typeface="Calibri" pitchFamily="34" charset="0"/>
                <a:cs typeface="Times New Roman" pitchFamily="18" charset="0"/>
              </a:rPr>
              <a:t>κατάσταση</a:t>
            </a:r>
            <a:r>
              <a:rPr kumimoji="0" lang="el-GR" sz="2800" b="0" i="0" u="none" strike="noStrike" cap="none" normalizeH="0" dirty="0" smtClean="0">
                <a:ln>
                  <a:noFill/>
                </a:ln>
                <a:effectLst/>
                <a:latin typeface="Times New Roman" pitchFamily="18" charset="0"/>
                <a:ea typeface="Calibri" pitchFamily="34" charset="0"/>
                <a:cs typeface="Times New Roman" pitchFamily="18" charset="0"/>
              </a:rPr>
              <a:t> </a:t>
            </a:r>
            <a:r>
              <a:rPr kumimoji="0" lang="el-GR" sz="2800" b="0" i="0" u="none" strike="noStrike" cap="none" normalizeH="0" baseline="0" dirty="0" smtClean="0">
                <a:ln>
                  <a:noFill/>
                </a:ln>
                <a:effectLst/>
                <a:latin typeface="Times New Roman" pitchFamily="18" charset="0"/>
                <a:ea typeface="Calibri" pitchFamily="34" charset="0"/>
                <a:cs typeface="Times New Roman" pitchFamily="18" charset="0"/>
              </a:rPr>
              <a:t>που εμπλέκει την </a:t>
            </a:r>
            <a:r>
              <a:rPr lang="el-GR" sz="2800" dirty="0" smtClean="0">
                <a:latin typeface="Times New Roman" pitchFamily="18" charset="0"/>
                <a:ea typeface="Calibri" pitchFamily="34" charset="0"/>
                <a:cs typeface="Times New Roman" pitchFamily="18" charset="0"/>
              </a:rPr>
              <a:t>αίσθηση</a:t>
            </a:r>
            <a:r>
              <a:rPr kumimoji="0" lang="el-GR" sz="2800" b="0" i="0" u="none" strike="noStrike" cap="none" normalizeH="0" baseline="0" dirty="0" smtClean="0">
                <a:ln>
                  <a:noFill/>
                </a:ln>
                <a:effectLst/>
                <a:latin typeface="Times New Roman" pitchFamily="18" charset="0"/>
                <a:ea typeface="Calibri" pitchFamily="34" charset="0"/>
                <a:cs typeface="Times New Roman" pitchFamily="18" charset="0"/>
              </a:rPr>
              <a:t> και τη μνήμη: η εμπειρία του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x </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συγκροτείται από τις σταθερές και επαναλαμβανόμενες μνήμες των παραδειγμάτων που έχουμε αντιληφθεί του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x</a:t>
            </a: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l-GR" sz="2800" dirty="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Πώς η εμπειρία μπορεί, εάν μπορεί, να οδηγήσει στη γνώση των πρώτων αρχών;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74638"/>
            <a:ext cx="8229600" cy="6154758"/>
          </a:xfrm>
        </p:spPr>
        <p:txBody>
          <a:bodyPr>
            <a:normAutofit/>
          </a:bodyPr>
          <a:lstStyle/>
          <a:p>
            <a:pPr algn="l"/>
            <a:r>
              <a:rPr lang="el-GR" sz="2400" b="1" dirty="0"/>
              <a:t>ΒΑΣΙΚΕΣ ΕΝΝΟΙΕΣ</a:t>
            </a:r>
            <a:r>
              <a:rPr lang="el-GR" sz="2400" dirty="0"/>
              <a:t/>
            </a:r>
            <a:br>
              <a:rPr lang="el-GR" sz="2400" dirty="0"/>
            </a:br>
            <a:r>
              <a:rPr lang="el-GR" sz="2400" dirty="0">
                <a:latin typeface="Times New Roman" pitchFamily="18" charset="0"/>
                <a:cs typeface="Times New Roman" pitchFamily="18" charset="0"/>
              </a:rPr>
              <a:t>Ο συλλογισμός είναι ένα επιχείρημα (λόγος), που αποτελείται από τρεις προτάσεις, δυο προκείμενες και το συμπέρασμα, οι οποίες περιέχουν τρεις διαφορετικούς όρους.</a:t>
            </a:r>
            <a:br>
              <a:rPr lang="el-GR" sz="2400" dirty="0">
                <a:latin typeface="Times New Roman" pitchFamily="18" charset="0"/>
                <a:cs typeface="Times New Roman" pitchFamily="18" charset="0"/>
              </a:rPr>
            </a:br>
            <a:r>
              <a:rPr lang="el-GR" sz="2400" dirty="0">
                <a:latin typeface="Times New Roman" pitchFamily="18" charset="0"/>
                <a:cs typeface="Times New Roman" pitchFamily="18" charset="0"/>
              </a:rPr>
              <a:t>Ο  όρος που υπάρχει και στις δυο προκείμενες – και μόνο σε αυτές – καλείται </a:t>
            </a:r>
            <a:r>
              <a:rPr lang="el-GR" sz="2400" b="1" u="sng" dirty="0">
                <a:latin typeface="Times New Roman" pitchFamily="18" charset="0"/>
                <a:cs typeface="Times New Roman" pitchFamily="18" charset="0"/>
              </a:rPr>
              <a:t>μέσος όρος</a:t>
            </a:r>
            <a:r>
              <a:rPr lang="el-GR" sz="2400" dirty="0">
                <a:latin typeface="Times New Roman" pitchFamily="18" charset="0"/>
                <a:cs typeface="Times New Roman" pitchFamily="18" charset="0"/>
              </a:rPr>
              <a:t>, ενώ το συμπέρασμα περιέχει τους δυο άλλους όρους. </a:t>
            </a:r>
            <a:br>
              <a:rPr lang="el-GR" sz="2400" dirty="0">
                <a:latin typeface="Times New Roman" pitchFamily="18" charset="0"/>
                <a:cs typeface="Times New Roman" pitchFamily="18" charset="0"/>
              </a:rPr>
            </a:br>
            <a:r>
              <a:rPr lang="el-GR" sz="2400" b="1" u="sng" dirty="0">
                <a:latin typeface="Times New Roman" pitchFamily="18" charset="0"/>
                <a:cs typeface="Times New Roman" pitchFamily="18" charset="0"/>
              </a:rPr>
              <a:t>Μείζων Πρόταση</a:t>
            </a:r>
            <a:r>
              <a:rPr lang="el-GR" sz="2400" dirty="0">
                <a:latin typeface="Times New Roman" pitchFamily="18" charset="0"/>
                <a:cs typeface="Times New Roman" pitchFamily="18" charset="0"/>
              </a:rPr>
              <a:t>: η προκείμενη που περιέχει το κατηγορούμενο του συμπεράσματος και γράφεται πρώτη κατά σειρά.</a:t>
            </a:r>
            <a:br>
              <a:rPr lang="el-GR" sz="2400" dirty="0">
                <a:latin typeface="Times New Roman" pitchFamily="18" charset="0"/>
                <a:cs typeface="Times New Roman" pitchFamily="18" charset="0"/>
              </a:rPr>
            </a:br>
            <a:r>
              <a:rPr lang="el-GR" sz="2400" b="1" u="sng" dirty="0">
                <a:latin typeface="Times New Roman" pitchFamily="18" charset="0"/>
                <a:cs typeface="Times New Roman" pitchFamily="18" charset="0"/>
              </a:rPr>
              <a:t>Ελάσσων Πρόταση</a:t>
            </a:r>
            <a:r>
              <a:rPr lang="el-GR" sz="2400" dirty="0">
                <a:latin typeface="Times New Roman" pitchFamily="18" charset="0"/>
                <a:cs typeface="Times New Roman" pitchFamily="18" charset="0"/>
              </a:rPr>
              <a:t>: η προκείμενη στην οποία υπάρχει το υποκείμενο του συμπεράσματος και γράφεται δεύτερη κατά σειρά. </a:t>
            </a:r>
            <a:br>
              <a:rPr lang="el-GR" sz="2400" dirty="0">
                <a:latin typeface="Times New Roman" pitchFamily="18" charset="0"/>
                <a:cs typeface="Times New Roman" pitchFamily="18" charset="0"/>
              </a:rPr>
            </a:br>
            <a:r>
              <a:rPr lang="el-GR" sz="2400" b="1" u="sng" dirty="0">
                <a:latin typeface="Times New Roman" pitchFamily="18" charset="0"/>
                <a:cs typeface="Times New Roman" pitchFamily="18" charset="0"/>
              </a:rPr>
              <a:t>Μείζων Όρος</a:t>
            </a:r>
            <a:r>
              <a:rPr lang="el-GR" sz="2400" dirty="0">
                <a:latin typeface="Times New Roman" pitchFamily="18" charset="0"/>
                <a:cs typeface="Times New Roman" pitchFamily="18" charset="0"/>
              </a:rPr>
              <a:t>: Το κατηγορούμενο του συμπεράσματος.</a:t>
            </a:r>
            <a:br>
              <a:rPr lang="el-GR" sz="2400" dirty="0">
                <a:latin typeface="Times New Roman" pitchFamily="18" charset="0"/>
                <a:cs typeface="Times New Roman" pitchFamily="18" charset="0"/>
              </a:rPr>
            </a:br>
            <a:r>
              <a:rPr lang="el-GR" sz="2400" b="1" u="sng" dirty="0">
                <a:latin typeface="Times New Roman" pitchFamily="18" charset="0"/>
                <a:cs typeface="Times New Roman" pitchFamily="18" charset="0"/>
              </a:rPr>
              <a:t>Ελάσσων Όρος</a:t>
            </a:r>
            <a:r>
              <a:rPr lang="el-GR" sz="2400" dirty="0">
                <a:latin typeface="Times New Roman" pitchFamily="18" charset="0"/>
                <a:cs typeface="Times New Roman" pitchFamily="18" charset="0"/>
              </a:rPr>
              <a:t>: Το υποκείμενο του συμπεράσματος.</a:t>
            </a:r>
            <a:r>
              <a:rPr lang="el-GR" sz="2400" dirty="0"/>
              <a:t/>
            </a:r>
            <a:br>
              <a:rPr lang="el-GR" sz="2400" dirty="0"/>
            </a:br>
            <a:endParaRPr lang="el-G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642919"/>
            <a:ext cx="7215238" cy="7017306"/>
          </a:xfrm>
          <a:prstGeom prst="rect">
            <a:avLst/>
          </a:prstGeom>
        </p:spPr>
        <p:txBody>
          <a:bodyPr wrap="square">
            <a:spAutoFit/>
          </a:bodyPr>
          <a:lstStyle/>
          <a:p>
            <a:pPr algn="just"/>
            <a:r>
              <a:rPr lang="el-GR" b="1" dirty="0">
                <a:latin typeface="Times New Roman" pitchFamily="18" charset="0"/>
                <a:cs typeface="Times New Roman" pitchFamily="18" charset="0"/>
              </a:rPr>
              <a:t>ἣ </a:t>
            </a:r>
            <a:r>
              <a:rPr lang="el-GR" b="1" dirty="0" err="1">
                <a:latin typeface="Times New Roman" pitchFamily="18" charset="0"/>
                <a:cs typeface="Times New Roman" pitchFamily="18" charset="0"/>
              </a:rPr>
              <a:t>μὲν</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γὰρ</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δι</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ἐπαγωγῆς</a:t>
            </a:r>
            <a:r>
              <a:rPr lang="el-GR" b="1" dirty="0">
                <a:latin typeface="Times New Roman" pitchFamily="18" charset="0"/>
                <a:cs typeface="Times New Roman" pitchFamily="18" charset="0"/>
              </a:rPr>
              <a:t>, ἣ </a:t>
            </a:r>
            <a:r>
              <a:rPr lang="el-GR" b="1" dirty="0" err="1">
                <a:latin typeface="Times New Roman" pitchFamily="18" charset="0"/>
                <a:cs typeface="Times New Roman" pitchFamily="18" charset="0"/>
              </a:rPr>
              <a:t>δὲ</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συλλογισμῷ</a:t>
            </a:r>
            <a:r>
              <a:rPr lang="el-GR" b="1" dirty="0">
                <a:latin typeface="Times New Roman" pitchFamily="18" charset="0"/>
                <a:cs typeface="Times New Roman" pitchFamily="18" charset="0"/>
              </a:rPr>
              <a:t>. ἡ </a:t>
            </a:r>
            <a:r>
              <a:rPr lang="el-GR" b="1" dirty="0" err="1">
                <a:latin typeface="Times New Roman" pitchFamily="18" charset="0"/>
                <a:cs typeface="Times New Roman" pitchFamily="18" charset="0"/>
              </a:rPr>
              <a:t>μὲν</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δὴ</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ἐπαγωγὴ</a:t>
            </a:r>
            <a:r>
              <a:rPr lang="el-GR" b="1" dirty="0">
                <a:latin typeface="Times New Roman" pitchFamily="18" charset="0"/>
                <a:cs typeface="Times New Roman" pitchFamily="18" charset="0"/>
              </a:rPr>
              <a:t> </a:t>
            </a:r>
            <a:r>
              <a:rPr lang="el-GR" b="1" dirty="0" err="1" smtClean="0">
                <a:latin typeface="Times New Roman" pitchFamily="18" charset="0"/>
                <a:cs typeface="Times New Roman" pitchFamily="18" charset="0"/>
              </a:rPr>
              <a:t>ἀρχή</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ἐστι</a:t>
            </a:r>
            <a:r>
              <a:rPr lang="el-GR" b="1" dirty="0" smtClean="0">
                <a:latin typeface="Times New Roman" pitchFamily="18" charset="0"/>
                <a:cs typeface="Times New Roman" pitchFamily="18" charset="0"/>
              </a:rPr>
              <a:t> </a:t>
            </a:r>
            <a:r>
              <a:rPr lang="el-GR" b="1" dirty="0" err="1">
                <a:latin typeface="Times New Roman" pitchFamily="18" charset="0"/>
                <a:cs typeface="Times New Roman" pitchFamily="18" charset="0"/>
              </a:rPr>
              <a:t>καὶ</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τοῦ</a:t>
            </a:r>
            <a:r>
              <a:rPr lang="el-GR" b="1" dirty="0">
                <a:latin typeface="Times New Roman" pitchFamily="18" charset="0"/>
                <a:cs typeface="Times New Roman" pitchFamily="18" charset="0"/>
              </a:rPr>
              <a:t> καθόλου, ὁ </a:t>
            </a:r>
            <a:r>
              <a:rPr lang="el-GR" b="1" dirty="0" err="1">
                <a:latin typeface="Times New Roman" pitchFamily="18" charset="0"/>
                <a:cs typeface="Times New Roman" pitchFamily="18" charset="0"/>
              </a:rPr>
              <a:t>δὲ</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συλλογισμὸς</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ἐκ</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τῶν</a:t>
            </a:r>
            <a:r>
              <a:rPr lang="el-GR" b="1" dirty="0">
                <a:latin typeface="Times New Roman" pitchFamily="18" charset="0"/>
                <a:cs typeface="Times New Roman" pitchFamily="18" charset="0"/>
              </a:rPr>
              <a:t> καθόλου. </a:t>
            </a:r>
            <a:r>
              <a:rPr lang="el-GR" b="1" dirty="0" err="1">
                <a:latin typeface="Times New Roman" pitchFamily="18" charset="0"/>
                <a:cs typeface="Times New Roman" pitchFamily="18" charset="0"/>
              </a:rPr>
              <a:t>εἰσὶν</a:t>
            </a:r>
            <a:r>
              <a:rPr lang="el-GR" b="1" dirty="0">
                <a:latin typeface="Times New Roman" pitchFamily="18" charset="0"/>
                <a:cs typeface="Times New Roman" pitchFamily="18" charset="0"/>
              </a:rPr>
              <a:t> [30]</a:t>
            </a:r>
            <a:br>
              <a:rPr lang="el-GR" b="1" dirty="0">
                <a:latin typeface="Times New Roman" pitchFamily="18" charset="0"/>
                <a:cs typeface="Times New Roman" pitchFamily="18" charset="0"/>
              </a:rPr>
            </a:br>
            <a:r>
              <a:rPr lang="el-GR" b="1" dirty="0" err="1">
                <a:latin typeface="Times New Roman" pitchFamily="18" charset="0"/>
                <a:cs typeface="Times New Roman" pitchFamily="18" charset="0"/>
              </a:rPr>
              <a:t>ἄρα</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ἀρχαὶ</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ἐξ</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ὧν</a:t>
            </a:r>
            <a:r>
              <a:rPr lang="el-GR" b="1" dirty="0">
                <a:latin typeface="Times New Roman" pitchFamily="18" charset="0"/>
                <a:cs typeface="Times New Roman" pitchFamily="18" charset="0"/>
              </a:rPr>
              <a:t> ὁ συλλογισμός, </a:t>
            </a:r>
            <a:r>
              <a:rPr lang="el-GR" b="1" dirty="0" err="1">
                <a:latin typeface="Times New Roman" pitchFamily="18" charset="0"/>
                <a:cs typeface="Times New Roman" pitchFamily="18" charset="0"/>
              </a:rPr>
              <a:t>ὧν</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οὐκ</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ἔστι</a:t>
            </a:r>
            <a:r>
              <a:rPr lang="el-GR" b="1" dirty="0">
                <a:latin typeface="Times New Roman" pitchFamily="18" charset="0"/>
                <a:cs typeface="Times New Roman" pitchFamily="18" charset="0"/>
              </a:rPr>
              <a:t> </a:t>
            </a:r>
            <a:r>
              <a:rPr lang="el-GR" b="1" dirty="0" smtClean="0">
                <a:latin typeface="Times New Roman" pitchFamily="18" charset="0"/>
                <a:cs typeface="Times New Roman" pitchFamily="18" charset="0"/>
              </a:rPr>
              <a:t>συλλογισμός· </a:t>
            </a:r>
            <a:r>
              <a:rPr lang="el-GR" b="1" dirty="0" err="1" smtClean="0">
                <a:latin typeface="Times New Roman" pitchFamily="18" charset="0"/>
                <a:cs typeface="Times New Roman" pitchFamily="18" charset="0"/>
              </a:rPr>
              <a:t>ἐπαγωγὴ</a:t>
            </a:r>
            <a:r>
              <a:rPr lang="el-GR" b="1" dirty="0" smtClean="0">
                <a:latin typeface="Times New Roman" pitchFamily="18" charset="0"/>
                <a:cs typeface="Times New Roman" pitchFamily="18" charset="0"/>
              </a:rPr>
              <a:t> </a:t>
            </a:r>
            <a:r>
              <a:rPr lang="el-GR" b="1" dirty="0" err="1">
                <a:latin typeface="Times New Roman" pitchFamily="18" charset="0"/>
                <a:cs typeface="Times New Roman" pitchFamily="18" charset="0"/>
              </a:rPr>
              <a:t>ἄρα</a:t>
            </a:r>
            <a:r>
              <a:rPr lang="el-GR" b="1" dirty="0">
                <a:latin typeface="Times New Roman" pitchFamily="18" charset="0"/>
                <a:cs typeface="Times New Roman" pitchFamily="18" charset="0"/>
              </a:rPr>
              <a:t>. </a:t>
            </a:r>
            <a:r>
              <a:rPr lang="el-GR" dirty="0">
                <a:latin typeface="Times New Roman" pitchFamily="18" charset="0"/>
                <a:cs typeface="Times New Roman" pitchFamily="18" charset="0"/>
              </a:rPr>
              <a:t>ἡ </a:t>
            </a:r>
            <a:r>
              <a:rPr lang="el-GR" dirty="0" err="1">
                <a:latin typeface="Times New Roman" pitchFamily="18" charset="0"/>
                <a:cs typeface="Times New Roman" pitchFamily="18" charset="0"/>
              </a:rPr>
              <a:t>μὲν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ἄρα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ἐπιστήμη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ἐστὶν</a:t>
            </a:r>
            <a:r>
              <a:rPr lang="el-GR" dirty="0">
                <a:latin typeface="Times New Roman" pitchFamily="18" charset="0"/>
                <a:cs typeface="Times New Roman" pitchFamily="18" charset="0"/>
              </a:rPr>
              <a:t> </a:t>
            </a:r>
            <a:r>
              <a:rPr lang="el-GR" b="1" dirty="0" err="1">
                <a:latin typeface="Times New Roman" pitchFamily="18" charset="0"/>
                <a:cs typeface="Times New Roman" pitchFamily="18" charset="0"/>
              </a:rPr>
              <a:t>ἕξις</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ἀποδεικτική</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ὅσα</a:t>
            </a: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r>
              <a:rPr lang="el-GR" dirty="0" err="1">
                <a:latin typeface="Times New Roman" pitchFamily="18" charset="0"/>
                <a:cs typeface="Times New Roman" pitchFamily="18" charset="0"/>
              </a:rPr>
              <a:t>ἄλλα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προσδιοριζόμεθα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τοῖς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ἀναλυτικοῖς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ὅταν</a:t>
            </a:r>
            <a:r>
              <a:rPr lang="el-GR" dirty="0">
                <a:latin typeface="Times New Roman" pitchFamily="18" charset="0"/>
                <a:cs typeface="Times New Roman" pitchFamily="18" charset="0"/>
              </a:rPr>
              <a:t> γάρ πως </a:t>
            </a:r>
            <a:r>
              <a:rPr lang="el-GR" dirty="0" err="1">
                <a:latin typeface="Times New Roman" pitchFamily="18" charset="0"/>
                <a:cs typeface="Times New Roman" pitchFamily="18" charset="0"/>
              </a:rPr>
              <a:t>πιστεύῃ</a:t>
            </a: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r>
              <a:rPr lang="el-GR" dirty="0" err="1">
                <a:latin typeface="Times New Roman" pitchFamily="18" charset="0"/>
                <a:cs typeface="Times New Roman" pitchFamily="18" charset="0"/>
              </a:rPr>
              <a:t>καὶ</a:t>
            </a:r>
            <a:r>
              <a:rPr lang="el-GR" dirty="0">
                <a:latin typeface="Times New Roman" pitchFamily="18" charset="0"/>
                <a:cs typeface="Times New Roman" pitchFamily="18" charset="0"/>
              </a:rPr>
              <a:t> γνώριμοι </a:t>
            </a:r>
            <a:r>
              <a:rPr lang="el-GR" dirty="0" err="1">
                <a:latin typeface="Times New Roman" pitchFamily="18" charset="0"/>
                <a:cs typeface="Times New Roman" pitchFamily="18" charset="0"/>
              </a:rPr>
              <a:t>αὐτῷ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ὦσιν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αἱ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ἀρχαί</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ἐπίσταται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εἰ</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γὰρ</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μὴ</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μᾶλλον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τοῦ</a:t>
            </a: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συμπεράσματος, [35] </a:t>
            </a:r>
            <a:r>
              <a:rPr lang="el-GR" dirty="0" err="1">
                <a:latin typeface="Times New Roman" pitchFamily="18" charset="0"/>
                <a:cs typeface="Times New Roman" pitchFamily="18" charset="0"/>
              </a:rPr>
              <a:t>κατὰ</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συμβεβηκὸς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ἕξει</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τὴν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ἐπιστήμην</a:t>
            </a:r>
            <a:r>
              <a:rPr lang="el-GR" dirty="0">
                <a:latin typeface="Times New Roman" pitchFamily="18" charset="0"/>
                <a:cs typeface="Times New Roman" pitchFamily="18" charset="0"/>
              </a:rPr>
              <a:t>. </a:t>
            </a:r>
            <a:r>
              <a:rPr lang="el-GR" dirty="0" err="1" smtClean="0">
                <a:latin typeface="Times New Roman" pitchFamily="18" charset="0"/>
                <a:cs typeface="Times New Roman" pitchFamily="18" charset="0"/>
              </a:rPr>
              <a:t>Περὶ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μὲν</a:t>
            </a:r>
            <a:r>
              <a:rPr lang="el-GR" dirty="0" smtClean="0">
                <a:latin typeface="Times New Roman" pitchFamily="18" charset="0"/>
                <a:cs typeface="Times New Roman" pitchFamily="18" charset="0"/>
              </a:rPr>
              <a:t> </a:t>
            </a:r>
            <a:r>
              <a:rPr lang="el-GR" dirty="0" err="1">
                <a:latin typeface="Times New Roman" pitchFamily="18" charset="0"/>
                <a:cs typeface="Times New Roman" pitchFamily="18" charset="0"/>
              </a:rPr>
              <a:t>οὖν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ἐπιστήμης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διωρίσθω</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τὸν</a:t>
            </a:r>
            <a:r>
              <a:rPr lang="el-GR" dirty="0">
                <a:latin typeface="Times New Roman" pitchFamily="18" charset="0"/>
                <a:cs typeface="Times New Roman" pitchFamily="18" charset="0"/>
              </a:rPr>
              <a:t> τρόπον </a:t>
            </a:r>
            <a:r>
              <a:rPr lang="el-GR" dirty="0" err="1" smtClean="0">
                <a:latin typeface="Times New Roman" pitchFamily="18" charset="0"/>
                <a:cs typeface="Times New Roman" pitchFamily="18" charset="0"/>
              </a:rPr>
              <a:t>τοῦτον</a:t>
            </a:r>
            <a:r>
              <a:rPr lang="el-GR" dirty="0" smtClean="0">
                <a:latin typeface="Times New Roman" pitchFamily="18" charset="0"/>
                <a:cs typeface="Times New Roman" pitchFamily="18" charset="0"/>
              </a:rPr>
              <a:t> (Ηθικά </a:t>
            </a:r>
            <a:r>
              <a:rPr lang="el-GR" dirty="0" err="1" smtClean="0">
                <a:latin typeface="Times New Roman" pitchFamily="18" charset="0"/>
                <a:cs typeface="Times New Roman" pitchFamily="18" charset="0"/>
              </a:rPr>
              <a:t>Νικομάχεια</a:t>
            </a:r>
            <a:r>
              <a:rPr lang="el-GR" dirty="0" smtClean="0">
                <a:latin typeface="Times New Roman" pitchFamily="18" charset="0"/>
                <a:cs typeface="Times New Roman" pitchFamily="18" charset="0"/>
              </a:rPr>
              <a:t> 1139</a:t>
            </a:r>
            <a:r>
              <a:rPr lang="en-US" dirty="0" smtClean="0">
                <a:latin typeface="Times New Roman" pitchFamily="18" charset="0"/>
                <a:cs typeface="Times New Roman" pitchFamily="18" charset="0"/>
              </a:rPr>
              <a:t>b</a:t>
            </a:r>
            <a:r>
              <a:rPr lang="el-GR" dirty="0" smtClean="0">
                <a:latin typeface="Times New Roman" pitchFamily="18" charset="0"/>
                <a:cs typeface="Times New Roman" pitchFamily="18" charset="0"/>
              </a:rPr>
              <a:t>)</a:t>
            </a:r>
          </a:p>
          <a:p>
            <a:pPr algn="just"/>
            <a:endParaRPr lang="el-GR" dirty="0">
              <a:latin typeface="Times New Roman" pitchFamily="18" charset="0"/>
              <a:cs typeface="Times New Roman" pitchFamily="18" charset="0"/>
            </a:endParaRPr>
          </a:p>
          <a:p>
            <a:pPr algn="just"/>
            <a:r>
              <a:rPr lang="el-GR" dirty="0">
                <a:latin typeface="Times New Roman" pitchFamily="18" charset="0"/>
                <a:cs typeface="Times New Roman" pitchFamily="18" charset="0"/>
              </a:rPr>
              <a:t>είτε με </a:t>
            </a:r>
            <a:r>
              <a:rPr lang="el-GR" dirty="0" smtClean="0">
                <a:latin typeface="Times New Roman" pitchFamily="18" charset="0"/>
                <a:cs typeface="Times New Roman" pitchFamily="18" charset="0"/>
              </a:rPr>
              <a:t>την επαγωγή </a:t>
            </a:r>
            <a:r>
              <a:rPr lang="el-GR" dirty="0">
                <a:latin typeface="Times New Roman" pitchFamily="18" charset="0"/>
                <a:cs typeface="Times New Roman" pitchFamily="18" charset="0"/>
              </a:rPr>
              <a:t>είτε </a:t>
            </a:r>
            <a:r>
              <a:rPr lang="el-GR" dirty="0" smtClean="0">
                <a:latin typeface="Times New Roman" pitchFamily="18" charset="0"/>
                <a:cs typeface="Times New Roman" pitchFamily="18" charset="0"/>
              </a:rPr>
              <a:t>το συλλογισμό. </a:t>
            </a:r>
            <a:r>
              <a:rPr lang="el-GR" dirty="0">
                <a:latin typeface="Times New Roman" pitchFamily="18" charset="0"/>
                <a:cs typeface="Times New Roman" pitchFamily="18" charset="0"/>
              </a:rPr>
              <a:t>Η </a:t>
            </a:r>
            <a:r>
              <a:rPr lang="el-GR" dirty="0" smtClean="0">
                <a:latin typeface="Times New Roman" pitchFamily="18" charset="0"/>
                <a:cs typeface="Times New Roman" pitchFamily="18" charset="0"/>
              </a:rPr>
              <a:t>μεν επαγωγή είναι αρχή (ή των πρώτων αρχών) και </a:t>
            </a:r>
            <a:r>
              <a:rPr lang="el-GR" dirty="0">
                <a:latin typeface="Times New Roman" pitchFamily="18" charset="0"/>
                <a:cs typeface="Times New Roman" pitchFamily="18" charset="0"/>
              </a:rPr>
              <a:t>του </a:t>
            </a:r>
            <a:r>
              <a:rPr lang="el-GR" dirty="0" smtClean="0">
                <a:latin typeface="Times New Roman" pitchFamily="18" charset="0"/>
                <a:cs typeface="Times New Roman" pitchFamily="18" charset="0"/>
              </a:rPr>
              <a:t>καθόλου, </a:t>
            </a:r>
            <a:r>
              <a:rPr lang="el-GR" dirty="0">
                <a:latin typeface="Times New Roman" pitchFamily="18" charset="0"/>
                <a:cs typeface="Times New Roman" pitchFamily="18" charset="0"/>
              </a:rPr>
              <a:t>ενώ ο συλλογισμός </a:t>
            </a:r>
            <a:r>
              <a:rPr lang="el-GR" dirty="0" smtClean="0">
                <a:latin typeface="Times New Roman" pitchFamily="18" charset="0"/>
                <a:cs typeface="Times New Roman" pitchFamily="18" charset="0"/>
              </a:rPr>
              <a:t>εκκινεί </a:t>
            </a:r>
            <a:r>
              <a:rPr lang="el-GR" dirty="0">
                <a:latin typeface="Times New Roman" pitchFamily="18" charset="0"/>
                <a:cs typeface="Times New Roman" pitchFamily="18" charset="0"/>
              </a:rPr>
              <a:t>από </a:t>
            </a:r>
            <a:r>
              <a:rPr lang="el-GR" dirty="0" smtClean="0">
                <a:latin typeface="Times New Roman" pitchFamily="18" charset="0"/>
                <a:cs typeface="Times New Roman" pitchFamily="18" charset="0"/>
              </a:rPr>
              <a:t>τα  καθόλου. </a:t>
            </a:r>
            <a:r>
              <a:rPr lang="el-GR" dirty="0">
                <a:latin typeface="Times New Roman" pitchFamily="18" charset="0"/>
                <a:cs typeface="Times New Roman" pitchFamily="18" charset="0"/>
              </a:rPr>
              <a:t>Υπάρχουν, </a:t>
            </a:r>
            <a:r>
              <a:rPr lang="el-GR" dirty="0" smtClean="0">
                <a:latin typeface="Times New Roman" pitchFamily="18" charset="0"/>
                <a:cs typeface="Times New Roman" pitchFamily="18" charset="0"/>
              </a:rPr>
              <a:t>λοιπόν, </a:t>
            </a:r>
            <a:r>
              <a:rPr lang="el-GR" dirty="0">
                <a:latin typeface="Times New Roman" pitchFamily="18" charset="0"/>
                <a:cs typeface="Times New Roman" pitchFamily="18" charset="0"/>
              </a:rPr>
              <a:t>αρχές από τις οποίες </a:t>
            </a:r>
            <a:r>
              <a:rPr lang="el-GR" dirty="0" smtClean="0">
                <a:latin typeface="Times New Roman" pitchFamily="18" charset="0"/>
                <a:cs typeface="Times New Roman" pitchFamily="18" charset="0"/>
              </a:rPr>
              <a:t>εκκινεί ο </a:t>
            </a:r>
            <a:r>
              <a:rPr lang="el-GR" dirty="0">
                <a:latin typeface="Times New Roman" pitchFamily="18" charset="0"/>
                <a:cs typeface="Times New Roman" pitchFamily="18" charset="0"/>
              </a:rPr>
              <a:t>συλλογισμός, οι οποίες όμως δεν μπορούν να συναχθούν από </a:t>
            </a:r>
            <a:r>
              <a:rPr lang="el-GR" dirty="0" smtClean="0">
                <a:latin typeface="Times New Roman" pitchFamily="18" charset="0"/>
                <a:cs typeface="Times New Roman" pitchFamily="18" charset="0"/>
              </a:rPr>
              <a:t>συλλογισμό και αποκτώνται, επομένως, </a:t>
            </a:r>
            <a:r>
              <a:rPr lang="el-GR" dirty="0">
                <a:latin typeface="Times New Roman" pitchFamily="18" charset="0"/>
                <a:cs typeface="Times New Roman" pitchFamily="18" charset="0"/>
              </a:rPr>
              <a:t>με την </a:t>
            </a:r>
            <a:r>
              <a:rPr lang="el-GR" dirty="0" smtClean="0">
                <a:latin typeface="Times New Roman" pitchFamily="18" charset="0"/>
                <a:cs typeface="Times New Roman" pitchFamily="18" charset="0"/>
              </a:rPr>
              <a:t>επαγωγή. Η </a:t>
            </a:r>
            <a:r>
              <a:rPr lang="el-GR" dirty="0">
                <a:latin typeface="Times New Roman" pitchFamily="18" charset="0"/>
                <a:cs typeface="Times New Roman" pitchFamily="18" charset="0"/>
              </a:rPr>
              <a:t>επιστημονική </a:t>
            </a:r>
            <a:r>
              <a:rPr lang="el-GR" dirty="0" smtClean="0">
                <a:latin typeface="Times New Roman" pitchFamily="18" charset="0"/>
                <a:cs typeface="Times New Roman" pitchFamily="18" charset="0"/>
              </a:rPr>
              <a:t>γνώση είναι, λοιπόν,</a:t>
            </a:r>
            <a:r>
              <a:rPr lang="el-GR" dirty="0">
                <a:latin typeface="Times New Roman" pitchFamily="18" charset="0"/>
                <a:cs typeface="Times New Roman" pitchFamily="18" charset="0"/>
              </a:rPr>
              <a:t> </a:t>
            </a:r>
            <a:r>
              <a:rPr lang="el-GR" i="1" dirty="0" smtClean="0">
                <a:latin typeface="Times New Roman" pitchFamily="18" charset="0"/>
                <a:cs typeface="Times New Roman" pitchFamily="18" charset="0"/>
              </a:rPr>
              <a:t>έξις</a:t>
            </a: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αποδεικτική […] Διότι </a:t>
            </a:r>
            <a:r>
              <a:rPr lang="el-GR" dirty="0">
                <a:latin typeface="Times New Roman" pitchFamily="18" charset="0"/>
                <a:cs typeface="Times New Roman" pitchFamily="18" charset="0"/>
              </a:rPr>
              <a:t>όταν ένας άνθρωπος </a:t>
            </a:r>
            <a:r>
              <a:rPr lang="el-GR" dirty="0" smtClean="0">
                <a:latin typeface="Times New Roman" pitchFamily="18" charset="0"/>
                <a:cs typeface="Times New Roman" pitchFamily="18" charset="0"/>
              </a:rPr>
              <a:t>είναι κατά κάποιον τρόπο πεπεισμένος </a:t>
            </a:r>
            <a:r>
              <a:rPr lang="el-GR" dirty="0">
                <a:latin typeface="Times New Roman" pitchFamily="18" charset="0"/>
                <a:cs typeface="Times New Roman" pitchFamily="18" charset="0"/>
              </a:rPr>
              <a:t>και </a:t>
            </a:r>
            <a:r>
              <a:rPr lang="el-GR" dirty="0" smtClean="0">
                <a:latin typeface="Times New Roman" pitchFamily="18" charset="0"/>
                <a:cs typeface="Times New Roman" pitchFamily="18" charset="0"/>
              </a:rPr>
              <a:t>του είναι γνώριμες οι </a:t>
            </a:r>
            <a:r>
              <a:rPr lang="el-GR" dirty="0">
                <a:latin typeface="Times New Roman" pitchFamily="18" charset="0"/>
                <a:cs typeface="Times New Roman" pitchFamily="18" charset="0"/>
              </a:rPr>
              <a:t>καθολικές </a:t>
            </a:r>
            <a:r>
              <a:rPr lang="el-GR" dirty="0" smtClean="0">
                <a:latin typeface="Times New Roman" pitchFamily="18" charset="0"/>
                <a:cs typeface="Times New Roman" pitchFamily="18" charset="0"/>
              </a:rPr>
              <a:t>αρχές, </a:t>
            </a:r>
            <a:r>
              <a:rPr lang="el-GR" dirty="0">
                <a:latin typeface="Times New Roman" pitchFamily="18" charset="0"/>
                <a:cs typeface="Times New Roman" pitchFamily="18" charset="0"/>
              </a:rPr>
              <a:t>ο άνθρωπος αυτός έχει επιστημονική </a:t>
            </a:r>
            <a:r>
              <a:rPr lang="el-GR" dirty="0" smtClean="0">
                <a:latin typeface="Times New Roman" pitchFamily="18" charset="0"/>
                <a:cs typeface="Times New Roman" pitchFamily="18" charset="0"/>
              </a:rPr>
              <a:t>γνώση, καθώς εάν [αυτές οι αρχές] δεν του είναι περισσότερο γνώριμες από το συμπέρασμα, </a:t>
            </a:r>
            <a:r>
              <a:rPr lang="el-GR" dirty="0">
                <a:latin typeface="Times New Roman" pitchFamily="18" charset="0"/>
                <a:cs typeface="Times New Roman" pitchFamily="18" charset="0"/>
              </a:rPr>
              <a:t>ο άνθρωπος αυτός </a:t>
            </a:r>
            <a:r>
              <a:rPr lang="el-GR" dirty="0" smtClean="0">
                <a:latin typeface="Times New Roman" pitchFamily="18" charset="0"/>
                <a:cs typeface="Times New Roman" pitchFamily="18" charset="0"/>
              </a:rPr>
              <a:t>κατά τύχη μόνο θα έχει </a:t>
            </a:r>
            <a:r>
              <a:rPr lang="el-GR" dirty="0">
                <a:latin typeface="Times New Roman" pitchFamily="18" charset="0"/>
                <a:cs typeface="Times New Roman" pitchFamily="18" charset="0"/>
              </a:rPr>
              <a:t>επιστημονική </a:t>
            </a:r>
            <a:r>
              <a:rPr lang="el-GR" dirty="0" smtClean="0">
                <a:latin typeface="Times New Roman" pitchFamily="18" charset="0"/>
                <a:cs typeface="Times New Roman" pitchFamily="18" charset="0"/>
              </a:rPr>
              <a:t>γνώση. </a:t>
            </a:r>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714356"/>
            <a:ext cx="7786742" cy="646331"/>
          </a:xfrm>
          <a:prstGeom prst="rect">
            <a:avLst/>
          </a:prstGeom>
        </p:spPr>
        <p:txBody>
          <a:bodyPr wrap="square">
            <a:spAutoFit/>
          </a:bodyPr>
          <a:lstStyle/>
          <a:p>
            <a:r>
              <a:rPr lang="el-GR" dirty="0">
                <a:latin typeface="Times New Roman" pitchFamily="18" charset="0"/>
                <a:cs typeface="Times New Roman" pitchFamily="18" charset="0"/>
              </a:rPr>
              <a:t>Ο Αριστοτέλης </a:t>
            </a:r>
            <a:r>
              <a:rPr lang="el-GR" dirty="0" smtClean="0">
                <a:latin typeface="Times New Roman" pitchFamily="18" charset="0"/>
                <a:cs typeface="Times New Roman" pitchFamily="18" charset="0"/>
              </a:rPr>
              <a:t>αναφέρει την επαγωγή </a:t>
            </a:r>
            <a:r>
              <a:rPr lang="el-GR" dirty="0">
                <a:latin typeface="Times New Roman" pitchFamily="18" charset="0"/>
                <a:cs typeface="Times New Roman" pitchFamily="18" charset="0"/>
              </a:rPr>
              <a:t>σε διάφορα χωρία του έργου του. </a:t>
            </a:r>
            <a:r>
              <a:rPr lang="el-GR" dirty="0" smtClean="0">
                <a:latin typeface="Times New Roman" pitchFamily="18" charset="0"/>
                <a:cs typeface="Times New Roman" pitchFamily="18" charset="0"/>
              </a:rPr>
              <a:t>Όμως δείχνει </a:t>
            </a:r>
            <a:r>
              <a:rPr lang="el-GR" dirty="0">
                <a:latin typeface="Times New Roman" pitchFamily="18" charset="0"/>
                <a:cs typeface="Times New Roman" pitchFamily="18" charset="0"/>
              </a:rPr>
              <a:t>να μην έχει μία και μόνο άποψη για το τι είδους συμπερασμός είναι. </a:t>
            </a:r>
          </a:p>
        </p:txBody>
      </p:sp>
      <p:pic>
        <p:nvPicPr>
          <p:cNvPr id="59393" name="Picture 1"/>
          <p:cNvPicPr>
            <a:picLocks noChangeAspect="1" noChangeArrowheads="1"/>
          </p:cNvPicPr>
          <p:nvPr/>
        </p:nvPicPr>
        <p:blipFill>
          <a:blip r:embed="rId2"/>
          <a:srcRect/>
          <a:stretch>
            <a:fillRect/>
          </a:stretch>
        </p:blipFill>
        <p:spPr bwMode="auto">
          <a:xfrm>
            <a:off x="1571604" y="2428868"/>
            <a:ext cx="5786478" cy="2143140"/>
          </a:xfrm>
          <a:prstGeom prst="rect">
            <a:avLst/>
          </a:prstGeom>
          <a:noFill/>
          <a:ln w="9525">
            <a:noFill/>
            <a:miter lim="800000"/>
            <a:headEnd/>
            <a:tailEnd/>
          </a:ln>
          <a:effectLst/>
        </p:spPr>
      </p:pic>
      <p:sp>
        <p:nvSpPr>
          <p:cNvPr id="4" name="3 - Ορθογώνιο"/>
          <p:cNvSpPr/>
          <p:nvPr/>
        </p:nvSpPr>
        <p:spPr>
          <a:xfrm>
            <a:off x="2214546" y="3643314"/>
            <a:ext cx="4572000" cy="646331"/>
          </a:xfrm>
          <a:prstGeom prst="rect">
            <a:avLst/>
          </a:prstGeom>
        </p:spPr>
        <p:txBody>
          <a:bodyPr>
            <a:spAutoFit/>
          </a:bodyPr>
          <a:lstStyle/>
          <a:p>
            <a:r>
              <a:rPr lang="el-GR" dirty="0" smtClean="0"/>
              <a:t/>
            </a:r>
            <a:br>
              <a:rPr lang="el-GR" dirty="0" smtClean="0"/>
            </a:b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857233"/>
            <a:ext cx="7572428" cy="7694414"/>
          </a:xfrm>
          <a:prstGeom prst="rect">
            <a:avLst/>
          </a:prstGeom>
        </p:spPr>
        <p:txBody>
          <a:bodyPr wrap="square">
            <a:spAutoFit/>
          </a:bodyPr>
          <a:lstStyle/>
          <a:p>
            <a:r>
              <a:rPr lang="el-GR" sz="2800" dirty="0" smtClean="0">
                <a:latin typeface="Times New Roman" pitchFamily="18" charset="0"/>
                <a:cs typeface="Times New Roman" pitchFamily="18" charset="0"/>
              </a:rPr>
              <a:t>Τοπικά ΙΒ’ (105</a:t>
            </a:r>
            <a:r>
              <a:rPr lang="en-US" sz="2800" dirty="0" smtClean="0">
                <a:latin typeface="Times New Roman" pitchFamily="18" charset="0"/>
                <a:cs typeface="Times New Roman" pitchFamily="18" charset="0"/>
              </a:rPr>
              <a:t>a10-105a19</a:t>
            </a:r>
            <a:r>
              <a:rPr lang="el-GR" sz="2800" dirty="0" smtClean="0">
                <a:latin typeface="Times New Roman" pitchFamily="18" charset="0"/>
                <a:cs typeface="Times New Roman" pitchFamily="18" charset="0"/>
              </a:rPr>
              <a:t>)</a:t>
            </a:r>
          </a:p>
          <a:p>
            <a:endParaRPr lang="el-GR" sz="2800" dirty="0">
              <a:latin typeface="Times New Roman" pitchFamily="18" charset="0"/>
              <a:cs typeface="Times New Roman" pitchFamily="18" charset="0"/>
            </a:endParaRPr>
          </a:p>
          <a:p>
            <a:pPr algn="just"/>
            <a:r>
              <a:rPr lang="el-GR" sz="2800" dirty="0" err="1" smtClean="0">
                <a:latin typeface="Times New Roman" pitchFamily="18" charset="0"/>
                <a:cs typeface="Times New Roman" pitchFamily="18" charset="0"/>
              </a:rPr>
              <a:t>Ἐπαγωγὴ</a:t>
            </a:r>
            <a:r>
              <a:rPr lang="el-GR" sz="2800" dirty="0" smtClean="0">
                <a:latin typeface="Times New Roman" pitchFamily="18" charset="0"/>
                <a:cs typeface="Times New Roman" pitchFamily="18" charset="0"/>
              </a:rPr>
              <a:t> </a:t>
            </a:r>
            <a:r>
              <a:rPr lang="el-GR" sz="2800" dirty="0" err="1">
                <a:latin typeface="Times New Roman" pitchFamily="18" charset="0"/>
                <a:cs typeface="Times New Roman" pitchFamily="18" charset="0"/>
              </a:rPr>
              <a:t>δὲ</a:t>
            </a:r>
            <a:r>
              <a:rPr lang="el-GR" sz="2800" dirty="0">
                <a:latin typeface="Times New Roman" pitchFamily="18" charset="0"/>
                <a:cs typeface="Times New Roman" pitchFamily="18" charset="0"/>
              </a:rPr>
              <a:t> </a:t>
            </a:r>
            <a:r>
              <a:rPr lang="el-GR" sz="2800" b="1" dirty="0">
                <a:latin typeface="Times New Roman" pitchFamily="18" charset="0"/>
                <a:cs typeface="Times New Roman" pitchFamily="18" charset="0"/>
              </a:rPr>
              <a:t>ἡ </a:t>
            </a:r>
            <a:r>
              <a:rPr lang="el-GR" sz="2800" b="1" dirty="0" err="1">
                <a:latin typeface="Times New Roman" pitchFamily="18" charset="0"/>
                <a:cs typeface="Times New Roman" pitchFamily="18" charset="0"/>
              </a:rPr>
              <a:t>ἀπὸ</a:t>
            </a:r>
            <a:r>
              <a:rPr lang="el-GR" sz="2800" b="1" dirty="0">
                <a:latin typeface="Times New Roman" pitchFamily="18" charset="0"/>
                <a:cs typeface="Times New Roman" pitchFamily="18" charset="0"/>
              </a:rPr>
              <a:t> </a:t>
            </a:r>
            <a:r>
              <a:rPr lang="el-GR" sz="2800" b="1" dirty="0" err="1">
                <a:latin typeface="Times New Roman" pitchFamily="18" charset="0"/>
                <a:cs typeface="Times New Roman" pitchFamily="18" charset="0"/>
              </a:rPr>
              <a:t>τῶν</a:t>
            </a:r>
            <a:r>
              <a:rPr lang="el-GR" sz="2800" b="1" dirty="0">
                <a:latin typeface="Times New Roman" pitchFamily="18" charset="0"/>
                <a:cs typeface="Times New Roman" pitchFamily="18" charset="0"/>
              </a:rPr>
              <a:t> καθ´ </a:t>
            </a:r>
            <a:r>
              <a:rPr lang="el-GR" sz="2800" b="1" dirty="0" err="1">
                <a:latin typeface="Times New Roman" pitchFamily="18" charset="0"/>
                <a:cs typeface="Times New Roman" pitchFamily="18" charset="0"/>
              </a:rPr>
              <a:t>ἕκαστα</a:t>
            </a:r>
            <a:r>
              <a:rPr lang="el-GR" sz="2800" b="1" dirty="0">
                <a:latin typeface="Times New Roman" pitchFamily="18" charset="0"/>
                <a:cs typeface="Times New Roman" pitchFamily="18" charset="0"/>
              </a:rPr>
              <a:t> </a:t>
            </a:r>
            <a:r>
              <a:rPr lang="el-GR" sz="2800" b="1" dirty="0" err="1">
                <a:latin typeface="Times New Roman" pitchFamily="18" charset="0"/>
                <a:cs typeface="Times New Roman" pitchFamily="18" charset="0"/>
              </a:rPr>
              <a:t>ἐπὶ</a:t>
            </a:r>
            <a:r>
              <a:rPr lang="el-GR" sz="2800" b="1" dirty="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τὸ</a:t>
            </a:r>
            <a:r>
              <a:rPr lang="en-US" sz="2800" b="1"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καθόλου </a:t>
            </a:r>
            <a:r>
              <a:rPr lang="el-GR" sz="2800" b="1" dirty="0" err="1">
                <a:latin typeface="Times New Roman" pitchFamily="18" charset="0"/>
                <a:cs typeface="Times New Roman" pitchFamily="18" charset="0"/>
              </a:rPr>
              <a:t>ἔφοδος</a:t>
            </a:r>
            <a:r>
              <a:rPr lang="el-GR" sz="2800" dirty="0">
                <a:latin typeface="Times New Roman" pitchFamily="18" charset="0"/>
                <a:cs typeface="Times New Roman" pitchFamily="18" charset="0"/>
              </a:rPr>
              <a:t>· </a:t>
            </a:r>
            <a:r>
              <a:rPr lang="el-GR" sz="2800" dirty="0" err="1">
                <a:latin typeface="Times New Roman" pitchFamily="18" charset="0"/>
                <a:cs typeface="Times New Roman" pitchFamily="18" charset="0"/>
              </a:rPr>
              <a:t>οἷον</a:t>
            </a:r>
            <a:r>
              <a:rPr lang="el-GR" sz="2800" dirty="0">
                <a:latin typeface="Times New Roman" pitchFamily="18" charset="0"/>
                <a:cs typeface="Times New Roman" pitchFamily="18" charset="0"/>
              </a:rPr>
              <a:t> </a:t>
            </a:r>
            <a:r>
              <a:rPr lang="el-GR" sz="2800" dirty="0" err="1">
                <a:latin typeface="Times New Roman" pitchFamily="18" charset="0"/>
                <a:cs typeface="Times New Roman" pitchFamily="18" charset="0"/>
              </a:rPr>
              <a:t>εἰ</a:t>
            </a:r>
            <a:r>
              <a:rPr lang="el-GR" sz="2800" dirty="0">
                <a:latin typeface="Times New Roman" pitchFamily="18" charset="0"/>
                <a:cs typeface="Times New Roman" pitchFamily="18" charset="0"/>
              </a:rPr>
              <a:t> </a:t>
            </a:r>
            <a:r>
              <a:rPr lang="el-GR" sz="2800" dirty="0" err="1">
                <a:latin typeface="Times New Roman" pitchFamily="18" charset="0"/>
                <a:cs typeface="Times New Roman" pitchFamily="18" charset="0"/>
              </a:rPr>
              <a:t>ἔστι</a:t>
            </a:r>
            <a:r>
              <a:rPr lang="el-GR" sz="2800" dirty="0">
                <a:latin typeface="Times New Roman" pitchFamily="18" charset="0"/>
                <a:cs typeface="Times New Roman" pitchFamily="18" charset="0"/>
              </a:rPr>
              <a:t> κυβερνήτης </a:t>
            </a:r>
            <a:r>
              <a:rPr lang="el-GR" sz="2800" dirty="0" smtClean="0">
                <a:latin typeface="Times New Roman" pitchFamily="18" charset="0"/>
                <a:cs typeface="Times New Roman" pitchFamily="18" charset="0"/>
              </a:rPr>
              <a:t>ὁ</a:t>
            </a:r>
            <a:r>
              <a:rPr lang="en-US"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ἐπιστάμενος</a:t>
            </a:r>
            <a:r>
              <a:rPr lang="el-GR" sz="2800" dirty="0" smtClean="0">
                <a:latin typeface="Times New Roman" pitchFamily="18" charset="0"/>
                <a:cs typeface="Times New Roman" pitchFamily="18" charset="0"/>
              </a:rPr>
              <a:t> [</a:t>
            </a:r>
            <a:r>
              <a:rPr lang="el-GR" sz="2800" dirty="0">
                <a:latin typeface="Times New Roman" pitchFamily="18" charset="0"/>
                <a:cs typeface="Times New Roman" pitchFamily="18" charset="0"/>
              </a:rPr>
              <a:t>105</a:t>
            </a:r>
            <a:r>
              <a:rPr lang="en-US" sz="2800" dirty="0">
                <a:latin typeface="Times New Roman" pitchFamily="18" charset="0"/>
                <a:cs typeface="Times New Roman" pitchFamily="18" charset="0"/>
              </a:rPr>
              <a:t>a15] </a:t>
            </a:r>
            <a:r>
              <a:rPr lang="el-GR" sz="2800" dirty="0" err="1">
                <a:latin typeface="Times New Roman" pitchFamily="18" charset="0"/>
                <a:cs typeface="Times New Roman" pitchFamily="18" charset="0"/>
              </a:rPr>
              <a:t>καὶ</a:t>
            </a:r>
            <a:r>
              <a:rPr lang="el-GR" sz="2800" dirty="0">
                <a:latin typeface="Times New Roman" pitchFamily="18" charset="0"/>
                <a:cs typeface="Times New Roman" pitchFamily="18" charset="0"/>
              </a:rPr>
              <a:t> </a:t>
            </a:r>
            <a:r>
              <a:rPr lang="el-GR" sz="2800" dirty="0" err="1">
                <a:latin typeface="Times New Roman" pitchFamily="18" charset="0"/>
                <a:cs typeface="Times New Roman" pitchFamily="18" charset="0"/>
              </a:rPr>
              <a:t>ἡνίοχος</a:t>
            </a:r>
            <a:r>
              <a:rPr lang="el-GR" sz="2800" dirty="0">
                <a:latin typeface="Times New Roman" pitchFamily="18" charset="0"/>
                <a:cs typeface="Times New Roman" pitchFamily="18" charset="0"/>
              </a:rPr>
              <a:t>, </a:t>
            </a:r>
            <a:r>
              <a:rPr lang="el-GR" sz="2800" dirty="0" err="1" smtClean="0">
                <a:latin typeface="Times New Roman" pitchFamily="18" charset="0"/>
                <a:cs typeface="Times New Roman" pitchFamily="18" charset="0"/>
              </a:rPr>
              <a:t>καὶ</a:t>
            </a:r>
            <a:r>
              <a:rPr lang="en-US" sz="2800"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ὅλως</a:t>
            </a:r>
            <a:r>
              <a:rPr lang="el-GR" sz="2800" b="1" dirty="0" smtClean="0">
                <a:latin typeface="Times New Roman" pitchFamily="18" charset="0"/>
                <a:cs typeface="Times New Roman" pitchFamily="18" charset="0"/>
              </a:rPr>
              <a:t> </a:t>
            </a:r>
            <a:r>
              <a:rPr lang="el-GR" sz="2800" b="1" dirty="0" err="1">
                <a:latin typeface="Times New Roman" pitchFamily="18" charset="0"/>
                <a:cs typeface="Times New Roman" pitchFamily="18" charset="0"/>
              </a:rPr>
              <a:t>ἐστὶν</a:t>
            </a:r>
            <a:r>
              <a:rPr lang="el-GR" sz="2800" b="1" dirty="0">
                <a:latin typeface="Times New Roman" pitchFamily="18" charset="0"/>
                <a:cs typeface="Times New Roman" pitchFamily="18" charset="0"/>
              </a:rPr>
              <a:t> ὁ </a:t>
            </a:r>
            <a:r>
              <a:rPr lang="el-GR" sz="2800" b="1" dirty="0" err="1">
                <a:latin typeface="Times New Roman" pitchFamily="18" charset="0"/>
                <a:cs typeface="Times New Roman" pitchFamily="18" charset="0"/>
              </a:rPr>
              <a:t>ἐπιστάμενος</a:t>
            </a:r>
            <a:r>
              <a:rPr lang="el-GR" sz="2800" b="1" dirty="0">
                <a:latin typeface="Times New Roman" pitchFamily="18" charset="0"/>
                <a:cs typeface="Times New Roman" pitchFamily="18" charset="0"/>
              </a:rPr>
              <a:t> </a:t>
            </a:r>
            <a:r>
              <a:rPr lang="el-GR" sz="2800" b="1" dirty="0" err="1">
                <a:latin typeface="Times New Roman" pitchFamily="18" charset="0"/>
                <a:cs typeface="Times New Roman" pitchFamily="18" charset="0"/>
              </a:rPr>
              <a:t>περὶ</a:t>
            </a:r>
            <a:r>
              <a:rPr lang="el-GR" sz="2800" b="1" dirty="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ἕκαστον</a:t>
            </a:r>
            <a:r>
              <a:rPr lang="en-US"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ἄριστος</a:t>
            </a:r>
            <a:r>
              <a:rPr lang="el-GR" sz="2800" dirty="0" smtClean="0">
                <a:latin typeface="Times New Roman" pitchFamily="18" charset="0"/>
                <a:cs typeface="Times New Roman" pitchFamily="18" charset="0"/>
              </a:rPr>
              <a:t> κράτιστος,</a:t>
            </a:r>
          </a:p>
          <a:p>
            <a:pPr algn="just"/>
            <a:endParaRPr lang="el-GR" sz="2800" dirty="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Η επαγωγή είναι η πρόοδος από τα καθ’ έκαστα στο </a:t>
            </a:r>
            <a:r>
              <a:rPr lang="el-GR" sz="2800" dirty="0" err="1" smtClean="0">
                <a:latin typeface="Times New Roman" pitchFamily="18" charset="0"/>
                <a:cs typeface="Times New Roman" pitchFamily="18" charset="0"/>
              </a:rPr>
              <a:t>καθόλου˙</a:t>
            </a:r>
            <a:r>
              <a:rPr lang="el-GR" sz="2800" dirty="0" smtClean="0">
                <a:latin typeface="Times New Roman" pitchFamily="18" charset="0"/>
                <a:cs typeface="Times New Roman" pitchFamily="18" charset="0"/>
              </a:rPr>
              <a:t> όπως εάν είναι κυβερνήτης αυτός που γνωρίζει καλά και</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ηνίοχος, τότε και σε κάθε περίπτωση υπερισχύει εκείνος που γνωρίζει για το καθετί </a:t>
            </a:r>
          </a:p>
          <a:p>
            <a:pPr algn="just"/>
            <a:endParaRPr lang="el-GR" sz="2800" dirty="0">
              <a:latin typeface="Times New Roman" pitchFamily="18" charset="0"/>
              <a:cs typeface="Times New Roman" pitchFamily="18" charset="0"/>
            </a:endParaRPr>
          </a:p>
          <a:p>
            <a:pPr algn="just"/>
            <a:endParaRPr lang="el-GR" sz="2800" dirty="0" smtClean="0">
              <a:latin typeface="Times New Roman" pitchFamily="18" charset="0"/>
              <a:cs typeface="Times New Roman" pitchFamily="18" charset="0"/>
            </a:endParaRPr>
          </a:p>
          <a:p>
            <a:pPr algn="just"/>
            <a:endParaRPr lang="el-GR" sz="2800" dirty="0">
              <a:latin typeface="Times New Roman" pitchFamily="18" charset="0"/>
              <a:cs typeface="Times New Roman" pitchFamily="18" charset="0"/>
            </a:endParaRP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 </a:t>
            </a:r>
            <a:r>
              <a:rPr lang="el-GR" dirty="0" smtClean="0"/>
              <a:t/>
            </a:r>
            <a:br>
              <a:rPr lang="el-GR" dirty="0" smtClean="0"/>
            </a:b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500042"/>
            <a:ext cx="7000924" cy="6001643"/>
          </a:xfrm>
          <a:prstGeom prst="rect">
            <a:avLst/>
          </a:prstGeom>
        </p:spPr>
        <p:txBody>
          <a:bodyPr wrap="square">
            <a:spAutoFit/>
          </a:bodyPr>
          <a:lstStyle/>
          <a:p>
            <a:pPr algn="just"/>
            <a:r>
              <a:rPr lang="el-GR" sz="2400" dirty="0" smtClean="0">
                <a:latin typeface="Times New Roman" pitchFamily="18" charset="0"/>
                <a:cs typeface="Times New Roman" pitchFamily="18" charset="0"/>
              </a:rPr>
              <a:t>Ο Αριστοτέλης φαίνεται να αμφιταλαντεύεται μεταξύ δύο απόψεων (ή να τις υποστηρίζει και τις δυο). </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πρώτη είναι ότι η επαγωγή είναι η διαδικασία η οποία παράγει μια </a:t>
            </a:r>
            <a:r>
              <a:rPr lang="el-GR" sz="2400" b="1" dirty="0" smtClean="0">
                <a:solidFill>
                  <a:srgbClr val="FF0000"/>
                </a:solidFill>
                <a:latin typeface="Times New Roman" pitchFamily="18" charset="0"/>
                <a:cs typeface="Times New Roman" pitchFamily="18" charset="0"/>
              </a:rPr>
              <a:t>πεποίθηση</a:t>
            </a:r>
            <a:r>
              <a:rPr lang="el-GR" sz="2400" dirty="0" smtClean="0">
                <a:latin typeface="Times New Roman" pitchFamily="18" charset="0"/>
                <a:cs typeface="Times New Roman" pitchFamily="18" charset="0"/>
              </a:rPr>
              <a:t> περί των καθόλου </a:t>
            </a:r>
            <a:r>
              <a:rPr lang="el-GR" sz="2400" dirty="0" smtClean="0">
                <a:solidFill>
                  <a:srgbClr val="FF0000"/>
                </a:solidFill>
                <a:latin typeface="Times New Roman" pitchFamily="18" charset="0"/>
                <a:cs typeface="Times New Roman" pitchFamily="18" charset="0"/>
              </a:rPr>
              <a:t>χωρίς να παράγει βεβαιότητα</a:t>
            </a:r>
            <a:r>
              <a:rPr lang="el-GR" sz="2400" dirty="0" smtClean="0">
                <a:latin typeface="Times New Roman" pitchFamily="18" charset="0"/>
                <a:cs typeface="Times New Roman" pitchFamily="18" charset="0"/>
              </a:rPr>
              <a:t>. </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δεύτερη είναι ότι η επαγωγή είναι η διαδικασία μέσω της οποίας μπορούμε να οδηγηθούμε </a:t>
            </a:r>
            <a:r>
              <a:rPr lang="el-GR" sz="2400" b="1" dirty="0" smtClean="0">
                <a:solidFill>
                  <a:srgbClr val="FF0000"/>
                </a:solidFill>
                <a:latin typeface="Times New Roman" pitchFamily="18" charset="0"/>
                <a:cs typeface="Times New Roman" pitchFamily="18" charset="0"/>
              </a:rPr>
              <a:t>στη γνώση </a:t>
            </a:r>
            <a:r>
              <a:rPr lang="el-GR" sz="2400" dirty="0" smtClean="0">
                <a:solidFill>
                  <a:srgbClr val="FF0000"/>
                </a:solidFill>
                <a:latin typeface="Times New Roman" pitchFamily="18" charset="0"/>
                <a:cs typeface="Times New Roman" pitchFamily="18" charset="0"/>
              </a:rPr>
              <a:t>των πρώτων αρχών</a:t>
            </a:r>
            <a:r>
              <a:rPr lang="el-GR" sz="2400" dirty="0" smtClean="0">
                <a:latin typeface="Times New Roman" pitchFamily="18" charset="0"/>
                <a:cs typeface="Times New Roman" pitchFamily="18" charset="0"/>
              </a:rPr>
              <a:t> (100</a:t>
            </a:r>
            <a:r>
              <a:rPr lang="en-US" sz="2400" dirty="0" smtClean="0">
                <a:latin typeface="Times New Roman" pitchFamily="18" charset="0"/>
                <a:cs typeface="Times New Roman" pitchFamily="18" charset="0"/>
              </a:rPr>
              <a:t>b</a:t>
            </a:r>
            <a:r>
              <a:rPr lang="el-GR" sz="2400" dirty="0" smtClean="0">
                <a:latin typeface="Times New Roman" pitchFamily="18" charset="0"/>
                <a:cs typeface="Times New Roman" pitchFamily="18" charset="0"/>
              </a:rPr>
              <a:t>3), μια διαδικασία, δηλαδή, η οποία δεν είναι παραγωγική και εντούτοις προσφέρει γνώση (των πρώτων αρχών). </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Και στις δύο περιπτώσεις, όμως, η επαγωγή προχωράει </a:t>
            </a:r>
            <a:r>
              <a:rPr lang="el-GR" sz="2400" b="1" dirty="0" smtClean="0">
                <a:solidFill>
                  <a:srgbClr val="FF0000"/>
                </a:solidFill>
                <a:latin typeface="Times New Roman" pitchFamily="18" charset="0"/>
                <a:cs typeface="Times New Roman" pitchFamily="18" charset="0"/>
              </a:rPr>
              <a:t>επί τη βάσει των καθέκαστα </a:t>
            </a:r>
            <a:r>
              <a:rPr lang="el-GR" sz="2400" dirty="0" smtClean="0">
                <a:latin typeface="Times New Roman" pitchFamily="18" charset="0"/>
                <a:cs typeface="Times New Roman" pitchFamily="18" charset="0"/>
              </a:rPr>
              <a:t>και δεν είναι δυνατή χωρίς αυτά. </a:t>
            </a:r>
            <a:endParaRPr lang="el-GR"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785794"/>
            <a:ext cx="7000924" cy="6001643"/>
          </a:xfrm>
          <a:prstGeom prst="rect">
            <a:avLst/>
          </a:prstGeom>
        </p:spPr>
        <p:txBody>
          <a:bodyPr wrap="square">
            <a:spAutoFit/>
          </a:bodyPr>
          <a:lstStyle/>
          <a:p>
            <a:pPr algn="just"/>
            <a:r>
              <a:rPr lang="el-GR" sz="2400" dirty="0" smtClean="0">
                <a:latin typeface="Times New Roman" pitchFamily="18" charset="0"/>
                <a:cs typeface="Times New Roman" pitchFamily="18" charset="0"/>
              </a:rPr>
              <a:t>Αναλυτικά Ύστερα</a:t>
            </a:r>
          </a:p>
          <a:p>
            <a:pPr algn="just"/>
            <a:endParaRPr lang="el-GR" sz="2400" i="1" dirty="0" smtClean="0">
              <a:latin typeface="Times New Roman" pitchFamily="18" charset="0"/>
              <a:cs typeface="Times New Roman" pitchFamily="18" charset="0"/>
            </a:endParaRPr>
          </a:p>
          <a:p>
            <a:pPr algn="just"/>
            <a:r>
              <a:rPr lang="el-GR" sz="2400" i="1" dirty="0" err="1" smtClean="0">
                <a:latin typeface="Times New Roman" pitchFamily="18" charset="0"/>
                <a:cs typeface="Times New Roman" pitchFamily="18" charset="0"/>
              </a:rPr>
              <a:t>Φανερὸν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δὲ</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καὶ</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ὅτι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εἴ</a:t>
            </a:r>
            <a:r>
              <a:rPr lang="el-GR" sz="2400" i="1" dirty="0" smtClean="0">
                <a:latin typeface="Times New Roman" pitchFamily="18" charset="0"/>
                <a:cs typeface="Times New Roman" pitchFamily="18" charset="0"/>
              </a:rPr>
              <a:t> τις </a:t>
            </a:r>
            <a:r>
              <a:rPr lang="el-GR" sz="2400" i="1" dirty="0" err="1" smtClean="0">
                <a:latin typeface="Times New Roman" pitchFamily="18" charset="0"/>
                <a:cs typeface="Times New Roman" pitchFamily="18" charset="0"/>
              </a:rPr>
              <a:t>αἴσθησις</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ἐκλέλοιπεν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ἀνάγκη</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καὶ</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ἐπιστήμην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τινὰ</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ἐκλελοιπέναι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ἣν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ἀδύνατον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λαβεῖν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εἴπερ</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μανθάνομεν</a:t>
            </a:r>
            <a:r>
              <a:rPr lang="el-GR" sz="2400" i="1" dirty="0" smtClean="0">
                <a:latin typeface="Times New Roman" pitchFamily="18" charset="0"/>
                <a:cs typeface="Times New Roman" pitchFamily="18" charset="0"/>
              </a:rPr>
              <a:t> ἢ </a:t>
            </a:r>
            <a:r>
              <a:rPr lang="el-GR" sz="2400" i="1" dirty="0" err="1" smtClean="0">
                <a:latin typeface="Times New Roman" pitchFamily="18" charset="0"/>
                <a:cs typeface="Times New Roman" pitchFamily="18" charset="0"/>
              </a:rPr>
              <a:t>ἐπαγωγῇ</a:t>
            </a:r>
            <a:r>
              <a:rPr lang="el-GR" sz="2400" i="1" dirty="0" smtClean="0">
                <a:latin typeface="Times New Roman" pitchFamily="18" charset="0"/>
                <a:cs typeface="Times New Roman" pitchFamily="18" charset="0"/>
              </a:rPr>
              <a:t> ἢ </a:t>
            </a:r>
            <a:r>
              <a:rPr lang="el-GR" sz="2400" i="1" dirty="0" err="1" smtClean="0">
                <a:latin typeface="Times New Roman" pitchFamily="18" charset="0"/>
                <a:cs typeface="Times New Roman" pitchFamily="18" charset="0"/>
              </a:rPr>
              <a:t>ἀποδείξει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ἔστι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δ᾿</a:t>
            </a:r>
            <a:r>
              <a:rPr lang="el-GR" sz="2400" i="1" dirty="0" smtClean="0">
                <a:latin typeface="Times New Roman" pitchFamily="18" charset="0"/>
                <a:cs typeface="Times New Roman" pitchFamily="18" charset="0"/>
              </a:rPr>
              <a:t> ἡ </a:t>
            </a:r>
            <a:r>
              <a:rPr lang="el-GR" sz="2400" i="1" dirty="0" err="1" smtClean="0">
                <a:latin typeface="Times New Roman" pitchFamily="18" charset="0"/>
                <a:cs typeface="Times New Roman" pitchFamily="18" charset="0"/>
              </a:rPr>
              <a:t>μὲν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ἀπόδειξις</a:t>
            </a:r>
            <a:r>
              <a:rPr lang="el-GR" sz="2400" i="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[81</a:t>
            </a:r>
            <a:r>
              <a:rPr lang="en-US" sz="2400"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ἐκ</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τῶν</a:t>
            </a:r>
            <a:r>
              <a:rPr lang="el-GR" sz="2400" i="1" dirty="0" smtClean="0">
                <a:latin typeface="Times New Roman" pitchFamily="18" charset="0"/>
                <a:cs typeface="Times New Roman" pitchFamily="18" charset="0"/>
              </a:rPr>
              <a:t> καθόλου, ἡ </a:t>
            </a:r>
            <a:r>
              <a:rPr lang="el-GR" sz="2400" i="1" dirty="0" err="1" smtClean="0">
                <a:latin typeface="Times New Roman" pitchFamily="18" charset="0"/>
                <a:cs typeface="Times New Roman" pitchFamily="18" charset="0"/>
              </a:rPr>
              <a:t>δ᾿</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ἐπαγωγὴ</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ἐκ</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τῶν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κατὰ</a:t>
            </a:r>
            <a:r>
              <a:rPr lang="el-GR" sz="2400" i="1" dirty="0" smtClean="0">
                <a:latin typeface="Times New Roman" pitchFamily="18" charset="0"/>
                <a:cs typeface="Times New Roman" pitchFamily="18" charset="0"/>
              </a:rPr>
              <a:t> μέρος, </a:t>
            </a:r>
            <a:r>
              <a:rPr lang="el-GR" sz="2400" i="1" dirty="0" err="1" smtClean="0">
                <a:latin typeface="Times New Roman" pitchFamily="18" charset="0"/>
                <a:cs typeface="Times New Roman" pitchFamily="18" charset="0"/>
              </a:rPr>
              <a:t>ἀδύνατον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δὲ</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τὰ</a:t>
            </a:r>
            <a:r>
              <a:rPr lang="el-GR" sz="2400" i="1" dirty="0" smtClean="0">
                <a:latin typeface="Times New Roman" pitchFamily="18" charset="0"/>
                <a:cs typeface="Times New Roman" pitchFamily="18" charset="0"/>
              </a:rPr>
              <a:t> καθόλου </a:t>
            </a:r>
            <a:r>
              <a:rPr lang="el-GR" sz="2400" i="1" dirty="0" err="1" smtClean="0">
                <a:latin typeface="Times New Roman" pitchFamily="18" charset="0"/>
                <a:cs typeface="Times New Roman" pitchFamily="18" charset="0"/>
              </a:rPr>
              <a:t>θεωρῆσαι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μὴ</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δι᾿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ἐπαγωγῆς</a:t>
            </a:r>
            <a:r>
              <a:rPr lang="el-GR" sz="2400" i="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ἐπαχθῆναι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δὲ</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μὴ</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ἔχοντας</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αἴσθησιν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ἀδύνατον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τῶν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γὰρ</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καθ᾿</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ἕκαστον</a:t>
            </a:r>
            <a:r>
              <a:rPr lang="el-GR" sz="2400" i="1" dirty="0" smtClean="0">
                <a:latin typeface="Times New Roman" pitchFamily="18" charset="0"/>
                <a:cs typeface="Times New Roman" pitchFamily="18" charset="0"/>
              </a:rPr>
              <a:t> ἡ </a:t>
            </a:r>
            <a:r>
              <a:rPr lang="el-GR" sz="2400" i="1" dirty="0" err="1" smtClean="0">
                <a:latin typeface="Times New Roman" pitchFamily="18" charset="0"/>
                <a:cs typeface="Times New Roman" pitchFamily="18" charset="0"/>
              </a:rPr>
              <a:t>αἴσθησις</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οὐ</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γὰρ</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ἐνδέχεται</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λαβεῖν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αὐτῶν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τὴν</a:t>
            </a:r>
            <a:r>
              <a:rPr lang="el-GR" sz="2400" i="1" dirty="0" smtClean="0">
                <a:latin typeface="Times New Roman" pitchFamily="18" charset="0"/>
                <a:cs typeface="Times New Roman" pitchFamily="18" charset="0"/>
              </a:rPr>
              <a:t> </a:t>
            </a:r>
            <a:r>
              <a:rPr lang="el-GR" sz="2400" i="1" dirty="0" err="1" smtClean="0">
                <a:latin typeface="Times New Roman" pitchFamily="18" charset="0"/>
                <a:cs typeface="Times New Roman" pitchFamily="18" charset="0"/>
              </a:rPr>
              <a:t>ἐπιστήμην</a:t>
            </a:r>
            <a:r>
              <a:rPr lang="el-GR" sz="2400" i="1" dirty="0" smtClean="0">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οὔτε</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γὰρ</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ἐκ</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τῶν</a:t>
            </a:r>
            <a:r>
              <a:rPr lang="el-GR" sz="2400" b="1" i="1" dirty="0" smtClean="0">
                <a:solidFill>
                  <a:srgbClr val="FF0000"/>
                </a:solidFill>
                <a:latin typeface="Times New Roman" pitchFamily="18" charset="0"/>
                <a:cs typeface="Times New Roman" pitchFamily="18" charset="0"/>
              </a:rPr>
              <a:t> καθόλου </a:t>
            </a:r>
            <a:r>
              <a:rPr lang="el-GR" sz="2400" b="1" i="1" dirty="0" err="1" smtClean="0">
                <a:solidFill>
                  <a:srgbClr val="FF0000"/>
                </a:solidFill>
                <a:latin typeface="Times New Roman" pitchFamily="18" charset="0"/>
                <a:cs typeface="Times New Roman" pitchFamily="18" charset="0"/>
              </a:rPr>
              <a:t>ἄνευ</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ἐπαγωγῆς</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οὔτε</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δι᾿</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ἐπαγωγῆς</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ἄνευ</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τῆς</a:t>
            </a:r>
            <a:r>
              <a:rPr lang="el-GR" sz="2400" b="1" i="1" dirty="0" smtClean="0">
                <a:solidFill>
                  <a:srgbClr val="FF0000"/>
                </a:solidFill>
                <a:latin typeface="Times New Roman" pitchFamily="18" charset="0"/>
                <a:cs typeface="Times New Roman" pitchFamily="18" charset="0"/>
              </a:rPr>
              <a:t> </a:t>
            </a:r>
            <a:r>
              <a:rPr lang="el-GR" sz="2400" b="1" i="1" dirty="0" err="1" smtClean="0">
                <a:solidFill>
                  <a:srgbClr val="FF0000"/>
                </a:solidFill>
                <a:latin typeface="Times New Roman" pitchFamily="18" charset="0"/>
                <a:cs typeface="Times New Roman" pitchFamily="18" charset="0"/>
              </a:rPr>
              <a:t>αἰσθήσεως</a:t>
            </a:r>
            <a:r>
              <a:rPr lang="el-GR" sz="2400" b="1" i="1" dirty="0" smtClean="0">
                <a:solidFill>
                  <a:srgbClr val="FF0000"/>
                </a:solidFill>
                <a:latin typeface="Times New Roman" pitchFamily="18" charset="0"/>
                <a:cs typeface="Times New Roman" pitchFamily="18" charset="0"/>
              </a:rPr>
              <a:t>.</a:t>
            </a:r>
          </a:p>
          <a:p>
            <a:pPr algn="just"/>
            <a:endParaRPr lang="el-GR" sz="2400" b="1" i="1" dirty="0" smtClean="0">
              <a:solidFill>
                <a:srgbClr val="FF0000"/>
              </a:solidFill>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επαγωγή εξαρτάται από τα καθ’ έκαστον</a:t>
            </a:r>
            <a:r>
              <a:rPr lang="el-GR" sz="2400" b="1" i="1" dirty="0" smtClean="0">
                <a:latin typeface="Times New Roman" pitchFamily="18" charset="0"/>
                <a:cs typeface="Times New Roman" pitchFamily="18" charset="0"/>
              </a:rPr>
              <a:t>.</a:t>
            </a:r>
          </a:p>
          <a:p>
            <a:pPr algn="just"/>
            <a:endParaRPr lang="el-GR" sz="2400" b="1" i="1" dirty="0" smtClean="0">
              <a:solidFill>
                <a:srgbClr val="FF0000"/>
              </a:solidFill>
              <a:latin typeface="Times New Roman" pitchFamily="18" charset="0"/>
              <a:cs typeface="Times New Roman" pitchFamily="18" charset="0"/>
            </a:endParaRPr>
          </a:p>
          <a:p>
            <a:pPr algn="just"/>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714356"/>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μάθηση επιτυγχάνεται είτε με παραγωγή (απόδειξη) είτε με επαγωγή.</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παραγωγή προχωρά από τα καθόλου, ενώ η επαγωγή προχωρά από τα καθέκαστα.</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Δεν μπορούμε να θεωρήσουμε τα καθόλου παρά μόνο με επαγωγικό τρόπο.</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Επομένως </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δεν υπάρχει γνώση χωρίς επαγωγή.</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Δεν μπορεί, όμως, να υπάρξει επαγωγή χωρίς αισθητηριακή αντίληψη (εφόσον η επαγωγή προχωρά από τα επιμέρους και τα επιμέρους συλλαμβάνονται μέσω της αίσθησης).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Επομένως</a:t>
            </a:r>
            <a:r>
              <a:rPr kumimoji="0" lang="el-G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δεν μπορεί να υπάρξει γνώση χωρίς την αίσθηση.</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1214422"/>
            <a:ext cx="7858180" cy="4893647"/>
          </a:xfrm>
          <a:prstGeom prst="rect">
            <a:avLst/>
          </a:prstGeom>
        </p:spPr>
        <p:txBody>
          <a:bodyPr wrap="square">
            <a:spAutoFit/>
          </a:bodyPr>
          <a:lstStyle/>
          <a:p>
            <a:pPr algn="just"/>
            <a:r>
              <a:rPr lang="el-GR" sz="2400" dirty="0" smtClean="0">
                <a:latin typeface="Times New Roman" pitchFamily="18" charset="0"/>
                <a:cs typeface="Times New Roman" pitchFamily="18" charset="0"/>
              </a:rPr>
              <a:t>Αυτό δεν σημαίνει ότι η αισθητηριακή αντίληψη οδηγεί στη γνώση (επιστήμη). </a:t>
            </a:r>
          </a:p>
          <a:p>
            <a:pPr algn="just"/>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επιστήμη δεν μπορεί να αποκτηθεί μέσω της αίσθησης. </a:t>
            </a:r>
          </a:p>
          <a:p>
            <a:pPr algn="just"/>
            <a:endParaRPr lang="el-GR" sz="2400" dirty="0" smtClean="0">
              <a:latin typeface="Times New Roman" pitchFamily="18" charset="0"/>
              <a:cs typeface="Times New Roman" pitchFamily="18" charset="0"/>
            </a:endParaRP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Όμως εάν για τη γνώση απαιτείται η αίσθηση των καθέκαστα και εάν η επαγωγή εκκινεί από τα καθέκαστα για να «θηρεύσει» τα καθόλου (88</a:t>
            </a:r>
            <a:r>
              <a:rPr lang="en-US" sz="2400" dirty="0" smtClean="0">
                <a:latin typeface="Times New Roman" pitchFamily="18" charset="0"/>
                <a:cs typeface="Times New Roman" pitchFamily="18" charset="0"/>
              </a:rPr>
              <a:t>a</a:t>
            </a:r>
            <a:r>
              <a:rPr lang="el-GR" sz="2400" dirty="0" smtClean="0">
                <a:latin typeface="Times New Roman" pitchFamily="18" charset="0"/>
                <a:cs typeface="Times New Roman" pitchFamily="18" charset="0"/>
              </a:rPr>
              <a:t>3-4), τότε έπεται ότι η επαγωγή διαδραματίζει έναν καίριο ρόλο στην απόκτηση της γνώσης των πρώτων αρχών, με τον διπλό χαρακτήρα της γενικότητας και της αναγκαιότητας. </a:t>
            </a:r>
            <a:endParaRPr lang="el-GR" sz="24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500042"/>
            <a:ext cx="5643602" cy="6463308"/>
          </a:xfrm>
          <a:prstGeom prst="rect">
            <a:avLst/>
          </a:prstGeom>
        </p:spPr>
        <p:txBody>
          <a:bodyPr wrap="square">
            <a:spAutoFit/>
          </a:bodyPr>
          <a:lstStyle/>
          <a:p>
            <a:r>
              <a:rPr lang="en-US" dirty="0" smtClean="0"/>
              <a:t>• </a:t>
            </a:r>
            <a:r>
              <a:rPr lang="en-US" b="1" dirty="0" smtClean="0"/>
              <a:t>100a3-100a9 p. 165</a:t>
            </a:r>
            <a:endParaRPr lang="el-GR" b="1" dirty="0" smtClean="0"/>
          </a:p>
          <a:p>
            <a:r>
              <a:rPr lang="en-US" b="1" dirty="0" smtClean="0"/>
              <a:t/>
            </a:r>
            <a:br>
              <a:rPr lang="en-US" b="1" dirty="0" smtClean="0"/>
            </a:br>
            <a:endParaRPr lang="el-GR" dirty="0" smtClean="0"/>
          </a:p>
          <a:p>
            <a:pPr algn="just"/>
            <a:r>
              <a:rPr lang="el-GR" dirty="0" err="1" smtClean="0">
                <a:latin typeface="Times New Roman" pitchFamily="18" charset="0"/>
                <a:cs typeface="Times New Roman" pitchFamily="18" charset="0"/>
              </a:rPr>
              <a:t>Ἐκ</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μὲν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οὖν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αἰσθήσεως</a:t>
            </a:r>
            <a:r>
              <a:rPr lang="el-GR" dirty="0" smtClean="0">
                <a:latin typeface="Times New Roman" pitchFamily="18" charset="0"/>
                <a:cs typeface="Times New Roman" pitchFamily="18" charset="0"/>
              </a:rPr>
              <a:t> γίνεται μνήμη, </a:t>
            </a:r>
            <a:r>
              <a:rPr lang="el-GR" dirty="0" err="1" smtClean="0">
                <a:latin typeface="Times New Roman" pitchFamily="18" charset="0"/>
                <a:cs typeface="Times New Roman" pitchFamily="18" charset="0"/>
              </a:rPr>
              <a:t>ὥσπερ</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λέγομεν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ἐκ</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δὲ</a:t>
            </a:r>
            <a:r>
              <a:rPr lang="el-GR"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μνήμης πολλάκις </a:t>
            </a:r>
            <a:r>
              <a:rPr lang="el-GR" b="1" dirty="0" err="1" smtClean="0">
                <a:latin typeface="Times New Roman" pitchFamily="18" charset="0"/>
                <a:cs typeface="Times New Roman" pitchFamily="18" charset="0"/>
              </a:rPr>
              <a:t>τοῦ</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αὐτοῦ</a:t>
            </a:r>
            <a:r>
              <a:rPr lang="el-GR" b="1" dirty="0" smtClean="0">
                <a:latin typeface="Times New Roman" pitchFamily="18" charset="0"/>
                <a:cs typeface="Times New Roman" pitchFamily="18" charset="0"/>
              </a:rPr>
              <a:t> γινομένης </a:t>
            </a:r>
            <a:r>
              <a:rPr lang="el-GR" b="1" dirty="0" err="1" smtClean="0">
                <a:latin typeface="Times New Roman" pitchFamily="18" charset="0"/>
                <a:cs typeface="Times New Roman" pitchFamily="18" charset="0"/>
              </a:rPr>
              <a:t>ἐμπειρία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αἱ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γὰρ</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πολλαὶ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μνῆμαι</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ταῷ</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ἀριθμῷ</a:t>
            </a:r>
            <a:r>
              <a:rPr lang="el-GR"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ἐμπειρία</a:t>
            </a:r>
            <a:r>
              <a:rPr lang="el-GR" b="1" dirty="0" smtClean="0">
                <a:latin typeface="Times New Roman" pitchFamily="18" charset="0"/>
                <a:cs typeface="Times New Roman" pitchFamily="18" charset="0"/>
              </a:rPr>
              <a:t> μία </a:t>
            </a:r>
            <a:r>
              <a:rPr lang="el-GR" b="1" dirty="0" err="1" smtClean="0">
                <a:latin typeface="Times New Roman" pitchFamily="18" charset="0"/>
                <a:cs typeface="Times New Roman" pitchFamily="18" charset="0"/>
              </a:rPr>
              <a:t>ἐστίν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ἐκ</a:t>
            </a:r>
            <a:r>
              <a:rPr lang="el-GR" dirty="0" smtClean="0">
                <a:latin typeface="Times New Roman" pitchFamily="18" charset="0"/>
                <a:cs typeface="Times New Roman" pitchFamily="18" charset="0"/>
              </a:rPr>
              <a:t> δ' </a:t>
            </a:r>
            <a:r>
              <a:rPr lang="el-GR" dirty="0" err="1" smtClean="0">
                <a:latin typeface="Times New Roman" pitchFamily="18" charset="0"/>
                <a:cs typeface="Times New Roman" pitchFamily="18" charset="0"/>
              </a:rPr>
              <a:t>ἐμπειρίας</a:t>
            </a:r>
            <a:r>
              <a:rPr lang="el-GR" dirty="0" smtClean="0">
                <a:latin typeface="Times New Roman" pitchFamily="18" charset="0"/>
                <a:cs typeface="Times New Roman" pitchFamily="18" charset="0"/>
              </a:rPr>
              <a:t> ἢ </a:t>
            </a:r>
            <a:r>
              <a:rPr lang="el-GR" dirty="0" err="1" smtClean="0">
                <a:latin typeface="Times New Roman" pitchFamily="18" charset="0"/>
                <a:cs typeface="Times New Roman" pitchFamily="18" charset="0"/>
              </a:rPr>
              <a:t>ἐκ</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παντὸς</a:t>
            </a:r>
            <a:r>
              <a:rPr lang="el-GR"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ἠρεμήσαντος</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τοῦ</a:t>
            </a:r>
            <a:r>
              <a:rPr lang="el-GR" b="1" dirty="0" smtClean="0">
                <a:latin typeface="Times New Roman" pitchFamily="18" charset="0"/>
                <a:cs typeface="Times New Roman" pitchFamily="18" charset="0"/>
              </a:rPr>
              <a:t> καθόλου </a:t>
            </a:r>
            <a:r>
              <a:rPr lang="el-GR" b="1" dirty="0" err="1" smtClean="0">
                <a:latin typeface="Times New Roman" pitchFamily="18" charset="0"/>
                <a:cs typeface="Times New Roman" pitchFamily="18" charset="0"/>
              </a:rPr>
              <a:t>ἐν</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τῇ</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ψυχῇ</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τοῦ</a:t>
            </a:r>
            <a:r>
              <a:rPr lang="el-GR"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ἑνὸς</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παρὰ</a:t>
            </a:r>
            <a:r>
              <a:rPr lang="el-GR" b="1"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τὰ</a:t>
            </a:r>
            <a:r>
              <a:rPr lang="el-GR" b="1" dirty="0" smtClean="0">
                <a:latin typeface="Times New Roman" pitchFamily="18" charset="0"/>
                <a:cs typeface="Times New Roman" pitchFamily="18" charset="0"/>
              </a:rPr>
              <a:t> πολλά</a:t>
            </a:r>
            <a:r>
              <a:rPr lang="el-GR" dirty="0" smtClean="0">
                <a:latin typeface="Times New Roman" pitchFamily="18" charset="0"/>
                <a:cs typeface="Times New Roman" pitchFamily="18" charset="0"/>
              </a:rPr>
              <a:t>, ὃ </a:t>
            </a:r>
            <a:r>
              <a:rPr lang="el-GR" dirty="0" err="1" smtClean="0">
                <a:latin typeface="Times New Roman" pitchFamily="18" charset="0"/>
                <a:cs typeface="Times New Roman" pitchFamily="18" charset="0"/>
              </a:rPr>
              <a:t>ἂν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ἅπασιν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ἓν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ἐνῇ</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ἐκείνοις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τὸ</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αὐτό</a:t>
            </a:r>
            <a:r>
              <a:rPr lang="el-GR" dirty="0" smtClean="0">
                <a:latin typeface="Times New Roman" pitchFamily="18" charset="0"/>
                <a:cs typeface="Times New Roman" pitchFamily="18" charset="0"/>
              </a:rPr>
              <a:t>, τέχνης </a:t>
            </a:r>
            <a:r>
              <a:rPr lang="el-GR" dirty="0" err="1" smtClean="0">
                <a:latin typeface="Times New Roman" pitchFamily="18" charset="0"/>
                <a:cs typeface="Times New Roman" pitchFamily="18" charset="0"/>
              </a:rPr>
              <a:t>ἀρχὴ</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καὶ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ἐπιστήμης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ἐὰν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μὲν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περὶ</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err="1" smtClean="0">
                <a:latin typeface="Times New Roman" pitchFamily="18" charset="0"/>
                <a:cs typeface="Times New Roman" pitchFamily="18" charset="0"/>
              </a:rPr>
              <a:t>γένεσιν</a:t>
            </a:r>
            <a:r>
              <a:rPr lang="el-GR" dirty="0" smtClean="0">
                <a:latin typeface="Times New Roman" pitchFamily="18" charset="0"/>
                <a:cs typeface="Times New Roman" pitchFamily="18" charset="0"/>
              </a:rPr>
              <a:t>, τέχνης, </a:t>
            </a:r>
            <a:r>
              <a:rPr lang="el-GR" dirty="0" err="1" smtClean="0">
                <a:latin typeface="Times New Roman" pitchFamily="18" charset="0"/>
                <a:cs typeface="Times New Roman" pitchFamily="18" charset="0"/>
              </a:rPr>
              <a:t>ἐὰν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δὲ</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περὶ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τὸ</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ὄν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ἐπιστήμης</a:t>
            </a:r>
            <a:r>
              <a:rPr lang="el-GR" dirty="0" smtClean="0">
                <a:latin typeface="Times New Roman" pitchFamily="18" charset="0"/>
                <a:cs typeface="Times New Roman" pitchFamily="18" charset="0"/>
              </a:rPr>
              <a:t>.</a:t>
            </a:r>
          </a:p>
          <a:p>
            <a:endParaRPr lang="el-GR" dirty="0" smtClean="0"/>
          </a:p>
          <a:p>
            <a:pPr algn="just"/>
            <a:endParaRPr lang="el-GR" dirty="0" smtClean="0"/>
          </a:p>
          <a:p>
            <a:pPr algn="just"/>
            <a:r>
              <a:rPr lang="el-GR" dirty="0" smtClean="0">
                <a:latin typeface="Times New Roman" pitchFamily="18" charset="0"/>
                <a:cs typeface="Times New Roman" pitchFamily="18" charset="0"/>
              </a:rPr>
              <a:t>Εκ της αισθήσεως, λοιπόν, προκύπτει η μνήμη, όπως λέμε. Εκ της επαναλαμβανόμενης δε μνήμης του ιδίου πράγματος, η εμπειρία. Διότι οι πολυάριθμες μνήμες είναι μία εμπειρία. Εκ της εμπειρίας ή εκ του καθόλου που ησυχάζει  στην ψυχή, του ενός </a:t>
            </a:r>
            <a:r>
              <a:rPr lang="el-GR" dirty="0" smtClean="0">
                <a:latin typeface="Times New Roman" pitchFamily="18" charset="0"/>
                <a:cs typeface="Times New Roman" pitchFamily="18" charset="0"/>
              </a:rPr>
              <a:t>σε σχέση με τα πολλά, </a:t>
            </a:r>
            <a:r>
              <a:rPr lang="el-GR" dirty="0" smtClean="0">
                <a:latin typeface="Times New Roman" pitchFamily="18" charset="0"/>
                <a:cs typeface="Times New Roman" pitchFamily="18" charset="0"/>
              </a:rPr>
              <a:t>ό, τι και αν είναι αυτό που είναι ένα και το αυτό σε όλα τα πράγματα, η αρχή της </a:t>
            </a:r>
            <a:r>
              <a:rPr lang="el-GR" dirty="0" smtClean="0">
                <a:latin typeface="Times New Roman" pitchFamily="18" charset="0"/>
                <a:cs typeface="Times New Roman" pitchFamily="18" charset="0"/>
              </a:rPr>
              <a:t>τέχνης </a:t>
            </a:r>
            <a:r>
              <a:rPr lang="el-GR" dirty="0" smtClean="0">
                <a:latin typeface="Times New Roman" pitchFamily="18" charset="0"/>
                <a:cs typeface="Times New Roman" pitchFamily="18" charset="0"/>
              </a:rPr>
              <a:t>και της επιστήμης – της τέχνης, εάν πρόκειται περί </a:t>
            </a:r>
            <a:r>
              <a:rPr lang="el-GR" dirty="0" smtClean="0">
                <a:latin typeface="Times New Roman" pitchFamily="18" charset="0"/>
                <a:cs typeface="Times New Roman" pitchFamily="18" charset="0"/>
              </a:rPr>
              <a:t>γενέσεως</a:t>
            </a:r>
            <a:r>
              <a:rPr lang="el-GR"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της επιστήμης, εάν πρόκειται περί του όντος.</a:t>
            </a:r>
          </a:p>
          <a:p>
            <a:pPr algn="just"/>
            <a:r>
              <a:rPr lang="el-GR" dirty="0" smtClean="0"/>
              <a:t/>
            </a:r>
            <a:br>
              <a:rPr lang="el-GR" dirty="0" smtClean="0"/>
            </a:br>
            <a:endParaRPr lang="el-GR" dirty="0"/>
          </a:p>
        </p:txBody>
      </p:sp>
      <p:sp>
        <p:nvSpPr>
          <p:cNvPr id="3" name="2 - Ορθογώνιο"/>
          <p:cNvSpPr/>
          <p:nvPr/>
        </p:nvSpPr>
        <p:spPr>
          <a:xfrm>
            <a:off x="6143636" y="1500174"/>
            <a:ext cx="2643206" cy="4308872"/>
          </a:xfrm>
          <a:prstGeom prst="rect">
            <a:avLst/>
          </a:prstGeom>
        </p:spPr>
        <p:txBody>
          <a:bodyPr wrap="square">
            <a:spAutoFit/>
          </a:bodyPr>
          <a:lstStyle/>
          <a:p>
            <a:r>
              <a:rPr lang="el-GR" sz="1600" dirty="0" smtClean="0">
                <a:latin typeface="Times New Roman" pitchFamily="18" charset="0"/>
                <a:cs typeface="Times New Roman" pitchFamily="18" charset="0"/>
              </a:rPr>
              <a:t>Πέντε στάδια:</a:t>
            </a:r>
          </a:p>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endParaRPr lang="el-GR"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(1) </a:t>
            </a:r>
            <a:r>
              <a:rPr lang="el-GR" sz="1600" dirty="0" smtClean="0">
                <a:latin typeface="Times New Roman" pitchFamily="18" charset="0"/>
                <a:cs typeface="Times New Roman" pitchFamily="18" charset="0"/>
              </a:rPr>
              <a:t>αίσθηση</a:t>
            </a:r>
          </a:p>
          <a:p>
            <a:endParaRPr lang="el-GR"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(2) </a:t>
            </a:r>
            <a:r>
              <a:rPr lang="el-GR" sz="1600" dirty="0" smtClean="0">
                <a:latin typeface="Times New Roman" pitchFamily="18" charset="0"/>
                <a:cs typeface="Times New Roman" pitchFamily="18" charset="0"/>
              </a:rPr>
              <a:t>μνήμη</a:t>
            </a:r>
          </a:p>
          <a:p>
            <a:endParaRPr lang="el-GR"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(3) </a:t>
            </a:r>
            <a:r>
              <a:rPr lang="el-GR" sz="1600" dirty="0" smtClean="0">
                <a:latin typeface="Times New Roman" pitchFamily="18" charset="0"/>
                <a:cs typeface="Times New Roman" pitchFamily="18" charset="0"/>
              </a:rPr>
              <a:t>εμπειρία</a:t>
            </a:r>
          </a:p>
          <a:p>
            <a:endParaRPr lang="el-GR"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(4) </a:t>
            </a:r>
            <a:r>
              <a:rPr lang="el-GR" sz="1600" dirty="0" smtClean="0">
                <a:latin typeface="Times New Roman" pitchFamily="18" charset="0"/>
                <a:cs typeface="Times New Roman" pitchFamily="18" charset="0"/>
              </a:rPr>
              <a:t>το επίπεδο των καθόλου</a:t>
            </a:r>
          </a:p>
          <a:p>
            <a:endParaRPr lang="el-GR"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(5) </a:t>
            </a:r>
            <a:r>
              <a:rPr lang="el-GR" sz="1600" dirty="0" smtClean="0">
                <a:latin typeface="Times New Roman" pitchFamily="18" charset="0"/>
                <a:cs typeface="Times New Roman" pitchFamily="18" charset="0"/>
              </a:rPr>
              <a:t>γνώση των πρώτων αρχών</a:t>
            </a:r>
            <a:r>
              <a:rPr lang="en-US" dirty="0" smtClean="0"/>
              <a:t/>
            </a:r>
            <a:br>
              <a:rPr lang="en-US" dirty="0" smtClean="0"/>
            </a:b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571480"/>
            <a:ext cx="7858180" cy="5262979"/>
          </a:xfrm>
          <a:prstGeom prst="rect">
            <a:avLst/>
          </a:prstGeom>
        </p:spPr>
        <p:txBody>
          <a:bodyPr wrap="square">
            <a:spAutoFit/>
          </a:bodyPr>
          <a:lstStyle/>
          <a:p>
            <a:pPr algn="just"/>
            <a:r>
              <a:rPr lang="en-US" sz="2000" b="1" dirty="0" smtClean="0">
                <a:latin typeface="Times New Roman" pitchFamily="18" charset="0"/>
                <a:cs typeface="Times New Roman" pitchFamily="18" charset="0"/>
              </a:rPr>
              <a:t>100a10-100a14 p. </a:t>
            </a:r>
            <a:r>
              <a:rPr lang="en-US" sz="2000" b="1" dirty="0" smtClean="0">
                <a:latin typeface="Times New Roman" pitchFamily="18" charset="0"/>
                <a:cs typeface="Times New Roman" pitchFamily="18" charset="0"/>
              </a:rPr>
              <a:t>166</a:t>
            </a:r>
          </a:p>
          <a:p>
            <a:pPr algn="just"/>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οὔτε</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δὴ</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ἐνυπάρχουσιν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ἀφωρισμέναι</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αἱ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ἕξεις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οὔτ</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ἀπ</a:t>
            </a:r>
            <a:r>
              <a:rPr lang="el-GR" sz="2000" dirty="0" smtClean="0">
                <a:latin typeface="Times New Roman" pitchFamily="18" charset="0"/>
                <a:cs typeface="Times New Roman" pitchFamily="18" charset="0"/>
              </a:rPr>
              <a:t>'</a:t>
            </a:r>
            <a:br>
              <a:rPr lang="el-GR"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ἄλλων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ἕξεων</a:t>
            </a:r>
            <a:r>
              <a:rPr lang="el-GR" sz="2000" dirty="0" smtClean="0">
                <a:latin typeface="Times New Roman" pitchFamily="18" charset="0"/>
                <a:cs typeface="Times New Roman" pitchFamily="18" charset="0"/>
              </a:rPr>
              <a:t> γίνονται </a:t>
            </a:r>
            <a:r>
              <a:rPr lang="el-GR" sz="2000" dirty="0" err="1" smtClean="0">
                <a:latin typeface="Times New Roman" pitchFamily="18" charset="0"/>
                <a:cs typeface="Times New Roman" pitchFamily="18" charset="0"/>
              </a:rPr>
              <a:t>γνωστικωτέρων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ἀλλ</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ἀπὸ</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αἰσθήσεως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οἷον</a:t>
            </a:r>
            <a:r>
              <a:rPr lang="el-GR" sz="2000"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ἐν</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μάχῃ</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τροπῆς</a:t>
            </a:r>
            <a:r>
              <a:rPr lang="el-GR" sz="2000" b="1" dirty="0" smtClean="0">
                <a:latin typeface="Times New Roman" pitchFamily="18" charset="0"/>
                <a:cs typeface="Times New Roman" pitchFamily="18" charset="0"/>
              </a:rPr>
              <a:t> γενομένης </a:t>
            </a:r>
            <a:r>
              <a:rPr lang="el-GR" sz="2000" dirty="0" err="1" smtClean="0">
                <a:latin typeface="Times New Roman" pitchFamily="18" charset="0"/>
                <a:cs typeface="Times New Roman" pitchFamily="18" charset="0"/>
              </a:rPr>
              <a:t>ἑνὸς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στάντος</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ἕτερος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ἔστη</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εἶθ</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ἕτερος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ἕως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ἐπὶ</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ἀρχὴν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ἦλθεν</a:t>
            </a:r>
            <a:r>
              <a:rPr lang="el-GR" sz="2000" dirty="0" smtClean="0">
                <a:latin typeface="Times New Roman" pitchFamily="18" charset="0"/>
                <a:cs typeface="Times New Roman" pitchFamily="18" charset="0"/>
              </a:rPr>
              <a:t>. ἡ </a:t>
            </a:r>
            <a:r>
              <a:rPr lang="el-GR" sz="2000" dirty="0" err="1" smtClean="0">
                <a:latin typeface="Times New Roman" pitchFamily="18" charset="0"/>
                <a:cs typeface="Times New Roman" pitchFamily="18" charset="0"/>
              </a:rPr>
              <a:t>δὲ</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ψυχὴ</a:t>
            </a:r>
            <a:r>
              <a:rPr lang="el-GR" sz="2000" dirty="0" smtClean="0">
                <a:latin typeface="Times New Roman" pitchFamily="18" charset="0"/>
                <a:cs typeface="Times New Roman" pitchFamily="18" charset="0"/>
              </a:rPr>
              <a:t/>
            </a:r>
            <a:br>
              <a:rPr lang="el-GR" sz="2000" dirty="0" smtClean="0">
                <a:latin typeface="Times New Roman" pitchFamily="18" charset="0"/>
                <a:cs typeface="Times New Roman" pitchFamily="18" charset="0"/>
              </a:rPr>
            </a:br>
            <a:r>
              <a:rPr lang="el-GR" sz="2000" dirty="0" err="1" smtClean="0">
                <a:latin typeface="Times New Roman" pitchFamily="18" charset="0"/>
                <a:cs typeface="Times New Roman" pitchFamily="18" charset="0"/>
              </a:rPr>
              <a:t>ὑπάρχει</a:t>
            </a:r>
            <a:r>
              <a:rPr lang="el-GR" sz="2000" dirty="0" smtClean="0">
                <a:latin typeface="Times New Roman" pitchFamily="18" charset="0"/>
                <a:cs typeface="Times New Roman" pitchFamily="18" charset="0"/>
              </a:rPr>
              <a:t> τοιαύτη </a:t>
            </a:r>
            <a:r>
              <a:rPr lang="el-GR" sz="2000" dirty="0" err="1" smtClean="0">
                <a:latin typeface="Times New Roman" pitchFamily="18" charset="0"/>
                <a:cs typeface="Times New Roman" pitchFamily="18" charset="0"/>
              </a:rPr>
              <a:t>οὖσα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οἵα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δύνασθαι</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πάσχειν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τοῦτο</a:t>
            </a:r>
            <a:r>
              <a:rPr lang="el-GR"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Οι έξεις λοιπόν δεν </a:t>
            </a:r>
            <a:r>
              <a:rPr lang="el-GR" sz="2000" dirty="0" smtClean="0">
                <a:latin typeface="Times New Roman" pitchFamily="18" charset="0"/>
                <a:cs typeface="Times New Roman" pitchFamily="18" charset="0"/>
              </a:rPr>
              <a:t>ενυπάρχουν (σε εμάς) </a:t>
            </a:r>
            <a:r>
              <a:rPr lang="el-GR" sz="2000" dirty="0" smtClean="0">
                <a:latin typeface="Times New Roman" pitchFamily="18" charset="0"/>
                <a:cs typeface="Times New Roman" pitchFamily="18" charset="0"/>
              </a:rPr>
              <a:t>πλήρως καθορισμένες, ούτε </a:t>
            </a:r>
            <a:r>
              <a:rPr lang="el-GR" sz="2000" dirty="0" smtClean="0">
                <a:latin typeface="Times New Roman" pitchFamily="18" charset="0"/>
                <a:cs typeface="Times New Roman" pitchFamily="18" charset="0"/>
              </a:rPr>
              <a:t>προέρχονται </a:t>
            </a:r>
            <a:r>
              <a:rPr lang="el-GR" sz="2000" dirty="0" smtClean="0">
                <a:latin typeface="Times New Roman" pitchFamily="18" charset="0"/>
                <a:cs typeface="Times New Roman" pitchFamily="18" charset="0"/>
              </a:rPr>
              <a:t>από άλλες έξεις </a:t>
            </a:r>
            <a:r>
              <a:rPr lang="el-GR" sz="2000" dirty="0" err="1" smtClean="0">
                <a:latin typeface="Times New Roman" pitchFamily="18" charset="0"/>
                <a:cs typeface="Times New Roman" pitchFamily="18" charset="0"/>
              </a:rPr>
              <a:t>γωστικότερες</a:t>
            </a:r>
            <a:r>
              <a:rPr lang="el-GR"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αλλά από την </a:t>
            </a:r>
            <a:r>
              <a:rPr lang="el-GR" sz="2000" dirty="0" smtClean="0">
                <a:latin typeface="Times New Roman" pitchFamily="18" charset="0"/>
                <a:cs typeface="Times New Roman" pitchFamily="18" charset="0"/>
              </a:rPr>
              <a:t>αίσθηση, όπως συμβαίνει στη </a:t>
            </a:r>
            <a:r>
              <a:rPr lang="el-GR" sz="2000" dirty="0" smtClean="0">
                <a:latin typeface="Times New Roman" pitchFamily="18" charset="0"/>
                <a:cs typeface="Times New Roman" pitchFamily="18" charset="0"/>
              </a:rPr>
              <a:t>μάχη, </a:t>
            </a:r>
            <a:r>
              <a:rPr lang="el-GR" sz="2000" dirty="0" smtClean="0">
                <a:latin typeface="Times New Roman" pitchFamily="18" charset="0"/>
                <a:cs typeface="Times New Roman" pitchFamily="18" charset="0"/>
              </a:rPr>
              <a:t>όπου, </a:t>
            </a:r>
            <a:r>
              <a:rPr lang="el-GR" sz="2000" dirty="0" smtClean="0">
                <a:latin typeface="Times New Roman" pitchFamily="18" charset="0"/>
                <a:cs typeface="Times New Roman" pitchFamily="18" charset="0"/>
              </a:rPr>
              <a:t>όταν </a:t>
            </a:r>
            <a:r>
              <a:rPr lang="el-GR" sz="2000" dirty="0" smtClean="0">
                <a:latin typeface="Times New Roman" pitchFamily="18" charset="0"/>
                <a:cs typeface="Times New Roman" pitchFamily="18" charset="0"/>
              </a:rPr>
              <a:t>υπάρξει </a:t>
            </a:r>
            <a:r>
              <a:rPr lang="el-GR" sz="2000" dirty="0" smtClean="0">
                <a:latin typeface="Times New Roman" pitchFamily="18" charset="0"/>
                <a:cs typeface="Times New Roman" pitchFamily="18" charset="0"/>
              </a:rPr>
              <a:t>εκτροπή, </a:t>
            </a:r>
            <a:r>
              <a:rPr lang="el-GR" sz="2000" dirty="0" smtClean="0">
                <a:latin typeface="Times New Roman" pitchFamily="18" charset="0"/>
                <a:cs typeface="Times New Roman" pitchFamily="18" charset="0"/>
              </a:rPr>
              <a:t>αφού σταθεί κάποιος ακίνητος πρώτος θα </a:t>
            </a:r>
            <a:r>
              <a:rPr lang="el-GR" sz="2000" dirty="0" smtClean="0">
                <a:latin typeface="Times New Roman" pitchFamily="18" charset="0"/>
                <a:cs typeface="Times New Roman" pitchFamily="18" charset="0"/>
              </a:rPr>
              <a:t>ακολουθήσει </a:t>
            </a:r>
            <a:r>
              <a:rPr lang="el-GR" sz="2000" dirty="0" smtClean="0">
                <a:latin typeface="Times New Roman" pitchFamily="18" charset="0"/>
                <a:cs typeface="Times New Roman" pitchFamily="18" charset="0"/>
              </a:rPr>
              <a:t>κάποιος άλλος μετά, και έπειτα άλλος, μέχρι ολόκληρο το στράτευμα να επανέλθει στην τάξη. </a:t>
            </a:r>
            <a:r>
              <a:rPr lang="el-GR" sz="2000" dirty="0" smtClean="0">
                <a:latin typeface="Times New Roman" pitchFamily="18" charset="0"/>
                <a:cs typeface="Times New Roman" pitchFamily="18" charset="0"/>
              </a:rPr>
              <a:t>Και η ψυχή </a:t>
            </a:r>
            <a:r>
              <a:rPr lang="el-GR" sz="2000" dirty="0" smtClean="0">
                <a:latin typeface="Times New Roman" pitchFamily="18" charset="0"/>
                <a:cs typeface="Times New Roman" pitchFamily="18" charset="0"/>
              </a:rPr>
              <a:t>υπάρχει όντας έτσι ώστε </a:t>
            </a:r>
            <a:r>
              <a:rPr lang="el-GR" sz="2000" dirty="0" smtClean="0">
                <a:latin typeface="Times New Roman" pitchFamily="18" charset="0"/>
                <a:cs typeface="Times New Roman" pitchFamily="18" charset="0"/>
              </a:rPr>
              <a:t>να μπορεί </a:t>
            </a:r>
            <a:r>
              <a:rPr lang="el-GR" sz="2000" dirty="0" smtClean="0">
                <a:latin typeface="Times New Roman" pitchFamily="18" charset="0"/>
                <a:cs typeface="Times New Roman" pitchFamily="18" charset="0"/>
              </a:rPr>
              <a:t>να το </a:t>
            </a:r>
            <a:r>
              <a:rPr lang="el-GR" sz="2000" dirty="0" smtClean="0">
                <a:latin typeface="Times New Roman" pitchFamily="18" charset="0"/>
                <a:cs typeface="Times New Roman" pitchFamily="18" charset="0"/>
              </a:rPr>
              <a:t>υφίσταται </a:t>
            </a:r>
            <a:r>
              <a:rPr lang="el-GR" sz="2000" dirty="0" smtClean="0">
                <a:latin typeface="Times New Roman" pitchFamily="18" charset="0"/>
                <a:cs typeface="Times New Roman" pitchFamily="18" charset="0"/>
              </a:rPr>
              <a:t>αυτό. </a:t>
            </a:r>
            <a:endParaRPr lang="en-US" sz="2000" dirty="0" smtClean="0">
              <a:latin typeface="Times New Roman" pitchFamily="18" charset="0"/>
              <a:cs typeface="Times New Roman" pitchFamily="18" charset="0"/>
            </a:endParaRPr>
          </a:p>
          <a:p>
            <a:pPr algn="just"/>
            <a:r>
              <a:rPr lang="el-GR" dirty="0" smtClean="0"/>
              <a:t/>
            </a:r>
            <a:br>
              <a:rPr lang="el-GR" dirty="0" smtClean="0"/>
            </a:b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357166"/>
            <a:ext cx="6858048" cy="8863965"/>
          </a:xfrm>
          <a:prstGeom prst="rect">
            <a:avLst/>
          </a:prstGeom>
        </p:spPr>
        <p:txBody>
          <a:bodyPr wrap="square">
            <a:spAutoFit/>
          </a:bodyPr>
          <a:lstStyle/>
          <a:p>
            <a:pPr algn="just"/>
            <a:r>
              <a:rPr lang="el-GR" sz="2000" i="1" dirty="0" smtClean="0">
                <a:latin typeface="Times New Roman" pitchFamily="18" charset="0"/>
                <a:cs typeface="Times New Roman" pitchFamily="18" charset="0"/>
              </a:rPr>
              <a:t>Αναλυτικά Ύστερα </a:t>
            </a:r>
            <a:r>
              <a:rPr lang="el-GR" sz="2000" dirty="0" smtClean="0">
                <a:latin typeface="Times New Roman" pitchFamily="18" charset="0"/>
                <a:cs typeface="Times New Roman" pitchFamily="18" charset="0"/>
              </a:rPr>
              <a:t>Β19</a:t>
            </a:r>
          </a:p>
          <a:p>
            <a:pPr algn="just"/>
            <a:r>
              <a:rPr lang="el-GR" sz="2000" dirty="0" smtClean="0">
                <a:latin typeface="Times New Roman" pitchFamily="18" charset="0"/>
                <a:cs typeface="Times New Roman" pitchFamily="18" charset="0"/>
              </a:rPr>
              <a:t>«</a:t>
            </a:r>
            <a:r>
              <a:rPr lang="el-GR" sz="2000" dirty="0" err="1" smtClean="0">
                <a:latin typeface="Times New Roman" pitchFamily="18" charset="0"/>
                <a:cs typeface="Times New Roman" pitchFamily="18" charset="0"/>
              </a:rPr>
              <a:t>νοῦς</a:t>
            </a:r>
            <a:r>
              <a:rPr lang="el-GR" sz="2000" dirty="0" smtClean="0">
                <a:latin typeface="Times New Roman" pitchFamily="18" charset="0"/>
                <a:cs typeface="Times New Roman" pitchFamily="18" charset="0"/>
              </a:rPr>
              <a:t>» - </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Ο νους είναι για την επαγωγή ότι είναι η επιστήμη για την παραγωγή. </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Οι πρώτες αρχές γίνονται γνωστές μέσω επαγωγής και η κατάσταση που μας οδηγεί στη γνώση τους είναι ο νους: </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«μέσω της επαγωγής είναι που πρέπει να φθάνουμε στη γνώση των πρώτων αρχών, καθώς αυτός είναι ο τρόπος που και η αίσθηση εμποιεί το καθόλου» (100</a:t>
            </a:r>
            <a:r>
              <a:rPr lang="en-US" sz="2000" dirty="0" smtClean="0">
                <a:latin typeface="Times New Roman" pitchFamily="18" charset="0"/>
                <a:cs typeface="Times New Roman" pitchFamily="18" charset="0"/>
              </a:rPr>
              <a:t>b</a:t>
            </a:r>
            <a:r>
              <a:rPr lang="el-GR" sz="2000" dirty="0" smtClean="0">
                <a:latin typeface="Times New Roman" pitchFamily="18" charset="0"/>
                <a:cs typeface="Times New Roman" pitchFamily="18" charset="0"/>
              </a:rPr>
              <a:t>3-4)</a:t>
            </a:r>
          </a:p>
          <a:p>
            <a:pPr algn="just"/>
            <a:endParaRPr lang="el-GR" sz="2000" dirty="0" smtClean="0">
              <a:latin typeface="Times New Roman" pitchFamily="18" charset="0"/>
              <a:cs typeface="Times New Roman" pitchFamily="18" charset="0"/>
            </a:endParaRPr>
          </a:p>
          <a:p>
            <a:pPr algn="just"/>
            <a:r>
              <a:rPr lang="el-GR" sz="2000" dirty="0" err="1" smtClean="0">
                <a:latin typeface="Times New Roman" pitchFamily="18" charset="0"/>
                <a:cs typeface="Times New Roman" pitchFamily="18" charset="0"/>
              </a:rPr>
              <a:t>δῆλον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δὴ</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ὅτι</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ἡμῖν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τὰ</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πρῶτα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ἐπαγωγῇ</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γνωρίζειν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ἀναγκαῖον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καὶ</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γὰρ</a:t>
            </a:r>
            <a:r>
              <a:rPr lang="el-GR" sz="2000" dirty="0" smtClean="0">
                <a:latin typeface="Times New Roman" pitchFamily="18" charset="0"/>
                <a:cs typeface="Times New Roman" pitchFamily="18" charset="0"/>
              </a:rPr>
              <a:t> ἡ </a:t>
            </a:r>
            <a:r>
              <a:rPr lang="el-GR" sz="2000" dirty="0" err="1" smtClean="0">
                <a:latin typeface="Times New Roman" pitchFamily="18" charset="0"/>
                <a:cs typeface="Times New Roman" pitchFamily="18" charset="0"/>
              </a:rPr>
              <a:t>αἴσθησις</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οὕτω</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τὸ</a:t>
            </a:r>
            <a:r>
              <a:rPr lang="el-GR" sz="2000" dirty="0" smtClean="0">
                <a:latin typeface="Times New Roman" pitchFamily="18" charset="0"/>
                <a:cs typeface="Times New Roman" pitchFamily="18" charset="0"/>
              </a:rPr>
              <a:t> καθόλου </a:t>
            </a:r>
            <a:r>
              <a:rPr lang="el-GR" sz="2000" dirty="0" err="1" smtClean="0">
                <a:latin typeface="Times New Roman" pitchFamily="18" charset="0"/>
                <a:cs typeface="Times New Roman" pitchFamily="18" charset="0"/>
              </a:rPr>
              <a:t>ἐμποιεῖ</a:t>
            </a:r>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Δεν υπάρχει επιστήμη (επιστημονική γνώση) των πρώτων αρχών, παρόλο που οι πρώτες αρχές είναι γνώριμες (ή κατανοητές) μέσω του νου, ο οποίος είναι η πηγή όλης της γνώσης. </a:t>
            </a: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endParaRPr lang="el-GR" dirty="0" smtClean="0"/>
          </a:p>
          <a:p>
            <a:endParaRPr lang="el-GR" dirty="0" smtClean="0"/>
          </a:p>
          <a:p>
            <a:endParaRPr lang="el-GR" dirty="0" smtClean="0"/>
          </a:p>
          <a:p>
            <a:endParaRPr lang="el-GR" dirty="0" smtClean="0"/>
          </a:p>
          <a:p>
            <a:r>
              <a:rPr lang="el-GR" dirty="0" smtClean="0"/>
              <a:t>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74638"/>
            <a:ext cx="8229600" cy="6154758"/>
          </a:xfrm>
        </p:spPr>
        <p:txBody>
          <a:bodyPr>
            <a:normAutofit fontScale="90000"/>
          </a:bodyPr>
          <a:lstStyle/>
          <a:p>
            <a:pPr algn="l"/>
            <a:r>
              <a:rPr lang="el-GR" sz="3100" dirty="0"/>
              <a:t>(1)</a:t>
            </a:r>
            <a:br>
              <a:rPr lang="el-GR" sz="3100" dirty="0"/>
            </a:br>
            <a:r>
              <a:rPr lang="el-GR" sz="3100" dirty="0"/>
              <a:t>Όλοι οι άνθρωποι είναι </a:t>
            </a:r>
            <a:r>
              <a:rPr lang="el-GR" sz="3100" dirty="0" smtClean="0"/>
              <a:t>θνητοί</a:t>
            </a:r>
            <a:br>
              <a:rPr lang="el-GR" sz="3100" dirty="0" smtClean="0"/>
            </a:br>
            <a:r>
              <a:rPr lang="el-GR" sz="3100" dirty="0" smtClean="0"/>
              <a:t>Όλοι </a:t>
            </a:r>
            <a:r>
              <a:rPr lang="el-GR" sz="3100" dirty="0"/>
              <a:t>οι Έλληνες είναι </a:t>
            </a:r>
            <a:r>
              <a:rPr lang="el-GR" sz="3100" dirty="0" smtClean="0"/>
              <a:t>άνθρωποι</a:t>
            </a:r>
            <a:br>
              <a:rPr lang="el-GR" sz="3100" dirty="0" smtClean="0"/>
            </a:br>
            <a:r>
              <a:rPr lang="el-GR" sz="3100" dirty="0" smtClean="0"/>
              <a:t>____________________________</a:t>
            </a:r>
            <a:r>
              <a:rPr lang="el-GR" sz="3100" dirty="0"/>
              <a:t/>
            </a:r>
            <a:br>
              <a:rPr lang="el-GR" sz="3100" dirty="0"/>
            </a:br>
            <a:r>
              <a:rPr lang="el-GR" sz="3100" dirty="0"/>
              <a:t>Όλοι οι Έλληνες είναι </a:t>
            </a:r>
            <a:r>
              <a:rPr lang="el-GR" sz="3100" dirty="0" smtClean="0"/>
              <a:t>θνητοί</a:t>
            </a:r>
            <a:r>
              <a:rPr lang="el-GR" sz="3100" dirty="0"/>
              <a:t/>
            </a:r>
            <a:br>
              <a:rPr lang="el-GR" sz="3100" dirty="0"/>
            </a:br>
            <a:r>
              <a:rPr lang="el-GR" sz="3100" dirty="0"/>
              <a:t> </a:t>
            </a:r>
            <a:br>
              <a:rPr lang="el-GR" sz="3100" dirty="0"/>
            </a:br>
            <a:r>
              <a:rPr lang="el-GR" sz="3100" dirty="0"/>
              <a:t> </a:t>
            </a:r>
            <a:br>
              <a:rPr lang="el-GR" sz="3100" dirty="0"/>
            </a:br>
            <a:r>
              <a:rPr lang="el-GR" sz="3100" dirty="0"/>
              <a:t>(2)</a:t>
            </a:r>
            <a:br>
              <a:rPr lang="el-GR" sz="3100" dirty="0"/>
            </a:br>
            <a:r>
              <a:rPr lang="el-GR" sz="3100" dirty="0"/>
              <a:t>Κανένας φοιτητής δεν είναι παρών</a:t>
            </a:r>
            <a:br>
              <a:rPr lang="el-GR" sz="3100" dirty="0"/>
            </a:br>
            <a:r>
              <a:rPr lang="el-GR" sz="3100" dirty="0"/>
              <a:t>Όλοι οι φοιτητές είναι </a:t>
            </a:r>
            <a:r>
              <a:rPr lang="el-GR" sz="3100" dirty="0" smtClean="0"/>
              <a:t>Αθηναίοι</a:t>
            </a:r>
            <a:br>
              <a:rPr lang="el-GR" sz="3100" dirty="0" smtClean="0"/>
            </a:br>
            <a:r>
              <a:rPr lang="el-GR" sz="3100" dirty="0" smtClean="0"/>
              <a:t>_____________________________</a:t>
            </a:r>
            <a:r>
              <a:rPr lang="el-GR" sz="3100" dirty="0"/>
              <a:t/>
            </a:r>
            <a:br>
              <a:rPr lang="el-GR" sz="3100" dirty="0"/>
            </a:br>
            <a:r>
              <a:rPr lang="el-GR" sz="3100" dirty="0"/>
              <a:t>Μερικοί Αθηναίοι δεν είναι παρόντες</a:t>
            </a:r>
            <a:r>
              <a:rPr lang="el-GR" dirty="0"/>
              <a:t/>
            </a:r>
            <a:br>
              <a:rPr lang="el-GR" dirty="0"/>
            </a:b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1000108"/>
            <a:ext cx="4357718" cy="5072098"/>
          </a:xfrm>
          <a:prstGeom prst="rect">
            <a:avLst/>
          </a:prstGeom>
          <a:noFill/>
          <a:ln w="9525">
            <a:noFill/>
            <a:miter lim="800000"/>
            <a:headEnd/>
            <a:tailEnd/>
          </a:ln>
          <a:effectLst/>
        </p:spPr>
      </p:pic>
      <p:sp>
        <p:nvSpPr>
          <p:cNvPr id="3" name="2 - Ορθογώνιο"/>
          <p:cNvSpPr/>
          <p:nvPr/>
        </p:nvSpPr>
        <p:spPr>
          <a:xfrm>
            <a:off x="571472" y="500042"/>
            <a:ext cx="6429420" cy="400110"/>
          </a:xfrm>
          <a:prstGeom prst="rect">
            <a:avLst/>
          </a:prstGeom>
        </p:spPr>
        <p:txBody>
          <a:bodyPr wrap="square">
            <a:spAutoFit/>
          </a:bodyPr>
          <a:lstStyle/>
          <a:p>
            <a:r>
              <a:rPr lang="el-GR" sz="2000" dirty="0" smtClean="0">
                <a:latin typeface="Times New Roman" pitchFamily="18" charset="0"/>
                <a:cs typeface="Times New Roman" pitchFamily="18" charset="0"/>
              </a:rPr>
              <a:t>Αναλυτικά  Ύστερα </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100</a:t>
            </a:r>
            <a:r>
              <a:rPr lang="en-US" sz="2000" dirty="0" smtClean="0">
                <a:latin typeface="Times New Roman" pitchFamily="18" charset="0"/>
                <a:cs typeface="Times New Roman" pitchFamily="18" charset="0"/>
              </a:rPr>
              <a:t>b</a:t>
            </a:r>
            <a:r>
              <a:rPr lang="el-GR"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p:txBody>
      </p:sp>
      <p:sp>
        <p:nvSpPr>
          <p:cNvPr id="4" name="3 - Ορθογώνιο"/>
          <p:cNvSpPr/>
          <p:nvPr/>
        </p:nvSpPr>
        <p:spPr>
          <a:xfrm>
            <a:off x="4714876" y="571480"/>
            <a:ext cx="4214810" cy="6309420"/>
          </a:xfrm>
          <a:prstGeom prst="rect">
            <a:avLst/>
          </a:prstGeom>
        </p:spPr>
        <p:txBody>
          <a:bodyPr wrap="square">
            <a:spAutoFit/>
          </a:bodyPr>
          <a:lstStyle/>
          <a:p>
            <a:pPr algn="just"/>
            <a:r>
              <a:rPr lang="el-GR" sz="1600" dirty="0" smtClean="0">
                <a:latin typeface="Times New Roman" pitchFamily="18" charset="0"/>
                <a:cs typeface="Times New Roman" pitchFamily="18" charset="0"/>
              </a:rPr>
              <a:t>Από τις έξεις της διάνοιας μέσω των οποίων συλλαμβάνουμε την αλήθεια, κάποιες επιτρέπουν και το ψεύδος (δόξα, λογισμός), ενώ άλλες οδηγούν μόνο στην αλήθεια.  </a:t>
            </a:r>
          </a:p>
          <a:p>
            <a:pPr algn="just"/>
            <a:r>
              <a:rPr lang="el-GR" sz="1600" dirty="0" smtClean="0">
                <a:latin typeface="Times New Roman" pitchFamily="18" charset="0"/>
                <a:cs typeface="Times New Roman" pitchFamily="18" charset="0"/>
              </a:rPr>
              <a:t>Οι τελευταίες είναι η επιστήμη και ο νους.</a:t>
            </a:r>
          </a:p>
          <a:p>
            <a:pPr algn="just"/>
            <a:r>
              <a:rPr lang="el-GR" sz="1600" dirty="0" smtClean="0">
                <a:latin typeface="Times New Roman" pitchFamily="18" charset="0"/>
                <a:cs typeface="Times New Roman" pitchFamily="18" charset="0"/>
              </a:rPr>
              <a:t>Κανένα άλλο είδος εκτός από τον νου δεν είναι ακριβέστερο της επιστήμης.</a:t>
            </a:r>
          </a:p>
          <a:p>
            <a:pPr algn="just"/>
            <a:r>
              <a:rPr lang="el-GR" sz="1600" dirty="0" smtClean="0">
                <a:latin typeface="Times New Roman" pitchFamily="18" charset="0"/>
                <a:cs typeface="Times New Roman" pitchFamily="18" charset="0"/>
              </a:rPr>
              <a:t>Οι αρχές των αποδείξεων είναι πιο οικείες – γνώριμες (από τα συμπεράσματά τους).</a:t>
            </a:r>
          </a:p>
          <a:p>
            <a:pPr algn="just"/>
            <a:r>
              <a:rPr lang="el-GR" sz="1600" dirty="0" smtClean="0">
                <a:latin typeface="Times New Roman" pitchFamily="18" charset="0"/>
                <a:cs typeface="Times New Roman" pitchFamily="18" charset="0"/>
              </a:rPr>
              <a:t>Όλη η επιστήμη είναι «μετά λόγου» (όπου </a:t>
            </a:r>
            <a:r>
              <a:rPr lang="el-GR" sz="1600" u="sng" dirty="0" smtClean="0">
                <a:latin typeface="Times New Roman" pitchFamily="18" charset="0"/>
                <a:cs typeface="Times New Roman" pitchFamily="18" charset="0"/>
              </a:rPr>
              <a:t>λόγος=συλλογισμός=επιχείρημα=απόδειξη)</a:t>
            </a:r>
          </a:p>
          <a:p>
            <a:pPr algn="just"/>
            <a:r>
              <a:rPr lang="el-GR" sz="1600" dirty="0" smtClean="0">
                <a:latin typeface="Times New Roman" pitchFamily="18" charset="0"/>
                <a:cs typeface="Times New Roman" pitchFamily="18" charset="0"/>
              </a:rPr>
              <a:t>Άρα δεν μπορεί να υπάρξει επιστήμη των αρχών.</a:t>
            </a:r>
          </a:p>
          <a:p>
            <a:pPr algn="just"/>
            <a:r>
              <a:rPr lang="el-GR" sz="1600" dirty="0" smtClean="0">
                <a:latin typeface="Times New Roman" pitchFamily="18" charset="0"/>
                <a:cs typeface="Times New Roman" pitchFamily="18" charset="0"/>
              </a:rPr>
              <a:t>Τίποτε δεν θα μπορούσε να είναι αληθέστερο της </a:t>
            </a:r>
            <a:r>
              <a:rPr lang="el-GR" sz="1600" u="sng" dirty="0" smtClean="0">
                <a:latin typeface="Times New Roman" pitchFamily="18" charset="0"/>
                <a:cs typeface="Times New Roman" pitchFamily="18" charset="0"/>
              </a:rPr>
              <a:t>επιστήμης από τον νου.</a:t>
            </a:r>
          </a:p>
          <a:p>
            <a:pPr algn="just"/>
            <a:r>
              <a:rPr lang="el-GR" sz="1600" dirty="0" smtClean="0">
                <a:latin typeface="Times New Roman" pitchFamily="18" charset="0"/>
                <a:cs typeface="Times New Roman" pitchFamily="18" charset="0"/>
              </a:rPr>
              <a:t>Άρα ο νους μπορεί να είναι (αρχή) των αρχών.</a:t>
            </a:r>
          </a:p>
          <a:p>
            <a:pPr algn="just"/>
            <a:r>
              <a:rPr lang="el-GR" sz="1600" dirty="0" smtClean="0">
                <a:latin typeface="Times New Roman" pitchFamily="18" charset="0"/>
                <a:cs typeface="Times New Roman" pitchFamily="18" charset="0"/>
              </a:rPr>
              <a:t>[Η αρχή της απόδειξης δεν θα μπορούσε να είναι απόδειξη και άρα δεν υπάρχει επιστήμη της επιστήμης. Εάν όμως δεν έχουμε τίποτα άλλο πέρα από την επιστήμη αληθές, ο νους μπορεί να είναι η αρχή της επιστήμης. Και η μεν (αρχή) μπορεί να είναι αρχή της αρχής, όπως και όλη η επιστήμη μπορεί να είναι (επιστήμη) της ολότητας των πραγμάτων.</a:t>
            </a:r>
          </a:p>
          <a:p>
            <a:pPr algn="just"/>
            <a:r>
              <a:rPr lang="en-US" dirty="0" smtClean="0"/>
              <a:t/>
            </a:r>
            <a:br>
              <a:rPr lang="en-US" dirty="0" smtClean="0"/>
            </a:b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57158" y="1142983"/>
            <a:ext cx="8143932" cy="5000661"/>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85852" y="1571612"/>
            <a:ext cx="664373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 όρος «</a:t>
            </a:r>
            <a:r>
              <a:rPr kumimoji="0" lang="el-GR"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νοῦς</a:t>
            </a: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μεταφράζεται στα Αγγλικά ως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intuition </a:t>
            </a: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ή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rational insight</a:t>
            </a: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εκφράσεις που ίσως δημιουργούν την εντύπωση ότι ο Αριστοτέλης είχε ένα μη αναγώγιμο ορθολογικό στοιχείο στη θεώρησή του για την επιστήμη – ότι δηλαδή με το πέρας της επαγωγικής διαδικασίας κάποια επιπλέον διεργασία απαιτείται για να φθάσουμε στην γενική αρχή. </a:t>
            </a:r>
          </a:p>
          <a:p>
            <a:pPr marL="0" marR="0" lvl="0" indent="0" algn="just" defTabSz="914400" rtl="0" eaLnBrk="1" fontAlgn="base" latinLnBrk="0" hangingPunct="1">
              <a:lnSpc>
                <a:spcPct val="100000"/>
              </a:lnSpc>
              <a:spcBef>
                <a:spcPct val="0"/>
              </a:spcBef>
              <a:spcAft>
                <a:spcPct val="0"/>
              </a:spcAft>
              <a:buClrTx/>
              <a:buSzTx/>
              <a:buFontTx/>
              <a:buNone/>
              <a:tabLst/>
            </a:pPr>
            <a:endParaRPr lang="el-GR" dirty="0" smtClean="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l-GR" dirty="0" smtClean="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επικρατέστερη άποψη πάντως είναι ότι η μέθοδος μέσω της οποίας συλλαμβάνονται οι πρώτες αρχές είναι η επαγωγή, αν και η γνωστική ικανότητα που απαιτείται για αυτές δεν είναι η επιστήμη, αλλά ο νους.</a:t>
            </a: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57290" y="928670"/>
            <a:ext cx="6286544" cy="4985980"/>
          </a:xfrm>
          <a:prstGeom prst="rect">
            <a:avLst/>
          </a:prstGeom>
        </p:spPr>
        <p:txBody>
          <a:bodyPr wrap="square">
            <a:spAutoFit/>
          </a:bodyPr>
          <a:lstStyle/>
          <a:p>
            <a:r>
              <a:rPr lang="el-GR" sz="2000" u="sng" dirty="0" smtClean="0">
                <a:latin typeface="Times New Roman" pitchFamily="18" charset="0"/>
                <a:cs typeface="Times New Roman" pitchFamily="18" charset="0"/>
              </a:rPr>
              <a:t>Συμπερασματικά</a:t>
            </a:r>
            <a:r>
              <a:rPr lang="el-GR" sz="2000" dirty="0" smtClean="0">
                <a:latin typeface="Times New Roman" pitchFamily="18" charset="0"/>
                <a:cs typeface="Times New Roman" pitchFamily="18" charset="0"/>
              </a:rPr>
              <a:t>:</a:t>
            </a:r>
          </a:p>
          <a:p>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Μέσω της επαγωγής οδηγούμαστε σε μη αποδείξιμες πρώτες αρχές</a:t>
            </a:r>
          </a:p>
          <a:p>
            <a:pPr algn="just"/>
            <a:r>
              <a:rPr lang="el-GR" sz="2000" dirty="0" smtClean="0">
                <a:latin typeface="Times New Roman" pitchFamily="18" charset="0"/>
                <a:cs typeface="Times New Roman" pitchFamily="18" charset="0"/>
              </a:rPr>
              <a:t> </a:t>
            </a:r>
          </a:p>
          <a:p>
            <a:pPr algn="just"/>
            <a:r>
              <a:rPr lang="el-GR" sz="2000" dirty="0" smtClean="0">
                <a:latin typeface="Times New Roman" pitchFamily="18" charset="0"/>
                <a:cs typeface="Times New Roman" pitchFamily="18" charset="0"/>
              </a:rPr>
              <a:t>Η επαγωγή βαίνει από τα καθέκαστα στα καθόλου</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επαγωγή οδηγεί σε αρχές που είναι αναγκαίες και καθολικές (που γνωρίζουμε ότι είναι αληθείς) – τις αρχές της απόδειξης</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επαγωγή δεν απαιτεί πλήρη απαρίθμηση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επαγωγή μας είναι χρήσιμη εφόσον πράγματι μας προσφέρει γνώση</a:t>
            </a:r>
          </a:p>
          <a:p>
            <a:pPr algn="just"/>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3042" y="117693"/>
            <a:ext cx="5929354" cy="6186309"/>
          </a:xfrm>
          <a:prstGeom prst="rect">
            <a:avLst/>
          </a:prstGeom>
        </p:spPr>
        <p:txBody>
          <a:bodyPr wrap="square">
            <a:spAutoFit/>
          </a:bodyPr>
          <a:lstStyle/>
          <a:p>
            <a:pPr algn="ctr"/>
            <a:r>
              <a:rPr lang="el-GR" b="1" dirty="0" smtClean="0">
                <a:latin typeface="Times New Roman" pitchFamily="18" charset="0"/>
                <a:cs typeface="Times New Roman" pitchFamily="18" charset="0"/>
              </a:rPr>
              <a:t>Ένσταση</a:t>
            </a:r>
          </a:p>
          <a:p>
            <a:pPr algn="just"/>
            <a:endParaRPr lang="el-GR"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Πόσες φορές (περιπτώσεις Α-Β) είναι αρκετές για να γίνει δεκτή μια γενίκευση της μορφής Όλα τα Α είναι Β; (</a:t>
            </a:r>
            <a:r>
              <a:rPr lang="en-US" dirty="0" smtClean="0">
                <a:latin typeface="Times New Roman" pitchFamily="18" charset="0"/>
                <a:cs typeface="Times New Roman" pitchFamily="18" charset="0"/>
              </a:rPr>
              <a:t>Galen ME 6, 94-95</a:t>
            </a:r>
            <a:r>
              <a:rPr lang="el-GR"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l-GR" dirty="0" smtClean="0">
                <a:latin typeface="Times New Roman" pitchFamily="18" charset="0"/>
                <a:cs typeface="Times New Roman" pitchFamily="18" charset="0"/>
              </a:rPr>
              <a:t>Το τυπικό επιχείρημα ήταν το εξής:</a:t>
            </a:r>
          </a:p>
          <a:p>
            <a:pPr algn="just"/>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l-GR" dirty="0" smtClean="0">
                <a:latin typeface="Times New Roman" pitchFamily="18" charset="0"/>
                <a:cs typeface="Times New Roman" pitchFamily="18" charset="0"/>
              </a:rPr>
              <a:t>Η περίπτωση ενός Α που είναι Β δεν είναι αρκετή για να γίνει δεκτό ότι Όλα τα Α είναι Β.</a:t>
            </a:r>
          </a:p>
          <a:p>
            <a:pPr algn="just"/>
            <a:endParaRPr lang="el-GR"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Υποθέστε, όμως, ότι οι </a:t>
            </a:r>
            <a:r>
              <a:rPr lang="en-US" b="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περιπτώσεις είναι αρκετές.</a:t>
            </a:r>
          </a:p>
          <a:p>
            <a:pPr algn="just"/>
            <a:endParaRPr lang="el-GR"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Υποθέστε ακόμη ότι έχετε δει</a:t>
            </a:r>
            <a:r>
              <a:rPr lang="el-G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n-1 </a:t>
            </a:r>
            <a:r>
              <a:rPr lang="el-GR" dirty="0" smtClean="0">
                <a:latin typeface="Times New Roman" pitchFamily="18" charset="0"/>
                <a:cs typeface="Times New Roman" pitchFamily="18" charset="0"/>
              </a:rPr>
              <a:t>περιπτώσεις και ότι πρόκειται να δείτε μόλις την </a:t>
            </a:r>
            <a:r>
              <a:rPr lang="en-US" b="1" dirty="0" smtClean="0">
                <a:latin typeface="Times New Roman" pitchFamily="18" charset="0"/>
                <a:cs typeface="Times New Roman" pitchFamily="18" charset="0"/>
              </a:rPr>
              <a:t>nth</a:t>
            </a:r>
            <a:endParaRPr lang="el-GR"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l-GR" dirty="0" smtClean="0">
                <a:latin typeface="Times New Roman" pitchFamily="18" charset="0"/>
                <a:cs typeface="Times New Roman" pitchFamily="18" charset="0"/>
              </a:rPr>
              <a:t>Τότε πηγαίνοντας από την περίπτωση </a:t>
            </a:r>
            <a:r>
              <a:rPr lang="en-US" b="1" dirty="0" smtClean="0">
                <a:latin typeface="Times New Roman" pitchFamily="18" charset="0"/>
                <a:cs typeface="Times New Roman" pitchFamily="18" charset="0"/>
              </a:rPr>
              <a:t>n-1 </a:t>
            </a:r>
            <a:r>
              <a:rPr lang="el-GR" dirty="0" smtClean="0">
                <a:latin typeface="Times New Roman" pitchFamily="18" charset="0"/>
                <a:cs typeface="Times New Roman" pitchFamily="18" charset="0"/>
              </a:rPr>
              <a:t>στην</a:t>
            </a:r>
            <a:r>
              <a:rPr lang="el-G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nth</a:t>
            </a:r>
            <a:r>
              <a:rPr lang="el-GR" dirty="0" smtClean="0">
                <a:latin typeface="Times New Roman" pitchFamily="18" charset="0"/>
                <a:cs typeface="Times New Roman" pitchFamily="18" charset="0"/>
              </a:rPr>
              <a:t>, μία περίπτωση είναι αρκετή για τον γενικό ισχυρισμό Όλα τα Α είναι Β.</a:t>
            </a:r>
          </a:p>
          <a:p>
            <a:pPr algn="just"/>
            <a:endParaRPr lang="el-GR"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Και αυτό συνιστά αντίφαση!</a:t>
            </a:r>
          </a:p>
          <a:p>
            <a:pPr algn="just"/>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1643042" y="1285860"/>
            <a:ext cx="6057900" cy="3038475"/>
          </a:xfrm>
          <a:prstGeom prst="rect">
            <a:avLst/>
          </a:prstGeom>
          <a:noFill/>
          <a:ln w="9525">
            <a:noFill/>
            <a:miter lim="800000"/>
            <a:headEnd/>
            <a:tailEnd/>
          </a:ln>
          <a:effectLst/>
        </p:spPr>
      </p:pic>
      <p:sp>
        <p:nvSpPr>
          <p:cNvPr id="6" name="5 - Ορθογώνιο"/>
          <p:cNvSpPr/>
          <p:nvPr/>
        </p:nvSpPr>
        <p:spPr>
          <a:xfrm>
            <a:off x="2357422" y="214290"/>
            <a:ext cx="4572000" cy="923330"/>
          </a:xfrm>
          <a:prstGeom prst="rect">
            <a:avLst/>
          </a:prstGeom>
        </p:spPr>
        <p:txBody>
          <a:bodyPr>
            <a:spAutoFit/>
          </a:bodyPr>
          <a:lstStyle/>
          <a:p>
            <a:r>
              <a:rPr lang="el-GR" sz="3600" b="1" dirty="0" err="1" smtClean="0">
                <a:solidFill>
                  <a:srgbClr val="FF0000"/>
                </a:solidFill>
                <a:latin typeface="Times New Roman" pitchFamily="18" charset="0"/>
                <a:cs typeface="Times New Roman" pitchFamily="18" charset="0"/>
              </a:rPr>
              <a:t>Σέξτος</a:t>
            </a:r>
            <a:r>
              <a:rPr lang="el-GR" sz="3600" b="1" dirty="0" smtClean="0">
                <a:solidFill>
                  <a:srgbClr val="FF0000"/>
                </a:solidFill>
                <a:latin typeface="Times New Roman" pitchFamily="18" charset="0"/>
                <a:cs typeface="Times New Roman" pitchFamily="18" charset="0"/>
              </a:rPr>
              <a:t>  Εμπειρικός</a:t>
            </a:r>
            <a:r>
              <a:rPr lang="en-US" sz="3600" dirty="0" smtClean="0">
                <a:solidFill>
                  <a:srgbClr val="FF0000"/>
                </a:solidFill>
                <a:latin typeface="Times New Roman" pitchFamily="18" charset="0"/>
                <a:cs typeface="Times New Roman" pitchFamily="18" charset="0"/>
              </a:rPr>
              <a:t> </a:t>
            </a:r>
            <a:r>
              <a:rPr lang="en-US" dirty="0" smtClean="0"/>
              <a:t/>
            </a:r>
            <a:br>
              <a:rPr lang="en-US" dirty="0" smtClean="0"/>
            </a:br>
            <a:endParaRPr lang="el-GR" dirty="0"/>
          </a:p>
        </p:txBody>
      </p:sp>
      <p:sp>
        <p:nvSpPr>
          <p:cNvPr id="7" name="6 - Ορθογώνιο"/>
          <p:cNvSpPr/>
          <p:nvPr/>
        </p:nvSpPr>
        <p:spPr>
          <a:xfrm>
            <a:off x="2857488" y="714356"/>
            <a:ext cx="3334567" cy="369332"/>
          </a:xfrm>
          <a:prstGeom prst="rect">
            <a:avLst/>
          </a:prstGeom>
        </p:spPr>
        <p:txBody>
          <a:bodyPr wrap="none">
            <a:spAutoFit/>
          </a:bodyPr>
          <a:lstStyle/>
          <a:p>
            <a:r>
              <a:rPr lang="el-GR" b="1" dirty="0" smtClean="0">
                <a:solidFill>
                  <a:srgbClr val="FF0000"/>
                </a:solidFill>
                <a:latin typeface="Times New Roman" pitchFamily="18" charset="0"/>
                <a:cs typeface="Times New Roman" pitchFamily="18" charset="0"/>
              </a:rPr>
              <a:t>(</a:t>
            </a:r>
            <a:r>
              <a:rPr lang="el-GR" b="1" dirty="0" err="1" smtClean="0">
                <a:solidFill>
                  <a:srgbClr val="FF0000"/>
                </a:solidFill>
                <a:latin typeface="Times New Roman" pitchFamily="18" charset="0"/>
                <a:cs typeface="Times New Roman" pitchFamily="18" charset="0"/>
              </a:rPr>
              <a:t>β΄μισό</a:t>
            </a:r>
            <a:r>
              <a:rPr lang="el-GR" b="1" dirty="0" smtClean="0">
                <a:solidFill>
                  <a:srgbClr val="FF0000"/>
                </a:solidFill>
                <a:latin typeface="Times New Roman" pitchFamily="18" charset="0"/>
                <a:cs typeface="Times New Roman" pitchFamily="18" charset="0"/>
              </a:rPr>
              <a:t> 2ου - αρχές 3ου </a:t>
            </a:r>
            <a:r>
              <a:rPr lang="el-GR" b="1" dirty="0" err="1" smtClean="0">
                <a:solidFill>
                  <a:srgbClr val="FF0000"/>
                </a:solidFill>
                <a:latin typeface="Times New Roman" pitchFamily="18" charset="0"/>
                <a:cs typeface="Times New Roman" pitchFamily="18" charset="0"/>
              </a:rPr>
              <a:t>αι.μ</a:t>
            </a:r>
            <a:r>
              <a:rPr lang="el-GR" b="1" dirty="0" smtClean="0">
                <a:solidFill>
                  <a:srgbClr val="FF0000"/>
                </a:solidFill>
                <a:latin typeface="Times New Roman" pitchFamily="18" charset="0"/>
                <a:cs typeface="Times New Roman" pitchFamily="18" charset="0"/>
              </a:rPr>
              <a:t>. Χ.)</a:t>
            </a:r>
            <a:endParaRPr lang="el-GR" b="1" dirty="0">
              <a:solidFill>
                <a:srgbClr val="FF0000"/>
              </a:solidFill>
              <a:latin typeface="Times New Roman" pitchFamily="18" charset="0"/>
              <a:cs typeface="Times New Roman" pitchFamily="18" charset="0"/>
            </a:endParaRPr>
          </a:p>
        </p:txBody>
      </p:sp>
      <p:sp>
        <p:nvSpPr>
          <p:cNvPr id="10" name="9 - Ορθογώνιο"/>
          <p:cNvSpPr/>
          <p:nvPr/>
        </p:nvSpPr>
        <p:spPr>
          <a:xfrm>
            <a:off x="428596" y="4643446"/>
            <a:ext cx="8348247" cy="2031325"/>
          </a:xfrm>
          <a:prstGeom prst="rect">
            <a:avLst/>
          </a:prstGeom>
        </p:spPr>
        <p:txBody>
          <a:bodyPr wrap="square">
            <a:spAutoFit/>
          </a:bodyPr>
          <a:lstStyle/>
          <a:p>
            <a:pPr algn="just"/>
            <a:r>
              <a:rPr lang="el-GR" dirty="0" smtClean="0">
                <a:latin typeface="Times New Roman" pitchFamily="18" charset="0"/>
                <a:cs typeface="Times New Roman" pitchFamily="18" charset="0"/>
              </a:rPr>
              <a:t>Διότι καθώς αυτοί θέλουν να επιβεβαιώσουν από τα επιμέρους με αυτήν (την επαγωγή) το καθόλου, είτε θα πάνε εξετάζοντας όλα τα επιμέρους να το κάνουν αυτό είτε κάποια μόνο από αυτά. Αλλά αν όμως  κάποια, η επαγωγή θα είναι αβέβαιη, διότι ενδέχεται κάποια από τα παραλειπόμενα των επιμέρους στην επαγωγή  να έρχονται σε αντίθεση με το καθόλου. Και αν όλα, θα μοχθήσουν για κάτι το αδύνατο, διότι τα επιμέρους είναι άπειρα και απροσδιόριστα. Άρα και στις δυο περιπτώσεις, συμβαίνει νομίζω η επαγωγή να τρέμει.</a:t>
            </a:r>
            <a:endParaRPr lang="el-GR"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3108" y="714356"/>
            <a:ext cx="4572000" cy="5878532"/>
          </a:xfrm>
          <a:prstGeom prst="rect">
            <a:avLst/>
          </a:prstGeom>
        </p:spPr>
        <p:txBody>
          <a:bodyPr>
            <a:spAutoFit/>
          </a:bodyPr>
          <a:lstStyle/>
          <a:p>
            <a:pPr algn="just"/>
            <a:r>
              <a:rPr lang="el-GR" sz="2000" b="1" dirty="0" smtClean="0">
                <a:latin typeface="Times New Roman" pitchFamily="18" charset="0"/>
                <a:cs typeface="Times New Roman" pitchFamily="18" charset="0"/>
              </a:rPr>
              <a:t>Το βασικό δίλημμα</a:t>
            </a:r>
          </a:p>
          <a:p>
            <a:pPr algn="just"/>
            <a:endParaRPr lang="el-GR" sz="2000" b="1"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Η επαγωγή είναι είτε ατελής και αβέβαιη είτε τέλεια και αδύνατη.</a:t>
            </a:r>
          </a:p>
          <a:p>
            <a:pPr algn="just"/>
            <a:endParaRPr lang="el-GR" sz="2000" b="1" dirty="0" smtClean="0">
              <a:latin typeface="Times New Roman" pitchFamily="18" charset="0"/>
              <a:cs typeface="Times New Roman" pitchFamily="18" charset="0"/>
            </a:endParaRPr>
          </a:p>
          <a:p>
            <a:pPr algn="just">
              <a:buFont typeface="Wingdings" pitchFamily="2" charset="2"/>
              <a:buChar char="§"/>
            </a:pPr>
            <a:r>
              <a:rPr lang="el-GR" sz="2000" b="1" dirty="0" smtClean="0">
                <a:latin typeface="Times New Roman" pitchFamily="18" charset="0"/>
                <a:cs typeface="Times New Roman" pitchFamily="18" charset="0"/>
              </a:rPr>
              <a:t>Οδηγούμαστε, μέσω επαγωγής, στα καθόλου εξετάζοντας τα επιμέρους.</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l-GR" sz="2000" b="1" dirty="0" smtClean="0">
              <a:latin typeface="Times New Roman" pitchFamily="18" charset="0"/>
              <a:cs typeface="Times New Roman" pitchFamily="18" charset="0"/>
            </a:endParaRPr>
          </a:p>
          <a:p>
            <a:pPr algn="just">
              <a:buFont typeface="Wingdings" pitchFamily="2" charset="2"/>
              <a:buChar char="§"/>
            </a:pPr>
            <a:r>
              <a:rPr lang="el-GR" sz="2000" b="1" dirty="0" smtClean="0">
                <a:latin typeface="Times New Roman" pitchFamily="18" charset="0"/>
                <a:cs typeface="Times New Roman" pitchFamily="18" charset="0"/>
              </a:rPr>
              <a:t>Κάποια επιμέρους; Δεν μπορούμε να αποκλείσουμε πιθανές εξαιρέσεις μεταξύ των παραλειπομένων της εξέτασης.</a:t>
            </a:r>
          </a:p>
          <a:p>
            <a:pPr algn="just">
              <a:buFont typeface="Wingdings" pitchFamily="2" charset="2"/>
              <a:buChar char="§"/>
            </a:pPr>
            <a:endParaRPr lang="el-GR" sz="2000" b="1" dirty="0" smtClean="0">
              <a:latin typeface="Times New Roman" pitchFamily="18" charset="0"/>
              <a:cs typeface="Times New Roman" pitchFamily="18" charset="0"/>
            </a:endParaRPr>
          </a:p>
          <a:p>
            <a:pPr algn="just">
              <a:buFont typeface="Wingdings" pitchFamily="2" charset="2"/>
              <a:buChar char="§"/>
            </a:pPr>
            <a:r>
              <a:rPr lang="el-GR" sz="2000" b="1" dirty="0" smtClean="0">
                <a:latin typeface="Times New Roman" pitchFamily="18" charset="0"/>
                <a:cs typeface="Times New Roman" pitchFamily="18" charset="0"/>
              </a:rPr>
              <a:t>Όλα τα επιμέρους; Είναι αδύνατον να τα εξετάσουμε όλα.</a:t>
            </a:r>
          </a:p>
          <a:p>
            <a:pPr algn="just"/>
            <a:endParaRPr lang="el-GR" sz="2000" b="1" dirty="0" smtClean="0">
              <a:latin typeface="Times New Roman" pitchFamily="18" charset="0"/>
              <a:cs typeface="Times New Roman" pitchFamily="18" charset="0"/>
            </a:endParaRPr>
          </a:p>
          <a:p>
            <a:pPr algn="just"/>
            <a:r>
              <a:rPr lang="el-GR" sz="2000" b="1" dirty="0" smtClean="0">
                <a:latin typeface="Times New Roman" pitchFamily="18" charset="0"/>
                <a:cs typeface="Times New Roman" pitchFamily="18" charset="0"/>
              </a:rPr>
              <a:t>Σε κάθε περίπτωση η επαγωγή τρέμει.</a:t>
            </a:r>
            <a:r>
              <a:rPr lang="en-US" b="1" dirty="0" smtClean="0"/>
              <a:t/>
            </a:r>
            <a:br>
              <a:rPr lang="en-US" b="1" dirty="0" smtClean="0"/>
            </a:br>
            <a:r>
              <a:rPr lang="en-US" dirty="0" smtClean="0"/>
              <a:t/>
            </a:r>
            <a:br>
              <a:rPr lang="en-US" dirty="0" smtClean="0"/>
            </a:b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71604" y="889844"/>
            <a:ext cx="6072230" cy="4708981"/>
          </a:xfrm>
          <a:prstGeom prst="rect">
            <a:avLst/>
          </a:prstGeom>
        </p:spPr>
        <p:txBody>
          <a:bodyPr wrap="square">
            <a:spAutoFit/>
          </a:bodyPr>
          <a:lstStyle/>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Ο σκεπτικισμός του </a:t>
            </a:r>
            <a:r>
              <a:rPr lang="el-GR" sz="2000" dirty="0" err="1" smtClean="0">
                <a:latin typeface="Times New Roman" pitchFamily="18" charset="0"/>
                <a:cs typeface="Times New Roman" pitchFamily="18" charset="0"/>
              </a:rPr>
              <a:t>Σέξτου</a:t>
            </a:r>
            <a:r>
              <a:rPr lang="el-GR" sz="2000" dirty="0" smtClean="0">
                <a:latin typeface="Times New Roman" pitchFamily="18" charset="0"/>
                <a:cs typeface="Times New Roman" pitchFamily="18" charset="0"/>
              </a:rPr>
              <a:t> αναφορικά με την επαγωγή ήταν σαφώς μέρος του </a:t>
            </a:r>
            <a:r>
              <a:rPr lang="el-GR" sz="2000" b="1" dirty="0" smtClean="0">
                <a:solidFill>
                  <a:srgbClr val="FF0000"/>
                </a:solidFill>
                <a:latin typeface="Times New Roman" pitchFamily="18" charset="0"/>
                <a:cs typeface="Times New Roman" pitchFamily="18" charset="0"/>
              </a:rPr>
              <a:t>ριζικού του σκεπτικισμού </a:t>
            </a:r>
            <a:r>
              <a:rPr lang="el-GR" sz="2000" dirty="0" smtClean="0">
                <a:latin typeface="Times New Roman" pitchFamily="18" charset="0"/>
                <a:cs typeface="Times New Roman" pitchFamily="18" charset="0"/>
              </a:rPr>
              <a:t>για κάθε μορφή συλλογισμού (συμπεριλαμβανομένης και της παραγωγής). </a:t>
            </a: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Αλλά αξίζει να σημειωθεί ότι ο ίδιος θεώρησε ότι η επαγωγή είναι ένα είδος συλλογισμού ο οποίος φιλοδοξεί να προσφέρει γνώση του καθόλου (κάτι που έχουμε δει και στον Αριστοτέλη) μέσω της </a:t>
            </a:r>
            <a:r>
              <a:rPr lang="el-GR" sz="2000" b="1" dirty="0" smtClean="0">
                <a:solidFill>
                  <a:srgbClr val="FF0000"/>
                </a:solidFill>
                <a:latin typeface="Times New Roman" pitchFamily="18" charset="0"/>
                <a:cs typeface="Times New Roman" pitchFamily="18" charset="0"/>
              </a:rPr>
              <a:t>απαρίθμησης</a:t>
            </a:r>
            <a:r>
              <a:rPr lang="el-GR" sz="2000" dirty="0" smtClean="0">
                <a:latin typeface="Times New Roman" pitchFamily="18" charset="0"/>
                <a:cs typeface="Times New Roman" pitchFamily="18" charset="0"/>
              </a:rPr>
              <a:t> των καθ’ έκαστα (κάτι που ο Αριστοτέλης δεν το επιβεβαίωσε). </a:t>
            </a:r>
            <a:endParaRPr lang="el-GR" sz="20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71604" y="1000108"/>
            <a:ext cx="6215106" cy="5324535"/>
          </a:xfrm>
          <a:prstGeom prst="rect">
            <a:avLst/>
          </a:prstGeom>
        </p:spPr>
        <p:txBody>
          <a:bodyPr wrap="square">
            <a:spAutoFit/>
          </a:bodyPr>
          <a:lstStyle/>
          <a:p>
            <a:pPr algn="just"/>
            <a:r>
              <a:rPr lang="el-GR" sz="2000" dirty="0" smtClean="0">
                <a:latin typeface="Times New Roman" pitchFamily="18" charset="0"/>
                <a:cs typeface="Times New Roman" pitchFamily="18" charset="0"/>
              </a:rPr>
              <a:t>Το δίλημμα που θέτει ο </a:t>
            </a:r>
            <a:r>
              <a:rPr lang="el-GR" sz="2000" dirty="0" err="1" smtClean="0">
                <a:latin typeface="Times New Roman" pitchFamily="18" charset="0"/>
                <a:cs typeface="Times New Roman" pitchFamily="18" charset="0"/>
              </a:rPr>
              <a:t>Σέξτος</a:t>
            </a:r>
            <a:r>
              <a:rPr lang="el-GR" sz="2000" dirty="0" smtClean="0">
                <a:latin typeface="Times New Roman" pitchFamily="18" charset="0"/>
                <a:cs typeface="Times New Roman" pitchFamily="18" charset="0"/>
              </a:rPr>
              <a:t> είναι λοιπόν αρκετά ισχυρό. Διότι η μετάβαση από τα (πολλά) καθέκαστα στο (ένα) καθόλου που υποτίθεται ότι αυτά μοιράζονται θα είναι πάντοτε επισφαλής όπως το έθεσε ο </a:t>
            </a:r>
            <a:r>
              <a:rPr lang="el-GR" sz="2000" dirty="0" err="1" smtClean="0">
                <a:latin typeface="Times New Roman" pitchFamily="18" charset="0"/>
                <a:cs typeface="Times New Roman" pitchFamily="18" charset="0"/>
              </a:rPr>
              <a:t>Σέξτος</a:t>
            </a:r>
            <a:r>
              <a:rPr lang="el-GR" sz="2000" dirty="0" smtClean="0">
                <a:latin typeface="Times New Roman" pitchFamily="18" charset="0"/>
                <a:cs typeface="Times New Roman" pitchFamily="18" charset="0"/>
              </a:rPr>
              <a:t>, εκτός και αν έχουμε λόγο να πιστεύουμε ότι τα καθ’ έκαστον που έχουν ήδη εξεταστεί είναι ίδια με αυτά που δεν έχουν ακόμη εξεταστεί. </a:t>
            </a: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Ποια μπορεί να είναι όμως η πηγή αυτού του λόγου; </a:t>
            </a: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endParaRPr lang="el-GR" sz="2000" dirty="0" smtClean="0">
              <a:latin typeface="Times New Roman" pitchFamily="18" charset="0"/>
              <a:cs typeface="Times New Roman" pitchFamily="18" charset="0"/>
            </a:endParaRPr>
          </a:p>
          <a:p>
            <a:pPr algn="just"/>
            <a:r>
              <a:rPr lang="el-GR" sz="2000" dirty="0" smtClean="0">
                <a:latin typeface="Times New Roman" pitchFamily="18" charset="0"/>
                <a:cs typeface="Times New Roman" pitchFamily="18" charset="0"/>
              </a:rPr>
              <a:t>Υπό μίαν ορισμένη έννοια πάντως ο </a:t>
            </a:r>
            <a:r>
              <a:rPr lang="el-GR" sz="2000" dirty="0" err="1" smtClean="0">
                <a:latin typeface="Times New Roman" pitchFamily="18" charset="0"/>
                <a:cs typeface="Times New Roman" pitchFamily="18" charset="0"/>
              </a:rPr>
              <a:t>Σέξτος</a:t>
            </a:r>
            <a:r>
              <a:rPr lang="el-GR" sz="2000" dirty="0" smtClean="0">
                <a:latin typeface="Times New Roman" pitchFamily="18" charset="0"/>
                <a:cs typeface="Times New Roman" pitchFamily="18" charset="0"/>
              </a:rPr>
              <a:t> μετατοπίζει το θέμα  του στην </a:t>
            </a:r>
            <a:r>
              <a:rPr lang="el-GR" sz="2000" b="1" dirty="0" smtClean="0">
                <a:solidFill>
                  <a:srgbClr val="FF0000"/>
                </a:solidFill>
                <a:latin typeface="Times New Roman" pitchFamily="18" charset="0"/>
                <a:cs typeface="Times New Roman" pitchFamily="18" charset="0"/>
              </a:rPr>
              <a:t>έλλειψη βεβαιότητας της επαγωγής </a:t>
            </a:r>
            <a:r>
              <a:rPr lang="el-GR" sz="2000" dirty="0" smtClean="0">
                <a:latin typeface="Times New Roman" pitchFamily="18" charset="0"/>
                <a:cs typeface="Times New Roman" pitchFamily="18" charset="0"/>
              </a:rPr>
              <a:t>– παραδεχόμενος όπως και ο Αριστοτέλης πριν από αυτόν, ότι η πλήρης επαγωγή θα ήταν  αποδεκτή.</a:t>
            </a:r>
            <a:endParaRPr lang="el-GR" sz="20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71472" y="642918"/>
            <a:ext cx="7643866"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Αλέξανδρος ο </a:t>
            </a:r>
            <a:r>
              <a:rPr kumimoji="0" lang="el-G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Αφροδισιεύς</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(3</a:t>
            </a:r>
            <a:r>
              <a:rPr kumimoji="0" lang="el-GR"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ος</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αιώνας </a:t>
            </a:r>
            <a:r>
              <a:rPr kumimoji="0" lang="el-GR"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μΧ</a:t>
            </a:r>
            <a:r>
              <a:rPr kumimoji="0" lang="el-G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1400" dirty="0" smtClean="0">
              <a:solidFill>
                <a:srgbClr val="00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Ο Αλέξανδρος ο </a:t>
            </a:r>
            <a:r>
              <a:rPr kumimoji="0" lang="el-G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Αφροδισιεύς</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περιπατητικός φιλόσοφος του 3</a:t>
            </a:r>
            <a:r>
              <a:rPr kumimoji="0" lang="el-GR" sz="20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ου</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αιώνα </a:t>
            </a:r>
            <a:r>
              <a:rPr kumimoji="0" lang="el-G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μΧ</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θέτει το πρόβλημα ως εξής: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Το καθόλου δεν μπορεί «να συναχθεί κατά αναγκαιότητα από τα καθ</a:t>
            </a:r>
            <a:r>
              <a:rPr lang="el-GR" sz="2000" dirty="0" smtClean="0">
                <a:solidFill>
                  <a:srgbClr val="000000"/>
                </a:solidFill>
                <a:latin typeface="Times New Roman" pitchFamily="18" charset="0"/>
                <a:ea typeface="Calibri" pitchFamily="34" charset="0"/>
                <a:cs typeface="Times New Roman" pitchFamily="18" charset="0"/>
              </a:rPr>
              <a:t>έ</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καστα» (Τοπικά 86, 24-28), αν δεν εξεταστούν εξαντλητικά όλα τα καθέκαστα που το πραγματώνουν.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Είναι όμως αδύνατον να εξεταστούν όλες οι επιμέρους περιπτώσεις.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Άρα «εκείνο το οποίο αποδεικνύεται στις επαγωγές δεν είναι αναγκαίο, επειδή ούτε είναι δυνατόν να βρούμε όλα τα παραδείγματα μέσω των οποίων η απόδειξη του επίμαχου ζητήματος εδραιώνεται, ούτε είναι δυνατόν, εάν τα παραδείγματα αυτά δεν έχουν βρεθεί όλα, να ισχυριζόμαστε, ότι και το καθόλου προκύπτει κατά αναγκαιότητα, όπως και το καθένα από τα παραδείγματα που  βρήκαμε».</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0"/>
            <a:ext cx="9144000" cy="6715148"/>
          </a:xfrm>
        </p:spPr>
        <p:txBody>
          <a:bodyPr>
            <a:normAutofit fontScale="90000"/>
          </a:bodyPr>
          <a:lstStyle/>
          <a:p>
            <a:pPr algn="l"/>
            <a:r>
              <a:rPr lang="el-GR" sz="2800" b="1" u="sng" dirty="0"/>
              <a:t>Τρόπος και Σχήμα συλλογισμού</a:t>
            </a:r>
            <a:r>
              <a:rPr lang="el-GR" sz="2800" dirty="0"/>
              <a:t/>
            </a:r>
            <a:br>
              <a:rPr lang="el-GR" sz="2800" dirty="0"/>
            </a:br>
            <a:r>
              <a:rPr lang="el-GR" sz="2800" dirty="0"/>
              <a:t>Ο τρόπος και το σχήμα είναι τυπικές ιδιότητες του συλλογισμού, που από κοινού καθορίζουν τη </a:t>
            </a:r>
            <a:r>
              <a:rPr lang="el-GR" sz="2800" b="1" u="sng" dirty="0"/>
              <a:t>μορφή</a:t>
            </a:r>
            <a:r>
              <a:rPr lang="el-GR" sz="2800" dirty="0"/>
              <a:t> του συλλογισμού. </a:t>
            </a:r>
            <a:r>
              <a:rPr lang="el-GR" sz="2800" dirty="0" smtClean="0"/>
              <a:t/>
            </a:r>
            <a:br>
              <a:rPr lang="el-GR" sz="2800" dirty="0" smtClean="0"/>
            </a:br>
            <a:r>
              <a:rPr lang="el-GR" sz="2800" dirty="0" smtClean="0"/>
              <a:t>Ο </a:t>
            </a:r>
            <a:r>
              <a:rPr lang="el-GR" sz="2800" u="sng" dirty="0"/>
              <a:t>τρόπος</a:t>
            </a:r>
            <a:r>
              <a:rPr lang="el-GR" sz="2800" dirty="0"/>
              <a:t> του συλλογισμού καθορίζεται από την ποιότητα </a:t>
            </a:r>
            <a:r>
              <a:rPr lang="el-GR" sz="2800" dirty="0" smtClean="0"/>
              <a:t>και </a:t>
            </a:r>
            <a:r>
              <a:rPr lang="el-GR" sz="2800" dirty="0"/>
              <a:t>την ποσότητα </a:t>
            </a:r>
            <a:r>
              <a:rPr lang="el-GR" sz="2800" dirty="0" smtClean="0"/>
              <a:t>των </a:t>
            </a:r>
            <a:r>
              <a:rPr lang="el-GR" sz="2800" dirty="0"/>
              <a:t>προτάσεων που αποτελούν το συλλογισμό, ενώ το </a:t>
            </a:r>
            <a:r>
              <a:rPr lang="el-GR" sz="2800" u="sng" dirty="0"/>
              <a:t>σχήμα</a:t>
            </a:r>
            <a:r>
              <a:rPr lang="el-GR" sz="2800" dirty="0"/>
              <a:t> του συλλογισμού καθορίζεται από τη θέση του μέσου όρου στις προκείμενες. </a:t>
            </a:r>
            <a:r>
              <a:rPr lang="el-GR" sz="2800" dirty="0" smtClean="0"/>
              <a:t/>
            </a:r>
            <a:br>
              <a:rPr lang="el-GR" sz="2800" dirty="0" smtClean="0"/>
            </a:br>
            <a:r>
              <a:rPr lang="el-GR" sz="2800" dirty="0"/>
              <a:t/>
            </a:r>
            <a:br>
              <a:rPr lang="el-GR" sz="2800" dirty="0"/>
            </a:br>
            <a:r>
              <a:rPr lang="el-GR" sz="2800" dirty="0"/>
              <a:t>Η εγκυρότητα ενός συλλογισμού εξαρτάται, λοιπόν, κατά τον Αριστοτέλη, μόνο από τη μορφή του συλλογισμού, όπως αυτή καθορίζεται από τον τρόπο και το σχήμα του</a:t>
            </a:r>
            <a:r>
              <a:rPr lang="el-GR" sz="2800" dirty="0" smtClean="0"/>
              <a:t>.</a:t>
            </a:r>
            <a:br>
              <a:rPr lang="el-GR" sz="2800" dirty="0" smtClean="0"/>
            </a:br>
            <a:r>
              <a:rPr lang="el-GR" sz="2800" dirty="0" smtClean="0"/>
              <a:t/>
            </a:r>
            <a:br>
              <a:rPr lang="el-GR" sz="2800" dirty="0" smtClean="0"/>
            </a:br>
            <a:r>
              <a:rPr lang="el-GR" sz="2800" dirty="0" smtClean="0"/>
              <a:t>Ο Αριστοτέλης διακρίνει μεταξύ εγκυρότητας και αλήθειας ή έγκυρου και γνήσιου ή ορθού συλλογισμού</a:t>
            </a:r>
            <a:r>
              <a:rPr lang="el-GR" sz="2800" dirty="0"/>
              <a:t/>
            </a:r>
            <a:br>
              <a:rPr lang="el-GR" sz="2800" dirty="0"/>
            </a:br>
            <a:endParaRPr lang="el-G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642910" y="285728"/>
            <a:ext cx="706635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Ιωάννης ο Φιλόπονος (490-570 </a:t>
            </a:r>
            <a:r>
              <a:rPr kumimoji="0" lang="el-GR" sz="3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μΧ</a:t>
            </a:r>
            <a:r>
              <a:rPr kumimoji="0" lang="el-G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l-GR"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78850" name="Rectangle 2"/>
          <p:cNvSpPr>
            <a:spLocks noChangeArrowheads="1"/>
          </p:cNvSpPr>
          <p:nvPr/>
        </p:nvSpPr>
        <p:spPr bwMode="auto">
          <a:xfrm>
            <a:off x="357158" y="1571612"/>
            <a:ext cx="764386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Times New Roman" pitchFamily="18" charset="0"/>
                <a:ea typeface="Calibri" pitchFamily="34" charset="0"/>
                <a:cs typeface="Times New Roman" pitchFamily="18" charset="0"/>
              </a:rPr>
              <a:t>Ο Ιωάννης ο Φιλόπονος υιοθετεί μιαν άποψη που βρίσκεται πιο κοντά στην άποψη του Αριστοτέλη για τον ρόλο του νου. </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000" dirty="0" smtClean="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Θεωρεί ότι είναι αδύνατον να αποδειχθούν τα καθόλου από τα επιμέρους. Ωστόσο η διάνοια μπορεί να συλλάβει, όπως λέει, την ουσία των επιμέρους και την συνακόλουθη αρχή πως </a:t>
            </a:r>
            <a:r>
              <a:rPr kumimoji="0" lang="el-GR"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l-G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ό,τι</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βρίσκει εφαρμογή σε κάποιο πράγμα, βρίσκει εφαρμογή και σε όλα τα άλλα πράγματα που έχουν την ίδια ουσία</a:t>
            </a:r>
            <a:r>
              <a:rPr kumimoji="0" lang="el-GR"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000" dirty="0" smtClean="0">
              <a:solidFill>
                <a:srgbClr val="00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Από τη στιγμή, για παράδειγμα, που όλοι οι πλανήτες έχουν την ίδια ουσία και έχει αποδειχθεί (στη βάση της εμπειρίας) ότι η σελήνη είναι σφαιρική, αποδεικνύεται (και άρα γίνεται γνωστό) ότι όλοι οι πλανήτες είναι σφαιρικοί.</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142844" y="214290"/>
            <a:ext cx="8801104" cy="6429420"/>
          </a:xfrm>
        </p:spPr>
        <p:txBody>
          <a:bodyPr/>
          <a:lstStyle/>
          <a:p>
            <a:pPr algn="l"/>
            <a:r>
              <a:rPr lang="el-GR" dirty="0"/>
              <a:t>Ο Αριστοτέλης ασχολείται με τα εξής τρία σχήματα </a:t>
            </a:r>
            <a:br>
              <a:rPr lang="el-GR" dirty="0"/>
            </a:br>
            <a:r>
              <a:rPr lang="en-US" dirty="0" smtClean="0"/>
              <a:t> M   </a:t>
            </a:r>
            <a:r>
              <a:rPr lang="en-US" dirty="0"/>
              <a:t>P                   </a:t>
            </a:r>
            <a:r>
              <a:rPr lang="en-US" dirty="0" err="1" smtClean="0"/>
              <a:t>P</a:t>
            </a:r>
            <a:r>
              <a:rPr lang="en-US" dirty="0" smtClean="0"/>
              <a:t>   M                  </a:t>
            </a:r>
            <a:r>
              <a:rPr lang="en-US" dirty="0" err="1" smtClean="0"/>
              <a:t>M</a:t>
            </a:r>
            <a:r>
              <a:rPr lang="en-US" dirty="0" smtClean="0"/>
              <a:t>   </a:t>
            </a:r>
            <a:r>
              <a:rPr lang="en-US" dirty="0"/>
              <a:t>P</a:t>
            </a:r>
            <a:r>
              <a:rPr lang="el-GR" dirty="0"/>
              <a:t/>
            </a:r>
            <a:br>
              <a:rPr lang="el-GR" dirty="0"/>
            </a:br>
            <a:r>
              <a:rPr lang="en-US" dirty="0" smtClean="0"/>
              <a:t> S    </a:t>
            </a:r>
            <a:r>
              <a:rPr lang="en-US" dirty="0"/>
              <a:t>M                  S</a:t>
            </a:r>
            <a:r>
              <a:rPr lang="en-US" dirty="0" smtClean="0"/>
              <a:t>    </a:t>
            </a:r>
            <a:r>
              <a:rPr lang="en-US" dirty="0"/>
              <a:t>M</a:t>
            </a:r>
            <a:r>
              <a:rPr lang="en-US" dirty="0" smtClean="0"/>
              <a:t>                  </a:t>
            </a:r>
            <a:r>
              <a:rPr lang="en-US" dirty="0" err="1" smtClean="0"/>
              <a:t>M</a:t>
            </a:r>
            <a:r>
              <a:rPr lang="en-US" dirty="0" smtClean="0"/>
              <a:t>   S</a:t>
            </a:r>
            <a:r>
              <a:rPr lang="el-GR" dirty="0" smtClean="0"/>
              <a:t/>
            </a:r>
            <a:br>
              <a:rPr lang="el-GR" dirty="0" smtClean="0"/>
            </a:br>
            <a:r>
              <a:rPr lang="en-US" dirty="0" smtClean="0"/>
              <a:t> </a:t>
            </a:r>
            <a:r>
              <a:rPr lang="el-GR" dirty="0" smtClean="0"/>
              <a:t>_____                 _____                _____</a:t>
            </a:r>
            <a:r>
              <a:rPr lang="el-GR" dirty="0"/>
              <a:t/>
            </a:r>
            <a:br>
              <a:rPr lang="el-GR" dirty="0"/>
            </a:br>
            <a:r>
              <a:rPr lang="en-US" dirty="0" smtClean="0"/>
              <a:t> S</a:t>
            </a:r>
            <a:r>
              <a:rPr lang="el-GR" dirty="0" smtClean="0"/>
              <a:t>     </a:t>
            </a:r>
            <a:r>
              <a:rPr lang="en-US" dirty="0"/>
              <a:t>P</a:t>
            </a:r>
            <a:r>
              <a:rPr lang="el-GR" dirty="0"/>
              <a:t>                </a:t>
            </a:r>
            <a:r>
              <a:rPr lang="el-GR" dirty="0" smtClean="0"/>
              <a:t>   </a:t>
            </a:r>
            <a:r>
              <a:rPr lang="en-US" dirty="0"/>
              <a:t>S</a:t>
            </a:r>
            <a:r>
              <a:rPr lang="el-GR" dirty="0"/>
              <a:t>  </a:t>
            </a:r>
            <a:r>
              <a:rPr lang="el-GR" dirty="0" smtClean="0"/>
              <a:t>   </a:t>
            </a:r>
            <a:r>
              <a:rPr lang="en-US" dirty="0"/>
              <a:t>P</a:t>
            </a:r>
            <a:r>
              <a:rPr lang="el-GR" dirty="0"/>
              <a:t>               </a:t>
            </a:r>
            <a:r>
              <a:rPr lang="el-GR" dirty="0" smtClean="0"/>
              <a:t>   </a:t>
            </a:r>
            <a:r>
              <a:rPr lang="en-US" dirty="0" smtClean="0"/>
              <a:t> S</a:t>
            </a:r>
            <a:r>
              <a:rPr lang="el-GR" dirty="0" smtClean="0"/>
              <a:t>    </a:t>
            </a:r>
            <a:r>
              <a:rPr lang="en-US" dirty="0" smtClean="0"/>
              <a:t>P</a:t>
            </a:r>
            <a:r>
              <a:rPr lang="el-GR" dirty="0" smtClean="0"/>
              <a:t>   </a:t>
            </a:r>
            <a:r>
              <a:rPr lang="el-GR" dirty="0"/>
              <a:t/>
            </a:r>
            <a:br>
              <a:rPr lang="el-GR" dirty="0"/>
            </a:b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74638"/>
            <a:ext cx="8229600" cy="6226196"/>
          </a:xfrm>
        </p:spPr>
        <p:txBody>
          <a:bodyPr>
            <a:normAutofit fontScale="90000"/>
          </a:bodyPr>
          <a:lstStyle/>
          <a:p>
            <a:pPr algn="l"/>
            <a:r>
              <a:rPr lang="el-GR" sz="4800" dirty="0" smtClean="0"/>
              <a:t/>
            </a:r>
            <a:br>
              <a:rPr lang="el-GR" sz="4800" dirty="0" smtClean="0"/>
            </a:br>
            <a:r>
              <a:rPr lang="el-GR" sz="4800" dirty="0" smtClean="0"/>
              <a:t>Α: </a:t>
            </a:r>
            <a:r>
              <a:rPr lang="el-GR" sz="4800" dirty="0"/>
              <a:t>Όλα τα </a:t>
            </a:r>
            <a:r>
              <a:rPr lang="en-US" sz="4800" dirty="0"/>
              <a:t>S </a:t>
            </a:r>
            <a:r>
              <a:rPr lang="el-GR" sz="4800" dirty="0"/>
              <a:t>είναι </a:t>
            </a:r>
            <a:r>
              <a:rPr lang="en-US" sz="4800" dirty="0"/>
              <a:t>P </a:t>
            </a:r>
            <a:r>
              <a:rPr lang="el-GR" sz="4800" dirty="0" smtClean="0"/>
              <a:t/>
            </a:r>
            <a:br>
              <a:rPr lang="el-GR" sz="4800" dirty="0" smtClean="0"/>
            </a:br>
            <a:r>
              <a:rPr lang="el-GR" sz="4800" dirty="0"/>
              <a:t/>
            </a:r>
            <a:br>
              <a:rPr lang="el-GR" sz="4800" dirty="0"/>
            </a:br>
            <a:r>
              <a:rPr lang="el-GR" sz="4800" dirty="0"/>
              <a:t>Ε: Κανένα </a:t>
            </a:r>
            <a:r>
              <a:rPr lang="en-US" sz="4800" dirty="0"/>
              <a:t>S </a:t>
            </a:r>
            <a:r>
              <a:rPr lang="el-GR" sz="4800" dirty="0"/>
              <a:t>δεν είναι </a:t>
            </a:r>
            <a:r>
              <a:rPr lang="en-US" sz="4800" dirty="0" smtClean="0"/>
              <a:t>P</a:t>
            </a:r>
            <a:r>
              <a:rPr lang="el-GR" sz="4800" dirty="0" smtClean="0"/>
              <a:t/>
            </a:r>
            <a:br>
              <a:rPr lang="el-GR" sz="4800" dirty="0" smtClean="0"/>
            </a:br>
            <a:r>
              <a:rPr lang="el-GR" sz="4800" dirty="0"/>
              <a:t/>
            </a:r>
            <a:br>
              <a:rPr lang="el-GR" sz="4800" dirty="0"/>
            </a:br>
            <a:r>
              <a:rPr lang="en-US" sz="4800" dirty="0"/>
              <a:t>I</a:t>
            </a:r>
            <a:r>
              <a:rPr lang="el-GR" sz="4800" dirty="0"/>
              <a:t>:  Μερικά </a:t>
            </a:r>
            <a:r>
              <a:rPr lang="en-US" sz="4800" dirty="0"/>
              <a:t>S </a:t>
            </a:r>
            <a:r>
              <a:rPr lang="el-GR" sz="4800" dirty="0"/>
              <a:t>είναι </a:t>
            </a:r>
            <a:r>
              <a:rPr lang="en-US" sz="4800" dirty="0" smtClean="0"/>
              <a:t>P</a:t>
            </a:r>
            <a:r>
              <a:rPr lang="el-GR" sz="4800" dirty="0" smtClean="0"/>
              <a:t/>
            </a:r>
            <a:br>
              <a:rPr lang="el-GR" sz="4800" dirty="0" smtClean="0"/>
            </a:br>
            <a:r>
              <a:rPr lang="el-GR" sz="4800" dirty="0"/>
              <a:t/>
            </a:r>
            <a:br>
              <a:rPr lang="el-GR" sz="4800" dirty="0"/>
            </a:br>
            <a:r>
              <a:rPr lang="en-US" sz="4800" dirty="0"/>
              <a:t>O</a:t>
            </a:r>
            <a:r>
              <a:rPr lang="el-GR" sz="4800" dirty="0"/>
              <a:t>: </a:t>
            </a:r>
            <a:r>
              <a:rPr lang="el-GR" sz="4800" dirty="0" smtClean="0"/>
              <a:t>Μερικά </a:t>
            </a:r>
            <a:r>
              <a:rPr lang="en-US" sz="4800" dirty="0"/>
              <a:t>S </a:t>
            </a:r>
            <a:r>
              <a:rPr lang="el-GR" sz="4800" dirty="0"/>
              <a:t>δεν είναι </a:t>
            </a:r>
            <a:r>
              <a:rPr lang="en-US" sz="4800" dirty="0"/>
              <a:t>P </a:t>
            </a:r>
            <a:r>
              <a:rPr lang="el-GR" sz="2400" dirty="0"/>
              <a:t/>
            </a:r>
            <a:br>
              <a:rPr lang="el-GR" sz="2400" dirty="0"/>
            </a:b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1214414" y="714356"/>
            <a:ext cx="6929485" cy="54292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4094</Words>
  <Application>Microsoft Office PowerPoint</Application>
  <PresentationFormat>Προβολή στην οθόνη (4:3)</PresentationFormat>
  <Paragraphs>441</Paragraphs>
  <Slides>60</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60</vt:i4>
      </vt:variant>
    </vt:vector>
  </HeadingPairs>
  <TitlesOfParts>
    <vt:vector size="61" baseType="lpstr">
      <vt:lpstr>Θέμα του Office</vt:lpstr>
      <vt:lpstr>Ιστορία της Φιλοσοφίας της Επιστήμης </vt:lpstr>
      <vt:lpstr>Ο Αριστοτέλης ορίζει τον Συλλογισμό ως εξής:  συλλογισμὸς δε ἐστι λόγος ἐν ᾧ τεθέντων τινῶν  ἕτερόν τι τῶν κειμένων ἐξ ἀνάγκης συμβαίνει  τῷ ταῦτα εἶναι  (24β 19-20) </vt:lpstr>
      <vt:lpstr>Διαφάνεια 3</vt:lpstr>
      <vt:lpstr>ΒΑΣΙΚΕΣ ΕΝΝΟΙΕΣ Ο συλλογισμός είναι ένα επιχείρημα (λόγος), που αποτελείται από τρεις προτάσεις, δυο προκείμενες και το συμπέρασμα, οι οποίες περιέχουν τρεις διαφορετικούς όρους. Ο  όρος που υπάρχει και στις δυο προκείμενες – και μόνο σε αυτές – καλείται μέσος όρος, ενώ το συμπέρασμα περιέχει τους δυο άλλους όρους.  Μείζων Πρόταση: η προκείμενη που περιέχει το κατηγορούμενο του συμπεράσματος και γράφεται πρώτη κατά σειρά. Ελάσσων Πρόταση: η προκείμενη στην οποία υπάρχει το υποκείμενο του συμπεράσματος και γράφεται δεύτερη κατά σειρά.  Μείζων Όρος: Το κατηγορούμενο του συμπεράσματος. Ελάσσων Όρος: Το υποκείμενο του συμπεράσματος. </vt:lpstr>
      <vt:lpstr>(1) Όλοι οι άνθρωποι είναι θνητοί Όλοι οι Έλληνες είναι άνθρωποι ____________________________ Όλοι οι Έλληνες είναι θνητοί     (2) Κανένας φοιτητής δεν είναι παρών Όλοι οι φοιτητές είναι Αθηναίοι _____________________________ Μερικοί Αθηναίοι δεν είναι παρόντες </vt:lpstr>
      <vt:lpstr>Τρόπος και Σχήμα συλλογισμού Ο τρόπος και το σχήμα είναι τυπικές ιδιότητες του συλλογισμού, που από κοινού καθορίζουν τη μορφή του συλλογισμού.  Ο τρόπος του συλλογισμού καθορίζεται από την ποιότητα και την ποσότητα των προτάσεων που αποτελούν το συλλογισμό, ενώ το σχήμα του συλλογισμού καθορίζεται από τη θέση του μέσου όρου στις προκείμενες.   Η εγκυρότητα ενός συλλογισμού εξαρτάται, λοιπόν, κατά τον Αριστοτέλη, μόνο από τη μορφή του συλλογισμού, όπως αυτή καθορίζεται από τον τρόπο και το σχήμα του.  Ο Αριστοτέλης διακρίνει μεταξύ εγκυρότητας και αλήθειας ή έγκυρου και γνήσιου ή ορθού συλλογισμού </vt:lpstr>
      <vt:lpstr>Ο Αριστοτέλης ασχολείται με τα εξής τρία σχήματα   M   P                   P   M                  M   P  S    M                  S    M                  M   S  _____                 _____                _____  S     P                   S     P                   S    P    </vt:lpstr>
      <vt:lpstr> Α: Όλα τα S είναι P   Ε: Κανένα S δεν είναι P  I:  Μερικά S είναι P  O: Μερικά S δεν είναι P  </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Ιστορία της Φιλοσοφίας της Επιστήμης</dc:title>
  <dc:creator>USER</dc:creator>
  <cp:lastModifiedBy>USER</cp:lastModifiedBy>
  <cp:revision>171</cp:revision>
  <dcterms:created xsi:type="dcterms:W3CDTF">2020-10-10T13:29:29Z</dcterms:created>
  <dcterms:modified xsi:type="dcterms:W3CDTF">2020-10-12T17:32:14Z</dcterms:modified>
</cp:coreProperties>
</file>