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7" r:id="rId4"/>
    <p:sldId id="318" r:id="rId5"/>
    <p:sldId id="319" r:id="rId6"/>
    <p:sldId id="320" r:id="rId7"/>
    <p:sldId id="321" r:id="rId8"/>
    <p:sldId id="328" r:id="rId9"/>
    <p:sldId id="331" r:id="rId10"/>
    <p:sldId id="330" r:id="rId11"/>
    <p:sldId id="341" r:id="rId12"/>
    <p:sldId id="337" r:id="rId13"/>
    <p:sldId id="342" r:id="rId14"/>
    <p:sldId id="338" r:id="rId15"/>
    <p:sldId id="335" r:id="rId16"/>
    <p:sldId id="339" r:id="rId17"/>
    <p:sldId id="340" r:id="rId18"/>
    <p:sldId id="336" r:id="rId19"/>
    <p:sldId id="284" r:id="rId20"/>
    <p:sldId id="286" r:id="rId21"/>
    <p:sldId id="285" r:id="rId22"/>
    <p:sldId id="311" r:id="rId23"/>
    <p:sldId id="287" r:id="rId24"/>
    <p:sldId id="291" r:id="rId25"/>
    <p:sldId id="312" r:id="rId26"/>
    <p:sldId id="296" r:id="rId27"/>
    <p:sldId id="297" r:id="rId28"/>
    <p:sldId id="298" r:id="rId29"/>
    <p:sldId id="278" r:id="rId30"/>
    <p:sldId id="277" r:id="rId31"/>
    <p:sldId id="299" r:id="rId32"/>
    <p:sldId id="288" r:id="rId33"/>
    <p:sldId id="310" r:id="rId34"/>
    <p:sldId id="309" r:id="rId35"/>
    <p:sldId id="295" r:id="rId36"/>
    <p:sldId id="313" r:id="rId37"/>
    <p:sldId id="314" r:id="rId38"/>
    <p:sldId id="293" r:id="rId39"/>
    <p:sldId id="343" r:id="rId40"/>
    <p:sldId id="302" r:id="rId41"/>
    <p:sldId id="303" r:id="rId42"/>
    <p:sldId id="306" r:id="rId43"/>
    <p:sldId id="315" r:id="rId44"/>
    <p:sldId id="307" r:id="rId45"/>
    <p:sldId id="316" r:id="rId46"/>
    <p:sldId id="300" r:id="rId47"/>
    <p:sldId id="308" r:id="rId48"/>
    <p:sldId id="258" r:id="rId49"/>
    <p:sldId id="259" r:id="rId50"/>
    <p:sldId id="333" r:id="rId51"/>
    <p:sldId id="332" r:id="rId52"/>
    <p:sldId id="262" r:id="rId53"/>
    <p:sldId id="263" r:id="rId54"/>
    <p:sldId id="322" r:id="rId55"/>
    <p:sldId id="264" r:id="rId56"/>
    <p:sldId id="265" r:id="rId57"/>
    <p:sldId id="323" r:id="rId58"/>
    <p:sldId id="324" r:id="rId59"/>
    <p:sldId id="325" r:id="rId60"/>
    <p:sldId id="326" r:id="rId61"/>
    <p:sldId id="266" r:id="rId62"/>
    <p:sldId id="267" r:id="rId63"/>
    <p:sldId id="268" r:id="rId64"/>
    <p:sldId id="327" r:id="rId65"/>
    <p:sldId id="271" r:id="rId66"/>
    <p:sldId id="272" r:id="rId67"/>
    <p:sldId id="334" r:id="rId68"/>
    <p:sldId id="273" r:id="rId69"/>
    <p:sldId id="274" r:id="rId70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29"/>
  </p:normalViewPr>
  <p:slideViewPr>
    <p:cSldViewPr snapToGrid="0" snapToObjects="1">
      <p:cViewPr varScale="1">
        <p:scale>
          <a:sx n="118" d="100"/>
          <a:sy n="118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E63B-B777-4E41-8A71-4D071338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AA4CD-2671-A448-8EDD-C27101FF3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1EDF2-E821-E24D-ADC4-E81A4132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BAB8-0535-A047-8808-D3671623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53BDB-04FE-3B41-A590-38CC58AD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4693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3BEE-CDA0-B748-9693-0F82E399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63AE-7FA3-D641-917A-A00D1B4AD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240DB-90CD-E942-9CF2-AC802EF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7D0F3-B01F-DB4D-9D58-F4B0498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AED2-9709-B549-8346-BDF93D22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1520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8E86B-82CC-B147-BAC3-3B5FB2C9B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C2774-AC9D-EA40-B9D1-57D84E451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92A9D-00A3-E74D-B61B-DF0706E1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185E-57C2-B84E-838A-EE8AD9E7A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F2621-7EDC-3F49-BC41-9BA9BA2F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6263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EC9A-FB36-834B-B235-8D082839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75BF1-5584-254E-99C7-F2819339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4AEC4-969E-3642-9635-260DF4D4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A6FE3-2F4B-2643-A57D-B2702F60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13C6-942B-A749-A2E3-B68B73F1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3850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9EF2-8B4C-0849-AC34-E6BCF98A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46A2D-6AC7-3D4D-A421-C511DD8CF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3474-2AB3-DB46-B7A2-1519C658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9D501-FBE5-474B-94A3-6F18494B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15A85-BE66-7D47-AC62-343E51A1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3400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DA90-5728-C94A-963B-225A4E67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250D9-2142-4C48-83F6-D893DED81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E4F7F-683F-E944-B804-BA034D646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E126E-BD47-5E42-BF91-7999B3F4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9FF53-CF65-5E4D-B61B-2903305C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C9A98-AB34-4C4B-A3FE-59210925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981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A961-95DF-D34F-BE84-928F757C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91125-B76C-7A4B-909C-89F114B55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9E801-D2F6-144C-B72A-6A8F22A29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89194-FFE9-5441-9F68-979C76047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5997C-343F-F14B-B694-13BDEEFE8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8E178-78AB-C348-9405-00B64472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6B63C-A685-3F4D-AB01-8500467B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B4DDA-7EA6-1041-B98A-518E10DB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1352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2E9D-6EBB-9F4F-82F5-044C4AD2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8CA37-09CC-4F4F-BA6A-C42DFC14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BFE75-44A3-6645-A5F6-17BD0AD7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A708B-4463-B144-80FC-62D8AF14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2725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50B12-1BA9-4846-AD18-CFFBE90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2109B-C7D0-234A-B0DB-35FB6ACF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C5C80-3C4B-844E-9900-DFC4C259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0378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1F19-19FA-4F45-90F3-04381D71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14B8F-0B25-5F4C-9CFE-C7A94666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71036-ED15-9044-8404-EE1C06B19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08B38-B38B-1E4E-812C-D7DF1366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6E5A5-C9FC-9348-9668-7F21A300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83D81-7E12-9946-88AB-95CC21C0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675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2749-D7BF-7042-94FA-D633C619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F5D24-B210-AB45-8A49-6FA282E1F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7C1F1-9A63-BC41-A163-5BFBDAED3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4AC82-E025-F546-B59D-2EF37B9D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53D52-B29A-9A4B-8C77-9E7CD688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833FE-7931-FD4B-8A5B-720A780B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7972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94E41-ADBE-744A-ABD0-F48F43BA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DEF6-FB7F-474E-8319-58EA3AC45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1D637-3A66-B64A-8574-BB4348E92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8FBF-A4C7-8B45-BF63-F21927D7CBEB}" type="datetimeFigureOut">
              <a:rPr lang="en-GR" smtClean="0"/>
              <a:t>12/3/21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252C5-29F2-2C4D-B3CD-2F71A7F5D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A374F-9725-7A46-ABF6-FB6F9D9BC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B1E1-B7DE-DF47-A255-5D685157B7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573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perseus.tufts.edu/hopper/morph?l=e)ndexo/mena&amp;la=greek&amp;can=e)ndexo/mena0&amp;prior=d'" TargetMode="External"/><Relationship Id="rId18" Type="http://schemas.openxmlformats.org/officeDocument/2006/relationships/hyperlink" Target="http://www.perseus.tufts.edu/hopper/morph?l=qewrei=n&amp;la=greek&amp;can=qewrei=n0&amp;prior=tou=" TargetMode="External"/><Relationship Id="rId26" Type="http://schemas.openxmlformats.org/officeDocument/2006/relationships/hyperlink" Target="http://www.perseus.tufts.edu/hopper/morph?l=a)na/gkhs&amp;la=greek&amp;can=a)na/gkhs0&amp;prior=e)c" TargetMode="External"/><Relationship Id="rId39" Type="http://schemas.openxmlformats.org/officeDocument/2006/relationships/hyperlink" Target="http://www.perseus.tufts.edu/hopper/morph?l=pa/nta&amp;la=greek&amp;can=pa/nta0&amp;prior=a(plw=s" TargetMode="External"/><Relationship Id="rId21" Type="http://schemas.openxmlformats.org/officeDocument/2006/relationships/hyperlink" Target="http://www.perseus.tufts.edu/hopper/morph?l=ei)&amp;la=greek&amp;can=ei)0&amp;prior=lanqa/nei" TargetMode="External"/><Relationship Id="rId34" Type="http://schemas.openxmlformats.org/officeDocument/2006/relationships/hyperlink" Target="http://www.perseus.tufts.edu/hopper/morph?l=ga%5Cr&amp;la=greek&amp;can=ga%5Cr1&amp;prior=ta%5C" TargetMode="External"/><Relationship Id="rId42" Type="http://schemas.openxmlformats.org/officeDocument/2006/relationships/hyperlink" Target="http://www.perseus.tufts.edu/hopper/morph?l=d'&amp;la=greek&amp;can=d'1&amp;prior=ta%5C" TargetMode="External"/><Relationship Id="rId7" Type="http://schemas.openxmlformats.org/officeDocument/2006/relationships/hyperlink" Target="http://www.perseus.tufts.edu/hopper/morph?l=mhd'&amp;la=greek&amp;can=mhd'0&amp;prior=e)pista/meqa" TargetMode="External"/><Relationship Id="rId2" Type="http://schemas.openxmlformats.org/officeDocument/2006/relationships/hyperlink" Target="http://www.perseus.tufts.edu/hopper/morph?l=pa/ntes&amp;la=greek&amp;can=pa/ntes0" TargetMode="External"/><Relationship Id="rId16" Type="http://schemas.openxmlformats.org/officeDocument/2006/relationships/hyperlink" Target="http://www.perseus.tufts.edu/hopper/morph?l=e)/cw&amp;la=greek&amp;can=e)/cw0&amp;prior=o(/tan" TargetMode="External"/><Relationship Id="rId29" Type="http://schemas.openxmlformats.org/officeDocument/2006/relationships/hyperlink" Target="http://www.perseus.tufts.edu/hopper/morph?l=to%5C&amp;la=greek&amp;can=to%5C0&amp;prior=e)sti%5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rseus.tufts.edu/hopper/morph?l=e)pista/meqa&amp;la=greek&amp;can=e)pista/meqa0&amp;prior=o(%5C" TargetMode="External"/><Relationship Id="rId11" Type="http://schemas.openxmlformats.org/officeDocument/2006/relationships/hyperlink" Target="http://www.perseus.tufts.edu/hopper/morph?l=ta%5C&amp;la=greek&amp;can=ta%5C0&amp;prior=e)/xein" TargetMode="External"/><Relationship Id="rId24" Type="http://schemas.openxmlformats.org/officeDocument/2006/relationships/hyperlink" Target="http://www.perseus.tufts.edu/hopper/morph?l=mh/&amp;la=greek&amp;can=mh/0&amp;prior=h)%5C" TargetMode="External"/><Relationship Id="rId32" Type="http://schemas.openxmlformats.org/officeDocument/2006/relationships/hyperlink" Target="http://www.perseus.tufts.edu/hopper/morph?l=a)/ra&amp;la=greek&amp;can=a)/ra1&amp;prior=a)i/dion" TargetMode="External"/><Relationship Id="rId37" Type="http://schemas.openxmlformats.org/officeDocument/2006/relationships/hyperlink" Target="http://www.perseus.tufts.edu/hopper/morph?l=o)/nta&amp;la=greek&amp;can=o)/nta0&amp;prior=a)na/gkhs" TargetMode="External"/><Relationship Id="rId40" Type="http://schemas.openxmlformats.org/officeDocument/2006/relationships/hyperlink" Target="http://www.perseus.tufts.edu/hopper/morph?l=a)i/dia&amp;la=greek&amp;can=a)i/dia0&amp;prior=pa/nta" TargetMode="External"/><Relationship Id="rId45" Type="http://schemas.openxmlformats.org/officeDocument/2006/relationships/hyperlink" Target="http://www.perseus.tufts.edu/hopper/morph?l=kai%5C&amp;la=greek&amp;can=kai%5C0&amp;prior=a)ge/nhta" TargetMode="External"/><Relationship Id="rId5" Type="http://schemas.openxmlformats.org/officeDocument/2006/relationships/hyperlink" Target="http://www.perseus.tufts.edu/hopper/morph?l=o(%5C&amp;la=greek&amp;can=o(%5C0&amp;prior=u(polamba/nomen" TargetMode="External"/><Relationship Id="rId15" Type="http://schemas.openxmlformats.org/officeDocument/2006/relationships/hyperlink" Target="http://www.perseus.tufts.edu/hopper/morph?l=o(/tan&amp;la=greek&amp;can=o(/tan0&amp;prior=a)/llws" TargetMode="External"/><Relationship Id="rId23" Type="http://schemas.openxmlformats.org/officeDocument/2006/relationships/hyperlink" Target="http://www.perseus.tufts.edu/hopper/morph?l=h)%5C&amp;la=greek&amp;can=h)%5C0&amp;prior=e)/stin" TargetMode="External"/><Relationship Id="rId28" Type="http://schemas.openxmlformats.org/officeDocument/2006/relationships/hyperlink" Target="http://www.perseus.tufts.edu/hopper/morph?l=e)sti%5C&amp;la=greek&amp;can=e)sti%5C0&amp;prior=a)/ra" TargetMode="External"/><Relationship Id="rId36" Type="http://schemas.openxmlformats.org/officeDocument/2006/relationships/hyperlink" Target="http://www.perseus.tufts.edu/hopper/morph?l=a)na/gkhs&amp;la=greek&amp;can=a)na/gkhs1&amp;prior=e)c" TargetMode="External"/><Relationship Id="rId10" Type="http://schemas.openxmlformats.org/officeDocument/2006/relationships/hyperlink" Target="http://www.perseus.tufts.edu/hopper/morph?l=e)/xein&amp;la=greek&amp;can=e)/xein0&amp;prior=a)/llws" TargetMode="External"/><Relationship Id="rId19" Type="http://schemas.openxmlformats.org/officeDocument/2006/relationships/hyperlink" Target="http://www.perseus.tufts.edu/hopper/morph?l=ge/nhtai&amp;la=greek&amp;can=ge/nhtai0&amp;prior=qewrei=n" TargetMode="External"/><Relationship Id="rId31" Type="http://schemas.openxmlformats.org/officeDocument/2006/relationships/hyperlink" Target="http://www.perseus.tufts.edu/hopper/morph?l=a)i/dion&amp;la=greek&amp;can=a)i/dion0&amp;prior=e)pisthto/n" TargetMode="External"/><Relationship Id="rId44" Type="http://schemas.openxmlformats.org/officeDocument/2006/relationships/hyperlink" Target="http://www.perseus.tufts.edu/hopper/morph?l=a)ge/nhta&amp;la=greek&amp;can=a)ge/nhta0&amp;prior=a)i/dia" TargetMode="External"/><Relationship Id="rId4" Type="http://schemas.openxmlformats.org/officeDocument/2006/relationships/hyperlink" Target="http://www.perseus.tufts.edu/hopper/morph?l=u(polamba/nomen&amp;la=greek&amp;can=u(polamba/nomen0&amp;prior=ga%5Cr" TargetMode="External"/><Relationship Id="rId9" Type="http://schemas.openxmlformats.org/officeDocument/2006/relationships/hyperlink" Target="http://www.perseus.tufts.edu/hopper/morph?l=a)/llws&amp;la=greek&amp;can=a)/llws0&amp;prior=e)nde/xesqai" TargetMode="External"/><Relationship Id="rId14" Type="http://schemas.openxmlformats.org/officeDocument/2006/relationships/hyperlink" Target="http://www.perseus.tufts.edu/hopper/morph?l=a)/llws&amp;la=greek&amp;can=a)/llws1&amp;prior=e)ndexo/mena" TargetMode="External"/><Relationship Id="rId22" Type="http://schemas.openxmlformats.org/officeDocument/2006/relationships/hyperlink" Target="http://www.perseus.tufts.edu/hopper/morph?l=e)/stin&amp;la=greek&amp;can=e)/stin0&amp;prior=ei)" TargetMode="External"/><Relationship Id="rId27" Type="http://schemas.openxmlformats.org/officeDocument/2006/relationships/hyperlink" Target="http://www.perseus.tufts.edu/hopper/morph?l=a)/ra&amp;la=greek&amp;can=a)/ra0&amp;prior=a)na/gkhs" TargetMode="External"/><Relationship Id="rId30" Type="http://schemas.openxmlformats.org/officeDocument/2006/relationships/hyperlink" Target="http://www.perseus.tufts.edu/hopper/morph?l=e)pisthto/n&amp;la=greek&amp;can=e)pisthto/n0&amp;prior=to%5C" TargetMode="External"/><Relationship Id="rId35" Type="http://schemas.openxmlformats.org/officeDocument/2006/relationships/hyperlink" Target="http://www.perseus.tufts.edu/hopper/morph?l=e)c&amp;la=greek&amp;can=e)c1&amp;prior=ga%5Cr" TargetMode="External"/><Relationship Id="rId43" Type="http://schemas.openxmlformats.org/officeDocument/2006/relationships/hyperlink" Target="http://www.perseus.tufts.edu/hopper/morph?l=a)i/dia&amp;la=greek&amp;can=a)i/dia1&amp;prior=d'" TargetMode="External"/><Relationship Id="rId8" Type="http://schemas.openxmlformats.org/officeDocument/2006/relationships/hyperlink" Target="http://www.perseus.tufts.edu/hopper/morph?l=e)nde/xesqai&amp;la=greek&amp;can=e)nde/xesqai0&amp;prior=mhd'" TargetMode="External"/><Relationship Id="rId3" Type="http://schemas.openxmlformats.org/officeDocument/2006/relationships/hyperlink" Target="http://www.perseus.tufts.edu/hopper/morph?l=ga%5Cr&amp;la=greek&amp;can=ga%5Cr0&amp;prior=pa/ntes" TargetMode="External"/><Relationship Id="rId12" Type="http://schemas.openxmlformats.org/officeDocument/2006/relationships/hyperlink" Target="http://www.perseus.tufts.edu/hopper/morph?l=d'&amp;la=greek&amp;can=d'0&amp;prior=ta%5C" TargetMode="External"/><Relationship Id="rId17" Type="http://schemas.openxmlformats.org/officeDocument/2006/relationships/hyperlink" Target="http://www.perseus.tufts.edu/hopper/morph?l=tou=&amp;la=greek&amp;can=tou=0&amp;prior=e)/cw" TargetMode="External"/><Relationship Id="rId25" Type="http://schemas.openxmlformats.org/officeDocument/2006/relationships/hyperlink" Target="http://www.perseus.tufts.edu/hopper/morph?l=e)c&amp;la=greek&amp;can=e)c0&amp;prior=mh/" TargetMode="External"/><Relationship Id="rId33" Type="http://schemas.openxmlformats.org/officeDocument/2006/relationships/hyperlink" Target="http://www.perseus.tufts.edu/hopper/morph?l=ta%5C&amp;la=greek&amp;can=ta%5C1&amp;prior=a)/ra" TargetMode="External"/><Relationship Id="rId38" Type="http://schemas.openxmlformats.org/officeDocument/2006/relationships/hyperlink" Target="http://www.perseus.tufts.edu/hopper/morph?l=a(plw=s&amp;la=greek&amp;can=a(plw=s0&amp;prior=o)/nta" TargetMode="External"/><Relationship Id="rId46" Type="http://schemas.openxmlformats.org/officeDocument/2006/relationships/hyperlink" Target="http://www.perseus.tufts.edu/hopper/morph?l=a)/fqarta&amp;la=greek&amp;can=a)/fqarta0&amp;prior=kai%5C" TargetMode="External"/><Relationship Id="rId20" Type="http://schemas.openxmlformats.org/officeDocument/2006/relationships/hyperlink" Target="http://www.perseus.tufts.edu/hopper/morph?l=lanqa/nei&amp;la=greek&amp;can=lanqa/nei0&amp;prior=ge/nhtai" TargetMode="External"/><Relationship Id="rId41" Type="http://schemas.openxmlformats.org/officeDocument/2006/relationships/hyperlink" Target="http://www.perseus.tufts.edu/hopper/morph?l=ta%5C&amp;la=greek&amp;can=ta%5C2&amp;prior=a)i/di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el.wikisource.org/wiki/%CE%91%CE%BD%CE%B1%CE%BB%CF%85%CF%84%CE%B9%CE%BA%CF%8E%CE%BD_%CF%85%CF%83%CF%84%CE%AD%CF%81%CF%89%CE%BD/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source.org/wiki/%CE%97%CE%B8%CE%B9%CE%BA%CE%AC_%CE%9D%CE%B9%CE%BA%CE%BF%CE%BC%CE%AC%CF%87%CE%B5%CE%B9%CE%B1/6%2335" TargetMode="External"/><Relationship Id="rId2" Type="http://schemas.openxmlformats.org/officeDocument/2006/relationships/hyperlink" Target="http://el.wikisource.org/wiki/%CE%97%CE%B8%CE%B9%CE%BA%CE%AC_%CE%9D%CE%B9%CE%BA%CE%BF%CE%BC%CE%AC%CF%87%CE%B5%CE%B9%CE%B1/6%2330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el.wikisource.org/wiki/%CE%97%CE%B8%CE%B9%CE%BA%CE%AC_%CE%9D%CE%B9%CE%BA%CE%BF%CE%BC%CE%AC%CF%87%CE%B5%CE%B9%CE%B1/6%2330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ECD6-4AE5-FE49-8563-B993FE199A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83813-DD10-6045-A2D9-6D97B0F86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8772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45198"/>
            <a:ext cx="8229600" cy="5680966"/>
          </a:xfrm>
        </p:spPr>
        <p:txBody>
          <a:bodyPr/>
          <a:lstStyle/>
          <a:p>
            <a:r>
              <a:rPr lang="en-GB" dirty="0"/>
              <a:t>Consequently, the rules of </a:t>
            </a:r>
            <a:r>
              <a:rPr lang="en-GB" dirty="0" err="1"/>
              <a:t>ampliative</a:t>
            </a:r>
            <a:r>
              <a:rPr lang="en-GB" dirty="0"/>
              <a:t> inference </a:t>
            </a:r>
            <a:r>
              <a:rPr lang="en-GB" b="1" dirty="0">
                <a:solidFill>
                  <a:srgbClr val="FF0000"/>
                </a:solidFill>
              </a:rPr>
              <a:t>do not guarantee that whenever the premises of an argument are true the conclusion will also be true</a:t>
            </a:r>
            <a:r>
              <a:rPr lang="en-GB" dirty="0"/>
              <a:t>. 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5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Syllogism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discourse in which certain (specific) things having been supposed, something different from the things supposed results of necessity because these things are so</a:t>
            </a:r>
          </a:p>
          <a:p>
            <a:endParaRPr lang="en-US" dirty="0"/>
          </a:p>
          <a:p>
            <a:pPr fontAlgn="base"/>
            <a:r>
              <a:rPr lang="el-GR" b="1" dirty="0" err="1"/>
              <a:t>συλλογισμὸς</a:t>
            </a:r>
            <a:r>
              <a:rPr lang="el-GR" b="1" dirty="0"/>
              <a:t> </a:t>
            </a:r>
            <a:r>
              <a:rPr lang="el-GR" b="1" dirty="0" err="1"/>
              <a:t>δέ</a:t>
            </a:r>
            <a:r>
              <a:rPr lang="el-GR" b="1" dirty="0"/>
              <a:t> </a:t>
            </a:r>
            <a:r>
              <a:rPr lang="el-GR" b="1" dirty="0" err="1"/>
              <a:t>ἐστι</a:t>
            </a:r>
            <a:r>
              <a:rPr lang="el-GR" b="1" dirty="0"/>
              <a:t> λόγος </a:t>
            </a:r>
            <a:r>
              <a:rPr lang="el-GR" b="1" dirty="0" err="1"/>
              <a:t>ἐν</a:t>
            </a:r>
            <a:r>
              <a:rPr lang="el-GR" b="1" dirty="0"/>
              <a:t> </a:t>
            </a:r>
            <a:r>
              <a:rPr lang="el-GR" b="1" dirty="0" err="1"/>
              <a:t>ὧι</a:t>
            </a:r>
            <a:r>
              <a:rPr lang="el-GR" b="1" dirty="0"/>
              <a:t> τεθέντων </a:t>
            </a:r>
            <a:r>
              <a:rPr lang="el-GR" b="1" dirty="0" err="1"/>
              <a:t>τινῶν</a:t>
            </a:r>
            <a:r>
              <a:rPr lang="el-GR" b="1" dirty="0"/>
              <a:t> </a:t>
            </a:r>
            <a:r>
              <a:rPr lang="el-GR" b="1" dirty="0" err="1"/>
              <a:t>ἕτερόν</a:t>
            </a:r>
            <a:r>
              <a:rPr lang="el-GR" b="1" dirty="0"/>
              <a:t> τι </a:t>
            </a:r>
            <a:r>
              <a:rPr lang="el-GR" b="1" dirty="0" err="1"/>
              <a:t>τῶν</a:t>
            </a:r>
            <a:r>
              <a:rPr lang="el-GR" b="1" dirty="0"/>
              <a:t> κειμένων </a:t>
            </a:r>
            <a:r>
              <a:rPr lang="el-GR" b="1" dirty="0" err="1"/>
              <a:t>ἐξ</a:t>
            </a:r>
            <a:r>
              <a:rPr lang="el-GR" b="1" dirty="0"/>
              <a:t> </a:t>
            </a:r>
            <a:r>
              <a:rPr lang="el-GR" b="1" dirty="0" err="1"/>
              <a:t>ἀνάγκης</a:t>
            </a:r>
            <a:r>
              <a:rPr lang="el-GR" b="1"/>
              <a:t> συμβαίνει </a:t>
            </a:r>
            <a:r>
              <a:rPr lang="el-GR" b="1" dirty="0" err="1"/>
              <a:t>τῶι</a:t>
            </a:r>
            <a:r>
              <a:rPr lang="el-GR" b="1" dirty="0"/>
              <a:t> </a:t>
            </a:r>
            <a:r>
              <a:rPr lang="el-GR" b="1" dirty="0" err="1"/>
              <a:t>ταῦτα</a:t>
            </a:r>
            <a:r>
              <a:rPr lang="el-GR" b="1" dirty="0"/>
              <a:t> </a:t>
            </a:r>
            <a:r>
              <a:rPr lang="el-GR" b="1" dirty="0" err="1"/>
              <a:t>εἶναι</a:t>
            </a:r>
            <a:r>
              <a:rPr lang="el-GR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1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2e6c30477778e8847ad0276d3273e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-4390" b="489"/>
          <a:stretch/>
        </p:blipFill>
        <p:spPr>
          <a:xfrm>
            <a:off x="2129692" y="332154"/>
            <a:ext cx="8081108" cy="6048010"/>
          </a:xfrm>
        </p:spPr>
      </p:pic>
    </p:spTree>
    <p:extLst>
      <p:ext uri="{BB962C8B-B14F-4D97-AF65-F5344CB8AC3E}">
        <p14:creationId xmlns:p14="http://schemas.microsoft.com/office/powerpoint/2010/main" val="377778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1693466" y="438729"/>
            <a:ext cx="9488928" cy="5218545"/>
          </a:xfrm>
        </p:spPr>
      </p:pic>
    </p:spTree>
    <p:extLst>
      <p:ext uri="{BB962C8B-B14F-4D97-AF65-F5344CB8AC3E}">
        <p14:creationId xmlns:p14="http://schemas.microsoft.com/office/powerpoint/2010/main" val="706531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sic-Euler-diagrams-for-the-four-Aristotelian-proposition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94" b="-6894"/>
          <a:stretch/>
        </p:blipFill>
        <p:spPr>
          <a:xfrm>
            <a:off x="1246188" y="1154113"/>
            <a:ext cx="9421813" cy="4972050"/>
          </a:xfrm>
        </p:spPr>
      </p:pic>
    </p:spTree>
    <p:extLst>
      <p:ext uri="{BB962C8B-B14F-4D97-AF65-F5344CB8AC3E}">
        <p14:creationId xmlns:p14="http://schemas.microsoft.com/office/powerpoint/2010/main" val="38199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66467"/>
            <a:ext cx="8229600" cy="5459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first, inferring from two universal affirmative propositions a universal affirmative conclusion-</a:t>
            </a:r>
          </a:p>
          <a:p>
            <a:r>
              <a:rPr lang="en-US" b="1" dirty="0"/>
              <a:t>Man is an animal, animal is a substance, man is a substance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All S are M.</a:t>
            </a:r>
          </a:p>
          <a:p>
            <a:r>
              <a:rPr lang="en-US" i="1" dirty="0"/>
              <a:t>All M are P</a:t>
            </a:r>
          </a:p>
          <a:p>
            <a:r>
              <a:rPr lang="en-US" i="1" dirty="0"/>
              <a:t> Therefore, All S are P.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yl_aaa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64" y="3306619"/>
            <a:ext cx="3362036" cy="33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second, the one inferring from a proposition universally negative toward the major term and one universally affirmative towards the minor, a universally negative conclusion; </a:t>
            </a:r>
          </a:p>
          <a:p>
            <a:pPr lvl="0"/>
            <a:r>
              <a:rPr lang="en-US" b="1" dirty="0"/>
              <a:t>All humans are animals</a:t>
            </a:r>
            <a:endParaRPr lang="en-US" dirty="0"/>
          </a:p>
          <a:p>
            <a:pPr lvl="0"/>
            <a:r>
              <a:rPr lang="en-US" b="1" dirty="0"/>
              <a:t>No animal is immortal</a:t>
            </a:r>
            <a:endParaRPr lang="en-US" dirty="0"/>
          </a:p>
          <a:p>
            <a:pPr lvl="0"/>
            <a:r>
              <a:rPr lang="en-US" b="1" dirty="0"/>
              <a:t>Therefore, no human is immortal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4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No M are P. All S are M. Therefore, No S are P</a:t>
            </a:r>
          </a:p>
          <a:p>
            <a:endParaRPr lang="en-GB" i="1" dirty="0"/>
          </a:p>
          <a:p>
            <a:endParaRPr lang="en-US" dirty="0"/>
          </a:p>
        </p:txBody>
      </p:sp>
      <p:pic>
        <p:nvPicPr>
          <p:cNvPr id="4" name="Picture 3" descr="http://markmcintire.com/images/syl_eae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6" y="2378365"/>
            <a:ext cx="3471719" cy="3747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8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53294"/>
            <a:ext cx="8381895" cy="5973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the third, one having a particular affirmative conclusion from a universally affirmative major and a particular affirmative minor; </a:t>
            </a:r>
          </a:p>
          <a:p>
            <a:r>
              <a:rPr lang="en-US" b="1" dirty="0"/>
              <a:t>All isosceles triangles have their base angles equal</a:t>
            </a:r>
          </a:p>
          <a:p>
            <a:r>
              <a:rPr lang="en-US" b="1" dirty="0"/>
              <a:t>Some triangles are isosceles</a:t>
            </a:r>
          </a:p>
          <a:p>
            <a:r>
              <a:rPr lang="en-US" b="1" dirty="0"/>
              <a:t>Some triangles have their base angles equal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and last, one inferring from a universally negative and a particular affirmative, a particular negative conclusion; </a:t>
            </a:r>
          </a:p>
          <a:p>
            <a:r>
              <a:rPr lang="en-US" b="1" dirty="0"/>
              <a:t>No painters are sculptors</a:t>
            </a:r>
          </a:p>
          <a:p>
            <a:r>
              <a:rPr lang="en-US" b="1" dirty="0"/>
              <a:t>Some sculptors are artists</a:t>
            </a:r>
          </a:p>
          <a:p>
            <a:r>
              <a:rPr lang="en-US" b="1" dirty="0"/>
              <a:t>Therefore, Some artists are not painters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03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4527"/>
            <a:ext cx="8229600" cy="5671637"/>
          </a:xfrm>
        </p:spPr>
        <p:txBody>
          <a:bodyPr>
            <a:normAutofit/>
          </a:bodyPr>
          <a:lstStyle/>
          <a:p>
            <a:r>
              <a:rPr lang="en-GB" i="1" dirty="0"/>
              <a:t>Episteme</a:t>
            </a:r>
            <a:r>
              <a:rPr lang="en-GB" dirty="0"/>
              <a:t>: the kind of knowledge that characterises science, is </a:t>
            </a:r>
            <a:r>
              <a:rPr lang="en-GB" dirty="0">
                <a:solidFill>
                  <a:srgbClr val="FF0000"/>
                </a:solidFill>
              </a:rPr>
              <a:t>demonstrative and causal knowledge that starts from first principles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 Of these first principles, Aristotle said that they are “true and primitive and immediate and more familiar than and prior to and explanatory of the conclusion” (71b21-23, p.4).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5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πρόβλημα των πρώτων αρχών</a:t>
            </a:r>
            <a:br>
              <a:rPr lang="el-GR" dirty="0"/>
            </a:br>
            <a:r>
              <a:rPr lang="el-GR" dirty="0"/>
              <a:t>Αριστοτέλης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Στάθης Ψύλλος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3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476672"/>
            <a:ext cx="80648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4293096"/>
            <a:ext cx="73448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7248128" y="1268760"/>
            <a:ext cx="26642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79576" y="1772816"/>
            <a:ext cx="77768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5560" y="2204864"/>
            <a:ext cx="6768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5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4843"/>
            <a:ext cx="8229600" cy="5551321"/>
          </a:xfrm>
        </p:spPr>
        <p:txBody>
          <a:bodyPr/>
          <a:lstStyle/>
          <a:p>
            <a:r>
              <a:rPr lang="en-GB" dirty="0"/>
              <a:t>Scientific knowledge is </a:t>
            </a:r>
            <a:r>
              <a:rPr lang="en-GB" i="1" dirty="0">
                <a:solidFill>
                  <a:srgbClr val="FF0000"/>
                </a:solidFill>
              </a:rPr>
              <a:t>general</a:t>
            </a:r>
            <a:r>
              <a:rPr lang="en-GB" dirty="0">
                <a:solidFill>
                  <a:srgbClr val="FF0000"/>
                </a:solidFill>
              </a:rPr>
              <a:t> knowledge</a:t>
            </a:r>
            <a:r>
              <a:rPr lang="en-GB" dirty="0"/>
              <a:t>; hence it is knowledge of the universals and not knowledge of particulars: a particular object c has property B (or belongs to the kind B) in virtue of the fact that it shares with other particulars attribute A and All As are B.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US" dirty="0"/>
              <a:t>“Episteme”, then, “is knowledge of the universal” (87b38-39, p.38). </a:t>
            </a:r>
          </a:p>
        </p:txBody>
      </p:sp>
    </p:spTree>
    <p:extLst>
      <p:ext uri="{BB962C8B-B14F-4D97-AF65-F5344CB8AC3E}">
        <p14:creationId xmlns:p14="http://schemas.microsoft.com/office/powerpoint/2010/main" val="3448448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48" y="655054"/>
            <a:ext cx="8325853" cy="5471110"/>
          </a:xfrm>
        </p:spPr>
        <p:txBody>
          <a:bodyPr/>
          <a:lstStyle/>
          <a:p>
            <a:r>
              <a:rPr lang="en-GB" dirty="0"/>
              <a:t>An Aristotelian </a:t>
            </a:r>
            <a:r>
              <a:rPr lang="en-GB" dirty="0">
                <a:solidFill>
                  <a:srgbClr val="FF0000"/>
                </a:solidFill>
              </a:rPr>
              <a:t>universal</a:t>
            </a:r>
            <a:r>
              <a:rPr lang="en-GB" dirty="0"/>
              <a:t> is </a:t>
            </a:r>
            <a:r>
              <a:rPr lang="en-GB" dirty="0">
                <a:solidFill>
                  <a:srgbClr val="FF0000"/>
                </a:solidFill>
              </a:rPr>
              <a:t>an one over the many particulars</a:t>
            </a:r>
            <a:r>
              <a:rPr lang="en-GB" dirty="0"/>
              <a:t> (that is, it is predicated of many particulars), but (unlike Platonic forms) it is </a:t>
            </a:r>
            <a:r>
              <a:rPr lang="en-GB" i="1" dirty="0"/>
              <a:t>not</a:t>
            </a:r>
            <a:r>
              <a:rPr lang="en-GB" dirty="0"/>
              <a:t> one </a:t>
            </a:r>
            <a:r>
              <a:rPr lang="en-GB" i="1" dirty="0"/>
              <a:t>apart</a:t>
            </a:r>
            <a:r>
              <a:rPr lang="en-GB" dirty="0"/>
              <a:t> from the many.</a:t>
            </a:r>
          </a:p>
          <a:p>
            <a:endParaRPr lang="en-GB" dirty="0"/>
          </a:p>
          <a:p>
            <a:r>
              <a:rPr lang="en-GB" dirty="0"/>
              <a:t> It ontologically depends on particulars in that it would not exist if there were no particulars (</a:t>
            </a:r>
            <a:r>
              <a:rPr lang="en-GB" i="1" dirty="0"/>
              <a:t>aka</a:t>
            </a:r>
            <a:r>
              <a:rPr lang="en-GB" dirty="0"/>
              <a:t> individual substances) (cf. 2b5-7, p.4).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6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41685"/>
            <a:ext cx="8229600" cy="548447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Aristotle stresses repeatedly that the principles of demonstration should be necessary: “</a:t>
            </a:r>
            <a:r>
              <a:rPr lang="en-US" dirty="0"/>
              <a:t>Demonstration, therefore, is deduction (syllogism) from what is necessary” (73a24-25). The reason for this is that the object of </a:t>
            </a:r>
            <a:r>
              <a:rPr lang="en-US" i="1" dirty="0"/>
              <a:t>episteme</a:t>
            </a:r>
            <a:r>
              <a:rPr lang="en-US" dirty="0"/>
              <a:t> cannot be otherwise. </a:t>
            </a:r>
          </a:p>
        </p:txBody>
      </p:sp>
    </p:spTree>
    <p:extLst>
      <p:ext uri="{BB962C8B-B14F-4D97-AF65-F5344CB8AC3E}">
        <p14:creationId xmlns:p14="http://schemas.microsoft.com/office/powerpoint/2010/main" val="273641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04665"/>
            <a:ext cx="8229600" cy="5721499"/>
          </a:xfrm>
        </p:spPr>
        <p:txBody>
          <a:bodyPr>
            <a:normAutofit/>
          </a:bodyPr>
          <a:lstStyle/>
          <a:p>
            <a:r>
              <a:rPr lang="en-US" b="1" dirty="0"/>
              <a:t>1139b19-1139b35 p. 1799</a:t>
            </a:r>
            <a:endParaRPr lang="en-US" dirty="0"/>
          </a:p>
          <a:p>
            <a:r>
              <a:rPr lang="en-US" dirty="0"/>
              <a:t>Now what </a:t>
            </a:r>
            <a:r>
              <a:rPr lang="en-US" i="1" dirty="0"/>
              <a:t>knowledge</a:t>
            </a:r>
            <a:r>
              <a:rPr lang="en-US" dirty="0"/>
              <a:t> is, if we are to speak exactly and not follow mere similarities, is plain from what follows. We all suppose that </a:t>
            </a:r>
            <a:r>
              <a:rPr lang="en-US" b="1" dirty="0"/>
              <a:t>what we know is not capable of being otherwise</a:t>
            </a:r>
            <a:r>
              <a:rPr lang="en-US" dirty="0"/>
              <a:t>; </a:t>
            </a:r>
            <a:r>
              <a:rPr lang="en-US" b="1" dirty="0"/>
              <a:t>of things capable of being otherwise we do not know, when they have passed outside our observation, whether they exist or not</a:t>
            </a:r>
            <a:r>
              <a:rPr lang="en-US" dirty="0"/>
              <a:t>. </a:t>
            </a:r>
            <a:r>
              <a:rPr lang="en-US" b="1" dirty="0"/>
              <a:t>Therefore the object of knowledge is of necessity</a:t>
            </a:r>
            <a:r>
              <a:rPr lang="en-US" dirty="0"/>
              <a:t>. Therefore it is </a:t>
            </a:r>
            <a:r>
              <a:rPr lang="en-US" b="1" dirty="0"/>
              <a:t>eternal</a:t>
            </a:r>
            <a:r>
              <a:rPr lang="en-US" dirty="0"/>
              <a:t>; for things that are of </a:t>
            </a:r>
            <a:r>
              <a:rPr lang="en-US" b="1" dirty="0"/>
              <a:t>necessity in the unqualified sense are all eternal</a:t>
            </a:r>
            <a:r>
              <a:rPr lang="en-US" dirty="0"/>
              <a:t>; and things that are eternal are </a:t>
            </a:r>
            <a:r>
              <a:rPr lang="en-US" dirty="0" err="1"/>
              <a:t>ungenerated</a:t>
            </a:r>
            <a:r>
              <a:rPr lang="en-US" dirty="0"/>
              <a:t> and imperishable. </a:t>
            </a:r>
          </a:p>
        </p:txBody>
      </p:sp>
    </p:spTree>
    <p:extLst>
      <p:ext uri="{BB962C8B-B14F-4D97-AF65-F5344CB8AC3E}">
        <p14:creationId xmlns:p14="http://schemas.microsoft.com/office/powerpoint/2010/main" val="2606299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4738"/>
            <a:ext cx="8229600" cy="5591426"/>
          </a:xfrm>
        </p:spPr>
        <p:txBody>
          <a:bodyPr/>
          <a:lstStyle/>
          <a:p>
            <a:r>
              <a:rPr lang="el-GR" dirty="0">
                <a:hlinkClick r:id="rId2"/>
              </a:rPr>
              <a:t>πάντες</a:t>
            </a:r>
            <a:r>
              <a:rPr lang="el-GR" dirty="0"/>
              <a:t> </a:t>
            </a:r>
            <a:r>
              <a:rPr lang="el-GR" dirty="0">
                <a:hlinkClick r:id="rId3"/>
              </a:rPr>
              <a:t>γὰρ</a:t>
            </a:r>
            <a:r>
              <a:rPr lang="el-GR" dirty="0"/>
              <a:t> </a:t>
            </a:r>
            <a:r>
              <a:rPr lang="el-GR" dirty="0">
                <a:hlinkClick r:id="rId4"/>
              </a:rPr>
              <a:t>ὑπολαμβάνομεν</a:t>
            </a:r>
            <a:r>
              <a:rPr lang="el-GR" dirty="0"/>
              <a:t>, </a:t>
            </a:r>
            <a:r>
              <a:rPr lang="el-GR" dirty="0">
                <a:hlinkClick r:id="rId5"/>
              </a:rPr>
              <a:t>ὃ</a:t>
            </a:r>
            <a:r>
              <a:rPr lang="el-GR" dirty="0"/>
              <a:t> </a:t>
            </a:r>
            <a:r>
              <a:rPr lang="el-GR" dirty="0">
                <a:hlinkClick r:id="rId6"/>
              </a:rPr>
              <a:t>ἐπιστάμεθα</a:t>
            </a:r>
            <a:r>
              <a:rPr lang="el-GR" dirty="0"/>
              <a:t>, </a:t>
            </a:r>
            <a:r>
              <a:rPr lang="el-GR" b="1" dirty="0">
                <a:hlinkClick r:id="rId7"/>
              </a:rPr>
              <a:t>μηδ᾽</a:t>
            </a:r>
            <a:r>
              <a:rPr lang="el-GR" b="1" dirty="0"/>
              <a:t> </a:t>
            </a:r>
            <a:r>
              <a:rPr lang="el-GR" b="1" dirty="0">
                <a:hlinkClick r:id="rId8"/>
              </a:rPr>
              <a:t>ἐνδέχεσθαι</a:t>
            </a:r>
            <a:r>
              <a:rPr lang="el-GR" b="1" dirty="0"/>
              <a:t> </a:t>
            </a:r>
            <a:r>
              <a:rPr lang="el-GR" b="1" dirty="0">
                <a:hlinkClick r:id="rId9"/>
              </a:rPr>
              <a:t>ἄλλως</a:t>
            </a:r>
            <a:r>
              <a:rPr lang="el-GR" b="1" dirty="0"/>
              <a:t> </a:t>
            </a:r>
            <a:r>
              <a:rPr lang="el-GR" b="1" dirty="0">
                <a:hlinkClick r:id="rId10"/>
              </a:rPr>
              <a:t>ἔχειν</a:t>
            </a:r>
            <a:r>
              <a:rPr lang="el-GR" dirty="0"/>
              <a:t>: </a:t>
            </a:r>
            <a:r>
              <a:rPr lang="el-GR" dirty="0">
                <a:hlinkClick r:id="rId11"/>
              </a:rPr>
              <a:t>τὰ</a:t>
            </a:r>
            <a:r>
              <a:rPr lang="el-GR" dirty="0"/>
              <a:t> </a:t>
            </a:r>
            <a:r>
              <a:rPr lang="el-GR" dirty="0">
                <a:hlinkClick r:id="rId12"/>
              </a:rPr>
              <a:t>δ᾽</a:t>
            </a:r>
            <a:r>
              <a:rPr lang="el-GR" dirty="0"/>
              <a:t> </a:t>
            </a:r>
            <a:r>
              <a:rPr lang="el-GR" dirty="0">
                <a:hlinkClick r:id="rId13"/>
              </a:rPr>
              <a:t>ἐνδεχόμενα</a:t>
            </a:r>
            <a:r>
              <a:rPr lang="el-GR" dirty="0"/>
              <a:t> </a:t>
            </a:r>
            <a:r>
              <a:rPr lang="el-GR" dirty="0">
                <a:hlinkClick r:id="rId14"/>
              </a:rPr>
              <a:t>ἄλλως</a:t>
            </a:r>
            <a:r>
              <a:rPr lang="el-GR" dirty="0"/>
              <a:t>, </a:t>
            </a:r>
            <a:r>
              <a:rPr lang="el-GR" dirty="0">
                <a:hlinkClick r:id="rId15"/>
              </a:rPr>
              <a:t>ὅταν</a:t>
            </a:r>
            <a:r>
              <a:rPr lang="el-GR" dirty="0"/>
              <a:t> </a:t>
            </a:r>
            <a:r>
              <a:rPr lang="el-GR" dirty="0">
                <a:hlinkClick r:id="rId16"/>
              </a:rPr>
              <a:t>ἔξω</a:t>
            </a:r>
            <a:r>
              <a:rPr lang="el-GR" dirty="0"/>
              <a:t> </a:t>
            </a:r>
            <a:r>
              <a:rPr lang="el-GR" dirty="0">
                <a:hlinkClick r:id="rId17"/>
              </a:rPr>
              <a:t>τοῦ</a:t>
            </a:r>
            <a:r>
              <a:rPr lang="el-GR" dirty="0"/>
              <a:t> </a:t>
            </a:r>
            <a:r>
              <a:rPr lang="el-GR" dirty="0">
                <a:hlinkClick r:id="rId18"/>
              </a:rPr>
              <a:t>θεωρεῖν</a:t>
            </a:r>
            <a:r>
              <a:rPr lang="el-GR" dirty="0"/>
              <a:t> </a:t>
            </a:r>
            <a:r>
              <a:rPr lang="el-GR" dirty="0">
                <a:hlinkClick r:id="rId19"/>
              </a:rPr>
              <a:t>γένηται</a:t>
            </a:r>
            <a:r>
              <a:rPr lang="el-GR" dirty="0"/>
              <a:t>, </a:t>
            </a:r>
            <a:r>
              <a:rPr lang="el-GR" dirty="0">
                <a:hlinkClick r:id="rId20"/>
              </a:rPr>
              <a:t>λανθάνει</a:t>
            </a:r>
            <a:r>
              <a:rPr lang="el-GR" dirty="0"/>
              <a:t> </a:t>
            </a:r>
            <a:r>
              <a:rPr lang="el-GR" dirty="0">
                <a:hlinkClick r:id="rId21"/>
              </a:rPr>
              <a:t>εἰ</a:t>
            </a:r>
            <a:r>
              <a:rPr lang="el-GR" dirty="0"/>
              <a:t> </a:t>
            </a:r>
            <a:r>
              <a:rPr lang="el-GR" dirty="0">
                <a:hlinkClick r:id="rId22"/>
              </a:rPr>
              <a:t>ἔστιν</a:t>
            </a:r>
            <a:r>
              <a:rPr lang="el-GR" dirty="0"/>
              <a:t> </a:t>
            </a:r>
            <a:r>
              <a:rPr lang="el-GR" dirty="0">
                <a:hlinkClick r:id="rId23"/>
              </a:rPr>
              <a:t>ἢ</a:t>
            </a:r>
            <a:r>
              <a:rPr lang="el-GR" dirty="0"/>
              <a:t> </a:t>
            </a:r>
            <a:r>
              <a:rPr lang="el-GR" dirty="0">
                <a:hlinkClick r:id="rId24"/>
              </a:rPr>
              <a:t>μή</a:t>
            </a:r>
            <a:r>
              <a:rPr lang="el-GR" dirty="0"/>
              <a:t>. </a:t>
            </a:r>
            <a:r>
              <a:rPr lang="el-GR" b="1" dirty="0">
                <a:hlinkClick r:id="rId25"/>
              </a:rPr>
              <a:t>ἐξ</a:t>
            </a:r>
            <a:r>
              <a:rPr lang="el-GR" b="1" dirty="0"/>
              <a:t> </a:t>
            </a:r>
            <a:r>
              <a:rPr lang="el-GR" b="1" dirty="0">
                <a:hlinkClick r:id="rId26"/>
              </a:rPr>
              <a:t>ἀνάγκης</a:t>
            </a:r>
            <a:r>
              <a:rPr lang="el-GR" b="1" dirty="0"/>
              <a:t> </a:t>
            </a:r>
            <a:r>
              <a:rPr lang="el-GR" b="1" dirty="0">
                <a:hlinkClick r:id="rId27"/>
              </a:rPr>
              <a:t>ἄρα</a:t>
            </a:r>
            <a:r>
              <a:rPr lang="el-GR" b="1" dirty="0"/>
              <a:t> </a:t>
            </a:r>
            <a:r>
              <a:rPr lang="el-GR" b="1" dirty="0">
                <a:hlinkClick r:id="rId28"/>
              </a:rPr>
              <a:t>ἐστὶ</a:t>
            </a:r>
            <a:r>
              <a:rPr lang="el-GR" b="1" dirty="0"/>
              <a:t> </a:t>
            </a:r>
            <a:r>
              <a:rPr lang="el-GR" b="1" dirty="0">
                <a:hlinkClick r:id="rId29"/>
              </a:rPr>
              <a:t>τὸ</a:t>
            </a:r>
            <a:r>
              <a:rPr lang="el-GR" b="1" dirty="0"/>
              <a:t> </a:t>
            </a:r>
            <a:r>
              <a:rPr lang="el-GR" b="1" dirty="0">
                <a:hlinkClick r:id="rId30"/>
              </a:rPr>
              <a:t>ἐπιστητόν</a:t>
            </a:r>
            <a:r>
              <a:rPr lang="el-GR" dirty="0"/>
              <a:t>. </a:t>
            </a:r>
            <a:r>
              <a:rPr lang="el-GR" dirty="0">
                <a:hlinkClick r:id="rId31"/>
              </a:rPr>
              <a:t>ἀίδιον</a:t>
            </a:r>
            <a:r>
              <a:rPr lang="el-GR" dirty="0"/>
              <a:t> </a:t>
            </a:r>
            <a:r>
              <a:rPr lang="el-GR" dirty="0">
                <a:hlinkClick r:id="rId32"/>
              </a:rPr>
              <a:t>ἄρα</a:t>
            </a:r>
            <a:r>
              <a:rPr lang="el-GR" dirty="0"/>
              <a:t>: </a:t>
            </a:r>
            <a:r>
              <a:rPr lang="el-GR" dirty="0">
                <a:hlinkClick r:id="rId33"/>
              </a:rPr>
              <a:t>τὰ</a:t>
            </a:r>
            <a:r>
              <a:rPr lang="el-GR" dirty="0"/>
              <a:t> </a:t>
            </a:r>
            <a:r>
              <a:rPr lang="el-GR" dirty="0">
                <a:hlinkClick r:id="rId34"/>
              </a:rPr>
              <a:t>γὰρ</a:t>
            </a:r>
            <a:r>
              <a:rPr lang="el-GR" dirty="0"/>
              <a:t> </a:t>
            </a:r>
            <a:r>
              <a:rPr lang="el-GR" dirty="0">
                <a:hlinkClick r:id="rId35"/>
              </a:rPr>
              <a:t>ἐξ</a:t>
            </a:r>
            <a:r>
              <a:rPr lang="el-GR" dirty="0"/>
              <a:t> </a:t>
            </a:r>
            <a:r>
              <a:rPr lang="el-GR" dirty="0">
                <a:hlinkClick r:id="rId36"/>
              </a:rPr>
              <a:t>ἀνάγκης</a:t>
            </a:r>
            <a:r>
              <a:rPr lang="el-GR" dirty="0"/>
              <a:t> </a:t>
            </a:r>
            <a:r>
              <a:rPr lang="el-GR" dirty="0">
                <a:hlinkClick r:id="rId37"/>
              </a:rPr>
              <a:t>ὄντα</a:t>
            </a:r>
            <a:r>
              <a:rPr lang="el-GR" dirty="0"/>
              <a:t> </a:t>
            </a:r>
            <a:r>
              <a:rPr lang="el-GR" dirty="0">
                <a:hlinkClick r:id="rId38"/>
              </a:rPr>
              <a:t>ἁπλῶς</a:t>
            </a:r>
            <a:r>
              <a:rPr lang="el-GR" dirty="0"/>
              <a:t> </a:t>
            </a:r>
            <a:r>
              <a:rPr lang="el-GR" dirty="0">
                <a:hlinkClick r:id="rId39"/>
              </a:rPr>
              <a:t>πάντα</a:t>
            </a:r>
            <a:r>
              <a:rPr lang="el-GR" dirty="0"/>
              <a:t> </a:t>
            </a:r>
            <a:r>
              <a:rPr lang="el-GR" dirty="0">
                <a:hlinkClick r:id="rId40"/>
              </a:rPr>
              <a:t>ἀίδια</a:t>
            </a:r>
            <a:r>
              <a:rPr lang="el-GR" dirty="0"/>
              <a:t>, </a:t>
            </a:r>
            <a:r>
              <a:rPr lang="el-GR" dirty="0">
                <a:hlinkClick r:id="rId41"/>
              </a:rPr>
              <a:t>τὰ</a:t>
            </a:r>
            <a:r>
              <a:rPr lang="el-GR" dirty="0"/>
              <a:t> </a:t>
            </a:r>
            <a:r>
              <a:rPr lang="el-GR" dirty="0">
                <a:hlinkClick r:id="rId42"/>
              </a:rPr>
              <a:t>δ᾽</a:t>
            </a:r>
            <a:r>
              <a:rPr lang="el-GR" dirty="0"/>
              <a:t> </a:t>
            </a:r>
            <a:r>
              <a:rPr lang="el-GR" dirty="0">
                <a:hlinkClick r:id="rId43"/>
              </a:rPr>
              <a:t>ἀίδια</a:t>
            </a:r>
            <a:r>
              <a:rPr lang="el-GR" dirty="0"/>
              <a:t> </a:t>
            </a:r>
            <a:r>
              <a:rPr lang="el-GR" dirty="0">
                <a:hlinkClick r:id="rId44"/>
              </a:rPr>
              <a:t>ἀγένητα</a:t>
            </a:r>
            <a:r>
              <a:rPr lang="el-GR" dirty="0"/>
              <a:t> </a:t>
            </a:r>
            <a:r>
              <a:rPr lang="el-GR" dirty="0">
                <a:hlinkClick r:id="rId45"/>
              </a:rPr>
              <a:t>καὶ</a:t>
            </a:r>
            <a:r>
              <a:rPr lang="el-GR" dirty="0"/>
              <a:t> </a:t>
            </a:r>
            <a:r>
              <a:rPr lang="el-GR" dirty="0">
                <a:hlinkClick r:id="rId46"/>
              </a:rPr>
              <a:t>ἄφθαρτα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4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41685"/>
            <a:ext cx="8229600" cy="5484479"/>
          </a:xfrm>
        </p:spPr>
        <p:txBody>
          <a:bodyPr/>
          <a:lstStyle/>
          <a:p>
            <a:r>
              <a:rPr lang="en-US" i="1" dirty="0"/>
              <a:t>Episteme</a:t>
            </a:r>
            <a:r>
              <a:rPr lang="en-US" dirty="0"/>
              <a:t>, then, is the kind </a:t>
            </a:r>
            <a:r>
              <a:rPr lang="en-US" dirty="0">
                <a:solidFill>
                  <a:srgbClr val="FF0000"/>
                </a:solidFill>
              </a:rPr>
              <a:t>of causal-explanatory knowledge that starts with non-demonstrable first principles and proceeds by demonstration </a:t>
            </a:r>
            <a:r>
              <a:rPr lang="en-US" dirty="0"/>
              <a:t>to account for lesser known phenomena by embedding them in a causal network, thereby unraveling their causes.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73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02633"/>
            <a:ext cx="8229600" cy="5123531"/>
          </a:xfrm>
        </p:spPr>
        <p:txBody>
          <a:bodyPr>
            <a:normAutofit/>
          </a:bodyPr>
          <a:lstStyle/>
          <a:p>
            <a:r>
              <a:rPr lang="en-US" dirty="0"/>
              <a:t>To explain this causal account of </a:t>
            </a:r>
            <a:r>
              <a:rPr lang="en-US" i="1" dirty="0"/>
              <a:t>episteme</a:t>
            </a:r>
            <a:r>
              <a:rPr lang="en-US" dirty="0"/>
              <a:t>, Aristotle distinguishes between two accounts of knowing a fact: </a:t>
            </a:r>
            <a:r>
              <a:rPr lang="en-US" dirty="0">
                <a:solidFill>
                  <a:srgbClr val="FF0000"/>
                </a:solidFill>
              </a:rPr>
              <a:t>a causal way and a non-causal way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GB" dirty="0"/>
              <a:t>The former leads to knowing the </a:t>
            </a:r>
            <a:r>
              <a:rPr lang="en-GB" i="1" dirty="0"/>
              <a:t>reason</a:t>
            </a:r>
            <a:r>
              <a:rPr lang="en-GB" dirty="0"/>
              <a:t> why something is the case; the latter leads to knowing </a:t>
            </a:r>
            <a:r>
              <a:rPr lang="en-GB" i="1" dirty="0"/>
              <a:t>that</a:t>
            </a:r>
            <a:r>
              <a:rPr lang="en-GB" dirty="0"/>
              <a:t> something is the case. </a:t>
            </a:r>
          </a:p>
        </p:txBody>
      </p:sp>
    </p:spTree>
    <p:extLst>
      <p:ext uri="{BB962C8B-B14F-4D97-AF65-F5344CB8AC3E}">
        <p14:creationId xmlns:p14="http://schemas.microsoft.com/office/powerpoint/2010/main" val="2303772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21369"/>
            <a:ext cx="8229600" cy="5604795"/>
          </a:xfrm>
        </p:spPr>
        <p:txBody>
          <a:bodyPr/>
          <a:lstStyle/>
          <a:p>
            <a:r>
              <a:rPr lang="en-GB" dirty="0"/>
              <a:t>Both ways proceed via deductive syllogism, but only the former is </a:t>
            </a:r>
            <a:r>
              <a:rPr lang="en-GB" i="1" dirty="0"/>
              <a:t>episteme</a:t>
            </a:r>
            <a:r>
              <a:rPr lang="en-GB" dirty="0"/>
              <a:t> because only the former is tied to the knowledge of causes. </a:t>
            </a:r>
          </a:p>
          <a:p>
            <a:endParaRPr lang="en-GB" dirty="0"/>
          </a:p>
          <a:p>
            <a:r>
              <a:rPr lang="en-GB" dirty="0"/>
              <a:t>The difference between these two types of knowing can be illustrated by contrasting the following two instances of deductive syllogism (cf. 78a28-78b3):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5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260648"/>
            <a:ext cx="8496944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err="1"/>
              <a:t>οἷον</a:t>
            </a:r>
            <a:r>
              <a:rPr lang="en-GB" dirty="0"/>
              <a:t> </a:t>
            </a:r>
            <a:r>
              <a:rPr lang="en-GB" dirty="0" err="1"/>
              <a:t>ὅτι</a:t>
            </a:r>
            <a:r>
              <a:rPr lang="en-GB" dirty="0"/>
              <a:t> </a:t>
            </a:r>
            <a:r>
              <a:rPr lang="en-GB" dirty="0" err="1"/>
              <a:t>ἐγγὺς</a:t>
            </a:r>
            <a:r>
              <a:rPr lang="en-GB" dirty="0"/>
              <a:t> </a:t>
            </a:r>
            <a:r>
              <a:rPr lang="en-GB" dirty="0" err="1"/>
              <a:t>οἱ</a:t>
            </a:r>
            <a:r>
              <a:rPr lang="en-GB" dirty="0"/>
              <a:t> π</a:t>
            </a:r>
            <a:r>
              <a:rPr lang="en-GB" dirty="0" err="1"/>
              <a:t>λάνητες</a:t>
            </a:r>
            <a:r>
              <a:rPr lang="en-GB" dirty="0"/>
              <a:t> </a:t>
            </a:r>
            <a:r>
              <a:rPr lang="en-GB" dirty="0" err="1"/>
              <a:t>διὰ</a:t>
            </a:r>
            <a:r>
              <a:rPr lang="en-GB" dirty="0"/>
              <a:t> </a:t>
            </a:r>
            <a:r>
              <a:rPr lang="en-GB" dirty="0" err="1"/>
              <a:t>τοῦ</a:t>
            </a:r>
            <a:r>
              <a:rPr lang="en-GB" dirty="0"/>
              <a:t> </a:t>
            </a:r>
            <a:r>
              <a:rPr lang="en-GB" dirty="0" err="1"/>
              <a:t>μὴ</a:t>
            </a:r>
            <a:r>
              <a:rPr lang="en-GB" dirty="0"/>
              <a:t> </a:t>
            </a:r>
            <a:r>
              <a:rPr lang="en-GB" dirty="0" err="1"/>
              <a:t>στίλ</a:t>
            </a:r>
            <a:r>
              <a:rPr lang="en-GB" dirty="0"/>
              <a:t>β</a:t>
            </a:r>
            <a:r>
              <a:rPr lang="en-GB" dirty="0" err="1"/>
              <a:t>ειν</a:t>
            </a:r>
            <a:r>
              <a:rPr lang="en-GB" dirty="0"/>
              <a:t>. </a:t>
            </a:r>
            <a:r>
              <a:rPr lang="en-GB" b="1" dirty="0" err="1"/>
              <a:t>ἔστω</a:t>
            </a:r>
            <a:r>
              <a:rPr lang="en-GB" b="1" dirty="0"/>
              <a:t> </a:t>
            </a:r>
            <a:r>
              <a:rPr lang="en-GB" b="1" dirty="0" err="1"/>
              <a:t>ἐφ</a:t>
            </a:r>
            <a:r>
              <a:rPr lang="en-GB" b="1" dirty="0"/>
              <a:t>' ᾧ Γ </a:t>
            </a:r>
            <a:r>
              <a:rPr lang="en-GB" b="1" dirty="0" err="1"/>
              <a:t>πλάνητες</a:t>
            </a:r>
            <a:r>
              <a:rPr lang="en-GB" b="1" dirty="0"/>
              <a:t>, </a:t>
            </a:r>
            <a:r>
              <a:rPr lang="en-GB" b="1" dirty="0" err="1"/>
              <a:t>ἐφ</a:t>
            </a:r>
            <a:r>
              <a:rPr lang="en-GB" b="1" dirty="0"/>
              <a:t>' ᾧ Β </a:t>
            </a:r>
            <a:r>
              <a:rPr lang="en-GB" b="1" dirty="0" err="1"/>
              <a:t>τὸ</a:t>
            </a:r>
            <a:r>
              <a:rPr lang="en-GB" b="1" dirty="0"/>
              <a:t> </a:t>
            </a:r>
            <a:r>
              <a:rPr lang="en-GB" b="1" dirty="0" err="1"/>
              <a:t>μὴ</a:t>
            </a:r>
            <a:r>
              <a:rPr lang="en-GB" b="1" dirty="0"/>
              <a:t> </a:t>
            </a:r>
            <a:r>
              <a:rPr lang="en-GB" b="1" dirty="0" err="1"/>
              <a:t>στίλβειν</a:t>
            </a:r>
            <a:r>
              <a:rPr lang="en-GB" b="1" dirty="0"/>
              <a:t>, </a:t>
            </a:r>
            <a:r>
              <a:rPr lang="en-GB" b="1" dirty="0" err="1"/>
              <a:t>ἐφ</a:t>
            </a:r>
            <a:r>
              <a:rPr lang="en-GB" b="1" dirty="0"/>
              <a:t>' ᾧ Α </a:t>
            </a:r>
            <a:r>
              <a:rPr lang="en-GB" b="1" dirty="0" err="1"/>
              <a:t>τὸ</a:t>
            </a:r>
            <a:r>
              <a:rPr lang="en-GB" b="1" dirty="0"/>
              <a:t> </a:t>
            </a:r>
            <a:r>
              <a:rPr lang="en-GB" b="1" dirty="0" err="1"/>
              <a:t>ἐγγὺς</a:t>
            </a:r>
            <a:r>
              <a:rPr lang="en-GB" b="1" dirty="0"/>
              <a:t> </a:t>
            </a:r>
            <a:r>
              <a:rPr lang="en-GB" b="1" dirty="0" err="1"/>
              <a:t>εἶναι</a:t>
            </a:r>
            <a:r>
              <a:rPr lang="en-GB" b="1" dirty="0"/>
              <a:t>.</a:t>
            </a:r>
            <a:r>
              <a:rPr lang="en-GB" dirty="0"/>
              <a:t> </a:t>
            </a:r>
            <a:r>
              <a:rPr lang="en-GB" dirty="0" err="1"/>
              <a:t>ἀληθὲς</a:t>
            </a:r>
            <a:r>
              <a:rPr lang="en-GB" dirty="0"/>
              <a:t> </a:t>
            </a:r>
            <a:r>
              <a:rPr lang="en-GB" dirty="0" err="1"/>
              <a:t>δὴ</a:t>
            </a:r>
            <a:r>
              <a:rPr lang="en-GB" dirty="0"/>
              <a:t> </a:t>
            </a:r>
            <a:r>
              <a:rPr lang="en-GB" dirty="0" err="1"/>
              <a:t>τὸ</a:t>
            </a:r>
            <a:r>
              <a:rPr lang="en-GB" dirty="0"/>
              <a:t> Β </a:t>
            </a:r>
            <a:r>
              <a:rPr lang="en-GB" dirty="0" err="1"/>
              <a:t>κατὰ</a:t>
            </a:r>
            <a:r>
              <a:rPr lang="en-GB" dirty="0"/>
              <a:t> </a:t>
            </a:r>
            <a:r>
              <a:rPr lang="en-GB" dirty="0" err="1"/>
              <a:t>τοῦ</a:t>
            </a:r>
            <a:r>
              <a:rPr lang="en-GB" dirty="0"/>
              <a:t> Γ </a:t>
            </a:r>
            <a:r>
              <a:rPr lang="en-GB" dirty="0" err="1"/>
              <a:t>εἰπεῖν</a:t>
            </a:r>
            <a:r>
              <a:rPr lang="en-GB" dirty="0"/>
              <a:t>· </a:t>
            </a:r>
            <a:r>
              <a:rPr lang="en-GB" b="1" dirty="0" err="1"/>
              <a:t>οἱ</a:t>
            </a:r>
            <a:r>
              <a:rPr lang="en-GB" b="1" dirty="0"/>
              <a:t> </a:t>
            </a:r>
            <a:r>
              <a:rPr lang="en-GB" b="1" dirty="0" err="1"/>
              <a:t>γὰρ</a:t>
            </a:r>
            <a:r>
              <a:rPr lang="en-GB" b="1" dirty="0"/>
              <a:t> </a:t>
            </a:r>
            <a:r>
              <a:rPr lang="en-GB" b="1" dirty="0" err="1"/>
              <a:t>πλάνητες</a:t>
            </a:r>
            <a:r>
              <a:rPr lang="en-GB" b="1" dirty="0"/>
              <a:t> </a:t>
            </a:r>
            <a:r>
              <a:rPr lang="en-GB" b="1" dirty="0" err="1"/>
              <a:t>οὐ</a:t>
            </a:r>
            <a:r>
              <a:rPr lang="en-GB" b="1" dirty="0"/>
              <a:t> </a:t>
            </a:r>
            <a:r>
              <a:rPr lang="en-GB" b="1" dirty="0" err="1"/>
              <a:t>στίλβουσιν</a:t>
            </a:r>
            <a:r>
              <a:rPr lang="en-GB" dirty="0"/>
              <a:t>. </a:t>
            </a:r>
            <a:r>
              <a:rPr lang="en-GB" dirty="0" err="1"/>
              <a:t>ἀλλὰ</a:t>
            </a:r>
            <a:r>
              <a:rPr lang="en-GB" dirty="0"/>
              <a:t> </a:t>
            </a:r>
            <a:r>
              <a:rPr lang="en-GB" dirty="0" err="1"/>
              <a:t>καὶ</a:t>
            </a:r>
            <a:r>
              <a:rPr lang="en-GB" dirty="0"/>
              <a:t> </a:t>
            </a:r>
            <a:r>
              <a:rPr lang="en-GB" dirty="0" err="1"/>
              <a:t>τὸ</a:t>
            </a:r>
            <a:r>
              <a:rPr lang="en-GB" dirty="0"/>
              <a:t> Α </a:t>
            </a:r>
            <a:r>
              <a:rPr lang="en-GB" dirty="0" err="1"/>
              <a:t>κατὰ</a:t>
            </a:r>
            <a:r>
              <a:rPr lang="en-GB" dirty="0"/>
              <a:t> </a:t>
            </a:r>
            <a:r>
              <a:rPr lang="en-GB" dirty="0" err="1"/>
              <a:t>τοῦ</a:t>
            </a:r>
            <a:r>
              <a:rPr lang="en-GB" dirty="0"/>
              <a:t> Β· </a:t>
            </a:r>
            <a:r>
              <a:rPr lang="en-GB" b="1" dirty="0" err="1"/>
              <a:t>τὸ</a:t>
            </a:r>
            <a:r>
              <a:rPr lang="en-GB" b="1" dirty="0"/>
              <a:t> </a:t>
            </a:r>
            <a:r>
              <a:rPr lang="en-GB" b="1" dirty="0" err="1"/>
              <a:t>γὰρ</a:t>
            </a:r>
            <a:r>
              <a:rPr lang="en-GB" b="1" dirty="0"/>
              <a:t> </a:t>
            </a:r>
            <a:r>
              <a:rPr lang="en-GB" b="1" dirty="0" err="1"/>
              <a:t>μὴ</a:t>
            </a:r>
            <a:r>
              <a:rPr lang="en-GB" b="1" dirty="0"/>
              <a:t> </a:t>
            </a:r>
            <a:r>
              <a:rPr lang="en-GB" b="1" dirty="0" err="1"/>
              <a:t>στίλβον</a:t>
            </a:r>
            <a:r>
              <a:rPr lang="en-GB" b="1" dirty="0"/>
              <a:t> </a:t>
            </a:r>
            <a:r>
              <a:rPr lang="en-GB" b="1" dirty="0" err="1"/>
              <a:t>ἐγγύς</a:t>
            </a:r>
            <a:r>
              <a:rPr lang="en-GB" b="1" dirty="0"/>
              <a:t> </a:t>
            </a:r>
            <a:r>
              <a:rPr lang="en-GB" b="1" dirty="0" err="1"/>
              <a:t>ἐστι</a:t>
            </a:r>
            <a:r>
              <a:rPr lang="en-GB" dirty="0"/>
              <a:t>· </a:t>
            </a:r>
            <a:r>
              <a:rPr lang="en-GB" dirty="0" err="1"/>
              <a:t>τοῦτο</a:t>
            </a:r>
            <a:r>
              <a:rPr lang="en-GB" dirty="0"/>
              <a:t> δ' </a:t>
            </a:r>
            <a:r>
              <a:rPr lang="en-GB" dirty="0" err="1"/>
              <a:t>εἰλήφθω</a:t>
            </a:r>
            <a:r>
              <a:rPr lang="en-GB" dirty="0"/>
              <a:t> </a:t>
            </a:r>
            <a:r>
              <a:rPr lang="en-GB" dirty="0" err="1"/>
              <a:t>δι</a:t>
            </a:r>
            <a:r>
              <a:rPr lang="en-GB" dirty="0"/>
              <a:t>' </a:t>
            </a:r>
            <a:r>
              <a:rPr lang="en-GB" dirty="0" err="1"/>
              <a:t>ἐπαγωγῆς</a:t>
            </a:r>
            <a:r>
              <a:rPr lang="en-GB" dirty="0"/>
              <a:t> ἢ </a:t>
            </a:r>
            <a:r>
              <a:rPr lang="en-GB" dirty="0" err="1"/>
              <a:t>δι</a:t>
            </a:r>
            <a:r>
              <a:rPr lang="en-GB" dirty="0"/>
              <a:t>' </a:t>
            </a:r>
            <a:r>
              <a:rPr lang="en-GB" dirty="0" err="1"/>
              <a:t>αἰσθήσεως</a:t>
            </a:r>
            <a:r>
              <a:rPr lang="en-GB" dirty="0"/>
              <a:t>. </a:t>
            </a:r>
            <a:r>
              <a:rPr lang="en-GB" dirty="0" err="1"/>
              <a:t>ἀνάγκη</a:t>
            </a:r>
            <a:r>
              <a:rPr lang="en-GB" dirty="0"/>
              <a:t> </a:t>
            </a:r>
            <a:r>
              <a:rPr lang="en-GB" dirty="0" err="1"/>
              <a:t>οὖν</a:t>
            </a:r>
            <a:r>
              <a:rPr lang="en-GB" dirty="0"/>
              <a:t> </a:t>
            </a:r>
            <a:r>
              <a:rPr lang="en-GB" dirty="0" err="1"/>
              <a:t>τὸ</a:t>
            </a:r>
            <a:r>
              <a:rPr lang="en-GB" dirty="0"/>
              <a:t> Α </a:t>
            </a:r>
            <a:r>
              <a:rPr lang="en-GB" dirty="0" err="1"/>
              <a:t>τῷ</a:t>
            </a:r>
            <a:r>
              <a:rPr lang="en-GB" dirty="0"/>
              <a:t> Γ </a:t>
            </a:r>
            <a:r>
              <a:rPr lang="en-GB" dirty="0" err="1"/>
              <a:t>ὑπάρχειν</a:t>
            </a:r>
            <a:r>
              <a:rPr lang="en-GB" dirty="0"/>
              <a:t>, </a:t>
            </a:r>
            <a:r>
              <a:rPr lang="en-GB" dirty="0" err="1"/>
              <a:t>ὥστ</a:t>
            </a:r>
            <a:r>
              <a:rPr lang="en-GB" dirty="0"/>
              <a:t>' </a:t>
            </a:r>
            <a:r>
              <a:rPr lang="en-GB" dirty="0" err="1"/>
              <a:t>ἀποδέδεικται</a:t>
            </a:r>
            <a:r>
              <a:rPr lang="en-GB" dirty="0"/>
              <a:t> </a:t>
            </a:r>
            <a:r>
              <a:rPr lang="en-GB" dirty="0" err="1"/>
              <a:t>ὅτι</a:t>
            </a:r>
            <a:r>
              <a:rPr lang="en-GB" dirty="0"/>
              <a:t> </a:t>
            </a:r>
            <a:r>
              <a:rPr lang="en-GB" dirty="0" err="1"/>
              <a:t>οἱ</a:t>
            </a:r>
            <a:r>
              <a:rPr lang="en-GB" dirty="0"/>
              <a:t> </a:t>
            </a:r>
            <a:r>
              <a:rPr lang="en-GB" b="1" dirty="0" err="1"/>
              <a:t>πλάνητες</a:t>
            </a:r>
            <a:r>
              <a:rPr lang="en-GB" b="1" dirty="0"/>
              <a:t> </a:t>
            </a:r>
            <a:r>
              <a:rPr lang="en-GB" b="1" dirty="0" err="1"/>
              <a:t>ἐγγύς</a:t>
            </a:r>
            <a:r>
              <a:rPr lang="en-GB" b="1" dirty="0"/>
              <a:t> </a:t>
            </a:r>
            <a:r>
              <a:rPr lang="en-GB" b="1" dirty="0" err="1"/>
              <a:t>εἰσιν</a:t>
            </a:r>
            <a:r>
              <a:rPr lang="en-GB" dirty="0"/>
              <a:t>. </a:t>
            </a:r>
            <a:r>
              <a:rPr lang="en-GB" b="1" dirty="0" err="1">
                <a:solidFill>
                  <a:srgbClr val="FF0000"/>
                </a:solidFill>
              </a:rPr>
              <a:t>οὗτος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οὖν</a:t>
            </a:r>
            <a:r>
              <a:rPr lang="en-GB" b="1" dirty="0">
                <a:solidFill>
                  <a:srgbClr val="FF0000"/>
                </a:solidFill>
              </a:rPr>
              <a:t> ὁ </a:t>
            </a:r>
            <a:r>
              <a:rPr lang="en-GB" b="1" dirty="0" err="1">
                <a:solidFill>
                  <a:srgbClr val="FF0000"/>
                </a:solidFill>
              </a:rPr>
              <a:t>συλλογισμὸς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οὐ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τοῦ</a:t>
            </a:r>
            <a:r>
              <a:rPr lang="en-GB" b="1" dirty="0">
                <a:solidFill>
                  <a:srgbClr val="FF0000"/>
                </a:solidFill>
              </a:rPr>
              <a:t> διότι </a:t>
            </a:r>
            <a:r>
              <a:rPr lang="en-GB" b="1" dirty="0" err="1">
                <a:solidFill>
                  <a:srgbClr val="FF0000"/>
                </a:solidFill>
              </a:rPr>
              <a:t>ἀλλὰ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τοῦ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ὅτι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ἐστίν</a:t>
            </a:r>
            <a:r>
              <a:rPr lang="en-GB" dirty="0"/>
              <a:t>·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err="1"/>
              <a:t>οὐ</a:t>
            </a:r>
            <a:r>
              <a:rPr lang="en-GB" dirty="0"/>
              <a:t> </a:t>
            </a:r>
            <a:r>
              <a:rPr lang="en-GB" dirty="0" err="1"/>
              <a:t>γὰρ</a:t>
            </a:r>
            <a:r>
              <a:rPr lang="en-GB" dirty="0"/>
              <a:t> </a:t>
            </a:r>
            <a:r>
              <a:rPr lang="en-GB" dirty="0" err="1"/>
              <a:t>διὰ</a:t>
            </a:r>
            <a:r>
              <a:rPr lang="en-GB" dirty="0"/>
              <a:t> </a:t>
            </a:r>
            <a:r>
              <a:rPr lang="en-GB" dirty="0" err="1"/>
              <a:t>τὸ</a:t>
            </a:r>
            <a:r>
              <a:rPr lang="en-GB" dirty="0"/>
              <a:t> </a:t>
            </a:r>
            <a:r>
              <a:rPr lang="en-GB" dirty="0" err="1"/>
              <a:t>μὴ</a:t>
            </a:r>
            <a:r>
              <a:rPr lang="en-GB" dirty="0"/>
              <a:t> </a:t>
            </a:r>
            <a:r>
              <a:rPr lang="en-GB" dirty="0" err="1"/>
              <a:t>στίλ</a:t>
            </a:r>
            <a:r>
              <a:rPr lang="en-GB" dirty="0"/>
              <a:t>β</a:t>
            </a:r>
            <a:r>
              <a:rPr lang="en-GB" dirty="0" err="1"/>
              <a:t>ειν</a:t>
            </a:r>
            <a:r>
              <a:rPr lang="en-GB" dirty="0"/>
              <a:t> </a:t>
            </a:r>
            <a:r>
              <a:rPr lang="en-GB" dirty="0" err="1"/>
              <a:t>ἐγγύς</a:t>
            </a:r>
            <a:r>
              <a:rPr lang="en-GB" dirty="0"/>
              <a:t> </a:t>
            </a:r>
            <a:r>
              <a:rPr lang="en-GB" dirty="0" err="1"/>
              <a:t>εἰσιν</a:t>
            </a:r>
            <a:r>
              <a:rPr lang="en-GB" dirty="0"/>
              <a:t>, </a:t>
            </a:r>
            <a:r>
              <a:rPr lang="en-GB" dirty="0" err="1"/>
              <a:t>ἀλλὰ</a:t>
            </a:r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διὰ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τὸ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ἐγγὺς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εἶν</a:t>
            </a:r>
            <a:r>
              <a:rPr lang="en-GB" b="1" dirty="0">
                <a:solidFill>
                  <a:srgbClr val="FF0000"/>
                </a:solidFill>
              </a:rPr>
              <a:t>αι </a:t>
            </a:r>
            <a:r>
              <a:rPr lang="en-GB" b="1" dirty="0" err="1">
                <a:solidFill>
                  <a:srgbClr val="FF0000"/>
                </a:solidFill>
              </a:rPr>
              <a:t>οὐ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στίλ</a:t>
            </a:r>
            <a:r>
              <a:rPr lang="en-GB" b="1" dirty="0">
                <a:solidFill>
                  <a:srgbClr val="FF0000"/>
                </a:solidFill>
              </a:rPr>
              <a:t>β</a:t>
            </a:r>
            <a:r>
              <a:rPr lang="en-GB" b="1" dirty="0" err="1">
                <a:solidFill>
                  <a:srgbClr val="FF0000"/>
                </a:solidFill>
              </a:rPr>
              <a:t>ουσιν</a:t>
            </a:r>
            <a:r>
              <a:rPr lang="en-GB" dirty="0"/>
              <a:t>. </a:t>
            </a:r>
            <a:r>
              <a:rPr lang="en-GB" dirty="0" err="1"/>
              <a:t>ἐγχωρεῖ</a:t>
            </a:r>
            <a:r>
              <a:rPr lang="en-GB" dirty="0"/>
              <a:t> </a:t>
            </a:r>
            <a:r>
              <a:rPr lang="en-GB" dirty="0" err="1"/>
              <a:t>δὲ</a:t>
            </a:r>
            <a:r>
              <a:rPr lang="en-GB" dirty="0"/>
              <a:t> </a:t>
            </a:r>
            <a:r>
              <a:rPr lang="en-GB" dirty="0" err="1"/>
              <a:t>καὶ</a:t>
            </a:r>
            <a:r>
              <a:rPr lang="en-GB" dirty="0"/>
              <a:t> </a:t>
            </a:r>
            <a:r>
              <a:rPr lang="en-GB" dirty="0" err="1"/>
              <a:t>διὰ</a:t>
            </a:r>
            <a:r>
              <a:rPr lang="en-GB" dirty="0"/>
              <a:t> </a:t>
            </a:r>
            <a:r>
              <a:rPr lang="en-GB" dirty="0" err="1"/>
              <a:t>θατέρου</a:t>
            </a:r>
            <a:r>
              <a:rPr lang="en-GB" dirty="0"/>
              <a:t> </a:t>
            </a:r>
            <a:r>
              <a:rPr lang="en-GB" dirty="0" err="1"/>
              <a:t>θάτερον</a:t>
            </a:r>
            <a:r>
              <a:rPr lang="en-GB" dirty="0"/>
              <a:t> </a:t>
            </a:r>
            <a:r>
              <a:rPr lang="en-GB" dirty="0" err="1"/>
              <a:t>δειχθῆναι</a:t>
            </a:r>
            <a:r>
              <a:rPr lang="en-GB" dirty="0"/>
              <a:t>, </a:t>
            </a:r>
            <a:r>
              <a:rPr lang="en-GB" dirty="0" err="1"/>
              <a:t>καὶ</a:t>
            </a:r>
            <a:r>
              <a:rPr lang="en-GB" dirty="0"/>
              <a:t> </a:t>
            </a:r>
            <a:r>
              <a:rPr lang="en-GB" dirty="0" err="1"/>
              <a:t>ἔσται</a:t>
            </a:r>
            <a:r>
              <a:rPr lang="en-GB" dirty="0"/>
              <a:t> </a:t>
            </a:r>
            <a:r>
              <a:rPr lang="en-GB" dirty="0" err="1"/>
              <a:t>τοῦ</a:t>
            </a:r>
            <a:r>
              <a:rPr lang="en-GB" dirty="0"/>
              <a:t> </a:t>
            </a:r>
            <a:r>
              <a:rPr lang="en-GB" dirty="0" err="1"/>
              <a:t>διότι</a:t>
            </a:r>
            <a:r>
              <a:rPr lang="en-GB" dirty="0"/>
              <a:t> ἡ </a:t>
            </a:r>
            <a:r>
              <a:rPr lang="en-GB" dirty="0" err="1"/>
              <a:t>ἀπόδειξις</a:t>
            </a:r>
            <a:r>
              <a:rPr lang="en-GB" dirty="0"/>
              <a:t>, </a:t>
            </a:r>
            <a:r>
              <a:rPr lang="en-GB" b="1" dirty="0" err="1"/>
              <a:t>οἷον</a:t>
            </a:r>
            <a:r>
              <a:rPr lang="en-GB" b="1" dirty="0"/>
              <a:t> </a:t>
            </a:r>
            <a:r>
              <a:rPr lang="en-GB" b="1" dirty="0" err="1"/>
              <a:t>ἔστω</a:t>
            </a:r>
            <a:r>
              <a:rPr lang="en-GB" b="1" dirty="0"/>
              <a:t> </a:t>
            </a:r>
            <a:r>
              <a:rPr lang="en-GB" b="1" dirty="0" err="1"/>
              <a:t>τὸ</a:t>
            </a:r>
            <a:r>
              <a:rPr lang="en-GB" b="1" dirty="0"/>
              <a:t> Γ </a:t>
            </a:r>
            <a:r>
              <a:rPr lang="en-GB" b="1" dirty="0" err="1"/>
              <a:t>πλάνητες</a:t>
            </a:r>
            <a:r>
              <a:rPr lang="en-GB" b="1" dirty="0"/>
              <a:t>, </a:t>
            </a:r>
            <a:r>
              <a:rPr lang="en-GB" b="1" dirty="0" err="1"/>
              <a:t>ἐφ</a:t>
            </a:r>
            <a:r>
              <a:rPr lang="en-GB" b="1" dirty="0"/>
              <a:t>' ᾧ Β </a:t>
            </a:r>
            <a:r>
              <a:rPr lang="en-GB" b="1" u="sng" dirty="0">
                <a:hlinkClick r:id="rId2" tooltip="Αναλυτικών υστέρων/1"/>
              </a:rPr>
              <a:t>[78b]</a:t>
            </a:r>
            <a:r>
              <a:rPr lang="en-GB" b="1" dirty="0"/>
              <a:t> </a:t>
            </a:r>
            <a:r>
              <a:rPr lang="en-GB" b="1" dirty="0" err="1"/>
              <a:t>τὸ</a:t>
            </a:r>
            <a:r>
              <a:rPr lang="en-GB" b="1" dirty="0"/>
              <a:t> </a:t>
            </a:r>
            <a:r>
              <a:rPr lang="en-GB" b="1" dirty="0" err="1"/>
              <a:t>ἐγγὺς</a:t>
            </a:r>
            <a:r>
              <a:rPr lang="en-GB" b="1" dirty="0"/>
              <a:t> </a:t>
            </a:r>
            <a:r>
              <a:rPr lang="en-GB" b="1" dirty="0" err="1"/>
              <a:t>εἶναι</a:t>
            </a:r>
            <a:r>
              <a:rPr lang="en-GB" b="1" dirty="0"/>
              <a:t>, </a:t>
            </a:r>
            <a:r>
              <a:rPr lang="en-GB" b="1" dirty="0" err="1"/>
              <a:t>τὸ</a:t>
            </a:r>
            <a:r>
              <a:rPr lang="en-GB" b="1" dirty="0"/>
              <a:t> Α </a:t>
            </a:r>
            <a:r>
              <a:rPr lang="en-GB" b="1" dirty="0" err="1"/>
              <a:t>τὸ</a:t>
            </a:r>
            <a:r>
              <a:rPr lang="en-GB" b="1" dirty="0"/>
              <a:t> </a:t>
            </a:r>
            <a:r>
              <a:rPr lang="en-GB" b="1" dirty="0" err="1"/>
              <a:t>μὴ</a:t>
            </a:r>
            <a:r>
              <a:rPr lang="en-GB" b="1" dirty="0"/>
              <a:t> </a:t>
            </a:r>
            <a:r>
              <a:rPr lang="en-GB" b="1" dirty="0" err="1"/>
              <a:t>στίλβειν</a:t>
            </a:r>
            <a:r>
              <a:rPr lang="en-GB" b="1" dirty="0"/>
              <a:t>· </a:t>
            </a:r>
            <a:r>
              <a:rPr lang="en-GB" b="1" dirty="0" err="1"/>
              <a:t>ὑπάρχει</a:t>
            </a:r>
            <a:r>
              <a:rPr lang="en-GB" b="1" dirty="0"/>
              <a:t> </a:t>
            </a:r>
            <a:r>
              <a:rPr lang="en-GB" b="1" dirty="0" err="1"/>
              <a:t>δὴ</a:t>
            </a:r>
            <a:r>
              <a:rPr lang="en-GB" b="1" dirty="0"/>
              <a:t> </a:t>
            </a:r>
            <a:r>
              <a:rPr lang="en-GB" b="1" dirty="0" err="1"/>
              <a:t>καὶ</a:t>
            </a:r>
            <a:r>
              <a:rPr lang="en-GB" b="1" dirty="0"/>
              <a:t> </a:t>
            </a:r>
            <a:r>
              <a:rPr lang="en-GB" b="1" dirty="0" err="1"/>
              <a:t>τὸ</a:t>
            </a:r>
            <a:r>
              <a:rPr lang="en-GB" b="1" dirty="0"/>
              <a:t> Β </a:t>
            </a:r>
            <a:r>
              <a:rPr lang="en-GB" b="1" dirty="0" err="1"/>
              <a:t>τῷ</a:t>
            </a:r>
            <a:r>
              <a:rPr lang="en-GB" b="1" dirty="0"/>
              <a:t> Γ </a:t>
            </a:r>
            <a:r>
              <a:rPr lang="en-GB" b="1" dirty="0" err="1"/>
              <a:t>καὶ</a:t>
            </a:r>
            <a:r>
              <a:rPr lang="en-GB" b="1" dirty="0"/>
              <a:t> </a:t>
            </a:r>
            <a:r>
              <a:rPr lang="en-GB" b="1" dirty="0" err="1"/>
              <a:t>τὸ</a:t>
            </a:r>
            <a:r>
              <a:rPr lang="en-GB" b="1" dirty="0"/>
              <a:t> Α </a:t>
            </a:r>
            <a:r>
              <a:rPr lang="en-GB" b="1" dirty="0" err="1"/>
              <a:t>τῷ</a:t>
            </a:r>
            <a:r>
              <a:rPr lang="en-GB" b="1" dirty="0"/>
              <a:t> Β, </a:t>
            </a:r>
            <a:r>
              <a:rPr lang="en-GB" b="1" dirty="0" err="1"/>
              <a:t>ὥστε</a:t>
            </a:r>
            <a:r>
              <a:rPr lang="en-GB" b="1" dirty="0"/>
              <a:t> </a:t>
            </a:r>
            <a:r>
              <a:rPr lang="en-GB" b="1" dirty="0" err="1"/>
              <a:t>καὶ</a:t>
            </a:r>
            <a:r>
              <a:rPr lang="en-GB" b="1" dirty="0"/>
              <a:t> </a:t>
            </a:r>
            <a:r>
              <a:rPr lang="en-GB" b="1" dirty="0" err="1"/>
              <a:t>τῷ</a:t>
            </a:r>
            <a:r>
              <a:rPr lang="en-GB" b="1" dirty="0"/>
              <a:t> Γ </a:t>
            </a:r>
            <a:r>
              <a:rPr lang="en-GB" b="1" dirty="0" err="1"/>
              <a:t>τὸ</a:t>
            </a:r>
            <a:r>
              <a:rPr lang="en-GB" b="1" dirty="0"/>
              <a:t> Α [</a:t>
            </a:r>
            <a:r>
              <a:rPr lang="en-GB" b="1" dirty="0" err="1"/>
              <a:t>τὸ</a:t>
            </a:r>
            <a:r>
              <a:rPr lang="en-GB" b="1" dirty="0"/>
              <a:t> </a:t>
            </a:r>
            <a:r>
              <a:rPr lang="en-GB" b="1" dirty="0" err="1"/>
              <a:t>μὴ</a:t>
            </a:r>
            <a:r>
              <a:rPr lang="en-GB" b="1" dirty="0"/>
              <a:t> </a:t>
            </a:r>
            <a:r>
              <a:rPr lang="en-GB" b="1" dirty="0" err="1"/>
              <a:t>στίλβειν</a:t>
            </a:r>
            <a:r>
              <a:rPr lang="en-GB" b="1" dirty="0"/>
              <a:t>]. </a:t>
            </a:r>
            <a:r>
              <a:rPr lang="en-GB" b="1" dirty="0" err="1"/>
              <a:t>καὶ</a:t>
            </a:r>
            <a:r>
              <a:rPr lang="en-GB" b="1" dirty="0"/>
              <a:t> </a:t>
            </a:r>
            <a:r>
              <a:rPr lang="en-GB" b="1" dirty="0" err="1"/>
              <a:t>ἔστι</a:t>
            </a:r>
            <a:r>
              <a:rPr lang="en-GB" b="1" dirty="0"/>
              <a:t> </a:t>
            </a:r>
            <a:r>
              <a:rPr lang="en-GB" b="1" dirty="0" err="1"/>
              <a:t>τοῦ</a:t>
            </a:r>
            <a:r>
              <a:rPr lang="en-GB" b="1" dirty="0"/>
              <a:t> </a:t>
            </a:r>
            <a:r>
              <a:rPr lang="en-GB" b="1" dirty="0" err="1"/>
              <a:t>διότι</a:t>
            </a:r>
            <a:r>
              <a:rPr lang="en-GB" b="1" dirty="0"/>
              <a:t> ὁ </a:t>
            </a:r>
            <a:r>
              <a:rPr lang="en-GB" b="1" dirty="0" err="1"/>
              <a:t>συλλογισμός</a:t>
            </a:r>
            <a:r>
              <a:rPr lang="en-GB" b="1" dirty="0"/>
              <a:t>· </a:t>
            </a:r>
            <a:r>
              <a:rPr lang="en-GB" b="1" dirty="0" err="1"/>
              <a:t>εἴληπται</a:t>
            </a:r>
            <a:r>
              <a:rPr lang="en-GB" b="1" dirty="0"/>
              <a:t> </a:t>
            </a:r>
            <a:r>
              <a:rPr lang="en-GB" b="1" dirty="0" err="1"/>
              <a:t>γὰρ</a:t>
            </a:r>
            <a:r>
              <a:rPr lang="en-GB" b="1" dirty="0"/>
              <a:t> </a:t>
            </a:r>
            <a:r>
              <a:rPr lang="en-GB" b="1" dirty="0" err="1"/>
              <a:t>τὸ</a:t>
            </a:r>
            <a:r>
              <a:rPr lang="en-GB" b="1" dirty="0"/>
              <a:t> </a:t>
            </a:r>
            <a:r>
              <a:rPr lang="en-GB" b="1" dirty="0" err="1"/>
              <a:t>πρῶτον</a:t>
            </a:r>
            <a:r>
              <a:rPr lang="en-GB" b="1" dirty="0"/>
              <a:t> </a:t>
            </a:r>
            <a:r>
              <a:rPr lang="en-GB" b="1" dirty="0" err="1"/>
              <a:t>αἴτιον</a:t>
            </a:r>
            <a:r>
              <a:rPr lang="en-GB" b="1" dirty="0"/>
              <a:t>.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91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67797"/>
            <a:ext cx="8229600" cy="5458367"/>
          </a:xfrm>
        </p:spPr>
        <p:txBody>
          <a:bodyPr>
            <a:normAutofit/>
          </a:bodyPr>
          <a:lstStyle/>
          <a:p>
            <a:r>
              <a:rPr lang="el-GR" dirty="0"/>
              <a:t>Ένα επιχείρημα είναι </a:t>
            </a:r>
            <a:r>
              <a:rPr lang="el-GR" b="1" i="1" dirty="0"/>
              <a:t>παραγωγικό</a:t>
            </a:r>
            <a:r>
              <a:rPr lang="el-GR" dirty="0"/>
              <a:t> όταν με αυτό επιχειρείται να αποδειχθεί ότι το συμπέρασμα έπεται αναγκαστικά από τις προκείμενες. </a:t>
            </a:r>
          </a:p>
          <a:p>
            <a:endParaRPr lang="en-GB" dirty="0"/>
          </a:p>
          <a:p>
            <a:r>
              <a:rPr lang="el-GR" dirty="0"/>
              <a:t>Με άλλα λόγια, ένα παραγωγικό επιχείρημα στηρίζεται στον ισχυρισμό ότι </a:t>
            </a:r>
            <a:r>
              <a:rPr lang="el-GR" b="1" dirty="0"/>
              <a:t>αν οι προκείμενες του είναι αληθείς, τότε και το συμπέρασμα του είναι επίσης αληθές</a:t>
            </a:r>
            <a:r>
              <a:rPr lang="el-GR" dirty="0"/>
              <a:t>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22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92696"/>
            <a:ext cx="8291264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78a30-78a38 </a:t>
            </a:r>
            <a:endParaRPr lang="en-GB" dirty="0"/>
          </a:p>
          <a:p>
            <a:r>
              <a:rPr lang="en-GB" dirty="0"/>
              <a:t>E.g. that the planets are near, through their not twinkling: let </a:t>
            </a:r>
            <a:r>
              <a:rPr lang="en-GB" i="1" dirty="0"/>
              <a:t>C</a:t>
            </a:r>
            <a:r>
              <a:rPr lang="en-GB" dirty="0"/>
              <a:t> be the planets, </a:t>
            </a:r>
            <a:r>
              <a:rPr lang="en-GB" i="1" dirty="0"/>
              <a:t>B</a:t>
            </a:r>
            <a:r>
              <a:rPr lang="en-GB" dirty="0"/>
              <a:t> not twinkling, </a:t>
            </a:r>
            <a:r>
              <a:rPr lang="en-GB" i="1" dirty="0"/>
              <a:t>A</a:t>
            </a:r>
            <a:r>
              <a:rPr lang="en-GB" dirty="0"/>
              <a:t> being near. Thus it is true to say </a:t>
            </a:r>
            <a:r>
              <a:rPr lang="en-GB" i="1" dirty="0"/>
              <a:t>B</a:t>
            </a:r>
            <a:r>
              <a:rPr lang="en-GB" dirty="0"/>
              <a:t> of </a:t>
            </a:r>
            <a:r>
              <a:rPr lang="en-GB" i="1" dirty="0"/>
              <a:t>C;</a:t>
            </a:r>
            <a:r>
              <a:rPr lang="en-GB" dirty="0"/>
              <a:t> for the planets do not twinkle. But also to say </a:t>
            </a:r>
            <a:r>
              <a:rPr lang="en-GB" i="1" dirty="0"/>
              <a:t>A</a:t>
            </a:r>
            <a:r>
              <a:rPr lang="en-GB" dirty="0"/>
              <a:t> of </a:t>
            </a:r>
            <a:r>
              <a:rPr lang="en-GB" i="1" dirty="0"/>
              <a:t>B;</a:t>
            </a:r>
            <a:r>
              <a:rPr lang="en-GB" dirty="0"/>
              <a:t> for what does not twinkle is near (let this be got through induction or through perception). So it is necessary that </a:t>
            </a:r>
            <a:r>
              <a:rPr lang="en-GB" i="1" dirty="0"/>
              <a:t>A</a:t>
            </a:r>
            <a:r>
              <a:rPr lang="en-GB" dirty="0"/>
              <a:t> belongs to </a:t>
            </a:r>
            <a:r>
              <a:rPr lang="en-GB" i="1" dirty="0"/>
              <a:t>C;</a:t>
            </a:r>
            <a:r>
              <a:rPr lang="en-GB" dirty="0"/>
              <a:t> so that </a:t>
            </a:r>
            <a:r>
              <a:rPr lang="en-GB" b="1" dirty="0"/>
              <a:t>it has been demonstrated that the planets are near</a:t>
            </a:r>
            <a:r>
              <a:rPr lang="en-GB" dirty="0"/>
              <a:t>. </a:t>
            </a:r>
            <a:r>
              <a:rPr lang="en-GB" b="1" dirty="0"/>
              <a:t>Now this deduction is not of the reason why but of the fact</a:t>
            </a:r>
            <a:r>
              <a:rPr lang="en-GB" dirty="0"/>
              <a:t>; for it is not because they do not twinkle that they are near, but because they are near they do not twinkle. </a:t>
            </a:r>
          </a:p>
          <a:p>
            <a:endParaRPr lang="en-GB" dirty="0"/>
          </a:p>
          <a:p>
            <a:r>
              <a:rPr lang="en-GB" b="1" dirty="0"/>
              <a:t>78a39-78b3 </a:t>
            </a:r>
            <a:endParaRPr lang="en-GB" dirty="0"/>
          </a:p>
          <a:p>
            <a:r>
              <a:rPr lang="en-GB" dirty="0"/>
              <a:t>But it is also possible for the latter to be proved through the former, </a:t>
            </a:r>
            <a:r>
              <a:rPr lang="en-GB" b="1" dirty="0"/>
              <a:t>and the demonstration will be of the reason why—e.g. let </a:t>
            </a:r>
            <a:r>
              <a:rPr lang="en-GB" b="1" i="1" dirty="0"/>
              <a:t>C</a:t>
            </a:r>
            <a:r>
              <a:rPr lang="en-GB" b="1" dirty="0"/>
              <a:t> be the planets, </a:t>
            </a:r>
            <a:r>
              <a:rPr lang="en-GB" b="1" i="1" dirty="0"/>
              <a:t>B</a:t>
            </a:r>
            <a:r>
              <a:rPr lang="en-GB" b="1" dirty="0"/>
              <a:t> being near, </a:t>
            </a:r>
            <a:r>
              <a:rPr lang="en-GB" b="1" i="1" dirty="0"/>
              <a:t>A</a:t>
            </a:r>
            <a:r>
              <a:rPr lang="en-GB" b="1" dirty="0"/>
              <a:t> not twinkling. Thus </a:t>
            </a:r>
            <a:r>
              <a:rPr lang="en-GB" b="1" i="1" dirty="0"/>
              <a:t>B</a:t>
            </a:r>
            <a:r>
              <a:rPr lang="en-GB" b="1" dirty="0"/>
              <a:t> belongs to </a:t>
            </a:r>
            <a:r>
              <a:rPr lang="en-GB" b="1" i="1" dirty="0"/>
              <a:t>C</a:t>
            </a:r>
            <a:r>
              <a:rPr lang="en-GB" b="1" dirty="0"/>
              <a:t> and </a:t>
            </a:r>
            <a:r>
              <a:rPr lang="en-GB" b="1" i="1" dirty="0"/>
              <a:t>A</a:t>
            </a:r>
            <a:r>
              <a:rPr lang="en-GB" b="1" dirty="0"/>
              <a:t> to </a:t>
            </a:r>
            <a:r>
              <a:rPr lang="en-GB" b="1" i="1" dirty="0"/>
              <a:t>B;</a:t>
            </a:r>
            <a:r>
              <a:rPr lang="en-GB" b="1" dirty="0"/>
              <a:t> so that </a:t>
            </a:r>
            <a:r>
              <a:rPr lang="en-GB" b="1" i="1" dirty="0"/>
              <a:t>A</a:t>
            </a:r>
            <a:r>
              <a:rPr lang="en-GB" b="1" dirty="0"/>
              <a:t> belongs to </a:t>
            </a:r>
            <a:r>
              <a:rPr lang="en-GB" b="1" i="1" dirty="0"/>
              <a:t>C.</a:t>
            </a:r>
            <a:r>
              <a:rPr lang="en-GB" b="1" dirty="0"/>
              <a:t> And the deduction is of the reason why; for the primitive explanation has been assumed</a:t>
            </a:r>
            <a:r>
              <a:rPr lang="en-GB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90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42212"/>
            <a:ext cx="8229600" cy="5283953"/>
          </a:xfrm>
        </p:spPr>
        <p:txBody>
          <a:bodyPr/>
          <a:lstStyle/>
          <a:p>
            <a:r>
              <a:rPr lang="en-GB" dirty="0"/>
              <a:t>(P-F): Planets do not twinkle; what does not twinkle is near; therefore, planets are near. 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r>
              <a:rPr lang="en-GB" dirty="0"/>
              <a:t>(P-R): Planets are near; what is near does not twinkle; therefore, planets do not twinkle.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0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8212"/>
            <a:ext cx="8229600" cy="5537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The difference between them lies in the “middle term”. In (P-R), but not in (P-R), the middle term states a </a:t>
            </a:r>
            <a:r>
              <a:rPr lang="en-GB" i="1" dirty="0"/>
              <a:t>cause</a:t>
            </a:r>
            <a:r>
              <a:rPr lang="en-GB" dirty="0"/>
              <a:t>. As Aristotle says: “The middle term is the cause, and in all cases it is the cause that is being sought” (90a5-10, p.42).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68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(Α): Οι πλα</a:t>
            </a:r>
            <a:r>
              <a:rPr lang="en-US" dirty="0" err="1"/>
              <a:t>νήτες</a:t>
            </a:r>
            <a:r>
              <a:rPr lang="en-US" dirty="0"/>
              <a:t> δεν α</a:t>
            </a:r>
            <a:r>
              <a:rPr lang="en-US" dirty="0" err="1"/>
              <a:t>κτινο</a:t>
            </a:r>
            <a:r>
              <a:rPr lang="en-US" dirty="0"/>
              <a:t>β</a:t>
            </a:r>
            <a:r>
              <a:rPr lang="en-US" dirty="0" err="1"/>
              <a:t>ολούν</a:t>
            </a:r>
            <a:r>
              <a:rPr lang="en-US" dirty="0"/>
              <a:t>.</a:t>
            </a:r>
          </a:p>
          <a:p>
            <a:r>
              <a:rPr lang="en-US" dirty="0"/>
              <a:t>Ό,τι δεν α</a:t>
            </a:r>
            <a:r>
              <a:rPr lang="en-US" dirty="0" err="1"/>
              <a:t>κτινο</a:t>
            </a:r>
            <a:r>
              <a:rPr lang="en-US" dirty="0"/>
              <a:t>β</a:t>
            </a:r>
            <a:r>
              <a:rPr lang="en-US" dirty="0" err="1"/>
              <a:t>ολεί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αι κοντά.</a:t>
            </a:r>
          </a:p>
          <a:p>
            <a:r>
              <a:rPr lang="en-US" dirty="0" err="1"/>
              <a:t>Συνε</a:t>
            </a:r>
            <a:r>
              <a:rPr lang="en-US" dirty="0"/>
              <a:t>π</a:t>
            </a:r>
            <a:r>
              <a:rPr lang="en-US" dirty="0" err="1"/>
              <a:t>ώς</a:t>
            </a:r>
            <a:r>
              <a:rPr lang="en-US" dirty="0"/>
              <a:t> οι πλα</a:t>
            </a:r>
            <a:r>
              <a:rPr lang="en-US" dirty="0" err="1"/>
              <a:t>νήτες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αι κοντά.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(Β): Οι πλα</a:t>
            </a:r>
            <a:r>
              <a:rPr lang="en-US" dirty="0" err="1"/>
              <a:t>νήτες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αι κοντά.</a:t>
            </a:r>
          </a:p>
          <a:p>
            <a:r>
              <a:rPr lang="en-US" dirty="0"/>
              <a:t>Ό,τι </a:t>
            </a:r>
            <a:r>
              <a:rPr lang="en-US" dirty="0" err="1"/>
              <a:t>είν</a:t>
            </a:r>
            <a:r>
              <a:rPr lang="en-US" dirty="0"/>
              <a:t>αι κοντά δεν α</a:t>
            </a:r>
            <a:r>
              <a:rPr lang="en-US" dirty="0" err="1"/>
              <a:t>κτινο</a:t>
            </a:r>
            <a:r>
              <a:rPr lang="en-US" dirty="0"/>
              <a:t>β</a:t>
            </a:r>
            <a:r>
              <a:rPr lang="en-US" dirty="0" err="1"/>
              <a:t>ολεί</a:t>
            </a:r>
            <a:r>
              <a:rPr lang="en-US" dirty="0"/>
              <a:t>.</a:t>
            </a:r>
          </a:p>
          <a:p>
            <a:r>
              <a:rPr lang="en-US" dirty="0" err="1"/>
              <a:t>Συνε</a:t>
            </a:r>
            <a:r>
              <a:rPr lang="en-US" dirty="0"/>
              <a:t>π</a:t>
            </a:r>
            <a:r>
              <a:rPr lang="en-US" dirty="0" err="1"/>
              <a:t>ώς</a:t>
            </a:r>
            <a:r>
              <a:rPr lang="en-US" dirty="0"/>
              <a:t> οι πλα</a:t>
            </a:r>
            <a:r>
              <a:rPr lang="en-US" dirty="0" err="1"/>
              <a:t>νήτες</a:t>
            </a:r>
            <a:r>
              <a:rPr lang="en-US" dirty="0"/>
              <a:t> δεν α</a:t>
            </a:r>
            <a:r>
              <a:rPr lang="en-US" dirty="0" err="1"/>
              <a:t>κτινο</a:t>
            </a:r>
            <a:r>
              <a:rPr lang="en-US" dirty="0"/>
              <a:t>β</a:t>
            </a:r>
            <a:r>
              <a:rPr lang="en-US" dirty="0" err="1"/>
              <a:t>ολούν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98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Ο (Α) απ</a:t>
            </a:r>
            <a:r>
              <a:rPr lang="en-US" dirty="0" err="1"/>
              <a:t>οδεικνύει</a:t>
            </a:r>
            <a:r>
              <a:rPr lang="en-US" dirty="0"/>
              <a:t> το γεγονός ότι οι πλα</a:t>
            </a:r>
            <a:r>
              <a:rPr lang="en-US" dirty="0" err="1"/>
              <a:t>νήτες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αι κοντά, α</a:t>
            </a:r>
            <a:r>
              <a:rPr lang="en-US" dirty="0" err="1"/>
              <a:t>λλά</a:t>
            </a:r>
            <a:r>
              <a:rPr lang="en-US" dirty="0"/>
              <a:t> </a:t>
            </a:r>
            <a:r>
              <a:rPr lang="en-US" i="1" dirty="0"/>
              <a:t>δεν</a:t>
            </a:r>
            <a:r>
              <a:rPr lang="en-US" dirty="0"/>
              <a:t> το εξηγεί, επειδή δεν πα</a:t>
            </a:r>
            <a:r>
              <a:rPr lang="en-US" dirty="0" err="1"/>
              <a:t>ρ</a:t>
            </a:r>
            <a:r>
              <a:rPr lang="en-US" dirty="0"/>
              <a:t>αθέτει τις α</a:t>
            </a:r>
            <a:r>
              <a:rPr lang="en-US" dirty="0" err="1"/>
              <a:t>ιτίες</a:t>
            </a:r>
            <a:r>
              <a:rPr lang="en-US" dirty="0"/>
              <a:t> του. </a:t>
            </a:r>
            <a:r>
              <a:rPr lang="en-US" dirty="0" err="1"/>
              <a:t>Αντίθετ</a:t>
            </a:r>
            <a:r>
              <a:rPr lang="en-US" dirty="0"/>
              <a:t>α, ο συλλογισμός (Β) </a:t>
            </a:r>
            <a:r>
              <a:rPr lang="en-US" dirty="0" err="1"/>
              <a:t>είν</a:t>
            </a:r>
            <a:r>
              <a:rPr lang="en-US" dirty="0"/>
              <a:t>αι εξηγητικός επειδή δίνει το </a:t>
            </a:r>
            <a:r>
              <a:rPr lang="en-US" i="1" dirty="0"/>
              <a:t>λόγο </a:t>
            </a:r>
            <a:r>
              <a:rPr lang="en-US" dirty="0"/>
              <a:t>(του) </a:t>
            </a:r>
            <a:r>
              <a:rPr lang="en-US" i="1" dirty="0"/>
              <a:t>για</a:t>
            </a:r>
            <a:r>
              <a:rPr lang="en-US" i="1" dirty="0" err="1"/>
              <a:t>τί</a:t>
            </a:r>
            <a:r>
              <a:rPr lang="en-US" dirty="0"/>
              <a:t> οι πλα</a:t>
            </a:r>
            <a:r>
              <a:rPr lang="en-US" dirty="0" err="1"/>
              <a:t>νήτες</a:t>
            </a:r>
            <a:r>
              <a:rPr lang="en-US" dirty="0"/>
              <a:t> δεν α</a:t>
            </a:r>
            <a:r>
              <a:rPr lang="en-US" dirty="0" err="1"/>
              <a:t>κτινο</a:t>
            </a:r>
            <a:r>
              <a:rPr lang="en-US" dirty="0"/>
              <a:t>β</a:t>
            </a:r>
            <a:r>
              <a:rPr lang="en-US" dirty="0" err="1"/>
              <a:t>ολούν</a:t>
            </a:r>
            <a:r>
              <a:rPr lang="en-US" dirty="0"/>
              <a:t>: </a:t>
            </a:r>
            <a:r>
              <a:rPr lang="en-US" i="1" dirty="0"/>
              <a:t>διότι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αι κοντά. </a:t>
            </a:r>
          </a:p>
        </p:txBody>
      </p:sp>
    </p:spTree>
    <p:extLst>
      <p:ext uri="{BB962C8B-B14F-4D97-AF65-F5344CB8AC3E}">
        <p14:creationId xmlns:p14="http://schemas.microsoft.com/office/powerpoint/2010/main" val="1954081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474" y="454526"/>
            <a:ext cx="8379326" cy="5671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In either case, however, we have a proper syllogism, since the relation between the two extreme terms is proved through the middle, be it the cause or not.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 causal </a:t>
            </a:r>
            <a:r>
              <a:rPr lang="en-US" dirty="0" err="1"/>
              <a:t>vs</a:t>
            </a:r>
            <a:r>
              <a:rPr lang="en-US" dirty="0"/>
              <a:t> non causal explanation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70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21369"/>
            <a:ext cx="8229600" cy="5604795"/>
          </a:xfrm>
        </p:spPr>
        <p:txBody>
          <a:bodyPr>
            <a:normAutofit/>
          </a:bodyPr>
          <a:lstStyle/>
          <a:p>
            <a:r>
              <a:rPr lang="en-US" dirty="0"/>
              <a:t>τα εξηγητικά επ</a:t>
            </a:r>
            <a:r>
              <a:rPr lang="en-US" dirty="0" err="1"/>
              <a:t>ιχειρήμ</a:t>
            </a:r>
            <a:r>
              <a:rPr lang="en-US" dirty="0"/>
              <a:t>ατα -εκτός απ</a:t>
            </a:r>
            <a:r>
              <a:rPr lang="en-US" dirty="0" err="1"/>
              <a:t>ό</a:t>
            </a:r>
            <a:r>
              <a:rPr lang="en-US" dirty="0"/>
              <a:t> το να απ</a:t>
            </a:r>
            <a:r>
              <a:rPr lang="en-US" dirty="0" err="1"/>
              <a:t>οδεικνύουν</a:t>
            </a:r>
            <a:r>
              <a:rPr lang="en-US" dirty="0"/>
              <a:t> το γεγονός- θα π</a:t>
            </a:r>
            <a:r>
              <a:rPr lang="en-US" dirty="0" err="1"/>
              <a:t>ρέ</a:t>
            </a:r>
            <a:r>
              <a:rPr lang="en-US" dirty="0"/>
              <a:t>πει επίσης να εκδηλώνουν μια </a:t>
            </a:r>
            <a:r>
              <a:rPr lang="en-US" b="1" i="1" dirty="0">
                <a:solidFill>
                  <a:srgbClr val="FF0000"/>
                </a:solidFill>
              </a:rPr>
              <a:t>α</a:t>
            </a:r>
            <a:r>
              <a:rPr lang="en-US" b="1" i="1" dirty="0" err="1">
                <a:solidFill>
                  <a:srgbClr val="FF0000"/>
                </a:solidFill>
              </a:rPr>
              <a:t>συμμετρί</a:t>
            </a:r>
            <a:r>
              <a:rPr lang="en-US" b="1" i="1" dirty="0">
                <a:solidFill>
                  <a:srgbClr val="FF0000"/>
                </a:solidFill>
              </a:rPr>
              <a:t>α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Η ασύμμετρη σχέση μετα</a:t>
            </a:r>
            <a:r>
              <a:rPr lang="en-US" dirty="0" err="1"/>
              <a:t>ξύ</a:t>
            </a:r>
            <a:r>
              <a:rPr lang="en-US" dirty="0"/>
              <a:t> των αιτιών και των απ</a:t>
            </a:r>
            <a:r>
              <a:rPr lang="en-US" dirty="0" err="1"/>
              <a:t>οτελεσμάτων</a:t>
            </a:r>
            <a:r>
              <a:rPr lang="en-US" dirty="0"/>
              <a:t> θα μπ</a:t>
            </a:r>
            <a:r>
              <a:rPr lang="en-US" dirty="0" err="1"/>
              <a:t>ορούσε</a:t>
            </a:r>
            <a:r>
              <a:rPr lang="en-US" dirty="0"/>
              <a:t> να θεωρηθεί ότι α</a:t>
            </a:r>
            <a:r>
              <a:rPr lang="en-US" dirty="0" err="1"/>
              <a:t>ντ</a:t>
            </a:r>
            <a:r>
              <a:rPr lang="en-US" dirty="0"/>
              <a:t>ανα</a:t>
            </a:r>
            <a:r>
              <a:rPr lang="en-US" dirty="0" err="1"/>
              <a:t>κλάτ</a:t>
            </a:r>
            <a:r>
              <a:rPr lang="en-US" dirty="0"/>
              <a:t>αι στην </a:t>
            </a:r>
            <a:r>
              <a:rPr lang="en-US" b="1" dirty="0">
                <a:solidFill>
                  <a:srgbClr val="FF0000"/>
                </a:solidFill>
              </a:rPr>
              <a:t>εξηγητική α</a:t>
            </a:r>
            <a:r>
              <a:rPr lang="en-US" b="1" dirty="0" err="1">
                <a:solidFill>
                  <a:srgbClr val="FF0000"/>
                </a:solidFill>
              </a:rPr>
              <a:t>συμμετρί</a:t>
            </a:r>
            <a:r>
              <a:rPr lang="en-US" b="1" dirty="0">
                <a:solidFill>
                  <a:srgbClr val="FF0000"/>
                </a:solidFill>
              </a:rPr>
              <a:t>α μετα</a:t>
            </a:r>
            <a:r>
              <a:rPr lang="en-US" b="1" dirty="0" err="1">
                <a:solidFill>
                  <a:srgbClr val="FF0000"/>
                </a:solidFill>
              </a:rPr>
              <a:t>ξύ</a:t>
            </a:r>
            <a:r>
              <a:rPr lang="en-US" b="1" dirty="0">
                <a:solidFill>
                  <a:srgbClr val="FF0000"/>
                </a:solidFill>
              </a:rPr>
              <a:t> των π</a:t>
            </a:r>
            <a:r>
              <a:rPr lang="en-US" b="1" dirty="0" err="1">
                <a:solidFill>
                  <a:srgbClr val="FF0000"/>
                </a:solidFill>
              </a:rPr>
              <a:t>ροκειμένων</a:t>
            </a:r>
            <a:r>
              <a:rPr lang="en-US" b="1" dirty="0">
                <a:solidFill>
                  <a:srgbClr val="FF0000"/>
                </a:solidFill>
              </a:rPr>
              <a:t> και του </a:t>
            </a:r>
            <a:r>
              <a:rPr lang="en-US" b="1" dirty="0" err="1">
                <a:solidFill>
                  <a:srgbClr val="FF0000"/>
                </a:solidFill>
              </a:rPr>
              <a:t>συμ</a:t>
            </a:r>
            <a:r>
              <a:rPr lang="en-US" b="1" dirty="0">
                <a:solidFill>
                  <a:srgbClr val="FF0000"/>
                </a:solidFill>
              </a:rPr>
              <a:t>π</a:t>
            </a:r>
            <a:r>
              <a:rPr lang="en-US" b="1" dirty="0" err="1">
                <a:solidFill>
                  <a:srgbClr val="FF0000"/>
                </a:solidFill>
              </a:rPr>
              <a:t>εράσμ</a:t>
            </a:r>
            <a:r>
              <a:rPr lang="en-US" b="1" dirty="0">
                <a:solidFill>
                  <a:srgbClr val="FF0000"/>
                </a:solidFill>
              </a:rPr>
              <a:t>ατος των εξηγητικών επ</a:t>
            </a:r>
            <a:r>
              <a:rPr lang="en-US" b="1" dirty="0" err="1">
                <a:solidFill>
                  <a:srgbClr val="FF0000"/>
                </a:solidFill>
              </a:rPr>
              <a:t>ιχειρημάτων</a:t>
            </a:r>
            <a:r>
              <a:rPr lang="en-US" dirty="0"/>
              <a:t>: οι π</a:t>
            </a:r>
            <a:r>
              <a:rPr lang="en-US" dirty="0" err="1"/>
              <a:t>ροκείμενες</a:t>
            </a:r>
            <a:r>
              <a:rPr lang="en-US" dirty="0"/>
              <a:t> μπορούν να εξηγήσουν το </a:t>
            </a:r>
            <a:r>
              <a:rPr lang="en-US" dirty="0" err="1"/>
              <a:t>συμ</a:t>
            </a:r>
            <a:r>
              <a:rPr lang="en-US" dirty="0"/>
              <a:t>π</a:t>
            </a:r>
            <a:r>
              <a:rPr lang="en-US" dirty="0" err="1"/>
              <a:t>έρ</a:t>
            </a:r>
            <a:r>
              <a:rPr lang="en-US" dirty="0"/>
              <a:t>α</a:t>
            </a:r>
            <a:r>
              <a:rPr lang="en-US" dirty="0" err="1"/>
              <a:t>σμ</a:t>
            </a:r>
            <a:r>
              <a:rPr lang="en-US" dirty="0"/>
              <a:t>α α</a:t>
            </a:r>
            <a:r>
              <a:rPr lang="en-US" dirty="0" err="1"/>
              <a:t>λλά</a:t>
            </a:r>
            <a:r>
              <a:rPr lang="en-US" dirty="0"/>
              <a:t> όχι το α</a:t>
            </a:r>
            <a:r>
              <a:rPr lang="en-US" dirty="0" err="1"/>
              <a:t>ντίστροφο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81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08527"/>
            <a:ext cx="8229600" cy="5417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υλική α</a:t>
            </a:r>
            <a:r>
              <a:rPr lang="en-US" dirty="0" err="1">
                <a:solidFill>
                  <a:srgbClr val="FF0000"/>
                </a:solidFill>
              </a:rPr>
              <a:t>ιτί</a:t>
            </a:r>
            <a:r>
              <a:rPr lang="en-US" dirty="0">
                <a:solidFill>
                  <a:srgbClr val="FF0000"/>
                </a:solidFill>
              </a:rPr>
              <a:t>α </a:t>
            </a:r>
            <a:r>
              <a:rPr lang="en-US" dirty="0"/>
              <a:t>ενός α</a:t>
            </a:r>
            <a:r>
              <a:rPr lang="en-US" dirty="0" err="1"/>
              <a:t>γάλμ</a:t>
            </a:r>
            <a:r>
              <a:rPr lang="en-US" dirty="0"/>
              <a:t>ατος </a:t>
            </a:r>
            <a:r>
              <a:rPr lang="en-US" dirty="0" err="1"/>
              <a:t>είν</a:t>
            </a:r>
            <a:r>
              <a:rPr lang="en-US" dirty="0"/>
              <a:t>αι το υλικό του, η </a:t>
            </a:r>
            <a:r>
              <a:rPr lang="el-GR" dirty="0">
                <a:solidFill>
                  <a:srgbClr val="FF0000"/>
                </a:solidFill>
              </a:rPr>
              <a:t>μορφική</a:t>
            </a:r>
            <a:r>
              <a:rPr lang="el-GR" dirty="0"/>
              <a:t> </a:t>
            </a:r>
            <a:r>
              <a:rPr lang="en-US" dirty="0"/>
              <a:t>α</a:t>
            </a:r>
            <a:r>
              <a:rPr lang="en-US" dirty="0" err="1"/>
              <a:t>ιτί</a:t>
            </a:r>
            <a:r>
              <a:rPr lang="en-US" dirty="0"/>
              <a:t>α του </a:t>
            </a:r>
            <a:r>
              <a:rPr lang="en-US" dirty="0" err="1"/>
              <a:t>είν</a:t>
            </a:r>
            <a:r>
              <a:rPr lang="en-US" dirty="0"/>
              <a:t>αι η μορφή ή το </a:t>
            </a:r>
            <a:r>
              <a:rPr lang="en-US" dirty="0" err="1"/>
              <a:t>σχήμ</a:t>
            </a:r>
            <a:r>
              <a:rPr lang="en-US" dirty="0"/>
              <a:t>α του, η </a:t>
            </a:r>
            <a:r>
              <a:rPr lang="en-US" dirty="0">
                <a:solidFill>
                  <a:srgbClr val="FF0000"/>
                </a:solidFill>
              </a:rPr>
              <a:t>π</a:t>
            </a:r>
            <a:r>
              <a:rPr lang="en-US" dirty="0" err="1">
                <a:solidFill>
                  <a:srgbClr val="FF0000"/>
                </a:solidFill>
              </a:rPr>
              <a:t>οιητική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του α</a:t>
            </a:r>
            <a:r>
              <a:rPr lang="en-US" dirty="0" err="1"/>
              <a:t>ιτί</a:t>
            </a:r>
            <a:r>
              <a:rPr lang="en-US" dirty="0"/>
              <a:t>α </a:t>
            </a:r>
            <a:r>
              <a:rPr lang="en-US" dirty="0" err="1"/>
              <a:t>είν</a:t>
            </a:r>
            <a:r>
              <a:rPr lang="en-US" dirty="0"/>
              <a:t>αι ο αγα</a:t>
            </a:r>
            <a:r>
              <a:rPr lang="en-US" dirty="0" err="1"/>
              <a:t>λμ</a:t>
            </a:r>
            <a:r>
              <a:rPr lang="en-US" dirty="0"/>
              <a:t>ατοπ</a:t>
            </a:r>
            <a:r>
              <a:rPr lang="en-US" dirty="0" err="1"/>
              <a:t>οιός</a:t>
            </a:r>
            <a:r>
              <a:rPr lang="en-US" dirty="0"/>
              <a:t> και η </a:t>
            </a:r>
            <a:r>
              <a:rPr lang="en-US" dirty="0">
                <a:solidFill>
                  <a:srgbClr val="FF0000"/>
                </a:solidFill>
              </a:rPr>
              <a:t>τελική</a:t>
            </a:r>
            <a:r>
              <a:rPr lang="en-US" dirty="0"/>
              <a:t> του α</a:t>
            </a:r>
            <a:r>
              <a:rPr lang="en-US" dirty="0" err="1"/>
              <a:t>ιτί</a:t>
            </a:r>
            <a:r>
              <a:rPr lang="en-US" dirty="0"/>
              <a:t>α </a:t>
            </a:r>
            <a:r>
              <a:rPr lang="en-US" dirty="0" err="1"/>
              <a:t>είν</a:t>
            </a:r>
            <a:r>
              <a:rPr lang="en-US" dirty="0"/>
              <a:t>αι ο </a:t>
            </a:r>
            <a:r>
              <a:rPr lang="en-US" dirty="0" err="1"/>
              <a:t>σκο</a:t>
            </a:r>
            <a:r>
              <a:rPr lang="en-US" dirty="0"/>
              <a:t>π</a:t>
            </a:r>
            <a:r>
              <a:rPr lang="en-US" dirty="0" err="1"/>
              <a:t>ός</a:t>
            </a:r>
            <a:r>
              <a:rPr lang="en-US" dirty="0"/>
              <a:t> για τον οπ</a:t>
            </a:r>
            <a:r>
              <a:rPr lang="en-US" dirty="0" err="1"/>
              <a:t>οίο</a:t>
            </a:r>
            <a:r>
              <a:rPr lang="en-US" dirty="0"/>
              <a:t> έγινε το </a:t>
            </a:r>
            <a:r>
              <a:rPr lang="en-US" dirty="0" err="1"/>
              <a:t>άγ</a:t>
            </a:r>
            <a:r>
              <a:rPr lang="en-US" dirty="0"/>
              <a:t>α</a:t>
            </a:r>
            <a:r>
              <a:rPr lang="en-US" dirty="0" err="1"/>
              <a:t>λμ</a:t>
            </a:r>
            <a:r>
              <a:rPr lang="en-US" dirty="0"/>
              <a:t>α.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/>
              <a:t>Ο Αριστοτέλης είχε την </a:t>
            </a:r>
            <a:r>
              <a:rPr lang="en-US" dirty="0" err="1"/>
              <a:t>ά</a:t>
            </a:r>
            <a:r>
              <a:rPr lang="en-US" dirty="0"/>
              <a:t>π</a:t>
            </a:r>
            <a:r>
              <a:rPr lang="en-US" dirty="0" err="1"/>
              <a:t>οψη</a:t>
            </a:r>
            <a:r>
              <a:rPr lang="en-US" dirty="0"/>
              <a:t> ότι </a:t>
            </a:r>
            <a:r>
              <a:rPr lang="en-US" dirty="0" err="1"/>
              <a:t>μί</a:t>
            </a:r>
            <a:r>
              <a:rPr lang="en-US" dirty="0"/>
              <a:t>α π</a:t>
            </a:r>
            <a:r>
              <a:rPr lang="en-US" dirty="0" err="1"/>
              <a:t>λήρης</a:t>
            </a:r>
            <a:r>
              <a:rPr lang="en-US" dirty="0"/>
              <a:t> α</a:t>
            </a:r>
            <a:r>
              <a:rPr lang="en-US" dirty="0" err="1"/>
              <a:t>ιτι</a:t>
            </a:r>
            <a:r>
              <a:rPr lang="en-US" dirty="0"/>
              <a:t>α</a:t>
            </a:r>
            <a:r>
              <a:rPr lang="en-US" dirty="0" err="1"/>
              <a:t>κή</a:t>
            </a:r>
            <a:r>
              <a:rPr lang="en-US" dirty="0"/>
              <a:t> εξήγηση π</a:t>
            </a:r>
            <a:r>
              <a:rPr lang="en-US" dirty="0" err="1"/>
              <a:t>ρέ</a:t>
            </a:r>
            <a:r>
              <a:rPr lang="en-US" dirty="0"/>
              <a:t>πει να αναφέρει και τις τέσσερις α</a:t>
            </a:r>
            <a:r>
              <a:rPr lang="en-US" dirty="0" err="1"/>
              <a:t>ιτίες</a:t>
            </a:r>
            <a:r>
              <a:rPr lang="en-US" dirty="0"/>
              <a:t>: η π</a:t>
            </a:r>
            <a:r>
              <a:rPr lang="en-US" dirty="0" err="1"/>
              <a:t>οιητική</a:t>
            </a:r>
            <a:r>
              <a:rPr lang="en-US" dirty="0"/>
              <a:t> α</a:t>
            </a:r>
            <a:r>
              <a:rPr lang="en-US" dirty="0" err="1"/>
              <a:t>ιτί</a:t>
            </a:r>
            <a:r>
              <a:rPr lang="en-US" dirty="0"/>
              <a:t>α </a:t>
            </a:r>
            <a:r>
              <a:rPr lang="en-US" dirty="0" err="1"/>
              <a:t>είν</a:t>
            </a:r>
            <a:r>
              <a:rPr lang="en-US" dirty="0"/>
              <a:t>αι ο ενεργός πα</a:t>
            </a:r>
            <a:r>
              <a:rPr lang="en-US" dirty="0" err="1"/>
              <a:t>ράγων</a:t>
            </a:r>
            <a:r>
              <a:rPr lang="en-US" dirty="0"/>
              <a:t> που δίνει μορφή (</a:t>
            </a:r>
            <a:r>
              <a:rPr lang="en-US" dirty="0" err="1"/>
              <a:t>τυ</a:t>
            </a:r>
            <a:r>
              <a:rPr lang="en-US" dirty="0"/>
              <a:t>π</a:t>
            </a:r>
            <a:r>
              <a:rPr lang="en-US" dirty="0" err="1"/>
              <a:t>ική</a:t>
            </a:r>
            <a:r>
              <a:rPr lang="en-US" dirty="0"/>
              <a:t> α</a:t>
            </a:r>
            <a:r>
              <a:rPr lang="en-US" dirty="0" err="1"/>
              <a:t>ιτί</a:t>
            </a:r>
            <a:r>
              <a:rPr lang="en-US" dirty="0"/>
              <a:t>α) στην ύλη (υλική α</a:t>
            </a:r>
            <a:r>
              <a:rPr lang="en-US" dirty="0" err="1"/>
              <a:t>ιτί</a:t>
            </a:r>
            <a:r>
              <a:rPr lang="en-US" dirty="0"/>
              <a:t>α) για </a:t>
            </a:r>
            <a:r>
              <a:rPr lang="en-US" dirty="0" err="1"/>
              <a:t>έν</a:t>
            </a:r>
            <a:r>
              <a:rPr lang="en-US" dirty="0"/>
              <a:t>α </a:t>
            </a:r>
            <a:r>
              <a:rPr lang="en-US" dirty="0" err="1"/>
              <a:t>σκο</a:t>
            </a:r>
            <a:r>
              <a:rPr lang="en-US" dirty="0"/>
              <a:t>π</a:t>
            </a:r>
            <a:r>
              <a:rPr lang="en-US" dirty="0" err="1"/>
              <a:t>ό</a:t>
            </a:r>
            <a:r>
              <a:rPr lang="en-US" dirty="0"/>
              <a:t> (τελική α</a:t>
            </a:r>
            <a:r>
              <a:rPr lang="en-US" dirty="0" err="1"/>
              <a:t>ιτί</a:t>
            </a:r>
            <a:r>
              <a:rPr lang="en-US" dirty="0"/>
              <a:t>α)</a:t>
            </a:r>
            <a:r>
              <a:rPr lang="en-US" baseline="30000" dirty="0"/>
              <a:t>2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9772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41685"/>
            <a:ext cx="8229600" cy="5484479"/>
          </a:xfrm>
        </p:spPr>
        <p:txBody>
          <a:bodyPr/>
          <a:lstStyle/>
          <a:p>
            <a:r>
              <a:rPr lang="en-GB" dirty="0"/>
              <a:t>So, </a:t>
            </a:r>
            <a:r>
              <a:rPr lang="en-GB" i="1" dirty="0"/>
              <a:t>episteme</a:t>
            </a:r>
            <a:r>
              <a:rPr lang="en-GB" dirty="0"/>
              <a:t> for Aristotle is based on </a:t>
            </a:r>
            <a:r>
              <a:rPr lang="en-GB" dirty="0">
                <a:solidFill>
                  <a:srgbClr val="FF0000"/>
                </a:solidFill>
              </a:rPr>
              <a:t>true</a:t>
            </a:r>
            <a:r>
              <a:rPr lang="en-GB" dirty="0"/>
              <a:t>, indemonstrable first principles which are </a:t>
            </a:r>
            <a:r>
              <a:rPr lang="en-GB" i="1" dirty="0">
                <a:solidFill>
                  <a:srgbClr val="FF0000"/>
                </a:solidFill>
              </a:rPr>
              <a:t>general</a:t>
            </a:r>
            <a:r>
              <a:rPr lang="en-GB" i="1" dirty="0"/>
              <a:t> and </a:t>
            </a:r>
            <a:r>
              <a:rPr lang="en-GB" i="1" dirty="0">
                <a:solidFill>
                  <a:srgbClr val="FF0000"/>
                </a:solidFill>
              </a:rPr>
              <a:t>necessary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Demonstration, Aristotle says, is a deduction (syllogism) “which depends on necessities” (74b15-16). How are these principles known?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89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836713"/>
            <a:ext cx="7990656" cy="2763739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Induction in Aristotle 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(</a:t>
            </a:r>
            <a:r>
              <a:rPr lang="en-GB" b="1" dirty="0" err="1">
                <a:solidFill>
                  <a:srgbClr val="0070C0"/>
                </a:solidFill>
              </a:rPr>
              <a:t>PostAn</a:t>
            </a:r>
            <a:r>
              <a:rPr lang="en-GB" b="1" dirty="0">
                <a:solidFill>
                  <a:srgbClr val="0070C0"/>
                </a:solidFill>
              </a:rPr>
              <a:t> B.19)</a:t>
            </a:r>
            <a:br>
              <a:rPr lang="en-GB" b="1" dirty="0">
                <a:solidFill>
                  <a:srgbClr val="0070C0"/>
                </a:solidFill>
              </a:rPr>
            </a:b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/>
              <a:t>the problem of first principles</a:t>
            </a:r>
            <a:r>
              <a:rPr lang="en-US" dirty="0"/>
              <a:t> </a:t>
            </a:r>
            <a:br>
              <a:rPr lang="en-US" dirty="0"/>
            </a:b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5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8740"/>
            <a:ext cx="8229600" cy="5737424"/>
          </a:xfrm>
        </p:spPr>
        <p:txBody>
          <a:bodyPr>
            <a:normAutofit/>
          </a:bodyPr>
          <a:lstStyle/>
          <a:p>
            <a:r>
              <a:rPr lang="el-GR" sz="4000" dirty="0"/>
              <a:t>Θα λέμε ότι ένα επιχείρημα είναι </a:t>
            </a:r>
            <a:r>
              <a:rPr lang="el-GR" sz="4000" i="1" dirty="0"/>
              <a:t>παραγωγικά έγκυρο</a:t>
            </a:r>
            <a:r>
              <a:rPr lang="el-GR" sz="4000" dirty="0"/>
              <a:t> ή </a:t>
            </a:r>
            <a:r>
              <a:rPr lang="el-GR" sz="4000" i="1" dirty="0"/>
              <a:t>λογικά έγκυρο</a:t>
            </a:r>
            <a:r>
              <a:rPr lang="el-GR" sz="4000" dirty="0"/>
              <a:t>, η απλά </a:t>
            </a:r>
            <a:r>
              <a:rPr lang="el-GR" sz="4000" i="1" dirty="0"/>
              <a:t>έγκυρο</a:t>
            </a:r>
            <a:r>
              <a:rPr lang="el-GR" sz="4000" dirty="0"/>
              <a:t> αν και μόνο αν είναι </a:t>
            </a:r>
            <a:r>
              <a:rPr lang="el-GR" sz="4000" b="1" dirty="0"/>
              <a:t>αδύνατον όλες οι προκείμενες του να είναι αληθείς και το συμπέρασμα ψευδές</a:t>
            </a:r>
            <a:r>
              <a:rPr lang="el-GR" sz="4000" dirty="0"/>
              <a:t>.</a:t>
            </a:r>
          </a:p>
          <a:p>
            <a:endParaRPr lang="el-GR" dirty="0"/>
          </a:p>
          <a:p>
            <a:pPr marL="0" indent="0">
              <a:buNone/>
            </a:pP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43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There are two possible answers to the question that Aristotle wants to block </a:t>
            </a:r>
            <a:r>
              <a:rPr lang="en-GB" dirty="0" err="1"/>
              <a:t>rightaway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33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580" y="320842"/>
            <a:ext cx="8339221" cy="5805322"/>
          </a:xfrm>
        </p:spPr>
        <p:txBody>
          <a:bodyPr>
            <a:normAutofit/>
          </a:bodyPr>
          <a:lstStyle/>
          <a:p>
            <a:r>
              <a:rPr lang="en-GB" dirty="0"/>
              <a:t>The first is that the knowledge of first principles is demonstrative; that is that first principles are known on the basis of prior demonstration (e.g., they are </a:t>
            </a:r>
            <a:r>
              <a:rPr lang="en-GB" i="1" dirty="0"/>
              <a:t>derived</a:t>
            </a:r>
            <a:r>
              <a:rPr lang="en-GB" dirty="0"/>
              <a:t> from other known propositions). This kind of answer is a non-starter, as it would lead to an </a:t>
            </a:r>
            <a:r>
              <a:rPr lang="en-GB" b="1" dirty="0">
                <a:solidFill>
                  <a:srgbClr val="FF0000"/>
                </a:solidFill>
              </a:rPr>
              <a:t>infinite regress</a:t>
            </a:r>
            <a:r>
              <a:rPr lang="en-GB" dirty="0"/>
              <a:t>. </a:t>
            </a:r>
            <a:endParaRPr lang="el-GR" dirty="0"/>
          </a:p>
          <a:p>
            <a:endParaRPr lang="el-GR" dirty="0"/>
          </a:p>
          <a:p>
            <a:r>
              <a:rPr lang="en-GB" dirty="0"/>
              <a:t>If principle P is demonstrable, then there is another principle P’ from which it follows. But if P’ is demonstrable too, there is yet another principle P’’ from which P’ follows and so on </a:t>
            </a:r>
            <a:r>
              <a:rPr lang="en-GB" i="1" dirty="0"/>
              <a:t>ad infinitum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3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95159"/>
            <a:ext cx="8229600" cy="5431005"/>
          </a:xfrm>
        </p:spPr>
        <p:txBody>
          <a:bodyPr>
            <a:normAutofit/>
          </a:bodyPr>
          <a:lstStyle/>
          <a:p>
            <a:r>
              <a:rPr lang="en-GB" dirty="0"/>
              <a:t>The other answer is that the </a:t>
            </a:r>
            <a:r>
              <a:rPr lang="en-GB" b="1" dirty="0">
                <a:solidFill>
                  <a:srgbClr val="FF0000"/>
                </a:solidFill>
              </a:rPr>
              <a:t>knowledge of first principles is in us</a:t>
            </a:r>
            <a:r>
              <a:rPr lang="en-GB" dirty="0"/>
              <a:t>.</a:t>
            </a:r>
            <a:endParaRPr lang="el-GR" dirty="0"/>
          </a:p>
          <a:p>
            <a:r>
              <a:rPr lang="en-GB" dirty="0"/>
              <a:t> There are two options here. </a:t>
            </a:r>
            <a:endParaRPr lang="el-GR" dirty="0"/>
          </a:p>
          <a:p>
            <a:r>
              <a:rPr lang="en-GB" dirty="0"/>
              <a:t>The states we are in when we know first principles are in us “without being noticed” (99b25-26). Or the relevant states are acquired. If they were in us but unnoticed, we would possess pieces of knowledge more exact than demonstrative knowledge without noticing them, which is “absurd”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90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48" y="414422"/>
            <a:ext cx="8325853" cy="5711742"/>
          </a:xfrm>
        </p:spPr>
        <p:txBody>
          <a:bodyPr/>
          <a:lstStyle/>
          <a:p>
            <a:r>
              <a:rPr lang="en-GB" dirty="0"/>
              <a:t>. But suppose we acquired these states of knowledge (which are the foundations of all demonstrative knowledge). </a:t>
            </a:r>
            <a:r>
              <a:rPr lang="en-GB" dirty="0">
                <a:solidFill>
                  <a:srgbClr val="FF0000"/>
                </a:solidFill>
              </a:rPr>
              <a:t>How could we come to know them except by relying on pre-existing knowledge? 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  <a:p>
            <a:r>
              <a:rPr lang="en-GB" dirty="0"/>
              <a:t>Aristotle concludes that it is impossible “</a:t>
            </a:r>
            <a:r>
              <a:rPr lang="en-US" dirty="0"/>
              <a:t>both for us to have them and for them to come about in us when we are ignorant and have no such state at all” (99b30-32).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58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these two options are blocked, what remains? </a:t>
            </a:r>
            <a:endParaRPr lang="el-GR" dirty="0"/>
          </a:p>
          <a:p>
            <a:endParaRPr lang="el-GR" dirty="0"/>
          </a:p>
          <a:p>
            <a:r>
              <a:rPr lang="en-US" dirty="0"/>
              <a:t>The third option is that </a:t>
            </a:r>
            <a:r>
              <a:rPr lang="en-GB" dirty="0"/>
              <a:t>the knowledge of first principles is from </a:t>
            </a:r>
            <a:r>
              <a:rPr lang="en-GB" b="1" i="1" dirty="0">
                <a:solidFill>
                  <a:srgbClr val="FF0000"/>
                </a:solidFill>
              </a:rPr>
              <a:t>experience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66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22" descr="aristotle-issue-s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7" b="29827"/>
          <a:stretch>
            <a:fillRect/>
          </a:stretch>
        </p:blipFill>
        <p:spPr>
          <a:xfrm>
            <a:off x="2073276" y="1169690"/>
            <a:ext cx="8042275" cy="4923136"/>
          </a:xfrm>
        </p:spPr>
      </p:pic>
      <p:sp>
        <p:nvSpPr>
          <p:cNvPr id="8" name="Down Arrow 7"/>
          <p:cNvSpPr/>
          <p:nvPr/>
        </p:nvSpPr>
        <p:spPr>
          <a:xfrm>
            <a:off x="6281221" y="2606736"/>
            <a:ext cx="256243" cy="16152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26694" y="1904924"/>
            <a:ext cx="7588857" cy="3163731"/>
            <a:chOff x="1002693" y="1904923"/>
            <a:chExt cx="7588857" cy="3163731"/>
          </a:xfrm>
        </p:grpSpPr>
        <p:sp>
          <p:nvSpPr>
            <p:cNvPr id="7" name="Rectangle 6"/>
            <p:cNvSpPr/>
            <p:nvPr/>
          </p:nvSpPr>
          <p:spPr>
            <a:xfrm>
              <a:off x="3643117" y="1904923"/>
              <a:ext cx="2640424" cy="7018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First Principles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0501" y="4222022"/>
              <a:ext cx="2228206" cy="8466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Less fundamental Principles</a:t>
              </a:r>
            </a:p>
          </p:txBody>
        </p:sp>
        <p:cxnSp>
          <p:nvCxnSpPr>
            <p:cNvPr id="12" name="Curved Connector 11"/>
            <p:cNvCxnSpPr/>
            <p:nvPr/>
          </p:nvCxnSpPr>
          <p:spPr>
            <a:xfrm rot="5400000" flipH="1" flipV="1">
              <a:off x="1726433" y="2639519"/>
              <a:ext cx="2095369" cy="2049949"/>
            </a:xfrm>
            <a:prstGeom prst="curvedConnector3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/>
            <p:cNvSpPr/>
            <p:nvPr/>
          </p:nvSpPr>
          <p:spPr>
            <a:xfrm>
              <a:off x="6138706" y="2807254"/>
              <a:ext cx="980411" cy="1314508"/>
            </a:xfrm>
            <a:prstGeom prst="rightBrac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9117" y="3275130"/>
              <a:ext cx="147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Deduction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2693" y="3442229"/>
              <a:ext cx="1370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Induction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0800000" flipV="1">
              <a:off x="1002693" y="4623058"/>
              <a:ext cx="19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Experience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5" y="107577"/>
            <a:ext cx="8042276" cy="839315"/>
          </a:xfrm>
        </p:spPr>
        <p:txBody>
          <a:bodyPr/>
          <a:lstStyle/>
          <a:p>
            <a:r>
              <a:rPr lang="en-US" sz="3600" b="1" dirty="0"/>
              <a:t>Aristotle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59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80"/>
            <a:ext cx="8363272" cy="597666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Now induction is of first principles and of the universal and deduction proceeds </a:t>
            </a:r>
            <a:r>
              <a:rPr lang="en-US" b="1" i="1" dirty="0"/>
              <a:t>from</a:t>
            </a:r>
            <a:r>
              <a:rPr lang="en-US" b="1" dirty="0"/>
              <a:t> universals. There are therefore principles from which deduction proceeds, which are not reached by deduction;</a:t>
            </a:r>
            <a:r>
              <a:rPr lang="en-US" dirty="0"/>
              <a:t> it is therefore by  induction that they are acquired. Knowledge, then, is a state </a:t>
            </a:r>
            <a:r>
              <a:rPr lang="en-US" b="1" dirty="0"/>
              <a:t>of capacity to demonstrate</a:t>
            </a:r>
            <a:r>
              <a:rPr lang="en-US" dirty="0"/>
              <a:t>, and has the other limiting characteristics which we specify in the </a:t>
            </a:r>
            <a:r>
              <a:rPr lang="en-US" i="1" dirty="0"/>
              <a:t>Analytics;</a:t>
            </a:r>
            <a:r>
              <a:rPr lang="en-US" dirty="0"/>
              <a:t> for it is when a man believes in a certain way and the principles are known to him that he has knowledge, since </a:t>
            </a:r>
            <a:r>
              <a:rPr lang="en-US" b="1" dirty="0"/>
              <a:t>if they are not better known to him than the conclusion, he will have his knowledge only incidentally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ἣ</a:t>
            </a:r>
            <a:r>
              <a:rPr lang="en-US" b="1" dirty="0"/>
              <a:t> </a:t>
            </a:r>
            <a:r>
              <a:rPr lang="en-US" b="1" dirty="0" err="1"/>
              <a:t>μὲν</a:t>
            </a:r>
            <a:r>
              <a:rPr lang="en-US" b="1" dirty="0"/>
              <a:t> </a:t>
            </a:r>
            <a:r>
              <a:rPr lang="en-US" b="1" dirty="0" err="1"/>
              <a:t>γὰρ</a:t>
            </a:r>
            <a:r>
              <a:rPr lang="en-US" b="1" dirty="0"/>
              <a:t> </a:t>
            </a:r>
            <a:r>
              <a:rPr lang="en-US" b="1" dirty="0" err="1"/>
              <a:t>δι</a:t>
            </a:r>
            <a:r>
              <a:rPr lang="en-US" b="1" dirty="0"/>
              <a:t>' </a:t>
            </a:r>
            <a:r>
              <a:rPr lang="en-US" b="1" dirty="0" err="1"/>
              <a:t>ἐ</a:t>
            </a:r>
            <a:r>
              <a:rPr lang="en-US" b="1" dirty="0"/>
              <a:t>πα</a:t>
            </a:r>
            <a:r>
              <a:rPr lang="en-US" b="1" dirty="0" err="1"/>
              <a:t>γωγῆς</a:t>
            </a:r>
            <a:r>
              <a:rPr lang="en-US" b="1" dirty="0"/>
              <a:t>, </a:t>
            </a:r>
            <a:r>
              <a:rPr lang="en-US" b="1" dirty="0" err="1"/>
              <a:t>ἣ</a:t>
            </a:r>
            <a:r>
              <a:rPr lang="en-US" b="1" dirty="0"/>
              <a:t> </a:t>
            </a:r>
            <a:r>
              <a:rPr lang="en-US" b="1" dirty="0" err="1"/>
              <a:t>δὲ</a:t>
            </a:r>
            <a:r>
              <a:rPr lang="en-US" b="1" dirty="0"/>
              <a:t> </a:t>
            </a:r>
            <a:r>
              <a:rPr lang="en-US" b="1" dirty="0" err="1"/>
              <a:t>συλλογισμῷ</a:t>
            </a:r>
            <a:r>
              <a:rPr lang="en-US" b="1" dirty="0"/>
              <a:t>. </a:t>
            </a:r>
            <a:r>
              <a:rPr lang="en-US" b="1" dirty="0" err="1"/>
              <a:t>ἡ</a:t>
            </a:r>
            <a:r>
              <a:rPr lang="en-US" b="1" dirty="0"/>
              <a:t> </a:t>
            </a:r>
            <a:r>
              <a:rPr lang="en-US" b="1" dirty="0" err="1"/>
              <a:t>μὲν</a:t>
            </a:r>
            <a:r>
              <a:rPr lang="en-US" b="1" dirty="0"/>
              <a:t> </a:t>
            </a:r>
            <a:r>
              <a:rPr lang="en-US" b="1" dirty="0" err="1"/>
              <a:t>δὴ</a:t>
            </a:r>
            <a:r>
              <a:rPr lang="en-US" b="1" dirty="0"/>
              <a:t> </a:t>
            </a:r>
            <a:r>
              <a:rPr lang="en-US" b="1" dirty="0" err="1"/>
              <a:t>ἐ</a:t>
            </a:r>
            <a:r>
              <a:rPr lang="en-US" b="1" dirty="0"/>
              <a:t>πα</a:t>
            </a:r>
            <a:r>
              <a:rPr lang="en-US" b="1" dirty="0" err="1"/>
              <a:t>γωγὴ</a:t>
            </a:r>
            <a:r>
              <a:rPr lang="en-US" b="1" dirty="0"/>
              <a:t> </a:t>
            </a:r>
            <a:r>
              <a:rPr lang="en-US" b="1" dirty="0" err="1"/>
              <a:t>ἀρχή</a:t>
            </a:r>
            <a:r>
              <a:rPr lang="en-US" b="1" dirty="0"/>
              <a:t> </a:t>
            </a:r>
            <a:r>
              <a:rPr lang="en-US" b="1" dirty="0" err="1"/>
              <a:t>ἐστι</a:t>
            </a:r>
            <a:r>
              <a:rPr lang="en-US" b="1" dirty="0"/>
              <a:t> κα</a:t>
            </a:r>
            <a:r>
              <a:rPr lang="en-US" b="1" dirty="0" err="1"/>
              <a:t>ὶ</a:t>
            </a:r>
            <a:r>
              <a:rPr lang="en-US" b="1" dirty="0"/>
              <a:t> </a:t>
            </a:r>
            <a:r>
              <a:rPr lang="en-US" b="1" dirty="0" err="1"/>
              <a:t>τοῦ</a:t>
            </a:r>
            <a:r>
              <a:rPr lang="en-US" b="1" dirty="0"/>
              <a:t> καθόλου, </a:t>
            </a:r>
            <a:r>
              <a:rPr lang="en-US" b="1" dirty="0" err="1"/>
              <a:t>ὁ</a:t>
            </a:r>
            <a:r>
              <a:rPr lang="en-US" b="1" dirty="0"/>
              <a:t> </a:t>
            </a:r>
            <a:r>
              <a:rPr lang="en-US" b="1" dirty="0" err="1"/>
              <a:t>δὲ</a:t>
            </a:r>
            <a:r>
              <a:rPr lang="en-US" b="1" dirty="0"/>
              <a:t> </a:t>
            </a:r>
            <a:r>
              <a:rPr lang="en-US" b="1" dirty="0" err="1"/>
              <a:t>συλλογισμὸς</a:t>
            </a:r>
            <a:r>
              <a:rPr lang="en-US" b="1" dirty="0"/>
              <a:t> </a:t>
            </a:r>
            <a:r>
              <a:rPr lang="en-US" b="1" dirty="0" err="1"/>
              <a:t>ἐκ</a:t>
            </a:r>
            <a:r>
              <a:rPr lang="en-US" b="1" dirty="0"/>
              <a:t> </a:t>
            </a:r>
            <a:r>
              <a:rPr lang="en-US" b="1" dirty="0" err="1"/>
              <a:t>τῶν</a:t>
            </a:r>
            <a:r>
              <a:rPr lang="en-US" b="1" dirty="0"/>
              <a:t> καθόλου. </a:t>
            </a:r>
            <a:r>
              <a:rPr lang="en-US" b="1" dirty="0" err="1"/>
              <a:t>εἰσὶν</a:t>
            </a:r>
            <a:r>
              <a:rPr lang="en-US" b="1" dirty="0"/>
              <a:t> </a:t>
            </a:r>
            <a:r>
              <a:rPr lang="en-US" b="1" u="sng" dirty="0">
                <a:hlinkClick r:id="rId2" tooltip="Ηθικά Νικομάχεια/6"/>
              </a:rPr>
              <a:t>[30]</a:t>
            </a:r>
            <a:r>
              <a:rPr lang="en-US" b="1" dirty="0"/>
              <a:t> </a:t>
            </a:r>
            <a:r>
              <a:rPr lang="en-US" b="1" dirty="0" err="1"/>
              <a:t>ἄρ</a:t>
            </a:r>
            <a:r>
              <a:rPr lang="en-US" b="1" dirty="0"/>
              <a:t>α </a:t>
            </a:r>
            <a:r>
              <a:rPr lang="en-US" b="1" dirty="0" err="1"/>
              <a:t>ἀρχ</a:t>
            </a:r>
            <a:r>
              <a:rPr lang="en-US" b="1" dirty="0"/>
              <a:t>α</a:t>
            </a:r>
            <a:r>
              <a:rPr lang="en-US" b="1" dirty="0" err="1"/>
              <a:t>ὶ</a:t>
            </a:r>
            <a:r>
              <a:rPr lang="en-US" b="1" dirty="0"/>
              <a:t> </a:t>
            </a:r>
            <a:r>
              <a:rPr lang="en-US" b="1" dirty="0" err="1"/>
              <a:t>ἐξ</a:t>
            </a:r>
            <a:r>
              <a:rPr lang="en-US" b="1" dirty="0"/>
              <a:t> </a:t>
            </a:r>
            <a:r>
              <a:rPr lang="en-US" b="1" dirty="0" err="1"/>
              <a:t>ὧν</a:t>
            </a:r>
            <a:r>
              <a:rPr lang="en-US" b="1" dirty="0"/>
              <a:t> </a:t>
            </a:r>
            <a:r>
              <a:rPr lang="en-US" b="1" dirty="0" err="1"/>
              <a:t>ὁ</a:t>
            </a:r>
            <a:r>
              <a:rPr lang="en-US" b="1" dirty="0"/>
              <a:t> συλλογισμός, </a:t>
            </a:r>
            <a:r>
              <a:rPr lang="en-US" b="1" dirty="0" err="1"/>
              <a:t>ὧν</a:t>
            </a:r>
            <a:r>
              <a:rPr lang="en-US" b="1" dirty="0"/>
              <a:t> </a:t>
            </a:r>
            <a:r>
              <a:rPr lang="en-US" b="1" dirty="0" err="1"/>
              <a:t>οὐκ</a:t>
            </a:r>
            <a:r>
              <a:rPr lang="en-US" b="1" dirty="0"/>
              <a:t> </a:t>
            </a:r>
            <a:r>
              <a:rPr lang="en-US" b="1" dirty="0" err="1"/>
              <a:t>ἔστι</a:t>
            </a:r>
            <a:r>
              <a:rPr lang="en-US" b="1" dirty="0"/>
              <a:t> συλλογισμός· </a:t>
            </a:r>
            <a:r>
              <a:rPr lang="en-US" b="1" dirty="0" err="1"/>
              <a:t>ἐ</a:t>
            </a:r>
            <a:r>
              <a:rPr lang="en-US" b="1" dirty="0"/>
              <a:t>πα</a:t>
            </a:r>
            <a:r>
              <a:rPr lang="en-US" b="1" dirty="0" err="1"/>
              <a:t>γωγὴ</a:t>
            </a:r>
            <a:r>
              <a:rPr lang="en-US" b="1" dirty="0"/>
              <a:t> </a:t>
            </a:r>
            <a:r>
              <a:rPr lang="en-US" b="1" dirty="0" err="1"/>
              <a:t>ἄρ</a:t>
            </a:r>
            <a:r>
              <a:rPr lang="en-US" b="1" dirty="0"/>
              <a:t>α.</a:t>
            </a:r>
            <a:r>
              <a:rPr lang="en-US" dirty="0"/>
              <a:t> </a:t>
            </a:r>
            <a:r>
              <a:rPr lang="en-US" dirty="0" err="1"/>
              <a:t>ἡ</a:t>
            </a:r>
            <a:r>
              <a:rPr lang="en-US" dirty="0"/>
              <a:t> </a:t>
            </a:r>
            <a:r>
              <a:rPr lang="en-US" dirty="0" err="1"/>
              <a:t>μὲν</a:t>
            </a:r>
            <a:r>
              <a:rPr lang="en-US" dirty="0"/>
              <a:t> </a:t>
            </a:r>
            <a:r>
              <a:rPr lang="en-US" dirty="0" err="1"/>
              <a:t>ἄρ</a:t>
            </a:r>
            <a:r>
              <a:rPr lang="en-US" dirty="0"/>
              <a:t>α </a:t>
            </a:r>
            <a:r>
              <a:rPr lang="en-US" dirty="0" err="1"/>
              <a:t>ἐ</a:t>
            </a:r>
            <a:r>
              <a:rPr lang="en-US" dirty="0"/>
              <a:t>π</a:t>
            </a:r>
            <a:r>
              <a:rPr lang="en-US" dirty="0" err="1"/>
              <a:t>ιστήμη</a:t>
            </a:r>
            <a:r>
              <a:rPr lang="en-US" dirty="0"/>
              <a:t> </a:t>
            </a:r>
            <a:r>
              <a:rPr lang="en-US" dirty="0" err="1"/>
              <a:t>ἐστὶν</a:t>
            </a:r>
            <a:r>
              <a:rPr lang="en-US" dirty="0"/>
              <a:t> </a:t>
            </a:r>
            <a:r>
              <a:rPr lang="en-US" b="1" dirty="0" err="1"/>
              <a:t>ἕξις</a:t>
            </a:r>
            <a:r>
              <a:rPr lang="en-US" b="1" dirty="0"/>
              <a:t> </a:t>
            </a:r>
            <a:r>
              <a:rPr lang="en-US" b="1" dirty="0" err="1"/>
              <a:t>ἀ</a:t>
            </a:r>
            <a:r>
              <a:rPr lang="en-US" b="1" dirty="0"/>
              <a:t>π</a:t>
            </a:r>
            <a:r>
              <a:rPr lang="en-US" b="1" dirty="0" err="1"/>
              <a:t>οδεικτική</a:t>
            </a:r>
            <a:r>
              <a:rPr lang="en-US" dirty="0"/>
              <a:t>, κα</a:t>
            </a:r>
            <a:r>
              <a:rPr lang="en-US" dirty="0" err="1"/>
              <a:t>ὶ</a:t>
            </a:r>
            <a:r>
              <a:rPr lang="en-US" dirty="0"/>
              <a:t> </a:t>
            </a:r>
            <a:r>
              <a:rPr lang="en-US" dirty="0" err="1"/>
              <a:t>ὅσ</a:t>
            </a:r>
            <a:r>
              <a:rPr lang="en-US" dirty="0"/>
              <a:t>α </a:t>
            </a:r>
            <a:r>
              <a:rPr lang="en-US" dirty="0" err="1"/>
              <a:t>ἄλλ</a:t>
            </a:r>
            <a:r>
              <a:rPr lang="en-US" dirty="0"/>
              <a:t>α π</a:t>
            </a:r>
            <a:r>
              <a:rPr lang="en-US" dirty="0" err="1"/>
              <a:t>ροσδιοριζόμεθ</a:t>
            </a:r>
            <a:r>
              <a:rPr lang="en-US" dirty="0"/>
              <a:t>α </a:t>
            </a:r>
            <a:r>
              <a:rPr lang="en-US" dirty="0" err="1"/>
              <a:t>ἐν</a:t>
            </a:r>
            <a:r>
              <a:rPr lang="en-US" dirty="0"/>
              <a:t> </a:t>
            </a:r>
            <a:r>
              <a:rPr lang="en-US" dirty="0" err="1"/>
              <a:t>τοῖς</a:t>
            </a:r>
            <a:r>
              <a:rPr lang="en-US" dirty="0"/>
              <a:t> </a:t>
            </a:r>
            <a:r>
              <a:rPr lang="en-US" dirty="0" err="1"/>
              <a:t>ἀν</a:t>
            </a:r>
            <a:r>
              <a:rPr lang="en-US" dirty="0"/>
              <a:t>α</a:t>
            </a:r>
            <a:r>
              <a:rPr lang="en-US" dirty="0" err="1"/>
              <a:t>λυτικοῖς</a:t>
            </a:r>
            <a:r>
              <a:rPr lang="en-US" dirty="0"/>
              <a:t>· </a:t>
            </a:r>
            <a:r>
              <a:rPr lang="en-US" dirty="0" err="1"/>
              <a:t>ὅτ</a:t>
            </a:r>
            <a:r>
              <a:rPr lang="en-US" dirty="0"/>
              <a:t>αν </a:t>
            </a:r>
            <a:r>
              <a:rPr lang="en-US" dirty="0" err="1"/>
              <a:t>γάρ</a:t>
            </a:r>
            <a:r>
              <a:rPr lang="en-US" dirty="0"/>
              <a:t> πως π</a:t>
            </a:r>
            <a:r>
              <a:rPr lang="en-US" dirty="0" err="1"/>
              <a:t>ιστεύῃ</a:t>
            </a:r>
            <a:r>
              <a:rPr lang="en-US" dirty="0"/>
              <a:t> κα</a:t>
            </a:r>
            <a:r>
              <a:rPr lang="en-US" dirty="0" err="1"/>
              <a:t>ὶ</a:t>
            </a:r>
            <a:r>
              <a:rPr lang="en-US" dirty="0"/>
              <a:t> γνώριμοι α</a:t>
            </a:r>
            <a:r>
              <a:rPr lang="en-US" dirty="0" err="1"/>
              <a:t>ὐτῷ</a:t>
            </a:r>
            <a:r>
              <a:rPr lang="en-US" dirty="0"/>
              <a:t> </a:t>
            </a:r>
            <a:r>
              <a:rPr lang="en-US" dirty="0" err="1"/>
              <a:t>ὦσιν</a:t>
            </a:r>
            <a:r>
              <a:rPr lang="en-US" dirty="0"/>
              <a:t> α</a:t>
            </a:r>
            <a:r>
              <a:rPr lang="en-US" dirty="0" err="1"/>
              <a:t>ἱ</a:t>
            </a:r>
            <a:r>
              <a:rPr lang="en-US" dirty="0"/>
              <a:t> </a:t>
            </a:r>
            <a:r>
              <a:rPr lang="en-US" dirty="0" err="1"/>
              <a:t>ἀρχ</a:t>
            </a:r>
            <a:r>
              <a:rPr lang="en-US" dirty="0"/>
              <a:t>α</a:t>
            </a:r>
            <a:r>
              <a:rPr lang="en-US" dirty="0" err="1"/>
              <a:t>ί</a:t>
            </a:r>
            <a:r>
              <a:rPr lang="en-US" dirty="0"/>
              <a:t>, </a:t>
            </a:r>
            <a:r>
              <a:rPr lang="en-US" dirty="0" err="1"/>
              <a:t>ἐ</a:t>
            </a:r>
            <a:r>
              <a:rPr lang="en-US" dirty="0"/>
              <a:t>π</a:t>
            </a:r>
            <a:r>
              <a:rPr lang="en-US" dirty="0" err="1"/>
              <a:t>ίστ</a:t>
            </a:r>
            <a:r>
              <a:rPr lang="en-US" dirty="0"/>
              <a:t>αται· </a:t>
            </a:r>
            <a:r>
              <a:rPr lang="en-US" dirty="0" err="1"/>
              <a:t>εἰ</a:t>
            </a:r>
            <a:r>
              <a:rPr lang="en-US" dirty="0"/>
              <a:t> </a:t>
            </a:r>
            <a:r>
              <a:rPr lang="en-US" dirty="0" err="1"/>
              <a:t>γὰρ</a:t>
            </a:r>
            <a:r>
              <a:rPr lang="en-US" dirty="0"/>
              <a:t> </a:t>
            </a:r>
            <a:r>
              <a:rPr lang="en-US" dirty="0" err="1"/>
              <a:t>μὴ</a:t>
            </a:r>
            <a:r>
              <a:rPr lang="en-US" dirty="0"/>
              <a:t> </a:t>
            </a:r>
            <a:r>
              <a:rPr lang="en-US" dirty="0" err="1"/>
              <a:t>μᾶλλον</a:t>
            </a:r>
            <a:r>
              <a:rPr lang="en-US" dirty="0"/>
              <a:t> </a:t>
            </a:r>
            <a:r>
              <a:rPr lang="en-US" dirty="0" err="1"/>
              <a:t>τοῦ</a:t>
            </a:r>
            <a:r>
              <a:rPr lang="en-US" dirty="0"/>
              <a:t> </a:t>
            </a:r>
            <a:r>
              <a:rPr lang="en-US" dirty="0" err="1"/>
              <a:t>συμ</a:t>
            </a:r>
            <a:r>
              <a:rPr lang="en-US" dirty="0"/>
              <a:t>π</a:t>
            </a:r>
            <a:r>
              <a:rPr lang="en-US" dirty="0" err="1"/>
              <a:t>εράσμ</a:t>
            </a:r>
            <a:r>
              <a:rPr lang="en-US" dirty="0"/>
              <a:t>ατος, </a:t>
            </a:r>
            <a:r>
              <a:rPr lang="en-US" u="sng" dirty="0">
                <a:hlinkClick r:id="rId3" tooltip="Ηθικά Νικομάχεια/6"/>
              </a:rPr>
              <a:t>[35]</a:t>
            </a:r>
            <a:r>
              <a:rPr lang="en-US" dirty="0"/>
              <a:t> κα</a:t>
            </a:r>
            <a:r>
              <a:rPr lang="en-US" dirty="0" err="1"/>
              <a:t>τὰ</a:t>
            </a:r>
            <a:r>
              <a:rPr lang="en-US" dirty="0"/>
              <a:t> </a:t>
            </a:r>
            <a:r>
              <a:rPr lang="en-US" dirty="0" err="1"/>
              <a:t>συμ</a:t>
            </a:r>
            <a:r>
              <a:rPr lang="en-US" dirty="0"/>
              <a:t>βεβ</a:t>
            </a:r>
            <a:r>
              <a:rPr lang="en-US" dirty="0" err="1"/>
              <a:t>ηκὸς</a:t>
            </a:r>
            <a:r>
              <a:rPr lang="en-US" dirty="0"/>
              <a:t> </a:t>
            </a:r>
            <a:r>
              <a:rPr lang="en-US" dirty="0" err="1"/>
              <a:t>ἕξει</a:t>
            </a:r>
            <a:r>
              <a:rPr lang="en-US" dirty="0"/>
              <a:t> </a:t>
            </a:r>
            <a:r>
              <a:rPr lang="en-US" dirty="0" err="1"/>
              <a:t>τὴν</a:t>
            </a:r>
            <a:r>
              <a:rPr lang="en-US" dirty="0"/>
              <a:t> </a:t>
            </a:r>
            <a:r>
              <a:rPr lang="en-US" dirty="0" err="1"/>
              <a:t>ἐ</a:t>
            </a:r>
            <a:r>
              <a:rPr lang="en-US" dirty="0"/>
              <a:t>π</a:t>
            </a:r>
            <a:r>
              <a:rPr lang="en-US" dirty="0" err="1"/>
              <a:t>ιστήμην</a:t>
            </a:r>
            <a:r>
              <a:rPr lang="en-US" dirty="0"/>
              <a:t>. π</a:t>
            </a:r>
            <a:r>
              <a:rPr lang="en-US" dirty="0" err="1"/>
              <a:t>ερὶ</a:t>
            </a:r>
            <a:r>
              <a:rPr lang="en-US" dirty="0"/>
              <a:t> </a:t>
            </a:r>
            <a:r>
              <a:rPr lang="en-US" dirty="0" err="1"/>
              <a:t>μὲν</a:t>
            </a:r>
            <a:r>
              <a:rPr lang="en-US" dirty="0"/>
              <a:t> </a:t>
            </a:r>
            <a:r>
              <a:rPr lang="en-US" dirty="0" err="1"/>
              <a:t>οὖν</a:t>
            </a:r>
            <a:r>
              <a:rPr lang="en-US" dirty="0"/>
              <a:t> </a:t>
            </a:r>
            <a:r>
              <a:rPr lang="en-US" dirty="0" err="1"/>
              <a:t>ἐ</a:t>
            </a:r>
            <a:r>
              <a:rPr lang="en-US" dirty="0"/>
              <a:t>π</a:t>
            </a:r>
            <a:r>
              <a:rPr lang="en-US" dirty="0" err="1"/>
              <a:t>ιστήμης</a:t>
            </a:r>
            <a:r>
              <a:rPr lang="en-US" dirty="0"/>
              <a:t> </a:t>
            </a:r>
            <a:r>
              <a:rPr lang="en-US" dirty="0" err="1"/>
              <a:t>διωρίσθω</a:t>
            </a:r>
            <a:r>
              <a:rPr lang="en-US" dirty="0"/>
              <a:t> </a:t>
            </a:r>
            <a:r>
              <a:rPr lang="en-US" dirty="0" err="1"/>
              <a:t>τὸν</a:t>
            </a:r>
            <a:r>
              <a:rPr lang="en-US" dirty="0"/>
              <a:t> </a:t>
            </a:r>
            <a:r>
              <a:rPr lang="en-US" dirty="0" err="1"/>
              <a:t>τρό</a:t>
            </a:r>
            <a:r>
              <a:rPr lang="en-US" dirty="0"/>
              <a:t>πον </a:t>
            </a:r>
            <a:r>
              <a:rPr lang="en-US" dirty="0" err="1"/>
              <a:t>τοῦτον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66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8317"/>
            <a:ext cx="8229600" cy="549784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Knowing is either by means of deduction (demonstration) or induction.</a:t>
            </a:r>
            <a:endParaRPr lang="en-US" dirty="0"/>
          </a:p>
          <a:p>
            <a:r>
              <a:rPr lang="en-GB" dirty="0"/>
              <a:t>Deduction proceeds from universals, whereas induction proceeds from particulars.</a:t>
            </a:r>
            <a:endParaRPr lang="en-US" dirty="0"/>
          </a:p>
          <a:p>
            <a:r>
              <a:rPr lang="en-GB" dirty="0"/>
              <a:t>It is impossible to view (</a:t>
            </a:r>
            <a:r>
              <a:rPr lang="en-GB" i="1" dirty="0" err="1"/>
              <a:t>theorisai</a:t>
            </a:r>
            <a:r>
              <a:rPr lang="en-GB" dirty="0"/>
              <a:t>) universals except through induction. </a:t>
            </a:r>
            <a:endParaRPr lang="en-US" dirty="0"/>
          </a:p>
          <a:p>
            <a:r>
              <a:rPr lang="en-GB" dirty="0"/>
              <a:t>Knowledge involves universals.</a:t>
            </a:r>
            <a:endParaRPr lang="en-US" dirty="0"/>
          </a:p>
          <a:p>
            <a:r>
              <a:rPr lang="en-GB" dirty="0"/>
              <a:t>Hence, there is no knowledge without induction. </a:t>
            </a:r>
            <a:endParaRPr lang="en-US" dirty="0"/>
          </a:p>
          <a:p>
            <a:r>
              <a:rPr lang="en-GB" dirty="0"/>
              <a:t>But, there cannot be induction without sense perception (since induction proceeds from particulars and particulars are apprehended via the senses).</a:t>
            </a:r>
            <a:endParaRPr lang="en-US" dirty="0"/>
          </a:p>
          <a:p>
            <a:r>
              <a:rPr lang="en-GB" dirty="0"/>
              <a:t>Hence, there is no knowledge without perception.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61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επαγωγή;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772816"/>
            <a:ext cx="7704856" cy="28803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295800" y="3429000"/>
            <a:ext cx="46085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53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105a10-105a19 </a:t>
            </a:r>
            <a:r>
              <a:rPr lang="en-US" dirty="0"/>
              <a:t> induction  is a </a:t>
            </a:r>
            <a:r>
              <a:rPr lang="en-US" b="1" dirty="0"/>
              <a:t>passage from particulars to universals</a:t>
            </a:r>
            <a:r>
              <a:rPr lang="en-US" dirty="0"/>
              <a:t>, e.g. the argument that supposing the skilled pilot is the most effective, and likewise the skilled charioteer, then in general the skilled man is the best at his particular task.   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 err="1"/>
              <a:t>Ἐπαγωγὴ</a:t>
            </a:r>
            <a:r>
              <a:rPr lang="el-GR" dirty="0"/>
              <a:t> </a:t>
            </a:r>
            <a:r>
              <a:rPr lang="el-GR" dirty="0" err="1"/>
              <a:t>δὲ</a:t>
            </a:r>
            <a:r>
              <a:rPr lang="el-GR" dirty="0"/>
              <a:t> </a:t>
            </a:r>
            <a:r>
              <a:rPr lang="el-GR" b="1" dirty="0" err="1"/>
              <a:t>ἡ</a:t>
            </a:r>
            <a:r>
              <a:rPr lang="el-GR" b="1" dirty="0"/>
              <a:t> </a:t>
            </a:r>
            <a:r>
              <a:rPr lang="el-GR" b="1" dirty="0" err="1"/>
              <a:t>ἀπὸ</a:t>
            </a:r>
            <a:r>
              <a:rPr lang="el-GR" b="1" dirty="0"/>
              <a:t> </a:t>
            </a:r>
            <a:r>
              <a:rPr lang="el-GR" b="1" dirty="0" err="1"/>
              <a:t>τῶν</a:t>
            </a:r>
            <a:r>
              <a:rPr lang="el-GR" b="1" dirty="0"/>
              <a:t> καθ´ </a:t>
            </a:r>
            <a:r>
              <a:rPr lang="el-GR" b="1" dirty="0" err="1"/>
              <a:t>ἕκαστα</a:t>
            </a:r>
            <a:r>
              <a:rPr lang="el-GR" b="1" dirty="0"/>
              <a:t> </a:t>
            </a:r>
            <a:r>
              <a:rPr lang="el-GR" b="1" dirty="0" err="1"/>
              <a:t>ἐπὶ</a:t>
            </a:r>
            <a:r>
              <a:rPr lang="el-GR" b="1" dirty="0"/>
              <a:t> </a:t>
            </a:r>
            <a:r>
              <a:rPr lang="el-GR" b="1" dirty="0" err="1"/>
              <a:t>τὸ</a:t>
            </a:r>
            <a:r>
              <a:rPr lang="el-GR" b="1" dirty="0"/>
              <a:t> καθόλου </a:t>
            </a:r>
            <a:r>
              <a:rPr lang="el-GR" b="1" dirty="0" err="1"/>
              <a:t>ἔφοδος</a:t>
            </a:r>
            <a:r>
              <a:rPr lang="el-GR" dirty="0"/>
              <a:t>· </a:t>
            </a:r>
            <a:r>
              <a:rPr lang="el-GR" dirty="0" err="1"/>
              <a:t>οἷον</a:t>
            </a:r>
            <a:r>
              <a:rPr lang="el-GR" dirty="0"/>
              <a:t> </a:t>
            </a:r>
            <a:r>
              <a:rPr lang="el-GR" dirty="0" err="1"/>
              <a:t>εἰ</a:t>
            </a:r>
            <a:r>
              <a:rPr lang="el-GR" dirty="0"/>
              <a:t> </a:t>
            </a:r>
            <a:r>
              <a:rPr lang="el-GR" dirty="0" err="1"/>
              <a:t>ἔστι</a:t>
            </a:r>
            <a:r>
              <a:rPr lang="el-GR" dirty="0"/>
              <a:t> κυβερνήτης </a:t>
            </a:r>
            <a:r>
              <a:rPr lang="el-GR" dirty="0" err="1"/>
              <a:t>ὁ</a:t>
            </a:r>
            <a:r>
              <a:rPr lang="el-GR" dirty="0"/>
              <a:t> </a:t>
            </a:r>
            <a:r>
              <a:rPr lang="el-GR" dirty="0" err="1"/>
              <a:t>ἐπιστάμενος</a:t>
            </a:r>
            <a:r>
              <a:rPr lang="el-GR" dirty="0"/>
              <a:t> κράτιστος, [105a15]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ἡνίοχος</a:t>
            </a:r>
            <a:r>
              <a:rPr lang="el-GR" dirty="0"/>
              <a:t>,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b="1" dirty="0" err="1"/>
              <a:t>ὅλως</a:t>
            </a:r>
            <a:r>
              <a:rPr lang="el-GR" b="1" dirty="0"/>
              <a:t> </a:t>
            </a:r>
            <a:r>
              <a:rPr lang="el-GR" b="1" dirty="0" err="1"/>
              <a:t>ἐστὶν</a:t>
            </a:r>
            <a:r>
              <a:rPr lang="el-GR" b="1" dirty="0"/>
              <a:t> </a:t>
            </a:r>
            <a:r>
              <a:rPr lang="el-GR" b="1" dirty="0" err="1"/>
              <a:t>ὁ</a:t>
            </a:r>
            <a:r>
              <a:rPr lang="el-GR" b="1" dirty="0"/>
              <a:t> </a:t>
            </a:r>
            <a:r>
              <a:rPr lang="el-GR" b="1" dirty="0" err="1"/>
              <a:t>ἐπιστάμενος</a:t>
            </a:r>
            <a:r>
              <a:rPr lang="el-GR" b="1" dirty="0"/>
              <a:t> </a:t>
            </a:r>
            <a:r>
              <a:rPr lang="el-GR" b="1" dirty="0" err="1"/>
              <a:t>περὶ</a:t>
            </a:r>
            <a:r>
              <a:rPr lang="el-GR" b="1" dirty="0"/>
              <a:t> </a:t>
            </a:r>
            <a:r>
              <a:rPr lang="el-GR" b="1" dirty="0" err="1"/>
              <a:t>ἕκαστον</a:t>
            </a:r>
            <a:r>
              <a:rPr lang="el-GR" b="1" dirty="0"/>
              <a:t> </a:t>
            </a:r>
            <a:r>
              <a:rPr lang="el-GR" b="1" dirty="0" err="1"/>
              <a:t>ἄριστος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9455"/>
            <a:ext cx="8229600" cy="5366709"/>
          </a:xfrm>
        </p:spPr>
        <p:txBody>
          <a:bodyPr>
            <a:normAutofit/>
          </a:bodyPr>
          <a:lstStyle/>
          <a:p>
            <a:r>
              <a:rPr lang="el-GR" dirty="0"/>
              <a:t>Η βασική ιδιότητα των λογικά έγκυρων επιχειρημάτων είναι ότι κατά την μετάβαση από τις προκείμενες στο συμπέρασμα </a:t>
            </a:r>
            <a:r>
              <a:rPr lang="el-GR" b="1" i="1" dirty="0"/>
              <a:t>διατηρείται η αλήθεια</a:t>
            </a:r>
            <a:r>
              <a:rPr lang="el-GR" dirty="0"/>
              <a:t>. Αυτό δεν σημαίνει τίποτα άλλο από αυτό που έχουμε ήδη τονίσει: </a:t>
            </a:r>
            <a:r>
              <a:rPr lang="el-GR" b="1" dirty="0"/>
              <a:t>αν οι προκείμενες είναι αληθείς τότε και το συμπέρασμα θα είναι αληθές</a:t>
            </a:r>
            <a:r>
              <a:rPr lang="el-GR" dirty="0"/>
              <a:t>. </a:t>
            </a:r>
          </a:p>
          <a:p>
            <a:r>
              <a:rPr lang="el-GR" dirty="0"/>
              <a:t>Ωστόσο η θεμελιώδης έννοια της εγκυρότητας δεν συνεπάγεται ότι οι προκείμενες είναι όντως αληθείς.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95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95685"/>
            <a:ext cx="8229600" cy="5230479"/>
          </a:xfrm>
        </p:spPr>
        <p:txBody>
          <a:bodyPr>
            <a:normAutofit/>
          </a:bodyPr>
          <a:lstStyle/>
          <a:p>
            <a:r>
              <a:rPr lang="en-GB" dirty="0"/>
              <a:t>the skilled pilot is the best (most effective) pilot; </a:t>
            </a:r>
            <a:endParaRPr lang="en-US" dirty="0"/>
          </a:p>
          <a:p>
            <a:r>
              <a:rPr lang="en-GB" dirty="0"/>
              <a:t>and the skilled charioteer is the best (most effective) charioteer</a:t>
            </a:r>
            <a:endParaRPr lang="en-US" dirty="0"/>
          </a:p>
          <a:p>
            <a:r>
              <a:rPr lang="en-GB" dirty="0"/>
              <a:t>then, </a:t>
            </a:r>
            <a:r>
              <a:rPr lang="en-GB" dirty="0">
                <a:solidFill>
                  <a:srgbClr val="FF0000"/>
                </a:solidFill>
              </a:rPr>
              <a:t>in general</a:t>
            </a:r>
            <a:r>
              <a:rPr lang="en-GB" dirty="0"/>
              <a:t>, the skilled person is the best (most effective) at their particular task.   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9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14948"/>
            <a:ext cx="8229600" cy="5511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r>
              <a:rPr lang="en-GB" dirty="0" err="1"/>
              <a:t>Aa</a:t>
            </a:r>
            <a:r>
              <a:rPr lang="en-GB" dirty="0"/>
              <a:t> is Ba </a:t>
            </a:r>
            <a:endParaRPr lang="en-US" dirty="0"/>
          </a:p>
          <a:p>
            <a:r>
              <a:rPr lang="en-GB" dirty="0" err="1"/>
              <a:t>Ab</a:t>
            </a:r>
            <a:r>
              <a:rPr lang="en-GB" dirty="0"/>
              <a:t> is Bb</a:t>
            </a:r>
            <a:endParaRPr lang="en-US" dirty="0"/>
          </a:p>
          <a:p>
            <a:r>
              <a:rPr lang="en-GB" dirty="0"/>
              <a:t>Then (in general), </a:t>
            </a:r>
            <a:r>
              <a:rPr lang="en-GB" dirty="0" err="1"/>
              <a:t>Ax</a:t>
            </a:r>
            <a:r>
              <a:rPr lang="en-GB" dirty="0"/>
              <a:t> is Bx.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I use ‘x’ just to stress that the conclusion that holds ‘</a:t>
            </a:r>
            <a:r>
              <a:rPr lang="en-GB" dirty="0">
                <a:solidFill>
                  <a:srgbClr val="FF0000"/>
                </a:solidFill>
              </a:rPr>
              <a:t>in general</a:t>
            </a:r>
            <a:r>
              <a:rPr lang="en-GB" dirty="0"/>
              <a:t>’ is a </a:t>
            </a:r>
            <a:r>
              <a:rPr lang="en-GB" i="1" dirty="0">
                <a:solidFill>
                  <a:srgbClr val="FF0000"/>
                </a:solidFill>
              </a:rPr>
              <a:t>general</a:t>
            </a:r>
            <a:r>
              <a:rPr lang="en-GB" dirty="0"/>
              <a:t> proposition: of anyone who is A it is asserted that they are B. </a:t>
            </a:r>
            <a:endParaRPr lang="el-GR" dirty="0"/>
          </a:p>
          <a:p>
            <a:endParaRPr lang="el-GR" dirty="0"/>
          </a:p>
          <a:p>
            <a:r>
              <a:rPr lang="en-GB" dirty="0"/>
              <a:t>In modern parlance: </a:t>
            </a:r>
            <a:r>
              <a:rPr lang="en-GB" dirty="0">
                <a:solidFill>
                  <a:srgbClr val="FF0000"/>
                </a:solidFill>
              </a:rPr>
              <a:t>for all persons (of type) x, if x is A, then x is B</a:t>
            </a:r>
            <a:r>
              <a:rPr lang="en-GB" dirty="0"/>
              <a:t>—or as Aristotle would put it: B belongs to A. The two </a:t>
            </a:r>
            <a:r>
              <a:rPr lang="en-GB" b="1" dirty="0">
                <a:solidFill>
                  <a:srgbClr val="FF0000"/>
                </a:solidFill>
              </a:rPr>
              <a:t>universals</a:t>
            </a:r>
            <a:r>
              <a:rPr lang="en-GB" dirty="0"/>
              <a:t> (being skilled at F; being best at F) are such that they are connected.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63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2204864"/>
            <a:ext cx="8820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223792" y="3861048"/>
            <a:ext cx="59766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8091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57748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100a3-100a9 p. 165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from </a:t>
            </a:r>
            <a:r>
              <a:rPr lang="en-US" b="1" dirty="0">
                <a:solidFill>
                  <a:srgbClr val="FF0000"/>
                </a:solidFill>
              </a:rPr>
              <a:t>perception there comes memory</a:t>
            </a:r>
            <a:r>
              <a:rPr lang="en-US" dirty="0"/>
              <a:t>, as we call it, and from memory (when it occurs often in connection with the same thing), </a:t>
            </a:r>
            <a:r>
              <a:rPr lang="en-US" b="1" dirty="0">
                <a:solidFill>
                  <a:srgbClr val="FF0000"/>
                </a:solidFill>
              </a:rPr>
              <a:t>experience</a:t>
            </a:r>
            <a:r>
              <a:rPr lang="en-US" dirty="0"/>
              <a:t>; </a:t>
            </a:r>
            <a:r>
              <a:rPr lang="en-US" b="1" dirty="0">
                <a:solidFill>
                  <a:srgbClr val="FF0000"/>
                </a:solidFill>
              </a:rPr>
              <a:t>for memories that are many in number from a single experience. </a:t>
            </a:r>
            <a:r>
              <a:rPr lang="en-US" dirty="0"/>
              <a:t>And from experience, or </a:t>
            </a:r>
            <a:r>
              <a:rPr lang="en-US" b="1" dirty="0"/>
              <a:t>from the whole universal that has come to rest in the soul </a:t>
            </a:r>
            <a:r>
              <a:rPr lang="en-US" dirty="0"/>
              <a:t>(the one apart from the many, whatever is one and the same in all those things), there comes a principle of skill and of understanding—of skill if it deals with how things come about, of understanding if it deals with what is the case.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err="1"/>
              <a:t>Ἐκ</a:t>
            </a:r>
            <a:r>
              <a:rPr lang="en-US" dirty="0"/>
              <a:t> </a:t>
            </a:r>
            <a:r>
              <a:rPr lang="en-US" dirty="0" err="1"/>
              <a:t>μὲν</a:t>
            </a:r>
            <a:r>
              <a:rPr lang="en-US" dirty="0"/>
              <a:t> </a:t>
            </a:r>
            <a:r>
              <a:rPr lang="en-US" dirty="0" err="1"/>
              <a:t>οὖν</a:t>
            </a:r>
            <a:r>
              <a:rPr lang="en-US" dirty="0"/>
              <a:t> α</a:t>
            </a:r>
            <a:r>
              <a:rPr lang="en-US" dirty="0" err="1"/>
              <a:t>ἰσθήσεως</a:t>
            </a:r>
            <a:r>
              <a:rPr lang="en-US" dirty="0"/>
              <a:t> </a:t>
            </a:r>
            <a:r>
              <a:rPr lang="en-US" dirty="0" err="1"/>
              <a:t>γίνετ</a:t>
            </a:r>
            <a:r>
              <a:rPr lang="en-US" dirty="0"/>
              <a:t>αι μνήμη, </a:t>
            </a:r>
            <a:r>
              <a:rPr lang="en-US" dirty="0" err="1"/>
              <a:t>ὥσ</a:t>
            </a:r>
            <a:r>
              <a:rPr lang="en-US" dirty="0"/>
              <a:t>π</a:t>
            </a:r>
            <a:r>
              <a:rPr lang="en-US" dirty="0" err="1"/>
              <a:t>ερ</a:t>
            </a:r>
            <a:r>
              <a:rPr lang="en-US" dirty="0"/>
              <a:t> </a:t>
            </a:r>
            <a:r>
              <a:rPr lang="en-US" dirty="0" err="1"/>
              <a:t>λέγομεν</a:t>
            </a:r>
            <a:r>
              <a:rPr lang="en-US" dirty="0"/>
              <a:t>, </a:t>
            </a:r>
            <a:r>
              <a:rPr lang="en-US" dirty="0" err="1"/>
              <a:t>ἐκ</a:t>
            </a:r>
            <a:r>
              <a:rPr lang="en-US" dirty="0"/>
              <a:t> </a:t>
            </a:r>
            <a:r>
              <a:rPr lang="en-US" dirty="0" err="1"/>
              <a:t>δὲ</a:t>
            </a:r>
            <a:r>
              <a:rPr lang="en-US" dirty="0"/>
              <a:t> </a:t>
            </a:r>
            <a:r>
              <a:rPr lang="en-US" b="1" dirty="0"/>
              <a:t>μνήμης π</a:t>
            </a:r>
            <a:r>
              <a:rPr lang="en-US" b="1" dirty="0" err="1"/>
              <a:t>ολλάκις</a:t>
            </a:r>
            <a:r>
              <a:rPr lang="en-US" b="1" dirty="0"/>
              <a:t> </a:t>
            </a:r>
            <a:r>
              <a:rPr lang="en-US" b="1" dirty="0" err="1"/>
              <a:t>τοῦ</a:t>
            </a:r>
            <a:r>
              <a:rPr lang="en-US" b="1" dirty="0"/>
              <a:t> α</a:t>
            </a:r>
            <a:r>
              <a:rPr lang="en-US" b="1" dirty="0" err="1"/>
              <a:t>ὐτοῦ</a:t>
            </a:r>
            <a:r>
              <a:rPr lang="en-US" b="1" dirty="0"/>
              <a:t> γινομένης </a:t>
            </a:r>
            <a:r>
              <a:rPr lang="en-US" b="1" dirty="0" err="1"/>
              <a:t>ἐμ</a:t>
            </a:r>
            <a:r>
              <a:rPr lang="en-US" b="1" dirty="0"/>
              <a:t>π</a:t>
            </a:r>
            <a:r>
              <a:rPr lang="en-US" b="1" dirty="0" err="1"/>
              <a:t>ειρί</a:t>
            </a:r>
            <a:r>
              <a:rPr lang="en-US" b="1" dirty="0"/>
              <a:t>α</a:t>
            </a:r>
            <a:r>
              <a:rPr lang="en-US" dirty="0"/>
              <a:t>· α</a:t>
            </a:r>
            <a:r>
              <a:rPr lang="en-US" dirty="0" err="1"/>
              <a:t>ἱ</a:t>
            </a:r>
            <a:r>
              <a:rPr lang="en-US" dirty="0"/>
              <a:t> </a:t>
            </a:r>
            <a:r>
              <a:rPr lang="en-US" dirty="0" err="1"/>
              <a:t>γὰρ</a:t>
            </a:r>
            <a:r>
              <a:rPr lang="en-US" dirty="0"/>
              <a:t> π</a:t>
            </a:r>
            <a:r>
              <a:rPr lang="en-US" dirty="0" err="1"/>
              <a:t>ολλ</a:t>
            </a:r>
            <a:r>
              <a:rPr lang="en-US" dirty="0"/>
              <a:t>α</a:t>
            </a:r>
            <a:r>
              <a:rPr lang="en-US" dirty="0" err="1"/>
              <a:t>ὶ</a:t>
            </a:r>
            <a:r>
              <a:rPr lang="en-US" dirty="0"/>
              <a:t> </a:t>
            </a:r>
            <a:r>
              <a:rPr lang="en-US" dirty="0" err="1"/>
              <a:t>μνῆμ</a:t>
            </a:r>
            <a:r>
              <a:rPr lang="en-US" dirty="0"/>
              <a:t>αι </a:t>
            </a:r>
            <a:r>
              <a:rPr lang="en-US" dirty="0" err="1"/>
              <a:t>τῷ</a:t>
            </a:r>
            <a:r>
              <a:rPr lang="en-US" dirty="0"/>
              <a:t> </a:t>
            </a:r>
            <a:r>
              <a:rPr lang="en-US" dirty="0" err="1"/>
              <a:t>ἀριθμῷ</a:t>
            </a:r>
            <a:r>
              <a:rPr lang="en-US" dirty="0"/>
              <a:t> </a:t>
            </a:r>
            <a:r>
              <a:rPr lang="en-US" b="1" dirty="0" err="1"/>
              <a:t>ἐμ</a:t>
            </a:r>
            <a:r>
              <a:rPr lang="en-US" b="1" dirty="0"/>
              <a:t>π</a:t>
            </a:r>
            <a:r>
              <a:rPr lang="en-US" b="1" dirty="0" err="1"/>
              <a:t>ειρί</a:t>
            </a:r>
            <a:r>
              <a:rPr lang="en-US" b="1" dirty="0"/>
              <a:t>α </a:t>
            </a:r>
            <a:r>
              <a:rPr lang="en-US" b="1" dirty="0" err="1"/>
              <a:t>μί</a:t>
            </a:r>
            <a:r>
              <a:rPr lang="en-US" b="1" dirty="0"/>
              <a:t>α </a:t>
            </a:r>
            <a:r>
              <a:rPr lang="en-US" b="1" dirty="0" err="1"/>
              <a:t>ἐστίν</a:t>
            </a:r>
            <a:r>
              <a:rPr lang="en-US" dirty="0"/>
              <a:t>. </a:t>
            </a:r>
            <a:r>
              <a:rPr lang="en-US" dirty="0" err="1"/>
              <a:t>ἐκ</a:t>
            </a:r>
            <a:r>
              <a:rPr lang="en-US" dirty="0"/>
              <a:t> δ' </a:t>
            </a:r>
            <a:r>
              <a:rPr lang="en-US" dirty="0" err="1"/>
              <a:t>ἐμ</a:t>
            </a:r>
            <a:r>
              <a:rPr lang="en-US" dirty="0"/>
              <a:t>π</a:t>
            </a:r>
            <a:r>
              <a:rPr lang="en-US" dirty="0" err="1"/>
              <a:t>ειρί</a:t>
            </a:r>
            <a:r>
              <a:rPr lang="en-US" dirty="0"/>
              <a:t>ας </a:t>
            </a:r>
            <a:r>
              <a:rPr lang="en-US" dirty="0" err="1"/>
              <a:t>ἢ</a:t>
            </a:r>
            <a:r>
              <a:rPr lang="en-US" dirty="0"/>
              <a:t> </a:t>
            </a:r>
            <a:r>
              <a:rPr lang="en-US" dirty="0" err="1"/>
              <a:t>ἐκ</a:t>
            </a:r>
            <a:r>
              <a:rPr lang="en-US" dirty="0"/>
              <a:t> πα</a:t>
            </a:r>
            <a:r>
              <a:rPr lang="en-US" dirty="0" err="1"/>
              <a:t>ντὸς</a:t>
            </a:r>
            <a:r>
              <a:rPr lang="en-US" dirty="0"/>
              <a:t> </a:t>
            </a:r>
            <a:r>
              <a:rPr lang="en-US" b="1" dirty="0" err="1"/>
              <a:t>ἠρεμήσ</a:t>
            </a:r>
            <a:r>
              <a:rPr lang="en-US" b="1" dirty="0"/>
              <a:t>α</a:t>
            </a:r>
            <a:r>
              <a:rPr lang="en-US" b="1" dirty="0" err="1"/>
              <a:t>ντος</a:t>
            </a:r>
            <a:r>
              <a:rPr lang="en-US" b="1" dirty="0"/>
              <a:t> </a:t>
            </a:r>
            <a:r>
              <a:rPr lang="en-US" b="1" dirty="0" err="1"/>
              <a:t>τοῦ</a:t>
            </a:r>
            <a:r>
              <a:rPr lang="en-US" b="1" dirty="0"/>
              <a:t> καθόλου </a:t>
            </a:r>
            <a:r>
              <a:rPr lang="en-US" b="1" dirty="0" err="1"/>
              <a:t>ἐν</a:t>
            </a:r>
            <a:r>
              <a:rPr lang="en-US" b="1" dirty="0"/>
              <a:t> </a:t>
            </a:r>
            <a:r>
              <a:rPr lang="en-US" b="1" dirty="0" err="1"/>
              <a:t>τῇ</a:t>
            </a:r>
            <a:r>
              <a:rPr lang="en-US" b="1" dirty="0"/>
              <a:t> </a:t>
            </a:r>
            <a:r>
              <a:rPr lang="en-US" b="1" dirty="0" err="1"/>
              <a:t>ψυχῇ</a:t>
            </a:r>
            <a:r>
              <a:rPr lang="en-US" dirty="0"/>
              <a:t>, </a:t>
            </a:r>
            <a:r>
              <a:rPr lang="en-US" dirty="0" err="1"/>
              <a:t>τοῦ</a:t>
            </a:r>
            <a:r>
              <a:rPr lang="en-US" dirty="0"/>
              <a:t> </a:t>
            </a:r>
            <a:r>
              <a:rPr lang="en-US" b="1" dirty="0" err="1"/>
              <a:t>ἑνὸς</a:t>
            </a:r>
            <a:r>
              <a:rPr lang="en-US" b="1" dirty="0"/>
              <a:t> πα</a:t>
            </a:r>
            <a:r>
              <a:rPr lang="en-US" b="1" dirty="0" err="1"/>
              <a:t>ρὰ</a:t>
            </a:r>
            <a:r>
              <a:rPr lang="en-US" b="1" dirty="0"/>
              <a:t> </a:t>
            </a:r>
            <a:r>
              <a:rPr lang="en-US" b="1" dirty="0" err="1"/>
              <a:t>τὰ</a:t>
            </a:r>
            <a:r>
              <a:rPr lang="en-US" b="1" dirty="0"/>
              <a:t> π</a:t>
            </a:r>
            <a:r>
              <a:rPr lang="en-US" b="1" dirty="0" err="1"/>
              <a:t>ολλά</a:t>
            </a:r>
            <a:r>
              <a:rPr lang="en-US" dirty="0"/>
              <a:t>, </a:t>
            </a:r>
            <a:r>
              <a:rPr lang="en-US" dirty="0" err="1"/>
              <a:t>ὃ</a:t>
            </a:r>
            <a:r>
              <a:rPr lang="en-US" dirty="0"/>
              <a:t> </a:t>
            </a:r>
            <a:r>
              <a:rPr lang="en-US" dirty="0" err="1"/>
              <a:t>ἂν</a:t>
            </a:r>
            <a:r>
              <a:rPr lang="en-US" dirty="0"/>
              <a:t> </a:t>
            </a:r>
            <a:r>
              <a:rPr lang="en-US" dirty="0" err="1"/>
              <a:t>ἐν</a:t>
            </a:r>
            <a:r>
              <a:rPr lang="en-US" dirty="0"/>
              <a:t> </a:t>
            </a:r>
            <a:r>
              <a:rPr lang="en-US" dirty="0" err="1"/>
              <a:t>ἅ</a:t>
            </a:r>
            <a:r>
              <a:rPr lang="en-US" dirty="0"/>
              <a:t>πα</a:t>
            </a:r>
            <a:r>
              <a:rPr lang="en-US" dirty="0" err="1"/>
              <a:t>σιν</a:t>
            </a:r>
            <a:r>
              <a:rPr lang="en-US" dirty="0"/>
              <a:t> </a:t>
            </a:r>
            <a:r>
              <a:rPr lang="en-US" dirty="0" err="1"/>
              <a:t>ἓν</a:t>
            </a:r>
            <a:r>
              <a:rPr lang="en-US" dirty="0"/>
              <a:t> </a:t>
            </a:r>
            <a:r>
              <a:rPr lang="en-US" dirty="0" err="1"/>
              <a:t>ἐνῇ</a:t>
            </a:r>
            <a:r>
              <a:rPr lang="en-US" dirty="0"/>
              <a:t> </a:t>
            </a:r>
            <a:r>
              <a:rPr lang="en-US" dirty="0" err="1"/>
              <a:t>ἐκείνοις</a:t>
            </a:r>
            <a:r>
              <a:rPr lang="en-US" dirty="0"/>
              <a:t> </a:t>
            </a:r>
            <a:r>
              <a:rPr lang="en-US" dirty="0" err="1"/>
              <a:t>τὸ</a:t>
            </a:r>
            <a:r>
              <a:rPr lang="en-US" dirty="0"/>
              <a:t> α</a:t>
            </a:r>
            <a:r>
              <a:rPr lang="en-US" dirty="0" err="1"/>
              <a:t>ὐτό</a:t>
            </a:r>
            <a:r>
              <a:rPr lang="en-US" dirty="0"/>
              <a:t>, τέχνης </a:t>
            </a:r>
            <a:r>
              <a:rPr lang="en-US" dirty="0" err="1"/>
              <a:t>ἀρχὴ</a:t>
            </a:r>
            <a:r>
              <a:rPr lang="en-US" dirty="0"/>
              <a:t> κα</a:t>
            </a:r>
            <a:r>
              <a:rPr lang="en-US" dirty="0" err="1"/>
              <a:t>ὶ</a:t>
            </a:r>
            <a:r>
              <a:rPr lang="en-US" dirty="0"/>
              <a:t> </a:t>
            </a:r>
            <a:r>
              <a:rPr lang="en-US" dirty="0" err="1"/>
              <a:t>ἐ</a:t>
            </a:r>
            <a:r>
              <a:rPr lang="en-US" dirty="0"/>
              <a:t>π</a:t>
            </a:r>
            <a:r>
              <a:rPr lang="en-US" dirty="0" err="1"/>
              <a:t>ιστήμης</a:t>
            </a:r>
            <a:r>
              <a:rPr lang="en-US" dirty="0"/>
              <a:t>, </a:t>
            </a:r>
            <a:r>
              <a:rPr lang="en-US" dirty="0" err="1"/>
              <a:t>ἐὰν</a:t>
            </a:r>
            <a:r>
              <a:rPr lang="en-US" dirty="0"/>
              <a:t> </a:t>
            </a:r>
            <a:r>
              <a:rPr lang="en-US" dirty="0" err="1"/>
              <a:t>μὲν</a:t>
            </a:r>
            <a:r>
              <a:rPr lang="en-US" dirty="0"/>
              <a:t> π</a:t>
            </a:r>
            <a:r>
              <a:rPr lang="en-US" dirty="0" err="1"/>
              <a:t>ερὶ</a:t>
            </a:r>
            <a:r>
              <a:rPr lang="en-US" dirty="0"/>
              <a:t> </a:t>
            </a:r>
            <a:r>
              <a:rPr lang="en-US" dirty="0" err="1"/>
              <a:t>γένεσιν</a:t>
            </a:r>
            <a:r>
              <a:rPr lang="en-US" dirty="0"/>
              <a:t>, τέχνης, </a:t>
            </a:r>
            <a:r>
              <a:rPr lang="en-US" dirty="0" err="1"/>
              <a:t>ἐὰν</a:t>
            </a:r>
            <a:r>
              <a:rPr lang="en-US" dirty="0"/>
              <a:t> </a:t>
            </a:r>
            <a:r>
              <a:rPr lang="en-US" dirty="0" err="1"/>
              <a:t>δὲ</a:t>
            </a:r>
            <a:r>
              <a:rPr lang="en-US" dirty="0"/>
              <a:t> π</a:t>
            </a:r>
            <a:r>
              <a:rPr lang="en-US" dirty="0" err="1"/>
              <a:t>ερὶ</a:t>
            </a:r>
            <a:r>
              <a:rPr lang="en-US" dirty="0"/>
              <a:t> </a:t>
            </a:r>
            <a:r>
              <a:rPr lang="en-US" dirty="0" err="1"/>
              <a:t>τὸ</a:t>
            </a:r>
            <a:r>
              <a:rPr lang="en-US" dirty="0"/>
              <a:t> </a:t>
            </a:r>
            <a:r>
              <a:rPr lang="en-US" dirty="0" err="1"/>
              <a:t>ὄν</a:t>
            </a:r>
            <a:r>
              <a:rPr lang="en-US" dirty="0"/>
              <a:t>, </a:t>
            </a:r>
            <a:r>
              <a:rPr lang="en-US" dirty="0" err="1"/>
              <a:t>ἐ</a:t>
            </a:r>
            <a:r>
              <a:rPr lang="en-US" dirty="0"/>
              <a:t>π</a:t>
            </a:r>
            <a:r>
              <a:rPr lang="en-US" dirty="0" err="1"/>
              <a:t>ιστήμης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59877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21369"/>
            <a:ext cx="8229600" cy="5604795"/>
          </a:xfrm>
        </p:spPr>
        <p:txBody>
          <a:bodyPr/>
          <a:lstStyle/>
          <a:p>
            <a:r>
              <a:rPr lang="en-US" dirty="0"/>
              <a:t>The five stages are: </a:t>
            </a:r>
          </a:p>
          <a:p>
            <a:r>
              <a:rPr lang="en-US" dirty="0"/>
              <a:t>(1) perception; </a:t>
            </a:r>
          </a:p>
          <a:p>
            <a:r>
              <a:rPr lang="en-US" dirty="0"/>
              <a:t>(2) memory; </a:t>
            </a:r>
          </a:p>
          <a:p>
            <a:r>
              <a:rPr lang="en-US" dirty="0"/>
              <a:t>(3) experience; </a:t>
            </a:r>
          </a:p>
          <a:p>
            <a:r>
              <a:rPr lang="en-US" dirty="0"/>
              <a:t>(4) reaching the level of universals (the universal coming to rest in the soul); </a:t>
            </a:r>
          </a:p>
          <a:p>
            <a:r>
              <a:rPr lang="en-US" dirty="0"/>
              <a:t>(5) the knowledge of first principles.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77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0689"/>
            <a:ext cx="8229600" cy="55054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100a10-100a14 p. 166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Thus the states neither belong in us in a determinate form, nor come about from other states that are more cognitive</a:t>
            </a:r>
            <a:r>
              <a:rPr lang="en-US" dirty="0"/>
              <a:t>; but they come about from </a:t>
            </a:r>
            <a:r>
              <a:rPr lang="en-US" b="1" dirty="0"/>
              <a:t>perception</a:t>
            </a:r>
            <a:r>
              <a:rPr lang="en-US" dirty="0"/>
              <a:t>—as in </a:t>
            </a:r>
            <a:r>
              <a:rPr lang="en-US" b="1" dirty="0"/>
              <a:t>a battle when a rout occurs</a:t>
            </a:r>
            <a:r>
              <a:rPr lang="en-US" dirty="0"/>
              <a:t>, if one man makes a stand another does and then another, until a position of strength</a:t>
            </a:r>
            <a:r>
              <a:rPr lang="el-GR" dirty="0"/>
              <a:t> </a:t>
            </a:r>
            <a:r>
              <a:rPr lang="en-US" dirty="0"/>
              <a:t>is reached. And the soul is such as to be capable of undergoing this. </a:t>
            </a:r>
            <a:endParaRPr lang="el-GR" dirty="0"/>
          </a:p>
          <a:p>
            <a:endParaRPr lang="el-GR" dirty="0"/>
          </a:p>
          <a:p>
            <a:r>
              <a:rPr lang="el-GR" dirty="0" err="1"/>
              <a:t>οὔτε</a:t>
            </a:r>
            <a:r>
              <a:rPr lang="el-GR" dirty="0"/>
              <a:t> </a:t>
            </a:r>
            <a:r>
              <a:rPr lang="el-GR" dirty="0" err="1"/>
              <a:t>δὴ</a:t>
            </a:r>
            <a:r>
              <a:rPr lang="el-GR" dirty="0"/>
              <a:t> </a:t>
            </a:r>
            <a:r>
              <a:rPr lang="el-GR" dirty="0" err="1"/>
              <a:t>ἐνυπάρχουσιν</a:t>
            </a:r>
            <a:r>
              <a:rPr lang="el-GR" dirty="0"/>
              <a:t> </a:t>
            </a:r>
            <a:r>
              <a:rPr lang="el-GR" dirty="0" err="1"/>
              <a:t>ἀφωρισμέναι</a:t>
            </a:r>
            <a:r>
              <a:rPr lang="el-GR" dirty="0"/>
              <a:t> </a:t>
            </a:r>
            <a:r>
              <a:rPr lang="el-GR" dirty="0" err="1"/>
              <a:t>αἱ</a:t>
            </a:r>
            <a:r>
              <a:rPr lang="el-GR" dirty="0"/>
              <a:t> </a:t>
            </a:r>
            <a:r>
              <a:rPr lang="el-GR" dirty="0" err="1"/>
              <a:t>ἕξεις</a:t>
            </a:r>
            <a:r>
              <a:rPr lang="el-GR" dirty="0"/>
              <a:t>, </a:t>
            </a:r>
            <a:r>
              <a:rPr lang="el-GR" dirty="0" err="1"/>
              <a:t>οὔτ</a:t>
            </a:r>
            <a:r>
              <a:rPr lang="el-GR" dirty="0"/>
              <a:t>' </a:t>
            </a:r>
            <a:r>
              <a:rPr lang="el-GR" dirty="0" err="1"/>
              <a:t>ἀπ</a:t>
            </a:r>
            <a:r>
              <a:rPr lang="el-GR" dirty="0"/>
              <a:t>' </a:t>
            </a:r>
            <a:r>
              <a:rPr lang="el-GR" dirty="0" err="1"/>
              <a:t>ἄλλων</a:t>
            </a:r>
            <a:r>
              <a:rPr lang="el-GR" dirty="0"/>
              <a:t> </a:t>
            </a:r>
            <a:r>
              <a:rPr lang="el-GR" dirty="0" err="1"/>
              <a:t>ἕξεων</a:t>
            </a:r>
            <a:r>
              <a:rPr lang="el-GR" dirty="0"/>
              <a:t> γίνονται </a:t>
            </a:r>
            <a:r>
              <a:rPr lang="el-GR" dirty="0" err="1"/>
              <a:t>γνωστικωτέρων</a:t>
            </a:r>
            <a:r>
              <a:rPr lang="el-GR" dirty="0"/>
              <a:t>, </a:t>
            </a:r>
            <a:r>
              <a:rPr lang="el-GR" dirty="0" err="1"/>
              <a:t>ἀλλ</a:t>
            </a:r>
            <a:r>
              <a:rPr lang="el-GR" dirty="0"/>
              <a:t>' </a:t>
            </a:r>
            <a:r>
              <a:rPr lang="el-GR" dirty="0" err="1"/>
              <a:t>ἀπὸ</a:t>
            </a:r>
            <a:r>
              <a:rPr lang="el-GR" dirty="0"/>
              <a:t> </a:t>
            </a:r>
            <a:r>
              <a:rPr lang="el-GR" dirty="0" err="1"/>
              <a:t>αἰσθήσεως</a:t>
            </a:r>
            <a:r>
              <a:rPr lang="el-GR" dirty="0"/>
              <a:t>, </a:t>
            </a:r>
            <a:r>
              <a:rPr lang="el-GR" dirty="0" err="1"/>
              <a:t>οἷον</a:t>
            </a:r>
            <a:r>
              <a:rPr lang="el-GR" dirty="0"/>
              <a:t> </a:t>
            </a:r>
            <a:r>
              <a:rPr lang="el-GR" b="1" dirty="0" err="1"/>
              <a:t>ἐν</a:t>
            </a:r>
            <a:r>
              <a:rPr lang="el-GR" b="1" dirty="0"/>
              <a:t> </a:t>
            </a:r>
            <a:r>
              <a:rPr lang="el-GR" b="1" dirty="0" err="1"/>
              <a:t>μάχῃ</a:t>
            </a:r>
            <a:r>
              <a:rPr lang="el-GR" b="1" dirty="0"/>
              <a:t> </a:t>
            </a:r>
            <a:r>
              <a:rPr lang="el-GR" b="1" dirty="0" err="1"/>
              <a:t>τροπῆς</a:t>
            </a:r>
            <a:r>
              <a:rPr lang="el-GR" b="1" dirty="0"/>
              <a:t> γενομένης </a:t>
            </a:r>
            <a:r>
              <a:rPr lang="el-GR" dirty="0" err="1"/>
              <a:t>ἑνὸς</a:t>
            </a:r>
            <a:r>
              <a:rPr lang="el-GR" dirty="0"/>
              <a:t> </a:t>
            </a:r>
            <a:r>
              <a:rPr lang="el-GR" dirty="0" err="1"/>
              <a:t>στάντος</a:t>
            </a:r>
            <a:r>
              <a:rPr lang="el-GR" dirty="0"/>
              <a:t> </a:t>
            </a:r>
            <a:r>
              <a:rPr lang="el-GR" dirty="0" err="1"/>
              <a:t>ἕτερος</a:t>
            </a:r>
            <a:r>
              <a:rPr lang="el-GR" dirty="0"/>
              <a:t> </a:t>
            </a:r>
            <a:r>
              <a:rPr lang="el-GR" dirty="0" err="1"/>
              <a:t>ἔστη</a:t>
            </a:r>
            <a:r>
              <a:rPr lang="el-GR" dirty="0"/>
              <a:t>, </a:t>
            </a:r>
            <a:r>
              <a:rPr lang="el-GR" dirty="0" err="1"/>
              <a:t>εἶθ</a:t>
            </a:r>
            <a:r>
              <a:rPr lang="el-GR" dirty="0"/>
              <a:t>' </a:t>
            </a:r>
            <a:r>
              <a:rPr lang="el-GR" dirty="0" err="1"/>
              <a:t>ἕτερος</a:t>
            </a:r>
            <a:r>
              <a:rPr lang="el-GR" dirty="0"/>
              <a:t>, </a:t>
            </a:r>
            <a:r>
              <a:rPr lang="el-GR" dirty="0" err="1"/>
              <a:t>ἕως</a:t>
            </a:r>
            <a:r>
              <a:rPr lang="el-GR" dirty="0"/>
              <a:t> </a:t>
            </a:r>
            <a:r>
              <a:rPr lang="el-GR" dirty="0" err="1"/>
              <a:t>ἐπὶ</a:t>
            </a:r>
            <a:r>
              <a:rPr lang="el-GR" dirty="0"/>
              <a:t> </a:t>
            </a:r>
            <a:r>
              <a:rPr lang="el-GR" dirty="0" err="1"/>
              <a:t>ἀρχὴν</a:t>
            </a:r>
            <a:r>
              <a:rPr lang="el-GR" dirty="0"/>
              <a:t> </a:t>
            </a:r>
            <a:r>
              <a:rPr lang="el-GR" dirty="0" err="1"/>
              <a:t>ἦλθεν</a:t>
            </a:r>
            <a:r>
              <a:rPr lang="el-GR" dirty="0"/>
              <a:t>. </a:t>
            </a:r>
            <a:r>
              <a:rPr lang="el-GR" dirty="0" err="1"/>
              <a:t>ἡ</a:t>
            </a:r>
            <a:r>
              <a:rPr lang="el-GR" dirty="0"/>
              <a:t> </a:t>
            </a:r>
            <a:r>
              <a:rPr lang="el-GR" dirty="0" err="1"/>
              <a:t>δὲ</a:t>
            </a:r>
            <a:r>
              <a:rPr lang="el-GR" dirty="0"/>
              <a:t> </a:t>
            </a:r>
            <a:r>
              <a:rPr lang="el-GR" dirty="0" err="1"/>
              <a:t>ψυχὴ</a:t>
            </a:r>
            <a:r>
              <a:rPr lang="el-GR" dirty="0"/>
              <a:t> </a:t>
            </a:r>
            <a:r>
              <a:rPr lang="el-GR" dirty="0" err="1"/>
              <a:t>ὑπάρχει</a:t>
            </a:r>
            <a:r>
              <a:rPr lang="el-GR" dirty="0"/>
              <a:t> τοιαύτη </a:t>
            </a:r>
            <a:r>
              <a:rPr lang="el-GR" dirty="0" err="1"/>
              <a:t>οὖσα</a:t>
            </a:r>
            <a:r>
              <a:rPr lang="el-GR" dirty="0"/>
              <a:t> </a:t>
            </a:r>
            <a:r>
              <a:rPr lang="el-GR" dirty="0" err="1"/>
              <a:t>οἵα</a:t>
            </a:r>
            <a:r>
              <a:rPr lang="el-GR" dirty="0"/>
              <a:t> </a:t>
            </a:r>
            <a:r>
              <a:rPr lang="el-GR" dirty="0" err="1"/>
              <a:t>δύνασθαι</a:t>
            </a:r>
            <a:r>
              <a:rPr lang="el-GR" dirty="0"/>
              <a:t> </a:t>
            </a:r>
            <a:r>
              <a:rPr lang="el-GR" dirty="0" err="1"/>
              <a:t>πάσχειν</a:t>
            </a:r>
            <a:r>
              <a:rPr lang="el-GR" dirty="0"/>
              <a:t> </a:t>
            </a:r>
            <a:r>
              <a:rPr lang="el-GR" dirty="0" err="1"/>
              <a:t>τοῦτο</a:t>
            </a:r>
            <a:r>
              <a:rPr lang="el-GR" dirty="0"/>
              <a:t>. </a:t>
            </a:r>
            <a:r>
              <a:rPr lang="el-GR" dirty="0" err="1"/>
              <a:t>ὃ</a:t>
            </a:r>
            <a:r>
              <a:rPr lang="el-GR" dirty="0"/>
              <a:t> δ' </a:t>
            </a:r>
            <a:r>
              <a:rPr lang="el-GR" dirty="0" err="1"/>
              <a:t>ἐλέχθη</a:t>
            </a:r>
            <a:r>
              <a:rPr lang="el-GR" dirty="0"/>
              <a:t> </a:t>
            </a:r>
            <a:r>
              <a:rPr lang="el-GR" dirty="0" err="1"/>
              <a:t>μὲν</a:t>
            </a:r>
            <a:r>
              <a:rPr lang="el-GR" dirty="0"/>
              <a:t> πάλαι, </a:t>
            </a:r>
            <a:r>
              <a:rPr lang="el-GR" dirty="0" err="1"/>
              <a:t>οὐ</a:t>
            </a:r>
            <a:r>
              <a:rPr lang="el-GR" dirty="0"/>
              <a:t> </a:t>
            </a:r>
            <a:r>
              <a:rPr lang="el-GR" dirty="0" err="1"/>
              <a:t>σαφῶς</a:t>
            </a:r>
            <a:r>
              <a:rPr lang="el-GR" dirty="0"/>
              <a:t> </a:t>
            </a:r>
            <a:r>
              <a:rPr lang="el-GR" dirty="0" err="1"/>
              <a:t>δὲ</a:t>
            </a:r>
            <a:r>
              <a:rPr lang="el-GR" dirty="0"/>
              <a:t> </a:t>
            </a:r>
            <a:r>
              <a:rPr lang="el-GR" dirty="0" err="1"/>
              <a:t>ἐλέχθη</a:t>
            </a:r>
            <a:r>
              <a:rPr lang="el-GR" dirty="0"/>
              <a:t>, πάλιν </a:t>
            </a:r>
            <a:r>
              <a:rPr lang="el-GR" dirty="0" err="1"/>
              <a:t>εἴπωμεν</a:t>
            </a:r>
            <a:r>
              <a:rPr lang="el-GR" dirty="0"/>
              <a:t>. 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4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332656"/>
            <a:ext cx="68407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4" y="3789040"/>
            <a:ext cx="73448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384032" y="1124744"/>
            <a:ext cx="30963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87688" y="1412776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04312" y="1988840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15680" y="2276872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889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663" y="534738"/>
            <a:ext cx="8229600" cy="583205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 </a:t>
            </a:r>
            <a:endParaRPr lang="en-US" dirty="0"/>
          </a:p>
          <a:p>
            <a:pPr lvl="0"/>
            <a:r>
              <a:rPr lang="en-GB" dirty="0"/>
              <a:t>From the states (</a:t>
            </a:r>
            <a:r>
              <a:rPr lang="en-GB" i="1" dirty="0" err="1"/>
              <a:t>hexeis</a:t>
            </a:r>
            <a:r>
              <a:rPr lang="en-GB" dirty="0"/>
              <a:t>) of intellect (</a:t>
            </a:r>
            <a:r>
              <a:rPr lang="el-GR" i="1" dirty="0"/>
              <a:t>διάνοια</a:t>
            </a:r>
            <a:r>
              <a:rPr lang="en-GB" dirty="0"/>
              <a:t>) by which we grasp truth, some admit falsehood (opinion and calculation) </a:t>
            </a:r>
            <a:r>
              <a:rPr lang="en-US" dirty="0"/>
              <a:t>while others are always true.</a:t>
            </a:r>
          </a:p>
          <a:p>
            <a:pPr lvl="0"/>
            <a:r>
              <a:rPr lang="en-US" dirty="0"/>
              <a:t>The latter are </a:t>
            </a:r>
            <a:r>
              <a:rPr lang="en-US" i="1" dirty="0"/>
              <a:t>episteme</a:t>
            </a:r>
            <a:r>
              <a:rPr lang="en-US" dirty="0"/>
              <a:t> and </a:t>
            </a:r>
            <a:r>
              <a:rPr lang="en-US" i="1" dirty="0"/>
              <a:t>nous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No kind other than nous is more precise than episteme.</a:t>
            </a:r>
          </a:p>
          <a:p>
            <a:pPr lvl="0"/>
            <a:r>
              <a:rPr lang="en-US" dirty="0"/>
              <a:t>The principles of demonstrations are more known (than the conclusions)</a:t>
            </a:r>
          </a:p>
          <a:p>
            <a:pPr lvl="0"/>
            <a:r>
              <a:rPr lang="en-US" dirty="0"/>
              <a:t>All episteme involves reason (</a:t>
            </a:r>
            <a:r>
              <a:rPr lang="el-GR" dirty="0"/>
              <a:t>λόγος)</a:t>
            </a:r>
            <a:endParaRPr lang="en-US" dirty="0"/>
          </a:p>
          <a:p>
            <a:r>
              <a:rPr lang="en-US" dirty="0"/>
              <a:t>It follows that there will not be episteme of the principles.</a:t>
            </a:r>
          </a:p>
          <a:p>
            <a:pPr lvl="0"/>
            <a:r>
              <a:rPr lang="en-US" dirty="0"/>
              <a:t>And since it is not possible for anything to be truer than episteme, except nous</a:t>
            </a:r>
          </a:p>
          <a:p>
            <a:r>
              <a:rPr lang="en-US" dirty="0"/>
              <a:t> It follows</a:t>
            </a:r>
            <a:r>
              <a:rPr lang="el-GR" dirty="0"/>
              <a:t> </a:t>
            </a:r>
            <a:r>
              <a:rPr lang="en-US" dirty="0"/>
              <a:t>that there will be </a:t>
            </a:r>
            <a:r>
              <a:rPr lang="en-US" i="1" dirty="0"/>
              <a:t>nous</a:t>
            </a:r>
            <a:r>
              <a:rPr lang="en-US" dirty="0"/>
              <a:t> of the principles.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528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08001"/>
            <a:ext cx="8229600" cy="5618163"/>
          </a:xfrm>
        </p:spPr>
        <p:txBody>
          <a:bodyPr>
            <a:normAutofit/>
          </a:bodyPr>
          <a:lstStyle/>
          <a:p>
            <a:r>
              <a:rPr lang="en-US" dirty="0"/>
              <a:t>There is a tendency among commentators to take </a:t>
            </a:r>
            <a:r>
              <a:rPr lang="en-US" dirty="0">
                <a:solidFill>
                  <a:srgbClr val="FF0000"/>
                </a:solidFill>
              </a:rPr>
              <a:t>nous to be a faculty by virtue of which the mind (intellect) immediately and intuitively grasps the first principles</a:t>
            </a:r>
            <a:r>
              <a:rPr lang="en-US" dirty="0"/>
              <a:t>. It’s actually fairly standard to translate nous as “</a:t>
            </a:r>
            <a:r>
              <a:rPr lang="en-US" dirty="0">
                <a:solidFill>
                  <a:srgbClr val="FF0000"/>
                </a:solidFill>
              </a:rPr>
              <a:t>intuition</a:t>
            </a:r>
            <a:r>
              <a:rPr lang="en-US" dirty="0"/>
              <a:t>” or “</a:t>
            </a:r>
            <a:r>
              <a:rPr lang="en-US" dirty="0">
                <a:solidFill>
                  <a:srgbClr val="FF0000"/>
                </a:solidFill>
              </a:rPr>
              <a:t>rational insight</a:t>
            </a:r>
            <a:r>
              <a:rPr lang="en-US" dirty="0"/>
              <a:t>”. </a:t>
            </a:r>
            <a:endParaRPr lang="el-GR" dirty="0"/>
          </a:p>
          <a:p>
            <a:endParaRPr lang="el-GR" dirty="0"/>
          </a:p>
          <a:p>
            <a:r>
              <a:rPr lang="en-US" dirty="0"/>
              <a:t>Given that Aristotle insists that first principles are arrived at (and known) by induction, the thought is that induction requires, and is impotent without, </a:t>
            </a:r>
            <a:r>
              <a:rPr lang="en-US" dirty="0">
                <a:solidFill>
                  <a:srgbClr val="FF0000"/>
                </a:solidFill>
              </a:rPr>
              <a:t>supplementation by rational insight or intuitive knowledge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28318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8317"/>
            <a:ext cx="8229600" cy="5497847"/>
          </a:xfrm>
        </p:spPr>
        <p:txBody>
          <a:bodyPr/>
          <a:lstStyle/>
          <a:p>
            <a:r>
              <a:rPr lang="en-US" dirty="0"/>
              <a:t>Hence, it is thought that the knowledge of first principles is based on a two-tier process, the first tier of which is experience (stages 1 to 3 above) and the second tier is rational insight or intuition (stages 4 and 5 above). </a:t>
            </a:r>
            <a:endParaRPr lang="el-GR" dirty="0"/>
          </a:p>
          <a:p>
            <a:endParaRPr lang="el-GR" dirty="0"/>
          </a:p>
          <a:p>
            <a:r>
              <a:rPr lang="en-US" dirty="0"/>
              <a:t>Alternatively, it may be thought that induction is “intuitive” or “noetic”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8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93985"/>
            <a:ext cx="8229600" cy="5432179"/>
          </a:xfrm>
        </p:spPr>
        <p:txBody>
          <a:bodyPr/>
          <a:lstStyle/>
          <a:p>
            <a:r>
              <a:rPr lang="el-GR" dirty="0"/>
              <a:t>Το αντίτιμο της εγκυρότητας</a:t>
            </a:r>
          </a:p>
          <a:p>
            <a:endParaRPr lang="el-GR" dirty="0"/>
          </a:p>
          <a:p>
            <a:r>
              <a:rPr lang="el-GR" dirty="0"/>
              <a:t>Δεν υπάρχει αύξηση του περιεχομένου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09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884" y="600996"/>
            <a:ext cx="8229600" cy="5227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no need to think of Aristotle as introducing either a non-inductive, that is intuitive, stage in the knowledge of first principles or that he takes it that induction is noetic or intuitive </a:t>
            </a:r>
            <a:r>
              <a:rPr lang="en-US" i="1" dirty="0" err="1"/>
              <a:t>simpliciter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35188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en-GB" b="1" dirty="0"/>
              <a:t>‘nous’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268760"/>
            <a:ext cx="8352928" cy="5184576"/>
          </a:xfrm>
        </p:spPr>
        <p:txBody>
          <a:bodyPr>
            <a:normAutofit/>
          </a:bodyPr>
          <a:lstStyle/>
          <a:p>
            <a:r>
              <a:rPr lang="en-GB" i="1" dirty="0"/>
              <a:t>Nous</a:t>
            </a:r>
            <a:r>
              <a:rPr lang="en-GB" dirty="0"/>
              <a:t> is to induction what </a:t>
            </a:r>
            <a:r>
              <a:rPr lang="en-GB" i="1" dirty="0"/>
              <a:t>episteme</a:t>
            </a:r>
            <a:r>
              <a:rPr lang="en-GB" dirty="0"/>
              <a:t> is to deduction. First principles become known via induction, and the “</a:t>
            </a:r>
            <a:r>
              <a:rPr lang="en-GB" b="1" dirty="0">
                <a:solidFill>
                  <a:srgbClr val="FF0000"/>
                </a:solidFill>
              </a:rPr>
              <a:t>state which gets to know them</a:t>
            </a:r>
            <a:r>
              <a:rPr lang="en-GB" dirty="0"/>
              <a:t>” is </a:t>
            </a:r>
            <a:r>
              <a:rPr lang="en-GB" i="1" dirty="0"/>
              <a:t>nous</a:t>
            </a:r>
            <a:r>
              <a:rPr lang="en-GB" dirty="0"/>
              <a:t>: “it is by induction that we get to know the first principles, since this is the way perception instils universals” (100b3-4). But </a:t>
            </a:r>
            <a:r>
              <a:rPr lang="en-GB" i="1" dirty="0"/>
              <a:t>nous</a:t>
            </a:r>
            <a:r>
              <a:rPr lang="en-GB" dirty="0"/>
              <a:t> (in the technical sense of the world) is one thing, and </a:t>
            </a:r>
            <a:r>
              <a:rPr lang="en-GB" i="1" dirty="0"/>
              <a:t>episteme</a:t>
            </a:r>
            <a:r>
              <a:rPr lang="en-GB" dirty="0"/>
              <a:t> is another.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25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63272" cy="1642194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A two-tier account of scientific knowledge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916832"/>
            <a:ext cx="8496944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Hence, Aristotle puts forward a two-tier account of scientific knowledge: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once the first principles are in place, demonstration rules; </a:t>
            </a:r>
          </a:p>
          <a:p>
            <a:pPr marL="0" indent="0">
              <a:buNone/>
            </a:pPr>
            <a:r>
              <a:rPr lang="en-GB" dirty="0"/>
              <a:t>but the first principles themselves are known via induction.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Induction is non-demonstrative; it yields non-demonstrative knowledge of truths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411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80"/>
            <a:ext cx="8363272" cy="5976664"/>
          </a:xfrm>
        </p:spPr>
        <p:txBody>
          <a:bodyPr>
            <a:normAutofit/>
          </a:bodyPr>
          <a:lstStyle/>
          <a:p>
            <a:r>
              <a:rPr lang="en-US" b="1" dirty="0"/>
              <a:t>“Now induction is of first principles and of the universal and deduction proceeds </a:t>
            </a:r>
            <a:r>
              <a:rPr lang="en-US" b="1" i="1" dirty="0"/>
              <a:t>from</a:t>
            </a:r>
            <a:r>
              <a:rPr lang="en-US" b="1" dirty="0"/>
              <a:t> universals. There are therefore principles from which deduction proceeds, which are not reached by deduction;</a:t>
            </a:r>
            <a:r>
              <a:rPr lang="en-US" dirty="0"/>
              <a:t> it is therefore by  induction that they are acquired”.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ἣ</a:t>
            </a:r>
            <a:r>
              <a:rPr lang="en-US" b="1" dirty="0"/>
              <a:t> </a:t>
            </a:r>
            <a:r>
              <a:rPr lang="en-US" b="1" dirty="0" err="1"/>
              <a:t>μὲν</a:t>
            </a:r>
            <a:r>
              <a:rPr lang="en-US" b="1" dirty="0"/>
              <a:t> </a:t>
            </a:r>
            <a:r>
              <a:rPr lang="en-US" b="1" dirty="0" err="1"/>
              <a:t>γὰρ</a:t>
            </a:r>
            <a:r>
              <a:rPr lang="en-US" b="1" dirty="0"/>
              <a:t> </a:t>
            </a:r>
            <a:r>
              <a:rPr lang="en-US" b="1" dirty="0" err="1"/>
              <a:t>δι</a:t>
            </a:r>
            <a:r>
              <a:rPr lang="en-US" b="1" dirty="0"/>
              <a:t>' </a:t>
            </a:r>
            <a:r>
              <a:rPr lang="en-US" b="1" dirty="0" err="1"/>
              <a:t>ἐ</a:t>
            </a:r>
            <a:r>
              <a:rPr lang="en-US" b="1" dirty="0"/>
              <a:t>πα</a:t>
            </a:r>
            <a:r>
              <a:rPr lang="en-US" b="1" dirty="0" err="1"/>
              <a:t>γωγῆς</a:t>
            </a:r>
            <a:r>
              <a:rPr lang="en-US" b="1" dirty="0"/>
              <a:t>, </a:t>
            </a:r>
            <a:r>
              <a:rPr lang="en-US" b="1" dirty="0" err="1"/>
              <a:t>ἣ</a:t>
            </a:r>
            <a:r>
              <a:rPr lang="en-US" b="1" dirty="0"/>
              <a:t> </a:t>
            </a:r>
            <a:r>
              <a:rPr lang="en-US" b="1" dirty="0" err="1"/>
              <a:t>δὲ</a:t>
            </a:r>
            <a:r>
              <a:rPr lang="en-US" b="1" dirty="0"/>
              <a:t> </a:t>
            </a:r>
            <a:r>
              <a:rPr lang="en-US" b="1" dirty="0" err="1"/>
              <a:t>συλλογισμῷ</a:t>
            </a:r>
            <a:r>
              <a:rPr lang="en-US" b="1" dirty="0"/>
              <a:t>. </a:t>
            </a:r>
            <a:r>
              <a:rPr lang="en-US" b="1" dirty="0" err="1"/>
              <a:t>ἡ</a:t>
            </a:r>
            <a:r>
              <a:rPr lang="en-US" b="1" dirty="0"/>
              <a:t> </a:t>
            </a:r>
            <a:r>
              <a:rPr lang="en-US" b="1" dirty="0" err="1"/>
              <a:t>μὲν</a:t>
            </a:r>
            <a:r>
              <a:rPr lang="en-US" b="1" dirty="0"/>
              <a:t> </a:t>
            </a:r>
            <a:r>
              <a:rPr lang="en-US" b="1" dirty="0" err="1"/>
              <a:t>δὴ</a:t>
            </a:r>
            <a:r>
              <a:rPr lang="en-US" b="1" dirty="0"/>
              <a:t> </a:t>
            </a:r>
            <a:r>
              <a:rPr lang="en-US" b="1" dirty="0" err="1"/>
              <a:t>ἐ</a:t>
            </a:r>
            <a:r>
              <a:rPr lang="en-US" b="1" dirty="0"/>
              <a:t>πα</a:t>
            </a:r>
            <a:r>
              <a:rPr lang="en-US" b="1" dirty="0" err="1"/>
              <a:t>γωγὴ</a:t>
            </a:r>
            <a:r>
              <a:rPr lang="en-US" b="1" dirty="0"/>
              <a:t> </a:t>
            </a:r>
            <a:r>
              <a:rPr lang="en-US" b="1" dirty="0" err="1"/>
              <a:t>ἀρχή</a:t>
            </a:r>
            <a:r>
              <a:rPr lang="en-US" b="1" dirty="0"/>
              <a:t> </a:t>
            </a:r>
            <a:r>
              <a:rPr lang="en-US" b="1" dirty="0" err="1"/>
              <a:t>ἐστι</a:t>
            </a:r>
            <a:r>
              <a:rPr lang="en-US" b="1" dirty="0"/>
              <a:t> κα</a:t>
            </a:r>
            <a:r>
              <a:rPr lang="en-US" b="1" dirty="0" err="1"/>
              <a:t>ὶ</a:t>
            </a:r>
            <a:r>
              <a:rPr lang="en-US" b="1" dirty="0"/>
              <a:t> </a:t>
            </a:r>
            <a:r>
              <a:rPr lang="en-US" b="1" dirty="0" err="1"/>
              <a:t>τοῦ</a:t>
            </a:r>
            <a:r>
              <a:rPr lang="en-US" b="1" dirty="0"/>
              <a:t> καθόλου, </a:t>
            </a:r>
            <a:r>
              <a:rPr lang="en-US" b="1" dirty="0" err="1"/>
              <a:t>ὁ</a:t>
            </a:r>
            <a:r>
              <a:rPr lang="en-US" b="1" dirty="0"/>
              <a:t> </a:t>
            </a:r>
            <a:r>
              <a:rPr lang="en-US" b="1" dirty="0" err="1"/>
              <a:t>δὲ</a:t>
            </a:r>
            <a:r>
              <a:rPr lang="en-US" b="1" dirty="0"/>
              <a:t> </a:t>
            </a:r>
            <a:r>
              <a:rPr lang="en-US" b="1" dirty="0" err="1"/>
              <a:t>συλλογισμὸς</a:t>
            </a:r>
            <a:r>
              <a:rPr lang="en-US" b="1" dirty="0"/>
              <a:t> </a:t>
            </a:r>
            <a:r>
              <a:rPr lang="en-US" b="1" dirty="0" err="1"/>
              <a:t>ἐκ</a:t>
            </a:r>
            <a:r>
              <a:rPr lang="en-US" b="1" dirty="0"/>
              <a:t> </a:t>
            </a:r>
            <a:r>
              <a:rPr lang="en-US" b="1" dirty="0" err="1"/>
              <a:t>τῶν</a:t>
            </a:r>
            <a:r>
              <a:rPr lang="en-US" b="1" dirty="0"/>
              <a:t> καθόλου. </a:t>
            </a:r>
            <a:r>
              <a:rPr lang="en-US" b="1" dirty="0" err="1"/>
              <a:t>εἰσὶν</a:t>
            </a:r>
            <a:r>
              <a:rPr lang="en-US" b="1" dirty="0"/>
              <a:t> </a:t>
            </a:r>
            <a:r>
              <a:rPr lang="en-US" b="1" u="sng" dirty="0">
                <a:hlinkClick r:id="rId2" tooltip="Ηθικά Νικομάχεια/6"/>
              </a:rPr>
              <a:t>[30]</a:t>
            </a:r>
            <a:r>
              <a:rPr lang="en-US" b="1" dirty="0"/>
              <a:t> </a:t>
            </a:r>
            <a:r>
              <a:rPr lang="en-US" b="1" dirty="0" err="1"/>
              <a:t>ἄρ</a:t>
            </a:r>
            <a:r>
              <a:rPr lang="en-US" b="1" dirty="0"/>
              <a:t>α </a:t>
            </a:r>
            <a:r>
              <a:rPr lang="en-US" b="1" dirty="0" err="1"/>
              <a:t>ἀρχ</a:t>
            </a:r>
            <a:r>
              <a:rPr lang="en-US" b="1" dirty="0"/>
              <a:t>α</a:t>
            </a:r>
            <a:r>
              <a:rPr lang="en-US" b="1" dirty="0" err="1"/>
              <a:t>ὶ</a:t>
            </a:r>
            <a:r>
              <a:rPr lang="en-US" b="1" dirty="0"/>
              <a:t> </a:t>
            </a:r>
            <a:r>
              <a:rPr lang="en-US" b="1" dirty="0" err="1"/>
              <a:t>ἐξ</a:t>
            </a:r>
            <a:r>
              <a:rPr lang="en-US" b="1" dirty="0"/>
              <a:t> </a:t>
            </a:r>
            <a:r>
              <a:rPr lang="en-US" b="1" dirty="0" err="1"/>
              <a:t>ὧν</a:t>
            </a:r>
            <a:r>
              <a:rPr lang="en-US" b="1" dirty="0"/>
              <a:t> </a:t>
            </a:r>
            <a:r>
              <a:rPr lang="en-US" b="1" dirty="0" err="1"/>
              <a:t>ὁ</a:t>
            </a:r>
            <a:r>
              <a:rPr lang="en-US" b="1" dirty="0"/>
              <a:t> συλλογισμός, </a:t>
            </a:r>
            <a:r>
              <a:rPr lang="en-US" b="1" dirty="0" err="1"/>
              <a:t>ὧν</a:t>
            </a:r>
            <a:r>
              <a:rPr lang="en-US" b="1" dirty="0"/>
              <a:t> </a:t>
            </a:r>
            <a:r>
              <a:rPr lang="en-US" b="1" dirty="0" err="1"/>
              <a:t>οὐκ</a:t>
            </a:r>
            <a:r>
              <a:rPr lang="en-US" b="1" dirty="0"/>
              <a:t> </a:t>
            </a:r>
            <a:r>
              <a:rPr lang="en-US" b="1" dirty="0" err="1"/>
              <a:t>ἔστι</a:t>
            </a:r>
            <a:r>
              <a:rPr lang="en-US" b="1" dirty="0"/>
              <a:t> συλλογισμός· </a:t>
            </a:r>
            <a:r>
              <a:rPr lang="en-US" b="1" dirty="0" err="1"/>
              <a:t>ἐ</a:t>
            </a:r>
            <a:r>
              <a:rPr lang="en-US" b="1" dirty="0"/>
              <a:t>πα</a:t>
            </a:r>
            <a:r>
              <a:rPr lang="en-US" b="1" dirty="0" err="1"/>
              <a:t>γωγὴ</a:t>
            </a:r>
            <a:r>
              <a:rPr lang="en-US" b="1" dirty="0"/>
              <a:t> </a:t>
            </a:r>
            <a:r>
              <a:rPr lang="en-US" b="1" dirty="0" err="1"/>
              <a:t>ἄρ</a:t>
            </a:r>
            <a:r>
              <a:rPr lang="en-US" b="1" dirty="0"/>
              <a:t>α.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7734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158" y="641685"/>
            <a:ext cx="8446168" cy="5494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first principles </a:t>
            </a:r>
            <a:r>
              <a:rPr lang="en-GB" i="1" dirty="0"/>
              <a:t>are</a:t>
            </a:r>
            <a:r>
              <a:rPr lang="en-GB" dirty="0"/>
              <a:t> known,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GB" dirty="0"/>
              <a:t>induction is not in any way inferior to deduction when it comes to knowledge; it just leads to a different kind of (non-demonstrative) knowledge, captured by the technical word ‘nous’.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089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0688"/>
            <a:ext cx="8291264" cy="5976664"/>
          </a:xfrm>
        </p:spPr>
        <p:txBody>
          <a:bodyPr>
            <a:normAutofit/>
          </a:bodyPr>
          <a:lstStyle/>
          <a:p>
            <a:r>
              <a:rPr lang="en-US" i="1" dirty="0"/>
              <a:t>Induction</a:t>
            </a:r>
            <a:r>
              <a:rPr lang="en-US" dirty="0"/>
              <a:t> is required to arrive at indemonstrable first principles</a:t>
            </a:r>
          </a:p>
          <a:p>
            <a:r>
              <a:rPr lang="en-US" i="1" dirty="0"/>
              <a:t>Induction</a:t>
            </a:r>
            <a:r>
              <a:rPr lang="en-US" dirty="0"/>
              <a:t> proceeds from particulars to the universals</a:t>
            </a:r>
          </a:p>
          <a:p>
            <a:r>
              <a:rPr lang="en-US" i="1" dirty="0"/>
              <a:t>Induction</a:t>
            </a:r>
            <a:r>
              <a:rPr lang="en-US" dirty="0"/>
              <a:t> leads to principles that are necessary and universal (and known to be true)—the principles of Demonstration</a:t>
            </a:r>
          </a:p>
          <a:p>
            <a:r>
              <a:rPr lang="en-US" i="1" dirty="0"/>
              <a:t>Induction</a:t>
            </a:r>
            <a:r>
              <a:rPr lang="en-US" dirty="0"/>
              <a:t> does not require complete enumeration</a:t>
            </a:r>
          </a:p>
          <a:p>
            <a:r>
              <a:rPr lang="en-US" dirty="0"/>
              <a:t>Induction delivers its goods, since we do have knowledge.</a:t>
            </a:r>
          </a:p>
        </p:txBody>
      </p:sp>
    </p:spTree>
    <p:extLst>
      <p:ext uri="{BB962C8B-B14F-4D97-AF65-F5344CB8AC3E}">
        <p14:creationId xmlns:p14="http://schemas.microsoft.com/office/powerpoint/2010/main" val="6985374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standard objection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518" y="1417638"/>
            <a:ext cx="8394946" cy="50356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How many times are enough for the generalisation of a form All As are B to be accepted? (Galen ME 6; 94-95)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typical dogmatist argument was this.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GB" dirty="0"/>
              <a:t>One instance of an A being B is not enough for the claim that All As are B. </a:t>
            </a:r>
            <a:endParaRPr lang="el-GR" dirty="0"/>
          </a:p>
          <a:p>
            <a:pPr marL="0" indent="0">
              <a:buNone/>
            </a:pPr>
            <a:r>
              <a:rPr lang="en-GB" dirty="0"/>
              <a:t>Suppose that n instances are enough. </a:t>
            </a:r>
            <a:endParaRPr lang="el-GR" dirty="0"/>
          </a:p>
          <a:p>
            <a:pPr marL="0" indent="0">
              <a:buNone/>
            </a:pPr>
            <a:r>
              <a:rPr lang="en-GB" dirty="0"/>
              <a:t>Suppose further that you have seen n-1 instances and you are about to see the nth. </a:t>
            </a:r>
            <a:endParaRPr lang="el-GR" dirty="0"/>
          </a:p>
          <a:p>
            <a:pPr marL="0" indent="0">
              <a:buNone/>
            </a:pPr>
            <a:r>
              <a:rPr lang="en-GB" dirty="0"/>
              <a:t>Then, in moving from the n-1th instance to the nth, one instance is enough for the general claim All As are B.</a:t>
            </a:r>
            <a:endParaRPr lang="el-GR" dirty="0"/>
          </a:p>
          <a:p>
            <a:pPr marL="0" indent="0">
              <a:buNone/>
            </a:pPr>
            <a:r>
              <a:rPr lang="en-GB" dirty="0"/>
              <a:t>This is a contradiction!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130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75896"/>
            <a:ext cx="8229600" cy="5150268"/>
          </a:xfrm>
        </p:spPr>
        <p:txBody>
          <a:bodyPr/>
          <a:lstStyle/>
          <a:p>
            <a:r>
              <a:rPr lang="en-GB" dirty="0"/>
              <a:t>Induction: reliance on experience of similarity of instances, which however need not be exhaustive and complete. 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n-GB" dirty="0"/>
              <a:t>It yields general and necessary truths based on experience. 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 err="1"/>
              <a:t>Ampliative</a:t>
            </a:r>
            <a:r>
              <a:rPr lang="en-GB" dirty="0"/>
              <a:t> reasoning</a:t>
            </a:r>
            <a:r>
              <a:rPr lang="en-US" dirty="0"/>
              <a:t>—</a:t>
            </a:r>
            <a:r>
              <a:rPr lang="en-GB" dirty="0"/>
              <a:t>how can this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21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3360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</a:rPr>
              <a:t>Sextus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412776"/>
            <a:ext cx="63367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2" y="4149081"/>
            <a:ext cx="5994390" cy="231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7680176" y="386104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96200" y="2348880"/>
            <a:ext cx="93610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87688" y="2636912"/>
            <a:ext cx="460851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63752" y="3645024"/>
            <a:ext cx="4752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2875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The basic dilemma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760"/>
            <a:ext cx="82912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Induction is either imperfect and ‘infirm’ or perfect  (incomplete) and impossible</a:t>
            </a:r>
            <a:endParaRPr lang="en-US" dirty="0"/>
          </a:p>
          <a:p>
            <a:r>
              <a:rPr lang="en-GB" b="1" dirty="0"/>
              <a:t>We arrive, by induction, at the universal by </a:t>
            </a:r>
            <a:r>
              <a:rPr lang="en-GB" b="1" dirty="0">
                <a:solidFill>
                  <a:srgbClr val="FF0000"/>
                </a:solidFill>
              </a:rPr>
              <a:t>surveying particulars</a:t>
            </a:r>
            <a:r>
              <a:rPr lang="en-GB" b="1" dirty="0"/>
              <a:t>. </a:t>
            </a:r>
          </a:p>
          <a:p>
            <a:r>
              <a:rPr lang="en-GB" b="1" dirty="0"/>
              <a:t>Some particulars? </a:t>
            </a:r>
            <a:r>
              <a:rPr lang="en-GB" b="1" i="1" dirty="0"/>
              <a:t>We cannot exclude possible exceptions among the non-surveyed</a:t>
            </a:r>
            <a:endParaRPr lang="en-US" dirty="0"/>
          </a:p>
          <a:p>
            <a:r>
              <a:rPr lang="en-GB" b="1" dirty="0"/>
              <a:t>All particulars? </a:t>
            </a:r>
            <a:r>
              <a:rPr lang="en-GB" b="1" i="1" dirty="0"/>
              <a:t>Impossible to survey them all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GB" b="1" dirty="0"/>
              <a:t>In either case, induction </a:t>
            </a:r>
            <a:r>
              <a:rPr lang="en-GB" b="1" dirty="0">
                <a:solidFill>
                  <a:srgbClr val="FF0000"/>
                </a:solidFill>
              </a:rPr>
              <a:t>totters</a:t>
            </a:r>
            <a:r>
              <a:rPr lang="en-GB" b="1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7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2327"/>
            <a:ext cx="8229600" cy="5523837"/>
          </a:xfrm>
        </p:spPr>
        <p:txBody>
          <a:bodyPr/>
          <a:lstStyle/>
          <a:p>
            <a:r>
              <a:rPr lang="el-GR" i="1" dirty="0"/>
              <a:t>Η ιδιότητα της Ορθότητας των επιχειρημάτων</a:t>
            </a:r>
            <a:r>
              <a:rPr lang="el-GR" dirty="0"/>
              <a:t>: </a:t>
            </a:r>
            <a:r>
              <a:rPr lang="el-GR" b="1" dirty="0"/>
              <a:t>Αν ένα επιχείρημα είναι έγκυρο και όλες του οι προκείμενες είναι αληθείς, τότε το επιχείρημα καλείται </a:t>
            </a:r>
            <a:r>
              <a:rPr lang="el-GR" b="1" i="1" dirty="0"/>
              <a:t>ορθό</a:t>
            </a:r>
            <a:r>
              <a:rPr lang="el-GR" dirty="0"/>
              <a:t>.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  <a:p>
            <a:r>
              <a:rPr lang="el-GR" dirty="0"/>
              <a:t>ΟΡΘΟ ΕΠΙΧΕΙΡΗΜΑ= ΕΓΚΥΡΟ + ΟΛΕΣ ΟΙ ΠΡΟΚΕΙΜΕΝΕΣ ΑΛΗΘΕΙΣ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8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Ampliative</a:t>
            </a:r>
            <a:r>
              <a:rPr lang="en-GB" b="1" dirty="0"/>
              <a:t> inference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708525"/>
          </a:xfrm>
        </p:spPr>
        <p:txBody>
          <a:bodyPr>
            <a:normAutofit/>
          </a:bodyPr>
          <a:lstStyle/>
          <a:p>
            <a:r>
              <a:rPr lang="en-GB" dirty="0"/>
              <a:t>Inference in which </a:t>
            </a:r>
            <a:r>
              <a:rPr lang="en-GB" b="1" dirty="0"/>
              <a:t>the content of the conclusion of the argument exceeds (and hence amplifies) the content of its premises</a:t>
            </a:r>
            <a:r>
              <a:rPr lang="en-GB" dirty="0"/>
              <a:t>. A typical case of it is: 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‘All </a:t>
            </a:r>
            <a:r>
              <a:rPr lang="en-GB" b="1" i="1" dirty="0">
                <a:solidFill>
                  <a:srgbClr val="FF0000"/>
                </a:solidFill>
              </a:rPr>
              <a:t>observed</a:t>
            </a:r>
            <a:r>
              <a:rPr lang="en-GB" b="1" dirty="0">
                <a:solidFill>
                  <a:srgbClr val="FF0000"/>
                </a:solidFill>
              </a:rPr>
              <a:t> individuals who have the property A also have the property B; therefore, (probably) All individuals who have the property A also have the property B’. 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4738"/>
            <a:ext cx="8229600" cy="5591426"/>
          </a:xfrm>
        </p:spPr>
        <p:txBody>
          <a:bodyPr/>
          <a:lstStyle/>
          <a:p>
            <a:r>
              <a:rPr lang="en-GB" dirty="0"/>
              <a:t>a1, a2, ..., an are F; therefore </a:t>
            </a:r>
            <a:r>
              <a:rPr lang="en-GB" dirty="0">
                <a:solidFill>
                  <a:srgbClr val="FF0000"/>
                </a:solidFill>
              </a:rPr>
              <a:t>All as are F </a:t>
            </a:r>
          </a:p>
          <a:p>
            <a:pPr marL="0" indent="0">
              <a:buNone/>
            </a:pPr>
            <a:r>
              <a:rPr lang="en-GB" dirty="0"/>
              <a:t>Or </a:t>
            </a:r>
          </a:p>
          <a:p>
            <a:r>
              <a:rPr lang="en-GB" dirty="0"/>
              <a:t>a1, a2, ..., an are F; therefore </a:t>
            </a:r>
            <a:r>
              <a:rPr lang="en-GB" dirty="0">
                <a:solidFill>
                  <a:srgbClr val="FF0000"/>
                </a:solidFill>
              </a:rPr>
              <a:t>an+1 is F </a:t>
            </a:r>
          </a:p>
          <a:p>
            <a:endParaRPr lang="en-US" dirty="0"/>
          </a:p>
          <a:p>
            <a:r>
              <a:rPr lang="en-GB" dirty="0"/>
              <a:t>It is non-demonstrative</a:t>
            </a:r>
            <a:endParaRPr lang="en-US" dirty="0"/>
          </a:p>
          <a:p>
            <a:r>
              <a:rPr lang="en-GB" dirty="0"/>
              <a:t>It is </a:t>
            </a:r>
            <a:r>
              <a:rPr lang="en-GB" dirty="0" err="1"/>
              <a:t>ampliative</a:t>
            </a:r>
            <a:r>
              <a:rPr lang="en-GB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3972</Words>
  <Application>Microsoft Macintosh PowerPoint</Application>
  <PresentationFormat>Widescreen</PresentationFormat>
  <Paragraphs>240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Office Theme</vt:lpstr>
      <vt:lpstr>PowerPoint Presentation</vt:lpstr>
      <vt:lpstr>Το πρόβλημα των πρώτων αρχών Αριστοτέλης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Ampliative inference </vt:lpstr>
      <vt:lpstr>PowerPoint Presentation</vt:lpstr>
      <vt:lpstr>PowerPoint Presentation</vt:lpstr>
      <vt:lpstr>Syllogism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Induction in Aristotle   (PostAn B.19)  the problem of first principles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Aristotle</vt:lpstr>
      <vt:lpstr>PowerPoint Presentation</vt:lpstr>
      <vt:lpstr>PowerPoint Presentation</vt:lpstr>
      <vt:lpstr>Τι είναι η επαγωγή;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‘nous’ </vt:lpstr>
      <vt:lpstr> A two-tier account of scientific knowledge </vt:lpstr>
      <vt:lpstr>PowerPoint Presentation</vt:lpstr>
      <vt:lpstr>PowerPoint Presentation</vt:lpstr>
      <vt:lpstr>PowerPoint Presentation</vt:lpstr>
      <vt:lpstr>A standard objection</vt:lpstr>
      <vt:lpstr>PowerPoint Presentation</vt:lpstr>
      <vt:lpstr>Sextus</vt:lpstr>
      <vt:lpstr>The basic dilemma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Stathis Psillos</dc:creator>
  <cp:lastModifiedBy>Stathis Psillos</cp:lastModifiedBy>
  <cp:revision>1</cp:revision>
  <dcterms:created xsi:type="dcterms:W3CDTF">2021-03-11T23:20:10Z</dcterms:created>
  <dcterms:modified xsi:type="dcterms:W3CDTF">2021-03-11T23:24:01Z</dcterms:modified>
</cp:coreProperties>
</file>