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549" r:id="rId11"/>
    <p:sldId id="550" r:id="rId12"/>
    <p:sldId id="551" r:id="rId13"/>
    <p:sldId id="552" r:id="rId14"/>
    <p:sldId id="553" r:id="rId15"/>
    <p:sldId id="554" r:id="rId16"/>
    <p:sldId id="555" r:id="rId17"/>
    <p:sldId id="556" r:id="rId18"/>
    <p:sldId id="265" r:id="rId19"/>
    <p:sldId id="557" r:id="rId20"/>
    <p:sldId id="558" r:id="rId21"/>
    <p:sldId id="559" r:id="rId22"/>
    <p:sldId id="560" r:id="rId23"/>
    <p:sldId id="561" r:id="rId24"/>
    <p:sldId id="563" r:id="rId25"/>
    <p:sldId id="56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2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0FF10E58-593D-47B1-B99A-CA30D41DC7AD}" type="datetimeFigureOut">
              <a:rPr lang="el-GR" smtClean="0"/>
              <a:t>31/5/2021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2D0E6D8-C7A4-48C1-A4FC-711099427538}" type="slidenum">
              <a:rPr lang="el-GR" smtClean="0"/>
              <a:t>‹#›</a:t>
            </a:fld>
            <a:endParaRPr lang="el-GR"/>
          </a:p>
        </p:txBody>
      </p:sp>
    </p:spTree>
    <p:extLst>
      <p:ext uri="{BB962C8B-B14F-4D97-AF65-F5344CB8AC3E}">
        <p14:creationId xmlns:p14="http://schemas.microsoft.com/office/powerpoint/2010/main" val="4122360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FF10E58-593D-47B1-B99A-CA30D41DC7AD}" type="datetimeFigureOut">
              <a:rPr lang="el-GR" smtClean="0"/>
              <a:t>31/5/2021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2D0E6D8-C7A4-48C1-A4FC-711099427538}" type="slidenum">
              <a:rPr lang="el-GR" smtClean="0"/>
              <a:t>‹#›</a:t>
            </a:fld>
            <a:endParaRPr lang="el-GR"/>
          </a:p>
        </p:txBody>
      </p:sp>
    </p:spTree>
    <p:extLst>
      <p:ext uri="{BB962C8B-B14F-4D97-AF65-F5344CB8AC3E}">
        <p14:creationId xmlns:p14="http://schemas.microsoft.com/office/powerpoint/2010/main" val="1001313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FF10E58-593D-47B1-B99A-CA30D41DC7AD}" type="datetimeFigureOut">
              <a:rPr lang="el-GR" smtClean="0"/>
              <a:t>31/5/2021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2D0E6D8-C7A4-48C1-A4FC-711099427538}" type="slidenum">
              <a:rPr lang="el-GR" smtClean="0"/>
              <a:t>‹#›</a:t>
            </a:fld>
            <a:endParaRPr lang="el-GR"/>
          </a:p>
        </p:txBody>
      </p:sp>
    </p:spTree>
    <p:extLst>
      <p:ext uri="{BB962C8B-B14F-4D97-AF65-F5344CB8AC3E}">
        <p14:creationId xmlns:p14="http://schemas.microsoft.com/office/powerpoint/2010/main" val="1358967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FF10E58-593D-47B1-B99A-CA30D41DC7AD}" type="datetimeFigureOut">
              <a:rPr lang="el-GR" smtClean="0"/>
              <a:t>31/5/2021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2D0E6D8-C7A4-48C1-A4FC-711099427538}" type="slidenum">
              <a:rPr lang="el-GR" smtClean="0"/>
              <a:t>‹#›</a:t>
            </a:fld>
            <a:endParaRPr lang="el-GR"/>
          </a:p>
        </p:txBody>
      </p:sp>
    </p:spTree>
    <p:extLst>
      <p:ext uri="{BB962C8B-B14F-4D97-AF65-F5344CB8AC3E}">
        <p14:creationId xmlns:p14="http://schemas.microsoft.com/office/powerpoint/2010/main" val="5174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FF10E58-593D-47B1-B99A-CA30D41DC7AD}" type="datetimeFigureOut">
              <a:rPr lang="el-GR" smtClean="0"/>
              <a:t>31/5/2021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2D0E6D8-C7A4-48C1-A4FC-711099427538}" type="slidenum">
              <a:rPr lang="el-GR" smtClean="0"/>
              <a:t>‹#›</a:t>
            </a:fld>
            <a:endParaRPr lang="el-GR"/>
          </a:p>
        </p:txBody>
      </p:sp>
    </p:spTree>
    <p:extLst>
      <p:ext uri="{BB962C8B-B14F-4D97-AF65-F5344CB8AC3E}">
        <p14:creationId xmlns:p14="http://schemas.microsoft.com/office/powerpoint/2010/main" val="106784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0FF10E58-593D-47B1-B99A-CA30D41DC7AD}" type="datetimeFigureOut">
              <a:rPr lang="el-GR" smtClean="0"/>
              <a:t>31/5/2021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2D0E6D8-C7A4-48C1-A4FC-711099427538}" type="slidenum">
              <a:rPr lang="el-GR" smtClean="0"/>
              <a:t>‹#›</a:t>
            </a:fld>
            <a:endParaRPr lang="el-GR"/>
          </a:p>
        </p:txBody>
      </p:sp>
    </p:spTree>
    <p:extLst>
      <p:ext uri="{BB962C8B-B14F-4D97-AF65-F5344CB8AC3E}">
        <p14:creationId xmlns:p14="http://schemas.microsoft.com/office/powerpoint/2010/main" val="72214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29842" y="2505075"/>
            <a:ext cx="3868340"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629150" y="2505075"/>
            <a:ext cx="3887391"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0FF10E58-593D-47B1-B99A-CA30D41DC7AD}" type="datetimeFigureOut">
              <a:rPr lang="el-GR" smtClean="0"/>
              <a:t>31/5/2021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2D0E6D8-C7A4-48C1-A4FC-711099427538}" type="slidenum">
              <a:rPr lang="el-GR" smtClean="0"/>
              <a:t>‹#›</a:t>
            </a:fld>
            <a:endParaRPr lang="el-GR"/>
          </a:p>
        </p:txBody>
      </p:sp>
    </p:spTree>
    <p:extLst>
      <p:ext uri="{BB962C8B-B14F-4D97-AF65-F5344CB8AC3E}">
        <p14:creationId xmlns:p14="http://schemas.microsoft.com/office/powerpoint/2010/main" val="4174916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0FF10E58-593D-47B1-B99A-CA30D41DC7AD}" type="datetimeFigureOut">
              <a:rPr lang="el-GR" smtClean="0"/>
              <a:t>31/5/2021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2D0E6D8-C7A4-48C1-A4FC-711099427538}" type="slidenum">
              <a:rPr lang="el-GR" smtClean="0"/>
              <a:t>‹#›</a:t>
            </a:fld>
            <a:endParaRPr lang="el-GR"/>
          </a:p>
        </p:txBody>
      </p:sp>
    </p:spTree>
    <p:extLst>
      <p:ext uri="{BB962C8B-B14F-4D97-AF65-F5344CB8AC3E}">
        <p14:creationId xmlns:p14="http://schemas.microsoft.com/office/powerpoint/2010/main" val="800401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10E58-593D-47B1-B99A-CA30D41DC7AD}" type="datetimeFigureOut">
              <a:rPr lang="el-GR" smtClean="0"/>
              <a:t>31/5/2021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2D0E6D8-C7A4-48C1-A4FC-711099427538}" type="slidenum">
              <a:rPr lang="el-GR" smtClean="0"/>
              <a:t>‹#›</a:t>
            </a:fld>
            <a:endParaRPr lang="el-GR"/>
          </a:p>
        </p:txBody>
      </p:sp>
    </p:spTree>
    <p:extLst>
      <p:ext uri="{BB962C8B-B14F-4D97-AF65-F5344CB8AC3E}">
        <p14:creationId xmlns:p14="http://schemas.microsoft.com/office/powerpoint/2010/main" val="771246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FF10E58-593D-47B1-B99A-CA30D41DC7AD}" type="datetimeFigureOut">
              <a:rPr lang="el-GR" smtClean="0"/>
              <a:t>31/5/2021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2D0E6D8-C7A4-48C1-A4FC-711099427538}" type="slidenum">
              <a:rPr lang="el-GR" smtClean="0"/>
              <a:t>‹#›</a:t>
            </a:fld>
            <a:endParaRPr lang="el-GR"/>
          </a:p>
        </p:txBody>
      </p:sp>
    </p:spTree>
    <p:extLst>
      <p:ext uri="{BB962C8B-B14F-4D97-AF65-F5344CB8AC3E}">
        <p14:creationId xmlns:p14="http://schemas.microsoft.com/office/powerpoint/2010/main" val="350436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FF10E58-593D-47B1-B99A-CA30D41DC7AD}" type="datetimeFigureOut">
              <a:rPr lang="el-GR" smtClean="0"/>
              <a:t>31/5/2021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2D0E6D8-C7A4-48C1-A4FC-711099427538}" type="slidenum">
              <a:rPr lang="el-GR" smtClean="0"/>
              <a:t>‹#›</a:t>
            </a:fld>
            <a:endParaRPr lang="el-GR"/>
          </a:p>
        </p:txBody>
      </p:sp>
    </p:spTree>
    <p:extLst>
      <p:ext uri="{BB962C8B-B14F-4D97-AF65-F5344CB8AC3E}">
        <p14:creationId xmlns:p14="http://schemas.microsoft.com/office/powerpoint/2010/main" val="973033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10E58-593D-47B1-B99A-CA30D41DC7AD}" type="datetimeFigureOut">
              <a:rPr lang="el-GR" smtClean="0"/>
              <a:t>31/5/2021</a:t>
            </a:fld>
            <a:endParaRPr lang="el-G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0E6D8-C7A4-48C1-A4FC-711099427538}" type="slidenum">
              <a:rPr lang="el-GR" smtClean="0"/>
              <a:t>‹#›</a:t>
            </a:fld>
            <a:endParaRPr lang="el-GR"/>
          </a:p>
        </p:txBody>
      </p:sp>
    </p:spTree>
    <p:extLst>
      <p:ext uri="{BB962C8B-B14F-4D97-AF65-F5344CB8AC3E}">
        <p14:creationId xmlns:p14="http://schemas.microsoft.com/office/powerpoint/2010/main" val="1003526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0266DD-EBF5-4096-A0B6-F0A14AE77930}"/>
              </a:ext>
            </a:extLst>
          </p:cNvPr>
          <p:cNvSpPr>
            <a:spLocks noGrp="1"/>
          </p:cNvSpPr>
          <p:nvPr>
            <p:ph type="ctrTitle"/>
          </p:nvPr>
        </p:nvSpPr>
        <p:spPr/>
        <p:txBody>
          <a:bodyPr/>
          <a:lstStyle/>
          <a:p>
            <a:r>
              <a:rPr lang="el-GR" dirty="0"/>
              <a:t>Πιθανότητες και Επικύρωση</a:t>
            </a:r>
          </a:p>
        </p:txBody>
      </p:sp>
      <p:sp>
        <p:nvSpPr>
          <p:cNvPr id="3" name="Υπότιτλος 2">
            <a:extLst>
              <a:ext uri="{FF2B5EF4-FFF2-40B4-BE49-F238E27FC236}">
                <a16:creationId xmlns:a16="http://schemas.microsoft.com/office/drawing/2014/main" id="{810D51F1-7254-450C-8569-B4CB843D2610}"/>
              </a:ext>
            </a:extLst>
          </p:cNvPr>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377383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238" y="471385"/>
            <a:ext cx="8372562" cy="6075631"/>
          </a:xfrm>
        </p:spPr>
        <p:txBody>
          <a:bodyPr>
            <a:normAutofit fontScale="70000" lnSpcReduction="20000"/>
          </a:bodyPr>
          <a:lstStyle/>
          <a:p>
            <a:r>
              <a:rPr lang="en-US" dirty="0">
                <a:solidFill>
                  <a:srgbClr val="FF0000"/>
                </a:solidFill>
              </a:rPr>
              <a:t>State Description </a:t>
            </a:r>
            <a:r>
              <a:rPr lang="en-US" dirty="0"/>
              <a:t>= a class of sentences which describe completely a possible state of the domain of individuals of L (i.e., a possible complete state of affairs) with respect to all the attributes (i.e., properties and relations). It consists of the conjunction of either </a:t>
            </a:r>
            <a:r>
              <a:rPr lang="en-US" dirty="0" err="1"/>
              <a:t>i</a:t>
            </a:r>
            <a:r>
              <a:rPr lang="en-US" dirty="0"/>
              <a:t> or -</a:t>
            </a:r>
            <a:r>
              <a:rPr lang="en-US" dirty="0" err="1"/>
              <a:t>i</a:t>
            </a:r>
            <a:r>
              <a:rPr lang="en-US" dirty="0"/>
              <a:t> but not both of them, of each atomic sentence </a:t>
            </a:r>
            <a:r>
              <a:rPr lang="en-US" dirty="0" err="1"/>
              <a:t>i</a:t>
            </a:r>
            <a:r>
              <a:rPr lang="en-US" dirty="0"/>
              <a:t> in the system L.</a:t>
            </a:r>
          </a:p>
          <a:p>
            <a:pPr marL="0" indent="0">
              <a:buNone/>
            </a:pPr>
            <a:endParaRPr lang="en-US" dirty="0"/>
          </a:p>
          <a:p>
            <a:pPr marL="0" indent="0">
              <a:buNone/>
            </a:pPr>
            <a:endParaRPr lang="en-US" dirty="0"/>
          </a:p>
          <a:p>
            <a:pPr marL="0" indent="0">
              <a:buNone/>
            </a:pPr>
            <a:r>
              <a:rPr lang="en-US" dirty="0"/>
              <a:t>Example</a:t>
            </a:r>
          </a:p>
          <a:p>
            <a:r>
              <a:rPr lang="en-US" dirty="0"/>
              <a:t>Imagine a language with three individual constants and one predicate F. The 8 state</a:t>
            </a:r>
          </a:p>
          <a:p>
            <a:r>
              <a:rPr lang="en-US" dirty="0"/>
              <a:t>descriptions are:</a:t>
            </a:r>
          </a:p>
          <a:p>
            <a:r>
              <a:rPr lang="hr-HR" dirty="0">
                <a:solidFill>
                  <a:srgbClr val="FF0000"/>
                </a:solidFill>
              </a:rPr>
              <a:t>D1. Fa1 &amp; Fa2 &amp; Fa3</a:t>
            </a:r>
          </a:p>
          <a:p>
            <a:r>
              <a:rPr lang="it-IT" dirty="0">
                <a:solidFill>
                  <a:srgbClr val="FF0000"/>
                </a:solidFill>
              </a:rPr>
              <a:t>D2. Fa1 &amp; Fa2 &amp; -Fa3</a:t>
            </a:r>
          </a:p>
          <a:p>
            <a:r>
              <a:rPr lang="it-IT" dirty="0">
                <a:solidFill>
                  <a:srgbClr val="FF0000"/>
                </a:solidFill>
              </a:rPr>
              <a:t>D3. Fa1 &amp; -Fa2 &amp; Fa3</a:t>
            </a:r>
          </a:p>
          <a:p>
            <a:r>
              <a:rPr lang="it-IT" dirty="0">
                <a:solidFill>
                  <a:srgbClr val="FF0000"/>
                </a:solidFill>
              </a:rPr>
              <a:t>D4. Fa1 &amp; -Fa2 &amp; -Fa3</a:t>
            </a:r>
          </a:p>
          <a:p>
            <a:r>
              <a:rPr lang="it-IT" dirty="0">
                <a:solidFill>
                  <a:srgbClr val="FF0000"/>
                </a:solidFill>
              </a:rPr>
              <a:t>D5. -Fa1 &amp; Fa2 &amp; Fa3</a:t>
            </a:r>
          </a:p>
          <a:p>
            <a:r>
              <a:rPr lang="en-US" dirty="0">
                <a:solidFill>
                  <a:srgbClr val="FF0000"/>
                </a:solidFill>
              </a:rPr>
              <a:t>D6. -Fa1 &amp; Fa2 &amp; -Fa3</a:t>
            </a:r>
          </a:p>
          <a:p>
            <a:r>
              <a:rPr lang="it-IT" dirty="0">
                <a:solidFill>
                  <a:srgbClr val="FF0000"/>
                </a:solidFill>
              </a:rPr>
              <a:t>D7. -Fa1 &amp; -Fa2 &amp; Fa3</a:t>
            </a:r>
          </a:p>
          <a:p>
            <a:r>
              <a:rPr lang="mr-IN" dirty="0">
                <a:solidFill>
                  <a:srgbClr val="FF0000"/>
                </a:solidFill>
              </a:rPr>
              <a:t>D8. -F a1 &amp; -Fa2 &amp; -Fa3</a:t>
            </a:r>
            <a:endParaRPr lang="en-US" dirty="0">
              <a:solidFill>
                <a:srgbClr val="FF0000"/>
              </a:solidFill>
            </a:endParaRPr>
          </a:p>
        </p:txBody>
      </p:sp>
    </p:spTree>
    <p:extLst>
      <p:ext uri="{BB962C8B-B14F-4D97-AF65-F5344CB8AC3E}">
        <p14:creationId xmlns:p14="http://schemas.microsoft.com/office/powerpoint/2010/main" val="3990890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2104"/>
            <a:ext cx="8229600" cy="5694060"/>
          </a:xfrm>
        </p:spPr>
        <p:txBody>
          <a:bodyPr/>
          <a:lstStyle/>
          <a:p>
            <a:r>
              <a:rPr lang="en-US" dirty="0">
                <a:solidFill>
                  <a:srgbClr val="FF0000"/>
                </a:solidFill>
              </a:rPr>
              <a:t>Range of a sentence </a:t>
            </a:r>
            <a:r>
              <a:rPr lang="en-US" dirty="0"/>
              <a:t>= the class of those state descriptions in which the sentence holds true.</a:t>
            </a:r>
          </a:p>
          <a:p>
            <a:pPr marL="0" indent="0">
              <a:buNone/>
            </a:pPr>
            <a:endParaRPr lang="en-US" dirty="0"/>
          </a:p>
          <a:p>
            <a:pPr marL="0" indent="0">
              <a:buNone/>
            </a:pPr>
            <a:r>
              <a:rPr lang="en-US" dirty="0"/>
              <a:t>Example: the range of Fa1 is the set {D1, D2, D3, D4}</a:t>
            </a:r>
          </a:p>
          <a:p>
            <a:pPr marL="0" indent="0">
              <a:buNone/>
            </a:pPr>
            <a:r>
              <a:rPr lang="en-US" dirty="0"/>
              <a:t>The range of Fa1∨ Fa2 is the set {D1, D2, D3, D4, D5, D6}</a:t>
            </a:r>
          </a:p>
          <a:p>
            <a:pPr marL="0" indent="0">
              <a:buNone/>
            </a:pPr>
            <a:r>
              <a:rPr lang="en-US" dirty="0"/>
              <a:t>The range of Fa1&amp; Fa3 is {D1, D2}</a:t>
            </a:r>
          </a:p>
        </p:txBody>
      </p:sp>
    </p:spTree>
    <p:extLst>
      <p:ext uri="{BB962C8B-B14F-4D97-AF65-F5344CB8AC3E}">
        <p14:creationId xmlns:p14="http://schemas.microsoft.com/office/powerpoint/2010/main" val="3250407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1386"/>
            <a:ext cx="8229600" cy="5654778"/>
          </a:xfrm>
        </p:spPr>
        <p:txBody>
          <a:bodyPr>
            <a:normAutofit/>
          </a:bodyPr>
          <a:lstStyle/>
          <a:p>
            <a:r>
              <a:rPr lang="en-US" b="1" dirty="0">
                <a:solidFill>
                  <a:srgbClr val="FF0000"/>
                </a:solidFill>
              </a:rPr>
              <a:t>Structure Description corresponding to a class of state descriptions </a:t>
            </a:r>
            <a:r>
              <a:rPr lang="en-US" dirty="0"/>
              <a:t>= the disjunction of all the isomorphic state descriptions. Two isomorphic state descriptions have the same structure. Simply put, a structure description is the disjunction of all state descriptions with the same number of </a:t>
            </a:r>
            <a:r>
              <a:rPr lang="en-US" dirty="0" err="1"/>
              <a:t>unnegated</a:t>
            </a:r>
            <a:r>
              <a:rPr lang="en-US" dirty="0"/>
              <a:t> predicates.</a:t>
            </a:r>
          </a:p>
        </p:txBody>
      </p:sp>
    </p:spTree>
    <p:extLst>
      <p:ext uri="{BB962C8B-B14F-4D97-AF65-F5344CB8AC3E}">
        <p14:creationId xmlns:p14="http://schemas.microsoft.com/office/powerpoint/2010/main" val="2153370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9950"/>
            <a:ext cx="8229600" cy="5576214"/>
          </a:xfrm>
        </p:spPr>
        <p:txBody>
          <a:bodyPr>
            <a:normAutofit lnSpcReduction="10000"/>
          </a:bodyPr>
          <a:lstStyle/>
          <a:p>
            <a:pPr marL="0" indent="0">
              <a:buNone/>
            </a:pPr>
            <a:r>
              <a:rPr lang="en-US" dirty="0"/>
              <a:t>In the example above there are 4 structure-descriptions:</a:t>
            </a:r>
          </a:p>
          <a:p>
            <a:r>
              <a:rPr lang="mr-IN" dirty="0"/>
              <a:t>D1, D8, (D2∨D3∨D5), (D4∨D6∨D7)</a:t>
            </a:r>
          </a:p>
          <a:p>
            <a:pPr marL="0" indent="0">
              <a:buNone/>
            </a:pPr>
            <a:endParaRPr lang="en-US" dirty="0"/>
          </a:p>
          <a:p>
            <a:pPr marL="0" indent="0">
              <a:buNone/>
            </a:pPr>
            <a:r>
              <a:rPr lang="en-US" dirty="0"/>
              <a:t>In practice, this means that state descriptions that differ only in the names of individuals involved in them have the same structure. In words, these four structure descriptions state:</a:t>
            </a:r>
          </a:p>
          <a:p>
            <a:r>
              <a:rPr lang="en-US" dirty="0">
                <a:solidFill>
                  <a:srgbClr val="FF0000"/>
                </a:solidFill>
              </a:rPr>
              <a:t>‘Everything is F’;</a:t>
            </a:r>
          </a:p>
          <a:p>
            <a:r>
              <a:rPr lang="en-US" dirty="0">
                <a:solidFill>
                  <a:srgbClr val="FF0000"/>
                </a:solidFill>
              </a:rPr>
              <a:t>‘Everything is –F’</a:t>
            </a:r>
          </a:p>
          <a:p>
            <a:r>
              <a:rPr lang="en-US" dirty="0">
                <a:solidFill>
                  <a:srgbClr val="FF0000"/>
                </a:solidFill>
              </a:rPr>
              <a:t>‘Two </a:t>
            </a:r>
            <a:r>
              <a:rPr lang="en-US" dirty="0" err="1">
                <a:solidFill>
                  <a:srgbClr val="FF0000"/>
                </a:solidFill>
              </a:rPr>
              <a:t>Fs</a:t>
            </a:r>
            <a:r>
              <a:rPr lang="en-US" dirty="0">
                <a:solidFill>
                  <a:srgbClr val="FF0000"/>
                </a:solidFill>
              </a:rPr>
              <a:t>, one –F’</a:t>
            </a:r>
          </a:p>
          <a:p>
            <a:r>
              <a:rPr lang="en-US" dirty="0">
                <a:solidFill>
                  <a:srgbClr val="FF0000"/>
                </a:solidFill>
              </a:rPr>
              <a:t>‘One F, two –Fs’</a:t>
            </a:r>
          </a:p>
        </p:txBody>
      </p:sp>
    </p:spTree>
    <p:extLst>
      <p:ext uri="{BB962C8B-B14F-4D97-AF65-F5344CB8AC3E}">
        <p14:creationId xmlns:p14="http://schemas.microsoft.com/office/powerpoint/2010/main" val="3022179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6138"/>
            <a:ext cx="8229600" cy="5550026"/>
          </a:xfrm>
        </p:spPr>
        <p:txBody>
          <a:bodyPr>
            <a:normAutofit fontScale="92500" lnSpcReduction="20000"/>
          </a:bodyPr>
          <a:lstStyle/>
          <a:p>
            <a:r>
              <a:rPr lang="en-US" dirty="0">
                <a:solidFill>
                  <a:srgbClr val="FF0000"/>
                </a:solidFill>
              </a:rPr>
              <a:t>The c-function is defined as follows: c(h/e) = m(</a:t>
            </a:r>
            <a:r>
              <a:rPr lang="en-US" dirty="0" err="1">
                <a:solidFill>
                  <a:srgbClr val="FF0000"/>
                </a:solidFill>
              </a:rPr>
              <a:t>e&amp;h</a:t>
            </a:r>
            <a:r>
              <a:rPr lang="en-US" dirty="0">
                <a:solidFill>
                  <a:srgbClr val="FF0000"/>
                </a:solidFill>
              </a:rPr>
              <a:t>)/m(e)</a:t>
            </a:r>
            <a:r>
              <a:rPr lang="en-US" dirty="0"/>
              <a:t>.</a:t>
            </a:r>
          </a:p>
          <a:p>
            <a:endParaRPr lang="en-US" dirty="0"/>
          </a:p>
          <a:p>
            <a:endParaRPr lang="en-US" dirty="0"/>
          </a:p>
          <a:p>
            <a:pPr marL="0" indent="0">
              <a:buNone/>
            </a:pPr>
            <a:r>
              <a:rPr lang="en-US" dirty="0">
                <a:solidFill>
                  <a:srgbClr val="FF0000"/>
                </a:solidFill>
              </a:rPr>
              <a:t>m(e)</a:t>
            </a:r>
            <a:r>
              <a:rPr lang="en-US" dirty="0"/>
              <a:t> designates a measure assigned to the range of evidence e, i.e., the class of those state descriptions in which e holds.</a:t>
            </a:r>
          </a:p>
          <a:p>
            <a:pPr marL="0" indent="0">
              <a:buNone/>
            </a:pPr>
            <a:endParaRPr lang="en-US" dirty="0"/>
          </a:p>
          <a:p>
            <a:pPr marL="0" indent="0">
              <a:buNone/>
            </a:pPr>
            <a:r>
              <a:rPr lang="en-US" dirty="0">
                <a:solidFill>
                  <a:srgbClr val="FF0000"/>
                </a:solidFill>
              </a:rPr>
              <a:t>m(</a:t>
            </a:r>
            <a:r>
              <a:rPr lang="en-US" dirty="0" err="1">
                <a:solidFill>
                  <a:srgbClr val="FF0000"/>
                </a:solidFill>
              </a:rPr>
              <a:t>e&amp;h</a:t>
            </a:r>
            <a:r>
              <a:rPr lang="en-US" dirty="0">
                <a:solidFill>
                  <a:srgbClr val="FF0000"/>
                </a:solidFill>
              </a:rPr>
              <a:t>)</a:t>
            </a:r>
            <a:r>
              <a:rPr lang="en-US" dirty="0"/>
              <a:t> stands for a measure assigned to the intersection of the ranges R(h) and R(e), viz., R(</a:t>
            </a:r>
            <a:r>
              <a:rPr lang="en-US" dirty="0" err="1"/>
              <a:t>h&amp;e</a:t>
            </a:r>
            <a:r>
              <a:rPr lang="en-US" dirty="0"/>
              <a:t>). In inductive logic, a part of R(e) is contained in R(h). </a:t>
            </a:r>
          </a:p>
          <a:p>
            <a:pPr marL="0" indent="0">
              <a:buNone/>
            </a:pPr>
            <a:endParaRPr lang="en-US" dirty="0"/>
          </a:p>
          <a:p>
            <a:pPr marL="0" indent="0">
              <a:buNone/>
            </a:pPr>
            <a:r>
              <a:rPr lang="en-US" b="1" dirty="0">
                <a:solidFill>
                  <a:srgbClr val="FF0000"/>
                </a:solidFill>
              </a:rPr>
              <a:t>The degree of confirmation function aims to calculate the degree to which R(e) is contained in R(h); in other words, it aims to calculate the degree that the evidence e (partially) entails the hypothesis h.</a:t>
            </a:r>
          </a:p>
        </p:txBody>
      </p:sp>
    </p:spTree>
    <p:extLst>
      <p:ext uri="{BB962C8B-B14F-4D97-AF65-F5344CB8AC3E}">
        <p14:creationId xmlns:p14="http://schemas.microsoft.com/office/powerpoint/2010/main" val="1172549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c+-function</a:t>
            </a:r>
          </a:p>
        </p:txBody>
      </p:sp>
      <p:sp>
        <p:nvSpPr>
          <p:cNvPr id="3" name="Content Placeholder 2"/>
          <p:cNvSpPr>
            <a:spLocks noGrp="1"/>
          </p:cNvSpPr>
          <p:nvPr>
            <p:ph idx="1"/>
          </p:nvPr>
        </p:nvSpPr>
        <p:spPr>
          <a:xfrm>
            <a:off x="353518" y="1309404"/>
            <a:ext cx="8333282" cy="4816760"/>
          </a:xfrm>
        </p:spPr>
        <p:txBody>
          <a:bodyPr>
            <a:normAutofit fontScale="85000" lnSpcReduction="20000"/>
          </a:bodyPr>
          <a:lstStyle/>
          <a:p>
            <a:pPr marL="0" indent="0">
              <a:buNone/>
            </a:pPr>
            <a:endParaRPr lang="en-US" dirty="0"/>
          </a:p>
          <a:p>
            <a:pPr marL="0" indent="0">
              <a:buNone/>
            </a:pPr>
            <a:r>
              <a:rPr lang="en-US" dirty="0"/>
              <a:t>How it is constructed? According to </a:t>
            </a:r>
            <a:r>
              <a:rPr lang="en-US" dirty="0" err="1"/>
              <a:t>Carnap</a:t>
            </a:r>
            <a:r>
              <a:rPr lang="en-US" dirty="0"/>
              <a:t>, it might be taken to be plausible to assign </a:t>
            </a:r>
            <a:r>
              <a:rPr lang="en-US" dirty="0">
                <a:solidFill>
                  <a:srgbClr val="FF0000"/>
                </a:solidFill>
              </a:rPr>
              <a:t>equal prior probabilities </a:t>
            </a:r>
            <a:r>
              <a:rPr lang="en-US" dirty="0"/>
              <a:t>to the set of state descriptions in a language L. Hence, if B is the set of them, and b one of them, m+(b)=1/@, where @ is the number of them.</a:t>
            </a:r>
          </a:p>
          <a:p>
            <a:endParaRPr lang="en-US" dirty="0"/>
          </a:p>
          <a:p>
            <a:pPr marL="0" indent="0">
              <a:buNone/>
            </a:pPr>
            <a:r>
              <a:rPr lang="mr-IN" b="1" dirty="0">
                <a:solidFill>
                  <a:srgbClr val="FF0000"/>
                </a:solidFill>
              </a:rPr>
              <a:t>c+(h/e)= m+(e&amp;h)/m+(e) = (1/2n+1)/ 2/2n+1=</a:t>
            </a:r>
            <a:r>
              <a:rPr lang="mr-IN" b="1" dirty="0"/>
              <a:t>1/2</a:t>
            </a:r>
            <a:r>
              <a:rPr lang="mr-IN" b="1" dirty="0">
                <a:solidFill>
                  <a:srgbClr val="FF0000"/>
                </a:solidFill>
              </a:rPr>
              <a:t>=m+(h)</a:t>
            </a:r>
            <a:endParaRPr lang="en-GB" b="1" dirty="0">
              <a:solidFill>
                <a:srgbClr val="FF0000"/>
              </a:solidFill>
            </a:endParaRPr>
          </a:p>
          <a:p>
            <a:endParaRPr lang="en-US" dirty="0"/>
          </a:p>
          <a:p>
            <a:r>
              <a:rPr lang="en-US" dirty="0"/>
              <a:t>BUT</a:t>
            </a:r>
          </a:p>
          <a:p>
            <a:pPr marL="0" indent="0">
              <a:buNone/>
            </a:pPr>
            <a:r>
              <a:rPr lang="en-US" b="1" dirty="0">
                <a:solidFill>
                  <a:srgbClr val="FF0000"/>
                </a:solidFill>
              </a:rPr>
              <a:t>The evidence adds nothing to the probability of the hypothesis h. Its degree of confirmation c+ remains the same, no matter whether one hundred or fifty or even zero observations of individuals being F have preceded. Therefore c+ is a strongly counter- inductive function.</a:t>
            </a:r>
          </a:p>
        </p:txBody>
      </p:sp>
    </p:spTree>
    <p:extLst>
      <p:ext uri="{BB962C8B-B14F-4D97-AF65-F5344CB8AC3E}">
        <p14:creationId xmlns:p14="http://schemas.microsoft.com/office/powerpoint/2010/main" val="436978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c*-function</a:t>
            </a:r>
          </a:p>
        </p:txBody>
      </p:sp>
      <p:sp>
        <p:nvSpPr>
          <p:cNvPr id="3" name="Content Placeholder 2"/>
          <p:cNvSpPr>
            <a:spLocks noGrp="1"/>
          </p:cNvSpPr>
          <p:nvPr>
            <p:ph idx="1"/>
          </p:nvPr>
        </p:nvSpPr>
        <p:spPr/>
        <p:txBody>
          <a:bodyPr/>
          <a:lstStyle/>
          <a:p>
            <a:pPr marL="0" indent="0">
              <a:buNone/>
            </a:pPr>
            <a:r>
              <a:rPr lang="mr-IN" dirty="0">
                <a:solidFill>
                  <a:srgbClr val="FF0000"/>
                </a:solidFill>
              </a:rPr>
              <a:t>c*(h/e)= r+1/n+2</a:t>
            </a:r>
          </a:p>
          <a:p>
            <a:pPr marL="0" indent="0">
              <a:buNone/>
            </a:pPr>
            <a:r>
              <a:rPr lang="en-US" dirty="0"/>
              <a:t>This result amounts to the Laplace’s rule of succession. If r=n, then c*(h/e)=1.</a:t>
            </a:r>
          </a:p>
          <a:p>
            <a:r>
              <a:rPr lang="en-US" dirty="0"/>
              <a:t>This rule is strongly inductive, since it tends to unity when r tends to n.</a:t>
            </a:r>
          </a:p>
          <a:p>
            <a:r>
              <a:rPr lang="en-US" dirty="0"/>
              <a:t>Its main justification comes from the assignment of equal probabilities structure descriptions.</a:t>
            </a:r>
          </a:p>
        </p:txBody>
      </p:sp>
    </p:spTree>
    <p:extLst>
      <p:ext uri="{BB962C8B-B14F-4D97-AF65-F5344CB8AC3E}">
        <p14:creationId xmlns:p14="http://schemas.microsoft.com/office/powerpoint/2010/main" val="4069163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rcRect l="8105" r="8105"/>
          <a:stretch>
            <a:fillRect/>
          </a:stretch>
        </p:blipFill>
        <p:spPr/>
      </p:pic>
    </p:spTree>
    <p:extLst>
      <p:ext uri="{BB962C8B-B14F-4D97-AF65-F5344CB8AC3E}">
        <p14:creationId xmlns:p14="http://schemas.microsoft.com/office/powerpoint/2010/main" val="3761902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FACD8A-B359-4895-BA83-656EF95B1D40}"/>
              </a:ext>
            </a:extLst>
          </p:cNvPr>
          <p:cNvSpPr>
            <a:spLocks noGrp="1"/>
          </p:cNvSpPr>
          <p:nvPr>
            <p:ph type="title"/>
          </p:nvPr>
        </p:nvSpPr>
        <p:spPr>
          <a:xfrm>
            <a:off x="628650" y="365126"/>
            <a:ext cx="7886700" cy="719395"/>
          </a:xfrm>
        </p:spPr>
        <p:txBody>
          <a:bodyPr/>
          <a:lstStyle/>
          <a:p>
            <a:r>
              <a:rPr lang="en-US" dirty="0" err="1"/>
              <a:t>Bayesianism</a:t>
            </a:r>
            <a:endParaRPr lang="el-GR" dirty="0"/>
          </a:p>
        </p:txBody>
      </p:sp>
      <p:sp>
        <p:nvSpPr>
          <p:cNvPr id="3" name="Θέση περιεχομένου 2">
            <a:extLst>
              <a:ext uri="{FF2B5EF4-FFF2-40B4-BE49-F238E27FC236}">
                <a16:creationId xmlns:a16="http://schemas.microsoft.com/office/drawing/2014/main" id="{37B82C17-D61E-4CFC-B9F4-1A5E9CF6CA8E}"/>
              </a:ext>
            </a:extLst>
          </p:cNvPr>
          <p:cNvSpPr>
            <a:spLocks noGrp="1"/>
          </p:cNvSpPr>
          <p:nvPr>
            <p:ph idx="1"/>
          </p:nvPr>
        </p:nvSpPr>
        <p:spPr/>
        <p:txBody>
          <a:bodyPr>
            <a:normAutofit/>
          </a:bodyPr>
          <a:lstStyle/>
          <a:p>
            <a:r>
              <a:rPr lang="en-US" sz="2200" b="1" i="1" dirty="0">
                <a:effectLst/>
                <a:latin typeface="Times New Roman" panose="02020603050405020304" pitchFamily="18" charset="0"/>
                <a:ea typeface="Yu Mincho" panose="02020400000000000000" pitchFamily="18" charset="-128"/>
              </a:rPr>
              <a:t>Probability is the degree of belief of an individual at a given time</a:t>
            </a:r>
            <a:r>
              <a:rPr lang="en-US" sz="2200" b="1" dirty="0">
                <a:effectLst/>
                <a:latin typeface="Times New Roman" panose="02020603050405020304" pitchFamily="18" charset="0"/>
                <a:ea typeface="Yu Mincho" panose="02020400000000000000" pitchFamily="18" charset="-128"/>
              </a:rPr>
              <a:t>. </a:t>
            </a:r>
          </a:p>
          <a:p>
            <a:pPr marL="457200" lvl="1" indent="0">
              <a:buNone/>
            </a:pPr>
            <a:r>
              <a:rPr lang="en-US" sz="2200" dirty="0">
                <a:effectLst/>
                <a:latin typeface="Times New Roman" panose="02020603050405020304" pitchFamily="18" charset="0"/>
                <a:ea typeface="Yu Mincho" panose="02020400000000000000" pitchFamily="18" charset="-128"/>
              </a:rPr>
              <a:t>“</a:t>
            </a:r>
            <a:r>
              <a:rPr lang="en-US" sz="2200" dirty="0">
                <a:effectLst/>
                <a:latin typeface="Times New Roman" panose="02020603050405020304" pitchFamily="18" charset="0"/>
                <a:ea typeface="Times New Roman" panose="02020603050405020304" pitchFamily="18" charset="0"/>
              </a:rPr>
              <a:t>[t]he subjectivists … maintain that a probability evaluation, being but a measure of someone's beliefs, is not susceptible of being proved or disproved by the facts …”</a:t>
            </a:r>
            <a:r>
              <a:rPr lang="en-US" sz="2200" dirty="0">
                <a:effectLst/>
                <a:latin typeface="Times New Roman" panose="02020603050405020304" pitchFamily="18" charset="0"/>
                <a:ea typeface="Yu Mincho" panose="02020400000000000000" pitchFamily="18" charset="-128"/>
              </a:rPr>
              <a:t> (de </a:t>
            </a:r>
            <a:r>
              <a:rPr lang="en-US" sz="2200" dirty="0" err="1">
                <a:effectLst/>
                <a:latin typeface="Times New Roman" panose="02020603050405020304" pitchFamily="18" charset="0"/>
                <a:ea typeface="Yu Mincho" panose="02020400000000000000" pitchFamily="18" charset="-128"/>
              </a:rPr>
              <a:t>Finetti</a:t>
            </a:r>
            <a:r>
              <a:rPr lang="en-US" sz="2200" dirty="0">
                <a:effectLst/>
                <a:latin typeface="Times New Roman" panose="02020603050405020304" pitchFamily="18" charset="0"/>
                <a:ea typeface="Yu Mincho" panose="02020400000000000000" pitchFamily="18" charset="-128"/>
              </a:rPr>
              <a:t>, 1972:21).</a:t>
            </a:r>
            <a:endParaRPr lang="en-US" sz="2200" b="1" dirty="0">
              <a:latin typeface="Times New Roman" panose="02020603050405020304" pitchFamily="18" charset="0"/>
              <a:ea typeface="Yu Mincho" panose="020B0400000000000000" pitchFamily="18" charset="-128"/>
            </a:endParaRPr>
          </a:p>
          <a:p>
            <a:endParaRPr lang="en-US" sz="2200" dirty="0">
              <a:latin typeface="Times New Roman" panose="02020603050405020304" pitchFamily="18" charset="0"/>
              <a:ea typeface="Yu Mincho" panose="02020400000000000000" pitchFamily="18" charset="-128"/>
            </a:endParaRPr>
          </a:p>
          <a:p>
            <a:r>
              <a:rPr lang="en-US" sz="2200" dirty="0">
                <a:effectLst/>
                <a:latin typeface="Times New Roman" panose="02020603050405020304" pitchFamily="18" charset="0"/>
                <a:ea typeface="Yu Mincho" panose="02020400000000000000" pitchFamily="18" charset="-128"/>
              </a:rPr>
              <a:t> </a:t>
            </a:r>
            <a:r>
              <a:rPr lang="en-US" sz="2200" b="1" dirty="0">
                <a:effectLst/>
                <a:latin typeface="Times New Roman" panose="02020603050405020304" pitchFamily="18" charset="0"/>
                <a:ea typeface="Yu Mincho" panose="02020400000000000000" pitchFamily="18" charset="-128"/>
              </a:rPr>
              <a:t>To measure beliefs </a:t>
            </a:r>
            <a:r>
              <a:rPr lang="en-US" sz="2200" dirty="0">
                <a:effectLst/>
                <a:latin typeface="Times New Roman" panose="02020603050405020304" pitchFamily="18" charset="0"/>
                <a:ea typeface="Yu Mincho" panose="02020400000000000000" pitchFamily="18" charset="-128"/>
              </a:rPr>
              <a:t>as bases for actions is “</a:t>
            </a:r>
            <a:r>
              <a:rPr lang="en-US" sz="2200" b="1" dirty="0">
                <a:effectLst/>
                <a:latin typeface="Times New Roman" panose="02020603050405020304" pitchFamily="18" charset="0"/>
                <a:ea typeface="Yu Mincho" panose="02020400000000000000" pitchFamily="18" charset="-128"/>
              </a:rPr>
              <a:t>to propose a bet </a:t>
            </a:r>
            <a:r>
              <a:rPr lang="en-US" sz="2200" dirty="0">
                <a:effectLst/>
                <a:latin typeface="Times New Roman" panose="02020603050405020304" pitchFamily="18" charset="0"/>
                <a:ea typeface="Yu Mincho" panose="02020400000000000000" pitchFamily="18" charset="-128"/>
              </a:rPr>
              <a:t>and see what are the lowest odds which… [the agent] will accept.” (1926: 172) In a similar vein, de </a:t>
            </a:r>
            <a:r>
              <a:rPr lang="en-US" sz="2200" dirty="0" err="1">
                <a:effectLst/>
                <a:latin typeface="Times New Roman" panose="02020603050405020304" pitchFamily="18" charset="0"/>
                <a:ea typeface="Yu Mincho" panose="02020400000000000000" pitchFamily="18" charset="-128"/>
              </a:rPr>
              <a:t>Finetti</a:t>
            </a:r>
            <a:r>
              <a:rPr lang="en-US" sz="2200" dirty="0">
                <a:effectLst/>
                <a:latin typeface="Times New Roman" panose="02020603050405020304" pitchFamily="18" charset="0"/>
                <a:ea typeface="Yu Mincho" panose="02020400000000000000" pitchFamily="18" charset="-128"/>
              </a:rPr>
              <a:t> (1931) characterized probability “the psychological sensation of an individual” and also suggested to use bets to measure degrees of belief. </a:t>
            </a:r>
            <a:endParaRPr lang="el-GR" sz="2200" dirty="0"/>
          </a:p>
        </p:txBody>
      </p:sp>
    </p:spTree>
    <p:extLst>
      <p:ext uri="{BB962C8B-B14F-4D97-AF65-F5344CB8AC3E}">
        <p14:creationId xmlns:p14="http://schemas.microsoft.com/office/powerpoint/2010/main" val="3410515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C4D19A1-2DF7-41D9-8DD2-1628BA797219}"/>
              </a:ext>
            </a:extLst>
          </p:cNvPr>
          <p:cNvSpPr>
            <a:spLocks noGrp="1"/>
          </p:cNvSpPr>
          <p:nvPr>
            <p:ph type="title"/>
          </p:nvPr>
        </p:nvSpPr>
        <p:spPr>
          <a:xfrm>
            <a:off x="482600" y="321735"/>
            <a:ext cx="8178799" cy="454700"/>
          </a:xfrm>
        </p:spPr>
        <p:txBody>
          <a:bodyPr vert="horz" lIns="91440" tIns="45720" rIns="91440" bIns="45720" rtlCol="0" anchor="ctr">
            <a:normAutofit fontScale="90000"/>
          </a:bodyPr>
          <a:lstStyle/>
          <a:p>
            <a:r>
              <a:rPr lang="en-US" sz="3100" kern="1200" dirty="0">
                <a:solidFill>
                  <a:schemeClr val="tx1"/>
                </a:solidFill>
                <a:latin typeface="+mj-lt"/>
                <a:ea typeface="+mj-ea"/>
                <a:cs typeface="+mj-cs"/>
              </a:rPr>
              <a:t>Betting on beliefs</a:t>
            </a:r>
          </a:p>
        </p:txBody>
      </p:sp>
      <p:sp>
        <p:nvSpPr>
          <p:cNvPr id="5" name="Rectangle 1">
            <a:extLst>
              <a:ext uri="{FF2B5EF4-FFF2-40B4-BE49-F238E27FC236}">
                <a16:creationId xmlns:a16="http://schemas.microsoft.com/office/drawing/2014/main" id="{13BCD424-BACE-4891-821D-6CF2C5B957D3}"/>
              </a:ext>
            </a:extLst>
          </p:cNvPr>
          <p:cNvSpPr>
            <a:spLocks noChangeArrowheads="1"/>
          </p:cNvSpPr>
          <p:nvPr/>
        </p:nvSpPr>
        <p:spPr bwMode="auto">
          <a:xfrm>
            <a:off x="482600" y="938463"/>
            <a:ext cx="3811337" cy="52385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lvl1pPr indent="1809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defTabSz="9144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l-GR" sz="1600" b="0" i="0" u="none" strike="noStrike" cap="none" normalizeH="0" baseline="0" dirty="0">
                <a:ln>
                  <a:noFill/>
                </a:ln>
                <a:effectLst/>
                <a:latin typeface="+mn-lt"/>
              </a:rPr>
              <a:t>A </a:t>
            </a:r>
            <a:r>
              <a:rPr kumimoji="0" lang="en-US" altLang="el-GR" sz="1600" b="0" i="1" u="none" strike="noStrike" cap="none" normalizeH="0" baseline="0" dirty="0">
                <a:ln>
                  <a:noFill/>
                </a:ln>
                <a:effectLst/>
                <a:latin typeface="+mn-lt"/>
              </a:rPr>
              <a:t>bet </a:t>
            </a:r>
            <a:r>
              <a:rPr kumimoji="0" lang="en-US" altLang="el-GR" sz="1600" b="0" i="0" u="none" strike="noStrike" cap="none" normalizeH="0" baseline="0" dirty="0">
                <a:ln>
                  <a:noFill/>
                </a:ln>
                <a:effectLst/>
                <a:latin typeface="+mn-lt"/>
              </a:rPr>
              <a:t>on a hypothesis </a:t>
            </a:r>
            <a:r>
              <a:rPr kumimoji="0" lang="en-US" altLang="el-GR" sz="1600" b="0" i="1" u="none" strike="noStrike" cap="none" normalizeH="0" baseline="0" dirty="0">
                <a:ln>
                  <a:noFill/>
                </a:ln>
                <a:effectLst/>
                <a:latin typeface="+mn-lt"/>
              </a:rPr>
              <a:t>h</a:t>
            </a:r>
            <a:r>
              <a:rPr kumimoji="0" lang="en-US" altLang="el-GR" sz="1600" b="0" i="0" u="none" strike="noStrike" cap="none" normalizeH="0" baseline="0" dirty="0">
                <a:ln>
                  <a:noFill/>
                </a:ln>
                <a:effectLst/>
                <a:latin typeface="+mn-lt"/>
              </a:rPr>
              <a:t>, with </a:t>
            </a:r>
            <a:r>
              <a:rPr kumimoji="0" lang="en-US" altLang="el-GR" sz="1600" b="0" i="1" u="none" strike="noStrike" cap="none" normalizeH="0" baseline="0" dirty="0">
                <a:ln>
                  <a:noFill/>
                </a:ln>
                <a:effectLst/>
                <a:latin typeface="+mn-lt"/>
              </a:rPr>
              <a:t>betting quotient p, </a:t>
            </a:r>
            <a:r>
              <a:rPr kumimoji="0" lang="en-US" altLang="el-GR" sz="1600" b="0" i="0" u="none" strike="noStrike" cap="none" normalizeH="0" baseline="0" dirty="0">
                <a:ln>
                  <a:noFill/>
                </a:ln>
                <a:effectLst/>
                <a:latin typeface="+mn-lt"/>
              </a:rPr>
              <a:t>at </a:t>
            </a:r>
            <a:r>
              <a:rPr kumimoji="0" lang="en-US" altLang="el-GR" sz="1600" b="0" i="1" u="none" strike="noStrike" cap="none" normalizeH="0" baseline="0" dirty="0">
                <a:ln>
                  <a:noFill/>
                </a:ln>
                <a:effectLst/>
                <a:latin typeface="+mn-lt"/>
              </a:rPr>
              <a:t>stake</a:t>
            </a:r>
            <a:r>
              <a:rPr kumimoji="0" lang="en-US" altLang="el-GR" sz="1600" b="0" i="0" u="none" strike="noStrike" cap="none" normalizeH="0" baseline="0" dirty="0">
                <a:ln>
                  <a:noFill/>
                </a:ln>
                <a:effectLst/>
                <a:latin typeface="+mn-lt"/>
              </a:rPr>
              <a:t> </a:t>
            </a:r>
            <a:r>
              <a:rPr kumimoji="0" lang="en-US" altLang="el-GR" sz="1600" b="0" i="1" u="none" strike="noStrike" cap="none" normalizeH="0" baseline="0" dirty="0">
                <a:ln>
                  <a:noFill/>
                </a:ln>
                <a:effectLst/>
                <a:latin typeface="+mn-lt"/>
              </a:rPr>
              <a:t>S</a:t>
            </a:r>
            <a:r>
              <a:rPr kumimoji="0" lang="en-US" altLang="el-GR" sz="1600" b="0" i="0" u="none" strike="noStrike" cap="none" normalizeH="0" baseline="0" dirty="0">
                <a:ln>
                  <a:noFill/>
                </a:ln>
                <a:effectLst/>
                <a:latin typeface="+mn-lt"/>
              </a:rPr>
              <a:t>, </a:t>
            </a:r>
            <a:r>
              <a:rPr kumimoji="0" lang="en-US" altLang="el-GR" sz="1600" b="0" i="1" u="none" strike="noStrike" cap="none" normalizeH="0" baseline="0" dirty="0">
                <a:ln>
                  <a:noFill/>
                </a:ln>
                <a:effectLst/>
                <a:latin typeface="+mn-lt"/>
              </a:rPr>
              <a:t>bet(</a:t>
            </a:r>
            <a:r>
              <a:rPr kumimoji="0" lang="en-US" altLang="el-GR" sz="1600" b="0" i="1" u="none" strike="noStrike" cap="none" normalizeH="0" baseline="0" dirty="0" err="1">
                <a:ln>
                  <a:noFill/>
                </a:ln>
                <a:effectLst/>
                <a:latin typeface="+mn-lt"/>
              </a:rPr>
              <a:t>h,p,S</a:t>
            </a:r>
            <a:r>
              <a:rPr kumimoji="0" lang="en-US" altLang="el-GR" sz="1600" b="0" i="1" u="none" strike="noStrike" cap="none" normalizeH="0" baseline="0" dirty="0">
                <a:ln>
                  <a:noFill/>
                </a:ln>
                <a:effectLst/>
                <a:latin typeface="+mn-lt"/>
              </a:rPr>
              <a:t>)</a:t>
            </a:r>
            <a:r>
              <a:rPr kumimoji="0" lang="en-US" altLang="el-GR" sz="1600" b="0" i="0" u="none" strike="noStrike" cap="none" normalizeH="0" baseline="0" dirty="0">
                <a:ln>
                  <a:noFill/>
                </a:ln>
                <a:effectLst/>
                <a:latin typeface="+mn-lt"/>
              </a:rPr>
              <a:t>, is defined by the following conditions: (a) if hypothesis </a:t>
            </a:r>
            <a:r>
              <a:rPr kumimoji="0" lang="en-US" altLang="el-GR" sz="1600" b="0" i="1" u="none" strike="noStrike" cap="none" normalizeH="0" baseline="0" dirty="0">
                <a:ln>
                  <a:noFill/>
                </a:ln>
                <a:effectLst/>
                <a:latin typeface="+mn-lt"/>
              </a:rPr>
              <a:t>h</a:t>
            </a:r>
            <a:r>
              <a:rPr kumimoji="0" lang="en-US" altLang="el-GR" sz="1600" b="0" i="0" u="none" strike="noStrike" cap="none" normalizeH="0" baseline="0" dirty="0">
                <a:ln>
                  <a:noFill/>
                </a:ln>
                <a:effectLst/>
                <a:latin typeface="+mn-lt"/>
              </a:rPr>
              <a:t> is true, the punter wins </a:t>
            </a:r>
            <a:r>
              <a:rPr kumimoji="0" lang="en-US" altLang="el-GR" sz="1600" b="0" i="1" u="none" strike="noStrike" cap="none" normalizeH="0" baseline="0" dirty="0">
                <a:ln>
                  <a:noFill/>
                </a:ln>
                <a:effectLst/>
                <a:latin typeface="+mn-lt"/>
              </a:rPr>
              <a:t>(1-p)S</a:t>
            </a:r>
            <a:r>
              <a:rPr kumimoji="0" lang="en-US" altLang="el-GR" sz="1600" b="0" i="0" u="none" strike="noStrike" cap="none" normalizeH="0" baseline="0" dirty="0">
                <a:ln>
                  <a:noFill/>
                </a:ln>
                <a:effectLst/>
                <a:latin typeface="+mn-lt"/>
              </a:rPr>
              <a:t>; (b) ) if hypothesis </a:t>
            </a:r>
            <a:r>
              <a:rPr kumimoji="0" lang="en-US" altLang="el-GR" sz="1600" b="0" i="1" u="none" strike="noStrike" cap="none" normalizeH="0" baseline="0" dirty="0">
                <a:ln>
                  <a:noFill/>
                </a:ln>
                <a:effectLst/>
                <a:latin typeface="+mn-lt"/>
              </a:rPr>
              <a:t>h</a:t>
            </a:r>
            <a:r>
              <a:rPr kumimoji="0" lang="en-US" altLang="el-GR" sz="1600" b="0" i="0" u="none" strike="noStrike" cap="none" normalizeH="0" baseline="0" dirty="0">
                <a:ln>
                  <a:noFill/>
                </a:ln>
                <a:effectLst/>
                <a:latin typeface="+mn-lt"/>
              </a:rPr>
              <a:t> is false, the punter loses </a:t>
            </a:r>
            <a:r>
              <a:rPr kumimoji="0" lang="en-US" altLang="el-GR" sz="1600" b="0" i="1" u="none" strike="noStrike" cap="none" normalizeH="0" baseline="0" dirty="0" err="1">
                <a:ln>
                  <a:noFill/>
                </a:ln>
                <a:effectLst/>
                <a:latin typeface="+mn-lt"/>
              </a:rPr>
              <a:t>pS</a:t>
            </a:r>
            <a:r>
              <a:rPr kumimoji="0" lang="en-US" altLang="el-GR" sz="1600" b="0" i="0" u="none" strike="noStrike" cap="none" normalizeH="0" baseline="0" dirty="0">
                <a:ln>
                  <a:noFill/>
                </a:ln>
                <a:effectLst/>
                <a:latin typeface="+mn-lt"/>
              </a:rPr>
              <a:t>, where </a:t>
            </a:r>
            <a:r>
              <a:rPr kumimoji="0" lang="en-US" altLang="el-GR" sz="1600" b="0" i="1" u="none" strike="noStrike" cap="none" normalizeH="0" baseline="0" dirty="0">
                <a:ln>
                  <a:noFill/>
                </a:ln>
                <a:effectLst/>
                <a:latin typeface="+mn-lt"/>
              </a:rPr>
              <a:t>p</a:t>
            </a:r>
            <a:r>
              <a:rPr kumimoji="0" lang="en-US" altLang="el-GR" sz="1600" b="0" i="0" u="none" strike="noStrike" cap="none" normalizeH="0" baseline="0" dirty="0">
                <a:ln>
                  <a:noFill/>
                </a:ln>
                <a:effectLst/>
                <a:latin typeface="+mn-lt"/>
              </a:rPr>
              <a:t> is any real number in the unit interval and </a:t>
            </a:r>
            <a:r>
              <a:rPr kumimoji="0" lang="en-US" altLang="el-GR" sz="1600" b="0" i="1" u="none" strike="noStrike" cap="none" normalizeH="0" baseline="0" dirty="0">
                <a:ln>
                  <a:noFill/>
                </a:ln>
                <a:effectLst/>
                <a:latin typeface="+mn-lt"/>
              </a:rPr>
              <a:t>S</a:t>
            </a:r>
            <a:r>
              <a:rPr kumimoji="0" lang="en-US" altLang="el-GR" sz="1600" b="0" i="0" u="none" strike="noStrike" cap="none" normalizeH="0" baseline="0" dirty="0">
                <a:ln>
                  <a:noFill/>
                </a:ln>
                <a:effectLst/>
                <a:latin typeface="+mn-lt"/>
              </a:rPr>
              <a:t> any sum of money. </a:t>
            </a:r>
          </a:p>
          <a:p>
            <a:pPr marR="0" lvl="0" indent="0" defTabSz="914400" eaLnBrk="1" fontAlgn="base" hangingPunct="1">
              <a:lnSpc>
                <a:spcPct val="90000"/>
              </a:lnSpc>
              <a:spcBef>
                <a:spcPct val="0"/>
              </a:spcBef>
              <a:spcAft>
                <a:spcPts val="600"/>
              </a:spcAft>
              <a:buClrTx/>
              <a:buSzTx/>
              <a:tabLst/>
            </a:pPr>
            <a:endParaRPr kumimoji="0" lang="en-US" altLang="el-GR" sz="1600" b="0" i="0" u="none" strike="noStrike" cap="none" normalizeH="0" baseline="0" dirty="0">
              <a:ln>
                <a:noFill/>
              </a:ln>
              <a:effectLst/>
              <a:latin typeface="+mn-lt"/>
            </a:endParaRPr>
          </a:p>
          <a:p>
            <a:pPr marL="0" marR="0" lvl="0" indent="-228600" defTabSz="9144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l-GR" sz="1600" b="0" i="0" u="none" strike="noStrike" cap="none" normalizeH="0" baseline="0" dirty="0">
                <a:ln>
                  <a:noFill/>
                </a:ln>
                <a:effectLst/>
                <a:latin typeface="+mn-lt"/>
              </a:rPr>
              <a:t>Now, we may define the </a:t>
            </a:r>
            <a:r>
              <a:rPr kumimoji="0" lang="en-US" altLang="el-GR" sz="1600" b="0" i="1" u="none" strike="noStrike" cap="none" normalizeH="0" baseline="0" dirty="0">
                <a:ln>
                  <a:noFill/>
                </a:ln>
                <a:effectLst/>
                <a:latin typeface="+mn-lt"/>
              </a:rPr>
              <a:t>degree of belief </a:t>
            </a:r>
            <a:r>
              <a:rPr kumimoji="0" lang="en-US" altLang="el-GR" sz="1600" b="0" i="0" u="none" strike="noStrike" cap="none" normalizeH="0" baseline="0" dirty="0">
                <a:ln>
                  <a:noFill/>
                </a:ln>
                <a:effectLst/>
                <a:latin typeface="+mn-lt"/>
              </a:rPr>
              <a:t>of an individual </a:t>
            </a:r>
            <a:r>
              <a:rPr kumimoji="0" lang="en-US" altLang="el-GR" sz="1600" b="0" i="1" u="none" strike="noStrike" cap="none" normalizeH="0" baseline="0" dirty="0">
                <a:ln>
                  <a:noFill/>
                </a:ln>
                <a:effectLst/>
                <a:latin typeface="+mn-lt"/>
              </a:rPr>
              <a:t>X</a:t>
            </a:r>
            <a:r>
              <a:rPr kumimoji="0" lang="en-US" altLang="el-GR" sz="1600" b="0" i="0" u="none" strike="noStrike" cap="none" normalizeH="0" baseline="0" dirty="0">
                <a:ln>
                  <a:noFill/>
                </a:ln>
                <a:effectLst/>
                <a:latin typeface="+mn-lt"/>
              </a:rPr>
              <a:t> in a hypothesis </a:t>
            </a:r>
            <a:r>
              <a:rPr kumimoji="0" lang="en-US" altLang="el-GR" sz="1600" b="0" i="1" u="none" strike="noStrike" cap="none" normalizeH="0" baseline="0" dirty="0">
                <a:ln>
                  <a:noFill/>
                </a:ln>
                <a:effectLst/>
                <a:latin typeface="+mn-lt"/>
              </a:rPr>
              <a:t>h</a:t>
            </a:r>
            <a:r>
              <a:rPr kumimoji="0" lang="en-US" altLang="el-GR" sz="1600" b="0" i="0" u="none" strike="noStrike" cap="none" normalizeH="0" baseline="0" dirty="0">
                <a:ln>
                  <a:noFill/>
                </a:ln>
                <a:effectLst/>
                <a:latin typeface="+mn-lt"/>
              </a:rPr>
              <a:t> as the price </a:t>
            </a:r>
            <a:r>
              <a:rPr kumimoji="0" lang="en-US" altLang="el-GR" sz="1600" b="0" i="1" u="none" strike="noStrike" cap="none" normalizeH="0" baseline="0" dirty="0">
                <a:ln>
                  <a:noFill/>
                </a:ln>
                <a:effectLst/>
                <a:latin typeface="+mn-lt"/>
              </a:rPr>
              <a:t>$p</a:t>
            </a:r>
            <a:r>
              <a:rPr kumimoji="0" lang="en-US" altLang="el-GR" sz="1600" b="0" i="0" u="none" strike="noStrike" cap="none" normalizeH="0" baseline="0" dirty="0">
                <a:ln>
                  <a:noFill/>
                </a:ln>
                <a:effectLst/>
                <a:latin typeface="+mn-lt"/>
              </a:rPr>
              <a:t> which is (</a:t>
            </a:r>
            <a:r>
              <a:rPr kumimoji="0" lang="en-US" altLang="el-GR" sz="1600" b="0" i="0" u="none" strike="noStrike" cap="none" normalizeH="0" baseline="0" dirty="0" err="1">
                <a:ln>
                  <a:noFill/>
                </a:ln>
                <a:effectLst/>
                <a:latin typeface="+mn-lt"/>
              </a:rPr>
              <a:t>i</a:t>
            </a:r>
            <a:r>
              <a:rPr kumimoji="0" lang="en-US" altLang="el-GR" sz="1600" b="0" i="0" u="none" strike="noStrike" cap="none" normalizeH="0" baseline="0" dirty="0">
                <a:ln>
                  <a:noFill/>
                </a:ln>
                <a:effectLst/>
                <a:latin typeface="+mn-lt"/>
              </a:rPr>
              <a:t>) the </a:t>
            </a:r>
            <a:r>
              <a:rPr kumimoji="0" lang="en-US" altLang="el-GR" sz="1600" b="0" i="1" u="none" strike="noStrike" cap="none" normalizeH="0" baseline="0" dirty="0">
                <a:ln>
                  <a:noFill/>
                </a:ln>
                <a:effectLst/>
                <a:latin typeface="+mn-lt"/>
              </a:rPr>
              <a:t>highest</a:t>
            </a:r>
            <a:r>
              <a:rPr kumimoji="0" lang="en-US" altLang="el-GR" sz="1600" b="0" i="0" u="none" strike="noStrike" cap="none" normalizeH="0" baseline="0" dirty="0">
                <a:ln>
                  <a:noFill/>
                </a:ln>
                <a:effectLst/>
                <a:latin typeface="+mn-lt"/>
              </a:rPr>
              <a:t> price </a:t>
            </a:r>
            <a:r>
              <a:rPr kumimoji="0" lang="en-US" altLang="el-GR" sz="1600" b="0" i="1" u="none" strike="noStrike" cap="none" normalizeH="0" baseline="0" dirty="0">
                <a:ln>
                  <a:noFill/>
                </a:ln>
                <a:effectLst/>
                <a:latin typeface="+mn-lt"/>
              </a:rPr>
              <a:t>X</a:t>
            </a:r>
            <a:r>
              <a:rPr kumimoji="0" lang="en-US" altLang="el-GR" sz="1600" b="0" i="0" u="none" strike="noStrike" cap="none" normalizeH="0" baseline="0" dirty="0">
                <a:ln>
                  <a:noFill/>
                </a:ln>
                <a:effectLst/>
                <a:latin typeface="+mn-lt"/>
              </a:rPr>
              <a:t> is willing to buy a bet that returns </a:t>
            </a:r>
            <a:r>
              <a:rPr kumimoji="0" lang="en-US" altLang="el-GR" sz="1600" b="0" i="1" u="none" strike="noStrike" cap="none" normalizeH="0" baseline="0" dirty="0">
                <a:ln>
                  <a:noFill/>
                </a:ln>
                <a:effectLst/>
                <a:latin typeface="+mn-lt"/>
              </a:rPr>
              <a:t>$1</a:t>
            </a:r>
            <a:r>
              <a:rPr kumimoji="0" lang="en-US" altLang="el-GR" sz="1600" b="0" i="0" u="none" strike="noStrike" cap="none" normalizeH="0" baseline="0" dirty="0">
                <a:ln>
                  <a:noFill/>
                </a:ln>
                <a:effectLst/>
                <a:latin typeface="+mn-lt"/>
              </a:rPr>
              <a:t> if </a:t>
            </a:r>
            <a:r>
              <a:rPr kumimoji="0" lang="en-US" altLang="el-GR" sz="1600" b="0" i="1" u="none" strike="noStrike" cap="none" normalizeH="0" baseline="0" dirty="0">
                <a:ln>
                  <a:noFill/>
                </a:ln>
                <a:effectLst/>
                <a:latin typeface="+mn-lt"/>
              </a:rPr>
              <a:t>h</a:t>
            </a:r>
            <a:r>
              <a:rPr kumimoji="0" lang="en-US" altLang="el-GR" sz="1600" b="0" i="0" u="none" strike="noStrike" cap="none" normalizeH="0" baseline="0" dirty="0">
                <a:ln>
                  <a:noFill/>
                </a:ln>
                <a:effectLst/>
                <a:latin typeface="+mn-lt"/>
              </a:rPr>
              <a:t> is true, and </a:t>
            </a:r>
            <a:r>
              <a:rPr kumimoji="0" lang="en-US" altLang="el-GR" sz="1600" b="0" i="1" u="none" strike="noStrike" cap="none" normalizeH="0" baseline="0" dirty="0">
                <a:ln>
                  <a:noFill/>
                </a:ln>
                <a:effectLst/>
                <a:latin typeface="+mn-lt"/>
              </a:rPr>
              <a:t>$0</a:t>
            </a:r>
            <a:r>
              <a:rPr kumimoji="0" lang="en-US" altLang="el-GR" sz="1600" b="0" i="0" u="none" strike="noStrike" cap="none" normalizeH="0" baseline="0" dirty="0">
                <a:ln>
                  <a:noFill/>
                </a:ln>
                <a:effectLst/>
                <a:latin typeface="+mn-lt"/>
              </a:rPr>
              <a:t> if </a:t>
            </a:r>
            <a:r>
              <a:rPr kumimoji="0" lang="en-US" altLang="el-GR" sz="1600" b="0" i="1" u="none" strike="noStrike" cap="none" normalizeH="0" baseline="0" dirty="0">
                <a:ln>
                  <a:noFill/>
                </a:ln>
                <a:effectLst/>
                <a:latin typeface="+mn-lt"/>
              </a:rPr>
              <a:t>h</a:t>
            </a:r>
            <a:r>
              <a:rPr kumimoji="0" lang="en-US" altLang="el-GR" sz="1600" b="0" i="0" u="none" strike="noStrike" cap="none" normalizeH="0" baseline="0" dirty="0">
                <a:ln>
                  <a:noFill/>
                </a:ln>
                <a:effectLst/>
                <a:latin typeface="+mn-lt"/>
              </a:rPr>
              <a:t> is false, and, (ii) the </a:t>
            </a:r>
            <a:r>
              <a:rPr kumimoji="0" lang="en-US" altLang="el-GR" sz="1600" b="0" i="1" u="none" strike="noStrike" cap="none" normalizeH="0" baseline="0" dirty="0">
                <a:ln>
                  <a:noFill/>
                </a:ln>
                <a:effectLst/>
                <a:latin typeface="+mn-lt"/>
              </a:rPr>
              <a:t>lowest</a:t>
            </a:r>
            <a:r>
              <a:rPr kumimoji="0" lang="en-US" altLang="el-GR" sz="1600" b="0" i="0" u="none" strike="noStrike" cap="none" normalizeH="0" baseline="0" dirty="0">
                <a:ln>
                  <a:noFill/>
                </a:ln>
                <a:effectLst/>
                <a:latin typeface="+mn-lt"/>
              </a:rPr>
              <a:t> price, </a:t>
            </a:r>
            <a:r>
              <a:rPr kumimoji="0" lang="en-US" altLang="el-GR" sz="1600" b="0" i="1" u="none" strike="noStrike" cap="none" normalizeH="0" baseline="0" dirty="0">
                <a:ln>
                  <a:noFill/>
                </a:ln>
                <a:effectLst/>
                <a:latin typeface="+mn-lt"/>
              </a:rPr>
              <a:t>X</a:t>
            </a:r>
            <a:r>
              <a:rPr kumimoji="0" lang="en-US" altLang="el-GR" sz="1600" b="0" i="0" u="none" strike="noStrike" cap="none" normalizeH="0" baseline="0" dirty="0">
                <a:ln>
                  <a:noFill/>
                </a:ln>
                <a:effectLst/>
                <a:latin typeface="+mn-lt"/>
              </a:rPr>
              <a:t> is willing to sell that same bet. </a:t>
            </a:r>
          </a:p>
          <a:p>
            <a:pPr marL="0" marR="0" lvl="0" indent="-228600" defTabSz="914400" eaLnBrk="1" fontAlgn="base" hangingPunct="1">
              <a:lnSpc>
                <a:spcPct val="90000"/>
              </a:lnSpc>
              <a:spcBef>
                <a:spcPct val="0"/>
              </a:spcBef>
              <a:spcAft>
                <a:spcPts val="600"/>
              </a:spcAft>
              <a:buClrTx/>
              <a:buSzTx/>
              <a:buFont typeface="Arial" panose="020B0604020202020204" pitchFamily="34" charset="0"/>
              <a:buChar char="•"/>
              <a:tabLst/>
            </a:pPr>
            <a:endParaRPr lang="en-US" altLang="el-GR" sz="1600" dirty="0">
              <a:latin typeface="+mn-lt"/>
            </a:endParaRPr>
          </a:p>
          <a:p>
            <a:pPr indent="-228600" defTabSz="914400" eaLnBrk="1" hangingPunct="1">
              <a:lnSpc>
                <a:spcPct val="90000"/>
              </a:lnSpc>
              <a:spcAft>
                <a:spcPts val="600"/>
              </a:spcAft>
              <a:buFont typeface="Arial" panose="020B0604020202020204" pitchFamily="34" charset="0"/>
              <a:buChar char="•"/>
            </a:pPr>
            <a:r>
              <a:rPr lang="en-US" sz="1600" dirty="0">
                <a:latin typeface="Times New Roman" panose="02020603050405020304" pitchFamily="18" charset="0"/>
                <a:ea typeface="Yu Mincho" panose="02020400000000000000" pitchFamily="18" charset="-128"/>
              </a:rPr>
              <a:t>A</a:t>
            </a:r>
            <a:r>
              <a:rPr lang="en-US" sz="1600" dirty="0">
                <a:effectLst/>
                <a:latin typeface="Times New Roman" panose="02020603050405020304" pitchFamily="18" charset="0"/>
                <a:ea typeface="Yu Mincho" panose="02020400000000000000" pitchFamily="18" charset="-128"/>
              </a:rPr>
              <a:t> betting situation with guaranteed loss independently of the truth or the falsity of that belief. Such an unwelcome bet or set of bets which “will with certainty result in a loss” (de </a:t>
            </a:r>
            <a:r>
              <a:rPr lang="en-US" sz="1600" dirty="0" err="1">
                <a:effectLst/>
                <a:latin typeface="Times New Roman" panose="02020603050405020304" pitchFamily="18" charset="0"/>
                <a:ea typeface="Yu Mincho" panose="02020400000000000000" pitchFamily="18" charset="-128"/>
              </a:rPr>
              <a:t>Finetti</a:t>
            </a:r>
            <a:r>
              <a:rPr lang="en-US" sz="1600" dirty="0">
                <a:effectLst/>
                <a:latin typeface="Times New Roman" panose="02020603050405020304" pitchFamily="18" charset="0"/>
                <a:ea typeface="Yu Mincho" panose="02020400000000000000" pitchFamily="18" charset="-128"/>
              </a:rPr>
              <a:t>, 1974: 87) for the agent is called </a:t>
            </a:r>
            <a:r>
              <a:rPr lang="en-US" sz="1600" i="1" dirty="0">
                <a:effectLst/>
                <a:latin typeface="Times New Roman" panose="02020603050405020304" pitchFamily="18" charset="0"/>
                <a:ea typeface="Yu Mincho" panose="02020400000000000000" pitchFamily="18" charset="-128"/>
              </a:rPr>
              <a:t>Dutch book</a:t>
            </a:r>
            <a:r>
              <a:rPr lang="en-US" sz="1600" dirty="0">
                <a:effectLst/>
                <a:latin typeface="Times New Roman" panose="02020603050405020304" pitchFamily="18" charset="0"/>
                <a:ea typeface="Yu Mincho" panose="02020400000000000000" pitchFamily="18" charset="-128"/>
              </a:rPr>
              <a:t>.</a:t>
            </a:r>
            <a:endParaRPr lang="el-GR" sz="1600" dirty="0"/>
          </a:p>
          <a:p>
            <a:pPr marL="0" marR="0" lvl="0" indent="-228600" defTabSz="914400" eaLnBrk="1" fontAlgn="base" hangingPunct="1">
              <a:lnSpc>
                <a:spcPct val="90000"/>
              </a:lnSpc>
              <a:spcBef>
                <a:spcPct val="0"/>
              </a:spcBef>
              <a:spcAft>
                <a:spcPts val="600"/>
              </a:spcAft>
              <a:buClrTx/>
              <a:buSzTx/>
              <a:buFont typeface="Arial" panose="020B0604020202020204" pitchFamily="34" charset="0"/>
              <a:buChar char="•"/>
              <a:tabLst/>
            </a:pPr>
            <a:endParaRPr kumimoji="0" lang="en-US" altLang="el-GR" sz="1600" b="0" i="0" u="none" strike="noStrike" cap="none" normalizeH="0" baseline="0" dirty="0">
              <a:ln>
                <a:noFill/>
              </a:ln>
              <a:effectLst/>
              <a:latin typeface="+mn-lt"/>
            </a:endParaRPr>
          </a:p>
        </p:txBody>
      </p:sp>
      <p:grpSp>
        <p:nvGrpSpPr>
          <p:cNvPr id="12" name="Group 11">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760545" cy="2017580"/>
            <a:chOff x="0" y="4601497"/>
            <a:chExt cx="1014060" cy="2017580"/>
          </a:xfrm>
        </p:grpSpPr>
        <p:sp>
          <p:nvSpPr>
            <p:cNvPr id="13" name="Isosceles Triangle 12">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14467" y="1"/>
            <a:ext cx="729532" cy="1935307"/>
            <a:chOff x="10918968" y="713127"/>
            <a:chExt cx="1273032" cy="2532832"/>
          </a:xfrm>
        </p:grpSpPr>
        <p:sp>
          <p:nvSpPr>
            <p:cNvPr id="17" name="Rectangle 16">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mc:AlternateContent xmlns:mc="http://schemas.openxmlformats.org/markup-compatibility/2006">
        <mc:Choice xmlns:a14="http://schemas.microsoft.com/office/drawing/2010/main" Requires="a14">
          <p:graphicFrame>
            <p:nvGraphicFramePr>
              <p:cNvPr id="4" name="Content Placeholder 3">
                <a:extLst>
                  <a:ext uri="{FF2B5EF4-FFF2-40B4-BE49-F238E27FC236}">
                    <a16:creationId xmlns:a16="http://schemas.microsoft.com/office/drawing/2014/main" id="{FB3B4B9A-4DC1-4EE3-AB5D-783DCA3F7A58}"/>
                  </a:ext>
                </a:extLst>
              </p:cNvPr>
              <p:cNvGraphicFramePr>
                <a:graphicFrameLocks noGrp="1"/>
              </p:cNvGraphicFramePr>
              <p:nvPr>
                <p:ph idx="1"/>
                <p:extLst>
                  <p:ext uri="{D42A27DB-BD31-4B8C-83A1-F6EECF244321}">
                    <p14:modId xmlns:p14="http://schemas.microsoft.com/office/powerpoint/2010/main" val="2420909025"/>
                  </p:ext>
                </p:extLst>
              </p:nvPr>
            </p:nvGraphicFramePr>
            <p:xfrm>
              <a:off x="4776537" y="2951760"/>
              <a:ext cx="3884864" cy="2269246"/>
            </p:xfrm>
            <a:graphic>
              <a:graphicData uri="http://schemas.openxmlformats.org/drawingml/2006/table">
                <a:tbl>
                  <a:tblPr firstRow="1" firstCol="1" bandRow="1">
                    <a:tableStyleId>{5C22544A-7EE6-4342-B048-85BDC9FD1C3A}</a:tableStyleId>
                  </a:tblPr>
                  <a:tblGrid>
                    <a:gridCol w="448285">
                      <a:extLst>
                        <a:ext uri="{9D8B030D-6E8A-4147-A177-3AD203B41FA5}">
                          <a16:colId xmlns:a16="http://schemas.microsoft.com/office/drawing/2014/main" val="2977498711"/>
                        </a:ext>
                      </a:extLst>
                    </a:gridCol>
                    <a:gridCol w="899525">
                      <a:extLst>
                        <a:ext uri="{9D8B030D-6E8A-4147-A177-3AD203B41FA5}">
                          <a16:colId xmlns:a16="http://schemas.microsoft.com/office/drawing/2014/main" val="3252393735"/>
                        </a:ext>
                      </a:extLst>
                    </a:gridCol>
                    <a:gridCol w="1160989">
                      <a:extLst>
                        <a:ext uri="{9D8B030D-6E8A-4147-A177-3AD203B41FA5}">
                          <a16:colId xmlns:a16="http://schemas.microsoft.com/office/drawing/2014/main" val="2754513272"/>
                        </a:ext>
                      </a:extLst>
                    </a:gridCol>
                    <a:gridCol w="1376065">
                      <a:extLst>
                        <a:ext uri="{9D8B030D-6E8A-4147-A177-3AD203B41FA5}">
                          <a16:colId xmlns:a16="http://schemas.microsoft.com/office/drawing/2014/main" val="1902935542"/>
                        </a:ext>
                      </a:extLst>
                    </a:gridCol>
                  </a:tblGrid>
                  <a:tr h="1023199">
                    <a:tc>
                      <a:txBody>
                        <a:bodyPr/>
                        <a:lstStyle/>
                        <a:p>
                          <a:pPr>
                            <a:lnSpc>
                              <a:spcPct val="150000"/>
                            </a:lnSpc>
                            <a:spcAft>
                              <a:spcPts val="800"/>
                            </a:spcAft>
                          </a:pPr>
                          <a14:m>
                            <m:oMathPara xmlns:m="http://schemas.openxmlformats.org/officeDocument/2006/math">
                              <m:oMathParaPr>
                                <m:jc m:val="centerGroup"/>
                              </m:oMathParaPr>
                              <m:oMath xmlns:m="http://schemas.openxmlformats.org/officeDocument/2006/math">
                                <m:r>
                                  <a:rPr lang="en-US" sz="1600" cap="all" smtClean="0">
                                    <a:effectLst/>
                                    <a:latin typeface="Cambria Math" panose="02040503050406030204" pitchFamily="18" charset="0"/>
                                  </a:rPr>
                                  <m:t>𝒉</m:t>
                                </m:r>
                              </m:oMath>
                            </m:oMathPara>
                          </a14:m>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109967" marR="109967" marT="0" marB="0"/>
                    </a:tc>
                    <a:tc>
                      <a:txBody>
                        <a:bodyPr/>
                        <a:lstStyle/>
                        <a:p>
                          <a:pPr>
                            <a:lnSpc>
                              <a:spcPct val="150000"/>
                            </a:lnSpc>
                            <a:spcAft>
                              <a:spcPts val="800"/>
                            </a:spcAft>
                          </a:pPr>
                          <a:r>
                            <a:rPr lang="en-US" sz="1600" cap="all" dirty="0">
                              <a:effectLst/>
                            </a:rPr>
                            <a:t>Agent pays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967" marR="109967" marT="0" marB="0"/>
                    </a:tc>
                    <a:tc>
                      <a:txBody>
                        <a:bodyPr/>
                        <a:lstStyle/>
                        <a:p>
                          <a:pPr>
                            <a:lnSpc>
                              <a:spcPct val="150000"/>
                            </a:lnSpc>
                            <a:spcAft>
                              <a:spcPts val="800"/>
                            </a:spcAft>
                          </a:pPr>
                          <a:r>
                            <a:rPr lang="en-US" sz="1600" cap="all">
                              <a:effectLst/>
                            </a:rPr>
                            <a:t>Agent receives</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109967" marR="109967" marT="0" marB="0"/>
                    </a:tc>
                    <a:tc>
                      <a:txBody>
                        <a:bodyPr/>
                        <a:lstStyle/>
                        <a:p>
                          <a:pPr>
                            <a:lnSpc>
                              <a:spcPct val="150000"/>
                            </a:lnSpc>
                            <a:spcAft>
                              <a:spcPts val="800"/>
                            </a:spcAft>
                          </a:pPr>
                          <a:r>
                            <a:rPr lang="en-US" sz="1600" cap="all">
                              <a:effectLst/>
                            </a:rPr>
                            <a:t>Net payoff for the agent</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109967" marR="109967" marT="0" marB="0"/>
                    </a:tc>
                    <a:extLst>
                      <a:ext uri="{0D108BD9-81ED-4DB2-BD59-A6C34878D82A}">
                        <a16:rowId xmlns:a16="http://schemas.microsoft.com/office/drawing/2014/main" val="2508193991"/>
                      </a:ext>
                    </a:extLst>
                  </a:tr>
                  <a:tr h="604906">
                    <a:tc>
                      <a:txBody>
                        <a:bodyPr/>
                        <a:lstStyle/>
                        <a:p>
                          <a:pPr>
                            <a:lnSpc>
                              <a:spcPct val="150000"/>
                            </a:lnSpc>
                            <a:spcAft>
                              <a:spcPts val="800"/>
                            </a:spcAft>
                          </a:pPr>
                          <a14:m>
                            <m:oMathPara xmlns:m="http://schemas.openxmlformats.org/officeDocument/2006/math">
                              <m:oMathParaPr>
                                <m:jc m:val="centerGroup"/>
                              </m:oMathParaPr>
                              <m:oMath xmlns:m="http://schemas.openxmlformats.org/officeDocument/2006/math">
                                <m:r>
                                  <a:rPr lang="en-US" sz="1900" cap="all" smtClean="0">
                                    <a:effectLst/>
                                    <a:latin typeface="Cambria Math" panose="02040503050406030204" pitchFamily="18" charset="0"/>
                                  </a:rPr>
                                  <m:t>𝑻</m:t>
                                </m:r>
                              </m:oMath>
                            </m:oMathPara>
                          </a14:m>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109967" marR="109967" marT="0" marB="0"/>
                    </a:tc>
                    <a:tc>
                      <a:txBody>
                        <a:bodyPr/>
                        <a:lstStyle/>
                        <a:p>
                          <a:pPr>
                            <a:lnSpc>
                              <a:spcPct val="150000"/>
                            </a:lnSpc>
                            <a:spcAft>
                              <a:spcPts val="800"/>
                            </a:spcAft>
                          </a:pPr>
                          <a14:m>
                            <m:oMathPara xmlns:m="http://schemas.openxmlformats.org/officeDocument/2006/math">
                              <m:oMathParaPr>
                                <m:jc m:val="centerGroup"/>
                              </m:oMathParaPr>
                              <m:oMath xmlns:m="http://schemas.openxmlformats.org/officeDocument/2006/math">
                                <m:r>
                                  <a:rPr lang="en-US" sz="1900" smtClean="0">
                                    <a:effectLst/>
                                    <a:latin typeface="Cambria Math" panose="02040503050406030204" pitchFamily="18" charset="0"/>
                                  </a:rPr>
                                  <m:t>𝑝𝑆</m:t>
                                </m:r>
                              </m:oMath>
                            </m:oMathPara>
                          </a14:m>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967" marR="109967" marT="0" marB="0"/>
                    </a:tc>
                    <a:tc>
                      <a:txBody>
                        <a:bodyPr/>
                        <a:lstStyle/>
                        <a:p>
                          <a:pPr>
                            <a:lnSpc>
                              <a:spcPct val="150000"/>
                            </a:lnSpc>
                            <a:spcAft>
                              <a:spcPts val="800"/>
                            </a:spcAft>
                          </a:pPr>
                          <a14:m>
                            <m:oMathPara xmlns:m="http://schemas.openxmlformats.org/officeDocument/2006/math">
                              <m:oMathParaPr>
                                <m:jc m:val="centerGroup"/>
                              </m:oMathParaPr>
                              <m:oMath xmlns:m="http://schemas.openxmlformats.org/officeDocument/2006/math">
                                <m:r>
                                  <a:rPr lang="en-US" sz="1900" smtClean="0">
                                    <a:effectLst/>
                                    <a:latin typeface="Cambria Math" panose="02040503050406030204" pitchFamily="18" charset="0"/>
                                  </a:rPr>
                                  <m:t>𝑆</m:t>
                                </m:r>
                              </m:oMath>
                            </m:oMathPara>
                          </a14:m>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109967" marR="109967" marT="0" marB="0"/>
                    </a:tc>
                    <a:tc>
                      <a:txBody>
                        <a:bodyPr/>
                        <a:lstStyle/>
                        <a:p>
                          <a:pPr>
                            <a:lnSpc>
                              <a:spcPct val="150000"/>
                            </a:lnSpc>
                            <a:spcAft>
                              <a:spcPts val="800"/>
                            </a:spcAft>
                          </a:pPr>
                          <a14:m>
                            <m:oMathPara xmlns:m="http://schemas.openxmlformats.org/officeDocument/2006/math">
                              <m:oMathParaPr>
                                <m:jc m:val="centerGroup"/>
                              </m:oMathParaPr>
                              <m:oMath xmlns:m="http://schemas.openxmlformats.org/officeDocument/2006/math">
                                <m:r>
                                  <a:rPr lang="en-US" sz="1900" smtClean="0">
                                    <a:effectLst/>
                                    <a:latin typeface="Cambria Math" panose="02040503050406030204" pitchFamily="18" charset="0"/>
                                  </a:rPr>
                                  <m:t>(1−</m:t>
                                </m:r>
                                <m:r>
                                  <a:rPr lang="en-US" sz="1900" smtClean="0">
                                    <a:effectLst/>
                                    <a:latin typeface="Cambria Math" panose="02040503050406030204" pitchFamily="18" charset="0"/>
                                  </a:rPr>
                                  <m:t>𝑝</m:t>
                                </m:r>
                                <m:r>
                                  <a:rPr lang="en-US" sz="1900" smtClean="0">
                                    <a:effectLst/>
                                    <a:latin typeface="Cambria Math" panose="02040503050406030204" pitchFamily="18" charset="0"/>
                                  </a:rPr>
                                  <m:t>)</m:t>
                                </m:r>
                                <m:r>
                                  <a:rPr lang="en-US" sz="1900" smtClean="0">
                                    <a:effectLst/>
                                    <a:latin typeface="Cambria Math" panose="02040503050406030204" pitchFamily="18" charset="0"/>
                                  </a:rPr>
                                  <m:t>𝑆</m:t>
                                </m:r>
                              </m:oMath>
                            </m:oMathPara>
                          </a14:m>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109967" marR="109967" marT="0" marB="0"/>
                    </a:tc>
                    <a:extLst>
                      <a:ext uri="{0D108BD9-81ED-4DB2-BD59-A6C34878D82A}">
                        <a16:rowId xmlns:a16="http://schemas.microsoft.com/office/drawing/2014/main" val="1721397615"/>
                      </a:ext>
                    </a:extLst>
                  </a:tr>
                  <a:tr h="604906">
                    <a:tc>
                      <a:txBody>
                        <a:bodyPr/>
                        <a:lstStyle/>
                        <a:p>
                          <a:pPr>
                            <a:lnSpc>
                              <a:spcPct val="150000"/>
                            </a:lnSpc>
                            <a:spcAft>
                              <a:spcPts val="800"/>
                            </a:spcAft>
                          </a:pPr>
                          <a14:m>
                            <m:oMathPara xmlns:m="http://schemas.openxmlformats.org/officeDocument/2006/math">
                              <m:oMathParaPr>
                                <m:jc m:val="centerGroup"/>
                              </m:oMathParaPr>
                              <m:oMath xmlns:m="http://schemas.openxmlformats.org/officeDocument/2006/math">
                                <m:r>
                                  <a:rPr lang="en-US" sz="1900" cap="all" smtClean="0">
                                    <a:effectLst/>
                                    <a:latin typeface="Cambria Math" panose="02040503050406030204" pitchFamily="18" charset="0"/>
                                  </a:rPr>
                                  <m:t>𝑭</m:t>
                                </m:r>
                              </m:oMath>
                            </m:oMathPara>
                          </a14:m>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109967" marR="109967" marT="0" marB="0"/>
                    </a:tc>
                    <a:tc>
                      <a:txBody>
                        <a:bodyPr/>
                        <a:lstStyle/>
                        <a:p>
                          <a:pPr>
                            <a:lnSpc>
                              <a:spcPct val="150000"/>
                            </a:lnSpc>
                            <a:spcAft>
                              <a:spcPts val="800"/>
                            </a:spcAft>
                          </a:pPr>
                          <a14:m>
                            <m:oMathPara xmlns:m="http://schemas.openxmlformats.org/officeDocument/2006/math">
                              <m:oMathParaPr>
                                <m:jc m:val="centerGroup"/>
                              </m:oMathParaPr>
                              <m:oMath xmlns:m="http://schemas.openxmlformats.org/officeDocument/2006/math">
                                <m:r>
                                  <a:rPr lang="en-US" sz="1900" smtClean="0">
                                    <a:effectLst/>
                                    <a:latin typeface="Cambria Math" panose="02040503050406030204" pitchFamily="18" charset="0"/>
                                  </a:rPr>
                                  <m:t>𝑝𝑆</m:t>
                                </m:r>
                              </m:oMath>
                            </m:oMathPara>
                          </a14:m>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109967" marR="109967" marT="0" marB="0"/>
                    </a:tc>
                    <a:tc>
                      <a:txBody>
                        <a:bodyPr/>
                        <a:lstStyle/>
                        <a:p>
                          <a:pPr>
                            <a:lnSpc>
                              <a:spcPct val="150000"/>
                            </a:lnSpc>
                            <a:spcAft>
                              <a:spcPts val="800"/>
                            </a:spcAft>
                          </a:pPr>
                          <a14:m>
                            <m:oMathPara xmlns:m="http://schemas.openxmlformats.org/officeDocument/2006/math">
                              <m:oMathParaPr>
                                <m:jc m:val="centerGroup"/>
                              </m:oMathParaPr>
                              <m:oMath xmlns:m="http://schemas.openxmlformats.org/officeDocument/2006/math">
                                <m:r>
                                  <a:rPr lang="en-US" sz="1900" smtClean="0">
                                    <a:effectLst/>
                                    <a:latin typeface="Cambria Math" panose="02040503050406030204" pitchFamily="18" charset="0"/>
                                  </a:rPr>
                                  <m:t>0</m:t>
                                </m:r>
                              </m:oMath>
                            </m:oMathPara>
                          </a14:m>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109967" marR="109967" marT="0" marB="0"/>
                    </a:tc>
                    <a:tc>
                      <a:txBody>
                        <a:bodyPr/>
                        <a:lstStyle/>
                        <a:p>
                          <a:pPr>
                            <a:lnSpc>
                              <a:spcPct val="150000"/>
                            </a:lnSpc>
                            <a:spcAft>
                              <a:spcPts val="800"/>
                            </a:spcAft>
                          </a:pPr>
                          <a14:m>
                            <m:oMathPara xmlns:m="http://schemas.openxmlformats.org/officeDocument/2006/math">
                              <m:oMathParaPr>
                                <m:jc m:val="centerGroup"/>
                              </m:oMathParaPr>
                              <m:oMath xmlns:m="http://schemas.openxmlformats.org/officeDocument/2006/math">
                                <m:r>
                                  <a:rPr lang="en-US" sz="1900" smtClean="0">
                                    <a:effectLst/>
                                    <a:latin typeface="Cambria Math" panose="02040503050406030204" pitchFamily="18" charset="0"/>
                                  </a:rPr>
                                  <m:t>−</m:t>
                                </m:r>
                                <m:r>
                                  <a:rPr lang="en-US" sz="1900" smtClean="0">
                                    <a:effectLst/>
                                    <a:latin typeface="Cambria Math" panose="02040503050406030204" pitchFamily="18" charset="0"/>
                                  </a:rPr>
                                  <m:t>𝑝𝑆</m:t>
                                </m:r>
                              </m:oMath>
                            </m:oMathPara>
                          </a14:m>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967" marR="109967" marT="0" marB="0"/>
                    </a:tc>
                    <a:extLst>
                      <a:ext uri="{0D108BD9-81ED-4DB2-BD59-A6C34878D82A}">
                        <a16:rowId xmlns:a16="http://schemas.microsoft.com/office/drawing/2014/main" val="778675847"/>
                      </a:ext>
                    </a:extLst>
                  </a:tr>
                </a:tbl>
              </a:graphicData>
            </a:graphic>
          </p:graphicFrame>
        </mc:Choice>
        <mc:Fallback>
          <p:graphicFrame>
            <p:nvGraphicFramePr>
              <p:cNvPr id="4" name="Content Placeholder 3">
                <a:extLst>
                  <a:ext uri="{FF2B5EF4-FFF2-40B4-BE49-F238E27FC236}">
                    <a16:creationId xmlns:a16="http://schemas.microsoft.com/office/drawing/2014/main" id="{FB3B4B9A-4DC1-4EE3-AB5D-783DCA3F7A58}"/>
                  </a:ext>
                </a:extLst>
              </p:cNvPr>
              <p:cNvGraphicFramePr>
                <a:graphicFrameLocks noGrp="1"/>
              </p:cNvGraphicFramePr>
              <p:nvPr>
                <p:ph idx="1"/>
                <p:extLst>
                  <p:ext uri="{D42A27DB-BD31-4B8C-83A1-F6EECF244321}">
                    <p14:modId xmlns:p14="http://schemas.microsoft.com/office/powerpoint/2010/main" val="2420909025"/>
                  </p:ext>
                </p:extLst>
              </p:nvPr>
            </p:nvGraphicFramePr>
            <p:xfrm>
              <a:off x="4776537" y="2951760"/>
              <a:ext cx="3884864" cy="2269246"/>
            </p:xfrm>
            <a:graphic>
              <a:graphicData uri="http://schemas.openxmlformats.org/drawingml/2006/table">
                <a:tbl>
                  <a:tblPr firstRow="1" firstCol="1" bandRow="1">
                    <a:tableStyleId>{5C22544A-7EE6-4342-B048-85BDC9FD1C3A}</a:tableStyleId>
                  </a:tblPr>
                  <a:tblGrid>
                    <a:gridCol w="448285">
                      <a:extLst>
                        <a:ext uri="{9D8B030D-6E8A-4147-A177-3AD203B41FA5}">
                          <a16:colId xmlns:a16="http://schemas.microsoft.com/office/drawing/2014/main" val="2977498711"/>
                        </a:ext>
                      </a:extLst>
                    </a:gridCol>
                    <a:gridCol w="899525">
                      <a:extLst>
                        <a:ext uri="{9D8B030D-6E8A-4147-A177-3AD203B41FA5}">
                          <a16:colId xmlns:a16="http://schemas.microsoft.com/office/drawing/2014/main" val="3252393735"/>
                        </a:ext>
                      </a:extLst>
                    </a:gridCol>
                    <a:gridCol w="1160989">
                      <a:extLst>
                        <a:ext uri="{9D8B030D-6E8A-4147-A177-3AD203B41FA5}">
                          <a16:colId xmlns:a16="http://schemas.microsoft.com/office/drawing/2014/main" val="2754513272"/>
                        </a:ext>
                      </a:extLst>
                    </a:gridCol>
                    <a:gridCol w="1376065">
                      <a:extLst>
                        <a:ext uri="{9D8B030D-6E8A-4147-A177-3AD203B41FA5}">
                          <a16:colId xmlns:a16="http://schemas.microsoft.com/office/drawing/2014/main" val="1902935542"/>
                        </a:ext>
                      </a:extLst>
                    </a:gridCol>
                  </a:tblGrid>
                  <a:tr h="1059434">
                    <a:tc>
                      <a:txBody>
                        <a:bodyPr/>
                        <a:lstStyle/>
                        <a:p>
                          <a:endParaRPr lang="el-GR"/>
                        </a:p>
                      </a:txBody>
                      <a:tcPr marL="109967" marR="109967" marT="0" marB="0">
                        <a:blipFill>
                          <a:blip r:embed="rId2"/>
                          <a:stretch>
                            <a:fillRect l="-1351" t="-575" r="-767568" b="-115517"/>
                          </a:stretch>
                        </a:blipFill>
                      </a:tcPr>
                    </a:tc>
                    <a:tc>
                      <a:txBody>
                        <a:bodyPr/>
                        <a:lstStyle/>
                        <a:p>
                          <a:pPr>
                            <a:lnSpc>
                              <a:spcPct val="150000"/>
                            </a:lnSpc>
                            <a:spcAft>
                              <a:spcPts val="800"/>
                            </a:spcAft>
                          </a:pPr>
                          <a:r>
                            <a:rPr lang="en-US" sz="1600" cap="all" dirty="0">
                              <a:effectLst/>
                            </a:rPr>
                            <a:t>Agent pays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967" marR="109967" marT="0" marB="0"/>
                    </a:tc>
                    <a:tc>
                      <a:txBody>
                        <a:bodyPr/>
                        <a:lstStyle/>
                        <a:p>
                          <a:pPr>
                            <a:lnSpc>
                              <a:spcPct val="150000"/>
                            </a:lnSpc>
                            <a:spcAft>
                              <a:spcPts val="800"/>
                            </a:spcAft>
                          </a:pPr>
                          <a:r>
                            <a:rPr lang="en-US" sz="1600" cap="all">
                              <a:effectLst/>
                            </a:rPr>
                            <a:t>Agent receives</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109967" marR="109967" marT="0" marB="0"/>
                    </a:tc>
                    <a:tc>
                      <a:txBody>
                        <a:bodyPr/>
                        <a:lstStyle/>
                        <a:p>
                          <a:pPr>
                            <a:lnSpc>
                              <a:spcPct val="150000"/>
                            </a:lnSpc>
                            <a:spcAft>
                              <a:spcPts val="800"/>
                            </a:spcAft>
                          </a:pPr>
                          <a:r>
                            <a:rPr lang="en-US" sz="1600" cap="all">
                              <a:effectLst/>
                            </a:rPr>
                            <a:t>Net payoff for the agent</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109967" marR="109967" marT="0" marB="0"/>
                    </a:tc>
                    <a:extLst>
                      <a:ext uri="{0D108BD9-81ED-4DB2-BD59-A6C34878D82A}">
                        <a16:rowId xmlns:a16="http://schemas.microsoft.com/office/drawing/2014/main" val="2508193991"/>
                      </a:ext>
                    </a:extLst>
                  </a:tr>
                  <a:tr h="604906">
                    <a:tc>
                      <a:txBody>
                        <a:bodyPr/>
                        <a:lstStyle/>
                        <a:p>
                          <a:endParaRPr lang="el-GR"/>
                        </a:p>
                      </a:txBody>
                      <a:tcPr marL="109967" marR="109967" marT="0" marB="0">
                        <a:blipFill>
                          <a:blip r:embed="rId2"/>
                          <a:stretch>
                            <a:fillRect l="-1351" t="-175000" r="-767568" b="-101000"/>
                          </a:stretch>
                        </a:blipFill>
                      </a:tcPr>
                    </a:tc>
                    <a:tc>
                      <a:txBody>
                        <a:bodyPr/>
                        <a:lstStyle/>
                        <a:p>
                          <a:endParaRPr lang="el-GR"/>
                        </a:p>
                      </a:txBody>
                      <a:tcPr marL="109967" marR="109967" marT="0" marB="0">
                        <a:blipFill>
                          <a:blip r:embed="rId2"/>
                          <a:stretch>
                            <a:fillRect l="-51020" t="-175000" r="-286395" b="-101000"/>
                          </a:stretch>
                        </a:blipFill>
                      </a:tcPr>
                    </a:tc>
                    <a:tc>
                      <a:txBody>
                        <a:bodyPr/>
                        <a:lstStyle/>
                        <a:p>
                          <a:endParaRPr lang="el-GR"/>
                        </a:p>
                      </a:txBody>
                      <a:tcPr marL="109967" marR="109967" marT="0" marB="0">
                        <a:blipFill>
                          <a:blip r:embed="rId2"/>
                          <a:stretch>
                            <a:fillRect l="-116230" t="-175000" r="-120419" b="-101000"/>
                          </a:stretch>
                        </a:blipFill>
                      </a:tcPr>
                    </a:tc>
                    <a:tc>
                      <a:txBody>
                        <a:bodyPr/>
                        <a:lstStyle/>
                        <a:p>
                          <a:endParaRPr lang="el-GR"/>
                        </a:p>
                      </a:txBody>
                      <a:tcPr marL="109967" marR="109967" marT="0" marB="0">
                        <a:blipFill>
                          <a:blip r:embed="rId2"/>
                          <a:stretch>
                            <a:fillRect l="-182743" t="-175000" r="-1770" b="-101000"/>
                          </a:stretch>
                        </a:blipFill>
                      </a:tcPr>
                    </a:tc>
                    <a:extLst>
                      <a:ext uri="{0D108BD9-81ED-4DB2-BD59-A6C34878D82A}">
                        <a16:rowId xmlns:a16="http://schemas.microsoft.com/office/drawing/2014/main" val="1721397615"/>
                      </a:ext>
                    </a:extLst>
                  </a:tr>
                  <a:tr h="604906">
                    <a:tc>
                      <a:txBody>
                        <a:bodyPr/>
                        <a:lstStyle/>
                        <a:p>
                          <a:endParaRPr lang="el-GR"/>
                        </a:p>
                      </a:txBody>
                      <a:tcPr marL="109967" marR="109967" marT="0" marB="0">
                        <a:blipFill>
                          <a:blip r:embed="rId2"/>
                          <a:stretch>
                            <a:fillRect l="-1351" t="-277778" r="-767568" b="-2020"/>
                          </a:stretch>
                        </a:blipFill>
                      </a:tcPr>
                    </a:tc>
                    <a:tc>
                      <a:txBody>
                        <a:bodyPr/>
                        <a:lstStyle/>
                        <a:p>
                          <a:endParaRPr lang="el-GR"/>
                        </a:p>
                      </a:txBody>
                      <a:tcPr marL="109967" marR="109967" marT="0" marB="0">
                        <a:blipFill>
                          <a:blip r:embed="rId2"/>
                          <a:stretch>
                            <a:fillRect l="-51020" t="-277778" r="-286395" b="-2020"/>
                          </a:stretch>
                        </a:blipFill>
                      </a:tcPr>
                    </a:tc>
                    <a:tc>
                      <a:txBody>
                        <a:bodyPr/>
                        <a:lstStyle/>
                        <a:p>
                          <a:endParaRPr lang="el-GR"/>
                        </a:p>
                      </a:txBody>
                      <a:tcPr marL="109967" marR="109967" marT="0" marB="0">
                        <a:blipFill>
                          <a:blip r:embed="rId2"/>
                          <a:stretch>
                            <a:fillRect l="-116230" t="-277778" r="-120419" b="-2020"/>
                          </a:stretch>
                        </a:blipFill>
                      </a:tcPr>
                    </a:tc>
                    <a:tc>
                      <a:txBody>
                        <a:bodyPr/>
                        <a:lstStyle/>
                        <a:p>
                          <a:endParaRPr lang="el-GR"/>
                        </a:p>
                      </a:txBody>
                      <a:tcPr marL="109967" marR="109967" marT="0" marB="0">
                        <a:blipFill>
                          <a:blip r:embed="rId2"/>
                          <a:stretch>
                            <a:fillRect l="-182743" t="-277778" r="-1770" b="-2020"/>
                          </a:stretch>
                        </a:blipFill>
                      </a:tcPr>
                    </a:tc>
                    <a:extLst>
                      <a:ext uri="{0D108BD9-81ED-4DB2-BD59-A6C34878D82A}">
                        <a16:rowId xmlns:a16="http://schemas.microsoft.com/office/drawing/2014/main" val="778675847"/>
                      </a:ext>
                    </a:extLst>
                  </a:tr>
                </a:tbl>
              </a:graphicData>
            </a:graphic>
          </p:graphicFrame>
        </mc:Fallback>
      </mc:AlternateContent>
    </p:spTree>
    <p:extLst>
      <p:ext uri="{BB962C8B-B14F-4D97-AF65-F5344CB8AC3E}">
        <p14:creationId xmlns:p14="http://schemas.microsoft.com/office/powerpoint/2010/main" val="3192552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BF7FBD-07F5-47A1-B580-46CB0F3ED8C7}"/>
              </a:ext>
            </a:extLst>
          </p:cNvPr>
          <p:cNvSpPr>
            <a:spLocks noGrp="1"/>
          </p:cNvSpPr>
          <p:nvPr>
            <p:ph type="title"/>
          </p:nvPr>
        </p:nvSpPr>
        <p:spPr>
          <a:xfrm>
            <a:off x="628650" y="365127"/>
            <a:ext cx="7886700" cy="619612"/>
          </a:xfrm>
        </p:spPr>
        <p:txBody>
          <a:bodyPr>
            <a:normAutofit fontScale="90000"/>
          </a:bodyPr>
          <a:lstStyle/>
          <a:p>
            <a:r>
              <a:rPr lang="en-US" dirty="0"/>
              <a:t>H </a:t>
            </a:r>
            <a:r>
              <a:rPr lang="el-GR" dirty="0"/>
              <a:t>αρχή της επαγωγής κατά </a:t>
            </a:r>
            <a:r>
              <a:rPr lang="en-US" dirty="0"/>
              <a:t>Russell</a:t>
            </a:r>
            <a:endParaRPr lang="el-GR" dirty="0"/>
          </a:p>
        </p:txBody>
      </p:sp>
      <p:sp>
        <p:nvSpPr>
          <p:cNvPr id="3" name="Θέση περιεχομένου 2">
            <a:extLst>
              <a:ext uri="{FF2B5EF4-FFF2-40B4-BE49-F238E27FC236}">
                <a16:creationId xmlns:a16="http://schemas.microsoft.com/office/drawing/2014/main" id="{04A21A8F-D1B5-45A3-8489-8EED56652D62}"/>
              </a:ext>
            </a:extLst>
          </p:cNvPr>
          <p:cNvSpPr>
            <a:spLocks noGrp="1"/>
          </p:cNvSpPr>
          <p:nvPr>
            <p:ph idx="1"/>
          </p:nvPr>
        </p:nvSpPr>
        <p:spPr>
          <a:xfrm>
            <a:off x="628650" y="1181685"/>
            <a:ext cx="7886700" cy="4995277"/>
          </a:xfrm>
        </p:spPr>
        <p:txBody>
          <a:bodyPr/>
          <a:lstStyle/>
          <a:p>
            <a:pPr marL="0" indent="0">
              <a:buNone/>
            </a:pPr>
            <a:endParaRPr lang="en-US" dirty="0"/>
          </a:p>
          <a:p>
            <a:pPr marL="0" indent="0">
              <a:buNone/>
            </a:pPr>
            <a:endParaRPr lang="en-US" dirty="0"/>
          </a:p>
          <a:p>
            <a:pPr marL="0" indent="0">
              <a:buNone/>
            </a:pPr>
            <a:r>
              <a:rPr lang="en-US" dirty="0"/>
              <a:t>if </a:t>
            </a:r>
            <a:r>
              <a:rPr lang="en-US" dirty="0">
                <a:solidFill>
                  <a:srgbClr val="FF0000"/>
                </a:solidFill>
              </a:rPr>
              <a:t>A has been found very often accompanied or followed by B</a:t>
            </a:r>
            <a:r>
              <a:rPr lang="en-US" dirty="0"/>
              <a:t>, and </a:t>
            </a:r>
            <a:r>
              <a:rPr lang="en-US" dirty="0">
                <a:solidFill>
                  <a:srgbClr val="FF0000"/>
                </a:solidFill>
              </a:rPr>
              <a:t>no instance is known of A not being accompanied or followed by B</a:t>
            </a:r>
            <a:r>
              <a:rPr lang="en-US" dirty="0"/>
              <a:t>, then </a:t>
            </a:r>
            <a:r>
              <a:rPr lang="en-US" dirty="0">
                <a:solidFill>
                  <a:srgbClr val="FF0000"/>
                </a:solidFill>
              </a:rPr>
              <a:t>it is probable</a:t>
            </a:r>
            <a:r>
              <a:rPr lang="en-US" dirty="0"/>
              <a:t> that on the next occasion on which A is observed it will be accompanied or followed by B’.</a:t>
            </a:r>
          </a:p>
          <a:p>
            <a:pPr marL="0" indent="0">
              <a:buNone/>
            </a:pPr>
            <a:endParaRPr lang="el-GR" dirty="0"/>
          </a:p>
        </p:txBody>
      </p:sp>
    </p:spTree>
    <p:extLst>
      <p:ext uri="{BB962C8B-B14F-4D97-AF65-F5344CB8AC3E}">
        <p14:creationId xmlns:p14="http://schemas.microsoft.com/office/powerpoint/2010/main" val="1982521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09594-8A13-4823-8E7E-E4C2F358AD3B}"/>
              </a:ext>
            </a:extLst>
          </p:cNvPr>
          <p:cNvSpPr>
            <a:spLocks noGrp="1"/>
          </p:cNvSpPr>
          <p:nvPr>
            <p:ph type="title"/>
          </p:nvPr>
        </p:nvSpPr>
        <p:spPr>
          <a:xfrm>
            <a:off x="628650" y="365126"/>
            <a:ext cx="7886700" cy="633495"/>
          </a:xfrm>
        </p:spPr>
        <p:txBody>
          <a:bodyPr>
            <a:normAutofit fontScale="90000"/>
          </a:bodyPr>
          <a:lstStyle/>
          <a:p>
            <a:r>
              <a:rPr lang="en-US" dirty="0"/>
              <a:t>Coherence</a:t>
            </a:r>
            <a:endParaRPr lang="el-GR"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4E0A7C2-63C9-439A-98AA-AA504B4E7DBE}"/>
                  </a:ext>
                </a:extLst>
              </p:cNvPr>
              <p:cNvSpPr>
                <a:spLocks noGrp="1"/>
              </p:cNvSpPr>
              <p:nvPr>
                <p:ph idx="1"/>
              </p:nvPr>
            </p:nvSpPr>
            <p:spPr>
              <a:xfrm>
                <a:off x="628650" y="1094874"/>
                <a:ext cx="7886700" cy="5082089"/>
              </a:xfrm>
            </p:spPr>
            <p:txBody>
              <a:bodyPr>
                <a:normAutofit/>
              </a:bodyPr>
              <a:lstStyle/>
              <a:p>
                <a:pPr indent="180340">
                  <a:lnSpc>
                    <a:spcPct val="150000"/>
                  </a:lnSpc>
                  <a:spcAft>
                    <a:spcPts val="800"/>
                  </a:spcAft>
                </a:pP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degree of belief function </a:t>
                </a:r>
                <a14:m>
                  <m:oMath xmlns:m="http://schemas.openxmlformats.org/officeDocument/2006/math">
                    <m:sSub>
                      <m:sSubPr>
                        <m:ctrlPr>
                          <a:rPr lang="el-GR" sz="22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l-GR" sz="2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𝑏</m:t>
                        </m:r>
                      </m:e>
                      <m:sub>
                        <m:r>
                          <a:rPr lang="el-GR" sz="2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𝑋</m:t>
                        </m:r>
                      </m:sub>
                    </m:sSub>
                  </m:oMath>
                </a14:m>
                <a:r>
                  <a:rPr lang="en-US" sz="22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 </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describes an assignment of degrees of belief of a person </a:t>
                </a:r>
                <a14:m>
                  <m:oMath xmlns:m="http://schemas.openxmlformats.org/officeDocument/2006/math">
                    <m:r>
                      <a:rPr lang="el-GR" sz="2200" i="1">
                        <a:effectLst/>
                        <a:latin typeface="Cambria Math" panose="02040503050406030204" pitchFamily="18" charset="0"/>
                        <a:ea typeface="Yu Mincho" panose="02020400000000000000" pitchFamily="18" charset="-128"/>
                        <a:cs typeface="Times New Roman" panose="02020603050405020304" pitchFamily="18" charset="0"/>
                      </a:rPr>
                      <m:t>𝑋</m:t>
                    </m:r>
                  </m:oMath>
                </a14:m>
                <a:r>
                  <a:rPr lang="en-US" sz="2200" dirty="0">
                    <a:effectLst/>
                    <a:latin typeface="Times New Roman" panose="02020603050405020304" pitchFamily="18" charset="0"/>
                    <a:ea typeface="Yu Mincho" panose="02020400000000000000" pitchFamily="18" charset="-128"/>
                    <a:cs typeface="Times New Roman" panose="02020603050405020304" pitchFamily="18" charset="0"/>
                  </a:rPr>
                  <a:t>’s</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beliefs as represented by propositions (or, classes of logically equivalent sentences, in a language dependent context):</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14:m>
                  <m:oMath xmlns:m="http://schemas.openxmlformats.org/officeDocument/2006/math">
                    <m:sSub>
                      <m:sSubPr>
                        <m:ctrlPr>
                          <a:rPr lang="el-GR" sz="22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l-GR" sz="2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𝒮</m:t>
                        </m:r>
                      </m:e>
                      <m:sub>
                        <m:r>
                          <a:rPr lang="el-GR" sz="2200" i="1">
                            <a:effectLst/>
                            <a:latin typeface="Cambria Math" panose="02040503050406030204" pitchFamily="18" charset="0"/>
                            <a:ea typeface="Times New Roman" panose="02020603050405020304" pitchFamily="18" charset="0"/>
                            <a:cs typeface="Times New Roman" panose="02020603050405020304" pitchFamily="18" charset="0"/>
                          </a:rPr>
                          <m:t>𝐿</m:t>
                        </m:r>
                      </m:sub>
                    </m:sSub>
                    <m:r>
                      <a:rPr lang="el-GR" sz="2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l-GR" sz="2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h</m:t>
                    </m:r>
                    <m:r>
                      <a:rPr lang="el-GR" sz="2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l-GR" sz="22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l-GR" sz="2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𝑏</m:t>
                        </m:r>
                      </m:e>
                      <m:sub>
                        <m:r>
                          <a:rPr lang="el-GR" sz="2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𝑋</m:t>
                        </m:r>
                      </m:sub>
                    </m:sSub>
                    <m:d>
                      <m:dPr>
                        <m:ctrlPr>
                          <a:rPr lang="el-GR" sz="22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l-GR" sz="2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h</m:t>
                        </m:r>
                      </m:e>
                    </m:d>
                    <m:r>
                      <a:rPr lang="el-GR" sz="2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∈[0,1]</m:t>
                    </m:r>
                    <m:r>
                      <a:rPr lang="el-GR" sz="2200" i="1">
                        <a:solidFill>
                          <a:srgbClr val="000000"/>
                        </a:solidFill>
                        <a:effectLst/>
                        <a:latin typeface="Cambria Math" panose="02040503050406030204" pitchFamily="18" charset="0"/>
                        <a:ea typeface="Yu Mincho" panose="02020400000000000000" pitchFamily="18" charset="-128"/>
                        <a:cs typeface="Times New Roman" panose="02020603050405020304" pitchFamily="18" charset="0"/>
                      </a:rPr>
                      <m:t>.</m:t>
                    </m:r>
                  </m:oMath>
                </a14:m>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If anyone’s mental condition violated these laws [of probability] … [h]e could have a book made against him by a cunning bettor and would then stand to lose in any event. (1926:182)</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50000"/>
                  </a:lnSpc>
                  <a:spcAft>
                    <a:spcPts val="800"/>
                  </a:spcAft>
                  <a:buNone/>
                </a:pP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sz="2200" dirty="0"/>
              </a:p>
            </p:txBody>
          </p:sp>
        </mc:Choice>
        <mc:Fallback>
          <p:sp>
            <p:nvSpPr>
              <p:cNvPr id="3" name="Content Placeholder 2">
                <a:extLst>
                  <a:ext uri="{FF2B5EF4-FFF2-40B4-BE49-F238E27FC236}">
                    <a16:creationId xmlns:a16="http://schemas.microsoft.com/office/drawing/2014/main" id="{F4E0A7C2-63C9-439A-98AA-AA504B4E7DBE}"/>
                  </a:ext>
                </a:extLst>
              </p:cNvPr>
              <p:cNvSpPr>
                <a:spLocks noGrp="1" noRot="1" noChangeAspect="1" noMove="1" noResize="1" noEditPoints="1" noAdjustHandles="1" noChangeArrowheads="1" noChangeShapeType="1" noTextEdit="1"/>
              </p:cNvSpPr>
              <p:nvPr>
                <p:ph idx="1"/>
              </p:nvPr>
            </p:nvSpPr>
            <p:spPr>
              <a:xfrm>
                <a:off x="628650" y="1094874"/>
                <a:ext cx="7886700" cy="5082089"/>
              </a:xfrm>
              <a:blipFill>
                <a:blip r:embed="rId2"/>
                <a:stretch>
                  <a:fillRect l="-850" r="-1005"/>
                </a:stretch>
              </a:blipFill>
            </p:spPr>
            <p:txBody>
              <a:bodyPr/>
              <a:lstStyle/>
              <a:p>
                <a:r>
                  <a:rPr lang="el-GR">
                    <a:noFill/>
                  </a:rPr>
                  <a:t> </a:t>
                </a:r>
              </a:p>
            </p:txBody>
          </p:sp>
        </mc:Fallback>
      </mc:AlternateContent>
    </p:spTree>
    <p:extLst>
      <p:ext uri="{BB962C8B-B14F-4D97-AF65-F5344CB8AC3E}">
        <p14:creationId xmlns:p14="http://schemas.microsoft.com/office/powerpoint/2010/main" val="1257881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4E4A-0BF2-43A3-BA86-CBF8DE05697B}"/>
              </a:ext>
            </a:extLst>
          </p:cNvPr>
          <p:cNvSpPr>
            <a:spLocks noGrp="1"/>
          </p:cNvSpPr>
          <p:nvPr>
            <p:ph type="title"/>
          </p:nvPr>
        </p:nvSpPr>
        <p:spPr>
          <a:xfrm>
            <a:off x="628650" y="365127"/>
            <a:ext cx="7886700" cy="1114758"/>
          </a:xfrm>
        </p:spPr>
        <p:txBody>
          <a:bodyPr>
            <a:noAutofit/>
          </a:bodyPr>
          <a:lstStyle/>
          <a:p>
            <a:r>
              <a:rPr lang="en-US" sz="36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Ramsey – de </a:t>
            </a:r>
            <a:r>
              <a:rPr lang="en-US" sz="3600" dirty="0" err="1">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Finetti</a:t>
            </a:r>
            <a:r>
              <a:rPr lang="en-US" sz="36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 or Dutch-Book theorem</a:t>
            </a:r>
            <a:endParaRPr lang="el-GR" sz="36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6F5714F-4EF0-4A02-A438-DEA159FB022C}"/>
                  </a:ext>
                </a:extLst>
              </p:cNvPr>
              <p:cNvSpPr>
                <a:spLocks noGrp="1"/>
              </p:cNvSpPr>
              <p:nvPr>
                <p:ph idx="1"/>
              </p:nvPr>
            </p:nvSpPr>
            <p:spPr>
              <a:xfrm>
                <a:off x="628650" y="1555423"/>
                <a:ext cx="7886700" cy="4621540"/>
              </a:xfrm>
            </p:spPr>
            <p:txBody>
              <a:bodyPr>
                <a:normAutofit fontScale="92500"/>
              </a:bodyPr>
              <a:lstStyle/>
              <a:p>
                <a:pPr marL="457200">
                  <a:lnSpc>
                    <a:spcPct val="150000"/>
                  </a:lnSpc>
                  <a:spcAft>
                    <a:spcPts val="800"/>
                  </a:spcAft>
                </a:pPr>
                <a:r>
                  <a:rPr lang="en-US" sz="18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Let </a:t>
                </a:r>
                <a14:m>
                  <m:oMath xmlns:m="http://schemas.openxmlformats.org/officeDocument/2006/math">
                    <m:sSub>
                      <m:sSub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𝑏</m:t>
                        </m:r>
                      </m:e>
                      <m:sub>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𝑋</m:t>
                        </m:r>
                      </m:sub>
                    </m:sSub>
                    <m:r>
                      <a:rPr lang="en-US" sz="1800" i="1">
                        <a:solidFill>
                          <a:srgbClr val="000000"/>
                        </a:solidFill>
                        <a:effectLst/>
                        <a:latin typeface="Cambria Math" panose="02040503050406030204" pitchFamily="18" charset="0"/>
                        <a:ea typeface="Yu Mincho" panose="02020400000000000000" pitchFamily="18" charset="-128"/>
                        <a:cs typeface="Times New Roman" panose="02020603050405020304" pitchFamily="18" charset="0"/>
                      </a:rPr>
                      <m:t>:</m:t>
                    </m:r>
                    <m:sSub>
                      <m:sSub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𝒮</m:t>
                        </m:r>
                      </m:e>
                      <m:sub>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𝐿</m:t>
                        </m:r>
                      </m:sub>
                    </m:sSub>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ℝ</m:t>
                    </m:r>
                  </m:oMath>
                </a14:m>
                <a:r>
                  <a:rPr lang="en-US" sz="18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 </a:t>
                </a:r>
                <a:r>
                  <a:rPr lang="en-US" sz="18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be a </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degree of belief function </a:t>
                </a:r>
                <a:r>
                  <a:rPr lang="en-US" sz="18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of a person </a:t>
                </a:r>
                <a14:m>
                  <m:oMath xmlns:m="http://schemas.openxmlformats.org/officeDocument/2006/math">
                    <m:r>
                      <a:rPr lang="el-GR" sz="1800" i="1">
                        <a:effectLst/>
                        <a:latin typeface="Cambria Math" panose="02040503050406030204" pitchFamily="18" charset="0"/>
                        <a:ea typeface="Yu Mincho" panose="02020400000000000000" pitchFamily="18" charset="-128"/>
                        <a:cs typeface="Times New Roman" panose="02020603050405020304" pitchFamily="18" charset="0"/>
                      </a:rPr>
                      <m:t>𝑋</m:t>
                    </m:r>
                  </m:oMath>
                </a14:m>
                <a:r>
                  <a:rPr lang="en-US" sz="1800" i="1" dirty="0">
                    <a:effectLst/>
                    <a:latin typeface="Times New Roman" panose="02020603050405020304" pitchFamily="18" charset="0"/>
                    <a:ea typeface="Yu Mincho" panose="02020400000000000000" pitchFamily="18" charset="-128"/>
                    <a:cs typeface="Times New Roman" panose="02020603050405020304" pitchFamily="18" charset="0"/>
                  </a:rPr>
                  <a:t>. If </a:t>
                </a:r>
                <a14:m>
                  <m:oMath xmlns:m="http://schemas.openxmlformats.org/officeDocument/2006/math">
                    <m:sSub>
                      <m:sSub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𝑏</m:t>
                        </m:r>
                      </m:e>
                      <m:sub>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𝑋</m:t>
                        </m:r>
                      </m:sub>
                    </m:sSub>
                  </m:oMath>
                </a14:m>
                <a:r>
                  <a:rPr lang="el-GR" sz="18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 </a:t>
                </a:r>
                <a:r>
                  <a:rPr lang="en-US" sz="18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does not satisfy the axioms of probability, then there is a family of fair bets </a:t>
                </a:r>
                <a14:m>
                  <m:oMath xmlns:m="http://schemas.openxmlformats.org/officeDocument/2006/math">
                    <m:r>
                      <a:rPr lang="el-GR" sz="1800" i="1">
                        <a:effectLst/>
                        <a:latin typeface="Cambria Math" panose="02040503050406030204" pitchFamily="18" charset="0"/>
                        <a:ea typeface="Yu Mincho" panose="02020400000000000000" pitchFamily="18" charset="-128"/>
                        <a:cs typeface="Times New Roman" panose="02020603050405020304" pitchFamily="18" charset="0"/>
                      </a:rPr>
                      <m:t>𝑏𝑒𝑡</m:t>
                    </m:r>
                    <m:d>
                      <m:dPr>
                        <m:ctrlPr>
                          <a:rPr lang="el-GR" sz="1800" i="1">
                            <a:effectLst/>
                            <a:latin typeface="Cambria Math" panose="02040503050406030204" pitchFamily="18" charset="0"/>
                            <a:ea typeface="Yu Mincho" panose="02020400000000000000" pitchFamily="18" charset="-128"/>
                            <a:cs typeface="Times New Roman" panose="02020603050405020304" pitchFamily="18" charset="0"/>
                          </a:rPr>
                        </m:ctrlPr>
                      </m:dPr>
                      <m:e>
                        <m:sSub>
                          <m:sSubPr>
                            <m:ctrlPr>
                              <a:rPr lang="el-GR" sz="1800" i="1">
                                <a:effectLst/>
                                <a:latin typeface="Cambria Math" panose="02040503050406030204" pitchFamily="18" charset="0"/>
                                <a:ea typeface="Yu Mincho" panose="02020400000000000000" pitchFamily="18" charset="-128"/>
                                <a:cs typeface="Times New Roman" panose="02020603050405020304" pitchFamily="18" charset="0"/>
                              </a:rPr>
                            </m:ctrlPr>
                          </m:sSubPr>
                          <m:e>
                            <m:r>
                              <a:rPr lang="en-US" sz="1800" i="1">
                                <a:effectLst/>
                                <a:latin typeface="Cambria Math" panose="02040503050406030204" pitchFamily="18" charset="0"/>
                                <a:ea typeface="Yu Mincho" panose="02020400000000000000" pitchFamily="18" charset="-128"/>
                                <a:cs typeface="Times New Roman" panose="02020603050405020304" pitchFamily="18" charset="0"/>
                              </a:rPr>
                              <m:t>h</m:t>
                            </m:r>
                          </m:e>
                          <m:sub>
                            <m:r>
                              <a:rPr lang="el-GR" sz="1800" i="1">
                                <a:effectLst/>
                                <a:latin typeface="Cambria Math" panose="02040503050406030204" pitchFamily="18" charset="0"/>
                                <a:ea typeface="Yu Mincho" panose="02020400000000000000" pitchFamily="18" charset="-128"/>
                                <a:cs typeface="Times New Roman" panose="02020603050405020304" pitchFamily="18" charset="0"/>
                              </a:rPr>
                              <m:t>𝑖</m:t>
                            </m:r>
                          </m:sub>
                        </m:sSub>
                        <m:r>
                          <a:rPr lang="en-US" sz="1800" i="1">
                            <a:effectLst/>
                            <a:latin typeface="Cambria Math" panose="02040503050406030204" pitchFamily="18" charset="0"/>
                            <a:ea typeface="Yu Mincho" panose="02020400000000000000" pitchFamily="18" charset="-128"/>
                            <a:cs typeface="Times New Roman" panose="02020603050405020304" pitchFamily="18" charset="0"/>
                          </a:rPr>
                          <m:t>,</m:t>
                        </m:r>
                        <m:sSub>
                          <m:sSubPr>
                            <m:ctrlPr>
                              <a:rPr lang="el-GR" sz="1800" i="1">
                                <a:effectLst/>
                                <a:latin typeface="Cambria Math" panose="02040503050406030204" pitchFamily="18" charset="0"/>
                                <a:ea typeface="Yu Mincho" panose="02020400000000000000" pitchFamily="18" charset="-128"/>
                                <a:cs typeface="Times New Roman" panose="02020603050405020304" pitchFamily="18" charset="0"/>
                              </a:rPr>
                            </m:ctrlPr>
                          </m:sSubPr>
                          <m:e>
                            <m:r>
                              <a:rPr lang="el-GR" sz="1800" i="1">
                                <a:effectLst/>
                                <a:latin typeface="Cambria Math" panose="02040503050406030204" pitchFamily="18" charset="0"/>
                                <a:ea typeface="Yu Mincho" panose="02020400000000000000" pitchFamily="18" charset="-128"/>
                                <a:cs typeface="Times New Roman" panose="02020603050405020304" pitchFamily="18" charset="0"/>
                              </a:rPr>
                              <m:t>𝑝</m:t>
                            </m:r>
                          </m:e>
                          <m:sub>
                            <m:r>
                              <a:rPr lang="el-GR" sz="1800" i="1">
                                <a:effectLst/>
                                <a:latin typeface="Cambria Math" panose="02040503050406030204" pitchFamily="18" charset="0"/>
                                <a:ea typeface="Yu Mincho" panose="02020400000000000000" pitchFamily="18" charset="-128"/>
                                <a:cs typeface="Times New Roman" panose="02020603050405020304" pitchFamily="18" charset="0"/>
                              </a:rPr>
                              <m:t>𝑖</m:t>
                            </m:r>
                          </m:sub>
                        </m:sSub>
                        <m:r>
                          <a:rPr lang="en-US" sz="1800" i="1">
                            <a:effectLst/>
                            <a:latin typeface="Cambria Math" panose="02040503050406030204" pitchFamily="18" charset="0"/>
                            <a:ea typeface="Yu Mincho" panose="02020400000000000000" pitchFamily="18" charset="-128"/>
                            <a:cs typeface="Times New Roman" panose="02020603050405020304" pitchFamily="18" charset="0"/>
                          </a:rPr>
                          <m:t>,</m:t>
                        </m:r>
                        <m:sSub>
                          <m:sSubPr>
                            <m:ctrlPr>
                              <a:rPr lang="el-GR" sz="1800" i="1">
                                <a:effectLst/>
                                <a:latin typeface="Cambria Math" panose="02040503050406030204" pitchFamily="18" charset="0"/>
                                <a:ea typeface="Yu Mincho" panose="02020400000000000000" pitchFamily="18" charset="-128"/>
                                <a:cs typeface="Times New Roman" panose="02020603050405020304" pitchFamily="18" charset="0"/>
                              </a:rPr>
                            </m:ctrlPr>
                          </m:sSubPr>
                          <m:e>
                            <m:r>
                              <a:rPr lang="el-GR" sz="1800" i="1">
                                <a:effectLst/>
                                <a:latin typeface="Cambria Math" panose="02040503050406030204" pitchFamily="18" charset="0"/>
                                <a:ea typeface="Yu Mincho" panose="02020400000000000000" pitchFamily="18" charset="-128"/>
                                <a:cs typeface="Times New Roman" panose="02020603050405020304" pitchFamily="18" charset="0"/>
                              </a:rPr>
                              <m:t>𝑆</m:t>
                            </m:r>
                          </m:e>
                          <m:sub>
                            <m:r>
                              <a:rPr lang="el-GR" sz="1800" i="1">
                                <a:effectLst/>
                                <a:latin typeface="Cambria Math" panose="02040503050406030204" pitchFamily="18" charset="0"/>
                                <a:ea typeface="Yu Mincho" panose="02020400000000000000" pitchFamily="18" charset="-128"/>
                                <a:cs typeface="Times New Roman" panose="02020603050405020304" pitchFamily="18" charset="0"/>
                              </a:rPr>
                              <m:t>𝑖</m:t>
                            </m:r>
                          </m:sub>
                        </m:sSub>
                      </m:e>
                    </m:d>
                  </m:oMath>
                </a14:m>
                <a:r>
                  <a:rPr lang="en-US" sz="1800" i="1" dirty="0">
                    <a:effectLst/>
                    <a:latin typeface="Times New Roman" panose="02020603050405020304" pitchFamily="18" charset="0"/>
                    <a:ea typeface="Yu Mincho" panose="02020400000000000000" pitchFamily="18" charset="-128"/>
                    <a:cs typeface="Times New Roman" panose="02020603050405020304" pitchFamily="18" charset="0"/>
                  </a:rPr>
                  <a:t>, </a:t>
                </a:r>
                <a:r>
                  <a:rPr lang="en-US" sz="1800" dirty="0">
                    <a:effectLst/>
                    <a:latin typeface="Times New Roman" panose="02020603050405020304" pitchFamily="18" charset="0"/>
                    <a:ea typeface="Yu Mincho" panose="02020400000000000000" pitchFamily="18" charset="-128"/>
                    <a:cs typeface="Times New Roman" panose="02020603050405020304" pitchFamily="18" charset="0"/>
                  </a:rPr>
                  <a:t> with </a:t>
                </a:r>
                <a14:m>
                  <m:oMath xmlns:m="http://schemas.openxmlformats.org/officeDocument/2006/math">
                    <m:sSub>
                      <m:sSubPr>
                        <m:ctrlPr>
                          <a:rPr lang="el-GR" sz="1800" i="1">
                            <a:effectLst/>
                            <a:latin typeface="Cambria Math" panose="02040503050406030204" pitchFamily="18" charset="0"/>
                            <a:ea typeface="Yu Mincho" panose="02020400000000000000" pitchFamily="18" charset="-128"/>
                            <a:cs typeface="Times New Roman" panose="02020603050405020304" pitchFamily="18" charset="0"/>
                          </a:rPr>
                        </m:ctrlPr>
                      </m:sSubPr>
                      <m:e>
                        <m:r>
                          <a:rPr lang="en-US" sz="1800" i="1">
                            <a:effectLst/>
                            <a:latin typeface="Cambria Math" panose="02040503050406030204" pitchFamily="18" charset="0"/>
                            <a:ea typeface="Yu Mincho" panose="02020400000000000000" pitchFamily="18" charset="-128"/>
                            <a:cs typeface="Times New Roman" panose="02020603050405020304" pitchFamily="18" charset="0"/>
                          </a:rPr>
                          <m:t>h</m:t>
                        </m:r>
                      </m:e>
                      <m:sub>
                        <m:r>
                          <a:rPr lang="el-GR" sz="1800" i="1">
                            <a:effectLst/>
                            <a:latin typeface="Cambria Math" panose="02040503050406030204" pitchFamily="18" charset="0"/>
                            <a:ea typeface="Yu Mincho" panose="02020400000000000000" pitchFamily="18" charset="-128"/>
                            <a:cs typeface="Times New Roman" panose="02020603050405020304" pitchFamily="18" charset="0"/>
                          </a:rPr>
                          <m:t>𝑖</m:t>
                        </m:r>
                      </m:sub>
                    </m:sSub>
                    <m:r>
                      <a:rPr lang="en-US" sz="1800" i="1">
                        <a:effectLst/>
                        <a:latin typeface="Cambria Math" panose="02040503050406030204" pitchFamily="18" charset="0"/>
                        <a:ea typeface="Yu Mincho" panose="02020400000000000000" pitchFamily="18" charset="-128"/>
                        <a:cs typeface="Times New Roman" panose="02020603050405020304" pitchFamily="18" charset="0"/>
                      </a:rPr>
                      <m:t>∈</m:t>
                    </m:r>
                    <m:sSub>
                      <m:sSub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𝒮</m:t>
                        </m:r>
                      </m:e>
                      <m:sub>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𝐿</m:t>
                        </m:r>
                      </m:sub>
                    </m:sSub>
                  </m:oMath>
                </a14:m>
                <a:r>
                  <a:rPr lang="en-US" sz="1800" dirty="0">
                    <a:effectLst/>
                    <a:latin typeface="Times New Roman" panose="02020603050405020304" pitchFamily="18" charset="0"/>
                    <a:ea typeface="Yu Mincho" panose="02020400000000000000" pitchFamily="18" charset="-128"/>
                    <a:cs typeface="Times New Roman" panose="02020603050405020304" pitchFamily="18" charset="0"/>
                  </a:rPr>
                  <a:t> , </a:t>
                </a:r>
                <a14:m>
                  <m:oMath xmlns:m="http://schemas.openxmlformats.org/officeDocument/2006/math">
                    <m:sSub>
                      <m:sSubPr>
                        <m:ctrlPr>
                          <a:rPr lang="el-GR" sz="1800" i="1">
                            <a:effectLst/>
                            <a:latin typeface="Cambria Math" panose="02040503050406030204" pitchFamily="18" charset="0"/>
                            <a:ea typeface="Yu Mincho" panose="02020400000000000000" pitchFamily="18" charset="-128"/>
                            <a:cs typeface="Times New Roman" panose="02020603050405020304" pitchFamily="18" charset="0"/>
                          </a:rPr>
                        </m:ctrlPr>
                      </m:sSubPr>
                      <m:e>
                        <m:r>
                          <a:rPr lang="el-GR" sz="1800" i="1">
                            <a:effectLst/>
                            <a:latin typeface="Cambria Math" panose="02040503050406030204" pitchFamily="18" charset="0"/>
                            <a:ea typeface="Yu Mincho" panose="02020400000000000000" pitchFamily="18" charset="-128"/>
                            <a:cs typeface="Times New Roman" panose="02020603050405020304" pitchFamily="18" charset="0"/>
                          </a:rPr>
                          <m:t>𝑝</m:t>
                        </m:r>
                      </m:e>
                      <m:sub>
                        <m:r>
                          <a:rPr lang="el-GR" sz="1800" i="1">
                            <a:effectLst/>
                            <a:latin typeface="Cambria Math" panose="02040503050406030204" pitchFamily="18" charset="0"/>
                            <a:ea typeface="Yu Mincho" panose="02020400000000000000" pitchFamily="18" charset="-128"/>
                            <a:cs typeface="Times New Roman" panose="02020603050405020304" pitchFamily="18" charset="0"/>
                          </a:rPr>
                          <m:t>𝑖</m:t>
                        </m:r>
                      </m:sub>
                    </m:sSub>
                    <m:r>
                      <a:rPr lang="en-US" sz="1800" i="1">
                        <a:effectLst/>
                        <a:latin typeface="Cambria Math" panose="02040503050406030204" pitchFamily="18" charset="0"/>
                        <a:ea typeface="Yu Mincho" panose="02020400000000000000" pitchFamily="18" charset="-128"/>
                        <a:cs typeface="Times New Roman" panose="02020603050405020304" pitchFamily="18" charset="0"/>
                      </a:rPr>
                      <m:t>=</m:t>
                    </m:r>
                    <m:sSub>
                      <m:sSub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𝑏</m:t>
                        </m:r>
                      </m:e>
                      <m:sub>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𝑋</m:t>
                        </m:r>
                      </m:sub>
                    </m:sSub>
                    <m:d>
                      <m:d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h</m:t>
                            </m:r>
                          </m:e>
                          <m:sub>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𝑖</m:t>
                            </m:r>
                          </m:sub>
                        </m:sSub>
                      </m:e>
                    </m:d>
                  </m:oMath>
                </a14:m>
                <a:r>
                  <a:rPr lang="en-US" sz="18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 and </a:t>
                </a:r>
                <a14:m>
                  <m:oMath xmlns:m="http://schemas.openxmlformats.org/officeDocument/2006/math">
                    <m:sSub>
                      <m:sSubPr>
                        <m:ctrlPr>
                          <a:rPr lang="el-GR" sz="1800" i="1">
                            <a:effectLst/>
                            <a:latin typeface="Cambria Math" panose="02040503050406030204" pitchFamily="18" charset="0"/>
                            <a:ea typeface="Yu Mincho" panose="02020400000000000000" pitchFamily="18" charset="-128"/>
                            <a:cs typeface="Times New Roman" panose="02020603050405020304" pitchFamily="18" charset="0"/>
                          </a:rPr>
                        </m:ctrlPr>
                      </m:sSubPr>
                      <m:e>
                        <m:r>
                          <a:rPr lang="el-GR" sz="1800" i="1">
                            <a:effectLst/>
                            <a:latin typeface="Cambria Math" panose="02040503050406030204" pitchFamily="18" charset="0"/>
                            <a:ea typeface="Yu Mincho" panose="02020400000000000000" pitchFamily="18" charset="-128"/>
                            <a:cs typeface="Times New Roman" panose="02020603050405020304" pitchFamily="18" charset="0"/>
                          </a:rPr>
                          <m:t>𝑆</m:t>
                        </m:r>
                      </m:e>
                      <m:sub>
                        <m:r>
                          <a:rPr lang="el-GR" sz="1800" i="1">
                            <a:effectLst/>
                            <a:latin typeface="Cambria Math" panose="02040503050406030204" pitchFamily="18" charset="0"/>
                            <a:ea typeface="Yu Mincho" panose="02020400000000000000" pitchFamily="18" charset="-128"/>
                            <a:cs typeface="Times New Roman" panose="02020603050405020304" pitchFamily="18" charset="0"/>
                          </a:rPr>
                          <m:t>𝑖</m:t>
                        </m:r>
                      </m:sub>
                    </m:sSub>
                    <m:r>
                      <a:rPr lang="en-US" sz="1800" i="1">
                        <a:effectLst/>
                        <a:latin typeface="Cambria Math" panose="02040503050406030204" pitchFamily="18" charset="0"/>
                        <a:ea typeface="Yu Mincho" panose="02020400000000000000" pitchFamily="18" charset="-128"/>
                        <a:cs typeface="Times New Roman" panose="02020603050405020304" pitchFamily="18" charset="0"/>
                      </a:rPr>
                      <m:t>∈</m:t>
                    </m:r>
                    <m:r>
                      <a:rPr lang="en-US" sz="1800" i="1">
                        <a:effectLst/>
                        <a:latin typeface="Cambria Math" panose="02040503050406030204" pitchFamily="18" charset="0"/>
                        <a:ea typeface="Yu Mincho" panose="02020400000000000000" pitchFamily="18" charset="-128"/>
                        <a:cs typeface="Times New Roman" panose="02020603050405020304" pitchFamily="18" charset="0"/>
                      </a:rPr>
                      <m:t>ℝ</m:t>
                    </m:r>
                  </m:oMath>
                </a14:m>
                <a:r>
                  <a:rPr lang="en-US" sz="1800" dirty="0">
                    <a:effectLst/>
                    <a:latin typeface="Times New Roman" panose="02020603050405020304" pitchFamily="18" charset="0"/>
                    <a:ea typeface="Yu Mincho" panose="02020400000000000000" pitchFamily="18" charset="-128"/>
                    <a:cs typeface="Times New Roman" panose="02020603050405020304" pitchFamily="18" charset="0"/>
                  </a:rPr>
                  <a:t>, for every </a:t>
                </a:r>
                <a14:m>
                  <m:oMath xmlns:m="http://schemas.openxmlformats.org/officeDocument/2006/math">
                    <m:r>
                      <a:rPr lang="el-GR" sz="1800" i="1">
                        <a:effectLst/>
                        <a:latin typeface="Cambria Math" panose="02040503050406030204" pitchFamily="18" charset="0"/>
                        <a:ea typeface="Yu Mincho" panose="02020400000000000000" pitchFamily="18" charset="-128"/>
                        <a:cs typeface="Times New Roman" panose="02020603050405020304" pitchFamily="18" charset="0"/>
                      </a:rPr>
                      <m:t>𝑖</m:t>
                    </m:r>
                    <m:r>
                      <a:rPr lang="en-US" sz="1800" i="1">
                        <a:effectLst/>
                        <a:latin typeface="Cambria Math" panose="02040503050406030204" pitchFamily="18" charset="0"/>
                        <a:ea typeface="Yu Mincho" panose="02020400000000000000" pitchFamily="18" charset="-128"/>
                        <a:cs typeface="Times New Roman" panose="02020603050405020304" pitchFamily="18" charset="0"/>
                      </a:rPr>
                      <m:t>=1,…,</m:t>
                    </m:r>
                    <m:r>
                      <a:rPr lang="el-GR" sz="1800" i="1">
                        <a:effectLst/>
                        <a:latin typeface="Cambria Math" panose="02040503050406030204" pitchFamily="18" charset="0"/>
                        <a:ea typeface="Yu Mincho" panose="02020400000000000000" pitchFamily="18" charset="-128"/>
                        <a:cs typeface="Times New Roman" panose="02020603050405020304" pitchFamily="18" charset="0"/>
                      </a:rPr>
                      <m:t>𝑛</m:t>
                    </m:r>
                  </m:oMath>
                </a14:m>
                <a:r>
                  <a:rPr lang="en-US" sz="1800" dirty="0">
                    <a:effectLst/>
                    <a:latin typeface="Times New Roman" panose="02020603050405020304" pitchFamily="18" charset="0"/>
                    <a:ea typeface="Yu Mincho" panose="02020400000000000000" pitchFamily="18" charset="-128"/>
                    <a:cs typeface="Times New Roman" panose="02020603050405020304" pitchFamily="18" charset="0"/>
                  </a:rPr>
                  <a:t>,</a:t>
                </a:r>
                <a:r>
                  <a:rPr lang="el-GR" sz="1800" dirty="0">
                    <a:effectLst/>
                    <a:latin typeface="Times New Roman" panose="02020603050405020304" pitchFamily="18" charset="0"/>
                    <a:ea typeface="Yu Mincho" panose="02020400000000000000" pitchFamily="18" charset="-128"/>
                    <a:cs typeface="Times New Roman" panose="02020603050405020304" pitchFamily="18" charset="0"/>
                  </a:rPr>
                  <a:t> </a:t>
                </a:r>
                <a:r>
                  <a:rPr lang="en-US" sz="1800" i="1" dirty="0">
                    <a:effectLst/>
                    <a:latin typeface="Times New Roman" panose="02020603050405020304" pitchFamily="18" charset="0"/>
                    <a:ea typeface="Yu Mincho" panose="02020400000000000000" pitchFamily="18" charset="-128"/>
                    <a:cs typeface="Times New Roman" panose="02020603050405020304" pitchFamily="18" charset="0"/>
                  </a:rPr>
                  <a:t>which guarantees that</a:t>
                </a:r>
                <a:r>
                  <a:rPr lang="en-US" sz="1800" dirty="0">
                    <a:effectLst/>
                    <a:latin typeface="Times New Roman" panose="02020603050405020304" pitchFamily="18" charset="0"/>
                    <a:ea typeface="Yu Mincho" panose="02020400000000000000" pitchFamily="18" charset="-128"/>
                    <a:cs typeface="Times New Roman" panose="02020603050405020304" pitchFamily="18" charset="0"/>
                  </a:rPr>
                  <a:t> </a:t>
                </a:r>
                <a:r>
                  <a:rPr lang="en-US" sz="1800" i="1" dirty="0">
                    <a:effectLst/>
                    <a:latin typeface="Times New Roman" panose="02020603050405020304" pitchFamily="18" charset="0"/>
                    <a:ea typeface="Yu Mincho" panose="02020400000000000000" pitchFamily="18" charset="-128"/>
                    <a:cs typeface="Times New Roman" panose="02020603050405020304" pitchFamily="18" charset="0"/>
                  </a:rPr>
                  <a:t>the agent will result in an overall loss, independently of the truth-values of the hypotheses </a:t>
                </a:r>
                <a14:m>
                  <m:oMath xmlns:m="http://schemas.openxmlformats.org/officeDocument/2006/math">
                    <m:sSub>
                      <m:sSub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h</m:t>
                        </m:r>
                      </m:e>
                      <m:sub>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𝑖</m:t>
                        </m:r>
                      </m:sub>
                    </m:sSub>
                  </m:oMath>
                </a14:m>
                <a:r>
                  <a:rPr lang="en-US" sz="18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a:t>
                </a:r>
                <a:r>
                  <a:rPr lang="en-US" sz="1800" i="1" dirty="0">
                    <a:effectLst/>
                    <a:latin typeface="Times New Roman" panose="02020603050405020304" pitchFamily="18" charset="0"/>
                    <a:ea typeface="Yu Mincho" panose="02020400000000000000" pitchFamily="18" charset="-128"/>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18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It has been, also, shown the converse of that theorem: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50000"/>
                  </a:lnSpc>
                  <a:spcAft>
                    <a:spcPts val="800"/>
                  </a:spcAft>
                </a:pPr>
                <a:r>
                  <a:rPr lang="en-US" sz="18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Let </a:t>
                </a:r>
                <a14:m>
                  <m:oMath xmlns:m="http://schemas.openxmlformats.org/officeDocument/2006/math">
                    <m:sSub>
                      <m:sSub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𝑏</m:t>
                        </m:r>
                      </m:e>
                      <m:sub>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𝑋</m:t>
                        </m:r>
                      </m:sub>
                    </m:sSub>
                    <m:r>
                      <a:rPr lang="en-US" sz="1800" i="1">
                        <a:solidFill>
                          <a:srgbClr val="000000"/>
                        </a:solidFill>
                        <a:effectLst/>
                        <a:latin typeface="Cambria Math" panose="02040503050406030204" pitchFamily="18" charset="0"/>
                        <a:ea typeface="Yu Mincho" panose="02020400000000000000" pitchFamily="18" charset="-128"/>
                        <a:cs typeface="Times New Roman" panose="02020603050405020304" pitchFamily="18" charset="0"/>
                      </a:rPr>
                      <m:t>:</m:t>
                    </m:r>
                    <m:sSub>
                      <m:sSub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𝒮</m:t>
                        </m:r>
                      </m:e>
                      <m:sub>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𝐿</m:t>
                        </m:r>
                      </m:sub>
                    </m:sSub>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ℝ</m:t>
                    </m:r>
                  </m:oMath>
                </a14:m>
                <a:r>
                  <a:rPr lang="en-US" sz="18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 </a:t>
                </a:r>
                <a:r>
                  <a:rPr lang="en-US" sz="18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be a </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degree of belief function </a:t>
                </a:r>
                <a:r>
                  <a:rPr lang="en-US" sz="18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of a person </a:t>
                </a:r>
                <a14:m>
                  <m:oMath xmlns:m="http://schemas.openxmlformats.org/officeDocument/2006/math">
                    <m:r>
                      <a:rPr lang="el-GR" sz="1800" i="1">
                        <a:effectLst/>
                        <a:latin typeface="Cambria Math" panose="02040503050406030204" pitchFamily="18" charset="0"/>
                        <a:ea typeface="Yu Mincho" panose="02020400000000000000" pitchFamily="18" charset="-128"/>
                        <a:cs typeface="Times New Roman" panose="02020603050405020304" pitchFamily="18" charset="0"/>
                      </a:rPr>
                      <m:t>𝑋</m:t>
                    </m:r>
                  </m:oMath>
                </a14:m>
                <a:r>
                  <a:rPr lang="en-US" sz="1800" i="1" dirty="0">
                    <a:effectLst/>
                    <a:latin typeface="Times New Roman" panose="02020603050405020304" pitchFamily="18" charset="0"/>
                    <a:ea typeface="Yu Mincho" panose="02020400000000000000" pitchFamily="18" charset="-128"/>
                    <a:cs typeface="Times New Roman" panose="02020603050405020304" pitchFamily="18" charset="0"/>
                  </a:rPr>
                  <a:t>. If </a:t>
                </a:r>
                <a14:m>
                  <m:oMath xmlns:m="http://schemas.openxmlformats.org/officeDocument/2006/math">
                    <m:sSub>
                      <m:sSub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𝑏</m:t>
                        </m:r>
                      </m:e>
                      <m:sub>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𝑋</m:t>
                        </m:r>
                      </m:sub>
                    </m:sSub>
                  </m:oMath>
                </a14:m>
                <a:r>
                  <a:rPr lang="el-GR" sz="18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 </a:t>
                </a:r>
                <a:r>
                  <a:rPr lang="en-US" sz="18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satisfies the axioms of probability, then there is no family of fair bets </a:t>
                </a:r>
                <a14:m>
                  <m:oMath xmlns:m="http://schemas.openxmlformats.org/officeDocument/2006/math">
                    <m:r>
                      <a:rPr lang="el-GR" sz="1800" i="1">
                        <a:effectLst/>
                        <a:latin typeface="Cambria Math" panose="02040503050406030204" pitchFamily="18" charset="0"/>
                        <a:ea typeface="Yu Mincho" panose="02020400000000000000" pitchFamily="18" charset="-128"/>
                        <a:cs typeface="Times New Roman" panose="02020603050405020304" pitchFamily="18" charset="0"/>
                      </a:rPr>
                      <m:t>𝑏𝑒𝑡</m:t>
                    </m:r>
                    <m:d>
                      <m:dPr>
                        <m:ctrlPr>
                          <a:rPr lang="el-GR" sz="1800" i="1">
                            <a:effectLst/>
                            <a:latin typeface="Cambria Math" panose="02040503050406030204" pitchFamily="18" charset="0"/>
                            <a:ea typeface="Yu Mincho" panose="02020400000000000000" pitchFamily="18" charset="-128"/>
                            <a:cs typeface="Times New Roman" panose="02020603050405020304" pitchFamily="18" charset="0"/>
                          </a:rPr>
                        </m:ctrlPr>
                      </m:dPr>
                      <m:e>
                        <m:sSub>
                          <m:sSubPr>
                            <m:ctrlPr>
                              <a:rPr lang="el-GR" sz="1800" i="1">
                                <a:effectLst/>
                                <a:latin typeface="Cambria Math" panose="02040503050406030204" pitchFamily="18" charset="0"/>
                                <a:ea typeface="Yu Mincho" panose="02020400000000000000" pitchFamily="18" charset="-128"/>
                                <a:cs typeface="Times New Roman" panose="02020603050405020304" pitchFamily="18" charset="0"/>
                              </a:rPr>
                            </m:ctrlPr>
                          </m:sSubPr>
                          <m:e>
                            <m:r>
                              <a:rPr lang="en-US" sz="1800" i="1">
                                <a:effectLst/>
                                <a:latin typeface="Cambria Math" panose="02040503050406030204" pitchFamily="18" charset="0"/>
                                <a:ea typeface="Yu Mincho" panose="02020400000000000000" pitchFamily="18" charset="-128"/>
                                <a:cs typeface="Times New Roman" panose="02020603050405020304" pitchFamily="18" charset="0"/>
                              </a:rPr>
                              <m:t>h</m:t>
                            </m:r>
                          </m:e>
                          <m:sub>
                            <m:r>
                              <a:rPr lang="el-GR" sz="1800" i="1">
                                <a:effectLst/>
                                <a:latin typeface="Cambria Math" panose="02040503050406030204" pitchFamily="18" charset="0"/>
                                <a:ea typeface="Yu Mincho" panose="02020400000000000000" pitchFamily="18" charset="-128"/>
                                <a:cs typeface="Times New Roman" panose="02020603050405020304" pitchFamily="18" charset="0"/>
                              </a:rPr>
                              <m:t>𝑖</m:t>
                            </m:r>
                          </m:sub>
                        </m:sSub>
                        <m:r>
                          <a:rPr lang="en-US" sz="1800" i="1">
                            <a:effectLst/>
                            <a:latin typeface="Cambria Math" panose="02040503050406030204" pitchFamily="18" charset="0"/>
                            <a:ea typeface="Yu Mincho" panose="02020400000000000000" pitchFamily="18" charset="-128"/>
                            <a:cs typeface="Times New Roman" panose="02020603050405020304" pitchFamily="18" charset="0"/>
                          </a:rPr>
                          <m:t>,</m:t>
                        </m:r>
                        <m:sSub>
                          <m:sSubPr>
                            <m:ctrlPr>
                              <a:rPr lang="el-GR" sz="1800" i="1">
                                <a:effectLst/>
                                <a:latin typeface="Cambria Math" panose="02040503050406030204" pitchFamily="18" charset="0"/>
                                <a:ea typeface="Yu Mincho" panose="02020400000000000000" pitchFamily="18" charset="-128"/>
                                <a:cs typeface="Times New Roman" panose="02020603050405020304" pitchFamily="18" charset="0"/>
                              </a:rPr>
                            </m:ctrlPr>
                          </m:sSubPr>
                          <m:e>
                            <m:r>
                              <a:rPr lang="el-GR" sz="1800" i="1">
                                <a:effectLst/>
                                <a:latin typeface="Cambria Math" panose="02040503050406030204" pitchFamily="18" charset="0"/>
                                <a:ea typeface="Yu Mincho" panose="02020400000000000000" pitchFamily="18" charset="-128"/>
                                <a:cs typeface="Times New Roman" panose="02020603050405020304" pitchFamily="18" charset="0"/>
                              </a:rPr>
                              <m:t>𝑝</m:t>
                            </m:r>
                          </m:e>
                          <m:sub>
                            <m:r>
                              <a:rPr lang="el-GR" sz="1800" i="1">
                                <a:effectLst/>
                                <a:latin typeface="Cambria Math" panose="02040503050406030204" pitchFamily="18" charset="0"/>
                                <a:ea typeface="Yu Mincho" panose="02020400000000000000" pitchFamily="18" charset="-128"/>
                                <a:cs typeface="Times New Roman" panose="02020603050405020304" pitchFamily="18" charset="0"/>
                              </a:rPr>
                              <m:t>𝑖</m:t>
                            </m:r>
                          </m:sub>
                        </m:sSub>
                        <m:r>
                          <a:rPr lang="en-US" sz="1800" i="1">
                            <a:effectLst/>
                            <a:latin typeface="Cambria Math" panose="02040503050406030204" pitchFamily="18" charset="0"/>
                            <a:ea typeface="Yu Mincho" panose="02020400000000000000" pitchFamily="18" charset="-128"/>
                            <a:cs typeface="Times New Roman" panose="02020603050405020304" pitchFamily="18" charset="0"/>
                          </a:rPr>
                          <m:t>,</m:t>
                        </m:r>
                        <m:sSub>
                          <m:sSubPr>
                            <m:ctrlPr>
                              <a:rPr lang="el-GR" sz="1800" i="1">
                                <a:effectLst/>
                                <a:latin typeface="Cambria Math" panose="02040503050406030204" pitchFamily="18" charset="0"/>
                                <a:ea typeface="Yu Mincho" panose="02020400000000000000" pitchFamily="18" charset="-128"/>
                                <a:cs typeface="Times New Roman" panose="02020603050405020304" pitchFamily="18" charset="0"/>
                              </a:rPr>
                            </m:ctrlPr>
                          </m:sSubPr>
                          <m:e>
                            <m:r>
                              <a:rPr lang="el-GR" sz="1800" i="1">
                                <a:effectLst/>
                                <a:latin typeface="Cambria Math" panose="02040503050406030204" pitchFamily="18" charset="0"/>
                                <a:ea typeface="Yu Mincho" panose="02020400000000000000" pitchFamily="18" charset="-128"/>
                                <a:cs typeface="Times New Roman" panose="02020603050405020304" pitchFamily="18" charset="0"/>
                              </a:rPr>
                              <m:t>𝑆</m:t>
                            </m:r>
                          </m:e>
                          <m:sub>
                            <m:r>
                              <a:rPr lang="el-GR" sz="1800" i="1">
                                <a:effectLst/>
                                <a:latin typeface="Cambria Math" panose="02040503050406030204" pitchFamily="18" charset="0"/>
                                <a:ea typeface="Yu Mincho" panose="02020400000000000000" pitchFamily="18" charset="-128"/>
                                <a:cs typeface="Times New Roman" panose="02020603050405020304" pitchFamily="18" charset="0"/>
                              </a:rPr>
                              <m:t>𝑖</m:t>
                            </m:r>
                          </m:sub>
                        </m:sSub>
                      </m:e>
                    </m:d>
                  </m:oMath>
                </a14:m>
                <a:r>
                  <a:rPr lang="en-US" sz="1800" i="1" dirty="0">
                    <a:effectLst/>
                    <a:latin typeface="Times New Roman" panose="02020603050405020304" pitchFamily="18" charset="0"/>
                    <a:ea typeface="Yu Mincho" panose="02020400000000000000" pitchFamily="18" charset="-128"/>
                    <a:cs typeface="Times New Roman" panose="02020603050405020304" pitchFamily="18" charset="0"/>
                  </a:rPr>
                  <a:t>, </a:t>
                </a:r>
                <a:r>
                  <a:rPr lang="en-US" sz="1800" dirty="0">
                    <a:effectLst/>
                    <a:latin typeface="Times New Roman" panose="02020603050405020304" pitchFamily="18" charset="0"/>
                    <a:ea typeface="Yu Mincho" panose="02020400000000000000" pitchFamily="18" charset="-128"/>
                    <a:cs typeface="Times New Roman" panose="02020603050405020304" pitchFamily="18" charset="0"/>
                  </a:rPr>
                  <a:t> with </a:t>
                </a:r>
                <a14:m>
                  <m:oMath xmlns:m="http://schemas.openxmlformats.org/officeDocument/2006/math">
                    <m:sSub>
                      <m:sSubPr>
                        <m:ctrlPr>
                          <a:rPr lang="el-GR" sz="1800" i="1">
                            <a:effectLst/>
                            <a:latin typeface="Cambria Math" panose="02040503050406030204" pitchFamily="18" charset="0"/>
                            <a:ea typeface="Yu Mincho" panose="02020400000000000000" pitchFamily="18" charset="-128"/>
                            <a:cs typeface="Times New Roman" panose="02020603050405020304" pitchFamily="18" charset="0"/>
                          </a:rPr>
                        </m:ctrlPr>
                      </m:sSubPr>
                      <m:e>
                        <m:r>
                          <a:rPr lang="en-US" sz="1800" i="1">
                            <a:effectLst/>
                            <a:latin typeface="Cambria Math" panose="02040503050406030204" pitchFamily="18" charset="0"/>
                            <a:ea typeface="Yu Mincho" panose="02020400000000000000" pitchFamily="18" charset="-128"/>
                            <a:cs typeface="Times New Roman" panose="02020603050405020304" pitchFamily="18" charset="0"/>
                          </a:rPr>
                          <m:t>h</m:t>
                        </m:r>
                      </m:e>
                      <m:sub>
                        <m:r>
                          <a:rPr lang="el-GR" sz="1800" i="1">
                            <a:effectLst/>
                            <a:latin typeface="Cambria Math" panose="02040503050406030204" pitchFamily="18" charset="0"/>
                            <a:ea typeface="Yu Mincho" panose="02020400000000000000" pitchFamily="18" charset="-128"/>
                            <a:cs typeface="Times New Roman" panose="02020603050405020304" pitchFamily="18" charset="0"/>
                          </a:rPr>
                          <m:t>𝑖</m:t>
                        </m:r>
                      </m:sub>
                    </m:sSub>
                    <m:r>
                      <a:rPr lang="en-US" sz="1800" i="1">
                        <a:effectLst/>
                        <a:latin typeface="Cambria Math" panose="02040503050406030204" pitchFamily="18" charset="0"/>
                        <a:ea typeface="Yu Mincho" panose="02020400000000000000" pitchFamily="18" charset="-128"/>
                        <a:cs typeface="Times New Roman" panose="02020603050405020304" pitchFamily="18" charset="0"/>
                      </a:rPr>
                      <m:t>∈</m:t>
                    </m:r>
                    <m:sSub>
                      <m:sSub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𝒮</m:t>
                        </m:r>
                      </m:e>
                      <m:sub>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𝐿</m:t>
                        </m:r>
                      </m:sub>
                    </m:sSub>
                  </m:oMath>
                </a14:m>
                <a:r>
                  <a:rPr lang="en-US" sz="1800" dirty="0">
                    <a:effectLst/>
                    <a:latin typeface="Times New Roman" panose="02020603050405020304" pitchFamily="18" charset="0"/>
                    <a:ea typeface="Yu Mincho" panose="02020400000000000000" pitchFamily="18" charset="-128"/>
                    <a:cs typeface="Times New Roman" panose="02020603050405020304" pitchFamily="18" charset="0"/>
                  </a:rPr>
                  <a:t> , </a:t>
                </a:r>
                <a14:m>
                  <m:oMath xmlns:m="http://schemas.openxmlformats.org/officeDocument/2006/math">
                    <m:sSub>
                      <m:sSubPr>
                        <m:ctrlPr>
                          <a:rPr lang="el-GR" sz="1800" i="1">
                            <a:effectLst/>
                            <a:latin typeface="Cambria Math" panose="02040503050406030204" pitchFamily="18" charset="0"/>
                            <a:ea typeface="Yu Mincho" panose="02020400000000000000" pitchFamily="18" charset="-128"/>
                            <a:cs typeface="Times New Roman" panose="02020603050405020304" pitchFamily="18" charset="0"/>
                          </a:rPr>
                        </m:ctrlPr>
                      </m:sSubPr>
                      <m:e>
                        <m:r>
                          <a:rPr lang="el-GR" sz="1800" i="1">
                            <a:effectLst/>
                            <a:latin typeface="Cambria Math" panose="02040503050406030204" pitchFamily="18" charset="0"/>
                            <a:ea typeface="Yu Mincho" panose="02020400000000000000" pitchFamily="18" charset="-128"/>
                            <a:cs typeface="Times New Roman" panose="02020603050405020304" pitchFamily="18" charset="0"/>
                          </a:rPr>
                          <m:t>𝑝</m:t>
                        </m:r>
                      </m:e>
                      <m:sub>
                        <m:r>
                          <a:rPr lang="el-GR" sz="1800" i="1">
                            <a:effectLst/>
                            <a:latin typeface="Cambria Math" panose="02040503050406030204" pitchFamily="18" charset="0"/>
                            <a:ea typeface="Yu Mincho" panose="02020400000000000000" pitchFamily="18" charset="-128"/>
                            <a:cs typeface="Times New Roman" panose="02020603050405020304" pitchFamily="18" charset="0"/>
                          </a:rPr>
                          <m:t>𝑖</m:t>
                        </m:r>
                      </m:sub>
                    </m:sSub>
                    <m:r>
                      <a:rPr lang="en-US" sz="1800" i="1">
                        <a:effectLst/>
                        <a:latin typeface="Cambria Math" panose="02040503050406030204" pitchFamily="18" charset="0"/>
                        <a:ea typeface="Yu Mincho" panose="02020400000000000000" pitchFamily="18" charset="-128"/>
                        <a:cs typeface="Times New Roman" panose="02020603050405020304" pitchFamily="18" charset="0"/>
                      </a:rPr>
                      <m:t>=</m:t>
                    </m:r>
                    <m:sSub>
                      <m:sSub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𝑏</m:t>
                        </m:r>
                      </m:e>
                      <m:sub>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𝑋</m:t>
                        </m:r>
                      </m:sub>
                    </m:sSub>
                    <m:d>
                      <m:d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h</m:t>
                            </m:r>
                          </m:e>
                          <m:sub>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𝑖</m:t>
                            </m:r>
                          </m:sub>
                        </m:sSub>
                      </m:e>
                    </m:d>
                  </m:oMath>
                </a14:m>
                <a:r>
                  <a:rPr lang="en-US" sz="18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 and </a:t>
                </a:r>
                <a14:m>
                  <m:oMath xmlns:m="http://schemas.openxmlformats.org/officeDocument/2006/math">
                    <m:sSub>
                      <m:sSubPr>
                        <m:ctrlPr>
                          <a:rPr lang="el-GR" sz="1800" i="1">
                            <a:effectLst/>
                            <a:latin typeface="Cambria Math" panose="02040503050406030204" pitchFamily="18" charset="0"/>
                            <a:ea typeface="Yu Mincho" panose="02020400000000000000" pitchFamily="18" charset="-128"/>
                            <a:cs typeface="Times New Roman" panose="02020603050405020304" pitchFamily="18" charset="0"/>
                          </a:rPr>
                        </m:ctrlPr>
                      </m:sSubPr>
                      <m:e>
                        <m:r>
                          <a:rPr lang="el-GR" sz="1800" i="1">
                            <a:effectLst/>
                            <a:latin typeface="Cambria Math" panose="02040503050406030204" pitchFamily="18" charset="0"/>
                            <a:ea typeface="Yu Mincho" panose="02020400000000000000" pitchFamily="18" charset="-128"/>
                            <a:cs typeface="Times New Roman" panose="02020603050405020304" pitchFamily="18" charset="0"/>
                          </a:rPr>
                          <m:t>𝑆</m:t>
                        </m:r>
                      </m:e>
                      <m:sub>
                        <m:r>
                          <a:rPr lang="el-GR" sz="1800" i="1">
                            <a:effectLst/>
                            <a:latin typeface="Cambria Math" panose="02040503050406030204" pitchFamily="18" charset="0"/>
                            <a:ea typeface="Yu Mincho" panose="02020400000000000000" pitchFamily="18" charset="-128"/>
                            <a:cs typeface="Times New Roman" panose="02020603050405020304" pitchFamily="18" charset="0"/>
                          </a:rPr>
                          <m:t>𝑖</m:t>
                        </m:r>
                      </m:sub>
                    </m:sSub>
                    <m:r>
                      <a:rPr lang="en-US" sz="1800" i="1">
                        <a:effectLst/>
                        <a:latin typeface="Cambria Math" panose="02040503050406030204" pitchFamily="18" charset="0"/>
                        <a:ea typeface="Yu Mincho" panose="02020400000000000000" pitchFamily="18" charset="-128"/>
                        <a:cs typeface="Times New Roman" panose="02020603050405020304" pitchFamily="18" charset="0"/>
                      </a:rPr>
                      <m:t>∈</m:t>
                    </m:r>
                    <m:r>
                      <a:rPr lang="en-US" sz="1800" i="1">
                        <a:effectLst/>
                        <a:latin typeface="Cambria Math" panose="02040503050406030204" pitchFamily="18" charset="0"/>
                        <a:ea typeface="Yu Mincho" panose="02020400000000000000" pitchFamily="18" charset="-128"/>
                        <a:cs typeface="Times New Roman" panose="02020603050405020304" pitchFamily="18" charset="0"/>
                      </a:rPr>
                      <m:t>ℝ</m:t>
                    </m:r>
                  </m:oMath>
                </a14:m>
                <a:r>
                  <a:rPr lang="en-US" sz="1800" dirty="0">
                    <a:effectLst/>
                    <a:latin typeface="Times New Roman" panose="02020603050405020304" pitchFamily="18" charset="0"/>
                    <a:ea typeface="Yu Mincho" panose="02020400000000000000" pitchFamily="18" charset="-128"/>
                    <a:cs typeface="Times New Roman" panose="02020603050405020304" pitchFamily="18" charset="0"/>
                  </a:rPr>
                  <a:t>, for every </a:t>
                </a:r>
                <a14:m>
                  <m:oMath xmlns:m="http://schemas.openxmlformats.org/officeDocument/2006/math">
                    <m:r>
                      <a:rPr lang="el-GR" sz="1800" i="1">
                        <a:effectLst/>
                        <a:latin typeface="Cambria Math" panose="02040503050406030204" pitchFamily="18" charset="0"/>
                        <a:ea typeface="Yu Mincho" panose="02020400000000000000" pitchFamily="18" charset="-128"/>
                        <a:cs typeface="Times New Roman" panose="02020603050405020304" pitchFamily="18" charset="0"/>
                      </a:rPr>
                      <m:t>𝑖</m:t>
                    </m:r>
                    <m:r>
                      <a:rPr lang="en-US" sz="1800" i="1">
                        <a:effectLst/>
                        <a:latin typeface="Cambria Math" panose="02040503050406030204" pitchFamily="18" charset="0"/>
                        <a:ea typeface="Yu Mincho" panose="02020400000000000000" pitchFamily="18" charset="-128"/>
                        <a:cs typeface="Times New Roman" panose="02020603050405020304" pitchFamily="18" charset="0"/>
                      </a:rPr>
                      <m:t>=1,…,</m:t>
                    </m:r>
                    <m:r>
                      <a:rPr lang="el-GR" sz="1800" i="1">
                        <a:effectLst/>
                        <a:latin typeface="Cambria Math" panose="02040503050406030204" pitchFamily="18" charset="0"/>
                        <a:ea typeface="Yu Mincho" panose="02020400000000000000" pitchFamily="18" charset="-128"/>
                        <a:cs typeface="Times New Roman" panose="02020603050405020304" pitchFamily="18" charset="0"/>
                      </a:rPr>
                      <m:t>𝑛</m:t>
                    </m:r>
                  </m:oMath>
                </a14:m>
                <a:r>
                  <a:rPr lang="el-GR" sz="1800" dirty="0">
                    <a:effectLst/>
                    <a:latin typeface="Times New Roman" panose="02020603050405020304" pitchFamily="18" charset="0"/>
                    <a:ea typeface="Yu Mincho" panose="02020400000000000000" pitchFamily="18" charset="-128"/>
                    <a:cs typeface="Times New Roman" panose="02020603050405020304" pitchFamily="18" charset="0"/>
                  </a:rPr>
                  <a:t> </a:t>
                </a:r>
                <a:r>
                  <a:rPr lang="en-US" sz="1800" i="1" dirty="0">
                    <a:effectLst/>
                    <a:latin typeface="Times New Roman" panose="02020603050405020304" pitchFamily="18" charset="0"/>
                    <a:ea typeface="Yu Mincho" panose="02020400000000000000" pitchFamily="18" charset="-128"/>
                    <a:cs typeface="Times New Roman" panose="02020603050405020304" pitchFamily="18" charset="0"/>
                  </a:rPr>
                  <a:t>which guarantees that</a:t>
                </a:r>
                <a:r>
                  <a:rPr lang="en-US" sz="1800" dirty="0">
                    <a:effectLst/>
                    <a:latin typeface="Times New Roman" panose="02020603050405020304" pitchFamily="18" charset="0"/>
                    <a:ea typeface="Yu Mincho" panose="02020400000000000000" pitchFamily="18" charset="-128"/>
                    <a:cs typeface="Times New Roman" panose="02020603050405020304" pitchFamily="18" charset="0"/>
                  </a:rPr>
                  <a:t> </a:t>
                </a:r>
                <a:r>
                  <a:rPr lang="en-US" sz="1800" i="1" dirty="0">
                    <a:effectLst/>
                    <a:latin typeface="Times New Roman" panose="02020603050405020304" pitchFamily="18" charset="0"/>
                    <a:ea typeface="Yu Mincho" panose="02020400000000000000" pitchFamily="18" charset="-128"/>
                    <a:cs typeface="Times New Roman" panose="02020603050405020304" pitchFamily="18" charset="0"/>
                  </a:rPr>
                  <a:t>the agent will result in an overall loss, independently of the truth-values of the hypotheses </a:t>
                </a:r>
                <a14:m>
                  <m:oMath xmlns:m="http://schemas.openxmlformats.org/officeDocument/2006/math">
                    <m:sSub>
                      <m:sSub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h</m:t>
                        </m:r>
                      </m:e>
                      <m:sub>
                        <m:r>
                          <a:rPr lang="el-GR"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𝑖</m:t>
                        </m:r>
                      </m:sub>
                    </m:sSub>
                  </m:oMath>
                </a14:m>
                <a:r>
                  <a:rPr lang="en-US" sz="18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a:t>
                </a:r>
                <a:r>
                  <a:rPr lang="en-US" sz="1800" i="1" dirty="0">
                    <a:effectLst/>
                    <a:latin typeface="Times New Roman" panose="02020603050405020304" pitchFamily="18" charset="0"/>
                    <a:ea typeface="Yu Mincho" panose="02020400000000000000" pitchFamily="18" charset="-128"/>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mc:Choice>
        <mc:Fallback>
          <p:sp>
            <p:nvSpPr>
              <p:cNvPr id="3" name="Content Placeholder 2">
                <a:extLst>
                  <a:ext uri="{FF2B5EF4-FFF2-40B4-BE49-F238E27FC236}">
                    <a16:creationId xmlns:a16="http://schemas.microsoft.com/office/drawing/2014/main" id="{06F5714F-4EF0-4A02-A438-DEA159FB022C}"/>
                  </a:ext>
                </a:extLst>
              </p:cNvPr>
              <p:cNvSpPr>
                <a:spLocks noGrp="1" noRot="1" noChangeAspect="1" noMove="1" noResize="1" noEditPoints="1" noAdjustHandles="1" noChangeArrowheads="1" noChangeShapeType="1" noTextEdit="1"/>
              </p:cNvSpPr>
              <p:nvPr>
                <p:ph idx="1"/>
              </p:nvPr>
            </p:nvSpPr>
            <p:spPr>
              <a:xfrm>
                <a:off x="628650" y="1555423"/>
                <a:ext cx="7886700" cy="4621540"/>
              </a:xfrm>
              <a:blipFill>
                <a:blip r:embed="rId2"/>
                <a:stretch>
                  <a:fillRect l="-386" r="-309"/>
                </a:stretch>
              </a:blipFill>
            </p:spPr>
            <p:txBody>
              <a:bodyPr/>
              <a:lstStyle/>
              <a:p>
                <a:r>
                  <a:rPr lang="el-GR">
                    <a:noFill/>
                  </a:rPr>
                  <a:t> </a:t>
                </a:r>
              </a:p>
            </p:txBody>
          </p:sp>
        </mc:Fallback>
      </mc:AlternateContent>
    </p:spTree>
    <p:extLst>
      <p:ext uri="{BB962C8B-B14F-4D97-AF65-F5344CB8AC3E}">
        <p14:creationId xmlns:p14="http://schemas.microsoft.com/office/powerpoint/2010/main" val="735874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BF355-CCC2-4F24-9C9B-C11D651B15E1}"/>
              </a:ext>
            </a:extLst>
          </p:cNvPr>
          <p:cNvSpPr>
            <a:spLocks noGrp="1"/>
          </p:cNvSpPr>
          <p:nvPr>
            <p:ph type="title"/>
          </p:nvPr>
        </p:nvSpPr>
        <p:spPr>
          <a:xfrm>
            <a:off x="628650" y="365127"/>
            <a:ext cx="7886700" cy="662396"/>
          </a:xfrm>
        </p:spPr>
        <p:txBody>
          <a:bodyPr>
            <a:normAutofit fontScale="90000"/>
          </a:bodyPr>
          <a:lstStyle/>
          <a:p>
            <a:r>
              <a:rPr lang="en-US" dirty="0"/>
              <a:t>Illustration of the R-</a:t>
            </a:r>
            <a:r>
              <a:rPr lang="en-US" dirty="0" err="1"/>
              <a:t>dF</a:t>
            </a:r>
            <a:r>
              <a:rPr lang="en-US" dirty="0"/>
              <a:t> </a:t>
            </a:r>
            <a:r>
              <a:rPr lang="en-US" dirty="0" err="1"/>
              <a:t>thm</a:t>
            </a:r>
            <a:endParaRPr lang="el-GR"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D1FC1C7-80C9-4649-A7C2-D7868C0F719F}"/>
                  </a:ext>
                </a:extLst>
              </p:cNvPr>
              <p:cNvSpPr>
                <a:spLocks noGrp="1"/>
              </p:cNvSpPr>
              <p:nvPr>
                <p:ph idx="1"/>
              </p:nvPr>
            </p:nvSpPr>
            <p:spPr>
              <a:xfrm>
                <a:off x="628650" y="1206631"/>
                <a:ext cx="7886700" cy="4970332"/>
              </a:xfrm>
            </p:spPr>
            <p:txBody>
              <a:bodyPr>
                <a:normAutofit/>
              </a:bodyPr>
              <a:lstStyle/>
              <a:p>
                <a:pPr marL="0" indent="0">
                  <a:buNone/>
                </a:pPr>
                <a:r>
                  <a:rPr lang="en-US" sz="2200" dirty="0">
                    <a:solidFill>
                      <a:srgbClr val="000000"/>
                    </a:solidFill>
                    <a:effectLst/>
                    <a:ea typeface="Times New Roman" panose="02020603050405020304" pitchFamily="18" charset="0"/>
                  </a:rPr>
                  <a:t>The degree of belief </a:t>
                </a:r>
                <a14:m>
                  <m:oMath xmlns:m="http://schemas.openxmlformats.org/officeDocument/2006/math">
                    <m:r>
                      <a:rPr lang="el-GR" sz="2200" i="1">
                        <a:effectLst/>
                        <a:ea typeface="Yu Mincho" panose="02020400000000000000" pitchFamily="18" charset="-128"/>
                        <a:cs typeface="Times New Roman" panose="02020603050405020304" pitchFamily="18" charset="0"/>
                      </a:rPr>
                      <m:t>𝑝</m:t>
                    </m:r>
                  </m:oMath>
                </a14:m>
                <a:r>
                  <a:rPr lang="en-US" sz="2200" dirty="0">
                    <a:effectLst/>
                    <a:ea typeface="Yu Mincho" panose="02020400000000000000" pitchFamily="18" charset="-128"/>
                  </a:rPr>
                  <a:t> of an individual </a:t>
                </a:r>
                <a14:m>
                  <m:oMath xmlns:m="http://schemas.openxmlformats.org/officeDocument/2006/math">
                    <m:r>
                      <a:rPr lang="el-GR" sz="2200" i="1">
                        <a:effectLst/>
                        <a:ea typeface="Yu Mincho" panose="02020400000000000000" pitchFamily="18" charset="-128"/>
                        <a:cs typeface="Times New Roman" panose="02020603050405020304" pitchFamily="18" charset="0"/>
                      </a:rPr>
                      <m:t>𝑋</m:t>
                    </m:r>
                  </m:oMath>
                </a14:m>
                <a:r>
                  <a:rPr lang="en-US" sz="2200" dirty="0">
                    <a:effectLst/>
                    <a:ea typeface="Yu Mincho" panose="02020400000000000000" pitchFamily="18" charset="-128"/>
                  </a:rPr>
                  <a:t> in a hypothesis </a:t>
                </a:r>
                <a14:m>
                  <m:oMath xmlns:m="http://schemas.openxmlformats.org/officeDocument/2006/math">
                    <m:r>
                      <a:rPr lang="en-US" sz="2200" i="1">
                        <a:effectLst/>
                        <a:ea typeface="Yu Mincho" panose="02020400000000000000" pitchFamily="18" charset="-128"/>
                        <a:cs typeface="Times New Roman" panose="02020603050405020304" pitchFamily="18" charset="0"/>
                      </a:rPr>
                      <m:t>h</m:t>
                    </m:r>
                  </m:oMath>
                </a14:m>
                <a:r>
                  <a:rPr lang="en-US" sz="2200" dirty="0">
                    <a:effectLst/>
                    <a:ea typeface="Yu Mincho" panose="02020400000000000000" pitchFamily="18" charset="-128"/>
                  </a:rPr>
                  <a:t> is confined within the unit interval. </a:t>
                </a:r>
              </a:p>
              <a:p>
                <a:r>
                  <a:rPr lang="en-US" sz="2200" dirty="0">
                    <a:effectLst/>
                    <a:ea typeface="Yu Mincho" panose="02020400000000000000" pitchFamily="18" charset="-128"/>
                  </a:rPr>
                  <a:t>Assume, first, that </a:t>
                </a:r>
                <a14:m>
                  <m:oMath xmlns:m="http://schemas.openxmlformats.org/officeDocument/2006/math">
                    <m:r>
                      <a:rPr lang="el-GR" sz="2200" i="1">
                        <a:effectLst/>
                        <a:ea typeface="Yu Mincho" panose="02020400000000000000" pitchFamily="18" charset="-128"/>
                        <a:cs typeface="Times New Roman" panose="02020603050405020304" pitchFamily="18" charset="0"/>
                      </a:rPr>
                      <m:t>𝑝</m:t>
                    </m:r>
                    <m:r>
                      <a:rPr lang="en-US" sz="2200" i="1">
                        <a:effectLst/>
                        <a:ea typeface="Yu Mincho" panose="02020400000000000000" pitchFamily="18" charset="-128"/>
                        <a:cs typeface="Times New Roman" panose="02020603050405020304" pitchFamily="18" charset="0"/>
                      </a:rPr>
                      <m:t>&lt;0</m:t>
                    </m:r>
                  </m:oMath>
                </a14:m>
                <a:r>
                  <a:rPr lang="en-US" sz="2200" dirty="0">
                    <a:effectLst/>
                    <a:ea typeface="Yu Mincho" panose="02020400000000000000" pitchFamily="18" charset="-128"/>
                  </a:rPr>
                  <a:t> and consider the agent </a:t>
                </a:r>
                <a:r>
                  <a:rPr lang="en-US" sz="2200" i="1" dirty="0">
                    <a:effectLst/>
                    <a:ea typeface="Yu Mincho" panose="02020400000000000000" pitchFamily="18" charset="-128"/>
                  </a:rPr>
                  <a:t>selling</a:t>
                </a:r>
                <a:r>
                  <a:rPr lang="en-US" sz="2200" dirty="0">
                    <a:effectLst/>
                    <a:ea typeface="Yu Mincho" panose="02020400000000000000" pitchFamily="18" charset="-128"/>
                  </a:rPr>
                  <a:t> a bet to the bookie that pays </a:t>
                </a:r>
                <a14:m>
                  <m:oMath xmlns:m="http://schemas.openxmlformats.org/officeDocument/2006/math">
                    <m:r>
                      <a:rPr lang="en-US" sz="2200" i="1">
                        <a:solidFill>
                          <a:srgbClr val="000000"/>
                        </a:solidFill>
                        <a:effectLst/>
                        <a:ea typeface="Times New Roman" panose="02020603050405020304" pitchFamily="18" charset="0"/>
                        <a:cs typeface="Times New Roman" panose="02020603050405020304" pitchFamily="18" charset="0"/>
                      </a:rPr>
                      <m:t>$1</m:t>
                    </m:r>
                  </m:oMath>
                </a14:m>
                <a:r>
                  <a:rPr lang="en-US" sz="2200" dirty="0">
                    <a:solidFill>
                      <a:srgbClr val="000000"/>
                    </a:solidFill>
                    <a:effectLst/>
                    <a:ea typeface="Times New Roman" panose="02020603050405020304" pitchFamily="18" charset="0"/>
                  </a:rPr>
                  <a:t> if </a:t>
                </a:r>
                <a14:m>
                  <m:oMath xmlns:m="http://schemas.openxmlformats.org/officeDocument/2006/math">
                    <m:r>
                      <a:rPr lang="en-US" sz="2200" i="1">
                        <a:effectLst/>
                        <a:ea typeface="Yu Mincho" panose="02020400000000000000" pitchFamily="18" charset="-128"/>
                        <a:cs typeface="Times New Roman" panose="02020603050405020304" pitchFamily="18" charset="0"/>
                      </a:rPr>
                      <m:t>h</m:t>
                    </m:r>
                  </m:oMath>
                </a14:m>
                <a:r>
                  <a:rPr lang="en-US" sz="2200" dirty="0">
                    <a:effectLst/>
                    <a:ea typeface="Yu Mincho" panose="02020400000000000000" pitchFamily="18" charset="-128"/>
                  </a:rPr>
                  <a:t> is true</a:t>
                </a:r>
                <a:r>
                  <a:rPr lang="en-US" sz="2200" dirty="0">
                    <a:solidFill>
                      <a:srgbClr val="000000"/>
                    </a:solidFill>
                    <a:effectLst/>
                    <a:ea typeface="Times New Roman" panose="02020603050405020304" pitchFamily="18" charset="0"/>
                  </a:rPr>
                  <a:t>, and </a:t>
                </a:r>
                <a14:m>
                  <m:oMath xmlns:m="http://schemas.openxmlformats.org/officeDocument/2006/math">
                    <m:r>
                      <a:rPr lang="en-US" sz="2200" i="1">
                        <a:solidFill>
                          <a:srgbClr val="000000"/>
                        </a:solidFill>
                        <a:effectLst/>
                        <a:ea typeface="Times New Roman" panose="02020603050405020304" pitchFamily="18" charset="0"/>
                        <a:cs typeface="Times New Roman" panose="02020603050405020304" pitchFamily="18" charset="0"/>
                      </a:rPr>
                      <m:t>$0</m:t>
                    </m:r>
                  </m:oMath>
                </a14:m>
                <a:r>
                  <a:rPr lang="en-US" sz="2200" dirty="0">
                    <a:solidFill>
                      <a:srgbClr val="000000"/>
                    </a:solidFill>
                    <a:effectLst/>
                    <a:ea typeface="Times New Roman" panose="02020603050405020304" pitchFamily="18" charset="0"/>
                  </a:rPr>
                  <a:t> if </a:t>
                </a:r>
                <a14:m>
                  <m:oMath xmlns:m="http://schemas.openxmlformats.org/officeDocument/2006/math">
                    <m:r>
                      <a:rPr lang="en-US" sz="2200" i="1">
                        <a:effectLst/>
                        <a:ea typeface="Yu Mincho" panose="02020400000000000000" pitchFamily="18" charset="-128"/>
                        <a:cs typeface="Times New Roman" panose="02020603050405020304" pitchFamily="18" charset="0"/>
                      </a:rPr>
                      <m:t>h</m:t>
                    </m:r>
                  </m:oMath>
                </a14:m>
                <a:r>
                  <a:rPr lang="en-US" sz="2200" dirty="0">
                    <a:effectLst/>
                    <a:ea typeface="Yu Mincho" panose="02020400000000000000" pitchFamily="18" charset="-128"/>
                  </a:rPr>
                  <a:t> is false, for </a:t>
                </a:r>
                <a14:m>
                  <m:oMath xmlns:m="http://schemas.openxmlformats.org/officeDocument/2006/math">
                    <m:r>
                      <a:rPr lang="en-US" sz="2200" i="1">
                        <a:solidFill>
                          <a:srgbClr val="000000"/>
                        </a:solidFill>
                        <a:effectLst/>
                        <a:ea typeface="Times New Roman" panose="02020603050405020304" pitchFamily="18" charset="0"/>
                        <a:cs typeface="Times New Roman" panose="02020603050405020304" pitchFamily="18" charset="0"/>
                      </a:rPr>
                      <m:t>$</m:t>
                    </m:r>
                    <m:r>
                      <a:rPr lang="el-GR" sz="2200" i="1">
                        <a:effectLst/>
                        <a:ea typeface="Yu Mincho" panose="02020400000000000000" pitchFamily="18" charset="-128"/>
                        <a:cs typeface="Times New Roman" panose="02020603050405020304" pitchFamily="18" charset="0"/>
                      </a:rPr>
                      <m:t>𝑝</m:t>
                    </m:r>
                  </m:oMath>
                </a14:m>
                <a:r>
                  <a:rPr lang="en-US" sz="2200" dirty="0">
                    <a:effectLst/>
                    <a:ea typeface="Yu Mincho" panose="02020400000000000000" pitchFamily="18" charset="-128"/>
                  </a:rPr>
                  <a:t>. Independently of the truth-value of </a:t>
                </a:r>
                <a14:m>
                  <m:oMath xmlns:m="http://schemas.openxmlformats.org/officeDocument/2006/math">
                    <m:r>
                      <a:rPr lang="en-US" sz="2200" i="1">
                        <a:effectLst/>
                        <a:ea typeface="Yu Mincho" panose="02020400000000000000" pitchFamily="18" charset="-128"/>
                        <a:cs typeface="Times New Roman" panose="02020603050405020304" pitchFamily="18" charset="0"/>
                      </a:rPr>
                      <m:t>h</m:t>
                    </m:r>
                  </m:oMath>
                </a14:m>
                <a:r>
                  <a:rPr lang="en-US" sz="2200" dirty="0">
                    <a:effectLst/>
                    <a:ea typeface="Yu Mincho" panose="02020400000000000000" pitchFamily="18" charset="-128"/>
                  </a:rPr>
                  <a:t>, this bet is a loss for the agent: the agent has a net gain of </a:t>
                </a:r>
                <a14:m>
                  <m:oMath xmlns:m="http://schemas.openxmlformats.org/officeDocument/2006/math">
                    <m:r>
                      <a:rPr lang="en-US" sz="2200" i="1">
                        <a:solidFill>
                          <a:srgbClr val="000000"/>
                        </a:solidFill>
                        <a:effectLst/>
                        <a:ea typeface="Times New Roman" panose="02020603050405020304" pitchFamily="18" charset="0"/>
                        <a:cs typeface="Times New Roman" panose="02020603050405020304" pitchFamily="18" charset="0"/>
                      </a:rPr>
                      <m:t>$</m:t>
                    </m:r>
                    <m:d>
                      <m:dPr>
                        <m:ctrlPr>
                          <a:rPr lang="el-GR" sz="2200" i="1">
                            <a:effectLst/>
                            <a:ea typeface="Times New Roman" panose="02020603050405020304" pitchFamily="18" charset="0"/>
                            <a:cs typeface="Times New Roman" panose="02020603050405020304" pitchFamily="18" charset="0"/>
                          </a:rPr>
                        </m:ctrlPr>
                      </m:dPr>
                      <m:e>
                        <m:r>
                          <a:rPr lang="en-US" sz="2200" i="1">
                            <a:solidFill>
                              <a:srgbClr val="000000"/>
                            </a:solidFill>
                            <a:effectLst/>
                            <a:ea typeface="Times New Roman" panose="02020603050405020304" pitchFamily="18" charset="0"/>
                            <a:cs typeface="Times New Roman" panose="02020603050405020304" pitchFamily="18" charset="0"/>
                          </a:rPr>
                          <m:t>−1+</m:t>
                        </m:r>
                        <m:r>
                          <a:rPr lang="el-GR" sz="2200" i="1">
                            <a:effectLst/>
                            <a:ea typeface="Yu Mincho" panose="02020400000000000000" pitchFamily="18" charset="-128"/>
                            <a:cs typeface="Times New Roman" panose="02020603050405020304" pitchFamily="18" charset="0"/>
                          </a:rPr>
                          <m:t>𝑝</m:t>
                        </m:r>
                      </m:e>
                    </m:d>
                    <m:r>
                      <a:rPr lang="en-US" sz="2200" i="1">
                        <a:effectLst/>
                        <a:ea typeface="Yu Mincho" panose="02020400000000000000" pitchFamily="18" charset="-128"/>
                        <a:cs typeface="Times New Roman" panose="02020603050405020304" pitchFamily="18" charset="0"/>
                      </a:rPr>
                      <m:t>&lt;0</m:t>
                    </m:r>
                  </m:oMath>
                </a14:m>
                <a:r>
                  <a:rPr lang="en-US" sz="2200" dirty="0">
                    <a:effectLst/>
                    <a:ea typeface="Yu Mincho" panose="02020400000000000000" pitchFamily="18" charset="-128"/>
                  </a:rPr>
                  <a:t> in case </a:t>
                </a:r>
                <a14:m>
                  <m:oMath xmlns:m="http://schemas.openxmlformats.org/officeDocument/2006/math">
                    <m:r>
                      <a:rPr lang="en-US" sz="2200" i="1">
                        <a:effectLst/>
                        <a:ea typeface="Yu Mincho" panose="02020400000000000000" pitchFamily="18" charset="-128"/>
                        <a:cs typeface="Times New Roman" panose="02020603050405020304" pitchFamily="18" charset="0"/>
                      </a:rPr>
                      <m:t>h</m:t>
                    </m:r>
                  </m:oMath>
                </a14:m>
                <a:r>
                  <a:rPr lang="en-US" sz="2200" dirty="0">
                    <a:effectLst/>
                    <a:ea typeface="Yu Mincho" panose="02020400000000000000" pitchFamily="18" charset="-128"/>
                  </a:rPr>
                  <a:t> is true and </a:t>
                </a:r>
                <a14:m>
                  <m:oMath xmlns:m="http://schemas.openxmlformats.org/officeDocument/2006/math">
                    <m:r>
                      <a:rPr lang="en-US" sz="2200" i="1">
                        <a:solidFill>
                          <a:srgbClr val="000000"/>
                        </a:solidFill>
                        <a:effectLst/>
                        <a:ea typeface="Times New Roman" panose="02020603050405020304" pitchFamily="18" charset="0"/>
                        <a:cs typeface="Times New Roman" panose="02020603050405020304" pitchFamily="18" charset="0"/>
                      </a:rPr>
                      <m:t>$</m:t>
                    </m:r>
                    <m:r>
                      <a:rPr lang="el-GR" sz="2200" i="1">
                        <a:solidFill>
                          <a:srgbClr val="000000"/>
                        </a:solidFill>
                        <a:effectLst/>
                        <a:ea typeface="Times New Roman" panose="02020603050405020304" pitchFamily="18" charset="0"/>
                        <a:cs typeface="Times New Roman" panose="02020603050405020304" pitchFamily="18" charset="0"/>
                      </a:rPr>
                      <m:t>𝑝</m:t>
                    </m:r>
                    <m:r>
                      <a:rPr lang="en-US" sz="2200" i="1">
                        <a:effectLst/>
                        <a:ea typeface="Yu Mincho" panose="02020400000000000000" pitchFamily="18" charset="-128"/>
                        <a:cs typeface="Times New Roman" panose="02020603050405020304" pitchFamily="18" charset="0"/>
                      </a:rPr>
                      <m:t>&lt;0</m:t>
                    </m:r>
                  </m:oMath>
                </a14:m>
                <a:r>
                  <a:rPr lang="en-US" sz="2200" dirty="0">
                    <a:effectLst/>
                    <a:ea typeface="Yu Mincho" panose="02020400000000000000" pitchFamily="18" charset="-128"/>
                  </a:rPr>
                  <a:t> in case </a:t>
                </a:r>
                <a14:m>
                  <m:oMath xmlns:m="http://schemas.openxmlformats.org/officeDocument/2006/math">
                    <m:r>
                      <a:rPr lang="en-US" sz="2200" i="1">
                        <a:effectLst/>
                        <a:ea typeface="Yu Mincho" panose="02020400000000000000" pitchFamily="18" charset="-128"/>
                        <a:cs typeface="Times New Roman" panose="02020603050405020304" pitchFamily="18" charset="0"/>
                      </a:rPr>
                      <m:t>h</m:t>
                    </m:r>
                  </m:oMath>
                </a14:m>
                <a:r>
                  <a:rPr lang="en-US" sz="2200" dirty="0">
                    <a:effectLst/>
                    <a:ea typeface="Yu Mincho" panose="02020400000000000000" pitchFamily="18" charset="-128"/>
                  </a:rPr>
                  <a:t> is false. </a:t>
                </a:r>
              </a:p>
              <a:p>
                <a:r>
                  <a:rPr lang="en-US" sz="2200" dirty="0">
                    <a:effectLst/>
                    <a:ea typeface="Yu Mincho" panose="02020400000000000000" pitchFamily="18" charset="-128"/>
                  </a:rPr>
                  <a:t>In a similar vein, if </a:t>
                </a:r>
                <a14:m>
                  <m:oMath xmlns:m="http://schemas.openxmlformats.org/officeDocument/2006/math">
                    <m:r>
                      <a:rPr lang="el-GR" sz="2200" i="1">
                        <a:effectLst/>
                        <a:ea typeface="Yu Mincho" panose="02020400000000000000" pitchFamily="18" charset="-128"/>
                        <a:cs typeface="Times New Roman" panose="02020603050405020304" pitchFamily="18" charset="0"/>
                      </a:rPr>
                      <m:t>𝑝</m:t>
                    </m:r>
                    <m:r>
                      <a:rPr lang="en-US" sz="2200" i="1">
                        <a:effectLst/>
                        <a:ea typeface="Yu Mincho" panose="02020400000000000000" pitchFamily="18" charset="-128"/>
                        <a:cs typeface="Times New Roman" panose="02020603050405020304" pitchFamily="18" charset="0"/>
                      </a:rPr>
                      <m:t>&gt;1</m:t>
                    </m:r>
                  </m:oMath>
                </a14:m>
                <a:r>
                  <a:rPr lang="en-US" sz="2200" dirty="0">
                    <a:effectLst/>
                    <a:ea typeface="Yu Mincho" panose="02020400000000000000" pitchFamily="18" charset="-128"/>
                  </a:rPr>
                  <a:t>, an agent </a:t>
                </a:r>
                <a:r>
                  <a:rPr lang="en-US" sz="2200" i="1" dirty="0">
                    <a:effectLst/>
                    <a:ea typeface="Yu Mincho" panose="02020400000000000000" pitchFamily="18" charset="-128"/>
                  </a:rPr>
                  <a:t>buying</a:t>
                </a:r>
                <a:r>
                  <a:rPr lang="en-US" sz="2200" dirty="0">
                    <a:effectLst/>
                    <a:ea typeface="Yu Mincho" panose="02020400000000000000" pitchFamily="18" charset="-128"/>
                  </a:rPr>
                  <a:t> a bet from the bookie that pays </a:t>
                </a:r>
                <a14:m>
                  <m:oMath xmlns:m="http://schemas.openxmlformats.org/officeDocument/2006/math">
                    <m:r>
                      <a:rPr lang="en-US" sz="2200" i="1">
                        <a:solidFill>
                          <a:srgbClr val="000000"/>
                        </a:solidFill>
                        <a:effectLst/>
                        <a:ea typeface="Times New Roman" panose="02020603050405020304" pitchFamily="18" charset="0"/>
                        <a:cs typeface="Times New Roman" panose="02020603050405020304" pitchFamily="18" charset="0"/>
                      </a:rPr>
                      <m:t>$1</m:t>
                    </m:r>
                  </m:oMath>
                </a14:m>
                <a:r>
                  <a:rPr lang="en-US" sz="2200" dirty="0">
                    <a:solidFill>
                      <a:srgbClr val="000000"/>
                    </a:solidFill>
                    <a:effectLst/>
                    <a:ea typeface="Times New Roman" panose="02020603050405020304" pitchFamily="18" charset="0"/>
                  </a:rPr>
                  <a:t> if </a:t>
                </a:r>
                <a14:m>
                  <m:oMath xmlns:m="http://schemas.openxmlformats.org/officeDocument/2006/math">
                    <m:r>
                      <a:rPr lang="en-US" sz="2200" i="1">
                        <a:effectLst/>
                        <a:ea typeface="Yu Mincho" panose="02020400000000000000" pitchFamily="18" charset="-128"/>
                        <a:cs typeface="Times New Roman" panose="02020603050405020304" pitchFamily="18" charset="0"/>
                      </a:rPr>
                      <m:t>h</m:t>
                    </m:r>
                  </m:oMath>
                </a14:m>
                <a:r>
                  <a:rPr lang="en-US" sz="2200" dirty="0">
                    <a:effectLst/>
                    <a:ea typeface="Yu Mincho" panose="02020400000000000000" pitchFamily="18" charset="-128"/>
                  </a:rPr>
                  <a:t> is true</a:t>
                </a:r>
                <a:r>
                  <a:rPr lang="en-US" sz="2200" dirty="0">
                    <a:solidFill>
                      <a:srgbClr val="000000"/>
                    </a:solidFill>
                    <a:effectLst/>
                    <a:ea typeface="Times New Roman" panose="02020603050405020304" pitchFamily="18" charset="0"/>
                  </a:rPr>
                  <a:t>, and </a:t>
                </a:r>
                <a14:m>
                  <m:oMath xmlns:m="http://schemas.openxmlformats.org/officeDocument/2006/math">
                    <m:r>
                      <a:rPr lang="en-US" sz="2200" i="1">
                        <a:solidFill>
                          <a:srgbClr val="000000"/>
                        </a:solidFill>
                        <a:effectLst/>
                        <a:ea typeface="Times New Roman" panose="02020603050405020304" pitchFamily="18" charset="0"/>
                        <a:cs typeface="Times New Roman" panose="02020603050405020304" pitchFamily="18" charset="0"/>
                      </a:rPr>
                      <m:t>$0</m:t>
                    </m:r>
                  </m:oMath>
                </a14:m>
                <a:r>
                  <a:rPr lang="en-US" sz="2200" dirty="0">
                    <a:solidFill>
                      <a:srgbClr val="000000"/>
                    </a:solidFill>
                    <a:effectLst/>
                    <a:ea typeface="Times New Roman" panose="02020603050405020304" pitchFamily="18" charset="0"/>
                  </a:rPr>
                  <a:t> if </a:t>
                </a:r>
                <a14:m>
                  <m:oMath xmlns:m="http://schemas.openxmlformats.org/officeDocument/2006/math">
                    <m:r>
                      <a:rPr lang="en-US" sz="2200" i="1">
                        <a:effectLst/>
                        <a:ea typeface="Yu Mincho" panose="02020400000000000000" pitchFamily="18" charset="-128"/>
                        <a:cs typeface="Times New Roman" panose="02020603050405020304" pitchFamily="18" charset="0"/>
                      </a:rPr>
                      <m:t>h</m:t>
                    </m:r>
                  </m:oMath>
                </a14:m>
                <a:r>
                  <a:rPr lang="en-US" sz="2200" dirty="0">
                    <a:effectLst/>
                    <a:ea typeface="Yu Mincho" panose="02020400000000000000" pitchFamily="18" charset="-128"/>
                  </a:rPr>
                  <a:t> is false, for </a:t>
                </a:r>
                <a14:m>
                  <m:oMath xmlns:m="http://schemas.openxmlformats.org/officeDocument/2006/math">
                    <m:r>
                      <a:rPr lang="en-US" sz="2200" i="1">
                        <a:solidFill>
                          <a:srgbClr val="000000"/>
                        </a:solidFill>
                        <a:effectLst/>
                        <a:ea typeface="Times New Roman" panose="02020603050405020304" pitchFamily="18" charset="0"/>
                        <a:cs typeface="Times New Roman" panose="02020603050405020304" pitchFamily="18" charset="0"/>
                      </a:rPr>
                      <m:t>$</m:t>
                    </m:r>
                    <m:r>
                      <a:rPr lang="el-GR" sz="2200" i="1">
                        <a:effectLst/>
                        <a:ea typeface="Yu Mincho" panose="02020400000000000000" pitchFamily="18" charset="-128"/>
                        <a:cs typeface="Times New Roman" panose="02020603050405020304" pitchFamily="18" charset="0"/>
                      </a:rPr>
                      <m:t>𝑝</m:t>
                    </m:r>
                  </m:oMath>
                </a14:m>
                <a:r>
                  <a:rPr lang="en-US" sz="2200" dirty="0">
                    <a:effectLst/>
                    <a:ea typeface="Yu Mincho" panose="02020400000000000000" pitchFamily="18" charset="-128"/>
                  </a:rPr>
                  <a:t>, gains </a:t>
                </a:r>
                <a14:m>
                  <m:oMath xmlns:m="http://schemas.openxmlformats.org/officeDocument/2006/math">
                    <m:r>
                      <a:rPr lang="en-US" sz="2200" i="1">
                        <a:solidFill>
                          <a:srgbClr val="000000"/>
                        </a:solidFill>
                        <a:effectLst/>
                        <a:ea typeface="Times New Roman" panose="02020603050405020304" pitchFamily="18" charset="0"/>
                        <a:cs typeface="Times New Roman" panose="02020603050405020304" pitchFamily="18" charset="0"/>
                      </a:rPr>
                      <m:t>$</m:t>
                    </m:r>
                    <m:d>
                      <m:dPr>
                        <m:ctrlPr>
                          <a:rPr lang="el-GR" sz="2200" i="1">
                            <a:effectLst/>
                            <a:ea typeface="Times New Roman" panose="02020603050405020304" pitchFamily="18" charset="0"/>
                            <a:cs typeface="Times New Roman" panose="02020603050405020304" pitchFamily="18" charset="0"/>
                          </a:rPr>
                        </m:ctrlPr>
                      </m:dPr>
                      <m:e>
                        <m:r>
                          <a:rPr lang="en-US" sz="2200" i="1">
                            <a:solidFill>
                              <a:srgbClr val="000000"/>
                            </a:solidFill>
                            <a:effectLst/>
                            <a:ea typeface="Times New Roman" panose="02020603050405020304" pitchFamily="18" charset="0"/>
                            <a:cs typeface="Times New Roman" panose="02020603050405020304" pitchFamily="18" charset="0"/>
                          </a:rPr>
                          <m:t>1−</m:t>
                        </m:r>
                        <m:r>
                          <a:rPr lang="el-GR" sz="2200" i="1">
                            <a:effectLst/>
                            <a:ea typeface="Yu Mincho" panose="02020400000000000000" pitchFamily="18" charset="-128"/>
                            <a:cs typeface="Times New Roman" panose="02020603050405020304" pitchFamily="18" charset="0"/>
                          </a:rPr>
                          <m:t>𝑝</m:t>
                        </m:r>
                      </m:e>
                    </m:d>
                    <m:r>
                      <a:rPr lang="en-US" sz="2200" i="1">
                        <a:effectLst/>
                        <a:ea typeface="Yu Mincho" panose="02020400000000000000" pitchFamily="18" charset="-128"/>
                        <a:cs typeface="Times New Roman" panose="02020603050405020304" pitchFamily="18" charset="0"/>
                      </a:rPr>
                      <m:t>&lt;0</m:t>
                    </m:r>
                  </m:oMath>
                </a14:m>
                <a:r>
                  <a:rPr lang="en-US" sz="2200" dirty="0">
                    <a:effectLst/>
                    <a:ea typeface="Yu Mincho" panose="02020400000000000000" pitchFamily="18" charset="-128"/>
                  </a:rPr>
                  <a:t> if </a:t>
                </a:r>
                <a14:m>
                  <m:oMath xmlns:m="http://schemas.openxmlformats.org/officeDocument/2006/math">
                    <m:r>
                      <a:rPr lang="en-US" sz="2200" i="1">
                        <a:effectLst/>
                        <a:ea typeface="Yu Mincho" panose="02020400000000000000" pitchFamily="18" charset="-128"/>
                        <a:cs typeface="Times New Roman" panose="02020603050405020304" pitchFamily="18" charset="0"/>
                      </a:rPr>
                      <m:t>h</m:t>
                    </m:r>
                  </m:oMath>
                </a14:m>
                <a:r>
                  <a:rPr lang="en-US" sz="2200" dirty="0">
                    <a:effectLst/>
                    <a:ea typeface="Yu Mincho" panose="02020400000000000000" pitchFamily="18" charset="-128"/>
                  </a:rPr>
                  <a:t> is true</a:t>
                </a:r>
                <a:r>
                  <a:rPr lang="en-US" sz="2200" dirty="0">
                    <a:solidFill>
                      <a:srgbClr val="000000"/>
                    </a:solidFill>
                    <a:effectLst/>
                    <a:ea typeface="Times New Roman" panose="02020603050405020304" pitchFamily="18" charset="0"/>
                  </a:rPr>
                  <a:t>, and </a:t>
                </a:r>
                <a14:m>
                  <m:oMath xmlns:m="http://schemas.openxmlformats.org/officeDocument/2006/math">
                    <m:r>
                      <a:rPr lang="en-US" sz="2200" i="1">
                        <a:solidFill>
                          <a:srgbClr val="000000"/>
                        </a:solidFill>
                        <a:effectLst/>
                        <a:ea typeface="Times New Roman" panose="02020603050405020304" pitchFamily="18" charset="0"/>
                        <a:cs typeface="Times New Roman" panose="02020603050405020304" pitchFamily="18" charset="0"/>
                      </a:rPr>
                      <m:t>$−</m:t>
                    </m:r>
                    <m:r>
                      <a:rPr lang="el-GR" sz="2200" i="1">
                        <a:solidFill>
                          <a:srgbClr val="000000"/>
                        </a:solidFill>
                        <a:effectLst/>
                        <a:ea typeface="Times New Roman" panose="02020603050405020304" pitchFamily="18" charset="0"/>
                        <a:cs typeface="Times New Roman" panose="02020603050405020304" pitchFamily="18" charset="0"/>
                      </a:rPr>
                      <m:t>𝑝</m:t>
                    </m:r>
                    <m:r>
                      <a:rPr lang="en-US" sz="2200" i="1">
                        <a:solidFill>
                          <a:srgbClr val="000000"/>
                        </a:solidFill>
                        <a:effectLst/>
                        <a:ea typeface="Times New Roman" panose="02020603050405020304" pitchFamily="18" charset="0"/>
                        <a:cs typeface="Times New Roman" panose="02020603050405020304" pitchFamily="18" charset="0"/>
                      </a:rPr>
                      <m:t>&lt;0</m:t>
                    </m:r>
                  </m:oMath>
                </a14:m>
                <a:r>
                  <a:rPr lang="en-US" sz="2200" dirty="0">
                    <a:solidFill>
                      <a:srgbClr val="000000"/>
                    </a:solidFill>
                    <a:effectLst/>
                    <a:ea typeface="Times New Roman" panose="02020603050405020304" pitchFamily="18" charset="0"/>
                  </a:rPr>
                  <a:t> if </a:t>
                </a:r>
                <a14:m>
                  <m:oMath xmlns:m="http://schemas.openxmlformats.org/officeDocument/2006/math">
                    <m:r>
                      <a:rPr lang="en-US" sz="2200" i="1">
                        <a:effectLst/>
                        <a:ea typeface="Yu Mincho" panose="02020400000000000000" pitchFamily="18" charset="-128"/>
                        <a:cs typeface="Times New Roman" panose="02020603050405020304" pitchFamily="18" charset="0"/>
                      </a:rPr>
                      <m:t>h</m:t>
                    </m:r>
                  </m:oMath>
                </a14:m>
                <a:r>
                  <a:rPr lang="en-US" sz="2200" dirty="0">
                    <a:effectLst/>
                    <a:ea typeface="Yu Mincho" panose="02020400000000000000" pitchFamily="18" charset="-128"/>
                  </a:rPr>
                  <a:t> is false, and the bet is, again, a loss for the agent. Hence, if an agent assigns to any of their beliefs degrees that are either negative or greater than 1, they are exposed to a betting situation with guaranteed loss independently of the truth or the falsity of that belief. </a:t>
                </a:r>
                <a:endParaRPr lang="el-GR" sz="2200" dirty="0"/>
              </a:p>
            </p:txBody>
          </p:sp>
        </mc:Choice>
        <mc:Fallback>
          <p:sp>
            <p:nvSpPr>
              <p:cNvPr id="3" name="Content Placeholder 2">
                <a:extLst>
                  <a:ext uri="{FF2B5EF4-FFF2-40B4-BE49-F238E27FC236}">
                    <a16:creationId xmlns:a16="http://schemas.microsoft.com/office/drawing/2014/main" id="{ED1FC1C7-80C9-4649-A7C2-D7868C0F719F}"/>
                  </a:ext>
                </a:extLst>
              </p:cNvPr>
              <p:cNvSpPr>
                <a:spLocks noGrp="1" noRot="1" noChangeAspect="1" noMove="1" noResize="1" noEditPoints="1" noAdjustHandles="1" noChangeArrowheads="1" noChangeShapeType="1" noTextEdit="1"/>
              </p:cNvSpPr>
              <p:nvPr>
                <p:ph idx="1"/>
              </p:nvPr>
            </p:nvSpPr>
            <p:spPr>
              <a:xfrm>
                <a:off x="628650" y="1206631"/>
                <a:ext cx="7886700" cy="4970332"/>
              </a:xfrm>
              <a:blipFill>
                <a:blip r:embed="rId2"/>
                <a:stretch>
                  <a:fillRect l="-1005" t="-1472" r="-1159"/>
                </a:stretch>
              </a:blipFill>
            </p:spPr>
            <p:txBody>
              <a:bodyPr/>
              <a:lstStyle/>
              <a:p>
                <a:r>
                  <a:rPr lang="el-GR">
                    <a:noFill/>
                  </a:rPr>
                  <a:t> </a:t>
                </a:r>
              </a:p>
            </p:txBody>
          </p:sp>
        </mc:Fallback>
      </mc:AlternateContent>
    </p:spTree>
    <p:extLst>
      <p:ext uri="{BB962C8B-B14F-4D97-AF65-F5344CB8AC3E}">
        <p14:creationId xmlns:p14="http://schemas.microsoft.com/office/powerpoint/2010/main" val="4181192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FDF58-C697-4B6E-BAB6-03FE23B56A98}"/>
              </a:ext>
            </a:extLst>
          </p:cNvPr>
          <p:cNvSpPr>
            <a:spLocks noGrp="1"/>
          </p:cNvSpPr>
          <p:nvPr>
            <p:ph type="title"/>
          </p:nvPr>
        </p:nvSpPr>
        <p:spPr>
          <a:xfrm>
            <a:off x="628650" y="365126"/>
            <a:ext cx="7886700" cy="315911"/>
          </a:xfrm>
        </p:spPr>
        <p:txBody>
          <a:bodyPr>
            <a:noAutofit/>
          </a:bodyPr>
          <a:lstStyle/>
          <a:p>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Bayesian theories of confirmation</a:t>
            </a:r>
            <a:endParaRPr lang="el-GR" sz="32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72C55E1-BA5A-4A07-8CD5-8FE618DD31A1}"/>
                  </a:ext>
                </a:extLst>
              </p:cNvPr>
              <p:cNvSpPr>
                <a:spLocks noGrp="1"/>
              </p:cNvSpPr>
              <p:nvPr>
                <p:ph idx="1"/>
              </p:nvPr>
            </p:nvSpPr>
            <p:spPr>
              <a:xfrm>
                <a:off x="628650" y="1008668"/>
                <a:ext cx="7886700" cy="5168295"/>
              </a:xfrm>
            </p:spPr>
            <p:txBody>
              <a:bodyPr>
                <a:noAutofit/>
              </a:bodyPr>
              <a:lstStyle/>
              <a:p>
                <a:pPr marL="457200" lvl="0" indent="-457200">
                  <a:lnSpc>
                    <a:spcPct val="150000"/>
                  </a:lnSpc>
                  <a:spcAft>
                    <a:spcPts val="800"/>
                  </a:spcAft>
                  <a:buAutoNum type="arabicParenBoth"/>
                  <a:tabLst>
                    <a:tab pos="457200" algn="l"/>
                    <a:tab pos="2637155" algn="ctr"/>
                    <a:tab pos="5274310" algn="r"/>
                  </a:tabLst>
                </a:pPr>
                <a:r>
                  <a:rPr lang="en-US" sz="1800" dirty="0">
                    <a:effectLst/>
                    <a:ea typeface="Times New Roman" panose="02020603050405020304" pitchFamily="18" charset="0"/>
                    <a:cs typeface="Times New Roman" panose="02020603050405020304" pitchFamily="18" charset="0"/>
                  </a:rPr>
                  <a:t>Belief is always a matter of degree; degrees of belief are probability values and degree of belief functions are probability functions</a:t>
                </a:r>
                <a:r>
                  <a:rPr lang="en-US" sz="1800" dirty="0">
                    <a:ea typeface="Times New Roman" panose="02020603050405020304" pitchFamily="18" charset="0"/>
                    <a:cs typeface="Times New Roman" panose="02020603050405020304" pitchFamily="18" charset="0"/>
                  </a:rPr>
                  <a:t>. </a:t>
                </a:r>
              </a:p>
              <a:p>
                <a:pPr marL="457200" lvl="0" indent="-457200">
                  <a:lnSpc>
                    <a:spcPct val="150000"/>
                  </a:lnSpc>
                  <a:spcAft>
                    <a:spcPts val="800"/>
                  </a:spcAft>
                  <a:buAutoNum type="arabicParenBoth"/>
                  <a:tabLst>
                    <a:tab pos="457200" algn="l"/>
                    <a:tab pos="2637155" algn="ctr"/>
                    <a:tab pos="5274310" algn="r"/>
                  </a:tabLst>
                </a:pPr>
                <a:r>
                  <a:rPr lang="en-US" sz="1800" dirty="0">
                    <a:effectLst/>
                    <a:ea typeface="Times New Roman" panose="02020603050405020304" pitchFamily="18" charset="0"/>
                    <a:cs typeface="Times New Roman" panose="02020603050405020304" pitchFamily="18" charset="0"/>
                  </a:rPr>
                  <a:t>Confirmation is a relation of positive relevance, viz., a piece of evidence confirms a hypothesis if it increases its probability; </a:t>
                </a:r>
                <a:endParaRPr lang="el-GR" sz="1800" dirty="0">
                  <a:effectLst/>
                  <a:ea typeface="Calibri" panose="020F0502020204030204" pitchFamily="34" charset="0"/>
                  <a:cs typeface="Times New Roman" panose="02020603050405020304" pitchFamily="18" charset="0"/>
                </a:endParaRPr>
              </a:p>
              <a:p>
                <a:pPr marL="0" indent="0" algn="ctr">
                  <a:lnSpc>
                    <a:spcPct val="150000"/>
                  </a:lnSpc>
                  <a:spcAft>
                    <a:spcPts val="800"/>
                  </a:spcAft>
                  <a:buNone/>
                  <a:tabLst>
                    <a:tab pos="457200" algn="l"/>
                    <a:tab pos="2637155" algn="ctr"/>
                    <a:tab pos="5274310" algn="r"/>
                  </a:tabLst>
                </a:pPr>
                <a14:m>
                  <m:oMath xmlns:m="http://schemas.openxmlformats.org/officeDocument/2006/math">
                    <m:r>
                      <a:rPr lang="en-US" sz="1800" i="1">
                        <a:effectLst/>
                        <a:ea typeface="Times New Roman" panose="02020603050405020304" pitchFamily="18" charset="0"/>
                        <a:cs typeface="Times New Roman" panose="02020603050405020304" pitchFamily="18" charset="0"/>
                      </a:rPr>
                      <m:t>𝑒</m:t>
                    </m:r>
                  </m:oMath>
                </a14:m>
                <a:r>
                  <a:rPr lang="en-US" sz="1800" dirty="0">
                    <a:effectLst/>
                    <a:ea typeface="Times New Roman" panose="02020603050405020304" pitchFamily="18" charset="0"/>
                    <a:cs typeface="Times New Roman" panose="02020603050405020304" pitchFamily="18" charset="0"/>
                  </a:rPr>
                  <a:t> confirms</a:t>
                </a:r>
                <a14:m>
                  <m:oMath xmlns:m="http://schemas.openxmlformats.org/officeDocument/2006/math">
                    <m:r>
                      <a:rPr lang="en-US" sz="1800" i="1">
                        <a:effectLst/>
                        <a:ea typeface="Times New Roman" panose="02020603050405020304" pitchFamily="18" charset="0"/>
                        <a:cs typeface="Times New Roman" panose="02020603050405020304" pitchFamily="18" charset="0"/>
                      </a:rPr>
                      <m:t> </m:t>
                    </m:r>
                    <m:r>
                      <a:rPr lang="en-US" sz="1800" i="1">
                        <a:effectLst/>
                        <a:ea typeface="Times New Roman" panose="02020603050405020304" pitchFamily="18" charset="0"/>
                        <a:cs typeface="Times New Roman" panose="02020603050405020304" pitchFamily="18" charset="0"/>
                      </a:rPr>
                      <m:t>h</m:t>
                    </m:r>
                  </m:oMath>
                </a14:m>
                <a:r>
                  <a:rPr lang="en-US" sz="1800" dirty="0">
                    <a:effectLst/>
                    <a:ea typeface="Times New Roman" panose="02020603050405020304" pitchFamily="18" charset="0"/>
                    <a:cs typeface="Times New Roman" panose="02020603050405020304" pitchFamily="18" charset="0"/>
                  </a:rPr>
                  <a:t> </a:t>
                </a:r>
                <a:r>
                  <a:rPr lang="en-US" sz="1800" dirty="0" err="1">
                    <a:effectLst/>
                    <a:ea typeface="Times New Roman" panose="02020603050405020304" pitchFamily="18" charset="0"/>
                    <a:cs typeface="Times New Roman" panose="02020603050405020304" pitchFamily="18" charset="0"/>
                  </a:rPr>
                  <a:t>iff</a:t>
                </a:r>
                <a:r>
                  <a:rPr lang="en-US" sz="1800" dirty="0">
                    <a:effectLst/>
                    <a:ea typeface="Times New Roman" panose="02020603050405020304" pitchFamily="18" charset="0"/>
                    <a:cs typeface="Times New Roman" panose="02020603050405020304" pitchFamily="18" charset="0"/>
                  </a:rPr>
                  <a:t> </a:t>
                </a:r>
                <a14:m>
                  <m:oMath xmlns:m="http://schemas.openxmlformats.org/officeDocument/2006/math">
                    <m:r>
                      <a:rPr lang="en-US" sz="1800" i="1">
                        <a:effectLst/>
                        <a:ea typeface="Times New Roman" panose="02020603050405020304" pitchFamily="18" charset="0"/>
                        <a:cs typeface="Times New Roman" panose="02020603050405020304" pitchFamily="18" charset="0"/>
                      </a:rPr>
                      <m:t>𝑝</m:t>
                    </m:r>
                    <m:r>
                      <a:rPr lang="en-US" sz="1800" i="1">
                        <a:effectLst/>
                        <a:ea typeface="Times New Roman" panose="02020603050405020304" pitchFamily="18" charset="0"/>
                        <a:cs typeface="Times New Roman" panose="02020603050405020304" pitchFamily="18" charset="0"/>
                      </a:rPr>
                      <m:t>(</m:t>
                    </m:r>
                    <m:r>
                      <a:rPr lang="en-US" sz="1800" i="1">
                        <a:effectLst/>
                        <a:ea typeface="Times New Roman" panose="02020603050405020304" pitchFamily="18" charset="0"/>
                        <a:cs typeface="Times New Roman" panose="02020603050405020304" pitchFamily="18" charset="0"/>
                      </a:rPr>
                      <m:t>h</m:t>
                    </m:r>
                    <m:r>
                      <a:rPr lang="en-US" sz="1800" i="1">
                        <a:effectLst/>
                        <a:ea typeface="Times New Roman" panose="02020603050405020304" pitchFamily="18" charset="0"/>
                        <a:cs typeface="Times New Roman" panose="02020603050405020304" pitchFamily="18" charset="0"/>
                      </a:rPr>
                      <m:t>|</m:t>
                    </m:r>
                    <m:r>
                      <a:rPr lang="en-US" sz="1800" i="1">
                        <a:effectLst/>
                        <a:ea typeface="Times New Roman" panose="02020603050405020304" pitchFamily="18" charset="0"/>
                        <a:cs typeface="Times New Roman" panose="02020603050405020304" pitchFamily="18" charset="0"/>
                      </a:rPr>
                      <m:t>𝑒</m:t>
                    </m:r>
                    <m:r>
                      <a:rPr lang="en-US" sz="1800" i="1">
                        <a:effectLst/>
                        <a:ea typeface="Times New Roman" panose="02020603050405020304" pitchFamily="18" charset="0"/>
                        <a:cs typeface="Times New Roman" panose="02020603050405020304" pitchFamily="18" charset="0"/>
                      </a:rPr>
                      <m:t>)&gt;</m:t>
                    </m:r>
                    <m:r>
                      <a:rPr lang="en-US" sz="1800" i="1">
                        <a:effectLst/>
                        <a:ea typeface="Times New Roman" panose="02020603050405020304" pitchFamily="18" charset="0"/>
                        <a:cs typeface="Times New Roman" panose="02020603050405020304" pitchFamily="18" charset="0"/>
                      </a:rPr>
                      <m:t>𝑝</m:t>
                    </m:r>
                    <m:r>
                      <a:rPr lang="en-US" sz="1800" i="1">
                        <a:effectLst/>
                        <a:ea typeface="Times New Roman" panose="02020603050405020304" pitchFamily="18" charset="0"/>
                        <a:cs typeface="Times New Roman" panose="02020603050405020304" pitchFamily="18" charset="0"/>
                      </a:rPr>
                      <m:t>(</m:t>
                    </m:r>
                    <m:r>
                      <a:rPr lang="en-US" sz="1800" i="1">
                        <a:effectLst/>
                        <a:ea typeface="Times New Roman" panose="02020603050405020304" pitchFamily="18" charset="0"/>
                        <a:cs typeface="Times New Roman" panose="02020603050405020304" pitchFamily="18" charset="0"/>
                      </a:rPr>
                      <m:t>h</m:t>
                    </m:r>
                    <m:r>
                      <a:rPr lang="en-US" sz="1800" i="1">
                        <a:effectLst/>
                        <a:ea typeface="Times New Roman" panose="02020603050405020304" pitchFamily="18" charset="0"/>
                        <a:cs typeface="Times New Roman" panose="02020603050405020304" pitchFamily="18" charset="0"/>
                      </a:rPr>
                      <m:t>)</m:t>
                    </m:r>
                  </m:oMath>
                </a14:m>
                <a:r>
                  <a:rPr lang="en-US" sz="1800" dirty="0">
                    <a:effectLst/>
                    <a:ea typeface="Times New Roman" panose="02020603050405020304" pitchFamily="18" charset="0"/>
                    <a:cs typeface="Times New Roman" panose="02020603050405020304" pitchFamily="18" charset="0"/>
                  </a:rPr>
                  <a:t>,</a:t>
                </a:r>
                <a:endParaRPr lang="el-GR" sz="1800" dirty="0">
                  <a:effectLst/>
                  <a:ea typeface="Calibri" panose="020F0502020204030204" pitchFamily="34" charset="0"/>
                  <a:cs typeface="Times New Roman" panose="02020603050405020304" pitchFamily="18" charset="0"/>
                </a:endParaRPr>
              </a:p>
              <a:p>
                <a:pPr marL="457200" lvl="1" indent="0">
                  <a:lnSpc>
                    <a:spcPct val="150000"/>
                  </a:lnSpc>
                  <a:spcAft>
                    <a:spcPts val="800"/>
                  </a:spcAft>
                  <a:buNone/>
                  <a:tabLst>
                    <a:tab pos="457200" algn="l"/>
                    <a:tab pos="2637155" algn="ctr"/>
                    <a:tab pos="5274310" algn="r"/>
                  </a:tabLst>
                </a:pPr>
                <a:r>
                  <a:rPr lang="en-US" sz="1800" dirty="0">
                    <a:effectLst/>
                    <a:ea typeface="Times New Roman" panose="02020603050405020304" pitchFamily="18" charset="0"/>
                    <a:cs typeface="Times New Roman" panose="02020603050405020304" pitchFamily="18" charset="0"/>
                  </a:rPr>
                  <a:t>where </a:t>
                </a:r>
                <a14:m>
                  <m:oMath xmlns:m="http://schemas.openxmlformats.org/officeDocument/2006/math">
                    <m:r>
                      <a:rPr lang="en-US" sz="1800" i="1">
                        <a:effectLst/>
                        <a:ea typeface="Times New Roman" panose="02020603050405020304" pitchFamily="18" charset="0"/>
                        <a:cs typeface="Times New Roman" panose="02020603050405020304" pitchFamily="18" charset="0"/>
                      </a:rPr>
                      <m:t>𝑝</m:t>
                    </m:r>
                  </m:oMath>
                </a14:m>
                <a:r>
                  <a:rPr lang="en-US" sz="1800" dirty="0">
                    <a:effectLst/>
                    <a:ea typeface="Times New Roman" panose="02020603050405020304" pitchFamily="18" charset="0"/>
                    <a:cs typeface="Times New Roman" panose="02020603050405020304" pitchFamily="18" charset="0"/>
                  </a:rPr>
                  <a:t> is a probability function.  </a:t>
                </a:r>
              </a:p>
              <a:p>
                <a:pPr marL="0" lvl="0" indent="0" algn="just">
                  <a:lnSpc>
                    <a:spcPct val="100000"/>
                  </a:lnSpc>
                  <a:spcAft>
                    <a:spcPts val="800"/>
                  </a:spcAft>
                  <a:buNone/>
                  <a:tabLst>
                    <a:tab pos="457200" algn="l"/>
                    <a:tab pos="2637155" algn="ctr"/>
                    <a:tab pos="5274310" algn="r"/>
                  </a:tabLst>
                </a:pPr>
                <a:r>
                  <a:rPr lang="en-US" sz="1800" dirty="0">
                    <a:effectLst/>
                    <a:ea typeface="Times New Roman" panose="02020603050405020304" pitchFamily="18" charset="0"/>
                    <a:cs typeface="Times New Roman" panose="02020603050405020304" pitchFamily="18" charset="0"/>
                  </a:rPr>
                  <a:t>(3) The relation of confirmation is captured by </a:t>
                </a:r>
                <a:r>
                  <a:rPr lang="en-US" sz="1800" dirty="0" err="1">
                    <a:effectLst/>
                    <a:ea typeface="Times New Roman" panose="02020603050405020304" pitchFamily="18" charset="0"/>
                    <a:cs typeface="Times New Roman" panose="02020603050405020304" pitchFamily="18" charset="0"/>
                  </a:rPr>
                  <a:t>Bayes’s</a:t>
                </a:r>
                <a:r>
                  <a:rPr lang="en-US" sz="1800" dirty="0">
                    <a:effectLst/>
                    <a:ea typeface="Times New Roman" panose="02020603050405020304" pitchFamily="18" charset="0"/>
                    <a:cs typeface="Times New Roman" panose="02020603050405020304" pitchFamily="18" charset="0"/>
                  </a:rPr>
                  <a:t> theorem which dictates the change of the degree of belief in a given hypothesis in the light of a piece of evidence. </a:t>
                </a:r>
                <a:endParaRPr lang="en-US" sz="1800" dirty="0">
                  <a:ea typeface="Times New Roman" panose="02020603050405020304" pitchFamily="18" charset="0"/>
                  <a:cs typeface="Times New Roman" panose="02020603050405020304" pitchFamily="18" charset="0"/>
                </a:endParaRPr>
              </a:p>
              <a:p>
                <a:pPr marL="0" lvl="0" indent="0" algn="just">
                  <a:lnSpc>
                    <a:spcPct val="100000"/>
                  </a:lnSpc>
                  <a:spcAft>
                    <a:spcPts val="800"/>
                  </a:spcAft>
                  <a:buNone/>
                  <a:tabLst>
                    <a:tab pos="457200" algn="l"/>
                    <a:tab pos="2637155" algn="ctr"/>
                    <a:tab pos="5274310" algn="r"/>
                  </a:tabLst>
                </a:pPr>
                <a14:m>
                  <m:oMathPara xmlns:m="http://schemas.openxmlformats.org/officeDocument/2006/math">
                    <m:oMathParaPr>
                      <m:jc m:val="centerGroup"/>
                    </m:oMathParaPr>
                    <m:oMath xmlns:m="http://schemas.openxmlformats.org/officeDocument/2006/math">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𝑝</m:t>
                      </m:r>
                      <m:d>
                        <m:d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h</m:t>
                          </m:r>
                        </m:e>
                        <m:e>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𝑒</m:t>
                          </m:r>
                        </m:e>
                      </m:d>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𝑝</m:t>
                          </m:r>
                          <m:d>
                            <m:d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𝑒</m:t>
                              </m:r>
                            </m:e>
                            <m:e>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h</m:t>
                              </m:r>
                            </m:e>
                          </m:d>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𝑝</m:t>
                          </m:r>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h</m:t>
                          </m:r>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m:t>
                          </m:r>
                        </m:num>
                        <m:den>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𝑝</m:t>
                          </m:r>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𝑒</m:t>
                          </m:r>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m:t>
                          </m:r>
                        </m:den>
                      </m:f>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 , </m:t>
                      </m:r>
                      <m:r>
                        <m:rPr>
                          <m:sty m:val="p"/>
                        </m:rPr>
                        <a:rPr lang="el-GR" sz="1800">
                          <a:effectLst/>
                          <a:latin typeface="Cambria Math" panose="02040503050406030204" pitchFamily="18" charset="0"/>
                          <a:ea typeface="Times New Roman" panose="02020603050405020304" pitchFamily="18" charset="0"/>
                          <a:cs typeface="Times New Roman" panose="02020603050405020304" pitchFamily="18" charset="0"/>
                        </a:rPr>
                        <m:t>where</m:t>
                      </m:r>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𝑝</m:t>
                      </m:r>
                      <m:d>
                        <m:d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h</m:t>
                          </m:r>
                        </m:e>
                      </m:d>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𝑝</m:t>
                      </m:r>
                      <m:d>
                        <m:dPr>
                          <m:ctrlPr>
                            <a:rPr lang="el-GR"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𝑒</m:t>
                          </m:r>
                        </m:e>
                      </m:d>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&gt;0</m:t>
                      </m:r>
                      <m:r>
                        <a:rPr lang="el-GR" sz="1800" i="1">
                          <a:effectLst/>
                          <a:latin typeface="Cambria Math" panose="02040503050406030204" pitchFamily="18" charset="0"/>
                          <a:ea typeface="Yu Mincho" panose="02020400000000000000" pitchFamily="18" charset="-128"/>
                          <a:cs typeface="Times New Roman" panose="02020603050405020304" pitchFamily="18" charset="0"/>
                        </a:rPr>
                        <m:t>,</m:t>
                      </m:r>
                    </m:oMath>
                  </m:oMathPara>
                </a14:m>
                <a:endParaRPr lang="en-US" sz="1800" dirty="0">
                  <a:effectLst/>
                  <a:latin typeface="Times New Roman" panose="02020603050405020304" pitchFamily="18" charset="0"/>
                  <a:ea typeface="Yu Mincho" panose="02020400000000000000" pitchFamily="18" charset="-128"/>
                  <a:cs typeface="Times New Roman" panose="02020603050405020304" pitchFamily="18" charset="0"/>
                </a:endParaRPr>
              </a:p>
              <a:p>
                <a:pPr marL="0" lvl="0" indent="0" algn="just">
                  <a:lnSpc>
                    <a:spcPct val="100000"/>
                  </a:lnSpc>
                  <a:spcAft>
                    <a:spcPts val="800"/>
                  </a:spcAft>
                  <a:buNone/>
                  <a:tabLst>
                    <a:tab pos="457200" algn="l"/>
                    <a:tab pos="2637155" algn="ctr"/>
                    <a:tab pos="5274310" algn="r"/>
                  </a:tabLs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50000"/>
                  </a:lnSpc>
                  <a:spcAft>
                    <a:spcPts val="800"/>
                  </a:spcAft>
                  <a:buNone/>
                  <a:tabLst>
                    <a:tab pos="457200" algn="l"/>
                    <a:tab pos="2637155" algn="ctr"/>
                    <a:tab pos="5274310" algn="r"/>
                  </a:tabLst>
                </a:pPr>
                <a:endParaRPr lang="el-GR" sz="1800" dirty="0">
                  <a:effectLst/>
                  <a:ea typeface="Calibri" panose="020F0502020204030204" pitchFamily="34" charset="0"/>
                  <a:cs typeface="Times New Roman" panose="02020603050405020304" pitchFamily="18" charset="0"/>
                </a:endParaRPr>
              </a:p>
              <a:p>
                <a:endParaRPr lang="el-GR" sz="2200" dirty="0"/>
              </a:p>
            </p:txBody>
          </p:sp>
        </mc:Choice>
        <mc:Fallback>
          <p:sp>
            <p:nvSpPr>
              <p:cNvPr id="3" name="Content Placeholder 2">
                <a:extLst>
                  <a:ext uri="{FF2B5EF4-FFF2-40B4-BE49-F238E27FC236}">
                    <a16:creationId xmlns:a16="http://schemas.microsoft.com/office/drawing/2014/main" id="{072C55E1-BA5A-4A07-8CD5-8FE618DD31A1}"/>
                  </a:ext>
                </a:extLst>
              </p:cNvPr>
              <p:cNvSpPr>
                <a:spLocks noGrp="1" noRot="1" noChangeAspect="1" noMove="1" noResize="1" noEditPoints="1" noAdjustHandles="1" noChangeArrowheads="1" noChangeShapeType="1" noTextEdit="1"/>
              </p:cNvSpPr>
              <p:nvPr>
                <p:ph idx="1"/>
              </p:nvPr>
            </p:nvSpPr>
            <p:spPr>
              <a:xfrm>
                <a:off x="628650" y="1008668"/>
                <a:ext cx="7886700" cy="5168295"/>
              </a:xfrm>
              <a:blipFill>
                <a:blip r:embed="rId2"/>
                <a:stretch>
                  <a:fillRect l="-618" r="-696"/>
                </a:stretch>
              </a:blipFill>
            </p:spPr>
            <p:txBody>
              <a:bodyPr/>
              <a:lstStyle/>
              <a:p>
                <a:r>
                  <a:rPr lang="el-GR">
                    <a:noFill/>
                  </a:rPr>
                  <a:t> </a:t>
                </a:r>
              </a:p>
            </p:txBody>
          </p:sp>
        </mc:Fallback>
      </mc:AlternateContent>
    </p:spTree>
    <p:extLst>
      <p:ext uri="{BB962C8B-B14F-4D97-AF65-F5344CB8AC3E}">
        <p14:creationId xmlns:p14="http://schemas.microsoft.com/office/powerpoint/2010/main" val="1304816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FDF58-C697-4B6E-BAB6-03FE23B56A98}"/>
              </a:ext>
            </a:extLst>
          </p:cNvPr>
          <p:cNvSpPr>
            <a:spLocks noGrp="1"/>
          </p:cNvSpPr>
          <p:nvPr>
            <p:ph type="title"/>
          </p:nvPr>
        </p:nvSpPr>
        <p:spPr>
          <a:xfrm>
            <a:off x="628650" y="365127"/>
            <a:ext cx="7886700" cy="483286"/>
          </a:xfrm>
        </p:spPr>
        <p:txBody>
          <a:bodyPr>
            <a:noAutofit/>
          </a:bodyPr>
          <a:lstStyle/>
          <a:p>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Bayesian theories of confirmation</a:t>
            </a:r>
            <a:endParaRPr lang="el-GR" sz="32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72C55E1-BA5A-4A07-8CD5-8FE618DD31A1}"/>
                  </a:ext>
                </a:extLst>
              </p:cNvPr>
              <p:cNvSpPr>
                <a:spLocks noGrp="1"/>
              </p:cNvSpPr>
              <p:nvPr>
                <p:ph idx="1"/>
              </p:nvPr>
            </p:nvSpPr>
            <p:spPr>
              <a:xfrm>
                <a:off x="628650" y="933254"/>
                <a:ext cx="7886700" cy="5243709"/>
              </a:xfrm>
            </p:spPr>
            <p:txBody>
              <a:bodyPr>
                <a:noAutofit/>
              </a:bodyPr>
              <a:lstStyle/>
              <a:p>
                <a:pPr marL="0" lvl="0" indent="0" algn="just">
                  <a:lnSpc>
                    <a:spcPct val="150000"/>
                  </a:lnSpc>
                  <a:spcAft>
                    <a:spcPts val="800"/>
                  </a:spcAft>
                  <a:buNone/>
                  <a:tabLst>
                    <a:tab pos="457200" algn="l"/>
                    <a:tab pos="2637155" algn="ctr"/>
                    <a:tab pos="5274310" algn="r"/>
                  </a:tabLst>
                </a:pPr>
                <a:r>
                  <a:rPr lang="en-US" sz="1800" dirty="0">
                    <a:effectLst/>
                    <a:ea typeface="Times New Roman" panose="02020603050405020304" pitchFamily="18" charset="0"/>
                    <a:cs typeface="Times New Roman" panose="02020603050405020304" pitchFamily="18" charset="0"/>
                  </a:rPr>
                  <a:t>(4) The only factors relevant to confirmation of a hypothesis are its prior probability </a:t>
                </a:r>
                <a14:m>
                  <m:oMath xmlns:m="http://schemas.openxmlformats.org/officeDocument/2006/math">
                    <m:r>
                      <a:rPr lang="el-GR" sz="1800" i="1">
                        <a:effectLst/>
                        <a:ea typeface="Times New Roman" panose="02020603050405020304" pitchFamily="18" charset="0"/>
                        <a:cs typeface="Times New Roman" panose="02020603050405020304" pitchFamily="18" charset="0"/>
                      </a:rPr>
                      <m:t>𝑝</m:t>
                    </m:r>
                    <m:r>
                      <a:rPr lang="en-US" sz="1800" i="1">
                        <a:effectLst/>
                        <a:ea typeface="Times New Roman" panose="02020603050405020304" pitchFamily="18" charset="0"/>
                        <a:cs typeface="Times New Roman" panose="02020603050405020304" pitchFamily="18" charset="0"/>
                      </a:rPr>
                      <m:t>(</m:t>
                    </m:r>
                    <m:r>
                      <a:rPr lang="en-US" sz="1800" i="1">
                        <a:effectLst/>
                        <a:ea typeface="Times New Roman" panose="02020603050405020304" pitchFamily="18" charset="0"/>
                        <a:cs typeface="Times New Roman" panose="02020603050405020304" pitchFamily="18" charset="0"/>
                      </a:rPr>
                      <m:t>h</m:t>
                    </m:r>
                    <m:r>
                      <a:rPr lang="en-US" sz="1800" i="1">
                        <a:effectLst/>
                        <a:ea typeface="Times New Roman" panose="02020603050405020304" pitchFamily="18" charset="0"/>
                        <a:cs typeface="Times New Roman" panose="02020603050405020304" pitchFamily="18" charset="0"/>
                      </a:rPr>
                      <m:t>)</m:t>
                    </m:r>
                  </m:oMath>
                </a14:m>
                <a:r>
                  <a:rPr lang="en-US" sz="1800" dirty="0">
                    <a:effectLst/>
                    <a:ea typeface="Times New Roman" panose="02020603050405020304" pitchFamily="18" charset="0"/>
                    <a:cs typeface="Times New Roman" panose="02020603050405020304" pitchFamily="18" charset="0"/>
                  </a:rPr>
                  <a:t>, the likelihood of the evidence given the hypothesis </a:t>
                </a:r>
                <a14:m>
                  <m:oMath xmlns:m="http://schemas.openxmlformats.org/officeDocument/2006/math">
                    <m:r>
                      <a:rPr lang="el-GR" sz="1800" i="1">
                        <a:effectLst/>
                        <a:ea typeface="Times New Roman" panose="02020603050405020304" pitchFamily="18" charset="0"/>
                        <a:cs typeface="Times New Roman" panose="02020603050405020304" pitchFamily="18" charset="0"/>
                      </a:rPr>
                      <m:t>𝑝</m:t>
                    </m:r>
                    <m:d>
                      <m:dPr>
                        <m:ctrlPr>
                          <a:rPr lang="el-GR" sz="1800" i="1">
                            <a:effectLst/>
                            <a:ea typeface="Times New Roman" panose="02020603050405020304" pitchFamily="18" charset="0"/>
                            <a:cs typeface="Times New Roman" panose="02020603050405020304" pitchFamily="18" charset="0"/>
                          </a:rPr>
                        </m:ctrlPr>
                      </m:dPr>
                      <m:e>
                        <m:r>
                          <a:rPr lang="el-GR" sz="1800" i="1">
                            <a:effectLst/>
                            <a:ea typeface="Times New Roman" panose="02020603050405020304" pitchFamily="18" charset="0"/>
                            <a:cs typeface="Times New Roman" panose="02020603050405020304" pitchFamily="18" charset="0"/>
                          </a:rPr>
                          <m:t>𝑒</m:t>
                        </m:r>
                      </m:e>
                      <m:e>
                        <m:r>
                          <a:rPr lang="en-US" sz="1800" i="1">
                            <a:effectLst/>
                            <a:ea typeface="Times New Roman" panose="02020603050405020304" pitchFamily="18" charset="0"/>
                            <a:cs typeface="Times New Roman" panose="02020603050405020304" pitchFamily="18" charset="0"/>
                          </a:rPr>
                          <m:t>h</m:t>
                        </m:r>
                      </m:e>
                    </m:d>
                  </m:oMath>
                </a14:m>
                <a:r>
                  <a:rPr lang="en-US" sz="1800" dirty="0">
                    <a:effectLst/>
                    <a:ea typeface="Times New Roman" panose="02020603050405020304" pitchFamily="18" charset="0"/>
                    <a:cs typeface="Times New Roman" panose="02020603050405020304" pitchFamily="18" charset="0"/>
                  </a:rPr>
                  <a:t>; and the probability of the evidence </a:t>
                </a:r>
                <a14:m>
                  <m:oMath xmlns:m="http://schemas.openxmlformats.org/officeDocument/2006/math">
                    <m:r>
                      <a:rPr lang="el-GR" sz="1800" i="1">
                        <a:effectLst/>
                        <a:ea typeface="Times New Roman" panose="02020603050405020304" pitchFamily="18" charset="0"/>
                        <a:cs typeface="Times New Roman" panose="02020603050405020304" pitchFamily="18" charset="0"/>
                      </a:rPr>
                      <m:t>𝑝</m:t>
                    </m:r>
                    <m:r>
                      <a:rPr lang="en-US" sz="1800" i="1">
                        <a:effectLst/>
                        <a:ea typeface="Times New Roman" panose="02020603050405020304" pitchFamily="18" charset="0"/>
                        <a:cs typeface="Times New Roman" panose="02020603050405020304" pitchFamily="18" charset="0"/>
                      </a:rPr>
                      <m:t>(</m:t>
                    </m:r>
                    <m:r>
                      <a:rPr lang="el-GR" sz="1800" i="1">
                        <a:effectLst/>
                        <a:ea typeface="Times New Roman" panose="02020603050405020304" pitchFamily="18" charset="0"/>
                        <a:cs typeface="Times New Roman" panose="02020603050405020304" pitchFamily="18" charset="0"/>
                      </a:rPr>
                      <m:t>𝑒</m:t>
                    </m:r>
                    <m:r>
                      <a:rPr lang="en-US" sz="1800" i="1">
                        <a:effectLst/>
                        <a:ea typeface="Times New Roman" panose="02020603050405020304" pitchFamily="18" charset="0"/>
                        <a:cs typeface="Times New Roman" panose="02020603050405020304" pitchFamily="18" charset="0"/>
                      </a:rPr>
                      <m:t>)</m:t>
                    </m:r>
                  </m:oMath>
                </a14:m>
                <a:r>
                  <a:rPr lang="en-US" sz="1800" dirty="0">
                    <a:effectLst/>
                    <a:ea typeface="Times New Roman" panose="02020603050405020304" pitchFamily="18" charset="0"/>
                    <a:cs typeface="Times New Roman" panose="02020603050405020304" pitchFamily="18" charset="0"/>
                  </a:rPr>
                  <a:t>.</a:t>
                </a:r>
                <a:endParaRPr lang="el-GR" sz="1800" dirty="0">
                  <a:effectLst/>
                  <a:ea typeface="Calibri" panose="020F0502020204030204" pitchFamily="34" charset="0"/>
                  <a:cs typeface="Times New Roman" panose="02020603050405020304" pitchFamily="18" charset="0"/>
                </a:endParaRPr>
              </a:p>
              <a:p>
                <a:pPr marL="0" lvl="0" indent="0" algn="just">
                  <a:lnSpc>
                    <a:spcPct val="150000"/>
                  </a:lnSpc>
                  <a:spcAft>
                    <a:spcPts val="800"/>
                  </a:spcAft>
                  <a:buNone/>
                  <a:tabLst>
                    <a:tab pos="457200" algn="l"/>
                    <a:tab pos="2637155" algn="ctr"/>
                    <a:tab pos="5274310" algn="r"/>
                  </a:tabLst>
                </a:pPr>
                <a:r>
                  <a:rPr lang="en-US" sz="1800" dirty="0">
                    <a:effectLst/>
                    <a:ea typeface="Times New Roman" panose="02020603050405020304" pitchFamily="18" charset="0"/>
                    <a:cs typeface="Times New Roman" panose="02020603050405020304" pitchFamily="18" charset="0"/>
                  </a:rPr>
                  <a:t>(5) The specification of the prior probability of (</a:t>
                </a:r>
                <a:r>
                  <a:rPr lang="en-US" sz="1800" i="1" dirty="0">
                    <a:effectLst/>
                    <a:ea typeface="Times New Roman" panose="02020603050405020304" pitchFamily="18" charset="0"/>
                    <a:cs typeface="Times New Roman" panose="02020603050405020304" pitchFamily="18" charset="0"/>
                  </a:rPr>
                  <a:t>aka</a:t>
                </a:r>
                <a:r>
                  <a:rPr lang="en-US" sz="1800" dirty="0">
                    <a:effectLst/>
                    <a:ea typeface="Times New Roman" panose="02020603050405020304" pitchFamily="18" charset="0"/>
                    <a:cs typeface="Times New Roman" panose="02020603050405020304" pitchFamily="18" charset="0"/>
                  </a:rPr>
                  <a:t> prior degree of belief in) a hypothesis is a purely subjective matter.</a:t>
                </a:r>
                <a:endParaRPr lang="el-GR" sz="1800" dirty="0">
                  <a:effectLst/>
                  <a:ea typeface="Calibri" panose="020F0502020204030204" pitchFamily="34" charset="0"/>
                  <a:cs typeface="Times New Roman" panose="02020603050405020304" pitchFamily="18" charset="0"/>
                </a:endParaRPr>
              </a:p>
              <a:p>
                <a:pPr marL="0" lvl="0" indent="0" algn="just">
                  <a:lnSpc>
                    <a:spcPct val="150000"/>
                  </a:lnSpc>
                  <a:spcAft>
                    <a:spcPts val="800"/>
                  </a:spcAft>
                  <a:buNone/>
                  <a:tabLst>
                    <a:tab pos="457200" algn="l"/>
                    <a:tab pos="2637155" algn="ctr"/>
                    <a:tab pos="5274310" algn="r"/>
                  </a:tabLst>
                </a:pPr>
                <a:r>
                  <a:rPr lang="en-US" sz="1800" dirty="0">
                    <a:effectLst/>
                    <a:ea typeface="Times New Roman" panose="02020603050405020304" pitchFamily="18" charset="0"/>
                    <a:cs typeface="Times New Roman" panose="02020603050405020304" pitchFamily="18" charset="0"/>
                  </a:rPr>
                  <a:t>(6) The only (logical-rational) constraint on an assignment of prior probabilities to several hypotheses should be that they obey the axioms of the probability calculus.</a:t>
                </a:r>
                <a:endParaRPr lang="en-US" sz="1800" dirty="0">
                  <a:ea typeface="Times New Roman" panose="02020603050405020304" pitchFamily="18" charset="0"/>
                  <a:cs typeface="Times New Roman" panose="02020603050405020304" pitchFamily="18" charset="0"/>
                </a:endParaRPr>
              </a:p>
              <a:p>
                <a:pPr marL="0" lvl="0" indent="0" algn="just">
                  <a:lnSpc>
                    <a:spcPct val="150000"/>
                  </a:lnSpc>
                  <a:spcAft>
                    <a:spcPts val="800"/>
                  </a:spcAft>
                  <a:buNone/>
                  <a:tabLst>
                    <a:tab pos="457200" algn="l"/>
                    <a:tab pos="2637155" algn="ctr"/>
                    <a:tab pos="5274310" algn="r"/>
                  </a:tabLst>
                </a:pPr>
                <a:r>
                  <a:rPr lang="en-US" sz="1800" dirty="0">
                    <a:effectLst/>
                    <a:ea typeface="Times New Roman" panose="02020603050405020304" pitchFamily="18" charset="0"/>
                    <a:cs typeface="Times New Roman" panose="02020603050405020304" pitchFamily="18" charset="0"/>
                  </a:rPr>
                  <a:t>(7) The reasonableness of a belief does not depend on its content; nor, ultimately, on whether the belief is made reasonable by the evidence.</a:t>
                </a:r>
                <a:endParaRPr lang="el-GR" sz="1800" dirty="0">
                  <a:effectLst/>
                  <a:ea typeface="Calibri" panose="020F0502020204030204" pitchFamily="34" charset="0"/>
                  <a:cs typeface="Times New Roman" panose="02020603050405020304" pitchFamily="18" charset="0"/>
                </a:endParaRPr>
              </a:p>
              <a:p>
                <a:pPr marL="0" indent="0">
                  <a:buNone/>
                </a:pPr>
                <a:endParaRPr lang="el-GR" sz="2200" dirty="0"/>
              </a:p>
            </p:txBody>
          </p:sp>
        </mc:Choice>
        <mc:Fallback>
          <p:sp>
            <p:nvSpPr>
              <p:cNvPr id="3" name="Content Placeholder 2">
                <a:extLst>
                  <a:ext uri="{FF2B5EF4-FFF2-40B4-BE49-F238E27FC236}">
                    <a16:creationId xmlns:a16="http://schemas.microsoft.com/office/drawing/2014/main" id="{072C55E1-BA5A-4A07-8CD5-8FE618DD31A1}"/>
                  </a:ext>
                </a:extLst>
              </p:cNvPr>
              <p:cNvSpPr>
                <a:spLocks noGrp="1" noRot="1" noChangeAspect="1" noMove="1" noResize="1" noEditPoints="1" noAdjustHandles="1" noChangeArrowheads="1" noChangeShapeType="1" noTextEdit="1"/>
              </p:cNvSpPr>
              <p:nvPr>
                <p:ph idx="1"/>
              </p:nvPr>
            </p:nvSpPr>
            <p:spPr>
              <a:xfrm>
                <a:off x="628650" y="933254"/>
                <a:ext cx="7886700" cy="5243709"/>
              </a:xfrm>
              <a:blipFill>
                <a:blip r:embed="rId2"/>
                <a:stretch>
                  <a:fillRect l="-618" r="-696"/>
                </a:stretch>
              </a:blipFill>
            </p:spPr>
            <p:txBody>
              <a:bodyPr/>
              <a:lstStyle/>
              <a:p>
                <a:r>
                  <a:rPr lang="el-GR">
                    <a:noFill/>
                  </a:rPr>
                  <a:t> </a:t>
                </a:r>
              </a:p>
            </p:txBody>
          </p:sp>
        </mc:Fallback>
      </mc:AlternateContent>
    </p:spTree>
    <p:extLst>
      <p:ext uri="{BB962C8B-B14F-4D97-AF65-F5344CB8AC3E}">
        <p14:creationId xmlns:p14="http://schemas.microsoft.com/office/powerpoint/2010/main" val="3414286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95571-E6DC-4C52-AC5D-530C1195D876}"/>
              </a:ext>
            </a:extLst>
          </p:cNvPr>
          <p:cNvSpPr>
            <a:spLocks noGrp="1"/>
          </p:cNvSpPr>
          <p:nvPr>
            <p:ph type="title"/>
          </p:nvPr>
        </p:nvSpPr>
        <p:spPr>
          <a:xfrm>
            <a:off x="628650" y="365127"/>
            <a:ext cx="7886700" cy="879212"/>
          </a:xfrm>
        </p:spPr>
        <p:txBody>
          <a:bodyPr>
            <a:normAutofit/>
          </a:bodyPr>
          <a:lstStyle/>
          <a:p>
            <a:r>
              <a:rPr lang="en-US" sz="3600" dirty="0"/>
              <a:t>Too subjective?</a:t>
            </a:r>
            <a:endParaRPr lang="el-GR" sz="36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7BF5A5F-E73D-4C52-8265-6F98EEC8C4F6}"/>
                  </a:ext>
                </a:extLst>
              </p:cNvPr>
              <p:cNvSpPr>
                <a:spLocks noGrp="1"/>
              </p:cNvSpPr>
              <p:nvPr>
                <p:ph idx="1"/>
              </p:nvPr>
            </p:nvSpPr>
            <p:spPr>
              <a:xfrm>
                <a:off x="628650" y="1517715"/>
                <a:ext cx="7886700" cy="4659248"/>
              </a:xfrm>
            </p:spPr>
            <p:txBody>
              <a:bodyPr>
                <a:noAutofit/>
              </a:bodyPr>
              <a:lstStyle/>
              <a:p>
                <a:r>
                  <a:rPr lang="en-US" sz="2200" dirty="0">
                    <a:latin typeface="Times New Roman" panose="02020603050405020304" pitchFamily="18" charset="0"/>
                    <a:ea typeface="Times New Roman" panose="02020603050405020304" pitchFamily="18" charset="0"/>
                    <a:cs typeface="Times New Roman" panose="02020603050405020304" pitchFamily="18" charset="0"/>
                  </a:rPr>
                  <a:t>P</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urely subjective prior probabilities fail to capture the all-important notion of rational or reasonable degrees of belief.</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200" dirty="0">
                    <a:effectLst/>
                    <a:latin typeface="Times New Roman" panose="02020603050405020304" pitchFamily="18" charset="0"/>
                    <a:ea typeface="Times New Roman" panose="02020603050405020304" pitchFamily="18" charset="0"/>
                  </a:rPr>
                  <a:t>Bayesians reply by appealing to the </a:t>
                </a:r>
                <a:r>
                  <a:rPr lang="en-US" sz="2200" i="1" dirty="0">
                    <a:effectLst/>
                    <a:latin typeface="Times New Roman" panose="02020603050405020304" pitchFamily="18" charset="0"/>
                    <a:ea typeface="Times New Roman" panose="02020603050405020304" pitchFamily="18" charset="0"/>
                  </a:rPr>
                  <a:t>convergence of opinion theorems</a:t>
                </a:r>
                <a:r>
                  <a:rPr lang="en-US" sz="2200" dirty="0">
                    <a:effectLst/>
                    <a:latin typeface="Times New Roman" panose="02020603050405020304" pitchFamily="18" charset="0"/>
                    <a:ea typeface="Times New Roman" panose="02020603050405020304" pitchFamily="18" charset="0"/>
                  </a:rPr>
                  <a:t> (see, </a:t>
                </a:r>
                <a:r>
                  <a:rPr lang="en-US" sz="2200" dirty="0" err="1">
                    <a:effectLst/>
                    <a:latin typeface="Times New Roman" panose="02020603050405020304" pitchFamily="18" charset="0"/>
                    <a:ea typeface="Times New Roman" panose="02020603050405020304" pitchFamily="18" charset="0"/>
                  </a:rPr>
                  <a:t>Gaifman</a:t>
                </a:r>
                <a:r>
                  <a:rPr lang="en-US" sz="2200" dirty="0">
                    <a:effectLst/>
                    <a:latin typeface="Times New Roman" panose="02020603050405020304" pitchFamily="18" charset="0"/>
                    <a:ea typeface="Times New Roman" panose="02020603050405020304" pitchFamily="18" charset="0"/>
                  </a:rPr>
                  <a:t> and </a:t>
                </a:r>
                <a:r>
                  <a:rPr lang="en-US" sz="2200" dirty="0" err="1">
                    <a:effectLst/>
                    <a:latin typeface="Times New Roman" panose="02020603050405020304" pitchFamily="18" charset="0"/>
                    <a:ea typeface="Times New Roman" panose="02020603050405020304" pitchFamily="18" charset="0"/>
                  </a:rPr>
                  <a:t>Snir</a:t>
                </a:r>
                <a:r>
                  <a:rPr lang="en-US" sz="2200" dirty="0">
                    <a:effectLst/>
                    <a:latin typeface="Times New Roman" panose="02020603050405020304" pitchFamily="18" charset="0"/>
                    <a:ea typeface="Times New Roman" panose="02020603050405020304" pitchFamily="18" charset="0"/>
                  </a:rPr>
                  <a:t> 1982), which shows that the actual values assigned to prior probabilities do not matter much since they ‘wash out’ in the long run; that is, they converge to the same value. </a:t>
                </a:r>
              </a:p>
              <a:p>
                <a:r>
                  <a:rPr lang="en-US" sz="2200" dirty="0">
                    <a:effectLst/>
                    <a:latin typeface="Times New Roman" panose="02020603050405020304" pitchFamily="18" charset="0"/>
                    <a:ea typeface="Times New Roman" panose="02020603050405020304" pitchFamily="18" charset="0"/>
                  </a:rPr>
                  <a:t>Suppose, for instance, that a number of individuals assign different subjective prior probabilities to some hypothesis </a:t>
                </a:r>
                <a14:m>
                  <m:oMath xmlns:m="http://schemas.openxmlformats.org/officeDocument/2006/math">
                    <m:r>
                      <a:rPr lang="en-US" sz="2200" i="1">
                        <a:effectLst/>
                        <a:latin typeface="Cambria Math" panose="02040503050406030204" pitchFamily="18" charset="0"/>
                        <a:ea typeface="Times New Roman" panose="02020603050405020304" pitchFamily="18" charset="0"/>
                        <a:cs typeface="Times New Roman" panose="02020603050405020304" pitchFamily="18" charset="0"/>
                      </a:rPr>
                      <m:t>h</m:t>
                    </m:r>
                  </m:oMath>
                </a14:m>
                <a:r>
                  <a:rPr lang="en-US" sz="2200" dirty="0">
                    <a:effectLst/>
                    <a:latin typeface="Times New Roman" panose="02020603050405020304" pitchFamily="18" charset="0"/>
                    <a:ea typeface="Yu Mincho" panose="02020400000000000000" pitchFamily="18" charset="-128"/>
                  </a:rPr>
                  <a:t>.</a:t>
                </a:r>
                <a:r>
                  <a:rPr lang="en-US" sz="2200" i="1" dirty="0">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rPr>
                  <a:t>Suppose further that a sequence of experiments is performed and the individuals update their prior probabilities by means of conditionalization. It can be proved that after a point, their posterior probabilities converge to the same value. This result is supposed to mitigate the excessive subjectivity of </a:t>
                </a:r>
                <a:r>
                  <a:rPr lang="en-US" sz="2200" dirty="0" err="1">
                    <a:effectLst/>
                    <a:latin typeface="Times New Roman" panose="02020603050405020304" pitchFamily="18" charset="0"/>
                    <a:ea typeface="Times New Roman" panose="02020603050405020304" pitchFamily="18" charset="0"/>
                  </a:rPr>
                  <a:t>Bayesianism</a:t>
                </a:r>
                <a:r>
                  <a:rPr lang="en-US" sz="2200">
                    <a:effectLst/>
                    <a:latin typeface="Times New Roman" panose="02020603050405020304" pitchFamily="18" charset="0"/>
                    <a:ea typeface="Times New Roman" panose="02020603050405020304" pitchFamily="18" charset="0"/>
                  </a:rPr>
                  <a:t>.</a:t>
                </a:r>
                <a:endParaRPr lang="el-GR" sz="2200" dirty="0"/>
              </a:p>
            </p:txBody>
          </p:sp>
        </mc:Choice>
        <mc:Fallback>
          <p:sp>
            <p:nvSpPr>
              <p:cNvPr id="3" name="Content Placeholder 2">
                <a:extLst>
                  <a:ext uri="{FF2B5EF4-FFF2-40B4-BE49-F238E27FC236}">
                    <a16:creationId xmlns:a16="http://schemas.microsoft.com/office/drawing/2014/main" id="{C7BF5A5F-E73D-4C52-8265-6F98EEC8C4F6}"/>
                  </a:ext>
                </a:extLst>
              </p:cNvPr>
              <p:cNvSpPr>
                <a:spLocks noGrp="1" noRot="1" noChangeAspect="1" noMove="1" noResize="1" noEditPoints="1" noAdjustHandles="1" noChangeArrowheads="1" noChangeShapeType="1" noTextEdit="1"/>
              </p:cNvSpPr>
              <p:nvPr>
                <p:ph idx="1"/>
              </p:nvPr>
            </p:nvSpPr>
            <p:spPr>
              <a:xfrm>
                <a:off x="628650" y="1517715"/>
                <a:ext cx="7886700" cy="4659248"/>
              </a:xfrm>
              <a:blipFill>
                <a:blip r:embed="rId2"/>
                <a:stretch>
                  <a:fillRect l="-850" t="-1571" b="-654"/>
                </a:stretch>
              </a:blipFill>
            </p:spPr>
            <p:txBody>
              <a:bodyPr/>
              <a:lstStyle/>
              <a:p>
                <a:r>
                  <a:rPr lang="el-GR">
                    <a:noFill/>
                  </a:rPr>
                  <a:t> </a:t>
                </a:r>
              </a:p>
            </p:txBody>
          </p:sp>
        </mc:Fallback>
      </mc:AlternateContent>
    </p:spTree>
    <p:extLst>
      <p:ext uri="{BB962C8B-B14F-4D97-AF65-F5344CB8AC3E}">
        <p14:creationId xmlns:p14="http://schemas.microsoft.com/office/powerpoint/2010/main" val="4238942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4A9E22-8E79-4B52-A9F5-F53845671867}"/>
              </a:ext>
            </a:extLst>
          </p:cNvPr>
          <p:cNvSpPr>
            <a:spLocks noGrp="1"/>
          </p:cNvSpPr>
          <p:nvPr>
            <p:ph type="title"/>
          </p:nvPr>
        </p:nvSpPr>
        <p:spPr>
          <a:xfrm>
            <a:off x="628650" y="365127"/>
            <a:ext cx="7886700" cy="450800"/>
          </a:xfrm>
        </p:spPr>
        <p:txBody>
          <a:bodyPr>
            <a:normAutofit fontScale="90000"/>
          </a:bodyPr>
          <a:lstStyle/>
          <a:p>
            <a:r>
              <a:rPr lang="el-GR" dirty="0"/>
              <a:t>Τι είναι οι πιθανότητες; </a:t>
            </a:r>
          </a:p>
        </p:txBody>
      </p:sp>
      <p:pic>
        <p:nvPicPr>
          <p:cNvPr id="4" name="Θέση περιεχομένου 3">
            <a:extLst>
              <a:ext uri="{FF2B5EF4-FFF2-40B4-BE49-F238E27FC236}">
                <a16:creationId xmlns:a16="http://schemas.microsoft.com/office/drawing/2014/main" id="{ACE85B61-46B5-4D79-B08D-E311A6703965}"/>
              </a:ext>
            </a:extLst>
          </p:cNvPr>
          <p:cNvPicPr>
            <a:picLocks noGrp="1" noChangeAspect="1"/>
          </p:cNvPicPr>
          <p:nvPr>
            <p:ph idx="1"/>
          </p:nvPr>
        </p:nvPicPr>
        <p:blipFill>
          <a:blip r:embed="rId2"/>
          <a:stretch>
            <a:fillRect/>
          </a:stretch>
        </p:blipFill>
        <p:spPr>
          <a:xfrm>
            <a:off x="745588" y="1047800"/>
            <a:ext cx="7427741" cy="5810200"/>
          </a:xfrm>
          <a:prstGeom prst="rect">
            <a:avLst/>
          </a:prstGeom>
        </p:spPr>
      </p:pic>
    </p:spTree>
    <p:extLst>
      <p:ext uri="{BB962C8B-B14F-4D97-AF65-F5344CB8AC3E}">
        <p14:creationId xmlns:p14="http://schemas.microsoft.com/office/powerpoint/2010/main" val="275530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0450DD-C2BB-4000-9106-BE34EE4D2652}"/>
              </a:ext>
            </a:extLst>
          </p:cNvPr>
          <p:cNvSpPr>
            <a:spLocks noGrp="1"/>
          </p:cNvSpPr>
          <p:nvPr>
            <p:ph type="title"/>
          </p:nvPr>
        </p:nvSpPr>
        <p:spPr>
          <a:xfrm>
            <a:off x="628650" y="365127"/>
            <a:ext cx="7886700" cy="661816"/>
          </a:xfrm>
        </p:spPr>
        <p:txBody>
          <a:bodyPr>
            <a:normAutofit fontScale="90000"/>
          </a:bodyPr>
          <a:lstStyle/>
          <a:p>
            <a:r>
              <a:rPr lang="en-US" dirty="0" err="1"/>
              <a:t>Bayes’s</a:t>
            </a:r>
            <a:r>
              <a:rPr lang="en-US" dirty="0"/>
              <a:t> Theorem</a:t>
            </a:r>
            <a:endParaRPr lang="el-GR" dirty="0"/>
          </a:p>
        </p:txBody>
      </p:sp>
      <p:pic>
        <p:nvPicPr>
          <p:cNvPr id="4" name="Εικόνα 3">
            <a:extLst>
              <a:ext uri="{FF2B5EF4-FFF2-40B4-BE49-F238E27FC236}">
                <a16:creationId xmlns:a16="http://schemas.microsoft.com/office/drawing/2014/main" id="{F8F888AE-1245-4E53-A6BA-8688EB2F9675}"/>
              </a:ext>
            </a:extLst>
          </p:cNvPr>
          <p:cNvPicPr>
            <a:picLocks noChangeAspect="1"/>
          </p:cNvPicPr>
          <p:nvPr/>
        </p:nvPicPr>
        <p:blipFill>
          <a:blip r:embed="rId2"/>
          <a:stretch>
            <a:fillRect/>
          </a:stretch>
        </p:blipFill>
        <p:spPr>
          <a:xfrm>
            <a:off x="303864" y="1192237"/>
            <a:ext cx="8211486" cy="4473526"/>
          </a:xfrm>
          <a:prstGeom prst="rect">
            <a:avLst/>
          </a:prstGeom>
        </p:spPr>
      </p:pic>
    </p:spTree>
    <p:extLst>
      <p:ext uri="{BB962C8B-B14F-4D97-AF65-F5344CB8AC3E}">
        <p14:creationId xmlns:p14="http://schemas.microsoft.com/office/powerpoint/2010/main" val="79881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836B1C-5FFE-4B0B-9D72-10FC341E680E}"/>
              </a:ext>
            </a:extLst>
          </p:cNvPr>
          <p:cNvSpPr>
            <a:spLocks noGrp="1"/>
          </p:cNvSpPr>
          <p:nvPr>
            <p:ph type="title"/>
          </p:nvPr>
        </p:nvSpPr>
        <p:spPr>
          <a:xfrm>
            <a:off x="628650" y="365126"/>
            <a:ext cx="7886700" cy="675883"/>
          </a:xfrm>
        </p:spPr>
        <p:txBody>
          <a:bodyPr>
            <a:normAutofit/>
          </a:bodyPr>
          <a:lstStyle/>
          <a:p>
            <a:r>
              <a:rPr lang="en-US" sz="3600" dirty="0"/>
              <a:t>Laplace on probability and induction</a:t>
            </a:r>
            <a:endParaRPr lang="el-GR" sz="3600" dirty="0"/>
          </a:p>
        </p:txBody>
      </p:sp>
      <mc:AlternateContent xmlns:mc="http://schemas.openxmlformats.org/markup-compatibility/2006" xmlns:a14="http://schemas.microsoft.com/office/drawing/2010/main">
        <mc:Choice Requires="a14">
          <p:sp>
            <p:nvSpPr>
              <p:cNvPr id="3" name="Θέση περιεχομένου 2">
                <a:extLst>
                  <a:ext uri="{FF2B5EF4-FFF2-40B4-BE49-F238E27FC236}">
                    <a16:creationId xmlns:a16="http://schemas.microsoft.com/office/drawing/2014/main" id="{3A8EDD0C-7B60-45B0-B03D-5E97183D9375}"/>
                  </a:ext>
                </a:extLst>
              </p:cNvPr>
              <p:cNvSpPr>
                <a:spLocks noGrp="1"/>
              </p:cNvSpPr>
              <p:nvPr>
                <p:ph idx="1"/>
              </p:nvPr>
            </p:nvSpPr>
            <p:spPr>
              <a:xfrm>
                <a:off x="628650" y="1137683"/>
                <a:ext cx="7886700" cy="5234981"/>
              </a:xfrm>
            </p:spPr>
            <p:txBody>
              <a:bodyPr>
                <a:normAutofit fontScale="77500" lnSpcReduction="20000"/>
              </a:bodyPr>
              <a:lstStyle/>
              <a:p>
                <a:r>
                  <a:rPr lang="en-US" dirty="0"/>
                  <a:t>“Probability is relative, in part to this ignorance, in part to our knowledge. We know that of three or a greater number of events a single one ought to occur; but nothing induces us to believe that one of them will occur rather than the others. In this state of indecision, it is impossible for us to announce their occurrence with certainty. It is, however, probable that one of these events, chosen at will, will not occur because we see several cases equally possible which exclude its occurrence, while only a single one favors it.” (1814: 6)</a:t>
                </a:r>
              </a:p>
              <a:p>
                <a:r>
                  <a:rPr lang="en-US" b="1" dirty="0"/>
                  <a:t>First Principle</a:t>
                </a:r>
                <a:r>
                  <a:rPr lang="en-US" dirty="0"/>
                  <a:t>.—The first of these principles is the definition itself of probability, which, as has been seen, is the ratio of the number of favorable cases to that of all the cases possible. (1814: 11) </a:t>
                </a:r>
              </a:p>
              <a:p>
                <a:r>
                  <a:rPr lang="en-US" b="1" dirty="0"/>
                  <a:t>The Rule of Succession</a:t>
                </a:r>
                <a:r>
                  <a:rPr lang="en-US" dirty="0"/>
                  <a:t>: “… an event having occurred successively any number of times, the probability that it will happen again the next time is equal to this number increased by unity divided by the same number, increased by two units.” (1814: 19)   </a:t>
                </a:r>
              </a:p>
              <a:p>
                <a:pPr marL="0" indent="0">
                  <a:buNone/>
                </a:pPr>
                <a14:m>
                  <m:oMathPara xmlns:m="http://schemas.openxmlformats.org/officeDocument/2006/math">
                    <m:oMathParaPr>
                      <m:jc m:val="centerGroup"/>
                    </m:oMathParaPr>
                    <m:oMath xmlns:m="http://schemas.openxmlformats.org/officeDocument/2006/math">
                      <m:f>
                        <m:fPr>
                          <m:ctrlPr>
                            <a:rPr lang="el-GR" i="1">
                              <a:latin typeface="Cambria Math" panose="02040503050406030204" pitchFamily="18" charset="0"/>
                            </a:rPr>
                          </m:ctrlPr>
                        </m:fPr>
                        <m:num>
                          <m:r>
                            <a:rPr lang="el-GR" i="1">
                              <a:latin typeface="Cambria Math" panose="02040503050406030204" pitchFamily="18" charset="0"/>
                            </a:rPr>
                            <m:t>𝑁</m:t>
                          </m:r>
                          <m:r>
                            <a:rPr lang="en-US" i="1">
                              <a:latin typeface="Cambria Math" panose="02040503050406030204" pitchFamily="18" charset="0"/>
                            </a:rPr>
                            <m:t>+1</m:t>
                          </m:r>
                        </m:num>
                        <m:den>
                          <m:r>
                            <a:rPr lang="el-GR" i="1">
                              <a:latin typeface="Cambria Math" panose="02040503050406030204" pitchFamily="18" charset="0"/>
                            </a:rPr>
                            <m:t>𝑁</m:t>
                          </m:r>
                          <m:r>
                            <a:rPr lang="en-US" i="1">
                              <a:latin typeface="Cambria Math" panose="02040503050406030204" pitchFamily="18" charset="0"/>
                            </a:rPr>
                            <m:t>+2</m:t>
                          </m:r>
                        </m:den>
                      </m:f>
                      <m:r>
                        <a:rPr lang="el-GR" i="1">
                          <a:latin typeface="Cambria Math" panose="02040503050406030204" pitchFamily="18" charset="0"/>
                        </a:rPr>
                        <m:t> </m:t>
                      </m:r>
                    </m:oMath>
                  </m:oMathPara>
                </a14:m>
                <a:endParaRPr lang="el-GR" dirty="0"/>
              </a:p>
              <a:p>
                <a:endParaRPr lang="el-GR" sz="2200" dirty="0"/>
              </a:p>
              <a:p>
                <a:pPr marL="0" indent="0">
                  <a:buNone/>
                </a:pPr>
                <a:endParaRPr lang="el-GR" dirty="0"/>
              </a:p>
            </p:txBody>
          </p:sp>
        </mc:Choice>
        <mc:Fallback xmlns="">
          <p:sp>
            <p:nvSpPr>
              <p:cNvPr id="3" name="Θέση περιεχομένου 2">
                <a:extLst>
                  <a:ext uri="{FF2B5EF4-FFF2-40B4-BE49-F238E27FC236}">
                    <a16:creationId xmlns:a16="http://schemas.microsoft.com/office/drawing/2014/main" id="{3A8EDD0C-7B60-45B0-B03D-5E97183D9375}"/>
                  </a:ext>
                </a:extLst>
              </p:cNvPr>
              <p:cNvSpPr>
                <a:spLocks noGrp="1" noRot="1" noChangeAspect="1" noMove="1" noResize="1" noEditPoints="1" noAdjustHandles="1" noChangeArrowheads="1" noChangeShapeType="1" noTextEdit="1"/>
              </p:cNvSpPr>
              <p:nvPr>
                <p:ph idx="1"/>
              </p:nvPr>
            </p:nvSpPr>
            <p:spPr>
              <a:xfrm>
                <a:off x="628650" y="1137683"/>
                <a:ext cx="7886700" cy="5234981"/>
              </a:xfrm>
              <a:blipFill>
                <a:blip r:embed="rId2"/>
                <a:stretch>
                  <a:fillRect l="-850" t="-2448" r="-1623"/>
                </a:stretch>
              </a:blipFill>
            </p:spPr>
            <p:txBody>
              <a:bodyPr/>
              <a:lstStyle/>
              <a:p>
                <a:r>
                  <a:rPr lang="el-GR">
                    <a:noFill/>
                  </a:rPr>
                  <a:t> </a:t>
                </a:r>
              </a:p>
            </p:txBody>
          </p:sp>
        </mc:Fallback>
      </mc:AlternateContent>
    </p:spTree>
    <p:extLst>
      <p:ext uri="{BB962C8B-B14F-4D97-AF65-F5344CB8AC3E}">
        <p14:creationId xmlns:p14="http://schemas.microsoft.com/office/powerpoint/2010/main" val="2245456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A804A0-BFED-4A8D-A95D-C64005484618}"/>
              </a:ext>
            </a:extLst>
          </p:cNvPr>
          <p:cNvSpPr>
            <a:spLocks noGrp="1"/>
          </p:cNvSpPr>
          <p:nvPr>
            <p:ph type="title"/>
          </p:nvPr>
        </p:nvSpPr>
        <p:spPr>
          <a:xfrm>
            <a:off x="628650" y="365126"/>
            <a:ext cx="7886700" cy="538641"/>
          </a:xfrm>
        </p:spPr>
        <p:txBody>
          <a:bodyPr>
            <a:normAutofit fontScale="90000"/>
          </a:bodyPr>
          <a:lstStyle/>
          <a:p>
            <a:r>
              <a:rPr lang="en-US" dirty="0"/>
              <a:t>Probabilities as Frequencies </a:t>
            </a:r>
            <a:endParaRPr lang="el-GR" dirty="0"/>
          </a:p>
        </p:txBody>
      </p:sp>
      <p:sp>
        <p:nvSpPr>
          <p:cNvPr id="3" name="Θέση περιεχομένου 2">
            <a:extLst>
              <a:ext uri="{FF2B5EF4-FFF2-40B4-BE49-F238E27FC236}">
                <a16:creationId xmlns:a16="http://schemas.microsoft.com/office/drawing/2014/main" id="{82E110D7-5B73-4E0F-8AA8-038132BA1EFB}"/>
              </a:ext>
            </a:extLst>
          </p:cNvPr>
          <p:cNvSpPr>
            <a:spLocks noGrp="1"/>
          </p:cNvSpPr>
          <p:nvPr>
            <p:ph idx="1"/>
          </p:nvPr>
        </p:nvSpPr>
        <p:spPr>
          <a:xfrm>
            <a:off x="628650" y="1137684"/>
            <a:ext cx="7886700" cy="5039279"/>
          </a:xfrm>
        </p:spPr>
        <p:txBody>
          <a:bodyPr>
            <a:normAutofit fontScale="77500" lnSpcReduction="20000"/>
          </a:bodyPr>
          <a:lstStyle/>
          <a:p>
            <a:r>
              <a:rPr lang="en-US" b="1" dirty="0"/>
              <a:t>Ellis, Venn, von Mises, Reichenbach </a:t>
            </a:r>
          </a:p>
          <a:p>
            <a:r>
              <a:rPr lang="en-US" dirty="0"/>
              <a:t>Probability theory deals with </a:t>
            </a:r>
            <a:r>
              <a:rPr lang="en-US" b="1" dirty="0"/>
              <a:t>repetitive events </a:t>
            </a:r>
            <a:r>
              <a:rPr lang="en-US" dirty="0"/>
              <a:t>- ‘same event that repeats itself again and again’ - and the mass phenomena - ‘a great number of uniform elements … [occurring] at the same time’ (1928: 11). </a:t>
            </a:r>
          </a:p>
          <a:p>
            <a:r>
              <a:rPr lang="en-US" dirty="0"/>
              <a:t>Probability is defined in terms of a </a:t>
            </a:r>
            <a:r>
              <a:rPr lang="en-US" b="1" i="1" dirty="0"/>
              <a:t>collective</a:t>
            </a:r>
            <a:r>
              <a:rPr lang="en-US" i="1" dirty="0"/>
              <a:t>: “</a:t>
            </a:r>
            <a:r>
              <a:rPr lang="en-US" dirty="0"/>
              <a:t>a sequence of uniform events or processes which differ by certain observable attributes, say colors, numbers or anything else” (1928:12).</a:t>
            </a:r>
          </a:p>
          <a:p>
            <a:r>
              <a:rPr lang="en-US" b="1" dirty="0"/>
              <a:t>Law of Stability of Statistical Frequencies</a:t>
            </a:r>
            <a:r>
              <a:rPr lang="en-US" i="1" dirty="0"/>
              <a:t>: </a:t>
            </a:r>
            <a:r>
              <a:rPr lang="en-US" dirty="0"/>
              <a:t>the relative frequencies of certain attributes become more and more stable as the number of observations is increased. (von Mises 1928: 12)</a:t>
            </a:r>
            <a:endParaRPr lang="en-US" b="1" dirty="0"/>
          </a:p>
          <a:p>
            <a:r>
              <a:rPr lang="en-US" b="1" dirty="0"/>
              <a:t>Principle of Randomness</a:t>
            </a:r>
            <a:r>
              <a:rPr lang="en-US" dirty="0"/>
              <a:t>:  … if we calculate the relative frequency of some attribute not in the original sequence, but in a partial set, selected according to some fixed rule, then we require that the relative frequency so calculated should tend to the same limit as it does in the original set… (von Mises 1957: 29)</a:t>
            </a:r>
            <a:endParaRPr lang="el-GR" dirty="0"/>
          </a:p>
        </p:txBody>
      </p:sp>
    </p:spTree>
    <p:extLst>
      <p:ext uri="{BB962C8B-B14F-4D97-AF65-F5344CB8AC3E}">
        <p14:creationId xmlns:p14="http://schemas.microsoft.com/office/powerpoint/2010/main" val="3226977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64D62A-78E9-4D55-8536-BE75212E2E7F}"/>
              </a:ext>
            </a:extLst>
          </p:cNvPr>
          <p:cNvSpPr>
            <a:spLocks noGrp="1"/>
          </p:cNvSpPr>
          <p:nvPr>
            <p:ph type="title"/>
          </p:nvPr>
        </p:nvSpPr>
        <p:spPr>
          <a:xfrm>
            <a:off x="628650" y="365127"/>
            <a:ext cx="7886700" cy="581172"/>
          </a:xfrm>
        </p:spPr>
        <p:txBody>
          <a:bodyPr>
            <a:normAutofit fontScale="90000"/>
          </a:bodyPr>
          <a:lstStyle/>
          <a:p>
            <a:r>
              <a:rPr lang="en-US" dirty="0"/>
              <a:t>Reichenbach on Induction </a:t>
            </a:r>
            <a:endParaRPr lang="el-GR" dirty="0"/>
          </a:p>
        </p:txBody>
      </p:sp>
      <mc:AlternateContent xmlns:mc="http://schemas.openxmlformats.org/markup-compatibility/2006" xmlns:a14="http://schemas.microsoft.com/office/drawing/2010/main">
        <mc:Choice Requires="a14">
          <p:sp>
            <p:nvSpPr>
              <p:cNvPr id="3" name="Θέση περιεχομένου 2">
                <a:extLst>
                  <a:ext uri="{FF2B5EF4-FFF2-40B4-BE49-F238E27FC236}">
                    <a16:creationId xmlns:a16="http://schemas.microsoft.com/office/drawing/2014/main" id="{99CE15CF-C023-48B0-89C5-8FCBAB537EB3}"/>
                  </a:ext>
                </a:extLst>
              </p:cNvPr>
              <p:cNvSpPr>
                <a:spLocks noGrp="1"/>
              </p:cNvSpPr>
              <p:nvPr>
                <p:ph idx="1"/>
              </p:nvPr>
            </p:nvSpPr>
            <p:spPr>
              <a:xfrm>
                <a:off x="628650" y="1041990"/>
                <a:ext cx="7886700" cy="5326911"/>
              </a:xfrm>
            </p:spPr>
            <p:txBody>
              <a:bodyPr>
                <a:noAutofit/>
              </a:bodyPr>
              <a:lstStyle/>
              <a:p>
                <a:r>
                  <a:rPr lang="en-US" sz="2200" b="1" dirty="0"/>
                  <a:t>Statistical induction:  </a:t>
                </a:r>
                <a:r>
                  <a:rPr lang="en-US" sz="2200" dirty="0"/>
                  <a:t>we assume that in an initial section of a sequence an attribute is manifested with relative frequency </a:t>
                </a:r>
                <a14:m>
                  <m:oMath xmlns:m="http://schemas.openxmlformats.org/officeDocument/2006/math">
                    <m:r>
                      <a:rPr lang="el-GR" sz="2200" i="1" dirty="0" smtClean="0">
                        <a:latin typeface="Cambria Math" panose="02040503050406030204" pitchFamily="18" charset="0"/>
                      </a:rPr>
                      <m:t>𝑓</m:t>
                    </m:r>
                  </m:oMath>
                </a14:m>
                <a:r>
                  <a:rPr lang="en-US" sz="2200" dirty="0"/>
                  <a:t> and we infer that “the relative frequency observed will persist approximately for the rest of the sequence” (1934 :351)</a:t>
                </a:r>
              </a:p>
              <a:p>
                <a:r>
                  <a:rPr lang="en-US" sz="2200" b="1" dirty="0"/>
                  <a:t>Rule of Induction</a:t>
                </a:r>
                <a:r>
                  <a:rPr lang="en-US" sz="2200" dirty="0"/>
                  <a:t>.</a:t>
                </a:r>
                <a:r>
                  <a:rPr lang="en-US" sz="2200" i="1" dirty="0"/>
                  <a:t> “If an initial section of n elements of a sequence </a:t>
                </a:r>
                <a14:m>
                  <m:oMath xmlns:m="http://schemas.openxmlformats.org/officeDocument/2006/math">
                    <m:sSub>
                      <m:sSubPr>
                        <m:ctrlPr>
                          <a:rPr lang="el-GR" sz="2200" i="1">
                            <a:latin typeface="Cambria Math" panose="02040503050406030204" pitchFamily="18" charset="0"/>
                          </a:rPr>
                        </m:ctrlPr>
                      </m:sSubPr>
                      <m:e>
                        <m:r>
                          <a:rPr lang="el-GR" sz="2200" i="1">
                            <a:latin typeface="Cambria Math" panose="02040503050406030204" pitchFamily="18" charset="0"/>
                          </a:rPr>
                          <m:t>𝑥</m:t>
                        </m:r>
                      </m:e>
                      <m:sub>
                        <m:r>
                          <a:rPr lang="el-GR" sz="2200" i="1">
                            <a:latin typeface="Cambria Math" panose="02040503050406030204" pitchFamily="18" charset="0"/>
                          </a:rPr>
                          <m:t>𝑖</m:t>
                        </m:r>
                      </m:sub>
                    </m:sSub>
                  </m:oMath>
                </a14:m>
                <a:r>
                  <a:rPr lang="el-GR" sz="2200" i="1" dirty="0"/>
                  <a:t> </a:t>
                </a:r>
                <a:r>
                  <a:rPr lang="en-US" sz="2200" i="1" dirty="0"/>
                  <a:t>is given, resulting in the frequency </a:t>
                </a:r>
                <a14:m>
                  <m:oMath xmlns:m="http://schemas.openxmlformats.org/officeDocument/2006/math">
                    <m:sSup>
                      <m:sSupPr>
                        <m:ctrlPr>
                          <a:rPr lang="el-GR" sz="2200" i="1">
                            <a:latin typeface="Cambria Math" panose="02040503050406030204" pitchFamily="18" charset="0"/>
                          </a:rPr>
                        </m:ctrlPr>
                      </m:sSupPr>
                      <m:e>
                        <m:r>
                          <a:rPr lang="el-GR" sz="2200" i="1">
                            <a:latin typeface="Cambria Math" panose="02040503050406030204" pitchFamily="18" charset="0"/>
                          </a:rPr>
                          <m:t>𝑓</m:t>
                        </m:r>
                      </m:e>
                      <m:sup>
                        <m:r>
                          <a:rPr lang="el-GR" sz="2200" i="1">
                            <a:latin typeface="Cambria Math" panose="02040503050406030204" pitchFamily="18" charset="0"/>
                          </a:rPr>
                          <m:t>𝑛</m:t>
                        </m:r>
                      </m:sup>
                    </m:sSup>
                  </m:oMath>
                </a14:m>
                <a:r>
                  <a:rPr lang="en-US" sz="2200" i="1" dirty="0"/>
                  <a:t>, and if, furthermore, nothing is known about the probability of the second level for the occurrence of a certain limit </a:t>
                </a:r>
                <a14:m>
                  <m:oMath xmlns:m="http://schemas.openxmlformats.org/officeDocument/2006/math">
                    <m:r>
                      <a:rPr lang="el-GR" sz="2200" i="1">
                        <a:latin typeface="Cambria Math" panose="02040503050406030204" pitchFamily="18" charset="0"/>
                      </a:rPr>
                      <m:t>𝑝</m:t>
                    </m:r>
                  </m:oMath>
                </a14:m>
                <a:r>
                  <a:rPr lang="en-US" sz="2200" i="1" dirty="0"/>
                  <a:t>, we posit that the frequency </a:t>
                </a:r>
                <a14:m>
                  <m:oMath xmlns:m="http://schemas.openxmlformats.org/officeDocument/2006/math">
                    <m:sSup>
                      <m:sSupPr>
                        <m:ctrlPr>
                          <a:rPr lang="el-GR" sz="2200" i="1">
                            <a:latin typeface="Cambria Math" panose="02040503050406030204" pitchFamily="18" charset="0"/>
                          </a:rPr>
                        </m:ctrlPr>
                      </m:sSupPr>
                      <m:e>
                        <m:r>
                          <a:rPr lang="el-GR" sz="2200" i="1">
                            <a:latin typeface="Cambria Math" panose="02040503050406030204" pitchFamily="18" charset="0"/>
                          </a:rPr>
                          <m:t>𝑓</m:t>
                        </m:r>
                      </m:e>
                      <m:sup>
                        <m:r>
                          <a:rPr lang="el-GR" sz="2200" i="1">
                            <a:latin typeface="Cambria Math" panose="02040503050406030204" pitchFamily="18" charset="0"/>
                          </a:rPr>
                          <m:t>𝑖</m:t>
                        </m:r>
                      </m:sup>
                    </m:sSup>
                    <m:r>
                      <a:rPr lang="en-US" sz="2200" i="1">
                        <a:latin typeface="Cambria Math" panose="02040503050406030204" pitchFamily="18" charset="0"/>
                      </a:rPr>
                      <m:t> (</m:t>
                    </m:r>
                    <m:r>
                      <a:rPr lang="el-GR" sz="2200" i="1">
                        <a:latin typeface="Cambria Math" panose="02040503050406030204" pitchFamily="18" charset="0"/>
                      </a:rPr>
                      <m:t>𝑖</m:t>
                    </m:r>
                    <m:r>
                      <a:rPr lang="en-US" sz="2200" i="1">
                        <a:latin typeface="Cambria Math" panose="02040503050406030204" pitchFamily="18" charset="0"/>
                      </a:rPr>
                      <m:t>&gt;</m:t>
                    </m:r>
                    <m:r>
                      <a:rPr lang="el-GR" sz="2200" i="1">
                        <a:latin typeface="Cambria Math" panose="02040503050406030204" pitchFamily="18" charset="0"/>
                      </a:rPr>
                      <m:t>𝑛</m:t>
                    </m:r>
                    <m:r>
                      <a:rPr lang="en-US" sz="2200" i="1">
                        <a:latin typeface="Cambria Math" panose="02040503050406030204" pitchFamily="18" charset="0"/>
                      </a:rPr>
                      <m:t>)</m:t>
                    </m:r>
                  </m:oMath>
                </a14:m>
                <a:r>
                  <a:rPr lang="en-US" sz="2200" i="1" dirty="0"/>
                  <a:t> will approach a limit </a:t>
                </a:r>
                <a14:m>
                  <m:oMath xmlns:m="http://schemas.openxmlformats.org/officeDocument/2006/math">
                    <m:r>
                      <a:rPr lang="el-GR" sz="2200" i="1">
                        <a:latin typeface="Cambria Math" panose="02040503050406030204" pitchFamily="18" charset="0"/>
                      </a:rPr>
                      <m:t>𝑝</m:t>
                    </m:r>
                  </m:oMath>
                </a14:m>
                <a:r>
                  <a:rPr lang="en-US" sz="2200" i="1" dirty="0"/>
                  <a:t> within </a:t>
                </a:r>
                <a14:m>
                  <m:oMath xmlns:m="http://schemas.openxmlformats.org/officeDocument/2006/math">
                    <m:sSup>
                      <m:sSupPr>
                        <m:ctrlPr>
                          <a:rPr lang="el-GR" sz="2200" i="1">
                            <a:latin typeface="Cambria Math" panose="02040503050406030204" pitchFamily="18" charset="0"/>
                          </a:rPr>
                        </m:ctrlPr>
                      </m:sSupPr>
                      <m:e>
                        <m:r>
                          <a:rPr lang="el-GR" sz="2200" i="1">
                            <a:latin typeface="Cambria Math" panose="02040503050406030204" pitchFamily="18" charset="0"/>
                          </a:rPr>
                          <m:t>𝑓</m:t>
                        </m:r>
                      </m:e>
                      <m:sup>
                        <m:r>
                          <a:rPr lang="el-GR" sz="2200" i="1">
                            <a:latin typeface="Cambria Math" panose="02040503050406030204" pitchFamily="18" charset="0"/>
                          </a:rPr>
                          <m:t>𝑛</m:t>
                        </m:r>
                      </m:sup>
                    </m:sSup>
                    <m:r>
                      <a:rPr lang="en-US" sz="2200" i="1">
                        <a:latin typeface="Cambria Math" panose="02040503050406030204" pitchFamily="18" charset="0"/>
                      </a:rPr>
                      <m:t>±</m:t>
                    </m:r>
                    <m:r>
                      <a:rPr lang="el-GR" sz="2200" i="1">
                        <a:latin typeface="Cambria Math" panose="02040503050406030204" pitchFamily="18" charset="0"/>
                      </a:rPr>
                      <m:t>𝛿</m:t>
                    </m:r>
                  </m:oMath>
                </a14:m>
                <a:r>
                  <a:rPr lang="en-US" sz="2200" i="1" dirty="0"/>
                  <a:t> when the sequence is continued.” </a:t>
                </a:r>
                <a:r>
                  <a:rPr lang="en-US" sz="2200" dirty="0"/>
                  <a:t>(1934 :446)</a:t>
                </a:r>
              </a:p>
              <a:p>
                <a:r>
                  <a:rPr lang="en-US" sz="2200" b="1" dirty="0"/>
                  <a:t>Vindication of a method: </a:t>
                </a:r>
                <a:r>
                  <a:rPr lang="en-US" sz="2200" dirty="0"/>
                  <a:t>It must be shown that the directive serves the purpose for which it is established, that it is a means to a specific end (1934 :24)</a:t>
                </a:r>
              </a:p>
              <a:p>
                <a:r>
                  <a:rPr lang="en-US" sz="2200" b="1" dirty="0"/>
                  <a:t>End of Induction: </a:t>
                </a:r>
                <a:r>
                  <a:rPr lang="en-US" sz="2200" dirty="0"/>
                  <a:t>To determine within the desired limits of approximation the limiting relative frequency of an attribute in a given sequence, given that such a limit exists.</a:t>
                </a:r>
                <a:endParaRPr lang="el-GR" sz="2200" dirty="0"/>
              </a:p>
              <a:p>
                <a:endParaRPr lang="el-GR" sz="2200" b="1" dirty="0"/>
              </a:p>
              <a:p>
                <a:endParaRPr lang="el-GR" sz="2200" dirty="0"/>
              </a:p>
            </p:txBody>
          </p:sp>
        </mc:Choice>
        <mc:Fallback xmlns="">
          <p:sp>
            <p:nvSpPr>
              <p:cNvPr id="3" name="Θέση περιεχομένου 2">
                <a:extLst>
                  <a:ext uri="{FF2B5EF4-FFF2-40B4-BE49-F238E27FC236}">
                    <a16:creationId xmlns:a16="http://schemas.microsoft.com/office/drawing/2014/main" id="{99CE15CF-C023-48B0-89C5-8FCBAB537EB3}"/>
                  </a:ext>
                </a:extLst>
              </p:cNvPr>
              <p:cNvSpPr>
                <a:spLocks noGrp="1" noRot="1" noChangeAspect="1" noMove="1" noResize="1" noEditPoints="1" noAdjustHandles="1" noChangeArrowheads="1" noChangeShapeType="1" noTextEdit="1"/>
              </p:cNvSpPr>
              <p:nvPr>
                <p:ph idx="1"/>
              </p:nvPr>
            </p:nvSpPr>
            <p:spPr>
              <a:xfrm>
                <a:off x="628650" y="1041990"/>
                <a:ext cx="7886700" cy="5326911"/>
              </a:xfrm>
              <a:blipFill>
                <a:blip r:embed="rId2"/>
                <a:stretch>
                  <a:fillRect l="-850" t="-1487" r="-1623" b="-1831"/>
                </a:stretch>
              </a:blipFill>
            </p:spPr>
            <p:txBody>
              <a:bodyPr/>
              <a:lstStyle/>
              <a:p>
                <a:r>
                  <a:rPr lang="el-GR">
                    <a:noFill/>
                  </a:rPr>
                  <a:t> </a:t>
                </a:r>
              </a:p>
            </p:txBody>
          </p:sp>
        </mc:Fallback>
      </mc:AlternateContent>
    </p:spTree>
    <p:extLst>
      <p:ext uri="{BB962C8B-B14F-4D97-AF65-F5344CB8AC3E}">
        <p14:creationId xmlns:p14="http://schemas.microsoft.com/office/powerpoint/2010/main" val="468084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64D62A-78E9-4D55-8536-BE75212E2E7F}"/>
              </a:ext>
            </a:extLst>
          </p:cNvPr>
          <p:cNvSpPr>
            <a:spLocks noGrp="1"/>
          </p:cNvSpPr>
          <p:nvPr>
            <p:ph type="title"/>
          </p:nvPr>
        </p:nvSpPr>
        <p:spPr>
          <a:xfrm>
            <a:off x="628650" y="365127"/>
            <a:ext cx="7886700" cy="581172"/>
          </a:xfrm>
        </p:spPr>
        <p:txBody>
          <a:bodyPr>
            <a:normAutofit fontScale="90000"/>
          </a:bodyPr>
          <a:lstStyle/>
          <a:p>
            <a:r>
              <a:rPr lang="en-US" dirty="0"/>
              <a:t>Reichenbach on Induction </a:t>
            </a:r>
            <a:endParaRPr lang="el-GR" dirty="0"/>
          </a:p>
        </p:txBody>
      </p:sp>
      <p:sp>
        <p:nvSpPr>
          <p:cNvPr id="3" name="Θέση περιεχομένου 2">
            <a:extLst>
              <a:ext uri="{FF2B5EF4-FFF2-40B4-BE49-F238E27FC236}">
                <a16:creationId xmlns:a16="http://schemas.microsoft.com/office/drawing/2014/main" id="{99CE15CF-C023-48B0-89C5-8FCBAB537EB3}"/>
              </a:ext>
            </a:extLst>
          </p:cNvPr>
          <p:cNvSpPr>
            <a:spLocks noGrp="1"/>
          </p:cNvSpPr>
          <p:nvPr>
            <p:ph idx="1"/>
          </p:nvPr>
        </p:nvSpPr>
        <p:spPr>
          <a:xfrm>
            <a:off x="628650" y="1041990"/>
            <a:ext cx="7886700" cy="5326911"/>
          </a:xfrm>
        </p:spPr>
        <p:txBody>
          <a:bodyPr>
            <a:noAutofit/>
          </a:bodyPr>
          <a:lstStyle/>
          <a:p>
            <a:r>
              <a:rPr lang="en-US" sz="2200" b="1" i="1" dirty="0"/>
              <a:t>Thesis </a:t>
            </a:r>
            <a:r>
              <a:rPr lang="el-GR" sz="2200" b="1" i="1" dirty="0"/>
              <a:t>θ</a:t>
            </a:r>
            <a:r>
              <a:rPr lang="en-US" sz="2200" b="1" i="1" dirty="0"/>
              <a:t>. </a:t>
            </a:r>
            <a:r>
              <a:rPr lang="en-US" sz="2200" i="1" dirty="0"/>
              <a:t>The rule of induction is justified as an instrument of positing because it is a method of which we know that if it is possible to make statements about the future we shall find them by means of this method.</a:t>
            </a:r>
            <a:r>
              <a:rPr lang="en-US" sz="2200" dirty="0"/>
              <a:t> (1934 :475)</a:t>
            </a:r>
            <a:endParaRPr lang="el-GR" sz="2200" dirty="0"/>
          </a:p>
          <a:p>
            <a:endParaRPr lang="en-US" sz="2200" b="1" dirty="0"/>
          </a:p>
          <a:p>
            <a:pPr marL="0" indent="0">
              <a:buNone/>
            </a:pPr>
            <a:endParaRPr lang="el-GR" sz="2200" b="1" dirty="0"/>
          </a:p>
          <a:p>
            <a:endParaRPr lang="el-GR" sz="2200" dirty="0"/>
          </a:p>
        </p:txBody>
      </p:sp>
      <p:graphicFrame>
        <p:nvGraphicFramePr>
          <p:cNvPr id="5" name="Πίνακας 4">
            <a:extLst>
              <a:ext uri="{FF2B5EF4-FFF2-40B4-BE49-F238E27FC236}">
                <a16:creationId xmlns:a16="http://schemas.microsoft.com/office/drawing/2014/main" id="{2E235DE7-92F3-4B12-89FB-7051B8B2CD78}"/>
              </a:ext>
            </a:extLst>
          </p:cNvPr>
          <p:cNvGraphicFramePr>
            <a:graphicFrameLocks noGrp="1"/>
          </p:cNvGraphicFramePr>
          <p:nvPr>
            <p:extLst>
              <p:ext uri="{D42A27DB-BD31-4B8C-83A1-F6EECF244321}">
                <p14:modId xmlns:p14="http://schemas.microsoft.com/office/powerpoint/2010/main" val="3814104374"/>
              </p:ext>
            </p:extLst>
          </p:nvPr>
        </p:nvGraphicFramePr>
        <p:xfrm>
          <a:off x="962245" y="3429000"/>
          <a:ext cx="7219509" cy="1492398"/>
        </p:xfrm>
        <a:graphic>
          <a:graphicData uri="http://schemas.openxmlformats.org/drawingml/2006/table">
            <a:tbl>
              <a:tblPr firstRow="1" firstCol="1" bandRow="1">
                <a:tableStyleId>{5C22544A-7EE6-4342-B048-85BDC9FD1C3A}</a:tableStyleId>
              </a:tblPr>
              <a:tblGrid>
                <a:gridCol w="2406503">
                  <a:extLst>
                    <a:ext uri="{9D8B030D-6E8A-4147-A177-3AD203B41FA5}">
                      <a16:colId xmlns:a16="http://schemas.microsoft.com/office/drawing/2014/main" val="2896156236"/>
                    </a:ext>
                  </a:extLst>
                </a:gridCol>
                <a:gridCol w="2406503">
                  <a:extLst>
                    <a:ext uri="{9D8B030D-6E8A-4147-A177-3AD203B41FA5}">
                      <a16:colId xmlns:a16="http://schemas.microsoft.com/office/drawing/2014/main" val="2838884560"/>
                    </a:ext>
                  </a:extLst>
                </a:gridCol>
                <a:gridCol w="2406503">
                  <a:extLst>
                    <a:ext uri="{9D8B030D-6E8A-4147-A177-3AD203B41FA5}">
                      <a16:colId xmlns:a16="http://schemas.microsoft.com/office/drawing/2014/main" val="3137904806"/>
                    </a:ext>
                  </a:extLst>
                </a:gridCol>
              </a:tblGrid>
              <a:tr h="497466">
                <a:tc>
                  <a:txBody>
                    <a:bodyPr/>
                    <a:lstStyle/>
                    <a:p>
                      <a:pPr>
                        <a:lnSpc>
                          <a:spcPct val="150000"/>
                        </a:lnSpc>
                        <a:spcAft>
                          <a:spcPts val="0"/>
                        </a:spcAft>
                      </a:pPr>
                      <a:r>
                        <a:rPr lang="en-US" sz="11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a:effectLst/>
                        </a:rPr>
                        <a:t>Sequence has a limit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a:effectLst/>
                        </a:rPr>
                        <a:t>Sequence has no limit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2686066"/>
                  </a:ext>
                </a:extLst>
              </a:tr>
              <a:tr h="497466">
                <a:tc>
                  <a:txBody>
                    <a:bodyPr/>
                    <a:lstStyle/>
                    <a:p>
                      <a:pPr>
                        <a:lnSpc>
                          <a:spcPct val="150000"/>
                        </a:lnSpc>
                        <a:spcAft>
                          <a:spcPts val="0"/>
                        </a:spcAft>
                      </a:pPr>
                      <a:r>
                        <a:rPr lang="en-US" sz="1100">
                          <a:effectLst/>
                        </a:rPr>
                        <a:t>induction is used</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100" dirty="0">
                          <a:effectLst/>
                        </a:rPr>
                        <a:t>Success</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a:effectLst/>
                        </a:rPr>
                        <a:t>Failure</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5793645"/>
                  </a:ext>
                </a:extLst>
              </a:tr>
              <a:tr h="497466">
                <a:tc>
                  <a:txBody>
                    <a:bodyPr/>
                    <a:lstStyle/>
                    <a:p>
                      <a:pPr>
                        <a:lnSpc>
                          <a:spcPct val="150000"/>
                        </a:lnSpc>
                        <a:spcAft>
                          <a:spcPts val="0"/>
                        </a:spcAft>
                      </a:pPr>
                      <a:r>
                        <a:rPr lang="en-US" sz="1100">
                          <a:effectLst/>
                        </a:rPr>
                        <a:t>induction is not used</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a:effectLst/>
                        </a:rPr>
                        <a:t>Success or Failure</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dirty="0">
                          <a:effectLst/>
                        </a:rPr>
                        <a:t>Failure</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9576296"/>
                  </a:ext>
                </a:extLst>
              </a:tr>
            </a:tbl>
          </a:graphicData>
        </a:graphic>
      </p:graphicFrame>
    </p:spTree>
    <p:extLst>
      <p:ext uri="{BB962C8B-B14F-4D97-AF65-F5344CB8AC3E}">
        <p14:creationId xmlns:p14="http://schemas.microsoft.com/office/powerpoint/2010/main" val="3832002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677542-A269-47DA-840A-4AB5760B2FB2}"/>
              </a:ext>
            </a:extLst>
          </p:cNvPr>
          <p:cNvSpPr>
            <a:spLocks noGrp="1"/>
          </p:cNvSpPr>
          <p:nvPr>
            <p:ph type="title"/>
          </p:nvPr>
        </p:nvSpPr>
        <p:spPr>
          <a:xfrm>
            <a:off x="628650" y="365127"/>
            <a:ext cx="7886700" cy="581172"/>
          </a:xfrm>
        </p:spPr>
        <p:txBody>
          <a:bodyPr>
            <a:normAutofit/>
          </a:bodyPr>
          <a:lstStyle/>
          <a:p>
            <a:r>
              <a:rPr lang="en-US" sz="3200" dirty="0" err="1"/>
              <a:t>Carnap’s</a:t>
            </a:r>
            <a:r>
              <a:rPr lang="en-US" sz="3200" dirty="0"/>
              <a:t> Inductive Logic</a:t>
            </a:r>
            <a:endParaRPr lang="el-GR" sz="3200" dirty="0"/>
          </a:p>
        </p:txBody>
      </p:sp>
      <mc:AlternateContent xmlns:mc="http://schemas.openxmlformats.org/markup-compatibility/2006" xmlns:a14="http://schemas.microsoft.com/office/drawing/2010/main">
        <mc:Choice Requires="a14">
          <p:sp>
            <p:nvSpPr>
              <p:cNvPr id="3" name="Θέση περιεχομένου 2">
                <a:extLst>
                  <a:ext uri="{FF2B5EF4-FFF2-40B4-BE49-F238E27FC236}">
                    <a16:creationId xmlns:a16="http://schemas.microsoft.com/office/drawing/2014/main" id="{2CF36023-7481-487A-9808-9DE6CE151E52}"/>
                  </a:ext>
                </a:extLst>
              </p:cNvPr>
              <p:cNvSpPr>
                <a:spLocks noGrp="1"/>
              </p:cNvSpPr>
              <p:nvPr>
                <p:ph idx="1"/>
              </p:nvPr>
            </p:nvSpPr>
            <p:spPr>
              <a:xfrm>
                <a:off x="628650" y="1095153"/>
                <a:ext cx="7886700" cy="5081810"/>
              </a:xfrm>
            </p:spPr>
            <p:txBody>
              <a:bodyPr>
                <a:noAutofit/>
              </a:bodyPr>
              <a:lstStyle/>
              <a:p>
                <a:r>
                  <a:rPr lang="en-US" sz="2200" dirty="0"/>
                  <a:t>Two conceptions of probability: </a:t>
                </a:r>
              </a:p>
              <a:p>
                <a:pPr lvl="1"/>
                <a:r>
                  <a:rPr lang="en-US" sz="2200" b="1" dirty="0"/>
                  <a:t>Statistical probability</a:t>
                </a:r>
                <a:r>
                  <a:rPr lang="en-US" sz="2200" dirty="0"/>
                  <a:t>: relative frequency of a kind of event in a long sequence of events In science it is applied to the description and statistical analysis of mass phenomena. </a:t>
                </a:r>
              </a:p>
              <a:p>
                <a:pPr lvl="1"/>
                <a:r>
                  <a:rPr lang="en-US" sz="2200" b="1" dirty="0"/>
                  <a:t>Logical Probability </a:t>
                </a:r>
                <a:r>
                  <a:rPr lang="en-US" sz="2200" dirty="0"/>
                  <a:t>is the basis for all inductive reasoning. </a:t>
                </a:r>
              </a:p>
              <a:p>
                <a:pPr marL="914400" lvl="2" indent="0">
                  <a:buNone/>
                </a:pPr>
                <a:r>
                  <a:rPr lang="en-US" sz="1800" dirty="0"/>
                  <a:t>“the </a:t>
                </a:r>
                <a:r>
                  <a:rPr lang="en-US" sz="1800" b="1" i="1" dirty="0"/>
                  <a:t>degree of confirmation</a:t>
                </a:r>
                <a:r>
                  <a:rPr lang="en-US" sz="1800" i="1" dirty="0"/>
                  <a:t>,</a:t>
                </a:r>
                <a:r>
                  <a:rPr lang="en-US" sz="1800" dirty="0"/>
                  <a:t> which assigns a numerical value to the degree to which a hypothesis </a:t>
                </a:r>
                <a14:m>
                  <m:oMath xmlns:m="http://schemas.openxmlformats.org/officeDocument/2006/math">
                    <m:r>
                      <a:rPr lang="en-US" sz="1800" i="1">
                        <a:latin typeface="Cambria Math" panose="02040503050406030204" pitchFamily="18" charset="0"/>
                      </a:rPr>
                      <m:t>h</m:t>
                    </m:r>
                  </m:oMath>
                </a14:m>
                <a:r>
                  <a:rPr lang="en-US" sz="1800" dirty="0"/>
                  <a:t> is supported by given observational evidence </a:t>
                </a:r>
                <a14:m>
                  <m:oMath xmlns:m="http://schemas.openxmlformats.org/officeDocument/2006/math">
                    <m:r>
                      <a:rPr lang="el-GR" sz="1800" i="1">
                        <a:latin typeface="Cambria Math" panose="02040503050406030204" pitchFamily="18" charset="0"/>
                      </a:rPr>
                      <m:t>𝑒</m:t>
                    </m:r>
                  </m:oMath>
                </a14:m>
                <a:r>
                  <a:rPr lang="en-US" sz="1800" dirty="0"/>
                  <a:t>. ‘</a:t>
                </a:r>
                <a14:m>
                  <m:oMath xmlns:m="http://schemas.openxmlformats.org/officeDocument/2006/math">
                    <m:r>
                      <a:rPr lang="el-GR" sz="1800" i="1">
                        <a:latin typeface="Cambria Math" panose="02040503050406030204" pitchFamily="18" charset="0"/>
                      </a:rPr>
                      <m:t>𝔠</m:t>
                    </m:r>
                    <m:d>
                      <m:dPr>
                        <m:ctrlPr>
                          <a:rPr lang="el-GR" sz="1800" i="1">
                            <a:latin typeface="Cambria Math" panose="02040503050406030204" pitchFamily="18" charset="0"/>
                          </a:rPr>
                        </m:ctrlPr>
                      </m:dPr>
                      <m:e>
                        <m:r>
                          <a:rPr lang="en-US" sz="1800" i="1">
                            <a:latin typeface="Cambria Math" panose="02040503050406030204" pitchFamily="18" charset="0"/>
                          </a:rPr>
                          <m:t>h</m:t>
                        </m:r>
                        <m:r>
                          <a:rPr lang="en-US" sz="1800" i="1">
                            <a:latin typeface="Cambria Math" panose="02040503050406030204" pitchFamily="18" charset="0"/>
                          </a:rPr>
                          <m:t>,</m:t>
                        </m:r>
                        <m:r>
                          <a:rPr lang="el-GR" sz="1800" i="1">
                            <a:latin typeface="Cambria Math" panose="02040503050406030204" pitchFamily="18" charset="0"/>
                          </a:rPr>
                          <m:t>𝑒</m:t>
                        </m:r>
                      </m:e>
                    </m:d>
                    <m:r>
                      <a:rPr lang="en-US" sz="1800" i="1">
                        <a:latin typeface="Cambria Math" panose="02040503050406030204" pitchFamily="18" charset="0"/>
                      </a:rPr>
                      <m:t>=</m:t>
                    </m:r>
                    <m:r>
                      <a:rPr lang="el-GR" sz="1800" i="1">
                        <a:latin typeface="Cambria Math" panose="02040503050406030204" pitchFamily="18" charset="0"/>
                      </a:rPr>
                      <m:t>𝑟</m:t>
                    </m:r>
                  </m:oMath>
                </a14:m>
                <a:r>
                  <a:rPr lang="en-US" sz="1800" dirty="0"/>
                  <a:t>’ is the statement, “the degree of confirmation of </a:t>
                </a:r>
                <a14:m>
                  <m:oMath xmlns:m="http://schemas.openxmlformats.org/officeDocument/2006/math">
                    <m:r>
                      <a:rPr lang="en-US" sz="1800" i="1">
                        <a:latin typeface="Cambria Math" panose="02040503050406030204" pitchFamily="18" charset="0"/>
                      </a:rPr>
                      <m:t>h</m:t>
                    </m:r>
                  </m:oMath>
                </a14:m>
                <a:r>
                  <a:rPr lang="en-US" sz="1800" dirty="0"/>
                  <a:t> with respect to </a:t>
                </a:r>
                <a14:m>
                  <m:oMath xmlns:m="http://schemas.openxmlformats.org/officeDocument/2006/math">
                    <m:r>
                      <a:rPr lang="el-GR" sz="1800" i="1">
                        <a:latin typeface="Cambria Math" panose="02040503050406030204" pitchFamily="18" charset="0"/>
                      </a:rPr>
                      <m:t>𝑒</m:t>
                    </m:r>
                  </m:oMath>
                </a14:m>
                <a:r>
                  <a:rPr lang="en-US" sz="1800" dirty="0"/>
                  <a:t> is</a:t>
                </a:r>
                <a14:m>
                  <m:oMath xmlns:m="http://schemas.openxmlformats.org/officeDocument/2006/math">
                    <m:r>
                      <a:rPr lang="en-US" sz="1800" i="1">
                        <a:latin typeface="Cambria Math" panose="02040503050406030204" pitchFamily="18" charset="0"/>
                      </a:rPr>
                      <m:t> </m:t>
                    </m:r>
                    <m:r>
                      <a:rPr lang="el-GR" sz="1800" i="1">
                        <a:latin typeface="Cambria Math" panose="02040503050406030204" pitchFamily="18" charset="0"/>
                      </a:rPr>
                      <m:t>𝑟</m:t>
                    </m:r>
                  </m:oMath>
                </a14:m>
                <a:r>
                  <a:rPr lang="en-US" sz="1800" dirty="0"/>
                  <a:t>”, where </a:t>
                </a:r>
                <a14:m>
                  <m:oMath xmlns:m="http://schemas.openxmlformats.org/officeDocument/2006/math">
                    <m:r>
                      <a:rPr lang="en-US" sz="1800" i="1">
                        <a:latin typeface="Cambria Math" panose="02040503050406030204" pitchFamily="18" charset="0"/>
                      </a:rPr>
                      <m:t>h</m:t>
                    </m:r>
                  </m:oMath>
                </a14:m>
                <a:r>
                  <a:rPr lang="en-US" sz="1800" dirty="0"/>
                  <a:t> and </a:t>
                </a:r>
                <a14:m>
                  <m:oMath xmlns:m="http://schemas.openxmlformats.org/officeDocument/2006/math">
                    <m:r>
                      <a:rPr lang="el-GR" sz="1800" i="1">
                        <a:latin typeface="Cambria Math" panose="02040503050406030204" pitchFamily="18" charset="0"/>
                      </a:rPr>
                      <m:t>𝑒</m:t>
                    </m:r>
                  </m:oMath>
                </a14:m>
                <a:r>
                  <a:rPr lang="en-US" sz="1800" dirty="0"/>
                  <a:t> are sentences and </a:t>
                </a:r>
                <a14:m>
                  <m:oMath xmlns:m="http://schemas.openxmlformats.org/officeDocument/2006/math">
                    <m:r>
                      <a:rPr lang="el-GR" sz="1800" i="1">
                        <a:latin typeface="Cambria Math" panose="02040503050406030204" pitchFamily="18" charset="0"/>
                      </a:rPr>
                      <m:t>𝑟</m:t>
                    </m:r>
                  </m:oMath>
                </a14:m>
                <a:r>
                  <a:rPr lang="en-US" sz="1800" dirty="0"/>
                  <a:t> a real number in the unit interval.</a:t>
                </a:r>
              </a:p>
              <a:p>
                <a:r>
                  <a:rPr lang="en-US" sz="2200" b="1" dirty="0"/>
                  <a:t>The problem of induction </a:t>
                </a:r>
                <a:r>
                  <a:rPr lang="en-US" sz="2200" dirty="0"/>
                  <a:t>is the problem of the </a:t>
                </a:r>
                <a:r>
                  <a:rPr lang="en-US" sz="2200" b="1" dirty="0"/>
                  <a:t>logical</a:t>
                </a:r>
                <a:r>
                  <a:rPr lang="en-US" sz="2200" dirty="0"/>
                  <a:t> relation between a hypothesis and some confirming evidence for it and “inductive logic is the theory based upon what might be called the degree of inducibility, that is, the degree of confirmation.”</a:t>
                </a:r>
              </a:p>
              <a:p>
                <a:r>
                  <a:rPr lang="en-US" sz="2200" b="1" dirty="0"/>
                  <a:t>Analyticity</a:t>
                </a:r>
                <a:r>
                  <a:rPr lang="en-US" sz="2200" dirty="0"/>
                  <a:t>: the truth or falsity of sentences about logical probability</a:t>
                </a:r>
                <a:r>
                  <a:rPr lang="en-US" sz="2200" baseline="-25000" dirty="0"/>
                  <a:t> </a:t>
                </a:r>
                <a:r>
                  <a:rPr lang="en-US" sz="2200" dirty="0"/>
                  <a:t>is independent of any matters of fact. </a:t>
                </a:r>
                <a:endParaRPr lang="el-GR" sz="2200" b="1" dirty="0"/>
              </a:p>
            </p:txBody>
          </p:sp>
        </mc:Choice>
        <mc:Fallback xmlns="">
          <p:sp>
            <p:nvSpPr>
              <p:cNvPr id="3" name="Θέση περιεχομένου 2">
                <a:extLst>
                  <a:ext uri="{FF2B5EF4-FFF2-40B4-BE49-F238E27FC236}">
                    <a16:creationId xmlns:a16="http://schemas.microsoft.com/office/drawing/2014/main" id="{2CF36023-7481-487A-9808-9DE6CE151E52}"/>
                  </a:ext>
                </a:extLst>
              </p:cNvPr>
              <p:cNvSpPr>
                <a:spLocks noGrp="1" noRot="1" noChangeAspect="1" noMove="1" noResize="1" noEditPoints="1" noAdjustHandles="1" noChangeArrowheads="1" noChangeShapeType="1" noTextEdit="1"/>
              </p:cNvSpPr>
              <p:nvPr>
                <p:ph idx="1"/>
              </p:nvPr>
            </p:nvSpPr>
            <p:spPr>
              <a:xfrm>
                <a:off x="628650" y="1095153"/>
                <a:ext cx="7886700" cy="5081810"/>
              </a:xfrm>
              <a:blipFill>
                <a:blip r:embed="rId2"/>
                <a:stretch>
                  <a:fillRect l="-850" t="-1561" r="-1005" b="-2641"/>
                </a:stretch>
              </a:blipFill>
            </p:spPr>
            <p:txBody>
              <a:bodyPr/>
              <a:lstStyle/>
              <a:p>
                <a:r>
                  <a:rPr lang="el-GR">
                    <a:noFill/>
                  </a:rPr>
                  <a:t> </a:t>
                </a:r>
              </a:p>
            </p:txBody>
          </p:sp>
        </mc:Fallback>
      </mc:AlternateContent>
    </p:spTree>
    <p:extLst>
      <p:ext uri="{BB962C8B-B14F-4D97-AF65-F5344CB8AC3E}">
        <p14:creationId xmlns:p14="http://schemas.microsoft.com/office/powerpoint/2010/main" val="3972781222"/>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152</TotalTime>
  <Words>2889</Words>
  <Application>Microsoft Office PowerPoint</Application>
  <PresentationFormat>On-screen Show (4:3)</PresentationFormat>
  <Paragraphs>143</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Cambria Math</vt:lpstr>
      <vt:lpstr>Times New Roman</vt:lpstr>
      <vt:lpstr>Θέμα του Office</vt:lpstr>
      <vt:lpstr>Πιθανότητες και Επικύρωση</vt:lpstr>
      <vt:lpstr>H αρχή της επαγωγής κατά Russell</vt:lpstr>
      <vt:lpstr>Τι είναι οι πιθανότητες; </vt:lpstr>
      <vt:lpstr>Bayes’s Theorem</vt:lpstr>
      <vt:lpstr>Laplace on probability and induction</vt:lpstr>
      <vt:lpstr>Probabilities as Frequencies </vt:lpstr>
      <vt:lpstr>Reichenbach on Induction </vt:lpstr>
      <vt:lpstr>Reichenbach on Induction </vt:lpstr>
      <vt:lpstr>Carnap’s Inductive Logic</vt:lpstr>
      <vt:lpstr>PowerPoint Presentation</vt:lpstr>
      <vt:lpstr>PowerPoint Presentation</vt:lpstr>
      <vt:lpstr>PowerPoint Presentation</vt:lpstr>
      <vt:lpstr>PowerPoint Presentation</vt:lpstr>
      <vt:lpstr>PowerPoint Presentation</vt:lpstr>
      <vt:lpstr>The c+-function</vt:lpstr>
      <vt:lpstr>The c*-function</vt:lpstr>
      <vt:lpstr>PowerPoint Presentation</vt:lpstr>
      <vt:lpstr>Bayesianism</vt:lpstr>
      <vt:lpstr>Betting on beliefs</vt:lpstr>
      <vt:lpstr>Coherence</vt:lpstr>
      <vt:lpstr>Ramsey – de Finetti or Dutch-Book theorem</vt:lpstr>
      <vt:lpstr>Illustration of the R-dF thm</vt:lpstr>
      <vt:lpstr>Bayesian theories of confirmation</vt:lpstr>
      <vt:lpstr>Bayesian theories of confirmation</vt:lpstr>
      <vt:lpstr>Too subjective?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Πιθανότητες και Επικύρωση</dc:title>
  <dc:creator>Chrysovalantis Stergiou</dc:creator>
  <cp:lastModifiedBy>Chrysovalantis Stergiou</cp:lastModifiedBy>
  <cp:revision>21</cp:revision>
  <dcterms:created xsi:type="dcterms:W3CDTF">2021-05-30T07:09:41Z</dcterms:created>
  <dcterms:modified xsi:type="dcterms:W3CDTF">2021-05-31T06:11:54Z</dcterms:modified>
</cp:coreProperties>
</file>