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572" r:id="rId3"/>
    <p:sldId id="582" r:id="rId4"/>
    <p:sldId id="583" r:id="rId5"/>
    <p:sldId id="584" r:id="rId6"/>
    <p:sldId id="586" r:id="rId7"/>
    <p:sldId id="585" r:id="rId8"/>
    <p:sldId id="587" r:id="rId9"/>
    <p:sldId id="589" r:id="rId10"/>
    <p:sldId id="588" r:id="rId11"/>
    <p:sldId id="580" r:id="rId12"/>
    <p:sldId id="581" r:id="rId13"/>
    <p:sldId id="257" r:id="rId14"/>
    <p:sldId id="604" r:id="rId15"/>
    <p:sldId id="605" r:id="rId16"/>
    <p:sldId id="606" r:id="rId17"/>
    <p:sldId id="607" r:id="rId18"/>
    <p:sldId id="608" r:id="rId19"/>
    <p:sldId id="617" r:id="rId20"/>
    <p:sldId id="618" r:id="rId21"/>
    <p:sldId id="61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00" d="100"/>
          <a:sy n="100" d="100"/>
        </p:scale>
        <p:origin x="456"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A3C0E66-AB9E-4638-8DB2-FDA54E290744}" type="datetimeFigureOut">
              <a:rPr lang="el-GR" smtClean="0"/>
              <a:t>25/3/2021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430E02-5EEE-464E-AB97-54F0FCAA35F2}" type="slidenum">
              <a:rPr lang="el-GR" smtClean="0"/>
              <a:t>‹#›</a:t>
            </a:fld>
            <a:endParaRPr lang="el-GR"/>
          </a:p>
        </p:txBody>
      </p:sp>
    </p:spTree>
    <p:extLst>
      <p:ext uri="{BB962C8B-B14F-4D97-AF65-F5344CB8AC3E}">
        <p14:creationId xmlns:p14="http://schemas.microsoft.com/office/powerpoint/2010/main" val="175593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A3C0E66-AB9E-4638-8DB2-FDA54E290744}" type="datetimeFigureOut">
              <a:rPr lang="el-GR" smtClean="0"/>
              <a:t>25/3/2021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430E02-5EEE-464E-AB97-54F0FCAA35F2}" type="slidenum">
              <a:rPr lang="el-GR" smtClean="0"/>
              <a:t>‹#›</a:t>
            </a:fld>
            <a:endParaRPr lang="el-GR"/>
          </a:p>
        </p:txBody>
      </p:sp>
    </p:spTree>
    <p:extLst>
      <p:ext uri="{BB962C8B-B14F-4D97-AF65-F5344CB8AC3E}">
        <p14:creationId xmlns:p14="http://schemas.microsoft.com/office/powerpoint/2010/main" val="1667006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A3C0E66-AB9E-4638-8DB2-FDA54E290744}" type="datetimeFigureOut">
              <a:rPr lang="el-GR" smtClean="0"/>
              <a:t>25/3/2021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430E02-5EEE-464E-AB97-54F0FCAA35F2}" type="slidenum">
              <a:rPr lang="el-GR" smtClean="0"/>
              <a:t>‹#›</a:t>
            </a:fld>
            <a:endParaRPr lang="el-GR"/>
          </a:p>
        </p:txBody>
      </p:sp>
    </p:spTree>
    <p:extLst>
      <p:ext uri="{BB962C8B-B14F-4D97-AF65-F5344CB8AC3E}">
        <p14:creationId xmlns:p14="http://schemas.microsoft.com/office/powerpoint/2010/main" val="262698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A3C0E66-AB9E-4638-8DB2-FDA54E290744}" type="datetimeFigureOut">
              <a:rPr lang="el-GR" smtClean="0"/>
              <a:t>25/3/2021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430E02-5EEE-464E-AB97-54F0FCAA35F2}" type="slidenum">
              <a:rPr lang="el-GR" smtClean="0"/>
              <a:t>‹#›</a:t>
            </a:fld>
            <a:endParaRPr lang="el-GR"/>
          </a:p>
        </p:txBody>
      </p:sp>
    </p:spTree>
    <p:extLst>
      <p:ext uri="{BB962C8B-B14F-4D97-AF65-F5344CB8AC3E}">
        <p14:creationId xmlns:p14="http://schemas.microsoft.com/office/powerpoint/2010/main" val="317374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A3C0E66-AB9E-4638-8DB2-FDA54E290744}" type="datetimeFigureOut">
              <a:rPr lang="el-GR" smtClean="0"/>
              <a:t>25/3/2021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430E02-5EEE-464E-AB97-54F0FCAA35F2}" type="slidenum">
              <a:rPr lang="el-GR" smtClean="0"/>
              <a:t>‹#›</a:t>
            </a:fld>
            <a:endParaRPr lang="el-GR"/>
          </a:p>
        </p:txBody>
      </p:sp>
    </p:spTree>
    <p:extLst>
      <p:ext uri="{BB962C8B-B14F-4D97-AF65-F5344CB8AC3E}">
        <p14:creationId xmlns:p14="http://schemas.microsoft.com/office/powerpoint/2010/main" val="3314304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A3C0E66-AB9E-4638-8DB2-FDA54E290744}" type="datetimeFigureOut">
              <a:rPr lang="el-GR" smtClean="0"/>
              <a:t>25/3/2021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D430E02-5EEE-464E-AB97-54F0FCAA35F2}" type="slidenum">
              <a:rPr lang="el-GR" smtClean="0"/>
              <a:t>‹#›</a:t>
            </a:fld>
            <a:endParaRPr lang="el-GR"/>
          </a:p>
        </p:txBody>
      </p:sp>
    </p:spTree>
    <p:extLst>
      <p:ext uri="{BB962C8B-B14F-4D97-AF65-F5344CB8AC3E}">
        <p14:creationId xmlns:p14="http://schemas.microsoft.com/office/powerpoint/2010/main" val="71578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29842" y="2505075"/>
            <a:ext cx="3868340"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629150" y="2505075"/>
            <a:ext cx="3887391"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A3C0E66-AB9E-4638-8DB2-FDA54E290744}" type="datetimeFigureOut">
              <a:rPr lang="el-GR" smtClean="0"/>
              <a:t>25/3/2021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D430E02-5EEE-464E-AB97-54F0FCAA35F2}" type="slidenum">
              <a:rPr lang="el-GR" smtClean="0"/>
              <a:t>‹#›</a:t>
            </a:fld>
            <a:endParaRPr lang="el-GR"/>
          </a:p>
        </p:txBody>
      </p:sp>
    </p:spTree>
    <p:extLst>
      <p:ext uri="{BB962C8B-B14F-4D97-AF65-F5344CB8AC3E}">
        <p14:creationId xmlns:p14="http://schemas.microsoft.com/office/powerpoint/2010/main" val="1099479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A3C0E66-AB9E-4638-8DB2-FDA54E290744}" type="datetimeFigureOut">
              <a:rPr lang="el-GR" smtClean="0"/>
              <a:t>25/3/2021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D430E02-5EEE-464E-AB97-54F0FCAA35F2}" type="slidenum">
              <a:rPr lang="el-GR" smtClean="0"/>
              <a:t>‹#›</a:t>
            </a:fld>
            <a:endParaRPr lang="el-GR"/>
          </a:p>
        </p:txBody>
      </p:sp>
    </p:spTree>
    <p:extLst>
      <p:ext uri="{BB962C8B-B14F-4D97-AF65-F5344CB8AC3E}">
        <p14:creationId xmlns:p14="http://schemas.microsoft.com/office/powerpoint/2010/main" val="1291369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C0E66-AB9E-4638-8DB2-FDA54E290744}" type="datetimeFigureOut">
              <a:rPr lang="el-GR" smtClean="0"/>
              <a:t>25/3/2021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D430E02-5EEE-464E-AB97-54F0FCAA35F2}" type="slidenum">
              <a:rPr lang="el-GR" smtClean="0"/>
              <a:t>‹#›</a:t>
            </a:fld>
            <a:endParaRPr lang="el-GR"/>
          </a:p>
        </p:txBody>
      </p:sp>
    </p:spTree>
    <p:extLst>
      <p:ext uri="{BB962C8B-B14F-4D97-AF65-F5344CB8AC3E}">
        <p14:creationId xmlns:p14="http://schemas.microsoft.com/office/powerpoint/2010/main" val="2739870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A3C0E66-AB9E-4638-8DB2-FDA54E290744}" type="datetimeFigureOut">
              <a:rPr lang="el-GR" smtClean="0"/>
              <a:t>25/3/2021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D430E02-5EEE-464E-AB97-54F0FCAA35F2}" type="slidenum">
              <a:rPr lang="el-GR" smtClean="0"/>
              <a:t>‹#›</a:t>
            </a:fld>
            <a:endParaRPr lang="el-GR"/>
          </a:p>
        </p:txBody>
      </p:sp>
    </p:spTree>
    <p:extLst>
      <p:ext uri="{BB962C8B-B14F-4D97-AF65-F5344CB8AC3E}">
        <p14:creationId xmlns:p14="http://schemas.microsoft.com/office/powerpoint/2010/main" val="3201787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A3C0E66-AB9E-4638-8DB2-FDA54E290744}" type="datetimeFigureOut">
              <a:rPr lang="el-GR" smtClean="0"/>
              <a:t>25/3/2021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D430E02-5EEE-464E-AB97-54F0FCAA35F2}" type="slidenum">
              <a:rPr lang="el-GR" smtClean="0"/>
              <a:t>‹#›</a:t>
            </a:fld>
            <a:endParaRPr lang="el-GR"/>
          </a:p>
        </p:txBody>
      </p:sp>
    </p:spTree>
    <p:extLst>
      <p:ext uri="{BB962C8B-B14F-4D97-AF65-F5344CB8AC3E}">
        <p14:creationId xmlns:p14="http://schemas.microsoft.com/office/powerpoint/2010/main" val="3633784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3C0E66-AB9E-4638-8DB2-FDA54E290744}" type="datetimeFigureOut">
              <a:rPr lang="el-GR" smtClean="0"/>
              <a:t>25/3/2021</a:t>
            </a:fld>
            <a:endParaRPr lang="el-G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30E02-5EEE-464E-AB97-54F0FCAA35F2}" type="slidenum">
              <a:rPr lang="el-GR" smtClean="0"/>
              <a:t>‹#›</a:t>
            </a:fld>
            <a:endParaRPr lang="el-GR"/>
          </a:p>
        </p:txBody>
      </p:sp>
    </p:spTree>
    <p:extLst>
      <p:ext uri="{BB962C8B-B14F-4D97-AF65-F5344CB8AC3E}">
        <p14:creationId xmlns:p14="http://schemas.microsoft.com/office/powerpoint/2010/main" val="1767025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41A9F1-11D6-4064-B216-5AD80071FD29}"/>
              </a:ext>
            </a:extLst>
          </p:cNvPr>
          <p:cNvSpPr>
            <a:spLocks noGrp="1"/>
          </p:cNvSpPr>
          <p:nvPr>
            <p:ph type="ctrTitle"/>
          </p:nvPr>
        </p:nvSpPr>
        <p:spPr/>
        <p:txBody>
          <a:bodyPr/>
          <a:lstStyle/>
          <a:p>
            <a:endParaRPr lang="el-GR"/>
          </a:p>
        </p:txBody>
      </p:sp>
      <p:sp>
        <p:nvSpPr>
          <p:cNvPr id="3" name="Υπότιτλος 2">
            <a:extLst>
              <a:ext uri="{FF2B5EF4-FFF2-40B4-BE49-F238E27FC236}">
                <a16:creationId xmlns:a16="http://schemas.microsoft.com/office/drawing/2014/main" id="{4E3A307C-9D5F-42DF-B726-82C60A8CE9AF}"/>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1676410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F8EA3-D38D-4DDE-82F5-05BDF1777F08}"/>
              </a:ext>
            </a:extLst>
          </p:cNvPr>
          <p:cNvSpPr>
            <a:spLocks noGrp="1"/>
          </p:cNvSpPr>
          <p:nvPr>
            <p:ph type="title"/>
          </p:nvPr>
        </p:nvSpPr>
        <p:spPr>
          <a:xfrm>
            <a:off x="1614488" y="1217653"/>
            <a:ext cx="5915025" cy="558437"/>
          </a:xfrm>
        </p:spPr>
        <p:txBody>
          <a:bodyPr>
            <a:noAutofit/>
          </a:bodyPr>
          <a:lstStyle/>
          <a:p>
            <a:r>
              <a:rPr lang="el-GR" sz="2850" dirty="0"/>
              <a:t>Η Αιτιότητα πριν τον </a:t>
            </a:r>
            <a:r>
              <a:rPr lang="en-US" sz="2850" dirty="0"/>
              <a:t>Hume</a:t>
            </a:r>
          </a:p>
        </p:txBody>
      </p:sp>
      <p:sp>
        <p:nvSpPr>
          <p:cNvPr id="3" name="Content Placeholder 2">
            <a:extLst>
              <a:ext uri="{FF2B5EF4-FFF2-40B4-BE49-F238E27FC236}">
                <a16:creationId xmlns:a16="http://schemas.microsoft.com/office/drawing/2014/main" id="{5D08D182-36C1-4742-B5F1-3093175937CC}"/>
              </a:ext>
            </a:extLst>
          </p:cNvPr>
          <p:cNvSpPr>
            <a:spLocks noGrp="1"/>
          </p:cNvSpPr>
          <p:nvPr>
            <p:ph idx="1"/>
          </p:nvPr>
        </p:nvSpPr>
        <p:spPr>
          <a:xfrm>
            <a:off x="1614488" y="1969179"/>
            <a:ext cx="5915025" cy="3608773"/>
          </a:xfrm>
        </p:spPr>
        <p:txBody>
          <a:bodyPr>
            <a:normAutofit/>
          </a:bodyPr>
          <a:lstStyle/>
          <a:p>
            <a:pPr>
              <a:spcBef>
                <a:spcPts val="770"/>
              </a:spcBef>
            </a:pPr>
            <a:endParaRPr lang="el-GR" sz="1800" spc="53" dirty="0">
              <a:latin typeface="Times New Roman"/>
              <a:cs typeface="Times New Roman"/>
            </a:endParaRPr>
          </a:p>
          <a:p>
            <a:pPr>
              <a:spcBef>
                <a:spcPts val="770"/>
              </a:spcBef>
            </a:pPr>
            <a:r>
              <a:rPr lang="en-US" sz="1800" spc="53" dirty="0">
                <a:latin typeface="Times New Roman"/>
                <a:cs typeface="Times New Roman"/>
              </a:rPr>
              <a:t>T</a:t>
            </a:r>
            <a:r>
              <a:rPr lang="el-GR" sz="1800" spc="53" dirty="0">
                <a:latin typeface="Times New Roman"/>
                <a:cs typeface="Times New Roman"/>
              </a:rPr>
              <a:t>ο</a:t>
            </a:r>
            <a:r>
              <a:rPr lang="el-GR" sz="1800" dirty="0">
                <a:latin typeface="Times New Roman"/>
                <a:cs typeface="Times New Roman"/>
              </a:rPr>
              <a:t> </a:t>
            </a:r>
            <a:r>
              <a:rPr lang="el-GR" sz="1800" spc="77" dirty="0">
                <a:latin typeface="Times New Roman"/>
                <a:cs typeface="Times New Roman"/>
              </a:rPr>
              <a:t>συμβάν</a:t>
            </a:r>
            <a:r>
              <a:rPr lang="el-GR" sz="1800" spc="3" dirty="0">
                <a:latin typeface="Times New Roman"/>
                <a:cs typeface="Times New Roman"/>
              </a:rPr>
              <a:t> </a:t>
            </a:r>
            <a:r>
              <a:rPr lang="el-GR" sz="1800" spc="188" dirty="0">
                <a:latin typeface="Times New Roman"/>
                <a:cs typeface="Times New Roman"/>
              </a:rPr>
              <a:t>Α</a:t>
            </a:r>
            <a:r>
              <a:rPr lang="el-GR" sz="1800" dirty="0">
                <a:latin typeface="Times New Roman"/>
                <a:cs typeface="Times New Roman"/>
              </a:rPr>
              <a:t> </a:t>
            </a:r>
            <a:r>
              <a:rPr lang="el-GR" sz="1800" spc="56" dirty="0">
                <a:latin typeface="Times New Roman"/>
                <a:cs typeface="Times New Roman"/>
              </a:rPr>
              <a:t>είναι</a:t>
            </a:r>
            <a:r>
              <a:rPr lang="el-GR" sz="1800" dirty="0">
                <a:latin typeface="Times New Roman"/>
                <a:cs typeface="Times New Roman"/>
              </a:rPr>
              <a:t> </a:t>
            </a:r>
            <a:r>
              <a:rPr lang="el-GR" sz="1800" spc="66" dirty="0">
                <a:latin typeface="Times New Roman"/>
                <a:cs typeface="Times New Roman"/>
              </a:rPr>
              <a:t>αίτιο</a:t>
            </a:r>
            <a:r>
              <a:rPr lang="el-GR" sz="1800" dirty="0">
                <a:latin typeface="Times New Roman"/>
                <a:cs typeface="Times New Roman"/>
              </a:rPr>
              <a:t> </a:t>
            </a:r>
            <a:r>
              <a:rPr lang="el-GR" sz="1800" spc="84" dirty="0">
                <a:latin typeface="Times New Roman"/>
                <a:cs typeface="Times New Roman"/>
              </a:rPr>
              <a:t>για</a:t>
            </a:r>
            <a:r>
              <a:rPr lang="el-GR" sz="1800" dirty="0">
                <a:latin typeface="Times New Roman"/>
                <a:cs typeface="Times New Roman"/>
              </a:rPr>
              <a:t> </a:t>
            </a:r>
            <a:r>
              <a:rPr lang="el-GR" sz="1800" spc="79" dirty="0">
                <a:latin typeface="Times New Roman"/>
                <a:cs typeface="Times New Roman"/>
              </a:rPr>
              <a:t>το</a:t>
            </a:r>
            <a:r>
              <a:rPr lang="el-GR" sz="1800" spc="3" dirty="0">
                <a:latin typeface="Times New Roman"/>
                <a:cs typeface="Times New Roman"/>
              </a:rPr>
              <a:t> </a:t>
            </a:r>
            <a:r>
              <a:rPr lang="el-GR" sz="1800" spc="77" dirty="0">
                <a:latin typeface="Times New Roman"/>
                <a:cs typeface="Times New Roman"/>
              </a:rPr>
              <a:t>συμβάν</a:t>
            </a:r>
            <a:r>
              <a:rPr lang="el-GR" sz="1800" dirty="0">
                <a:latin typeface="Times New Roman"/>
                <a:cs typeface="Times New Roman"/>
              </a:rPr>
              <a:t> </a:t>
            </a:r>
            <a:r>
              <a:rPr lang="el-GR" sz="1800" spc="45" dirty="0">
                <a:latin typeface="Times New Roman"/>
                <a:cs typeface="Times New Roman"/>
              </a:rPr>
              <a:t>Β,</a:t>
            </a:r>
            <a:r>
              <a:rPr lang="el-GR" sz="1800" spc="3" dirty="0">
                <a:latin typeface="Times New Roman"/>
                <a:cs typeface="Times New Roman"/>
              </a:rPr>
              <a:t> </a:t>
            </a:r>
            <a:r>
              <a:rPr lang="el-GR" sz="1800" spc="111" dirty="0">
                <a:latin typeface="Times New Roman"/>
                <a:cs typeface="Times New Roman"/>
              </a:rPr>
              <a:t>αν</a:t>
            </a:r>
            <a:r>
              <a:rPr lang="el-GR" sz="1800" dirty="0">
                <a:latin typeface="Times New Roman"/>
                <a:cs typeface="Times New Roman"/>
              </a:rPr>
              <a:t> </a:t>
            </a:r>
            <a:r>
              <a:rPr lang="el-GR" sz="1800" spc="82" dirty="0">
                <a:latin typeface="Times New Roman"/>
                <a:cs typeface="Times New Roman"/>
              </a:rPr>
              <a:t>και</a:t>
            </a:r>
            <a:r>
              <a:rPr lang="el-GR" sz="1800" dirty="0">
                <a:latin typeface="Times New Roman"/>
                <a:cs typeface="Times New Roman"/>
              </a:rPr>
              <a:t> </a:t>
            </a:r>
            <a:r>
              <a:rPr lang="el-GR" sz="1800" spc="74" dirty="0">
                <a:latin typeface="Times New Roman"/>
                <a:cs typeface="Times New Roman"/>
              </a:rPr>
              <a:t>μόνο</a:t>
            </a:r>
            <a:r>
              <a:rPr lang="el-GR" sz="1800" dirty="0">
                <a:latin typeface="Times New Roman"/>
                <a:cs typeface="Times New Roman"/>
              </a:rPr>
              <a:t> </a:t>
            </a:r>
            <a:r>
              <a:rPr lang="el-GR" sz="1800" spc="74" dirty="0">
                <a:latin typeface="Times New Roman"/>
                <a:cs typeface="Times New Roman"/>
              </a:rPr>
              <a:t>αν,</a:t>
            </a:r>
            <a:r>
              <a:rPr lang="en-US" sz="1800" spc="74" dirty="0">
                <a:latin typeface="Times New Roman"/>
                <a:cs typeface="Times New Roman"/>
              </a:rPr>
              <a:t> </a:t>
            </a:r>
            <a:r>
              <a:rPr lang="el-GR" sz="1800" spc="106" dirty="0">
                <a:latin typeface="Times New Roman"/>
                <a:cs typeface="Times New Roman"/>
              </a:rPr>
              <a:t>τα</a:t>
            </a:r>
            <a:r>
              <a:rPr lang="el-GR" sz="1800" spc="-3" dirty="0">
                <a:latin typeface="Times New Roman"/>
                <a:cs typeface="Times New Roman"/>
              </a:rPr>
              <a:t> </a:t>
            </a:r>
            <a:r>
              <a:rPr lang="el-GR" sz="1800" spc="66" dirty="0">
                <a:latin typeface="Times New Roman"/>
                <a:cs typeface="Times New Roman"/>
              </a:rPr>
              <a:t>αντικείμενα</a:t>
            </a:r>
            <a:r>
              <a:rPr lang="el-GR" sz="1800" dirty="0">
                <a:latin typeface="Times New Roman"/>
                <a:cs typeface="Times New Roman"/>
              </a:rPr>
              <a:t> </a:t>
            </a:r>
            <a:r>
              <a:rPr lang="el-GR" sz="1800" spc="90" dirty="0">
                <a:latin typeface="Times New Roman"/>
                <a:cs typeface="Times New Roman"/>
              </a:rPr>
              <a:t>που</a:t>
            </a:r>
            <a:r>
              <a:rPr lang="el-GR" sz="1800" dirty="0">
                <a:latin typeface="Times New Roman"/>
                <a:cs typeface="Times New Roman"/>
              </a:rPr>
              <a:t> </a:t>
            </a:r>
            <a:r>
              <a:rPr lang="el-GR" sz="1800" spc="84" dirty="0">
                <a:latin typeface="Times New Roman"/>
                <a:cs typeface="Times New Roman"/>
              </a:rPr>
              <a:t>συγκροτούν</a:t>
            </a:r>
            <a:r>
              <a:rPr lang="el-GR" sz="1800" spc="3" dirty="0">
                <a:latin typeface="Times New Roman"/>
                <a:cs typeface="Times New Roman"/>
              </a:rPr>
              <a:t> </a:t>
            </a:r>
            <a:r>
              <a:rPr lang="el-GR" sz="1800" spc="79" dirty="0">
                <a:latin typeface="Times New Roman"/>
                <a:cs typeface="Times New Roman"/>
              </a:rPr>
              <a:t>το</a:t>
            </a:r>
            <a:r>
              <a:rPr lang="el-GR" sz="1800" dirty="0">
                <a:latin typeface="Times New Roman"/>
                <a:cs typeface="Times New Roman"/>
              </a:rPr>
              <a:t> </a:t>
            </a:r>
            <a:r>
              <a:rPr lang="el-GR" sz="1800" spc="188" dirty="0">
                <a:latin typeface="Times New Roman"/>
                <a:cs typeface="Times New Roman"/>
              </a:rPr>
              <a:t>Α</a:t>
            </a:r>
            <a:r>
              <a:rPr lang="el-GR" sz="1800" spc="3" dirty="0">
                <a:latin typeface="Times New Roman"/>
                <a:cs typeface="Times New Roman"/>
              </a:rPr>
              <a:t> </a:t>
            </a:r>
            <a:r>
              <a:rPr lang="el-GR" sz="1800" b="1" u="heavy" spc="47" dirty="0">
                <a:uFill>
                  <a:solidFill>
                    <a:srgbClr val="000000"/>
                  </a:solidFill>
                </a:uFill>
                <a:latin typeface="Times New Roman"/>
                <a:cs typeface="Times New Roman"/>
              </a:rPr>
              <a:t>εκδηλώνουν</a:t>
            </a:r>
            <a:r>
              <a:rPr lang="el-GR" sz="1800" b="1" spc="-3" dirty="0">
                <a:latin typeface="Times New Roman"/>
                <a:cs typeface="Times New Roman"/>
              </a:rPr>
              <a:t> </a:t>
            </a:r>
            <a:r>
              <a:rPr lang="el-GR" sz="1800" b="1" spc="66" dirty="0">
                <a:latin typeface="Times New Roman"/>
                <a:cs typeface="Times New Roman"/>
              </a:rPr>
              <a:t>μια  </a:t>
            </a:r>
            <a:r>
              <a:rPr lang="el-GR" sz="1800" b="1" spc="74" dirty="0">
                <a:latin typeface="Times New Roman"/>
                <a:cs typeface="Times New Roman"/>
              </a:rPr>
              <a:t>δύναμη </a:t>
            </a:r>
            <a:r>
              <a:rPr lang="el-GR" sz="1800" spc="90" dirty="0">
                <a:latin typeface="Times New Roman"/>
                <a:cs typeface="Times New Roman"/>
              </a:rPr>
              <a:t>που </a:t>
            </a:r>
            <a:r>
              <a:rPr lang="el-GR" sz="1800" spc="68" dirty="0">
                <a:latin typeface="Times New Roman"/>
                <a:cs typeface="Times New Roman"/>
              </a:rPr>
              <a:t>συνίσταται </a:t>
            </a:r>
            <a:r>
              <a:rPr lang="el-GR" sz="1800" spc="63" dirty="0">
                <a:latin typeface="Times New Roman"/>
                <a:cs typeface="Times New Roman"/>
              </a:rPr>
              <a:t>στο </a:t>
            </a:r>
            <a:r>
              <a:rPr lang="el-GR" sz="1800" spc="113" dirty="0">
                <a:latin typeface="Times New Roman"/>
                <a:cs typeface="Times New Roman"/>
              </a:rPr>
              <a:t>να </a:t>
            </a:r>
            <a:r>
              <a:rPr lang="el-GR" sz="1800" spc="66" dirty="0">
                <a:latin typeface="Times New Roman"/>
                <a:cs typeface="Times New Roman"/>
              </a:rPr>
              <a:t>κινήσουν </a:t>
            </a:r>
            <a:r>
              <a:rPr lang="el-GR" sz="1800" spc="60" dirty="0">
                <a:latin typeface="Times New Roman"/>
                <a:cs typeface="Times New Roman"/>
              </a:rPr>
              <a:t>κλπ. </a:t>
            </a:r>
            <a:r>
              <a:rPr lang="el-GR" sz="1800" spc="106" dirty="0">
                <a:latin typeface="Times New Roman"/>
                <a:cs typeface="Times New Roman"/>
              </a:rPr>
              <a:t>τα  </a:t>
            </a:r>
            <a:r>
              <a:rPr lang="el-GR" sz="1800" spc="66" dirty="0">
                <a:latin typeface="Times New Roman"/>
                <a:cs typeface="Times New Roman"/>
              </a:rPr>
              <a:t>αντικείμενα </a:t>
            </a:r>
            <a:r>
              <a:rPr lang="el-GR" sz="1800" spc="90" dirty="0">
                <a:latin typeface="Times New Roman"/>
                <a:cs typeface="Times New Roman"/>
              </a:rPr>
              <a:t>που </a:t>
            </a:r>
            <a:r>
              <a:rPr lang="el-GR" sz="1800" spc="84" dirty="0">
                <a:latin typeface="Times New Roman"/>
                <a:cs typeface="Times New Roman"/>
              </a:rPr>
              <a:t>συγκροτούν </a:t>
            </a:r>
            <a:r>
              <a:rPr lang="el-GR" sz="1800" spc="79" dirty="0">
                <a:latin typeface="Times New Roman"/>
                <a:cs typeface="Times New Roman"/>
              </a:rPr>
              <a:t>το</a:t>
            </a:r>
            <a:r>
              <a:rPr lang="el-GR" sz="1800" spc="-245" dirty="0">
                <a:latin typeface="Times New Roman"/>
                <a:cs typeface="Times New Roman"/>
              </a:rPr>
              <a:t> </a:t>
            </a:r>
            <a:r>
              <a:rPr lang="el-GR" sz="1800" spc="92" dirty="0">
                <a:latin typeface="Times New Roman"/>
                <a:cs typeface="Times New Roman"/>
              </a:rPr>
              <a:t>Β</a:t>
            </a:r>
            <a:endParaRPr lang="en-US" sz="1800" spc="92" dirty="0">
              <a:latin typeface="Times New Roman"/>
              <a:cs typeface="Times New Roman"/>
            </a:endParaRPr>
          </a:p>
          <a:p>
            <a:pPr marL="0" indent="0">
              <a:spcBef>
                <a:spcPts val="770"/>
              </a:spcBef>
              <a:buNone/>
            </a:pPr>
            <a:endParaRPr lang="en-US" sz="1800" spc="92" dirty="0">
              <a:latin typeface="Times New Roman"/>
              <a:cs typeface="Times New Roman"/>
            </a:endParaRPr>
          </a:p>
          <a:p>
            <a:pPr marL="6697">
              <a:spcBef>
                <a:spcPts val="53"/>
              </a:spcBef>
            </a:pPr>
            <a:endParaRPr lang="el-GR" sz="1800" b="1" spc="77" dirty="0">
              <a:latin typeface="Times New Roman"/>
              <a:cs typeface="Times New Roman"/>
            </a:endParaRPr>
          </a:p>
          <a:p>
            <a:pPr marL="6697">
              <a:spcBef>
                <a:spcPts val="53"/>
              </a:spcBef>
            </a:pPr>
            <a:r>
              <a:rPr lang="el-GR" sz="1800" b="1" spc="77" dirty="0">
                <a:latin typeface="Times New Roman"/>
                <a:cs typeface="Times New Roman"/>
              </a:rPr>
              <a:t>Αναγκαία </a:t>
            </a:r>
            <a:r>
              <a:rPr lang="el-GR" sz="1800" b="1" spc="50" dirty="0">
                <a:latin typeface="Times New Roman"/>
                <a:cs typeface="Times New Roman"/>
              </a:rPr>
              <a:t>σύνδεση </a:t>
            </a:r>
            <a:r>
              <a:rPr lang="el-GR" sz="1800" spc="79" dirty="0">
                <a:latin typeface="Times New Roman"/>
                <a:cs typeface="Times New Roman"/>
              </a:rPr>
              <a:t>μεταξύ </a:t>
            </a:r>
            <a:r>
              <a:rPr lang="el-GR" sz="1800" spc="71" dirty="0">
                <a:latin typeface="Times New Roman"/>
                <a:cs typeface="Times New Roman"/>
              </a:rPr>
              <a:t>αιτίου </a:t>
            </a:r>
            <a:r>
              <a:rPr lang="el-GR" sz="1800" dirty="0">
                <a:latin typeface="Times New Roman"/>
                <a:cs typeface="Times New Roman"/>
              </a:rPr>
              <a:t>&amp;</a:t>
            </a:r>
            <a:r>
              <a:rPr lang="el-GR" sz="1800" spc="-290" dirty="0">
                <a:latin typeface="Times New Roman"/>
                <a:cs typeface="Times New Roman"/>
              </a:rPr>
              <a:t> </a:t>
            </a:r>
            <a:r>
              <a:rPr lang="el-GR" sz="1800" spc="71" dirty="0">
                <a:latin typeface="Times New Roman"/>
                <a:cs typeface="Times New Roman"/>
              </a:rPr>
              <a:t>αποτελέσματος</a:t>
            </a:r>
            <a:endParaRPr lang="el-GR" sz="1800" dirty="0">
              <a:latin typeface="Times New Roman"/>
              <a:cs typeface="Times New Roman"/>
            </a:endParaRPr>
          </a:p>
          <a:p>
            <a:pPr>
              <a:spcBef>
                <a:spcPts val="11"/>
              </a:spcBef>
            </a:pPr>
            <a:endParaRPr lang="el-GR" sz="1800" dirty="0">
              <a:latin typeface="Times New Roman"/>
              <a:cs typeface="Times New Roman"/>
            </a:endParaRPr>
          </a:p>
          <a:p>
            <a:pPr marL="127244"/>
            <a:r>
              <a:rPr lang="el-GR" sz="1800" spc="-3" dirty="0">
                <a:latin typeface="Times New Roman"/>
                <a:cs typeface="Times New Roman"/>
              </a:rPr>
              <a:t>Το αποτέλεσμα είναι </a:t>
            </a:r>
            <a:r>
              <a:rPr lang="el-GR" sz="1800" b="1" spc="-3" dirty="0">
                <a:latin typeface="Times New Roman"/>
                <a:cs typeface="Times New Roman"/>
              </a:rPr>
              <a:t>λογικό επακόλουθο </a:t>
            </a:r>
            <a:r>
              <a:rPr lang="el-GR" sz="1800" spc="-3" dirty="0">
                <a:latin typeface="Times New Roman"/>
                <a:cs typeface="Times New Roman"/>
              </a:rPr>
              <a:t>του αιτίου</a:t>
            </a:r>
            <a:endParaRPr lang="el-GR" sz="1800" dirty="0">
              <a:latin typeface="Times New Roman"/>
              <a:cs typeface="Times New Roman"/>
            </a:endParaRPr>
          </a:p>
          <a:p>
            <a:pPr marL="0" indent="0">
              <a:spcBef>
                <a:spcPts val="770"/>
              </a:spcBef>
              <a:buNone/>
            </a:pPr>
            <a:endParaRPr lang="el-GR" dirty="0">
              <a:latin typeface="Times New Roman"/>
              <a:cs typeface="Times New Roman"/>
            </a:endParaRPr>
          </a:p>
          <a:p>
            <a:endParaRPr lang="en-US" dirty="0"/>
          </a:p>
        </p:txBody>
      </p:sp>
    </p:spTree>
    <p:extLst>
      <p:ext uri="{BB962C8B-B14F-4D97-AF65-F5344CB8AC3E}">
        <p14:creationId xmlns:p14="http://schemas.microsoft.com/office/powerpoint/2010/main" val="3583995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38701" y="1417436"/>
            <a:ext cx="1592610" cy="3530338"/>
          </a:xfrm>
          <a:prstGeom prst="rect">
            <a:avLst/>
          </a:prstGeom>
        </p:spPr>
        <p:txBody>
          <a:bodyPr vert="horz" wrap="square" lIns="0" tIns="6362" rIns="0" bIns="0" rtlCol="0">
            <a:spAutoFit/>
          </a:bodyPr>
          <a:lstStyle/>
          <a:p>
            <a:pPr marL="6697" marR="100121">
              <a:lnSpc>
                <a:spcPct val="109600"/>
              </a:lnSpc>
              <a:spcBef>
                <a:spcPts val="50"/>
              </a:spcBef>
            </a:pPr>
            <a:r>
              <a:rPr sz="2004" spc="3" dirty="0">
                <a:latin typeface="Palatino"/>
                <a:cs typeface="Palatino"/>
              </a:rPr>
              <a:t>David</a:t>
            </a:r>
            <a:r>
              <a:rPr sz="2004" spc="-37" dirty="0">
                <a:latin typeface="Palatino"/>
                <a:cs typeface="Palatino"/>
              </a:rPr>
              <a:t> </a:t>
            </a:r>
            <a:r>
              <a:rPr sz="2004" spc="5" dirty="0">
                <a:latin typeface="Palatino"/>
                <a:cs typeface="Palatino"/>
              </a:rPr>
              <a:t>Hume  </a:t>
            </a:r>
            <a:r>
              <a:rPr sz="2004" spc="-19" dirty="0">
                <a:latin typeface="Palatino"/>
                <a:cs typeface="Palatino"/>
              </a:rPr>
              <a:t>(1711 </a:t>
            </a:r>
            <a:r>
              <a:rPr sz="2004" spc="3" dirty="0">
                <a:latin typeface="Palatino"/>
                <a:cs typeface="Palatino"/>
              </a:rPr>
              <a:t>-</a:t>
            </a:r>
            <a:r>
              <a:rPr sz="2004" spc="-3" dirty="0">
                <a:latin typeface="Palatino"/>
                <a:cs typeface="Palatino"/>
              </a:rPr>
              <a:t> </a:t>
            </a:r>
            <a:r>
              <a:rPr sz="2004" spc="5" dirty="0">
                <a:latin typeface="Palatino"/>
                <a:cs typeface="Palatino"/>
              </a:rPr>
              <a:t>1776)</a:t>
            </a:r>
            <a:endParaRPr sz="2004">
              <a:latin typeface="Palatino"/>
              <a:cs typeface="Palatino"/>
            </a:endParaRPr>
          </a:p>
          <a:p>
            <a:pPr>
              <a:spcBef>
                <a:spcPts val="19"/>
              </a:spcBef>
            </a:pPr>
            <a:endParaRPr sz="1582">
              <a:latin typeface="Palatino"/>
              <a:cs typeface="Palatino"/>
            </a:endParaRPr>
          </a:p>
          <a:p>
            <a:pPr marL="6697" marR="100121">
              <a:lnSpc>
                <a:spcPct val="109600"/>
              </a:lnSpc>
            </a:pPr>
            <a:r>
              <a:rPr sz="2004" spc="8" dirty="0">
                <a:latin typeface="Palatino"/>
                <a:cs typeface="Palatino"/>
              </a:rPr>
              <a:t>A </a:t>
            </a:r>
            <a:r>
              <a:rPr sz="2004" i="1" spc="-29" dirty="0">
                <a:latin typeface="Palatino"/>
                <a:cs typeface="Palatino"/>
              </a:rPr>
              <a:t>Treatise </a:t>
            </a:r>
            <a:r>
              <a:rPr sz="2004" i="1" spc="3" dirty="0">
                <a:latin typeface="Palatino"/>
                <a:cs typeface="Palatino"/>
              </a:rPr>
              <a:t>of  </a:t>
            </a:r>
            <a:r>
              <a:rPr sz="2004" i="1" spc="-3" dirty="0">
                <a:latin typeface="Palatino"/>
                <a:cs typeface="Palatino"/>
              </a:rPr>
              <a:t>Nature</a:t>
            </a:r>
            <a:r>
              <a:rPr sz="2004" i="1" spc="-29" dirty="0">
                <a:latin typeface="Palatino"/>
                <a:cs typeface="Palatino"/>
              </a:rPr>
              <a:t> </a:t>
            </a:r>
            <a:r>
              <a:rPr sz="2004" spc="3" dirty="0">
                <a:latin typeface="Palatino"/>
                <a:cs typeface="Palatino"/>
              </a:rPr>
              <a:t>(1738)</a:t>
            </a:r>
            <a:endParaRPr sz="2004">
              <a:latin typeface="Palatino"/>
              <a:cs typeface="Palatino"/>
            </a:endParaRPr>
          </a:p>
          <a:p>
            <a:pPr>
              <a:spcBef>
                <a:spcPts val="16"/>
              </a:spcBef>
            </a:pPr>
            <a:endParaRPr sz="1582">
              <a:latin typeface="Palatino"/>
              <a:cs typeface="Palatino"/>
            </a:endParaRPr>
          </a:p>
          <a:p>
            <a:pPr marL="6697" marR="2679">
              <a:lnSpc>
                <a:spcPct val="109600"/>
              </a:lnSpc>
              <a:spcBef>
                <a:spcPts val="3"/>
              </a:spcBef>
            </a:pPr>
            <a:r>
              <a:rPr sz="2004" i="1" spc="5" dirty="0">
                <a:latin typeface="Palatino"/>
                <a:cs typeface="Palatino"/>
              </a:rPr>
              <a:t>An </a:t>
            </a:r>
            <a:r>
              <a:rPr sz="2004" i="1" spc="3" dirty="0">
                <a:latin typeface="Palatino"/>
                <a:cs typeface="Palatino"/>
              </a:rPr>
              <a:t>Enquiry  Concerning  </a:t>
            </a:r>
            <a:r>
              <a:rPr sz="2004" i="1" spc="5" dirty="0">
                <a:latin typeface="Palatino"/>
                <a:cs typeface="Palatino"/>
              </a:rPr>
              <a:t>Human  U</a:t>
            </a:r>
            <a:r>
              <a:rPr sz="2004" i="1" spc="3" dirty="0">
                <a:latin typeface="Palatino"/>
                <a:cs typeface="Palatino"/>
              </a:rPr>
              <a:t>nderst</a:t>
            </a:r>
            <a:r>
              <a:rPr sz="2004" i="1" dirty="0">
                <a:latin typeface="Palatino"/>
                <a:cs typeface="Palatino"/>
              </a:rPr>
              <a:t>a</a:t>
            </a:r>
            <a:r>
              <a:rPr sz="2004" i="1" spc="5" dirty="0">
                <a:latin typeface="Palatino"/>
                <a:cs typeface="Palatino"/>
              </a:rPr>
              <a:t>nd</a:t>
            </a:r>
            <a:r>
              <a:rPr sz="2004" i="1" dirty="0">
                <a:latin typeface="Palatino"/>
                <a:cs typeface="Palatino"/>
              </a:rPr>
              <a:t>i</a:t>
            </a:r>
            <a:r>
              <a:rPr sz="2004" i="1" spc="3" dirty="0">
                <a:latin typeface="Palatino"/>
                <a:cs typeface="Palatino"/>
              </a:rPr>
              <a:t>ng  </a:t>
            </a:r>
            <a:r>
              <a:rPr sz="2004" dirty="0">
                <a:latin typeface="Palatino"/>
                <a:cs typeface="Palatino"/>
              </a:rPr>
              <a:t>(1748)</a:t>
            </a:r>
            <a:endParaRPr sz="2004">
              <a:latin typeface="Palatino"/>
              <a:cs typeface="Palatino"/>
            </a:endParaRPr>
          </a:p>
        </p:txBody>
      </p:sp>
      <p:sp>
        <p:nvSpPr>
          <p:cNvPr id="3" name="object 3"/>
          <p:cNvSpPr/>
          <p:nvPr/>
        </p:nvSpPr>
        <p:spPr>
          <a:xfrm>
            <a:off x="1504061" y="857250"/>
            <a:ext cx="4185072" cy="5143500"/>
          </a:xfrm>
          <a:prstGeom prst="rect">
            <a:avLst/>
          </a:prstGeom>
          <a:blipFill>
            <a:blip r:embed="rId2" cstate="print"/>
            <a:stretch>
              <a:fillRect/>
            </a:stretch>
          </a:blipFill>
        </p:spPr>
        <p:txBody>
          <a:bodyPr wrap="square" lIns="0" tIns="0" rIns="0" bIns="0" rtlCol="0"/>
          <a:lstStyle/>
          <a:p>
            <a:endParaRPr sz="949"/>
          </a:p>
        </p:txBody>
      </p:sp>
    </p:spTree>
    <p:extLst>
      <p:ext uri="{BB962C8B-B14F-4D97-AF65-F5344CB8AC3E}">
        <p14:creationId xmlns:p14="http://schemas.microsoft.com/office/powerpoint/2010/main" val="2392257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77864" y="3234780"/>
            <a:ext cx="6157466" cy="911498"/>
          </a:xfrm>
          <a:prstGeom prst="rect">
            <a:avLst/>
          </a:prstGeom>
        </p:spPr>
        <p:txBody>
          <a:bodyPr vert="horz" wrap="square" lIns="0" tIns="6698" rIns="0" bIns="0" rtlCol="0">
            <a:spAutoFit/>
          </a:bodyPr>
          <a:lstStyle/>
          <a:p>
            <a:pPr marL="6697">
              <a:spcBef>
                <a:spcPts val="53"/>
              </a:spcBef>
            </a:pPr>
            <a:r>
              <a:rPr sz="1740" b="1" spc="-21" dirty="0">
                <a:latin typeface="Times New Roman"/>
                <a:cs typeface="Times New Roman"/>
              </a:rPr>
              <a:t>Treatise </a:t>
            </a:r>
            <a:r>
              <a:rPr sz="1740" b="1" dirty="0">
                <a:latin typeface="Times New Roman"/>
                <a:cs typeface="Times New Roman"/>
              </a:rPr>
              <a:t>of </a:t>
            </a:r>
            <a:r>
              <a:rPr sz="1740" b="1" spc="-3" dirty="0">
                <a:latin typeface="Times New Roman"/>
                <a:cs typeface="Times New Roman"/>
              </a:rPr>
              <a:t>Human </a:t>
            </a:r>
            <a:r>
              <a:rPr sz="1740" b="1" spc="-5" dirty="0">
                <a:latin typeface="Times New Roman"/>
                <a:cs typeface="Times New Roman"/>
              </a:rPr>
              <a:t>Nature</a:t>
            </a:r>
            <a:r>
              <a:rPr sz="1740" spc="-5" dirty="0">
                <a:latin typeface="Times New Roman"/>
                <a:cs typeface="Times New Roman"/>
              </a:rPr>
              <a:t>, </a:t>
            </a:r>
            <a:r>
              <a:rPr sz="1740" dirty="0">
                <a:latin typeface="Times New Roman"/>
                <a:cs typeface="Times New Roman"/>
              </a:rPr>
              <a:t>I </a:t>
            </a:r>
            <a:r>
              <a:rPr sz="1740" spc="-3" dirty="0">
                <a:latin typeface="Times New Roman"/>
                <a:cs typeface="Times New Roman"/>
              </a:rPr>
              <a:t>iii </a:t>
            </a:r>
            <a:r>
              <a:rPr sz="1740" dirty="0">
                <a:latin typeface="Times New Roman"/>
                <a:cs typeface="Times New Roman"/>
              </a:rPr>
              <a:t>1-6,</a:t>
            </a:r>
            <a:r>
              <a:rPr sz="1740" spc="21" dirty="0">
                <a:latin typeface="Times New Roman"/>
                <a:cs typeface="Times New Roman"/>
              </a:rPr>
              <a:t> </a:t>
            </a:r>
            <a:r>
              <a:rPr sz="1740" dirty="0">
                <a:latin typeface="Times New Roman"/>
                <a:cs typeface="Times New Roman"/>
              </a:rPr>
              <a:t>14-15.</a:t>
            </a:r>
            <a:endParaRPr sz="1740">
              <a:latin typeface="Times New Roman"/>
              <a:cs typeface="Times New Roman"/>
            </a:endParaRPr>
          </a:p>
          <a:p>
            <a:pPr>
              <a:spcBef>
                <a:spcPts val="3"/>
              </a:spcBef>
            </a:pPr>
            <a:endParaRPr sz="2399">
              <a:latin typeface="Times New Roman"/>
              <a:cs typeface="Times New Roman"/>
            </a:endParaRPr>
          </a:p>
          <a:p>
            <a:pPr marL="6697"/>
            <a:r>
              <a:rPr sz="1740" b="1" spc="-3" dirty="0">
                <a:latin typeface="Times New Roman"/>
                <a:cs typeface="Times New Roman"/>
              </a:rPr>
              <a:t>Enquiry Concerning Human Understanding</a:t>
            </a:r>
            <a:r>
              <a:rPr sz="1740" spc="-3" dirty="0">
                <a:latin typeface="Times New Roman"/>
                <a:cs typeface="Times New Roman"/>
              </a:rPr>
              <a:t>, Sections II, VII,</a:t>
            </a:r>
            <a:r>
              <a:rPr sz="1740" spc="-16" dirty="0">
                <a:latin typeface="Times New Roman"/>
                <a:cs typeface="Times New Roman"/>
              </a:rPr>
              <a:t> </a:t>
            </a:r>
            <a:r>
              <a:rPr sz="1740" spc="-3" dirty="0">
                <a:latin typeface="Times New Roman"/>
                <a:cs typeface="Times New Roman"/>
              </a:rPr>
              <a:t>VIII</a:t>
            </a:r>
            <a:endParaRPr sz="1740">
              <a:latin typeface="Times New Roman"/>
              <a:cs typeface="Times New Roman"/>
            </a:endParaRPr>
          </a:p>
        </p:txBody>
      </p:sp>
    </p:spTree>
    <p:extLst>
      <p:ext uri="{BB962C8B-B14F-4D97-AF65-F5344CB8AC3E}">
        <p14:creationId xmlns:p14="http://schemas.microsoft.com/office/powerpoint/2010/main" val="96716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B650E-0DFB-4C79-8D26-5DABD854FFF5}"/>
              </a:ext>
            </a:extLst>
          </p:cNvPr>
          <p:cNvSpPr>
            <a:spLocks noGrp="1"/>
          </p:cNvSpPr>
          <p:nvPr>
            <p:ph type="title"/>
          </p:nvPr>
        </p:nvSpPr>
        <p:spPr>
          <a:xfrm>
            <a:off x="1614488" y="1131095"/>
            <a:ext cx="5915025" cy="612420"/>
          </a:xfrm>
        </p:spPr>
        <p:txBody>
          <a:bodyPr>
            <a:normAutofit fontScale="90000"/>
          </a:bodyPr>
          <a:lstStyle/>
          <a:p>
            <a:r>
              <a:rPr lang="en-US" dirty="0"/>
              <a:t>O Hume </a:t>
            </a:r>
            <a:r>
              <a:rPr lang="el-GR" dirty="0"/>
              <a:t>για την αιτιότητα 1</a:t>
            </a:r>
            <a:endParaRPr lang="en-US" dirty="0"/>
          </a:p>
        </p:txBody>
      </p:sp>
      <p:pic>
        <p:nvPicPr>
          <p:cNvPr id="4" name="Content Placeholder 3">
            <a:extLst>
              <a:ext uri="{FF2B5EF4-FFF2-40B4-BE49-F238E27FC236}">
                <a16:creationId xmlns:a16="http://schemas.microsoft.com/office/drawing/2014/main" id="{F51C9ED0-3099-4687-BC58-B2F617C46E41}"/>
              </a:ext>
            </a:extLst>
          </p:cNvPr>
          <p:cNvPicPr>
            <a:picLocks noGrp="1" noChangeAspect="1"/>
          </p:cNvPicPr>
          <p:nvPr>
            <p:ph idx="1"/>
          </p:nvPr>
        </p:nvPicPr>
        <p:blipFill>
          <a:blip r:embed="rId2"/>
          <a:stretch>
            <a:fillRect/>
          </a:stretch>
        </p:blipFill>
        <p:spPr>
          <a:xfrm>
            <a:off x="1452763" y="1950659"/>
            <a:ext cx="2753383" cy="818978"/>
          </a:xfrm>
          <a:prstGeom prst="rect">
            <a:avLst/>
          </a:prstGeom>
        </p:spPr>
      </p:pic>
      <p:pic>
        <p:nvPicPr>
          <p:cNvPr id="6" name="Picture 5">
            <a:extLst>
              <a:ext uri="{FF2B5EF4-FFF2-40B4-BE49-F238E27FC236}">
                <a16:creationId xmlns:a16="http://schemas.microsoft.com/office/drawing/2014/main" id="{FB41CF45-D271-4FA8-8AAC-69C9AD67C163}"/>
              </a:ext>
            </a:extLst>
          </p:cNvPr>
          <p:cNvPicPr>
            <a:picLocks noChangeAspect="1"/>
          </p:cNvPicPr>
          <p:nvPr/>
        </p:nvPicPr>
        <p:blipFill>
          <a:blip r:embed="rId3"/>
          <a:stretch>
            <a:fillRect/>
          </a:stretch>
        </p:blipFill>
        <p:spPr>
          <a:xfrm>
            <a:off x="1452763" y="2769636"/>
            <a:ext cx="2753383" cy="3093854"/>
          </a:xfrm>
          <a:prstGeom prst="rect">
            <a:avLst/>
          </a:prstGeom>
        </p:spPr>
      </p:pic>
      <p:pic>
        <p:nvPicPr>
          <p:cNvPr id="7" name="Picture 6">
            <a:extLst>
              <a:ext uri="{FF2B5EF4-FFF2-40B4-BE49-F238E27FC236}">
                <a16:creationId xmlns:a16="http://schemas.microsoft.com/office/drawing/2014/main" id="{3B0F36C4-8748-40F5-BEBD-B683A29C3EC1}"/>
              </a:ext>
            </a:extLst>
          </p:cNvPr>
          <p:cNvPicPr>
            <a:picLocks noChangeAspect="1"/>
          </p:cNvPicPr>
          <p:nvPr/>
        </p:nvPicPr>
        <p:blipFill>
          <a:blip r:embed="rId4"/>
          <a:stretch>
            <a:fillRect/>
          </a:stretch>
        </p:blipFill>
        <p:spPr>
          <a:xfrm>
            <a:off x="4813286" y="2110903"/>
            <a:ext cx="2368301" cy="2122082"/>
          </a:xfrm>
          <a:prstGeom prst="rect">
            <a:avLst/>
          </a:prstGeom>
        </p:spPr>
      </p:pic>
    </p:spTree>
    <p:extLst>
      <p:ext uri="{BB962C8B-B14F-4D97-AF65-F5344CB8AC3E}">
        <p14:creationId xmlns:p14="http://schemas.microsoft.com/office/powerpoint/2010/main" val="821169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97A9DF-27F7-4834-8F75-7D0D9E48B03A}"/>
              </a:ext>
            </a:extLst>
          </p:cNvPr>
          <p:cNvSpPr>
            <a:spLocks noGrp="1"/>
          </p:cNvSpPr>
          <p:nvPr>
            <p:ph type="title"/>
          </p:nvPr>
        </p:nvSpPr>
        <p:spPr>
          <a:xfrm>
            <a:off x="1614488" y="1131095"/>
            <a:ext cx="5915025" cy="728478"/>
          </a:xfrm>
        </p:spPr>
        <p:txBody>
          <a:bodyPr>
            <a:noAutofit/>
          </a:bodyPr>
          <a:lstStyle/>
          <a:p>
            <a:r>
              <a:rPr lang="el-GR" sz="2700" dirty="0"/>
              <a:t>Ο πρώτος ορισμός της αιτίας του </a:t>
            </a:r>
            <a:r>
              <a:rPr lang="en-US" sz="2700" dirty="0"/>
              <a:t>Hume</a:t>
            </a:r>
            <a:r>
              <a:rPr lang="el-GR" sz="2700" dirty="0"/>
              <a:t>: η θεωρία της κανονικότητας</a:t>
            </a:r>
          </a:p>
        </p:txBody>
      </p:sp>
      <p:sp>
        <p:nvSpPr>
          <p:cNvPr id="3" name="Θέση περιεχομένου 2">
            <a:extLst>
              <a:ext uri="{FF2B5EF4-FFF2-40B4-BE49-F238E27FC236}">
                <a16:creationId xmlns:a16="http://schemas.microsoft.com/office/drawing/2014/main" id="{68D9A6D6-F457-47BC-9F06-66E035B6A205}"/>
              </a:ext>
            </a:extLst>
          </p:cNvPr>
          <p:cNvSpPr>
            <a:spLocks noGrp="1"/>
          </p:cNvSpPr>
          <p:nvPr>
            <p:ph idx="1"/>
          </p:nvPr>
        </p:nvSpPr>
        <p:spPr>
          <a:xfrm>
            <a:off x="1614488" y="2007284"/>
            <a:ext cx="5915025" cy="3482689"/>
          </a:xfrm>
        </p:spPr>
        <p:txBody>
          <a:bodyPr>
            <a:normAutofit fontScale="85000" lnSpcReduction="20000"/>
          </a:bodyPr>
          <a:lstStyle/>
          <a:p>
            <a:pPr marL="0" indent="0">
              <a:buNone/>
            </a:pPr>
            <a:r>
              <a:rPr lang="el-GR" sz="2600" b="1" dirty="0"/>
              <a:t>Μπορούμε να ορίσουμε την ΑΙΤΙΑ ως </a:t>
            </a:r>
            <a:r>
              <a:rPr lang="el-GR" sz="2600" b="1" i="1" dirty="0"/>
              <a:t>ένα αντικείμενο που προηγείται και βρίσκεται σε συνάφεια με κάποιο άλλο, ενώ όλα τα αντικείμενα που μοιάζουν με το πρώτο βρίσκονται σε όμοια σχέση χρονικής προτεραιότητας και συνάφειας με τα αντικείμενα που μοιάζουν με το δεύτερο.</a:t>
            </a:r>
          </a:p>
          <a:p>
            <a:pPr marL="0" indent="0">
              <a:buNone/>
            </a:pPr>
            <a:endParaRPr lang="el-GR" sz="1800" b="1" i="1" dirty="0"/>
          </a:p>
          <a:p>
            <a:r>
              <a:rPr lang="el-GR" sz="1875" b="1" dirty="0"/>
              <a:t>Το </a:t>
            </a:r>
            <a:r>
              <a:rPr lang="en-US" sz="1875" b="1" dirty="0"/>
              <a:t>c </a:t>
            </a:r>
            <a:r>
              <a:rPr lang="el-GR" sz="1875" b="1" dirty="0"/>
              <a:t>είναι αιτία του </a:t>
            </a:r>
            <a:r>
              <a:rPr lang="en-US" sz="1875" b="1" dirty="0"/>
              <a:t>e</a:t>
            </a:r>
            <a:r>
              <a:rPr lang="el-GR" sz="1875" b="1" dirty="0"/>
              <a:t> </a:t>
            </a:r>
            <a:r>
              <a:rPr lang="en-US" sz="1875" b="1" dirty="0"/>
              <a:t>(analysandum)  </a:t>
            </a:r>
            <a:r>
              <a:rPr lang="el-GR" sz="1875" b="1" dirty="0" err="1"/>
              <a:t>ανν</a:t>
            </a:r>
            <a:r>
              <a:rPr lang="en-US" sz="1875" b="1" dirty="0"/>
              <a:t>  (1)&amp;(2)&amp;(3) (analysans)</a:t>
            </a:r>
            <a:endParaRPr lang="el-GR" sz="1875" b="1" dirty="0"/>
          </a:p>
          <a:p>
            <a:pPr marL="685800" lvl="1" indent="-342900">
              <a:buFont typeface="+mj-lt"/>
              <a:buAutoNum type="arabicPeriod"/>
            </a:pPr>
            <a:r>
              <a:rPr lang="el-GR" sz="1650" i="1" dirty="0"/>
              <a:t>Το </a:t>
            </a:r>
            <a:r>
              <a:rPr lang="en-US" sz="1650" i="1" dirty="0"/>
              <a:t>c </a:t>
            </a:r>
            <a:r>
              <a:rPr lang="el-GR" sz="1650" i="1" dirty="0"/>
              <a:t>είναι σε </a:t>
            </a:r>
            <a:r>
              <a:rPr lang="el-GR" sz="1650" i="1" dirty="0" err="1"/>
              <a:t>χωροχρονική</a:t>
            </a:r>
            <a:r>
              <a:rPr lang="el-GR" sz="1650" i="1" dirty="0"/>
              <a:t> γειτονία με το </a:t>
            </a:r>
            <a:r>
              <a:rPr lang="en-US" sz="1650" i="1" dirty="0"/>
              <a:t>e.</a:t>
            </a:r>
          </a:p>
          <a:p>
            <a:pPr marL="685800" lvl="1" indent="-342900">
              <a:buFont typeface="+mj-lt"/>
              <a:buAutoNum type="arabicPeriod"/>
            </a:pPr>
            <a:r>
              <a:rPr lang="en-US" sz="1650" i="1" dirty="0"/>
              <a:t>To e </a:t>
            </a:r>
            <a:r>
              <a:rPr lang="el-GR" sz="1650" i="1" dirty="0"/>
              <a:t>έπεται χρονικά του </a:t>
            </a:r>
            <a:r>
              <a:rPr lang="en-US" sz="1650" i="1" dirty="0"/>
              <a:t>c</a:t>
            </a:r>
          </a:p>
          <a:p>
            <a:pPr marL="685800" lvl="1" indent="-342900">
              <a:buFont typeface="+mj-lt"/>
              <a:buAutoNum type="arabicPeriod"/>
            </a:pPr>
            <a:r>
              <a:rPr lang="el-GR" sz="1650" i="1" dirty="0"/>
              <a:t>Όλα τα συμβάντα τύπου – </a:t>
            </a:r>
            <a:r>
              <a:rPr lang="en-US" sz="1650" i="1" dirty="0"/>
              <a:t>C </a:t>
            </a:r>
            <a:r>
              <a:rPr lang="el-GR" sz="1650" i="1" dirty="0"/>
              <a:t>ακολουθούνται από συμβάντα τύπου – Ε .</a:t>
            </a:r>
            <a:endParaRPr lang="el-GR" sz="1650" dirty="0"/>
          </a:p>
        </p:txBody>
      </p:sp>
    </p:spTree>
    <p:extLst>
      <p:ext uri="{BB962C8B-B14F-4D97-AF65-F5344CB8AC3E}">
        <p14:creationId xmlns:p14="http://schemas.microsoft.com/office/powerpoint/2010/main" val="4254883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32B99D-F910-4FC7-97F4-1FAEB3863E7A}"/>
              </a:ext>
            </a:extLst>
          </p:cNvPr>
          <p:cNvSpPr>
            <a:spLocks noGrp="1"/>
          </p:cNvSpPr>
          <p:nvPr>
            <p:ph type="title"/>
          </p:nvPr>
        </p:nvSpPr>
        <p:spPr>
          <a:xfrm>
            <a:off x="1614488" y="1131095"/>
            <a:ext cx="5915025" cy="696827"/>
          </a:xfrm>
        </p:spPr>
        <p:txBody>
          <a:bodyPr>
            <a:noAutofit/>
          </a:bodyPr>
          <a:lstStyle/>
          <a:p>
            <a:r>
              <a:rPr lang="el-GR" sz="2700" dirty="0"/>
              <a:t>Προβλήματα της θεωρίας της κανονικότητας</a:t>
            </a:r>
          </a:p>
        </p:txBody>
      </p:sp>
      <p:sp>
        <p:nvSpPr>
          <p:cNvPr id="3" name="Θέση περιεχομένου 2">
            <a:extLst>
              <a:ext uri="{FF2B5EF4-FFF2-40B4-BE49-F238E27FC236}">
                <a16:creationId xmlns:a16="http://schemas.microsoft.com/office/drawing/2014/main" id="{76DD69FB-80F5-4B6B-8F4A-AB5B24E2ED7C}"/>
              </a:ext>
            </a:extLst>
          </p:cNvPr>
          <p:cNvSpPr>
            <a:spLocks noGrp="1"/>
          </p:cNvSpPr>
          <p:nvPr>
            <p:ph idx="1"/>
          </p:nvPr>
        </p:nvSpPr>
        <p:spPr>
          <a:xfrm>
            <a:off x="1614488" y="1986183"/>
            <a:ext cx="5915025" cy="3503790"/>
          </a:xfrm>
        </p:spPr>
        <p:txBody>
          <a:bodyPr>
            <a:normAutofit lnSpcReduction="10000"/>
          </a:bodyPr>
          <a:lstStyle/>
          <a:p>
            <a:pPr marL="0" indent="0">
              <a:buNone/>
            </a:pPr>
            <a:r>
              <a:rPr lang="el-GR" sz="1650" dirty="0"/>
              <a:t>Είδη προβλημάτων : </a:t>
            </a:r>
          </a:p>
          <a:p>
            <a:pPr marL="728663" marR="2679" lvl="1" indent="-385763">
              <a:lnSpc>
                <a:spcPct val="101000"/>
              </a:lnSpc>
              <a:buFont typeface="+mj-lt"/>
              <a:buAutoNum type="arabicPeriod"/>
              <a:tabLst>
                <a:tab pos="3824003" algn="l"/>
              </a:tabLst>
            </a:pPr>
            <a:r>
              <a:rPr lang="en-US" sz="1650" u="heavy" spc="-3" dirty="0">
                <a:uFill>
                  <a:solidFill>
                    <a:srgbClr val="000000"/>
                  </a:solidFill>
                </a:uFill>
                <a:cs typeface="Times New Roman"/>
              </a:rPr>
              <a:t>analysandum </a:t>
            </a:r>
            <a:r>
              <a:rPr lang="el-GR" sz="1650" u="heavy" spc="68" dirty="0">
                <a:uFill>
                  <a:solidFill>
                    <a:srgbClr val="000000"/>
                  </a:solidFill>
                </a:uFill>
                <a:cs typeface="Times New Roman"/>
              </a:rPr>
              <a:t>αληθές,</a:t>
            </a:r>
            <a:r>
              <a:rPr lang="el-GR" sz="1650" u="heavy" spc="21" dirty="0">
                <a:uFill>
                  <a:solidFill>
                    <a:srgbClr val="000000"/>
                  </a:solidFill>
                </a:uFill>
                <a:cs typeface="Times New Roman"/>
              </a:rPr>
              <a:t> </a:t>
            </a:r>
            <a:r>
              <a:rPr lang="en-US" sz="1650" u="heavy" spc="-3" dirty="0">
                <a:uFill>
                  <a:solidFill>
                    <a:srgbClr val="000000"/>
                  </a:solidFill>
                </a:uFill>
                <a:cs typeface="Times New Roman"/>
              </a:rPr>
              <a:t>analysans</a:t>
            </a:r>
            <a:r>
              <a:rPr lang="en-US" sz="1650" u="heavy" spc="11" dirty="0">
                <a:uFill>
                  <a:solidFill>
                    <a:srgbClr val="000000"/>
                  </a:solidFill>
                </a:uFill>
                <a:cs typeface="Times New Roman"/>
              </a:rPr>
              <a:t> </a:t>
            </a:r>
            <a:r>
              <a:rPr lang="el-GR" sz="1650" u="heavy" spc="95" dirty="0">
                <a:uFill>
                  <a:solidFill>
                    <a:srgbClr val="000000"/>
                  </a:solidFill>
                </a:uFill>
                <a:cs typeface="Times New Roman"/>
              </a:rPr>
              <a:t>ψευδές </a:t>
            </a:r>
            <a:r>
              <a:rPr lang="el-GR" sz="1650" spc="-3" dirty="0">
                <a:cs typeface="Times New Roman"/>
              </a:rPr>
              <a:t>-&gt; </a:t>
            </a:r>
            <a:r>
              <a:rPr lang="el-GR" sz="1650" spc="68" dirty="0">
                <a:cs typeface="Times New Roman"/>
              </a:rPr>
              <a:t>όχι</a:t>
            </a:r>
            <a:r>
              <a:rPr lang="el-GR" sz="1650" spc="-24" dirty="0">
                <a:cs typeface="Times New Roman"/>
              </a:rPr>
              <a:t> </a:t>
            </a:r>
            <a:r>
              <a:rPr lang="el-GR" sz="1650" spc="107" dirty="0">
                <a:cs typeface="Times New Roman"/>
              </a:rPr>
              <a:t>αναγκαία  </a:t>
            </a:r>
            <a:r>
              <a:rPr lang="el-GR" sz="1650" spc="79" dirty="0">
                <a:cs typeface="Times New Roman"/>
              </a:rPr>
              <a:t>συνθήκη </a:t>
            </a:r>
            <a:r>
              <a:rPr lang="el-GR" sz="1650" spc="-3" dirty="0">
                <a:cs typeface="Times New Roman"/>
              </a:rPr>
              <a:t>(</a:t>
            </a:r>
            <a:r>
              <a:rPr lang="en-US" sz="1650" spc="-3" dirty="0">
                <a:cs typeface="Times New Roman"/>
              </a:rPr>
              <a:t>condition </a:t>
            </a:r>
            <a:r>
              <a:rPr lang="en-US" sz="1650" dirty="0">
                <a:cs typeface="Times New Roman"/>
              </a:rPr>
              <a:t>not</a:t>
            </a:r>
            <a:r>
              <a:rPr lang="en-US" sz="1650" spc="-79" dirty="0">
                <a:cs typeface="Times New Roman"/>
              </a:rPr>
              <a:t> </a:t>
            </a:r>
            <a:r>
              <a:rPr lang="en-US" sz="1650" b="1" spc="-3" dirty="0">
                <a:cs typeface="Times New Roman"/>
              </a:rPr>
              <a:t>necessary</a:t>
            </a:r>
            <a:r>
              <a:rPr lang="en-US" sz="1650" spc="-3" dirty="0">
                <a:cs typeface="Times New Roman"/>
              </a:rPr>
              <a:t>)</a:t>
            </a:r>
            <a:endParaRPr lang="el-GR" sz="1650" spc="-3" dirty="0">
              <a:cs typeface="Times New Roman"/>
            </a:endParaRPr>
          </a:p>
          <a:p>
            <a:pPr marL="728663" marR="2679" lvl="1" indent="-385763">
              <a:lnSpc>
                <a:spcPct val="101000"/>
              </a:lnSpc>
              <a:buFont typeface="+mj-lt"/>
              <a:buAutoNum type="arabicPeriod"/>
              <a:tabLst>
                <a:tab pos="3824003" algn="l"/>
              </a:tabLst>
            </a:pPr>
            <a:r>
              <a:rPr lang="en-US" sz="1650" u="heavy" spc="-3" dirty="0">
                <a:uFill>
                  <a:solidFill>
                    <a:srgbClr val="000000"/>
                  </a:solidFill>
                </a:uFill>
                <a:cs typeface="Times New Roman"/>
              </a:rPr>
              <a:t>analysandum </a:t>
            </a:r>
            <a:r>
              <a:rPr lang="el-GR" sz="1650" u="heavy" spc="82" dirty="0">
                <a:uFill>
                  <a:solidFill>
                    <a:srgbClr val="000000"/>
                  </a:solidFill>
                </a:uFill>
                <a:cs typeface="Times New Roman"/>
              </a:rPr>
              <a:t>ψευδές, </a:t>
            </a:r>
            <a:r>
              <a:rPr lang="en-US" sz="1650" u="heavy" spc="-3" dirty="0">
                <a:uFill>
                  <a:solidFill>
                    <a:srgbClr val="000000"/>
                  </a:solidFill>
                </a:uFill>
                <a:cs typeface="Times New Roman"/>
              </a:rPr>
              <a:t>analysans </a:t>
            </a:r>
            <a:r>
              <a:rPr lang="el-GR" sz="1650" u="heavy" spc="79" dirty="0">
                <a:uFill>
                  <a:solidFill>
                    <a:srgbClr val="000000"/>
                  </a:solidFill>
                </a:uFill>
                <a:cs typeface="Times New Roman"/>
              </a:rPr>
              <a:t>αληθές</a:t>
            </a:r>
            <a:r>
              <a:rPr lang="el-GR" sz="1650" spc="79" dirty="0">
                <a:cs typeface="Times New Roman"/>
              </a:rPr>
              <a:t> </a:t>
            </a:r>
            <a:r>
              <a:rPr lang="el-GR" sz="1650" spc="-3" dirty="0">
                <a:cs typeface="Times New Roman"/>
              </a:rPr>
              <a:t>-&gt; </a:t>
            </a:r>
            <a:r>
              <a:rPr lang="el-GR" sz="1650" spc="68" dirty="0">
                <a:cs typeface="Times New Roman"/>
              </a:rPr>
              <a:t>όχι</a:t>
            </a:r>
            <a:r>
              <a:rPr lang="el-GR" sz="1650" spc="-145" dirty="0">
                <a:cs typeface="Times New Roman"/>
              </a:rPr>
              <a:t> </a:t>
            </a:r>
            <a:r>
              <a:rPr lang="el-GR" sz="1650" spc="84" dirty="0">
                <a:cs typeface="Times New Roman"/>
              </a:rPr>
              <a:t>επαρκής  </a:t>
            </a:r>
            <a:r>
              <a:rPr lang="el-GR" sz="1650" spc="79" dirty="0">
                <a:cs typeface="Times New Roman"/>
              </a:rPr>
              <a:t>συνθήκη </a:t>
            </a:r>
            <a:r>
              <a:rPr lang="el-GR" sz="1650" spc="-3" dirty="0">
                <a:cs typeface="Times New Roman"/>
              </a:rPr>
              <a:t>(</a:t>
            </a:r>
            <a:r>
              <a:rPr lang="en-US" sz="1650" spc="-3" dirty="0">
                <a:cs typeface="Times New Roman"/>
              </a:rPr>
              <a:t>condition </a:t>
            </a:r>
            <a:r>
              <a:rPr lang="en-US" sz="1650" dirty="0">
                <a:cs typeface="Times New Roman"/>
              </a:rPr>
              <a:t>not</a:t>
            </a:r>
            <a:r>
              <a:rPr lang="en-US" sz="1650" spc="-79" dirty="0">
                <a:cs typeface="Times New Roman"/>
              </a:rPr>
              <a:t> </a:t>
            </a:r>
            <a:r>
              <a:rPr lang="en-US" sz="1650" b="1" spc="-11" dirty="0">
                <a:cs typeface="Times New Roman"/>
              </a:rPr>
              <a:t>sufficient</a:t>
            </a:r>
            <a:r>
              <a:rPr lang="en-US" sz="1650" spc="-11" dirty="0">
                <a:cs typeface="Times New Roman"/>
              </a:rPr>
              <a:t>)</a:t>
            </a:r>
            <a:endParaRPr lang="en-US" sz="1650" dirty="0">
              <a:cs typeface="Times New Roman"/>
            </a:endParaRPr>
          </a:p>
          <a:p>
            <a:pPr marL="0" indent="0" algn="ctr">
              <a:buNone/>
            </a:pPr>
            <a:r>
              <a:rPr lang="el-GR" dirty="0"/>
              <a:t>***</a:t>
            </a:r>
          </a:p>
          <a:p>
            <a:pPr marL="0" indent="0" algn="just">
              <a:buNone/>
            </a:pPr>
            <a:r>
              <a:rPr lang="el-GR" dirty="0"/>
              <a:t>Α. Το πρόβλημα του κοινού αιτίου</a:t>
            </a:r>
          </a:p>
          <a:p>
            <a:pPr marL="0" indent="0" algn="just">
              <a:buNone/>
            </a:pPr>
            <a:r>
              <a:rPr lang="el-GR" dirty="0"/>
              <a:t>Β.  Στατιστικές κανονικότητες</a:t>
            </a:r>
          </a:p>
          <a:p>
            <a:pPr marL="0" indent="0" algn="just">
              <a:buNone/>
            </a:pPr>
            <a:r>
              <a:rPr lang="el-GR" dirty="0"/>
              <a:t>Γ. Ανεπανάληπτα συμβάντα</a:t>
            </a:r>
          </a:p>
          <a:p>
            <a:pPr marL="0" indent="0" algn="ctr">
              <a:buNone/>
            </a:pPr>
            <a:endParaRPr lang="el-GR" dirty="0"/>
          </a:p>
        </p:txBody>
      </p:sp>
    </p:spTree>
    <p:extLst>
      <p:ext uri="{BB962C8B-B14F-4D97-AF65-F5344CB8AC3E}">
        <p14:creationId xmlns:p14="http://schemas.microsoft.com/office/powerpoint/2010/main" val="2279532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DD0510-9E07-40EF-8B2A-00CCFDD18B5B}"/>
              </a:ext>
            </a:extLst>
          </p:cNvPr>
          <p:cNvSpPr>
            <a:spLocks noGrp="1"/>
          </p:cNvSpPr>
          <p:nvPr>
            <p:ph type="title"/>
          </p:nvPr>
        </p:nvSpPr>
        <p:spPr>
          <a:xfrm>
            <a:off x="1614488" y="1131095"/>
            <a:ext cx="5915025" cy="348651"/>
          </a:xfrm>
        </p:spPr>
        <p:txBody>
          <a:bodyPr>
            <a:noAutofit/>
          </a:bodyPr>
          <a:lstStyle/>
          <a:p>
            <a:r>
              <a:rPr lang="el-GR" sz="2850" dirty="0"/>
              <a:t>Το πρόβλημα του κοινού αιτίου</a:t>
            </a:r>
          </a:p>
        </p:txBody>
      </p:sp>
      <p:sp>
        <p:nvSpPr>
          <p:cNvPr id="3" name="Θέση περιεχομένου 2">
            <a:extLst>
              <a:ext uri="{FF2B5EF4-FFF2-40B4-BE49-F238E27FC236}">
                <a16:creationId xmlns:a16="http://schemas.microsoft.com/office/drawing/2014/main" id="{B6C60474-A9CF-4406-80BC-6DC402C4D005}"/>
              </a:ext>
            </a:extLst>
          </p:cNvPr>
          <p:cNvSpPr>
            <a:spLocks noGrp="1"/>
          </p:cNvSpPr>
          <p:nvPr>
            <p:ph idx="1"/>
          </p:nvPr>
        </p:nvSpPr>
        <p:spPr>
          <a:xfrm>
            <a:off x="1614488" y="1743516"/>
            <a:ext cx="5915025" cy="3746458"/>
          </a:xfrm>
        </p:spPr>
        <p:txBody>
          <a:bodyPr numCol="2"/>
          <a:lstStyle/>
          <a:p>
            <a:endParaRPr lang="el-GR" sz="1800" b="1" dirty="0"/>
          </a:p>
          <a:p>
            <a:r>
              <a:rPr lang="el-GR" sz="1800" b="1" dirty="0"/>
              <a:t>Κανονικότητα</a:t>
            </a:r>
            <a:r>
              <a:rPr lang="el-GR" sz="1800" dirty="0"/>
              <a:t>: η πτώση της ένδειξης του βαρομέτρου ακολουθείται από καταιγίδα</a:t>
            </a:r>
          </a:p>
          <a:p>
            <a:pPr marL="0" indent="0">
              <a:buNone/>
            </a:pPr>
            <a:endParaRPr lang="el-GR" dirty="0"/>
          </a:p>
          <a:p>
            <a:r>
              <a:rPr lang="el-GR" sz="1800" b="1" dirty="0"/>
              <a:t>Αιτιότητα: </a:t>
            </a:r>
            <a:r>
              <a:rPr lang="el-GR" sz="1800" dirty="0"/>
              <a:t>η κανονικότητα δεν είναι </a:t>
            </a:r>
            <a:r>
              <a:rPr lang="el-GR" sz="1800" dirty="0" err="1"/>
              <a:t>αιτιακή</a:t>
            </a:r>
            <a:r>
              <a:rPr lang="el-GR" sz="1800" dirty="0"/>
              <a:t>. Η μείωση της ένδειξης του βαρομέτρου και η καταιγίδα είναι </a:t>
            </a:r>
            <a:r>
              <a:rPr lang="el-GR" sz="1800" b="1" dirty="0"/>
              <a:t>αποτελέσματα</a:t>
            </a:r>
            <a:r>
              <a:rPr lang="el-GR" sz="1800" dirty="0"/>
              <a:t> της ελάττωσης της ατμοσφαιρικής πίεσης.</a:t>
            </a:r>
            <a:endParaRPr lang="el-GR" sz="1800" b="1" dirty="0"/>
          </a:p>
        </p:txBody>
      </p:sp>
      <p:grpSp>
        <p:nvGrpSpPr>
          <p:cNvPr id="4" name="Ομάδα 3">
            <a:extLst>
              <a:ext uri="{FF2B5EF4-FFF2-40B4-BE49-F238E27FC236}">
                <a16:creationId xmlns:a16="http://schemas.microsoft.com/office/drawing/2014/main" id="{BE2BA694-F515-4BB6-88D4-0A7920386B8A}"/>
              </a:ext>
            </a:extLst>
          </p:cNvPr>
          <p:cNvGrpSpPr/>
          <p:nvPr/>
        </p:nvGrpSpPr>
        <p:grpSpPr>
          <a:xfrm>
            <a:off x="5363308" y="2697535"/>
            <a:ext cx="2055314" cy="1847646"/>
            <a:chOff x="2152055" y="2143125"/>
            <a:chExt cx="3753594" cy="3570887"/>
          </a:xfrm>
        </p:grpSpPr>
        <p:sp>
          <p:nvSpPr>
            <p:cNvPr id="5" name="object 3">
              <a:extLst>
                <a:ext uri="{FF2B5EF4-FFF2-40B4-BE49-F238E27FC236}">
                  <a16:creationId xmlns:a16="http://schemas.microsoft.com/office/drawing/2014/main" id="{4BB16B69-32CE-45E2-8EB5-5A20910196B7}"/>
                </a:ext>
              </a:extLst>
            </p:cNvPr>
            <p:cNvSpPr txBox="1"/>
            <p:nvPr/>
          </p:nvSpPr>
          <p:spPr>
            <a:xfrm>
              <a:off x="3714751" y="4572002"/>
              <a:ext cx="654099" cy="1142010"/>
            </a:xfrm>
            <a:prstGeom prst="rect">
              <a:avLst/>
            </a:prstGeom>
          </p:spPr>
          <p:txBody>
            <a:bodyPr vert="horz" wrap="square" lIns="0" tIns="6698" rIns="0" bIns="0" rtlCol="0">
              <a:spAutoFit/>
            </a:bodyPr>
            <a:lstStyle/>
            <a:p>
              <a:pPr marL="6697">
                <a:spcBef>
                  <a:spcPts val="53"/>
                </a:spcBef>
              </a:pPr>
              <a:r>
                <a:rPr sz="1898" dirty="0">
                  <a:latin typeface="Lucida Grande"/>
                  <a:cs typeface="Lucida Grande"/>
                </a:rPr>
                <a:t>↓</a:t>
              </a:r>
              <a:r>
                <a:rPr sz="1898" dirty="0">
                  <a:latin typeface="Helvetica-Light"/>
                  <a:cs typeface="Helvetica-Light"/>
                </a:rPr>
                <a:t>ΑΠ</a:t>
              </a:r>
            </a:p>
          </p:txBody>
        </p:sp>
        <p:sp>
          <p:nvSpPr>
            <p:cNvPr id="6" name="object 4">
              <a:extLst>
                <a:ext uri="{FF2B5EF4-FFF2-40B4-BE49-F238E27FC236}">
                  <a16:creationId xmlns:a16="http://schemas.microsoft.com/office/drawing/2014/main" id="{6EB8E2A8-A4AB-47D9-B3A5-021302931AF3}"/>
                </a:ext>
              </a:extLst>
            </p:cNvPr>
            <p:cNvSpPr txBox="1"/>
            <p:nvPr/>
          </p:nvSpPr>
          <p:spPr>
            <a:xfrm>
              <a:off x="2152055" y="2152056"/>
              <a:ext cx="439786" cy="1142010"/>
            </a:xfrm>
            <a:prstGeom prst="rect">
              <a:avLst/>
            </a:prstGeom>
          </p:spPr>
          <p:txBody>
            <a:bodyPr vert="horz" wrap="square" lIns="0" tIns="6698" rIns="0" bIns="0" rtlCol="0">
              <a:spAutoFit/>
            </a:bodyPr>
            <a:lstStyle/>
            <a:p>
              <a:pPr marL="6697">
                <a:spcBef>
                  <a:spcPts val="53"/>
                </a:spcBef>
              </a:pPr>
              <a:r>
                <a:rPr sz="1898" dirty="0">
                  <a:latin typeface="Lucida Grande"/>
                  <a:cs typeface="Lucida Grande"/>
                </a:rPr>
                <a:t>↓</a:t>
              </a:r>
              <a:r>
                <a:rPr sz="1898" dirty="0">
                  <a:latin typeface="Helvetica-Light"/>
                  <a:cs typeface="Helvetica-Light"/>
                </a:rPr>
                <a:t>Β</a:t>
              </a:r>
            </a:p>
          </p:txBody>
        </p:sp>
        <p:sp>
          <p:nvSpPr>
            <p:cNvPr id="7" name="object 5">
              <a:extLst>
                <a:ext uri="{FF2B5EF4-FFF2-40B4-BE49-F238E27FC236}">
                  <a16:creationId xmlns:a16="http://schemas.microsoft.com/office/drawing/2014/main" id="{F2D3DC2C-CB5B-4D66-95EE-0A4173C34CFE}"/>
                </a:ext>
              </a:extLst>
            </p:cNvPr>
            <p:cNvSpPr txBox="1"/>
            <p:nvPr/>
          </p:nvSpPr>
          <p:spPr>
            <a:xfrm>
              <a:off x="5679283" y="2143125"/>
              <a:ext cx="226366" cy="577541"/>
            </a:xfrm>
            <a:prstGeom prst="rect">
              <a:avLst/>
            </a:prstGeom>
          </p:spPr>
          <p:txBody>
            <a:bodyPr vert="horz" wrap="square" lIns="0" tIns="6698" rIns="0" bIns="0" rtlCol="0">
              <a:spAutoFit/>
            </a:bodyPr>
            <a:lstStyle/>
            <a:p>
              <a:pPr marL="6697">
                <a:spcBef>
                  <a:spcPts val="53"/>
                </a:spcBef>
              </a:pPr>
              <a:r>
                <a:rPr sz="1898" dirty="0">
                  <a:latin typeface="Helvetica-Light"/>
                  <a:cs typeface="Helvetica-Light"/>
                </a:rPr>
                <a:t>Κ</a:t>
              </a:r>
              <a:endParaRPr sz="1898">
                <a:latin typeface="Helvetica-Light"/>
                <a:cs typeface="Helvetica-Light"/>
              </a:endParaRPr>
            </a:p>
          </p:txBody>
        </p:sp>
        <p:sp>
          <p:nvSpPr>
            <p:cNvPr id="8" name="object 6">
              <a:extLst>
                <a:ext uri="{FF2B5EF4-FFF2-40B4-BE49-F238E27FC236}">
                  <a16:creationId xmlns:a16="http://schemas.microsoft.com/office/drawing/2014/main" id="{7B69C584-E677-440A-A738-496CF9F14153}"/>
                </a:ext>
              </a:extLst>
            </p:cNvPr>
            <p:cNvSpPr/>
            <p:nvPr/>
          </p:nvSpPr>
          <p:spPr>
            <a:xfrm>
              <a:off x="2740328" y="2963110"/>
              <a:ext cx="1033165" cy="1325611"/>
            </a:xfrm>
            <a:custGeom>
              <a:avLst/>
              <a:gdLst/>
              <a:ahLst/>
              <a:cxnLst/>
              <a:rect l="l" t="t" r="r" b="b"/>
              <a:pathLst>
                <a:path w="1469389" h="1885314">
                  <a:moveTo>
                    <a:pt x="1469075" y="1884863"/>
                  </a:moveTo>
                  <a:lnTo>
                    <a:pt x="1441750" y="1849804"/>
                  </a:lnTo>
                  <a:lnTo>
                    <a:pt x="27325" y="35059"/>
                  </a:lnTo>
                  <a:lnTo>
                    <a:pt x="0" y="0"/>
                  </a:lnTo>
                </a:path>
              </a:pathLst>
            </a:custGeom>
            <a:ln w="88899">
              <a:solidFill>
                <a:srgbClr val="000000"/>
              </a:solidFill>
            </a:ln>
          </p:spPr>
          <p:txBody>
            <a:bodyPr wrap="square" lIns="0" tIns="0" rIns="0" bIns="0" rtlCol="0"/>
            <a:lstStyle/>
            <a:p>
              <a:endParaRPr sz="949"/>
            </a:p>
          </p:txBody>
        </p:sp>
        <p:sp>
          <p:nvSpPr>
            <p:cNvPr id="9" name="object 7">
              <a:extLst>
                <a:ext uri="{FF2B5EF4-FFF2-40B4-BE49-F238E27FC236}">
                  <a16:creationId xmlns:a16="http://schemas.microsoft.com/office/drawing/2014/main" id="{7C1EED01-D4BE-404A-AF47-55268CBBDF98}"/>
                </a:ext>
              </a:extLst>
            </p:cNvPr>
            <p:cNvSpPr/>
            <p:nvPr/>
          </p:nvSpPr>
          <p:spPr>
            <a:xfrm>
              <a:off x="2608033" y="2793371"/>
              <a:ext cx="249138" cy="270570"/>
            </a:xfrm>
            <a:custGeom>
              <a:avLst/>
              <a:gdLst/>
              <a:ahLst/>
              <a:cxnLst/>
              <a:rect l="l" t="t" r="r" b="b"/>
              <a:pathLst>
                <a:path w="354329" h="384810">
                  <a:moveTo>
                    <a:pt x="0" y="0"/>
                  </a:moveTo>
                  <a:lnTo>
                    <a:pt x="77246" y="384204"/>
                  </a:lnTo>
                  <a:lnTo>
                    <a:pt x="353711" y="168725"/>
                  </a:lnTo>
                  <a:lnTo>
                    <a:pt x="0" y="0"/>
                  </a:lnTo>
                  <a:close/>
                </a:path>
              </a:pathLst>
            </a:custGeom>
            <a:solidFill>
              <a:srgbClr val="000000"/>
            </a:solidFill>
          </p:spPr>
          <p:txBody>
            <a:bodyPr wrap="square" lIns="0" tIns="0" rIns="0" bIns="0" rtlCol="0"/>
            <a:lstStyle/>
            <a:p>
              <a:endParaRPr sz="949"/>
            </a:p>
          </p:txBody>
        </p:sp>
        <p:sp>
          <p:nvSpPr>
            <p:cNvPr id="10" name="object 8">
              <a:extLst>
                <a:ext uri="{FF2B5EF4-FFF2-40B4-BE49-F238E27FC236}">
                  <a16:creationId xmlns:a16="http://schemas.microsoft.com/office/drawing/2014/main" id="{B8FD9439-2118-48A7-9C04-D4D13365707E}"/>
                </a:ext>
              </a:extLst>
            </p:cNvPr>
            <p:cNvSpPr/>
            <p:nvPr/>
          </p:nvSpPr>
          <p:spPr>
            <a:xfrm>
              <a:off x="3656864" y="4187999"/>
              <a:ext cx="249138" cy="270570"/>
            </a:xfrm>
            <a:custGeom>
              <a:avLst/>
              <a:gdLst/>
              <a:ahLst/>
              <a:cxnLst/>
              <a:rect l="l" t="t" r="r" b="b"/>
              <a:pathLst>
                <a:path w="354329" h="384810">
                  <a:moveTo>
                    <a:pt x="276466" y="0"/>
                  </a:moveTo>
                  <a:lnTo>
                    <a:pt x="0" y="215478"/>
                  </a:lnTo>
                  <a:lnTo>
                    <a:pt x="353711" y="384204"/>
                  </a:lnTo>
                  <a:lnTo>
                    <a:pt x="276466" y="0"/>
                  </a:lnTo>
                  <a:close/>
                </a:path>
              </a:pathLst>
            </a:custGeom>
            <a:solidFill>
              <a:srgbClr val="000000"/>
            </a:solidFill>
          </p:spPr>
          <p:txBody>
            <a:bodyPr wrap="square" lIns="0" tIns="0" rIns="0" bIns="0" rtlCol="0"/>
            <a:lstStyle/>
            <a:p>
              <a:endParaRPr sz="949"/>
            </a:p>
          </p:txBody>
        </p:sp>
        <p:sp>
          <p:nvSpPr>
            <p:cNvPr id="11" name="object 9">
              <a:extLst>
                <a:ext uri="{FF2B5EF4-FFF2-40B4-BE49-F238E27FC236}">
                  <a16:creationId xmlns:a16="http://schemas.microsoft.com/office/drawing/2014/main" id="{A94D66CF-5D3B-49EE-876D-021A834ACDAE}"/>
                </a:ext>
              </a:extLst>
            </p:cNvPr>
            <p:cNvSpPr/>
            <p:nvPr/>
          </p:nvSpPr>
          <p:spPr>
            <a:xfrm>
              <a:off x="4412503" y="2871118"/>
              <a:ext cx="1106388" cy="1362224"/>
            </a:xfrm>
            <a:custGeom>
              <a:avLst/>
              <a:gdLst/>
              <a:ahLst/>
              <a:cxnLst/>
              <a:rect l="l" t="t" r="r" b="b"/>
              <a:pathLst>
                <a:path w="1573529" h="1937385">
                  <a:moveTo>
                    <a:pt x="0" y="1936943"/>
                  </a:moveTo>
                  <a:lnTo>
                    <a:pt x="28025" y="1902441"/>
                  </a:lnTo>
                  <a:lnTo>
                    <a:pt x="1545292" y="34502"/>
                  </a:lnTo>
                  <a:lnTo>
                    <a:pt x="1573317" y="0"/>
                  </a:lnTo>
                </a:path>
              </a:pathLst>
            </a:custGeom>
            <a:ln w="88900">
              <a:solidFill>
                <a:srgbClr val="000000"/>
              </a:solidFill>
            </a:ln>
          </p:spPr>
          <p:txBody>
            <a:bodyPr wrap="square" lIns="0" tIns="0" rIns="0" bIns="0" rtlCol="0"/>
            <a:lstStyle/>
            <a:p>
              <a:endParaRPr sz="949"/>
            </a:p>
          </p:txBody>
        </p:sp>
        <p:sp>
          <p:nvSpPr>
            <p:cNvPr id="12" name="object 10">
              <a:extLst>
                <a:ext uri="{FF2B5EF4-FFF2-40B4-BE49-F238E27FC236}">
                  <a16:creationId xmlns:a16="http://schemas.microsoft.com/office/drawing/2014/main" id="{52093210-38A0-4FBF-871A-11A5638265B5}"/>
                </a:ext>
              </a:extLst>
            </p:cNvPr>
            <p:cNvSpPr/>
            <p:nvPr/>
          </p:nvSpPr>
          <p:spPr>
            <a:xfrm>
              <a:off x="5403386" y="2704075"/>
              <a:ext cx="251371" cy="269230"/>
            </a:xfrm>
            <a:custGeom>
              <a:avLst/>
              <a:gdLst/>
              <a:ahLst/>
              <a:cxnLst/>
              <a:rect l="l" t="t" r="r" b="b"/>
              <a:pathLst>
                <a:path w="357504" h="382904">
                  <a:moveTo>
                    <a:pt x="357033" y="0"/>
                  </a:moveTo>
                  <a:lnTo>
                    <a:pt x="0" y="161575"/>
                  </a:lnTo>
                  <a:lnTo>
                    <a:pt x="272073" y="382572"/>
                  </a:lnTo>
                  <a:lnTo>
                    <a:pt x="357033" y="0"/>
                  </a:lnTo>
                  <a:close/>
                </a:path>
              </a:pathLst>
            </a:custGeom>
            <a:solidFill>
              <a:srgbClr val="000000"/>
            </a:solidFill>
          </p:spPr>
          <p:txBody>
            <a:bodyPr wrap="square" lIns="0" tIns="0" rIns="0" bIns="0" rtlCol="0"/>
            <a:lstStyle/>
            <a:p>
              <a:endParaRPr sz="949"/>
            </a:p>
          </p:txBody>
        </p:sp>
        <p:sp>
          <p:nvSpPr>
            <p:cNvPr id="13" name="object 11">
              <a:extLst>
                <a:ext uri="{FF2B5EF4-FFF2-40B4-BE49-F238E27FC236}">
                  <a16:creationId xmlns:a16="http://schemas.microsoft.com/office/drawing/2014/main" id="{B357D61D-92AC-4A4D-B4CA-80AC4E9DC944}"/>
                </a:ext>
              </a:extLst>
            </p:cNvPr>
            <p:cNvSpPr/>
            <p:nvPr/>
          </p:nvSpPr>
          <p:spPr>
            <a:xfrm>
              <a:off x="4276819" y="4131077"/>
              <a:ext cx="251371" cy="269230"/>
            </a:xfrm>
            <a:custGeom>
              <a:avLst/>
              <a:gdLst/>
              <a:ahLst/>
              <a:cxnLst/>
              <a:rect l="l" t="t" r="r" b="b"/>
              <a:pathLst>
                <a:path w="357504" h="382904">
                  <a:moveTo>
                    <a:pt x="84959" y="0"/>
                  </a:moveTo>
                  <a:lnTo>
                    <a:pt x="0" y="382573"/>
                  </a:lnTo>
                  <a:lnTo>
                    <a:pt x="357033" y="220997"/>
                  </a:lnTo>
                  <a:lnTo>
                    <a:pt x="84959" y="0"/>
                  </a:lnTo>
                  <a:close/>
                </a:path>
              </a:pathLst>
            </a:custGeom>
            <a:solidFill>
              <a:srgbClr val="000000"/>
            </a:solidFill>
          </p:spPr>
          <p:txBody>
            <a:bodyPr wrap="square" lIns="0" tIns="0" rIns="0" bIns="0" rtlCol="0"/>
            <a:lstStyle/>
            <a:p>
              <a:endParaRPr sz="949"/>
            </a:p>
          </p:txBody>
        </p:sp>
        <p:sp>
          <p:nvSpPr>
            <p:cNvPr id="14" name="object 12">
              <a:extLst>
                <a:ext uri="{FF2B5EF4-FFF2-40B4-BE49-F238E27FC236}">
                  <a16:creationId xmlns:a16="http://schemas.microsoft.com/office/drawing/2014/main" id="{1F74A13E-A32C-4D16-8685-0B7F1C76CF10}"/>
                </a:ext>
              </a:extLst>
            </p:cNvPr>
            <p:cNvSpPr/>
            <p:nvPr/>
          </p:nvSpPr>
          <p:spPr>
            <a:xfrm>
              <a:off x="3119176" y="2359555"/>
              <a:ext cx="2032397" cy="0"/>
            </a:xfrm>
            <a:custGeom>
              <a:avLst/>
              <a:gdLst/>
              <a:ahLst/>
              <a:cxnLst/>
              <a:rect l="l" t="t" r="r" b="b"/>
              <a:pathLst>
                <a:path w="2890520">
                  <a:moveTo>
                    <a:pt x="0" y="0"/>
                  </a:moveTo>
                  <a:lnTo>
                    <a:pt x="19050" y="0"/>
                  </a:lnTo>
                  <a:lnTo>
                    <a:pt x="2871232" y="0"/>
                  </a:lnTo>
                  <a:lnTo>
                    <a:pt x="2890282" y="0"/>
                  </a:lnTo>
                </a:path>
              </a:pathLst>
            </a:custGeom>
            <a:ln w="38100">
              <a:solidFill>
                <a:srgbClr val="000000"/>
              </a:solidFill>
              <a:prstDash val="dash"/>
            </a:ln>
          </p:spPr>
          <p:txBody>
            <a:bodyPr wrap="square" lIns="0" tIns="0" rIns="0" bIns="0" rtlCol="0"/>
            <a:lstStyle/>
            <a:p>
              <a:endParaRPr sz="949"/>
            </a:p>
          </p:txBody>
        </p:sp>
        <p:sp>
          <p:nvSpPr>
            <p:cNvPr id="15" name="object 13">
              <a:extLst>
                <a:ext uri="{FF2B5EF4-FFF2-40B4-BE49-F238E27FC236}">
                  <a16:creationId xmlns:a16="http://schemas.microsoft.com/office/drawing/2014/main" id="{23DE598E-0F13-4E38-B0C5-D935B212EB26}"/>
                </a:ext>
              </a:extLst>
            </p:cNvPr>
            <p:cNvSpPr/>
            <p:nvPr/>
          </p:nvSpPr>
          <p:spPr>
            <a:xfrm>
              <a:off x="5138012" y="2300619"/>
              <a:ext cx="117872" cy="117872"/>
            </a:xfrm>
            <a:custGeom>
              <a:avLst/>
              <a:gdLst/>
              <a:ahLst/>
              <a:cxnLst/>
              <a:rect l="l" t="t" r="r" b="b"/>
              <a:pathLst>
                <a:path w="167640" h="167639">
                  <a:moveTo>
                    <a:pt x="0" y="0"/>
                  </a:moveTo>
                  <a:lnTo>
                    <a:pt x="0" y="167639"/>
                  </a:lnTo>
                  <a:lnTo>
                    <a:pt x="167640" y="83819"/>
                  </a:lnTo>
                  <a:lnTo>
                    <a:pt x="0" y="0"/>
                  </a:lnTo>
                  <a:close/>
                </a:path>
              </a:pathLst>
            </a:custGeom>
            <a:solidFill>
              <a:srgbClr val="000000"/>
            </a:solidFill>
          </p:spPr>
          <p:txBody>
            <a:bodyPr wrap="square" lIns="0" tIns="0" rIns="0" bIns="0" rtlCol="0"/>
            <a:lstStyle/>
            <a:p>
              <a:endParaRPr sz="949"/>
            </a:p>
          </p:txBody>
        </p:sp>
        <p:sp>
          <p:nvSpPr>
            <p:cNvPr id="16" name="object 14">
              <a:extLst>
                <a:ext uri="{FF2B5EF4-FFF2-40B4-BE49-F238E27FC236}">
                  <a16:creationId xmlns:a16="http://schemas.microsoft.com/office/drawing/2014/main" id="{C9B6BD3E-13A8-43C7-AFD7-6347B6E67B08}"/>
                </a:ext>
              </a:extLst>
            </p:cNvPr>
            <p:cNvSpPr/>
            <p:nvPr/>
          </p:nvSpPr>
          <p:spPr>
            <a:xfrm>
              <a:off x="3014699" y="2300619"/>
              <a:ext cx="117872" cy="117872"/>
            </a:xfrm>
            <a:custGeom>
              <a:avLst/>
              <a:gdLst/>
              <a:ahLst/>
              <a:cxnLst/>
              <a:rect l="l" t="t" r="r" b="b"/>
              <a:pathLst>
                <a:path w="167639" h="167639">
                  <a:moveTo>
                    <a:pt x="167639" y="0"/>
                  </a:moveTo>
                  <a:lnTo>
                    <a:pt x="0" y="83819"/>
                  </a:lnTo>
                  <a:lnTo>
                    <a:pt x="167639" y="167639"/>
                  </a:lnTo>
                  <a:lnTo>
                    <a:pt x="167639" y="0"/>
                  </a:lnTo>
                  <a:close/>
                </a:path>
              </a:pathLst>
            </a:custGeom>
            <a:solidFill>
              <a:srgbClr val="000000"/>
            </a:solidFill>
          </p:spPr>
          <p:txBody>
            <a:bodyPr wrap="square" lIns="0" tIns="0" rIns="0" bIns="0" rtlCol="0"/>
            <a:lstStyle/>
            <a:p>
              <a:endParaRPr sz="949"/>
            </a:p>
          </p:txBody>
        </p:sp>
      </p:grpSp>
    </p:spTree>
    <p:extLst>
      <p:ext uri="{BB962C8B-B14F-4D97-AF65-F5344CB8AC3E}">
        <p14:creationId xmlns:p14="http://schemas.microsoft.com/office/powerpoint/2010/main" val="3752617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24E528-3637-4847-8A34-81E91CDC260C}"/>
              </a:ext>
            </a:extLst>
          </p:cNvPr>
          <p:cNvSpPr>
            <a:spLocks noGrp="1"/>
          </p:cNvSpPr>
          <p:nvPr>
            <p:ph type="title"/>
          </p:nvPr>
        </p:nvSpPr>
        <p:spPr>
          <a:xfrm>
            <a:off x="1614488" y="1131095"/>
            <a:ext cx="5915025" cy="327549"/>
          </a:xfrm>
        </p:spPr>
        <p:txBody>
          <a:bodyPr>
            <a:noAutofit/>
          </a:bodyPr>
          <a:lstStyle/>
          <a:p>
            <a:r>
              <a:rPr lang="el-GR" sz="3600" dirty="0"/>
              <a:t>Άλλα προβλήματα</a:t>
            </a:r>
          </a:p>
        </p:txBody>
      </p:sp>
      <p:sp>
        <p:nvSpPr>
          <p:cNvPr id="3" name="Θέση περιεχομένου 2">
            <a:extLst>
              <a:ext uri="{FF2B5EF4-FFF2-40B4-BE49-F238E27FC236}">
                <a16:creationId xmlns:a16="http://schemas.microsoft.com/office/drawing/2014/main" id="{A4AAD5D2-D1B8-47D2-B422-14DFF41D5B0F}"/>
              </a:ext>
            </a:extLst>
          </p:cNvPr>
          <p:cNvSpPr>
            <a:spLocks noGrp="1"/>
          </p:cNvSpPr>
          <p:nvPr>
            <p:ph idx="1"/>
          </p:nvPr>
        </p:nvSpPr>
        <p:spPr>
          <a:xfrm>
            <a:off x="1614488" y="1722413"/>
            <a:ext cx="5915025" cy="3767559"/>
          </a:xfrm>
        </p:spPr>
        <p:txBody>
          <a:bodyPr>
            <a:normAutofit/>
          </a:bodyPr>
          <a:lstStyle/>
          <a:p>
            <a:r>
              <a:rPr lang="el-GR" sz="1800" dirty="0"/>
              <a:t>Υπάρχουν συμβάντα για τα οποία ευλόγως θα υποστηρίζαμε ότι έχουν </a:t>
            </a:r>
            <a:r>
              <a:rPr lang="el-GR" sz="1800" dirty="0" err="1"/>
              <a:t>αιτιακή</a:t>
            </a:r>
            <a:r>
              <a:rPr lang="el-GR" sz="1800" dirty="0"/>
              <a:t> σχέση μολονότι οι τύποι τους ικανοποιούν στατιστικές κανονικότητες.  </a:t>
            </a:r>
            <a:endParaRPr lang="en-US" sz="1800" dirty="0"/>
          </a:p>
          <a:p>
            <a:pPr lvl="1"/>
            <a:r>
              <a:rPr lang="el-GR" sz="1500" dirty="0"/>
              <a:t>Ένας πυρήνας </a:t>
            </a:r>
            <a:r>
              <a:rPr lang="en-US" sz="1500" dirty="0"/>
              <a:t>U-238 </a:t>
            </a:r>
            <a:r>
              <a:rPr lang="el-GR" sz="1500" dirty="0"/>
              <a:t>διασπάστηκε με αποτέλεσμα τη δημιουργία ενός ελαφρύτερου πυρήνα. </a:t>
            </a:r>
          </a:p>
          <a:p>
            <a:endParaRPr lang="el-GR" sz="1800" dirty="0"/>
          </a:p>
          <a:p>
            <a:r>
              <a:rPr lang="el-GR" sz="1800" dirty="0"/>
              <a:t>Ενδέχεται να υπάρχουν συμβάντα τα οποία δεν είναι επαναλαμβανόμενα στην ιστορία του σύμπαντος, π.χ. </a:t>
            </a:r>
            <a:r>
              <a:rPr lang="en-US" sz="1800" dirty="0"/>
              <a:t>Big Bang </a:t>
            </a:r>
            <a:r>
              <a:rPr lang="el-GR" sz="1800" dirty="0"/>
              <a:t>(σύμφωνα με την καλύτερη κοσμολογική θεωρία που διαθέτουμε)</a:t>
            </a:r>
            <a:endParaRPr lang="en-US" sz="1800" dirty="0"/>
          </a:p>
          <a:p>
            <a:pPr marL="342900" lvl="1" indent="0">
              <a:buNone/>
            </a:pPr>
            <a:endParaRPr lang="el-GR" sz="1500" dirty="0"/>
          </a:p>
        </p:txBody>
      </p:sp>
    </p:spTree>
    <p:extLst>
      <p:ext uri="{BB962C8B-B14F-4D97-AF65-F5344CB8AC3E}">
        <p14:creationId xmlns:p14="http://schemas.microsoft.com/office/powerpoint/2010/main" val="319476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23DA1-10AA-43D7-B0E8-B5DE1B25A210}"/>
              </a:ext>
            </a:extLst>
          </p:cNvPr>
          <p:cNvSpPr>
            <a:spLocks noGrp="1"/>
          </p:cNvSpPr>
          <p:nvPr>
            <p:ph type="title"/>
          </p:nvPr>
        </p:nvSpPr>
        <p:spPr>
          <a:xfrm>
            <a:off x="1614488" y="1249562"/>
            <a:ext cx="5915025" cy="236933"/>
          </a:xfrm>
        </p:spPr>
        <p:txBody>
          <a:bodyPr>
            <a:noAutofit/>
          </a:bodyPr>
          <a:lstStyle/>
          <a:p>
            <a:r>
              <a:rPr lang="el-GR" sz="2550" dirty="0"/>
              <a:t>Η </a:t>
            </a:r>
            <a:r>
              <a:rPr lang="el-GR" sz="2250" dirty="0"/>
              <a:t>εκλέπτυνση της θεωρίας της κανονικότητας από τον </a:t>
            </a:r>
            <a:r>
              <a:rPr lang="en-US" sz="2250" dirty="0"/>
              <a:t>Mill</a:t>
            </a:r>
          </a:p>
        </p:txBody>
      </p:sp>
      <p:sp>
        <p:nvSpPr>
          <p:cNvPr id="3" name="Content Placeholder 2">
            <a:extLst>
              <a:ext uri="{FF2B5EF4-FFF2-40B4-BE49-F238E27FC236}">
                <a16:creationId xmlns:a16="http://schemas.microsoft.com/office/drawing/2014/main" id="{9E55FD47-4461-441C-9290-04E8FF69CAB1}"/>
              </a:ext>
            </a:extLst>
          </p:cNvPr>
          <p:cNvSpPr>
            <a:spLocks noGrp="1"/>
          </p:cNvSpPr>
          <p:nvPr>
            <p:ph idx="1"/>
          </p:nvPr>
        </p:nvSpPr>
        <p:spPr>
          <a:xfrm>
            <a:off x="1614488" y="1754066"/>
            <a:ext cx="5915025" cy="3959882"/>
          </a:xfrm>
        </p:spPr>
        <p:txBody>
          <a:bodyPr>
            <a:noAutofit/>
          </a:bodyPr>
          <a:lstStyle/>
          <a:p>
            <a:r>
              <a:rPr lang="el-GR" sz="1500" dirty="0"/>
              <a:t>Η </a:t>
            </a:r>
            <a:r>
              <a:rPr lang="el-GR" sz="1500" b="1" dirty="0"/>
              <a:t>αιτία</a:t>
            </a:r>
            <a:r>
              <a:rPr lang="el-GR" sz="1500" dirty="0"/>
              <a:t> είναι ένα </a:t>
            </a:r>
            <a:r>
              <a:rPr lang="el-GR" sz="1500" b="1" dirty="0"/>
              <a:t>σύνολο παραγόντων</a:t>
            </a:r>
            <a:r>
              <a:rPr lang="el-GR" sz="1500" dirty="0"/>
              <a:t>, θετικών και αρνητικών, οι οποίοι αν είναι παρόντες και απόντες, αντίστοιχα, το αποτέλεσμα ακολουθεί με </a:t>
            </a:r>
            <a:r>
              <a:rPr lang="el-GR" sz="1500" b="1" dirty="0"/>
              <a:t>αναλλοίωτο και απόλυτο </a:t>
            </a:r>
            <a:r>
              <a:rPr lang="el-GR" sz="1500" dirty="0"/>
              <a:t>τρόπο. </a:t>
            </a:r>
          </a:p>
          <a:p>
            <a:pPr lvl="1"/>
            <a:r>
              <a:rPr lang="el-GR" sz="1500" dirty="0"/>
              <a:t>Θετικοί παράγοντες: η σύζευξή τους είναι ικανή συνθήκη για να λάβει χώρα το αποτέλεσμα.</a:t>
            </a:r>
          </a:p>
          <a:p>
            <a:pPr lvl="1"/>
            <a:r>
              <a:rPr lang="el-GR" sz="1500" dirty="0"/>
              <a:t>Αρνητικοί παράγοντες: όλοι οι παράγοντες που αποτρέπουν το αποτέλεσμα.</a:t>
            </a:r>
          </a:p>
          <a:p>
            <a:pPr lvl="1"/>
            <a:r>
              <a:rPr lang="el-GR" sz="1500" dirty="0"/>
              <a:t>Δεν υπάρχουν </a:t>
            </a:r>
            <a:r>
              <a:rPr lang="el-GR" sz="1500" i="1" dirty="0"/>
              <a:t>άλλοι</a:t>
            </a:r>
            <a:r>
              <a:rPr lang="el-GR" sz="1500" dirty="0"/>
              <a:t> παράγοντες, πλην της αιτίας, των οποίων η παρουσία ή η απουσία επηρεάζει την εκδήλωση του αποτελέσματος.</a:t>
            </a:r>
          </a:p>
          <a:p>
            <a:r>
              <a:rPr lang="el-GR" sz="1500" dirty="0"/>
              <a:t>Η κανονικότητα είναι αναγκαία αλλά όχι ικανή συνθήκη για την αιτιότητα: μη </a:t>
            </a:r>
            <a:r>
              <a:rPr lang="el-GR" sz="1500" dirty="0" err="1"/>
              <a:t>αιτιακή</a:t>
            </a:r>
            <a:r>
              <a:rPr lang="el-GR" sz="1500" dirty="0"/>
              <a:t> κανονικότητα η εναλλαγή ημέρας και νύχτας.</a:t>
            </a:r>
          </a:p>
          <a:p>
            <a:r>
              <a:rPr lang="el-GR" sz="1500" dirty="0"/>
              <a:t>Οι αναλλοίωτες κανονικότητες ανάμεσα σε συμβάντα που είναι αποτελέσματα κάποιου κοινού αιτίου δεν υποδεικνύουν σχέση αιτίου – αποτελέσματος διότι η ακολουθία συμβάντων δεν είναι απόλυτη. </a:t>
            </a:r>
          </a:p>
          <a:p>
            <a:r>
              <a:rPr lang="el-GR" sz="1500" dirty="0"/>
              <a:t> Οι αναλλοίωτες ακολουθίες συμβάντων που είναι </a:t>
            </a:r>
            <a:r>
              <a:rPr lang="el-GR" sz="1500" dirty="0" err="1"/>
              <a:t>αιτιακές</a:t>
            </a:r>
            <a:r>
              <a:rPr lang="el-GR" sz="1500" dirty="0"/>
              <a:t> αποτελούν νόμους της φύσης.</a:t>
            </a:r>
            <a:endParaRPr lang="en-US" sz="1500" dirty="0"/>
          </a:p>
        </p:txBody>
      </p:sp>
    </p:spTree>
    <p:extLst>
      <p:ext uri="{BB962C8B-B14F-4D97-AF65-F5344CB8AC3E}">
        <p14:creationId xmlns:p14="http://schemas.microsoft.com/office/powerpoint/2010/main" val="3046611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03463" y="1247738"/>
            <a:ext cx="3741762" cy="247727"/>
          </a:xfrm>
          <a:prstGeom prst="rect">
            <a:avLst/>
          </a:prstGeom>
        </p:spPr>
        <p:txBody>
          <a:bodyPr vert="horz" wrap="square" lIns="0" tIns="6698" rIns="0" bIns="0" rtlCol="0" anchor="ctr">
            <a:spAutoFit/>
          </a:bodyPr>
          <a:lstStyle/>
          <a:p>
            <a:pPr marL="6697">
              <a:spcBef>
                <a:spcPts val="53"/>
              </a:spcBef>
            </a:pPr>
            <a:r>
              <a:rPr sz="1740" dirty="0">
                <a:latin typeface="Times New Roman"/>
                <a:cs typeface="Times New Roman"/>
              </a:rPr>
              <a:t>INUS </a:t>
            </a:r>
            <a:r>
              <a:rPr sz="1740" spc="-5" dirty="0">
                <a:latin typeface="Times New Roman"/>
                <a:cs typeface="Times New Roman"/>
              </a:rPr>
              <a:t>ανάλυση </a:t>
            </a:r>
            <a:r>
              <a:rPr sz="1740" spc="-3" dirty="0">
                <a:latin typeface="Times New Roman"/>
                <a:cs typeface="Times New Roman"/>
              </a:rPr>
              <a:t>της αιτιότητας </a:t>
            </a:r>
            <a:r>
              <a:rPr sz="1740" dirty="0">
                <a:latin typeface="Times New Roman"/>
                <a:cs typeface="Times New Roman"/>
              </a:rPr>
              <a:t>-</a:t>
            </a:r>
            <a:r>
              <a:rPr sz="1740" spc="-5" dirty="0">
                <a:latin typeface="Times New Roman"/>
                <a:cs typeface="Times New Roman"/>
              </a:rPr>
              <a:t> </a:t>
            </a:r>
            <a:r>
              <a:rPr sz="1740" spc="-3" dirty="0">
                <a:latin typeface="Times New Roman"/>
                <a:cs typeface="Times New Roman"/>
              </a:rPr>
              <a:t>Mackie</a:t>
            </a:r>
            <a:endParaRPr sz="1740">
              <a:latin typeface="Times New Roman"/>
              <a:cs typeface="Times New Roman"/>
            </a:endParaRPr>
          </a:p>
        </p:txBody>
      </p:sp>
      <p:sp>
        <p:nvSpPr>
          <p:cNvPr id="3" name="object 3"/>
          <p:cNvSpPr txBox="1"/>
          <p:nvPr/>
        </p:nvSpPr>
        <p:spPr>
          <a:xfrm>
            <a:off x="1464469" y="1652952"/>
            <a:ext cx="6121301" cy="4125205"/>
          </a:xfrm>
          <a:prstGeom prst="rect">
            <a:avLst/>
          </a:prstGeom>
        </p:spPr>
        <p:txBody>
          <a:bodyPr vert="horz" wrap="square" lIns="0" tIns="8037" rIns="0" bIns="0" rtlCol="0">
            <a:spAutoFit/>
          </a:bodyPr>
          <a:lstStyle/>
          <a:p>
            <a:pPr marL="6697">
              <a:lnSpc>
                <a:spcPts val="1613"/>
              </a:lnSpc>
              <a:spcBef>
                <a:spcPts val="63"/>
              </a:spcBef>
            </a:pPr>
            <a:r>
              <a:rPr sz="1371" spc="-45" dirty="0">
                <a:latin typeface="Times New Roman"/>
                <a:cs typeface="Times New Roman"/>
              </a:rPr>
              <a:t>Τα </a:t>
            </a:r>
            <a:r>
              <a:rPr sz="1371" spc="-3" dirty="0">
                <a:latin typeface="Times New Roman"/>
                <a:cs typeface="Times New Roman"/>
              </a:rPr>
              <a:t>αποτελέσµατα έχουν </a:t>
            </a:r>
            <a:r>
              <a:rPr sz="1371" spc="3" dirty="0">
                <a:latin typeface="Times New Roman"/>
                <a:cs typeface="Times New Roman"/>
              </a:rPr>
              <a:t>συνήθως </a:t>
            </a:r>
            <a:r>
              <a:rPr sz="1371" spc="-16" dirty="0">
                <a:latin typeface="Times New Roman"/>
                <a:cs typeface="Times New Roman"/>
              </a:rPr>
              <a:t>µια </a:t>
            </a:r>
            <a:r>
              <a:rPr sz="1371" spc="3" dirty="0">
                <a:latin typeface="Times New Roman"/>
                <a:cs typeface="Times New Roman"/>
              </a:rPr>
              <a:t>“</a:t>
            </a:r>
            <a:r>
              <a:rPr sz="1371" b="1" spc="3" dirty="0">
                <a:latin typeface="Times New Roman"/>
                <a:cs typeface="Times New Roman"/>
              </a:rPr>
              <a:t>ποικιλία</a:t>
            </a:r>
            <a:r>
              <a:rPr sz="1371" b="1" spc="63" dirty="0">
                <a:latin typeface="Times New Roman"/>
                <a:cs typeface="Times New Roman"/>
              </a:rPr>
              <a:t> </a:t>
            </a:r>
            <a:r>
              <a:rPr sz="1371" b="1" spc="3" dirty="0">
                <a:latin typeface="Times New Roman"/>
                <a:cs typeface="Times New Roman"/>
              </a:rPr>
              <a:t>αιτιών</a:t>
            </a:r>
            <a:r>
              <a:rPr sz="1371" spc="3" dirty="0">
                <a:latin typeface="Times New Roman"/>
                <a:cs typeface="Times New Roman"/>
              </a:rPr>
              <a:t>”</a:t>
            </a:r>
            <a:endParaRPr sz="1371">
              <a:latin typeface="Times New Roman"/>
              <a:cs typeface="Times New Roman"/>
            </a:endParaRPr>
          </a:p>
          <a:p>
            <a:pPr marL="6697" marR="330833">
              <a:lnSpc>
                <a:spcPts val="1582"/>
              </a:lnSpc>
              <a:spcBef>
                <a:spcPts val="71"/>
              </a:spcBef>
            </a:pPr>
            <a:r>
              <a:rPr sz="1371" spc="3" dirty="0">
                <a:latin typeface="Times New Roman"/>
                <a:cs typeface="Times New Roman"/>
              </a:rPr>
              <a:t>Ένα </a:t>
            </a:r>
            <a:r>
              <a:rPr sz="1371" spc="-5" dirty="0">
                <a:latin typeface="Times New Roman"/>
                <a:cs typeface="Times New Roman"/>
              </a:rPr>
              <a:t>ορισµένο </a:t>
            </a:r>
            <a:r>
              <a:rPr sz="1371" spc="-3" dirty="0">
                <a:latin typeface="Times New Roman"/>
                <a:cs typeface="Times New Roman"/>
              </a:rPr>
              <a:t>αποτέλεσµα </a:t>
            </a:r>
            <a:r>
              <a:rPr sz="1371" spc="5" dirty="0">
                <a:latin typeface="Times New Roman"/>
                <a:cs typeface="Times New Roman"/>
              </a:rPr>
              <a:t>Ε </a:t>
            </a:r>
            <a:r>
              <a:rPr sz="1371" spc="-8" dirty="0">
                <a:latin typeface="Times New Roman"/>
                <a:cs typeface="Times New Roman"/>
              </a:rPr>
              <a:t>µπορεί </a:t>
            </a:r>
            <a:r>
              <a:rPr sz="1371" spc="3" dirty="0">
                <a:latin typeface="Times New Roman"/>
                <a:cs typeface="Times New Roman"/>
              </a:rPr>
              <a:t>να </a:t>
            </a:r>
            <a:r>
              <a:rPr sz="1371" dirty="0">
                <a:latin typeface="Times New Roman"/>
                <a:cs typeface="Times New Roman"/>
              </a:rPr>
              <a:t>προκληθεί </a:t>
            </a:r>
            <a:r>
              <a:rPr sz="1371" spc="3" dirty="0">
                <a:latin typeface="Times New Roman"/>
                <a:cs typeface="Times New Roman"/>
              </a:rPr>
              <a:t>από έναν </a:t>
            </a:r>
            <a:r>
              <a:rPr sz="1371" spc="-8" dirty="0">
                <a:latin typeface="Times New Roman"/>
                <a:cs typeface="Times New Roman"/>
              </a:rPr>
              <a:t>αριθµό </a:t>
            </a:r>
            <a:r>
              <a:rPr sz="1371" dirty="0">
                <a:latin typeface="Times New Roman"/>
                <a:cs typeface="Times New Roman"/>
              </a:rPr>
              <a:t>διαφορετικών  </a:t>
            </a:r>
            <a:r>
              <a:rPr sz="1371" spc="3" dirty="0">
                <a:latin typeface="Times New Roman"/>
                <a:cs typeface="Times New Roman"/>
              </a:rPr>
              <a:t>συνόλων από</a:t>
            </a:r>
            <a:r>
              <a:rPr sz="1371" spc="-5" dirty="0">
                <a:latin typeface="Times New Roman"/>
                <a:cs typeface="Times New Roman"/>
              </a:rPr>
              <a:t> </a:t>
            </a:r>
            <a:r>
              <a:rPr sz="1371" spc="3" dirty="0">
                <a:latin typeface="Times New Roman"/>
                <a:cs typeface="Times New Roman"/>
              </a:rPr>
              <a:t>παράγοντες</a:t>
            </a:r>
            <a:endParaRPr sz="1371">
              <a:latin typeface="Times New Roman"/>
              <a:cs typeface="Times New Roman"/>
            </a:endParaRPr>
          </a:p>
          <a:p>
            <a:pPr marL="6697">
              <a:lnSpc>
                <a:spcPts val="1508"/>
              </a:lnSpc>
            </a:pPr>
            <a:r>
              <a:rPr sz="1371" spc="3" dirty="0">
                <a:latin typeface="Times New Roman"/>
                <a:cs typeface="Times New Roman"/>
              </a:rPr>
              <a:t>(Α&amp;Β&amp;Γ)</a:t>
            </a:r>
            <a:endParaRPr sz="1371">
              <a:latin typeface="Times New Roman"/>
              <a:cs typeface="Times New Roman"/>
            </a:endParaRPr>
          </a:p>
          <a:p>
            <a:pPr marL="6697" marR="5024780">
              <a:lnSpc>
                <a:spcPts val="1582"/>
              </a:lnSpc>
              <a:spcBef>
                <a:spcPts val="74"/>
              </a:spcBef>
            </a:pPr>
            <a:r>
              <a:rPr sz="1371" spc="3" dirty="0">
                <a:latin typeface="Times New Roman"/>
                <a:cs typeface="Times New Roman"/>
              </a:rPr>
              <a:t>(Α΄&amp;Β΄&amp;Γ΄)  (Α΄΄&amp;Β΄΄&amp;Γ΄΄)</a:t>
            </a:r>
            <a:endParaRPr sz="1371">
              <a:latin typeface="Times New Roman"/>
              <a:cs typeface="Times New Roman"/>
            </a:endParaRPr>
          </a:p>
          <a:p>
            <a:pPr>
              <a:spcBef>
                <a:spcPts val="5"/>
              </a:spcBef>
            </a:pPr>
            <a:endParaRPr sz="1371">
              <a:latin typeface="Times New Roman"/>
              <a:cs typeface="Times New Roman"/>
            </a:endParaRPr>
          </a:p>
          <a:p>
            <a:pPr marL="6697" marR="2679">
              <a:lnSpc>
                <a:spcPts val="1582"/>
              </a:lnSpc>
              <a:spcBef>
                <a:spcPts val="3"/>
              </a:spcBef>
            </a:pPr>
            <a:r>
              <a:rPr sz="1371" dirty="0">
                <a:latin typeface="Times New Roman"/>
                <a:cs typeface="Times New Roman"/>
              </a:rPr>
              <a:t>κάθε </a:t>
            </a:r>
            <a:r>
              <a:rPr sz="1371" spc="3" dirty="0">
                <a:latin typeface="Times New Roman"/>
                <a:cs typeface="Times New Roman"/>
              </a:rPr>
              <a:t>ένα </a:t>
            </a:r>
            <a:r>
              <a:rPr sz="1371" spc="-8" dirty="0">
                <a:latin typeface="Times New Roman"/>
                <a:cs typeface="Times New Roman"/>
              </a:rPr>
              <a:t>µπορεί </a:t>
            </a:r>
            <a:r>
              <a:rPr sz="1371" spc="3" dirty="0">
                <a:latin typeface="Times New Roman"/>
                <a:cs typeface="Times New Roman"/>
              </a:rPr>
              <a:t>να </a:t>
            </a:r>
            <a:r>
              <a:rPr sz="1371" dirty="0">
                <a:latin typeface="Times New Roman"/>
                <a:cs typeface="Times New Roman"/>
              </a:rPr>
              <a:t>προκαλέσει </a:t>
            </a:r>
            <a:r>
              <a:rPr sz="1371" spc="3" dirty="0">
                <a:latin typeface="Times New Roman"/>
                <a:cs typeface="Times New Roman"/>
              </a:rPr>
              <a:t>το </a:t>
            </a:r>
            <a:r>
              <a:rPr sz="1371" spc="5" dirty="0">
                <a:latin typeface="Times New Roman"/>
                <a:cs typeface="Times New Roman"/>
              </a:rPr>
              <a:t>Ε </a:t>
            </a:r>
            <a:r>
              <a:rPr sz="1371" dirty="0">
                <a:latin typeface="Times New Roman"/>
                <a:cs typeface="Times New Roman"/>
              </a:rPr>
              <a:t>(κάθε </a:t>
            </a:r>
            <a:r>
              <a:rPr sz="1371" spc="3" dirty="0">
                <a:latin typeface="Times New Roman"/>
                <a:cs typeface="Times New Roman"/>
              </a:rPr>
              <a:t>σύνολο </a:t>
            </a:r>
            <a:r>
              <a:rPr sz="1371" dirty="0">
                <a:latin typeface="Times New Roman"/>
                <a:cs typeface="Times New Roman"/>
              </a:rPr>
              <a:t>είναι </a:t>
            </a:r>
            <a:r>
              <a:rPr sz="1371" b="1" spc="3" dirty="0">
                <a:latin typeface="Times New Roman"/>
                <a:cs typeface="Times New Roman"/>
              </a:rPr>
              <a:t>επαρκές </a:t>
            </a:r>
            <a:r>
              <a:rPr sz="1371" dirty="0">
                <a:latin typeface="Times New Roman"/>
                <a:cs typeface="Times New Roman"/>
              </a:rPr>
              <a:t>(sufficient) </a:t>
            </a:r>
            <a:r>
              <a:rPr sz="1371" spc="3" dirty="0">
                <a:latin typeface="Times New Roman"/>
                <a:cs typeface="Times New Roman"/>
              </a:rPr>
              <a:t>για το Ε)  (Α&amp;Β&amp;Γ) </a:t>
            </a:r>
            <a:r>
              <a:rPr sz="1371" spc="5" dirty="0">
                <a:latin typeface="Times New Roman"/>
                <a:cs typeface="Times New Roman"/>
              </a:rPr>
              <a:t>—&gt;</a:t>
            </a:r>
            <a:r>
              <a:rPr sz="1371" spc="-5" dirty="0">
                <a:latin typeface="Times New Roman"/>
                <a:cs typeface="Times New Roman"/>
              </a:rPr>
              <a:t> </a:t>
            </a:r>
            <a:r>
              <a:rPr sz="1371" spc="5" dirty="0">
                <a:latin typeface="Times New Roman"/>
                <a:cs typeface="Times New Roman"/>
              </a:rPr>
              <a:t>Ε</a:t>
            </a:r>
            <a:endParaRPr sz="1371">
              <a:latin typeface="Times New Roman"/>
              <a:cs typeface="Times New Roman"/>
            </a:endParaRPr>
          </a:p>
          <a:p>
            <a:pPr marL="6697">
              <a:lnSpc>
                <a:spcPts val="1508"/>
              </a:lnSpc>
            </a:pPr>
            <a:r>
              <a:rPr sz="1371" spc="3" dirty="0">
                <a:latin typeface="Times New Roman"/>
                <a:cs typeface="Times New Roman"/>
              </a:rPr>
              <a:t>(Α΄&amp;Β΄&amp;Γ΄) </a:t>
            </a:r>
            <a:r>
              <a:rPr sz="1371" spc="5" dirty="0">
                <a:latin typeface="Times New Roman"/>
                <a:cs typeface="Times New Roman"/>
              </a:rPr>
              <a:t>—&gt;</a:t>
            </a:r>
            <a:r>
              <a:rPr sz="1371" spc="-5" dirty="0">
                <a:latin typeface="Times New Roman"/>
                <a:cs typeface="Times New Roman"/>
              </a:rPr>
              <a:t> </a:t>
            </a:r>
            <a:r>
              <a:rPr sz="1371" spc="5" dirty="0">
                <a:latin typeface="Times New Roman"/>
                <a:cs typeface="Times New Roman"/>
              </a:rPr>
              <a:t>Ε</a:t>
            </a:r>
            <a:endParaRPr sz="1371">
              <a:latin typeface="Times New Roman"/>
              <a:cs typeface="Times New Roman"/>
            </a:endParaRPr>
          </a:p>
          <a:p>
            <a:pPr marL="6697">
              <a:lnSpc>
                <a:spcPts val="1613"/>
              </a:lnSpc>
            </a:pPr>
            <a:r>
              <a:rPr sz="1371" spc="3" dirty="0">
                <a:latin typeface="Times New Roman"/>
                <a:cs typeface="Times New Roman"/>
              </a:rPr>
              <a:t>(Α΄΄&amp;Β΄΄&amp;Γ΄΄)</a:t>
            </a:r>
            <a:r>
              <a:rPr sz="1371" spc="-3" dirty="0">
                <a:latin typeface="Times New Roman"/>
                <a:cs typeface="Times New Roman"/>
              </a:rPr>
              <a:t> </a:t>
            </a:r>
            <a:r>
              <a:rPr sz="1371" spc="5" dirty="0">
                <a:latin typeface="Times New Roman"/>
                <a:cs typeface="Times New Roman"/>
              </a:rPr>
              <a:t>—&gt;Ε</a:t>
            </a:r>
            <a:endParaRPr sz="1371">
              <a:latin typeface="Times New Roman"/>
              <a:cs typeface="Times New Roman"/>
            </a:endParaRPr>
          </a:p>
          <a:p>
            <a:pPr>
              <a:lnSpc>
                <a:spcPct val="100000"/>
              </a:lnSpc>
            </a:pPr>
            <a:endParaRPr sz="1319">
              <a:latin typeface="Times New Roman"/>
              <a:cs typeface="Times New Roman"/>
            </a:endParaRPr>
          </a:p>
          <a:p>
            <a:pPr marL="6697">
              <a:lnSpc>
                <a:spcPts val="1613"/>
              </a:lnSpc>
              <a:spcBef>
                <a:spcPts val="3"/>
              </a:spcBef>
            </a:pPr>
            <a:r>
              <a:rPr sz="1371" dirty="0">
                <a:latin typeface="Times New Roman"/>
                <a:cs typeface="Times New Roman"/>
              </a:rPr>
              <a:t>αλλά</a:t>
            </a:r>
            <a:endParaRPr sz="1371">
              <a:latin typeface="Times New Roman"/>
              <a:cs typeface="Times New Roman"/>
            </a:endParaRPr>
          </a:p>
          <a:p>
            <a:pPr marL="6697" marR="2727029">
              <a:lnSpc>
                <a:spcPts val="1582"/>
              </a:lnSpc>
              <a:spcBef>
                <a:spcPts val="74"/>
              </a:spcBef>
              <a:tabLst>
                <a:tab pos="201246" algn="l"/>
              </a:tabLst>
            </a:pPr>
            <a:r>
              <a:rPr sz="1371" dirty="0">
                <a:latin typeface="Times New Roman"/>
                <a:cs typeface="Times New Roman"/>
              </a:rPr>
              <a:t>κανένα </a:t>
            </a:r>
            <a:r>
              <a:rPr sz="1371" b="1" spc="3" dirty="0">
                <a:latin typeface="Times New Roman"/>
                <a:cs typeface="Times New Roman"/>
              </a:rPr>
              <a:t>δεν είναι </a:t>
            </a:r>
            <a:r>
              <a:rPr sz="1371" b="1" spc="-3" dirty="0">
                <a:latin typeface="Times New Roman"/>
                <a:cs typeface="Times New Roman"/>
              </a:rPr>
              <a:t>αναγκαίο </a:t>
            </a:r>
            <a:r>
              <a:rPr sz="1371" spc="3" dirty="0">
                <a:latin typeface="Times New Roman"/>
                <a:cs typeface="Times New Roman"/>
              </a:rPr>
              <a:t>(necessary) για το </a:t>
            </a:r>
            <a:r>
              <a:rPr sz="1371" spc="5" dirty="0">
                <a:latin typeface="Times New Roman"/>
                <a:cs typeface="Times New Roman"/>
              </a:rPr>
              <a:t>Ε  Ε	—x—&gt;</a:t>
            </a:r>
            <a:r>
              <a:rPr sz="1371" spc="-3" dirty="0">
                <a:latin typeface="Times New Roman"/>
                <a:cs typeface="Times New Roman"/>
              </a:rPr>
              <a:t> </a:t>
            </a:r>
            <a:r>
              <a:rPr sz="1371" spc="3" dirty="0">
                <a:latin typeface="Times New Roman"/>
                <a:cs typeface="Times New Roman"/>
              </a:rPr>
              <a:t>(Α&amp;Β&amp;Γ)</a:t>
            </a:r>
            <a:endParaRPr sz="1371">
              <a:latin typeface="Times New Roman"/>
              <a:cs typeface="Times New Roman"/>
            </a:endParaRPr>
          </a:p>
          <a:p>
            <a:pPr marL="6697">
              <a:lnSpc>
                <a:spcPts val="1508"/>
              </a:lnSpc>
              <a:tabLst>
                <a:tab pos="201246" algn="l"/>
              </a:tabLst>
            </a:pPr>
            <a:r>
              <a:rPr sz="1371" spc="5" dirty="0">
                <a:latin typeface="Times New Roman"/>
                <a:cs typeface="Times New Roman"/>
              </a:rPr>
              <a:t>Ε	—x—&gt;</a:t>
            </a:r>
            <a:r>
              <a:rPr sz="1371" spc="-3" dirty="0">
                <a:latin typeface="Times New Roman"/>
                <a:cs typeface="Times New Roman"/>
              </a:rPr>
              <a:t> </a:t>
            </a:r>
            <a:r>
              <a:rPr sz="1371" spc="3" dirty="0">
                <a:latin typeface="Times New Roman"/>
                <a:cs typeface="Times New Roman"/>
              </a:rPr>
              <a:t>(Α΄&amp;Β΄&amp;Γ΄)</a:t>
            </a:r>
            <a:endParaRPr sz="1371">
              <a:latin typeface="Times New Roman"/>
              <a:cs typeface="Times New Roman"/>
            </a:endParaRPr>
          </a:p>
          <a:p>
            <a:pPr marL="6697">
              <a:lnSpc>
                <a:spcPts val="1613"/>
              </a:lnSpc>
              <a:tabLst>
                <a:tab pos="201246" algn="l"/>
              </a:tabLst>
            </a:pPr>
            <a:r>
              <a:rPr sz="1371" spc="5" dirty="0">
                <a:latin typeface="Times New Roman"/>
                <a:cs typeface="Times New Roman"/>
              </a:rPr>
              <a:t>Ε	—x—&gt;</a:t>
            </a:r>
            <a:r>
              <a:rPr sz="1371" spc="-3" dirty="0">
                <a:latin typeface="Times New Roman"/>
                <a:cs typeface="Times New Roman"/>
              </a:rPr>
              <a:t> </a:t>
            </a:r>
            <a:r>
              <a:rPr sz="1371" spc="3" dirty="0">
                <a:latin typeface="Times New Roman"/>
                <a:cs typeface="Times New Roman"/>
              </a:rPr>
              <a:t>(Α΄΄&amp;Β΄΄&amp;Γ΄΄)</a:t>
            </a:r>
            <a:endParaRPr sz="1371">
              <a:latin typeface="Times New Roman"/>
              <a:cs typeface="Times New Roman"/>
            </a:endParaRPr>
          </a:p>
          <a:p>
            <a:pPr>
              <a:spcBef>
                <a:spcPts val="16"/>
              </a:spcBef>
            </a:pPr>
            <a:endParaRPr sz="1397">
              <a:latin typeface="Times New Roman"/>
              <a:cs typeface="Times New Roman"/>
            </a:endParaRPr>
          </a:p>
          <a:p>
            <a:pPr marL="6697" marR="2262256">
              <a:lnSpc>
                <a:spcPts val="1582"/>
              </a:lnSpc>
            </a:pPr>
            <a:r>
              <a:rPr sz="1371" spc="3" dirty="0">
                <a:latin typeface="Times New Roman"/>
                <a:cs typeface="Times New Roman"/>
              </a:rPr>
              <a:t>αυτό που </a:t>
            </a:r>
            <a:r>
              <a:rPr sz="1371" dirty="0">
                <a:latin typeface="Times New Roman"/>
                <a:cs typeface="Times New Roman"/>
              </a:rPr>
              <a:t>είναι αναγκαίο </a:t>
            </a:r>
            <a:r>
              <a:rPr sz="1371" spc="-3" dirty="0">
                <a:latin typeface="Times New Roman"/>
                <a:cs typeface="Times New Roman"/>
              </a:rPr>
              <a:t>και </a:t>
            </a:r>
            <a:r>
              <a:rPr sz="1371" spc="3" dirty="0">
                <a:latin typeface="Times New Roman"/>
                <a:cs typeface="Times New Roman"/>
              </a:rPr>
              <a:t>επαρκές </a:t>
            </a:r>
            <a:r>
              <a:rPr sz="1371" dirty="0">
                <a:latin typeface="Times New Roman"/>
                <a:cs typeface="Times New Roman"/>
              </a:rPr>
              <a:t>είναι </a:t>
            </a:r>
            <a:r>
              <a:rPr sz="1371" spc="3" dirty="0">
                <a:latin typeface="Times New Roman"/>
                <a:cs typeface="Times New Roman"/>
              </a:rPr>
              <a:t>η διάζευξη:  [(Α&amp;Β&amp;Γ) v (Α΄&amp;Β΄&amp;Γ΄) v (Α΄΄&amp;Β΄΄&amp;Γ΄΄)] </a:t>
            </a:r>
            <a:r>
              <a:rPr sz="1371" spc="5" dirty="0">
                <a:latin typeface="Times New Roman"/>
                <a:cs typeface="Times New Roman"/>
              </a:rPr>
              <a:t>&lt;—&gt;</a:t>
            </a:r>
            <a:r>
              <a:rPr sz="1371" spc="-5" dirty="0">
                <a:latin typeface="Times New Roman"/>
                <a:cs typeface="Times New Roman"/>
              </a:rPr>
              <a:t> </a:t>
            </a:r>
            <a:r>
              <a:rPr sz="1371" spc="5" dirty="0">
                <a:latin typeface="Times New Roman"/>
                <a:cs typeface="Times New Roman"/>
              </a:rPr>
              <a:t>E</a:t>
            </a:r>
            <a:endParaRPr sz="1371">
              <a:latin typeface="Times New Roman"/>
              <a:cs typeface="Times New Roman"/>
            </a:endParaRPr>
          </a:p>
        </p:txBody>
      </p:sp>
    </p:spTree>
    <p:extLst>
      <p:ext uri="{BB962C8B-B14F-4D97-AF65-F5344CB8AC3E}">
        <p14:creationId xmlns:p14="http://schemas.microsoft.com/office/powerpoint/2010/main" val="1003695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19386" y="2326422"/>
            <a:ext cx="2305199" cy="569097"/>
          </a:xfrm>
          <a:prstGeom prst="rect">
            <a:avLst/>
          </a:prstGeom>
        </p:spPr>
        <p:txBody>
          <a:bodyPr vert="horz" wrap="square" lIns="0" tIns="6698" rIns="0" bIns="0" rtlCol="0" anchor="ctr">
            <a:spAutoFit/>
          </a:bodyPr>
          <a:lstStyle/>
          <a:p>
            <a:pPr marL="6697">
              <a:spcBef>
                <a:spcPts val="53"/>
              </a:spcBef>
            </a:pPr>
            <a:r>
              <a:rPr sz="4060" spc="356" dirty="0">
                <a:latin typeface="Times New Roman"/>
                <a:cs typeface="Times New Roman"/>
              </a:rPr>
              <a:t>Α</a:t>
            </a:r>
            <a:r>
              <a:rPr sz="4060" spc="129" dirty="0">
                <a:latin typeface="Times New Roman"/>
                <a:cs typeface="Times New Roman"/>
              </a:rPr>
              <a:t>ι</a:t>
            </a:r>
            <a:r>
              <a:rPr sz="4060" spc="166" dirty="0">
                <a:latin typeface="Times New Roman"/>
                <a:cs typeface="Times New Roman"/>
              </a:rPr>
              <a:t>τ</a:t>
            </a:r>
            <a:r>
              <a:rPr sz="4060" spc="32" dirty="0">
                <a:latin typeface="Times New Roman"/>
                <a:cs typeface="Times New Roman"/>
              </a:rPr>
              <a:t>ι</a:t>
            </a:r>
            <a:r>
              <a:rPr sz="4060" spc="227" dirty="0">
                <a:latin typeface="Times New Roman"/>
                <a:cs typeface="Times New Roman"/>
              </a:rPr>
              <a:t>ό</a:t>
            </a:r>
            <a:r>
              <a:rPr sz="4060" spc="166" dirty="0">
                <a:latin typeface="Times New Roman"/>
                <a:cs typeface="Times New Roman"/>
              </a:rPr>
              <a:t>τ</a:t>
            </a:r>
            <a:r>
              <a:rPr sz="4060" spc="134" dirty="0">
                <a:latin typeface="Times New Roman"/>
                <a:cs typeface="Times New Roman"/>
              </a:rPr>
              <a:t>η</a:t>
            </a:r>
            <a:r>
              <a:rPr sz="4060" spc="166" dirty="0">
                <a:latin typeface="Times New Roman"/>
                <a:cs typeface="Times New Roman"/>
              </a:rPr>
              <a:t>τ</a:t>
            </a:r>
            <a:r>
              <a:rPr sz="4060" spc="351" dirty="0">
                <a:latin typeface="Times New Roman"/>
                <a:cs typeface="Times New Roman"/>
              </a:rPr>
              <a:t>α</a:t>
            </a:r>
            <a:endParaRPr sz="4060" dirty="0">
              <a:latin typeface="Times New Roman"/>
              <a:cs typeface="Times New Roman"/>
            </a:endParaRPr>
          </a:p>
        </p:txBody>
      </p:sp>
      <p:sp>
        <p:nvSpPr>
          <p:cNvPr id="3" name="object 3"/>
          <p:cNvSpPr/>
          <p:nvPr/>
        </p:nvSpPr>
        <p:spPr>
          <a:xfrm>
            <a:off x="2372104" y="3031067"/>
            <a:ext cx="4519877" cy="2325254"/>
          </a:xfrm>
          <a:prstGeom prst="rect">
            <a:avLst/>
          </a:prstGeom>
          <a:blipFill>
            <a:blip r:embed="rId2" cstate="print"/>
            <a:stretch>
              <a:fillRect/>
            </a:stretch>
          </a:blipFill>
        </p:spPr>
        <p:txBody>
          <a:bodyPr wrap="square" lIns="0" tIns="0" rIns="0" bIns="0" rtlCol="0"/>
          <a:lstStyle/>
          <a:p>
            <a:endParaRPr sz="949" dirty="0"/>
          </a:p>
        </p:txBody>
      </p:sp>
    </p:spTree>
    <p:extLst>
      <p:ext uri="{BB962C8B-B14F-4D97-AF65-F5344CB8AC3E}">
        <p14:creationId xmlns:p14="http://schemas.microsoft.com/office/powerpoint/2010/main" val="1548803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89610" y="1241733"/>
            <a:ext cx="3967460" cy="262411"/>
          </a:xfrm>
          <a:prstGeom prst="rect">
            <a:avLst/>
          </a:prstGeom>
        </p:spPr>
        <p:txBody>
          <a:bodyPr vert="horz" wrap="square" lIns="0" tIns="6698" rIns="0" bIns="0" rtlCol="0" anchor="ctr">
            <a:spAutoFit/>
          </a:bodyPr>
          <a:lstStyle/>
          <a:p>
            <a:pPr marL="6697">
              <a:spcBef>
                <a:spcPts val="53"/>
              </a:spcBef>
            </a:pPr>
            <a:r>
              <a:rPr sz="1846" dirty="0">
                <a:latin typeface="Times New Roman"/>
                <a:cs typeface="Times New Roman"/>
              </a:rPr>
              <a:t>INUS </a:t>
            </a:r>
            <a:r>
              <a:rPr sz="1846" spc="-5" dirty="0">
                <a:latin typeface="Times New Roman"/>
                <a:cs typeface="Times New Roman"/>
              </a:rPr>
              <a:t>ανάλυση </a:t>
            </a:r>
            <a:r>
              <a:rPr sz="1846" spc="-3" dirty="0">
                <a:latin typeface="Times New Roman"/>
                <a:cs typeface="Times New Roman"/>
              </a:rPr>
              <a:t>της αιτιότητας </a:t>
            </a:r>
            <a:r>
              <a:rPr sz="1846" dirty="0">
                <a:latin typeface="Times New Roman"/>
                <a:cs typeface="Times New Roman"/>
              </a:rPr>
              <a:t>-</a:t>
            </a:r>
            <a:r>
              <a:rPr sz="1846" spc="-5" dirty="0">
                <a:latin typeface="Times New Roman"/>
                <a:cs typeface="Times New Roman"/>
              </a:rPr>
              <a:t> </a:t>
            </a:r>
            <a:r>
              <a:rPr sz="1846" spc="-3" dirty="0">
                <a:latin typeface="Times New Roman"/>
                <a:cs typeface="Times New Roman"/>
              </a:rPr>
              <a:t>Mackie</a:t>
            </a:r>
            <a:endParaRPr sz="1846">
              <a:latin typeface="Times New Roman"/>
              <a:cs typeface="Times New Roman"/>
            </a:endParaRPr>
          </a:p>
        </p:txBody>
      </p:sp>
      <p:sp>
        <p:nvSpPr>
          <p:cNvPr id="3" name="object 3"/>
          <p:cNvSpPr txBox="1"/>
          <p:nvPr/>
        </p:nvSpPr>
        <p:spPr>
          <a:xfrm>
            <a:off x="1464470" y="2069456"/>
            <a:ext cx="5492428" cy="2449356"/>
          </a:xfrm>
          <a:prstGeom prst="rect">
            <a:avLst/>
          </a:prstGeom>
        </p:spPr>
        <p:txBody>
          <a:bodyPr vert="horz" wrap="square" lIns="0" tIns="21431" rIns="0" bIns="0" rtlCol="0">
            <a:spAutoFit/>
          </a:bodyPr>
          <a:lstStyle/>
          <a:p>
            <a:pPr marL="6697" marR="1514533">
              <a:lnSpc>
                <a:spcPts val="1635"/>
              </a:lnSpc>
              <a:spcBef>
                <a:spcPts val="169"/>
              </a:spcBef>
            </a:pPr>
            <a:r>
              <a:rPr sz="1424" spc="-3" dirty="0">
                <a:latin typeface="Times New Roman"/>
                <a:cs typeface="Times New Roman"/>
              </a:rPr>
              <a:t>αυτό </a:t>
            </a:r>
            <a:r>
              <a:rPr sz="1424" dirty="0">
                <a:latin typeface="Times New Roman"/>
                <a:cs typeface="Times New Roman"/>
              </a:rPr>
              <a:t>που </a:t>
            </a:r>
            <a:r>
              <a:rPr sz="1424" spc="-3" dirty="0">
                <a:latin typeface="Times New Roman"/>
                <a:cs typeface="Times New Roman"/>
              </a:rPr>
              <a:t>είναι </a:t>
            </a:r>
            <a:r>
              <a:rPr sz="1424" spc="-5" dirty="0">
                <a:latin typeface="Times New Roman"/>
                <a:cs typeface="Times New Roman"/>
              </a:rPr>
              <a:t>αναγκαίο και </a:t>
            </a:r>
            <a:r>
              <a:rPr sz="1424" spc="-3" dirty="0">
                <a:latin typeface="Times New Roman"/>
                <a:cs typeface="Times New Roman"/>
              </a:rPr>
              <a:t>επαρκές είναι </a:t>
            </a:r>
            <a:r>
              <a:rPr sz="1424" dirty="0">
                <a:latin typeface="Times New Roman"/>
                <a:cs typeface="Times New Roman"/>
              </a:rPr>
              <a:t>η </a:t>
            </a:r>
            <a:r>
              <a:rPr sz="1424" spc="-3" dirty="0">
                <a:latin typeface="Times New Roman"/>
                <a:cs typeface="Times New Roman"/>
              </a:rPr>
              <a:t>διάζευξη:  [(Α&amp;Β&amp;Γ) </a:t>
            </a:r>
            <a:r>
              <a:rPr sz="1424" dirty="0">
                <a:latin typeface="Times New Roman"/>
                <a:cs typeface="Times New Roman"/>
              </a:rPr>
              <a:t>v </a:t>
            </a:r>
            <a:r>
              <a:rPr sz="1424" spc="-3" dirty="0">
                <a:latin typeface="Times New Roman"/>
                <a:cs typeface="Times New Roman"/>
              </a:rPr>
              <a:t>(Α΄&amp;Β΄&amp;Γ΄) </a:t>
            </a:r>
            <a:r>
              <a:rPr sz="1424" dirty="0">
                <a:latin typeface="Times New Roman"/>
                <a:cs typeface="Times New Roman"/>
              </a:rPr>
              <a:t>v </a:t>
            </a:r>
            <a:r>
              <a:rPr sz="1424" spc="-3" dirty="0">
                <a:latin typeface="Times New Roman"/>
                <a:cs typeface="Times New Roman"/>
              </a:rPr>
              <a:t>(Α΄΄&amp;Β΄΄&amp;Γ΄΄)] </a:t>
            </a:r>
            <a:r>
              <a:rPr sz="1424" dirty="0">
                <a:latin typeface="Times New Roman"/>
                <a:cs typeface="Times New Roman"/>
              </a:rPr>
              <a:t>&lt;—&gt;</a:t>
            </a:r>
            <a:r>
              <a:rPr sz="1424" spc="14" dirty="0">
                <a:latin typeface="Times New Roman"/>
                <a:cs typeface="Times New Roman"/>
              </a:rPr>
              <a:t> </a:t>
            </a:r>
            <a:r>
              <a:rPr sz="1424" dirty="0">
                <a:latin typeface="Times New Roman"/>
                <a:cs typeface="Times New Roman"/>
              </a:rPr>
              <a:t>E</a:t>
            </a:r>
            <a:endParaRPr sz="1424">
              <a:latin typeface="Times New Roman"/>
              <a:cs typeface="Times New Roman"/>
            </a:endParaRPr>
          </a:p>
          <a:p>
            <a:pPr>
              <a:lnSpc>
                <a:spcPct val="100000"/>
              </a:lnSpc>
            </a:pPr>
            <a:endParaRPr sz="1582">
              <a:latin typeface="Times New Roman"/>
              <a:cs typeface="Times New Roman"/>
            </a:endParaRPr>
          </a:p>
          <a:p>
            <a:pPr marL="6697">
              <a:lnSpc>
                <a:spcPts val="1672"/>
              </a:lnSpc>
              <a:spcBef>
                <a:spcPts val="1334"/>
              </a:spcBef>
            </a:pPr>
            <a:r>
              <a:rPr sz="1424" spc="-3" dirty="0">
                <a:latin typeface="Times New Roman"/>
                <a:cs typeface="Times New Roman"/>
              </a:rPr>
              <a:t>αυτή </a:t>
            </a:r>
            <a:r>
              <a:rPr sz="1424" spc="-5" dirty="0">
                <a:latin typeface="Times New Roman"/>
                <a:cs typeface="Times New Roman"/>
              </a:rPr>
              <a:t>εκφράζει </a:t>
            </a:r>
            <a:r>
              <a:rPr sz="1424" spc="-21" dirty="0">
                <a:latin typeface="Times New Roman"/>
                <a:cs typeface="Times New Roman"/>
              </a:rPr>
              <a:t>µια </a:t>
            </a:r>
            <a:r>
              <a:rPr sz="1424" spc="-5" dirty="0">
                <a:latin typeface="Times New Roman"/>
                <a:cs typeface="Times New Roman"/>
              </a:rPr>
              <a:t>κανονικότητα </a:t>
            </a:r>
            <a:r>
              <a:rPr sz="1424" dirty="0">
                <a:latin typeface="Times New Roman"/>
                <a:cs typeface="Times New Roman"/>
              </a:rPr>
              <a:t>στη</a:t>
            </a:r>
            <a:r>
              <a:rPr sz="1424" spc="19" dirty="0">
                <a:latin typeface="Times New Roman"/>
                <a:cs typeface="Times New Roman"/>
              </a:rPr>
              <a:t> </a:t>
            </a:r>
            <a:r>
              <a:rPr sz="1424" spc="-3" dirty="0">
                <a:latin typeface="Times New Roman"/>
                <a:cs typeface="Times New Roman"/>
              </a:rPr>
              <a:t>φύση</a:t>
            </a:r>
            <a:endParaRPr sz="1424">
              <a:latin typeface="Times New Roman"/>
              <a:cs typeface="Times New Roman"/>
            </a:endParaRPr>
          </a:p>
          <a:p>
            <a:pPr marL="6697">
              <a:lnSpc>
                <a:spcPts val="1672"/>
              </a:lnSpc>
            </a:pPr>
            <a:r>
              <a:rPr sz="1424" spc="-16" dirty="0">
                <a:latin typeface="Times New Roman"/>
                <a:cs typeface="Times New Roman"/>
              </a:rPr>
              <a:t>Κάθε </a:t>
            </a:r>
            <a:r>
              <a:rPr sz="1424" spc="-19" dirty="0">
                <a:latin typeface="Times New Roman"/>
                <a:cs typeface="Times New Roman"/>
              </a:rPr>
              <a:t>µεµονωµένος </a:t>
            </a:r>
            <a:r>
              <a:rPr sz="1424" spc="-3" dirty="0">
                <a:latin typeface="Times New Roman"/>
                <a:cs typeface="Times New Roman"/>
              </a:rPr>
              <a:t>παράγοντας </a:t>
            </a:r>
            <a:r>
              <a:rPr sz="1424" dirty="0">
                <a:latin typeface="Times New Roman"/>
                <a:cs typeface="Times New Roman"/>
              </a:rPr>
              <a:t>του </a:t>
            </a:r>
            <a:r>
              <a:rPr sz="1424" spc="-3" dirty="0">
                <a:latin typeface="Times New Roman"/>
                <a:cs typeface="Times New Roman"/>
              </a:rPr>
              <a:t>πεδίου συνθηκών είναι</a:t>
            </a:r>
            <a:r>
              <a:rPr sz="1424" spc="58" dirty="0">
                <a:latin typeface="Times New Roman"/>
                <a:cs typeface="Times New Roman"/>
              </a:rPr>
              <a:t> </a:t>
            </a:r>
            <a:r>
              <a:rPr sz="1424" spc="-3" dirty="0">
                <a:latin typeface="Times New Roman"/>
                <a:cs typeface="Times New Roman"/>
              </a:rPr>
              <a:t>INUS-συνθήκη</a:t>
            </a:r>
            <a:endParaRPr sz="1424">
              <a:latin typeface="Times New Roman"/>
              <a:cs typeface="Times New Roman"/>
            </a:endParaRPr>
          </a:p>
          <a:p>
            <a:pPr marL="6697" marR="3477431">
              <a:lnSpc>
                <a:spcPct val="117300"/>
              </a:lnSpc>
              <a:spcBef>
                <a:spcPts val="1265"/>
              </a:spcBef>
            </a:pPr>
            <a:r>
              <a:rPr sz="1424" b="1" spc="-3" dirty="0">
                <a:latin typeface="Times New Roman"/>
                <a:cs typeface="Times New Roman"/>
              </a:rPr>
              <a:t>(Ι)nsufficient </a:t>
            </a:r>
            <a:r>
              <a:rPr sz="1424" dirty="0">
                <a:latin typeface="Times New Roman"/>
                <a:cs typeface="Times New Roman"/>
              </a:rPr>
              <a:t>&amp;  </a:t>
            </a:r>
            <a:r>
              <a:rPr sz="1424" b="1" spc="-3" dirty="0">
                <a:latin typeface="Times New Roman"/>
                <a:cs typeface="Times New Roman"/>
              </a:rPr>
              <a:t>(N)ecessary </a:t>
            </a:r>
            <a:r>
              <a:rPr sz="1424" spc="-3" dirty="0">
                <a:latin typeface="Times New Roman"/>
                <a:cs typeface="Times New Roman"/>
              </a:rPr>
              <a:t>part </a:t>
            </a:r>
            <a:r>
              <a:rPr sz="1424" dirty="0">
                <a:latin typeface="Times New Roman"/>
                <a:cs typeface="Times New Roman"/>
              </a:rPr>
              <a:t>of </a:t>
            </a:r>
            <a:r>
              <a:rPr sz="1424" spc="-3" dirty="0">
                <a:latin typeface="Times New Roman"/>
                <a:cs typeface="Times New Roman"/>
              </a:rPr>
              <a:t>an  </a:t>
            </a:r>
            <a:r>
              <a:rPr sz="1424" b="1" spc="-3" dirty="0">
                <a:latin typeface="Times New Roman"/>
                <a:cs typeface="Times New Roman"/>
              </a:rPr>
              <a:t>(U)necessary </a:t>
            </a:r>
            <a:r>
              <a:rPr sz="1424" dirty="0">
                <a:latin typeface="Times New Roman"/>
                <a:cs typeface="Times New Roman"/>
              </a:rPr>
              <a:t>but  </a:t>
            </a:r>
            <a:r>
              <a:rPr sz="1424" b="1" spc="-3" dirty="0">
                <a:latin typeface="Times New Roman"/>
                <a:cs typeface="Times New Roman"/>
              </a:rPr>
              <a:t>(S)ufficient </a:t>
            </a:r>
            <a:r>
              <a:rPr sz="1424" spc="-3" dirty="0">
                <a:latin typeface="Times New Roman"/>
                <a:cs typeface="Times New Roman"/>
              </a:rPr>
              <a:t>condition </a:t>
            </a:r>
            <a:r>
              <a:rPr sz="1424" dirty="0">
                <a:latin typeface="Times New Roman"/>
                <a:cs typeface="Times New Roman"/>
              </a:rPr>
              <a:t>for</a:t>
            </a:r>
            <a:r>
              <a:rPr sz="1424" spc="-16" dirty="0">
                <a:latin typeface="Times New Roman"/>
                <a:cs typeface="Times New Roman"/>
              </a:rPr>
              <a:t> </a:t>
            </a:r>
            <a:r>
              <a:rPr sz="1424" dirty="0">
                <a:latin typeface="Times New Roman"/>
                <a:cs typeface="Times New Roman"/>
              </a:rPr>
              <a:t>E</a:t>
            </a:r>
            <a:endParaRPr sz="1424">
              <a:latin typeface="Times New Roman"/>
              <a:cs typeface="Times New Roman"/>
            </a:endParaRPr>
          </a:p>
        </p:txBody>
      </p:sp>
    </p:spTree>
    <p:extLst>
      <p:ext uri="{BB962C8B-B14F-4D97-AF65-F5344CB8AC3E}">
        <p14:creationId xmlns:p14="http://schemas.microsoft.com/office/powerpoint/2010/main" val="2644109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11351" y="1291887"/>
            <a:ext cx="3246835" cy="328198"/>
          </a:xfrm>
          <a:prstGeom prst="rect">
            <a:avLst/>
          </a:prstGeom>
        </p:spPr>
        <p:txBody>
          <a:bodyPr vert="horz" wrap="square" lIns="0" tIns="6698" rIns="0" bIns="0" rtlCol="0" anchor="ctr">
            <a:spAutoFit/>
          </a:bodyPr>
          <a:lstStyle/>
          <a:p>
            <a:pPr marL="6697">
              <a:spcBef>
                <a:spcPts val="53"/>
              </a:spcBef>
              <a:tabLst>
                <a:tab pos="1111037" algn="l"/>
                <a:tab pos="2060675" algn="l"/>
              </a:tabLst>
            </a:pPr>
            <a:r>
              <a:rPr sz="2321" spc="-3" dirty="0">
                <a:latin typeface="Times New Roman"/>
                <a:cs typeface="Times New Roman"/>
              </a:rPr>
              <a:t>Mackie:	</a:t>
            </a:r>
            <a:r>
              <a:rPr sz="2321" dirty="0">
                <a:latin typeface="Times New Roman"/>
                <a:cs typeface="Times New Roman"/>
              </a:rPr>
              <a:t>INUS -	</a:t>
            </a:r>
            <a:r>
              <a:rPr sz="2321" spc="-3" dirty="0">
                <a:latin typeface="Times New Roman"/>
                <a:cs typeface="Times New Roman"/>
              </a:rPr>
              <a:t>condition</a:t>
            </a:r>
            <a:endParaRPr sz="2321">
              <a:latin typeface="Times New Roman"/>
              <a:cs typeface="Times New Roman"/>
            </a:endParaRPr>
          </a:p>
        </p:txBody>
      </p:sp>
      <p:sp>
        <p:nvSpPr>
          <p:cNvPr id="3" name="object 3"/>
          <p:cNvSpPr txBox="1"/>
          <p:nvPr/>
        </p:nvSpPr>
        <p:spPr>
          <a:xfrm>
            <a:off x="3886200" y="2343151"/>
            <a:ext cx="342900" cy="157634"/>
          </a:xfrm>
          <a:prstGeom prst="rect">
            <a:avLst/>
          </a:prstGeom>
          <a:ln w="12700">
            <a:solidFill>
              <a:srgbClr val="000000"/>
            </a:solidFill>
          </a:ln>
        </p:spPr>
        <p:txBody>
          <a:bodyPr vert="horz" wrap="square" lIns="0" tIns="27458" rIns="0" bIns="0" rtlCol="0">
            <a:spAutoFit/>
          </a:bodyPr>
          <a:lstStyle/>
          <a:p>
            <a:pPr marL="35829">
              <a:spcBef>
                <a:spcPts val="216"/>
              </a:spcBef>
            </a:pPr>
            <a:r>
              <a:rPr sz="844" dirty="0">
                <a:latin typeface="Calibri"/>
                <a:cs typeface="Calibri"/>
              </a:rPr>
              <a:t>OR</a:t>
            </a:r>
            <a:endParaRPr sz="844">
              <a:latin typeface="Calibri"/>
              <a:cs typeface="Calibri"/>
            </a:endParaRPr>
          </a:p>
        </p:txBody>
      </p:sp>
      <p:sp>
        <p:nvSpPr>
          <p:cNvPr id="4" name="object 4"/>
          <p:cNvSpPr/>
          <p:nvPr/>
        </p:nvSpPr>
        <p:spPr>
          <a:xfrm>
            <a:off x="5403131" y="2571750"/>
            <a:ext cx="538125" cy="0"/>
          </a:xfrm>
          <a:custGeom>
            <a:avLst/>
            <a:gdLst/>
            <a:ahLst/>
            <a:cxnLst/>
            <a:rect l="l" t="t" r="r" b="b"/>
            <a:pathLst>
              <a:path w="1020445">
                <a:moveTo>
                  <a:pt x="0" y="0"/>
                </a:moveTo>
                <a:lnTo>
                  <a:pt x="6350" y="0"/>
                </a:lnTo>
                <a:lnTo>
                  <a:pt x="1013883" y="0"/>
                </a:lnTo>
                <a:lnTo>
                  <a:pt x="1020233" y="0"/>
                </a:lnTo>
              </a:path>
            </a:pathLst>
          </a:custGeom>
          <a:ln w="12700">
            <a:solidFill>
              <a:srgbClr val="000000"/>
            </a:solidFill>
          </a:ln>
        </p:spPr>
        <p:txBody>
          <a:bodyPr wrap="square" lIns="0" tIns="0" rIns="0" bIns="0" rtlCol="0"/>
          <a:lstStyle/>
          <a:p>
            <a:endParaRPr sz="949"/>
          </a:p>
        </p:txBody>
      </p:sp>
      <p:sp>
        <p:nvSpPr>
          <p:cNvPr id="5" name="object 5"/>
          <p:cNvSpPr/>
          <p:nvPr/>
        </p:nvSpPr>
        <p:spPr>
          <a:xfrm>
            <a:off x="5943376" y="2557351"/>
            <a:ext cx="28799" cy="28799"/>
          </a:xfrm>
          <a:custGeom>
            <a:avLst/>
            <a:gdLst/>
            <a:ahLst/>
            <a:cxnLst/>
            <a:rect l="l" t="t" r="r" b="b"/>
            <a:pathLst>
              <a:path w="54609" h="54610">
                <a:moveTo>
                  <a:pt x="0" y="0"/>
                </a:moveTo>
                <a:lnTo>
                  <a:pt x="0" y="54609"/>
                </a:lnTo>
                <a:lnTo>
                  <a:pt x="54609" y="27304"/>
                </a:lnTo>
                <a:lnTo>
                  <a:pt x="0" y="0"/>
                </a:lnTo>
                <a:close/>
              </a:path>
            </a:pathLst>
          </a:custGeom>
          <a:solidFill>
            <a:srgbClr val="000000"/>
          </a:solidFill>
        </p:spPr>
        <p:txBody>
          <a:bodyPr wrap="square" lIns="0" tIns="0" rIns="0" bIns="0" rtlCol="0"/>
          <a:lstStyle/>
          <a:p>
            <a:endParaRPr sz="949"/>
          </a:p>
        </p:txBody>
      </p:sp>
      <p:sp>
        <p:nvSpPr>
          <p:cNvPr id="6" name="object 6"/>
          <p:cNvSpPr/>
          <p:nvPr/>
        </p:nvSpPr>
        <p:spPr>
          <a:xfrm>
            <a:off x="5372099" y="2557351"/>
            <a:ext cx="28799" cy="28799"/>
          </a:xfrm>
          <a:custGeom>
            <a:avLst/>
            <a:gdLst/>
            <a:ahLst/>
            <a:cxnLst/>
            <a:rect l="l" t="t" r="r" b="b"/>
            <a:pathLst>
              <a:path w="54609" h="54610">
                <a:moveTo>
                  <a:pt x="54610" y="0"/>
                </a:moveTo>
                <a:lnTo>
                  <a:pt x="0" y="27304"/>
                </a:lnTo>
                <a:lnTo>
                  <a:pt x="54610" y="54609"/>
                </a:lnTo>
                <a:lnTo>
                  <a:pt x="54610" y="0"/>
                </a:lnTo>
                <a:close/>
              </a:path>
            </a:pathLst>
          </a:custGeom>
          <a:solidFill>
            <a:srgbClr val="000000"/>
          </a:solidFill>
        </p:spPr>
        <p:txBody>
          <a:bodyPr wrap="square" lIns="0" tIns="0" rIns="0" bIns="0" rtlCol="0"/>
          <a:lstStyle/>
          <a:p>
            <a:endParaRPr sz="949"/>
          </a:p>
        </p:txBody>
      </p:sp>
      <p:sp>
        <p:nvSpPr>
          <p:cNvPr id="7" name="object 7"/>
          <p:cNvSpPr txBox="1"/>
          <p:nvPr/>
        </p:nvSpPr>
        <p:spPr>
          <a:xfrm>
            <a:off x="6229350" y="2457449"/>
            <a:ext cx="857250" cy="157296"/>
          </a:xfrm>
          <a:prstGeom prst="rect">
            <a:avLst/>
          </a:prstGeom>
          <a:ln w="12700">
            <a:solidFill>
              <a:srgbClr val="000000"/>
            </a:solidFill>
          </a:ln>
        </p:spPr>
        <p:txBody>
          <a:bodyPr vert="horz" wrap="square" lIns="0" tIns="27124" rIns="0" bIns="0" rtlCol="0">
            <a:spAutoFit/>
          </a:bodyPr>
          <a:lstStyle/>
          <a:p>
            <a:pPr marL="36834">
              <a:spcBef>
                <a:spcPts val="214"/>
              </a:spcBef>
            </a:pPr>
            <a:r>
              <a:rPr sz="844" dirty="0">
                <a:latin typeface="Calibri"/>
                <a:cs typeface="Calibri"/>
              </a:rPr>
              <a:t>The</a:t>
            </a:r>
            <a:r>
              <a:rPr sz="844" spc="-3" dirty="0">
                <a:latin typeface="Calibri"/>
                <a:cs typeface="Calibri"/>
              </a:rPr>
              <a:t> </a:t>
            </a:r>
            <a:r>
              <a:rPr sz="844" spc="-8" dirty="0">
                <a:latin typeface="Calibri"/>
                <a:cs typeface="Calibri"/>
              </a:rPr>
              <a:t>effect</a:t>
            </a:r>
            <a:endParaRPr sz="844">
              <a:latin typeface="Calibri"/>
              <a:cs typeface="Calibri"/>
            </a:endParaRPr>
          </a:p>
        </p:txBody>
      </p:sp>
      <p:sp>
        <p:nvSpPr>
          <p:cNvPr id="8" name="object 8"/>
          <p:cNvSpPr/>
          <p:nvPr/>
        </p:nvSpPr>
        <p:spPr>
          <a:xfrm>
            <a:off x="4696113" y="1885951"/>
            <a:ext cx="269230" cy="266216"/>
          </a:xfrm>
          <a:custGeom>
            <a:avLst/>
            <a:gdLst/>
            <a:ahLst/>
            <a:cxnLst/>
            <a:rect l="l" t="t" r="r" b="b"/>
            <a:pathLst>
              <a:path w="510540" h="504825">
                <a:moveTo>
                  <a:pt x="255050" y="0"/>
                </a:moveTo>
                <a:lnTo>
                  <a:pt x="0" y="504478"/>
                </a:lnTo>
                <a:lnTo>
                  <a:pt x="510101" y="504478"/>
                </a:lnTo>
                <a:lnTo>
                  <a:pt x="255050" y="0"/>
                </a:lnTo>
                <a:close/>
              </a:path>
            </a:pathLst>
          </a:custGeom>
          <a:solidFill>
            <a:srgbClr val="D8EBB3"/>
          </a:solidFill>
        </p:spPr>
        <p:txBody>
          <a:bodyPr wrap="square" lIns="0" tIns="0" rIns="0" bIns="0" rtlCol="0"/>
          <a:lstStyle/>
          <a:p>
            <a:endParaRPr sz="949"/>
          </a:p>
        </p:txBody>
      </p:sp>
      <p:sp>
        <p:nvSpPr>
          <p:cNvPr id="9" name="object 9"/>
          <p:cNvSpPr/>
          <p:nvPr/>
        </p:nvSpPr>
        <p:spPr>
          <a:xfrm>
            <a:off x="4696113" y="1885951"/>
            <a:ext cx="269230" cy="266216"/>
          </a:xfrm>
          <a:custGeom>
            <a:avLst/>
            <a:gdLst/>
            <a:ahLst/>
            <a:cxnLst/>
            <a:rect l="l" t="t" r="r" b="b"/>
            <a:pathLst>
              <a:path w="510540" h="504825">
                <a:moveTo>
                  <a:pt x="255051" y="0"/>
                </a:moveTo>
                <a:lnTo>
                  <a:pt x="510102" y="504477"/>
                </a:lnTo>
                <a:lnTo>
                  <a:pt x="0" y="504477"/>
                </a:lnTo>
                <a:lnTo>
                  <a:pt x="255051" y="0"/>
                </a:lnTo>
                <a:close/>
              </a:path>
            </a:pathLst>
          </a:custGeom>
          <a:ln w="12700">
            <a:solidFill>
              <a:srgbClr val="000000"/>
            </a:solidFill>
          </a:ln>
        </p:spPr>
        <p:txBody>
          <a:bodyPr wrap="square" lIns="0" tIns="0" rIns="0" bIns="0" rtlCol="0"/>
          <a:lstStyle/>
          <a:p>
            <a:endParaRPr sz="949"/>
          </a:p>
        </p:txBody>
      </p:sp>
      <p:sp>
        <p:nvSpPr>
          <p:cNvPr id="10" name="object 10"/>
          <p:cNvSpPr/>
          <p:nvPr/>
        </p:nvSpPr>
        <p:spPr>
          <a:xfrm>
            <a:off x="4540345" y="2151985"/>
            <a:ext cx="579314" cy="312092"/>
          </a:xfrm>
          <a:custGeom>
            <a:avLst/>
            <a:gdLst/>
            <a:ahLst/>
            <a:cxnLst/>
            <a:rect l="l" t="t" r="r" b="b"/>
            <a:pathLst>
              <a:path w="1098550" h="591819">
                <a:moveTo>
                  <a:pt x="803875" y="0"/>
                </a:moveTo>
                <a:lnTo>
                  <a:pt x="294208" y="0"/>
                </a:lnTo>
                <a:lnTo>
                  <a:pt x="0" y="591718"/>
                </a:lnTo>
                <a:lnTo>
                  <a:pt x="1098135" y="591718"/>
                </a:lnTo>
                <a:lnTo>
                  <a:pt x="803875" y="0"/>
                </a:lnTo>
                <a:close/>
              </a:path>
            </a:pathLst>
          </a:custGeom>
          <a:solidFill>
            <a:srgbClr val="CCCCFF"/>
          </a:solidFill>
        </p:spPr>
        <p:txBody>
          <a:bodyPr wrap="square" lIns="0" tIns="0" rIns="0" bIns="0" rtlCol="0"/>
          <a:lstStyle/>
          <a:p>
            <a:endParaRPr sz="949"/>
          </a:p>
        </p:txBody>
      </p:sp>
      <p:sp>
        <p:nvSpPr>
          <p:cNvPr id="11" name="object 11"/>
          <p:cNvSpPr/>
          <p:nvPr/>
        </p:nvSpPr>
        <p:spPr>
          <a:xfrm>
            <a:off x="4540345" y="2151985"/>
            <a:ext cx="579314" cy="312092"/>
          </a:xfrm>
          <a:custGeom>
            <a:avLst/>
            <a:gdLst/>
            <a:ahLst/>
            <a:cxnLst/>
            <a:rect l="l" t="t" r="r" b="b"/>
            <a:pathLst>
              <a:path w="1098550" h="591819">
                <a:moveTo>
                  <a:pt x="294209" y="0"/>
                </a:moveTo>
                <a:lnTo>
                  <a:pt x="803876" y="0"/>
                </a:lnTo>
                <a:lnTo>
                  <a:pt x="1098136" y="591718"/>
                </a:lnTo>
                <a:lnTo>
                  <a:pt x="0" y="591718"/>
                </a:lnTo>
                <a:lnTo>
                  <a:pt x="294209" y="0"/>
                </a:lnTo>
                <a:close/>
              </a:path>
            </a:pathLst>
          </a:custGeom>
          <a:ln w="12700">
            <a:solidFill>
              <a:srgbClr val="000000"/>
            </a:solidFill>
          </a:ln>
        </p:spPr>
        <p:txBody>
          <a:bodyPr wrap="square" lIns="0" tIns="0" rIns="0" bIns="0" rtlCol="0"/>
          <a:lstStyle/>
          <a:p>
            <a:endParaRPr sz="949"/>
          </a:p>
        </p:txBody>
      </p:sp>
      <p:sp>
        <p:nvSpPr>
          <p:cNvPr id="12" name="object 12"/>
          <p:cNvSpPr/>
          <p:nvPr/>
        </p:nvSpPr>
        <p:spPr>
          <a:xfrm>
            <a:off x="4386303" y="2464023"/>
            <a:ext cx="887388" cy="311758"/>
          </a:xfrm>
          <a:custGeom>
            <a:avLst/>
            <a:gdLst/>
            <a:ahLst/>
            <a:cxnLst/>
            <a:rect l="l" t="t" r="r" b="b"/>
            <a:pathLst>
              <a:path w="1682750" h="591185">
                <a:moveTo>
                  <a:pt x="1388799" y="0"/>
                </a:moveTo>
                <a:lnTo>
                  <a:pt x="293477" y="0"/>
                </a:lnTo>
                <a:lnTo>
                  <a:pt x="0" y="591085"/>
                </a:lnTo>
                <a:lnTo>
                  <a:pt x="1682355" y="591085"/>
                </a:lnTo>
                <a:lnTo>
                  <a:pt x="1388799" y="0"/>
                </a:lnTo>
                <a:close/>
              </a:path>
            </a:pathLst>
          </a:custGeom>
          <a:solidFill>
            <a:srgbClr val="FFBE7D"/>
          </a:solidFill>
        </p:spPr>
        <p:txBody>
          <a:bodyPr wrap="square" lIns="0" tIns="0" rIns="0" bIns="0" rtlCol="0"/>
          <a:lstStyle/>
          <a:p>
            <a:endParaRPr sz="949"/>
          </a:p>
        </p:txBody>
      </p:sp>
      <p:sp>
        <p:nvSpPr>
          <p:cNvPr id="13" name="object 13"/>
          <p:cNvSpPr/>
          <p:nvPr/>
        </p:nvSpPr>
        <p:spPr>
          <a:xfrm>
            <a:off x="4386303" y="2464023"/>
            <a:ext cx="887388" cy="311758"/>
          </a:xfrm>
          <a:custGeom>
            <a:avLst/>
            <a:gdLst/>
            <a:ahLst/>
            <a:cxnLst/>
            <a:rect l="l" t="t" r="r" b="b"/>
            <a:pathLst>
              <a:path w="1682750" h="591185">
                <a:moveTo>
                  <a:pt x="293477" y="0"/>
                </a:moveTo>
                <a:lnTo>
                  <a:pt x="1388799" y="0"/>
                </a:lnTo>
                <a:lnTo>
                  <a:pt x="1682356" y="591086"/>
                </a:lnTo>
                <a:lnTo>
                  <a:pt x="0" y="591086"/>
                </a:lnTo>
                <a:lnTo>
                  <a:pt x="293477" y="0"/>
                </a:lnTo>
                <a:close/>
              </a:path>
            </a:pathLst>
          </a:custGeom>
          <a:ln w="12700">
            <a:solidFill>
              <a:srgbClr val="000000"/>
            </a:solidFill>
          </a:ln>
        </p:spPr>
        <p:txBody>
          <a:bodyPr wrap="square" lIns="0" tIns="0" rIns="0" bIns="0" rtlCol="0"/>
          <a:lstStyle/>
          <a:p>
            <a:endParaRPr sz="949"/>
          </a:p>
        </p:txBody>
      </p:sp>
      <p:sp>
        <p:nvSpPr>
          <p:cNvPr id="14" name="object 14"/>
          <p:cNvSpPr/>
          <p:nvPr/>
        </p:nvSpPr>
        <p:spPr>
          <a:xfrm>
            <a:off x="4229099" y="2774062"/>
            <a:ext cx="1200150" cy="312092"/>
          </a:xfrm>
          <a:custGeom>
            <a:avLst/>
            <a:gdLst/>
            <a:ahLst/>
            <a:cxnLst/>
            <a:rect l="l" t="t" r="r" b="b"/>
            <a:pathLst>
              <a:path w="2275840" h="591820">
                <a:moveTo>
                  <a:pt x="1981455" y="0"/>
                </a:moveTo>
                <a:lnTo>
                  <a:pt x="294278" y="0"/>
                </a:lnTo>
                <a:lnTo>
                  <a:pt x="0" y="591718"/>
                </a:lnTo>
                <a:lnTo>
                  <a:pt x="2275840" y="591718"/>
                </a:lnTo>
                <a:lnTo>
                  <a:pt x="1981455" y="0"/>
                </a:lnTo>
                <a:close/>
              </a:path>
            </a:pathLst>
          </a:custGeom>
          <a:solidFill>
            <a:srgbClr val="FFFFCC"/>
          </a:solidFill>
        </p:spPr>
        <p:txBody>
          <a:bodyPr wrap="square" lIns="0" tIns="0" rIns="0" bIns="0" rtlCol="0"/>
          <a:lstStyle/>
          <a:p>
            <a:endParaRPr sz="949"/>
          </a:p>
        </p:txBody>
      </p:sp>
      <p:sp>
        <p:nvSpPr>
          <p:cNvPr id="15" name="object 15"/>
          <p:cNvSpPr/>
          <p:nvPr/>
        </p:nvSpPr>
        <p:spPr>
          <a:xfrm>
            <a:off x="4229099" y="2774062"/>
            <a:ext cx="1200150" cy="312092"/>
          </a:xfrm>
          <a:custGeom>
            <a:avLst/>
            <a:gdLst/>
            <a:ahLst/>
            <a:cxnLst/>
            <a:rect l="l" t="t" r="r" b="b"/>
            <a:pathLst>
              <a:path w="2275840" h="591820">
                <a:moveTo>
                  <a:pt x="294278" y="0"/>
                </a:moveTo>
                <a:lnTo>
                  <a:pt x="1981456" y="0"/>
                </a:lnTo>
                <a:lnTo>
                  <a:pt x="2275840" y="591718"/>
                </a:lnTo>
                <a:lnTo>
                  <a:pt x="0" y="591718"/>
                </a:lnTo>
                <a:lnTo>
                  <a:pt x="294278" y="0"/>
                </a:lnTo>
                <a:close/>
              </a:path>
            </a:pathLst>
          </a:custGeom>
          <a:ln w="12700">
            <a:solidFill>
              <a:srgbClr val="000000"/>
            </a:solidFill>
          </a:ln>
        </p:spPr>
        <p:txBody>
          <a:bodyPr wrap="square" lIns="0" tIns="0" rIns="0" bIns="0" rtlCol="0"/>
          <a:lstStyle/>
          <a:p>
            <a:endParaRPr sz="949"/>
          </a:p>
        </p:txBody>
      </p:sp>
      <p:sp>
        <p:nvSpPr>
          <p:cNvPr id="16" name="object 16"/>
          <p:cNvSpPr/>
          <p:nvPr/>
        </p:nvSpPr>
        <p:spPr>
          <a:xfrm>
            <a:off x="2458781" y="4232093"/>
            <a:ext cx="872319" cy="696516"/>
          </a:xfrm>
          <a:custGeom>
            <a:avLst/>
            <a:gdLst/>
            <a:ahLst/>
            <a:cxnLst/>
            <a:rect l="l" t="t" r="r" b="b"/>
            <a:pathLst>
              <a:path w="1654175" h="1320800">
                <a:moveTo>
                  <a:pt x="1279153" y="787400"/>
                </a:moveTo>
                <a:lnTo>
                  <a:pt x="865979" y="787400"/>
                </a:lnTo>
                <a:lnTo>
                  <a:pt x="885797" y="800100"/>
                </a:lnTo>
                <a:lnTo>
                  <a:pt x="903853" y="800100"/>
                </a:lnTo>
                <a:lnTo>
                  <a:pt x="920228" y="812800"/>
                </a:lnTo>
                <a:lnTo>
                  <a:pt x="934841" y="838200"/>
                </a:lnTo>
                <a:lnTo>
                  <a:pt x="947696" y="850900"/>
                </a:lnTo>
                <a:lnTo>
                  <a:pt x="958101" y="876300"/>
                </a:lnTo>
                <a:lnTo>
                  <a:pt x="968432" y="889000"/>
                </a:lnTo>
                <a:lnTo>
                  <a:pt x="974399" y="914400"/>
                </a:lnTo>
                <a:lnTo>
                  <a:pt x="979603" y="939800"/>
                </a:lnTo>
                <a:lnTo>
                  <a:pt x="981285" y="965200"/>
                </a:lnTo>
                <a:lnTo>
                  <a:pt x="981285" y="990600"/>
                </a:lnTo>
                <a:lnTo>
                  <a:pt x="977842" y="1016000"/>
                </a:lnTo>
                <a:lnTo>
                  <a:pt x="972717" y="1028700"/>
                </a:lnTo>
                <a:lnTo>
                  <a:pt x="966671" y="1054100"/>
                </a:lnTo>
                <a:lnTo>
                  <a:pt x="954658" y="1066800"/>
                </a:lnTo>
                <a:lnTo>
                  <a:pt x="933082" y="1104900"/>
                </a:lnTo>
                <a:lnTo>
                  <a:pt x="913342" y="1130300"/>
                </a:lnTo>
                <a:lnTo>
                  <a:pt x="893525" y="1168400"/>
                </a:lnTo>
                <a:lnTo>
                  <a:pt x="887481" y="1193800"/>
                </a:lnTo>
                <a:lnTo>
                  <a:pt x="887481" y="1219200"/>
                </a:lnTo>
                <a:lnTo>
                  <a:pt x="888321" y="1231900"/>
                </a:lnTo>
                <a:lnTo>
                  <a:pt x="893525" y="1244600"/>
                </a:lnTo>
                <a:lnTo>
                  <a:pt x="900410" y="1244600"/>
                </a:lnTo>
                <a:lnTo>
                  <a:pt x="907298" y="1257300"/>
                </a:lnTo>
                <a:lnTo>
                  <a:pt x="918469" y="1270000"/>
                </a:lnTo>
                <a:lnTo>
                  <a:pt x="931398" y="1282700"/>
                </a:lnTo>
                <a:lnTo>
                  <a:pt x="947696" y="1295400"/>
                </a:lnTo>
                <a:lnTo>
                  <a:pt x="966671" y="1308100"/>
                </a:lnTo>
                <a:lnTo>
                  <a:pt x="989089" y="1308100"/>
                </a:lnTo>
                <a:lnTo>
                  <a:pt x="1014034" y="1320800"/>
                </a:lnTo>
                <a:lnTo>
                  <a:pt x="1205929" y="1320800"/>
                </a:lnTo>
                <a:lnTo>
                  <a:pt x="1231792" y="1308100"/>
                </a:lnTo>
                <a:lnTo>
                  <a:pt x="1278312" y="1282700"/>
                </a:lnTo>
                <a:lnTo>
                  <a:pt x="1308381" y="1231900"/>
                </a:lnTo>
                <a:lnTo>
                  <a:pt x="1310982" y="1193800"/>
                </a:lnTo>
                <a:lnTo>
                  <a:pt x="1310982" y="1155700"/>
                </a:lnTo>
                <a:lnTo>
                  <a:pt x="1310140" y="1117600"/>
                </a:lnTo>
                <a:lnTo>
                  <a:pt x="1306697" y="1092200"/>
                </a:lnTo>
                <a:lnTo>
                  <a:pt x="1303254" y="1054100"/>
                </a:lnTo>
                <a:lnTo>
                  <a:pt x="1298051" y="1016000"/>
                </a:lnTo>
                <a:lnTo>
                  <a:pt x="1286880" y="952500"/>
                </a:lnTo>
                <a:lnTo>
                  <a:pt x="1278312" y="876300"/>
                </a:lnTo>
                <a:lnTo>
                  <a:pt x="1276551" y="850900"/>
                </a:lnTo>
                <a:lnTo>
                  <a:pt x="1274869" y="825500"/>
                </a:lnTo>
                <a:lnTo>
                  <a:pt x="1276551" y="800100"/>
                </a:lnTo>
                <a:lnTo>
                  <a:pt x="1279153" y="787400"/>
                </a:lnTo>
                <a:close/>
              </a:path>
              <a:path w="1654175" h="1320800">
                <a:moveTo>
                  <a:pt x="505294" y="1282700"/>
                </a:moveTo>
                <a:lnTo>
                  <a:pt x="400319" y="1282700"/>
                </a:lnTo>
                <a:lnTo>
                  <a:pt x="416615" y="1295400"/>
                </a:lnTo>
                <a:lnTo>
                  <a:pt x="459693" y="1295400"/>
                </a:lnTo>
                <a:lnTo>
                  <a:pt x="505294" y="1282700"/>
                </a:lnTo>
                <a:close/>
              </a:path>
              <a:path w="1654175" h="1320800">
                <a:moveTo>
                  <a:pt x="181643" y="457200"/>
                </a:moveTo>
                <a:lnTo>
                  <a:pt x="91279" y="457200"/>
                </a:lnTo>
                <a:lnTo>
                  <a:pt x="73146" y="469900"/>
                </a:lnTo>
                <a:lnTo>
                  <a:pt x="56849" y="482600"/>
                </a:lnTo>
                <a:lnTo>
                  <a:pt x="39634" y="508000"/>
                </a:lnTo>
                <a:lnTo>
                  <a:pt x="26703" y="520700"/>
                </a:lnTo>
                <a:lnTo>
                  <a:pt x="21576" y="533400"/>
                </a:lnTo>
                <a:lnTo>
                  <a:pt x="15532" y="546100"/>
                </a:lnTo>
                <a:lnTo>
                  <a:pt x="12089" y="558800"/>
                </a:lnTo>
                <a:lnTo>
                  <a:pt x="6885" y="571500"/>
                </a:lnTo>
                <a:lnTo>
                  <a:pt x="3442" y="584200"/>
                </a:lnTo>
                <a:lnTo>
                  <a:pt x="1758" y="609600"/>
                </a:lnTo>
                <a:lnTo>
                  <a:pt x="0" y="622300"/>
                </a:lnTo>
                <a:lnTo>
                  <a:pt x="0" y="660400"/>
                </a:lnTo>
                <a:lnTo>
                  <a:pt x="1758" y="673100"/>
                </a:lnTo>
                <a:lnTo>
                  <a:pt x="3442" y="685800"/>
                </a:lnTo>
                <a:lnTo>
                  <a:pt x="10328" y="711200"/>
                </a:lnTo>
                <a:lnTo>
                  <a:pt x="15532" y="723900"/>
                </a:lnTo>
                <a:lnTo>
                  <a:pt x="19817" y="736600"/>
                </a:lnTo>
                <a:lnTo>
                  <a:pt x="271164" y="736600"/>
                </a:lnTo>
                <a:lnTo>
                  <a:pt x="282334" y="749300"/>
                </a:lnTo>
                <a:lnTo>
                  <a:pt x="309037" y="749300"/>
                </a:lnTo>
                <a:lnTo>
                  <a:pt x="321127" y="762000"/>
                </a:lnTo>
                <a:lnTo>
                  <a:pt x="330537" y="774700"/>
                </a:lnTo>
                <a:lnTo>
                  <a:pt x="340868" y="787400"/>
                </a:lnTo>
                <a:lnTo>
                  <a:pt x="346911" y="800100"/>
                </a:lnTo>
                <a:lnTo>
                  <a:pt x="353797" y="812800"/>
                </a:lnTo>
                <a:lnTo>
                  <a:pt x="357242" y="825500"/>
                </a:lnTo>
                <a:lnTo>
                  <a:pt x="359001" y="838200"/>
                </a:lnTo>
                <a:lnTo>
                  <a:pt x="357242" y="876300"/>
                </a:lnTo>
                <a:lnTo>
                  <a:pt x="353797" y="914400"/>
                </a:lnTo>
                <a:lnTo>
                  <a:pt x="350354" y="977900"/>
                </a:lnTo>
                <a:lnTo>
                  <a:pt x="348672" y="1028700"/>
                </a:lnTo>
                <a:lnTo>
                  <a:pt x="346911" y="1092200"/>
                </a:lnTo>
                <a:lnTo>
                  <a:pt x="346911" y="1155700"/>
                </a:lnTo>
                <a:lnTo>
                  <a:pt x="348672" y="1193800"/>
                </a:lnTo>
                <a:lnTo>
                  <a:pt x="353797" y="1244600"/>
                </a:lnTo>
                <a:lnTo>
                  <a:pt x="368413" y="1282700"/>
                </a:lnTo>
                <a:lnTo>
                  <a:pt x="609429" y="1282700"/>
                </a:lnTo>
                <a:lnTo>
                  <a:pt x="662837" y="1270000"/>
                </a:lnTo>
                <a:lnTo>
                  <a:pt x="738585" y="1270000"/>
                </a:lnTo>
                <a:lnTo>
                  <a:pt x="748073" y="1257300"/>
                </a:lnTo>
                <a:lnTo>
                  <a:pt x="756641" y="1257300"/>
                </a:lnTo>
                <a:lnTo>
                  <a:pt x="763529" y="1244600"/>
                </a:lnTo>
                <a:lnTo>
                  <a:pt x="767812" y="1244600"/>
                </a:lnTo>
                <a:lnTo>
                  <a:pt x="771257" y="1231900"/>
                </a:lnTo>
                <a:lnTo>
                  <a:pt x="773015" y="1219200"/>
                </a:lnTo>
                <a:lnTo>
                  <a:pt x="773015" y="1206500"/>
                </a:lnTo>
                <a:lnTo>
                  <a:pt x="771257" y="1181100"/>
                </a:lnTo>
                <a:lnTo>
                  <a:pt x="767812" y="1168400"/>
                </a:lnTo>
                <a:lnTo>
                  <a:pt x="763529" y="1155700"/>
                </a:lnTo>
                <a:lnTo>
                  <a:pt x="754959" y="1143000"/>
                </a:lnTo>
                <a:lnTo>
                  <a:pt x="746312" y="1117600"/>
                </a:lnTo>
                <a:lnTo>
                  <a:pt x="735142" y="1092200"/>
                </a:lnTo>
                <a:lnTo>
                  <a:pt x="722210" y="1079500"/>
                </a:lnTo>
                <a:lnTo>
                  <a:pt x="715324" y="1066800"/>
                </a:lnTo>
                <a:lnTo>
                  <a:pt x="710199" y="1054100"/>
                </a:lnTo>
                <a:lnTo>
                  <a:pt x="705836" y="1041400"/>
                </a:lnTo>
                <a:lnTo>
                  <a:pt x="700711" y="1028700"/>
                </a:lnTo>
                <a:lnTo>
                  <a:pt x="695507" y="1016000"/>
                </a:lnTo>
                <a:lnTo>
                  <a:pt x="693825" y="990600"/>
                </a:lnTo>
                <a:lnTo>
                  <a:pt x="693825" y="965200"/>
                </a:lnTo>
                <a:lnTo>
                  <a:pt x="698950" y="939800"/>
                </a:lnTo>
                <a:lnTo>
                  <a:pt x="704154" y="914400"/>
                </a:lnTo>
                <a:lnTo>
                  <a:pt x="713642" y="889000"/>
                </a:lnTo>
                <a:lnTo>
                  <a:pt x="723971" y="876300"/>
                </a:lnTo>
                <a:lnTo>
                  <a:pt x="736824" y="850900"/>
                </a:lnTo>
                <a:lnTo>
                  <a:pt x="751516" y="825500"/>
                </a:lnTo>
                <a:lnTo>
                  <a:pt x="767812" y="812800"/>
                </a:lnTo>
                <a:lnTo>
                  <a:pt x="785028" y="800100"/>
                </a:lnTo>
                <a:lnTo>
                  <a:pt x="804845" y="800100"/>
                </a:lnTo>
                <a:lnTo>
                  <a:pt x="824663" y="787400"/>
                </a:lnTo>
                <a:lnTo>
                  <a:pt x="1279153" y="787400"/>
                </a:lnTo>
                <a:lnTo>
                  <a:pt x="1281755" y="774700"/>
                </a:lnTo>
                <a:lnTo>
                  <a:pt x="1286880" y="762000"/>
                </a:lnTo>
                <a:lnTo>
                  <a:pt x="1294608" y="736600"/>
                </a:lnTo>
                <a:lnTo>
                  <a:pt x="1304938" y="723900"/>
                </a:lnTo>
                <a:lnTo>
                  <a:pt x="1314425" y="711200"/>
                </a:lnTo>
                <a:lnTo>
                  <a:pt x="1326515" y="698500"/>
                </a:lnTo>
                <a:lnTo>
                  <a:pt x="1337685" y="685800"/>
                </a:lnTo>
                <a:lnTo>
                  <a:pt x="1351459" y="685800"/>
                </a:lnTo>
                <a:lnTo>
                  <a:pt x="1364390" y="673100"/>
                </a:lnTo>
                <a:lnTo>
                  <a:pt x="1377243" y="673100"/>
                </a:lnTo>
                <a:lnTo>
                  <a:pt x="1391015" y="660400"/>
                </a:lnTo>
                <a:lnTo>
                  <a:pt x="1648407" y="660400"/>
                </a:lnTo>
                <a:lnTo>
                  <a:pt x="1651850" y="635000"/>
                </a:lnTo>
                <a:lnTo>
                  <a:pt x="1653611" y="622300"/>
                </a:lnTo>
                <a:lnTo>
                  <a:pt x="1651850" y="584200"/>
                </a:lnTo>
                <a:lnTo>
                  <a:pt x="1648407" y="558800"/>
                </a:lnTo>
                <a:lnTo>
                  <a:pt x="1639839" y="533400"/>
                </a:lnTo>
                <a:lnTo>
                  <a:pt x="266037" y="533400"/>
                </a:lnTo>
                <a:lnTo>
                  <a:pt x="256550" y="520700"/>
                </a:lnTo>
                <a:lnTo>
                  <a:pt x="246219" y="520700"/>
                </a:lnTo>
                <a:lnTo>
                  <a:pt x="236733" y="508000"/>
                </a:lnTo>
                <a:lnTo>
                  <a:pt x="228163" y="508000"/>
                </a:lnTo>
                <a:lnTo>
                  <a:pt x="221277" y="495300"/>
                </a:lnTo>
                <a:lnTo>
                  <a:pt x="210028" y="482600"/>
                </a:lnTo>
                <a:lnTo>
                  <a:pt x="197175" y="469900"/>
                </a:lnTo>
                <a:lnTo>
                  <a:pt x="181643" y="457200"/>
                </a:lnTo>
                <a:close/>
              </a:path>
              <a:path w="1654175" h="1320800">
                <a:moveTo>
                  <a:pt x="244461" y="736600"/>
                </a:moveTo>
                <a:lnTo>
                  <a:pt x="26703" y="736600"/>
                </a:lnTo>
                <a:lnTo>
                  <a:pt x="38792" y="762000"/>
                </a:lnTo>
                <a:lnTo>
                  <a:pt x="53406" y="774700"/>
                </a:lnTo>
                <a:lnTo>
                  <a:pt x="86076" y="800100"/>
                </a:lnTo>
                <a:lnTo>
                  <a:pt x="170472" y="800100"/>
                </a:lnTo>
                <a:lnTo>
                  <a:pt x="183403" y="787400"/>
                </a:lnTo>
                <a:lnTo>
                  <a:pt x="195414" y="787400"/>
                </a:lnTo>
                <a:lnTo>
                  <a:pt x="203142" y="774700"/>
                </a:lnTo>
                <a:lnTo>
                  <a:pt x="211789" y="762000"/>
                </a:lnTo>
                <a:lnTo>
                  <a:pt x="221277" y="749300"/>
                </a:lnTo>
                <a:lnTo>
                  <a:pt x="233290" y="749300"/>
                </a:lnTo>
                <a:lnTo>
                  <a:pt x="244461" y="736600"/>
                </a:lnTo>
                <a:close/>
              </a:path>
              <a:path w="1654175" h="1320800">
                <a:moveTo>
                  <a:pt x="1648407" y="660400"/>
                </a:moveTo>
                <a:lnTo>
                  <a:pt x="1403946" y="660400"/>
                </a:lnTo>
                <a:lnTo>
                  <a:pt x="1416878" y="673100"/>
                </a:lnTo>
                <a:lnTo>
                  <a:pt x="1428890" y="673100"/>
                </a:lnTo>
                <a:lnTo>
                  <a:pt x="1440138" y="685800"/>
                </a:lnTo>
                <a:lnTo>
                  <a:pt x="1452151" y="698500"/>
                </a:lnTo>
                <a:lnTo>
                  <a:pt x="1461637" y="711200"/>
                </a:lnTo>
                <a:lnTo>
                  <a:pt x="1471968" y="723900"/>
                </a:lnTo>
                <a:lnTo>
                  <a:pt x="1497752" y="749300"/>
                </a:lnTo>
                <a:lnTo>
                  <a:pt x="1562329" y="749300"/>
                </a:lnTo>
                <a:lnTo>
                  <a:pt x="1576945" y="736600"/>
                </a:lnTo>
                <a:lnTo>
                  <a:pt x="1592477" y="736600"/>
                </a:lnTo>
                <a:lnTo>
                  <a:pt x="1607091" y="723900"/>
                </a:lnTo>
                <a:lnTo>
                  <a:pt x="1620020" y="711200"/>
                </a:lnTo>
                <a:lnTo>
                  <a:pt x="1632033" y="685800"/>
                </a:lnTo>
                <a:lnTo>
                  <a:pt x="1639839" y="673100"/>
                </a:lnTo>
                <a:lnTo>
                  <a:pt x="1648407" y="660400"/>
                </a:lnTo>
                <a:close/>
              </a:path>
              <a:path w="1654175" h="1320800">
                <a:moveTo>
                  <a:pt x="700711" y="38100"/>
                </a:moveTo>
                <a:lnTo>
                  <a:pt x="426104" y="38100"/>
                </a:lnTo>
                <a:lnTo>
                  <a:pt x="388230" y="50800"/>
                </a:lnTo>
                <a:lnTo>
                  <a:pt x="359001" y="50800"/>
                </a:lnTo>
                <a:lnTo>
                  <a:pt x="368413" y="101600"/>
                </a:lnTo>
                <a:lnTo>
                  <a:pt x="382184" y="152400"/>
                </a:lnTo>
                <a:lnTo>
                  <a:pt x="393432" y="215900"/>
                </a:lnTo>
                <a:lnTo>
                  <a:pt x="402844" y="292100"/>
                </a:lnTo>
                <a:lnTo>
                  <a:pt x="409729" y="355600"/>
                </a:lnTo>
                <a:lnTo>
                  <a:pt x="411490" y="381000"/>
                </a:lnTo>
                <a:lnTo>
                  <a:pt x="411490" y="406400"/>
                </a:lnTo>
                <a:lnTo>
                  <a:pt x="408045" y="444500"/>
                </a:lnTo>
                <a:lnTo>
                  <a:pt x="404602" y="457200"/>
                </a:lnTo>
                <a:lnTo>
                  <a:pt x="402001" y="469900"/>
                </a:lnTo>
                <a:lnTo>
                  <a:pt x="398559" y="482600"/>
                </a:lnTo>
                <a:lnTo>
                  <a:pt x="395116" y="482600"/>
                </a:lnTo>
                <a:lnTo>
                  <a:pt x="389989" y="495300"/>
                </a:lnTo>
                <a:lnTo>
                  <a:pt x="380502" y="508000"/>
                </a:lnTo>
                <a:lnTo>
                  <a:pt x="368413" y="508000"/>
                </a:lnTo>
                <a:lnTo>
                  <a:pt x="359001" y="520700"/>
                </a:lnTo>
                <a:lnTo>
                  <a:pt x="346911" y="533400"/>
                </a:lnTo>
                <a:lnTo>
                  <a:pt x="817777" y="533400"/>
                </a:lnTo>
                <a:lnTo>
                  <a:pt x="809130" y="520700"/>
                </a:lnTo>
                <a:lnTo>
                  <a:pt x="799719" y="520700"/>
                </a:lnTo>
                <a:lnTo>
                  <a:pt x="791074" y="508000"/>
                </a:lnTo>
                <a:lnTo>
                  <a:pt x="776458" y="495300"/>
                </a:lnTo>
                <a:lnTo>
                  <a:pt x="765288" y="469900"/>
                </a:lnTo>
                <a:lnTo>
                  <a:pt x="754959" y="457200"/>
                </a:lnTo>
                <a:lnTo>
                  <a:pt x="746312" y="431800"/>
                </a:lnTo>
                <a:lnTo>
                  <a:pt x="742027" y="406400"/>
                </a:lnTo>
                <a:lnTo>
                  <a:pt x="738585" y="381000"/>
                </a:lnTo>
                <a:lnTo>
                  <a:pt x="736824" y="355600"/>
                </a:lnTo>
                <a:lnTo>
                  <a:pt x="738585" y="330200"/>
                </a:lnTo>
                <a:lnTo>
                  <a:pt x="743712" y="304800"/>
                </a:lnTo>
                <a:lnTo>
                  <a:pt x="749755" y="279400"/>
                </a:lnTo>
                <a:lnTo>
                  <a:pt x="758402" y="266700"/>
                </a:lnTo>
                <a:lnTo>
                  <a:pt x="767812" y="241300"/>
                </a:lnTo>
                <a:lnTo>
                  <a:pt x="792833" y="203200"/>
                </a:lnTo>
                <a:lnTo>
                  <a:pt x="803161" y="165100"/>
                </a:lnTo>
                <a:lnTo>
                  <a:pt x="801403" y="139700"/>
                </a:lnTo>
                <a:lnTo>
                  <a:pt x="785028" y="101600"/>
                </a:lnTo>
                <a:lnTo>
                  <a:pt x="743712" y="63500"/>
                </a:lnTo>
                <a:lnTo>
                  <a:pt x="723971" y="50800"/>
                </a:lnTo>
                <a:lnTo>
                  <a:pt x="700711" y="38100"/>
                </a:lnTo>
                <a:close/>
              </a:path>
              <a:path w="1654175" h="1320800">
                <a:moveTo>
                  <a:pt x="1108680" y="12700"/>
                </a:moveTo>
                <a:lnTo>
                  <a:pt x="970956" y="12700"/>
                </a:lnTo>
                <a:lnTo>
                  <a:pt x="963228" y="25400"/>
                </a:lnTo>
                <a:lnTo>
                  <a:pt x="954658" y="38100"/>
                </a:lnTo>
                <a:lnTo>
                  <a:pt x="947696" y="50800"/>
                </a:lnTo>
                <a:lnTo>
                  <a:pt x="943411" y="76200"/>
                </a:lnTo>
                <a:lnTo>
                  <a:pt x="936525" y="114300"/>
                </a:lnTo>
                <a:lnTo>
                  <a:pt x="934841" y="139700"/>
                </a:lnTo>
                <a:lnTo>
                  <a:pt x="936525" y="152400"/>
                </a:lnTo>
                <a:lnTo>
                  <a:pt x="939968" y="177800"/>
                </a:lnTo>
                <a:lnTo>
                  <a:pt x="945172" y="203200"/>
                </a:lnTo>
                <a:lnTo>
                  <a:pt x="951139" y="215900"/>
                </a:lnTo>
                <a:lnTo>
                  <a:pt x="959785" y="241300"/>
                </a:lnTo>
                <a:lnTo>
                  <a:pt x="972717" y="254000"/>
                </a:lnTo>
                <a:lnTo>
                  <a:pt x="986489" y="279400"/>
                </a:lnTo>
                <a:lnTo>
                  <a:pt x="995977" y="292100"/>
                </a:lnTo>
                <a:lnTo>
                  <a:pt x="1004545" y="317500"/>
                </a:lnTo>
                <a:lnTo>
                  <a:pt x="1008830" y="342900"/>
                </a:lnTo>
                <a:lnTo>
                  <a:pt x="1012273" y="368300"/>
                </a:lnTo>
                <a:lnTo>
                  <a:pt x="1010591" y="393700"/>
                </a:lnTo>
                <a:lnTo>
                  <a:pt x="1008830" y="406400"/>
                </a:lnTo>
                <a:lnTo>
                  <a:pt x="1002786" y="431800"/>
                </a:lnTo>
                <a:lnTo>
                  <a:pt x="995977" y="457200"/>
                </a:lnTo>
                <a:lnTo>
                  <a:pt x="984728" y="469900"/>
                </a:lnTo>
                <a:lnTo>
                  <a:pt x="970956" y="495300"/>
                </a:lnTo>
                <a:lnTo>
                  <a:pt x="956343" y="508000"/>
                </a:lnTo>
                <a:lnTo>
                  <a:pt x="939968" y="520700"/>
                </a:lnTo>
                <a:lnTo>
                  <a:pt x="920228" y="533400"/>
                </a:lnTo>
                <a:lnTo>
                  <a:pt x="1639839" y="533400"/>
                </a:lnTo>
                <a:lnTo>
                  <a:pt x="1632033" y="508000"/>
                </a:lnTo>
                <a:lnTo>
                  <a:pt x="1351459" y="508000"/>
                </a:lnTo>
                <a:lnTo>
                  <a:pt x="1335926" y="495300"/>
                </a:lnTo>
                <a:lnTo>
                  <a:pt x="1321313" y="495300"/>
                </a:lnTo>
                <a:lnTo>
                  <a:pt x="1308381" y="482600"/>
                </a:lnTo>
                <a:lnTo>
                  <a:pt x="1296369" y="469900"/>
                </a:lnTo>
                <a:lnTo>
                  <a:pt x="1278312" y="457200"/>
                </a:lnTo>
                <a:lnTo>
                  <a:pt x="1273108" y="444500"/>
                </a:lnTo>
                <a:lnTo>
                  <a:pt x="1270508" y="419100"/>
                </a:lnTo>
                <a:lnTo>
                  <a:pt x="1268823" y="393700"/>
                </a:lnTo>
                <a:lnTo>
                  <a:pt x="1268823" y="355600"/>
                </a:lnTo>
                <a:lnTo>
                  <a:pt x="1271426" y="304800"/>
                </a:lnTo>
                <a:lnTo>
                  <a:pt x="1274869" y="241300"/>
                </a:lnTo>
                <a:lnTo>
                  <a:pt x="1279994" y="177800"/>
                </a:lnTo>
                <a:lnTo>
                  <a:pt x="1285198" y="127000"/>
                </a:lnTo>
                <a:lnTo>
                  <a:pt x="1291165" y="76200"/>
                </a:lnTo>
                <a:lnTo>
                  <a:pt x="1296369" y="38100"/>
                </a:lnTo>
                <a:lnTo>
                  <a:pt x="1292926" y="38100"/>
                </a:lnTo>
                <a:lnTo>
                  <a:pt x="1242120" y="25400"/>
                </a:lnTo>
                <a:lnTo>
                  <a:pt x="1149998" y="25400"/>
                </a:lnTo>
                <a:lnTo>
                  <a:pt x="1108680" y="12700"/>
                </a:lnTo>
                <a:close/>
              </a:path>
              <a:path w="1654175" h="1320800">
                <a:moveTo>
                  <a:pt x="1562329" y="444500"/>
                </a:moveTo>
                <a:lnTo>
                  <a:pt x="1484899" y="444500"/>
                </a:lnTo>
                <a:lnTo>
                  <a:pt x="1471968" y="457200"/>
                </a:lnTo>
                <a:lnTo>
                  <a:pt x="1452151" y="482600"/>
                </a:lnTo>
                <a:lnTo>
                  <a:pt x="1438377" y="495300"/>
                </a:lnTo>
                <a:lnTo>
                  <a:pt x="1425447" y="495300"/>
                </a:lnTo>
                <a:lnTo>
                  <a:pt x="1410832" y="508000"/>
                </a:lnTo>
                <a:lnTo>
                  <a:pt x="1632033" y="508000"/>
                </a:lnTo>
                <a:lnTo>
                  <a:pt x="1620020" y="495300"/>
                </a:lnTo>
                <a:lnTo>
                  <a:pt x="1607091" y="482600"/>
                </a:lnTo>
                <a:lnTo>
                  <a:pt x="1592477" y="469900"/>
                </a:lnTo>
                <a:lnTo>
                  <a:pt x="1576945" y="457200"/>
                </a:lnTo>
                <a:lnTo>
                  <a:pt x="1562329" y="444500"/>
                </a:lnTo>
                <a:close/>
              </a:path>
              <a:path w="1654175" h="1320800">
                <a:moveTo>
                  <a:pt x="645621" y="25400"/>
                </a:moveTo>
                <a:lnTo>
                  <a:pt x="519068" y="25400"/>
                </a:lnTo>
                <a:lnTo>
                  <a:pt x="470863" y="38100"/>
                </a:lnTo>
                <a:lnTo>
                  <a:pt x="674008" y="38100"/>
                </a:lnTo>
                <a:lnTo>
                  <a:pt x="645621" y="25400"/>
                </a:lnTo>
                <a:close/>
              </a:path>
              <a:path w="1654175" h="1320800">
                <a:moveTo>
                  <a:pt x="1040737" y="0"/>
                </a:moveTo>
                <a:lnTo>
                  <a:pt x="990773" y="0"/>
                </a:lnTo>
                <a:lnTo>
                  <a:pt x="981285" y="12700"/>
                </a:lnTo>
                <a:lnTo>
                  <a:pt x="1071725" y="12700"/>
                </a:lnTo>
                <a:lnTo>
                  <a:pt x="1040737" y="0"/>
                </a:lnTo>
                <a:close/>
              </a:path>
            </a:pathLst>
          </a:custGeom>
          <a:solidFill>
            <a:srgbClr val="CCCCFF"/>
          </a:solidFill>
        </p:spPr>
        <p:txBody>
          <a:bodyPr wrap="square" lIns="0" tIns="0" rIns="0" bIns="0" rtlCol="0"/>
          <a:lstStyle/>
          <a:p>
            <a:endParaRPr sz="949"/>
          </a:p>
        </p:txBody>
      </p:sp>
      <p:sp>
        <p:nvSpPr>
          <p:cNvPr id="17" name="object 17"/>
          <p:cNvSpPr/>
          <p:nvPr/>
        </p:nvSpPr>
        <p:spPr>
          <a:xfrm>
            <a:off x="2458781" y="4229680"/>
            <a:ext cx="872319" cy="699194"/>
          </a:xfrm>
          <a:custGeom>
            <a:avLst/>
            <a:gdLst/>
            <a:ahLst/>
            <a:cxnLst/>
            <a:rect l="l" t="t" r="r" b="b"/>
            <a:pathLst>
              <a:path w="1654175" h="1325879">
                <a:moveTo>
                  <a:pt x="713642" y="1270806"/>
                </a:moveTo>
                <a:lnTo>
                  <a:pt x="726496" y="1270806"/>
                </a:lnTo>
                <a:lnTo>
                  <a:pt x="738585" y="1266288"/>
                </a:lnTo>
                <a:lnTo>
                  <a:pt x="767813" y="1237842"/>
                </a:lnTo>
                <a:lnTo>
                  <a:pt x="773016" y="1213974"/>
                </a:lnTo>
                <a:lnTo>
                  <a:pt x="773016" y="1200361"/>
                </a:lnTo>
                <a:lnTo>
                  <a:pt x="771256" y="1185589"/>
                </a:lnTo>
                <a:lnTo>
                  <a:pt x="767813" y="1167398"/>
                </a:lnTo>
                <a:lnTo>
                  <a:pt x="763528" y="1152625"/>
                </a:lnTo>
                <a:lnTo>
                  <a:pt x="754959" y="1135533"/>
                </a:lnTo>
                <a:lnTo>
                  <a:pt x="746313" y="1115083"/>
                </a:lnTo>
                <a:lnTo>
                  <a:pt x="735142" y="1095733"/>
                </a:lnTo>
                <a:lnTo>
                  <a:pt x="722211" y="1076443"/>
                </a:lnTo>
                <a:lnTo>
                  <a:pt x="715325" y="1065089"/>
                </a:lnTo>
                <a:lnTo>
                  <a:pt x="710198" y="1054833"/>
                </a:lnTo>
                <a:lnTo>
                  <a:pt x="705837" y="1043479"/>
                </a:lnTo>
                <a:lnTo>
                  <a:pt x="700711" y="1032125"/>
                </a:lnTo>
                <a:lnTo>
                  <a:pt x="695508" y="1008257"/>
                </a:lnTo>
                <a:lnTo>
                  <a:pt x="693825" y="984389"/>
                </a:lnTo>
                <a:lnTo>
                  <a:pt x="693825" y="960521"/>
                </a:lnTo>
                <a:lnTo>
                  <a:pt x="704154" y="912785"/>
                </a:lnTo>
                <a:lnTo>
                  <a:pt x="723971" y="868406"/>
                </a:lnTo>
                <a:lnTo>
                  <a:pt x="751516" y="829765"/>
                </a:lnTo>
                <a:lnTo>
                  <a:pt x="785029" y="801380"/>
                </a:lnTo>
                <a:lnTo>
                  <a:pt x="824663" y="785448"/>
                </a:lnTo>
                <a:lnTo>
                  <a:pt x="844403" y="784288"/>
                </a:lnTo>
                <a:lnTo>
                  <a:pt x="865980" y="785448"/>
                </a:lnTo>
                <a:lnTo>
                  <a:pt x="903854" y="803639"/>
                </a:lnTo>
                <a:lnTo>
                  <a:pt x="934842" y="832024"/>
                </a:lnTo>
                <a:lnTo>
                  <a:pt x="958102" y="868406"/>
                </a:lnTo>
                <a:lnTo>
                  <a:pt x="974400" y="915043"/>
                </a:lnTo>
                <a:lnTo>
                  <a:pt x="981286" y="960521"/>
                </a:lnTo>
                <a:lnTo>
                  <a:pt x="981286" y="984389"/>
                </a:lnTo>
                <a:lnTo>
                  <a:pt x="977843" y="1008257"/>
                </a:lnTo>
                <a:lnTo>
                  <a:pt x="972717" y="1029805"/>
                </a:lnTo>
                <a:lnTo>
                  <a:pt x="966672" y="1050316"/>
                </a:lnTo>
                <a:lnTo>
                  <a:pt x="954659" y="1067347"/>
                </a:lnTo>
                <a:lnTo>
                  <a:pt x="933083" y="1100311"/>
                </a:lnTo>
                <a:lnTo>
                  <a:pt x="905538" y="1143530"/>
                </a:lnTo>
                <a:lnTo>
                  <a:pt x="890082" y="1181010"/>
                </a:lnTo>
                <a:lnTo>
                  <a:pt x="887480" y="1193524"/>
                </a:lnTo>
                <a:lnTo>
                  <a:pt x="887480" y="1216233"/>
                </a:lnTo>
                <a:lnTo>
                  <a:pt x="888322" y="1226488"/>
                </a:lnTo>
                <a:lnTo>
                  <a:pt x="893525" y="1237842"/>
                </a:lnTo>
                <a:lnTo>
                  <a:pt x="900411" y="1248097"/>
                </a:lnTo>
                <a:lnTo>
                  <a:pt x="907298" y="1259452"/>
                </a:lnTo>
                <a:lnTo>
                  <a:pt x="947697" y="1292415"/>
                </a:lnTo>
                <a:lnTo>
                  <a:pt x="989090" y="1307188"/>
                </a:lnTo>
                <a:lnTo>
                  <a:pt x="1038977" y="1320801"/>
                </a:lnTo>
                <a:lnTo>
                  <a:pt x="1067364" y="1323120"/>
                </a:lnTo>
                <a:lnTo>
                  <a:pt x="1094909" y="1325379"/>
                </a:lnTo>
                <a:lnTo>
                  <a:pt x="1150917" y="1325379"/>
                </a:lnTo>
                <a:lnTo>
                  <a:pt x="1179303" y="1320801"/>
                </a:lnTo>
                <a:lnTo>
                  <a:pt x="1205930" y="1316283"/>
                </a:lnTo>
                <a:lnTo>
                  <a:pt x="1231792" y="1307188"/>
                </a:lnTo>
                <a:lnTo>
                  <a:pt x="1256735" y="1299251"/>
                </a:lnTo>
                <a:lnTo>
                  <a:pt x="1278312" y="1285579"/>
                </a:lnTo>
                <a:lnTo>
                  <a:pt x="1296369" y="1270806"/>
                </a:lnTo>
                <a:lnTo>
                  <a:pt x="1301496" y="1259452"/>
                </a:lnTo>
                <a:lnTo>
                  <a:pt x="1304938" y="1245778"/>
                </a:lnTo>
                <a:lnTo>
                  <a:pt x="1308381" y="1233325"/>
                </a:lnTo>
                <a:lnTo>
                  <a:pt x="1310142" y="1218552"/>
                </a:lnTo>
                <a:lnTo>
                  <a:pt x="1310984" y="1187847"/>
                </a:lnTo>
                <a:lnTo>
                  <a:pt x="1310984" y="1157142"/>
                </a:lnTo>
                <a:lnTo>
                  <a:pt x="1306699" y="1086698"/>
                </a:lnTo>
                <a:lnTo>
                  <a:pt x="1298053" y="1015033"/>
                </a:lnTo>
                <a:lnTo>
                  <a:pt x="1286882" y="945748"/>
                </a:lnTo>
                <a:lnTo>
                  <a:pt x="1278312" y="877502"/>
                </a:lnTo>
                <a:lnTo>
                  <a:pt x="1276551" y="849116"/>
                </a:lnTo>
                <a:lnTo>
                  <a:pt x="1274869" y="820670"/>
                </a:lnTo>
                <a:lnTo>
                  <a:pt x="1276551" y="796802"/>
                </a:lnTo>
                <a:lnTo>
                  <a:pt x="1281755" y="777512"/>
                </a:lnTo>
                <a:lnTo>
                  <a:pt x="1286882" y="757001"/>
                </a:lnTo>
                <a:lnTo>
                  <a:pt x="1294610" y="739970"/>
                </a:lnTo>
                <a:lnTo>
                  <a:pt x="1304938" y="725198"/>
                </a:lnTo>
                <a:lnTo>
                  <a:pt x="1314427" y="711585"/>
                </a:lnTo>
                <a:lnTo>
                  <a:pt x="1326516" y="699071"/>
                </a:lnTo>
                <a:lnTo>
                  <a:pt x="1337687" y="687717"/>
                </a:lnTo>
                <a:lnTo>
                  <a:pt x="1351459" y="678621"/>
                </a:lnTo>
                <a:lnTo>
                  <a:pt x="1364390" y="672944"/>
                </a:lnTo>
                <a:lnTo>
                  <a:pt x="1377243" y="666108"/>
                </a:lnTo>
                <a:lnTo>
                  <a:pt x="1391017" y="663849"/>
                </a:lnTo>
                <a:lnTo>
                  <a:pt x="1403948" y="663849"/>
                </a:lnTo>
                <a:lnTo>
                  <a:pt x="1440138" y="680880"/>
                </a:lnTo>
                <a:lnTo>
                  <a:pt x="1461639" y="707007"/>
                </a:lnTo>
                <a:lnTo>
                  <a:pt x="1471968" y="722939"/>
                </a:lnTo>
                <a:lnTo>
                  <a:pt x="1484899" y="733133"/>
                </a:lnTo>
                <a:lnTo>
                  <a:pt x="1497752" y="742229"/>
                </a:lnTo>
                <a:lnTo>
                  <a:pt x="1514127" y="749066"/>
                </a:lnTo>
                <a:lnTo>
                  <a:pt x="1545957" y="749066"/>
                </a:lnTo>
                <a:lnTo>
                  <a:pt x="1592477" y="729776"/>
                </a:lnTo>
                <a:lnTo>
                  <a:pt x="1632035" y="689976"/>
                </a:lnTo>
                <a:lnTo>
                  <a:pt x="1648407" y="654753"/>
                </a:lnTo>
                <a:lnTo>
                  <a:pt x="1653611" y="616113"/>
                </a:lnTo>
                <a:lnTo>
                  <a:pt x="1651850" y="585408"/>
                </a:lnTo>
                <a:lnTo>
                  <a:pt x="1639839" y="533093"/>
                </a:lnTo>
                <a:lnTo>
                  <a:pt x="1620022" y="491034"/>
                </a:lnTo>
                <a:lnTo>
                  <a:pt x="1592477" y="462649"/>
                </a:lnTo>
                <a:lnTo>
                  <a:pt x="1545957" y="438781"/>
                </a:lnTo>
                <a:lnTo>
                  <a:pt x="1529659" y="436461"/>
                </a:lnTo>
                <a:lnTo>
                  <a:pt x="1514127" y="438781"/>
                </a:lnTo>
                <a:lnTo>
                  <a:pt x="1497752" y="441040"/>
                </a:lnTo>
                <a:lnTo>
                  <a:pt x="1484899" y="447877"/>
                </a:lnTo>
                <a:lnTo>
                  <a:pt x="1471968" y="456972"/>
                </a:lnTo>
                <a:lnTo>
                  <a:pt x="1461639" y="469425"/>
                </a:lnTo>
                <a:lnTo>
                  <a:pt x="1452151" y="480840"/>
                </a:lnTo>
                <a:lnTo>
                  <a:pt x="1438379" y="488776"/>
                </a:lnTo>
                <a:lnTo>
                  <a:pt x="1425448" y="497871"/>
                </a:lnTo>
                <a:lnTo>
                  <a:pt x="1410834" y="502389"/>
                </a:lnTo>
                <a:lnTo>
                  <a:pt x="1395378" y="504708"/>
                </a:lnTo>
                <a:lnTo>
                  <a:pt x="1380688" y="506967"/>
                </a:lnTo>
                <a:lnTo>
                  <a:pt x="1366072" y="506967"/>
                </a:lnTo>
                <a:lnTo>
                  <a:pt x="1351459" y="502389"/>
                </a:lnTo>
                <a:lnTo>
                  <a:pt x="1335926" y="497871"/>
                </a:lnTo>
                <a:lnTo>
                  <a:pt x="1321313" y="491034"/>
                </a:lnTo>
                <a:lnTo>
                  <a:pt x="1278312" y="452394"/>
                </a:lnTo>
                <a:lnTo>
                  <a:pt x="1268824" y="395562"/>
                </a:lnTo>
                <a:lnTo>
                  <a:pt x="1268824" y="351245"/>
                </a:lnTo>
                <a:lnTo>
                  <a:pt x="1271426" y="298930"/>
                </a:lnTo>
                <a:lnTo>
                  <a:pt x="1274869" y="238680"/>
                </a:lnTo>
                <a:lnTo>
                  <a:pt x="1279996" y="179590"/>
                </a:lnTo>
                <a:lnTo>
                  <a:pt x="1285198" y="120500"/>
                </a:lnTo>
                <a:lnTo>
                  <a:pt x="1291167" y="70505"/>
                </a:lnTo>
                <a:lnTo>
                  <a:pt x="1296369" y="30704"/>
                </a:lnTo>
                <a:lnTo>
                  <a:pt x="1292926" y="30704"/>
                </a:lnTo>
                <a:lnTo>
                  <a:pt x="1242121" y="28446"/>
                </a:lnTo>
                <a:lnTo>
                  <a:pt x="1193917" y="25027"/>
                </a:lnTo>
                <a:lnTo>
                  <a:pt x="1149999" y="20449"/>
                </a:lnTo>
                <a:lnTo>
                  <a:pt x="1108681" y="15932"/>
                </a:lnTo>
                <a:lnTo>
                  <a:pt x="1071725" y="9095"/>
                </a:lnTo>
                <a:lnTo>
                  <a:pt x="1040737" y="4578"/>
                </a:lnTo>
                <a:lnTo>
                  <a:pt x="1017477" y="0"/>
                </a:lnTo>
                <a:lnTo>
                  <a:pt x="990774" y="0"/>
                </a:lnTo>
                <a:lnTo>
                  <a:pt x="954659" y="39800"/>
                </a:lnTo>
                <a:lnTo>
                  <a:pt x="939969" y="92053"/>
                </a:lnTo>
                <a:lnTo>
                  <a:pt x="934842" y="134112"/>
                </a:lnTo>
                <a:lnTo>
                  <a:pt x="936526" y="153463"/>
                </a:lnTo>
                <a:lnTo>
                  <a:pt x="945172" y="196682"/>
                </a:lnTo>
                <a:lnTo>
                  <a:pt x="959786" y="236421"/>
                </a:lnTo>
                <a:lnTo>
                  <a:pt x="972717" y="253514"/>
                </a:lnTo>
                <a:lnTo>
                  <a:pt x="986489" y="272804"/>
                </a:lnTo>
                <a:lnTo>
                  <a:pt x="995977" y="295573"/>
                </a:lnTo>
                <a:lnTo>
                  <a:pt x="1004546" y="319441"/>
                </a:lnTo>
                <a:lnTo>
                  <a:pt x="1008831" y="340989"/>
                </a:lnTo>
                <a:lnTo>
                  <a:pt x="1012274" y="364857"/>
                </a:lnTo>
                <a:lnTo>
                  <a:pt x="1010591" y="388725"/>
                </a:lnTo>
                <a:lnTo>
                  <a:pt x="1002786" y="431944"/>
                </a:lnTo>
                <a:lnTo>
                  <a:pt x="984729" y="471745"/>
                </a:lnTo>
                <a:lnTo>
                  <a:pt x="956343" y="504708"/>
                </a:lnTo>
                <a:lnTo>
                  <a:pt x="920228" y="528576"/>
                </a:lnTo>
                <a:lnTo>
                  <a:pt x="873708" y="537672"/>
                </a:lnTo>
                <a:lnTo>
                  <a:pt x="848765" y="537672"/>
                </a:lnTo>
                <a:lnTo>
                  <a:pt x="809131" y="521739"/>
                </a:lnTo>
                <a:lnTo>
                  <a:pt x="776459" y="491034"/>
                </a:lnTo>
                <a:lnTo>
                  <a:pt x="754959" y="450135"/>
                </a:lnTo>
                <a:lnTo>
                  <a:pt x="742028" y="402399"/>
                </a:lnTo>
                <a:lnTo>
                  <a:pt x="736825" y="351245"/>
                </a:lnTo>
                <a:lnTo>
                  <a:pt x="738585" y="327376"/>
                </a:lnTo>
                <a:lnTo>
                  <a:pt x="749756" y="281899"/>
                </a:lnTo>
                <a:lnTo>
                  <a:pt x="767813" y="244418"/>
                </a:lnTo>
                <a:lnTo>
                  <a:pt x="778143" y="231904"/>
                </a:lnTo>
                <a:lnTo>
                  <a:pt x="786789" y="218230"/>
                </a:lnTo>
                <a:lnTo>
                  <a:pt x="792833" y="203458"/>
                </a:lnTo>
                <a:lnTo>
                  <a:pt x="797960" y="188685"/>
                </a:lnTo>
                <a:lnTo>
                  <a:pt x="801403" y="172753"/>
                </a:lnTo>
                <a:lnTo>
                  <a:pt x="803162" y="157980"/>
                </a:lnTo>
                <a:lnTo>
                  <a:pt x="801403" y="142109"/>
                </a:lnTo>
                <a:lnTo>
                  <a:pt x="785029" y="98890"/>
                </a:lnTo>
                <a:lnTo>
                  <a:pt x="743712" y="59090"/>
                </a:lnTo>
                <a:lnTo>
                  <a:pt x="700711" y="39800"/>
                </a:lnTo>
                <a:lnTo>
                  <a:pt x="645621" y="26126"/>
                </a:lnTo>
                <a:lnTo>
                  <a:pt x="609430" y="25027"/>
                </a:lnTo>
                <a:lnTo>
                  <a:pt x="564670" y="25027"/>
                </a:lnTo>
                <a:lnTo>
                  <a:pt x="519068" y="26126"/>
                </a:lnTo>
                <a:lnTo>
                  <a:pt x="470864" y="30704"/>
                </a:lnTo>
                <a:lnTo>
                  <a:pt x="426104" y="37541"/>
                </a:lnTo>
                <a:lnTo>
                  <a:pt x="388229" y="44317"/>
                </a:lnTo>
                <a:lnTo>
                  <a:pt x="359001" y="51154"/>
                </a:lnTo>
                <a:lnTo>
                  <a:pt x="368412" y="94373"/>
                </a:lnTo>
                <a:lnTo>
                  <a:pt x="382185" y="151205"/>
                </a:lnTo>
                <a:lnTo>
                  <a:pt x="393432" y="215972"/>
                </a:lnTo>
                <a:lnTo>
                  <a:pt x="402844" y="284158"/>
                </a:lnTo>
                <a:lnTo>
                  <a:pt x="409730" y="350085"/>
                </a:lnTo>
                <a:lnTo>
                  <a:pt x="411490" y="381949"/>
                </a:lnTo>
                <a:lnTo>
                  <a:pt x="411490" y="410335"/>
                </a:lnTo>
                <a:lnTo>
                  <a:pt x="404603" y="459231"/>
                </a:lnTo>
                <a:lnTo>
                  <a:pt x="389989" y="491034"/>
                </a:lnTo>
                <a:lnTo>
                  <a:pt x="380502" y="502389"/>
                </a:lnTo>
                <a:lnTo>
                  <a:pt x="368412" y="511484"/>
                </a:lnTo>
                <a:lnTo>
                  <a:pt x="359001" y="519481"/>
                </a:lnTo>
                <a:lnTo>
                  <a:pt x="346912" y="526318"/>
                </a:lnTo>
                <a:lnTo>
                  <a:pt x="335741" y="530835"/>
                </a:lnTo>
                <a:lnTo>
                  <a:pt x="323652" y="533093"/>
                </a:lnTo>
                <a:lnTo>
                  <a:pt x="310798" y="535352"/>
                </a:lnTo>
                <a:lnTo>
                  <a:pt x="299550" y="535352"/>
                </a:lnTo>
                <a:lnTo>
                  <a:pt x="287538" y="533093"/>
                </a:lnTo>
                <a:lnTo>
                  <a:pt x="278050" y="530835"/>
                </a:lnTo>
                <a:lnTo>
                  <a:pt x="266037" y="528576"/>
                </a:lnTo>
                <a:lnTo>
                  <a:pt x="256550" y="523998"/>
                </a:lnTo>
                <a:lnTo>
                  <a:pt x="246220" y="517222"/>
                </a:lnTo>
                <a:lnTo>
                  <a:pt x="236732" y="509225"/>
                </a:lnTo>
                <a:lnTo>
                  <a:pt x="228163" y="502389"/>
                </a:lnTo>
                <a:lnTo>
                  <a:pt x="197175" y="467166"/>
                </a:lnTo>
                <a:lnTo>
                  <a:pt x="147212" y="452394"/>
                </a:lnTo>
                <a:lnTo>
                  <a:pt x="127395" y="452394"/>
                </a:lnTo>
                <a:lnTo>
                  <a:pt x="73146" y="469425"/>
                </a:lnTo>
                <a:lnTo>
                  <a:pt x="39634" y="500130"/>
                </a:lnTo>
                <a:lnTo>
                  <a:pt x="21576" y="530835"/>
                </a:lnTo>
                <a:lnTo>
                  <a:pt x="15532" y="543349"/>
                </a:lnTo>
                <a:lnTo>
                  <a:pt x="12089" y="556962"/>
                </a:lnTo>
                <a:lnTo>
                  <a:pt x="6886" y="569476"/>
                </a:lnTo>
                <a:lnTo>
                  <a:pt x="3443" y="585408"/>
                </a:lnTo>
                <a:lnTo>
                  <a:pt x="1759" y="602439"/>
                </a:lnTo>
                <a:lnTo>
                  <a:pt x="0" y="620630"/>
                </a:lnTo>
                <a:lnTo>
                  <a:pt x="0" y="652434"/>
                </a:lnTo>
                <a:lnTo>
                  <a:pt x="6886" y="694493"/>
                </a:lnTo>
                <a:lnTo>
                  <a:pt x="15532" y="718361"/>
                </a:lnTo>
                <a:lnTo>
                  <a:pt x="19817" y="729776"/>
                </a:lnTo>
                <a:lnTo>
                  <a:pt x="53406" y="772934"/>
                </a:lnTo>
                <a:lnTo>
                  <a:pt x="104211" y="799061"/>
                </a:lnTo>
                <a:lnTo>
                  <a:pt x="120508" y="803639"/>
                </a:lnTo>
                <a:lnTo>
                  <a:pt x="139484" y="803639"/>
                </a:lnTo>
                <a:lnTo>
                  <a:pt x="183402" y="790026"/>
                </a:lnTo>
                <a:lnTo>
                  <a:pt x="203143" y="768417"/>
                </a:lnTo>
                <a:lnTo>
                  <a:pt x="211789" y="757001"/>
                </a:lnTo>
                <a:lnTo>
                  <a:pt x="221277" y="749066"/>
                </a:lnTo>
                <a:lnTo>
                  <a:pt x="233289" y="742229"/>
                </a:lnTo>
                <a:lnTo>
                  <a:pt x="244460" y="737712"/>
                </a:lnTo>
                <a:lnTo>
                  <a:pt x="271164" y="737712"/>
                </a:lnTo>
                <a:lnTo>
                  <a:pt x="282335" y="742229"/>
                </a:lnTo>
                <a:lnTo>
                  <a:pt x="296107" y="746807"/>
                </a:lnTo>
                <a:lnTo>
                  <a:pt x="330538" y="770675"/>
                </a:lnTo>
                <a:lnTo>
                  <a:pt x="346912" y="794543"/>
                </a:lnTo>
                <a:lnTo>
                  <a:pt x="353798" y="808156"/>
                </a:lnTo>
                <a:lnTo>
                  <a:pt x="357241" y="820670"/>
                </a:lnTo>
                <a:lnTo>
                  <a:pt x="359001" y="834344"/>
                </a:lnTo>
                <a:lnTo>
                  <a:pt x="357241" y="870726"/>
                </a:lnTo>
                <a:lnTo>
                  <a:pt x="353798" y="917302"/>
                </a:lnTo>
                <a:lnTo>
                  <a:pt x="350355" y="974134"/>
                </a:lnTo>
                <a:lnTo>
                  <a:pt x="348672" y="1032125"/>
                </a:lnTo>
                <a:lnTo>
                  <a:pt x="346912" y="1095733"/>
                </a:lnTo>
                <a:lnTo>
                  <a:pt x="346912" y="1159401"/>
                </a:lnTo>
                <a:lnTo>
                  <a:pt x="350355" y="1218552"/>
                </a:lnTo>
                <a:lnTo>
                  <a:pt x="359001" y="1270806"/>
                </a:lnTo>
                <a:lnTo>
                  <a:pt x="400318" y="1285579"/>
                </a:lnTo>
                <a:lnTo>
                  <a:pt x="416616" y="1287837"/>
                </a:lnTo>
                <a:lnTo>
                  <a:pt x="459693" y="1287837"/>
                </a:lnTo>
                <a:lnTo>
                  <a:pt x="505295" y="1285579"/>
                </a:lnTo>
                <a:lnTo>
                  <a:pt x="556942" y="1281061"/>
                </a:lnTo>
                <a:lnTo>
                  <a:pt x="609430" y="1276483"/>
                </a:lnTo>
                <a:lnTo>
                  <a:pt x="662837" y="1271965"/>
                </a:lnTo>
                <a:lnTo>
                  <a:pt x="713642" y="1270806"/>
                </a:lnTo>
                <a:close/>
              </a:path>
            </a:pathLst>
          </a:custGeom>
          <a:ln w="38100">
            <a:solidFill>
              <a:srgbClr val="000000"/>
            </a:solidFill>
          </a:ln>
        </p:spPr>
        <p:txBody>
          <a:bodyPr wrap="square" lIns="0" tIns="0" rIns="0" bIns="0" rtlCol="0"/>
          <a:lstStyle/>
          <a:p>
            <a:endParaRPr sz="949"/>
          </a:p>
        </p:txBody>
      </p:sp>
      <p:sp>
        <p:nvSpPr>
          <p:cNvPr id="18" name="object 18"/>
          <p:cNvSpPr txBox="1"/>
          <p:nvPr/>
        </p:nvSpPr>
        <p:spPr>
          <a:xfrm>
            <a:off x="3707607" y="3750470"/>
            <a:ext cx="3618532" cy="1394312"/>
          </a:xfrm>
          <a:prstGeom prst="rect">
            <a:avLst/>
          </a:prstGeom>
          <a:ln w="12700">
            <a:solidFill>
              <a:srgbClr val="000000"/>
            </a:solidFill>
          </a:ln>
        </p:spPr>
        <p:txBody>
          <a:bodyPr vert="horz" wrap="square" lIns="0" tIns="18752" rIns="0" bIns="0" rtlCol="0">
            <a:spAutoFit/>
          </a:bodyPr>
          <a:lstStyle/>
          <a:p>
            <a:pPr marL="33820" marR="141642" algn="just">
              <a:lnSpc>
                <a:spcPct val="100499"/>
              </a:lnSpc>
              <a:spcBef>
                <a:spcPts val="148"/>
              </a:spcBef>
            </a:pPr>
            <a:r>
              <a:rPr sz="1793" b="1" dirty="0">
                <a:latin typeface="Calibri"/>
                <a:cs typeface="Calibri"/>
              </a:rPr>
              <a:t>Is an </a:t>
            </a:r>
            <a:r>
              <a:rPr sz="1793" b="1" i="1" spc="-3" dirty="0">
                <a:latin typeface="Calibri-BoldItalic"/>
                <a:cs typeface="Calibri-BoldItalic"/>
              </a:rPr>
              <a:t>insufficient </a:t>
            </a:r>
            <a:r>
              <a:rPr sz="1793" b="1" spc="-3" dirty="0">
                <a:latin typeface="Calibri"/>
                <a:cs typeface="Calibri"/>
              </a:rPr>
              <a:t>but </a:t>
            </a:r>
            <a:r>
              <a:rPr sz="1793" b="1" i="1" spc="-5" dirty="0">
                <a:latin typeface="Calibri-BoldItalic"/>
                <a:cs typeface="Calibri-BoldItalic"/>
              </a:rPr>
              <a:t>non-redundant  </a:t>
            </a:r>
            <a:r>
              <a:rPr sz="1793" b="1" spc="-3" dirty="0">
                <a:latin typeface="Calibri"/>
                <a:cs typeface="Calibri"/>
              </a:rPr>
              <a:t>part </a:t>
            </a:r>
            <a:r>
              <a:rPr sz="1793" b="1" dirty="0">
                <a:latin typeface="Calibri"/>
                <a:cs typeface="Calibri"/>
              </a:rPr>
              <a:t>of an </a:t>
            </a:r>
            <a:r>
              <a:rPr sz="1793" b="1" i="1" spc="-3" dirty="0">
                <a:latin typeface="Calibri-BoldItalic"/>
                <a:cs typeface="Calibri-BoldItalic"/>
              </a:rPr>
              <a:t>unnecessary </a:t>
            </a:r>
            <a:r>
              <a:rPr sz="1793" b="1" spc="-3" dirty="0">
                <a:latin typeface="Calibri"/>
                <a:cs typeface="Calibri"/>
              </a:rPr>
              <a:t>but </a:t>
            </a:r>
            <a:r>
              <a:rPr sz="1793" b="1" i="1" spc="-3" dirty="0">
                <a:latin typeface="Calibri-BoldItalic"/>
                <a:cs typeface="Calibri-BoldItalic"/>
              </a:rPr>
              <a:t>sufficient  </a:t>
            </a:r>
            <a:r>
              <a:rPr sz="1793" b="1" spc="-3" dirty="0">
                <a:latin typeface="Calibri"/>
                <a:cs typeface="Calibri"/>
              </a:rPr>
              <a:t>condition </a:t>
            </a:r>
            <a:r>
              <a:rPr sz="1793" b="1" spc="-11" dirty="0">
                <a:latin typeface="Calibri"/>
                <a:cs typeface="Calibri"/>
              </a:rPr>
              <a:t>for</a:t>
            </a:r>
            <a:r>
              <a:rPr sz="1793" b="1" dirty="0">
                <a:latin typeface="Calibri"/>
                <a:cs typeface="Calibri"/>
              </a:rPr>
              <a:t> </a:t>
            </a:r>
            <a:r>
              <a:rPr sz="1793" b="1" i="1" dirty="0">
                <a:latin typeface="Calibri-BoldItalic"/>
                <a:cs typeface="Calibri-BoldItalic"/>
              </a:rPr>
              <a:t>E</a:t>
            </a:r>
            <a:endParaRPr sz="1793">
              <a:latin typeface="Calibri-BoldItalic"/>
              <a:cs typeface="Calibri-BoldItalic"/>
            </a:endParaRPr>
          </a:p>
          <a:p>
            <a:pPr>
              <a:spcBef>
                <a:spcPts val="16"/>
              </a:spcBef>
            </a:pPr>
            <a:endParaRPr sz="1766">
              <a:latin typeface="Calibri-BoldItalic"/>
              <a:cs typeface="Calibri-BoldItalic"/>
            </a:endParaRPr>
          </a:p>
          <a:p>
            <a:pPr marL="33820" algn="just"/>
            <a:r>
              <a:rPr sz="1793" b="1" i="1" spc="-3" dirty="0">
                <a:latin typeface="Calibri-BoldItalic"/>
                <a:cs typeface="Calibri-BoldItalic"/>
              </a:rPr>
              <a:t>Causes as</a:t>
            </a:r>
            <a:r>
              <a:rPr sz="1793" b="1" i="1" spc="-8" dirty="0">
                <a:latin typeface="Calibri-BoldItalic"/>
                <a:cs typeface="Calibri-BoldItalic"/>
              </a:rPr>
              <a:t> </a:t>
            </a:r>
            <a:r>
              <a:rPr sz="1793" b="1" i="1" spc="-3" dirty="0">
                <a:latin typeface="Calibri-BoldItalic"/>
                <a:cs typeface="Calibri-BoldItalic"/>
              </a:rPr>
              <a:t>inus-conditions</a:t>
            </a:r>
            <a:endParaRPr sz="1793">
              <a:latin typeface="Calibri-BoldItalic"/>
              <a:cs typeface="Calibri-BoldItalic"/>
            </a:endParaRPr>
          </a:p>
        </p:txBody>
      </p:sp>
      <p:sp>
        <p:nvSpPr>
          <p:cNvPr id="19" name="object 19"/>
          <p:cNvSpPr/>
          <p:nvPr/>
        </p:nvSpPr>
        <p:spPr>
          <a:xfrm>
            <a:off x="1820419" y="1707060"/>
            <a:ext cx="1732928" cy="2057306"/>
          </a:xfrm>
          <a:prstGeom prst="rect">
            <a:avLst/>
          </a:prstGeom>
          <a:blipFill>
            <a:blip r:embed="rId2" cstate="print"/>
            <a:stretch>
              <a:fillRect/>
            </a:stretch>
          </a:blipFill>
        </p:spPr>
        <p:txBody>
          <a:bodyPr wrap="square" lIns="0" tIns="0" rIns="0" bIns="0" rtlCol="0"/>
          <a:lstStyle/>
          <a:p>
            <a:endParaRPr sz="949"/>
          </a:p>
        </p:txBody>
      </p:sp>
    </p:spTree>
    <p:extLst>
      <p:ext uri="{BB962C8B-B14F-4D97-AF65-F5344CB8AC3E}">
        <p14:creationId xmlns:p14="http://schemas.microsoft.com/office/powerpoint/2010/main" val="3533986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D3720-C6B2-423D-9C2A-341C5D7C3FA5}"/>
              </a:ext>
            </a:extLst>
          </p:cNvPr>
          <p:cNvSpPr>
            <a:spLocks noGrp="1"/>
          </p:cNvSpPr>
          <p:nvPr>
            <p:ph type="title"/>
          </p:nvPr>
        </p:nvSpPr>
        <p:spPr>
          <a:xfrm>
            <a:off x="1614488" y="1131095"/>
            <a:ext cx="5915025" cy="696827"/>
          </a:xfrm>
        </p:spPr>
        <p:txBody>
          <a:bodyPr/>
          <a:lstStyle/>
          <a:p>
            <a:r>
              <a:rPr lang="el-GR" dirty="0"/>
              <a:t>Γενικά για την Αιτιότητα</a:t>
            </a:r>
            <a:endParaRPr lang="en-US" dirty="0"/>
          </a:p>
        </p:txBody>
      </p:sp>
      <p:sp>
        <p:nvSpPr>
          <p:cNvPr id="3" name="Content Placeholder 2">
            <a:extLst>
              <a:ext uri="{FF2B5EF4-FFF2-40B4-BE49-F238E27FC236}">
                <a16:creationId xmlns:a16="http://schemas.microsoft.com/office/drawing/2014/main" id="{C2447430-AD87-48B7-9740-3DA13EE7DF9F}"/>
              </a:ext>
            </a:extLst>
          </p:cNvPr>
          <p:cNvSpPr>
            <a:spLocks noGrp="1"/>
          </p:cNvSpPr>
          <p:nvPr>
            <p:ph idx="1"/>
          </p:nvPr>
        </p:nvSpPr>
        <p:spPr/>
        <p:txBody>
          <a:bodyPr>
            <a:normAutofit lnSpcReduction="10000"/>
          </a:bodyPr>
          <a:lstStyle/>
          <a:p>
            <a:r>
              <a:rPr lang="el-GR" dirty="0"/>
              <a:t>Με τον όρο «αιτιότητα» δηλώνουμε τη σχέση ανάμεσα στο «αίτιο» και στο «αποτέλεσμα». </a:t>
            </a:r>
          </a:p>
          <a:p>
            <a:pPr marL="6697">
              <a:spcBef>
                <a:spcPts val="53"/>
              </a:spcBef>
              <a:tabLst>
                <a:tab pos="352264" algn="l"/>
              </a:tabLst>
            </a:pPr>
            <a:endParaRPr lang="el-GR" spc="116" dirty="0">
              <a:cs typeface="Times New Roman"/>
            </a:endParaRPr>
          </a:p>
          <a:p>
            <a:pPr marL="6697">
              <a:spcBef>
                <a:spcPts val="53"/>
              </a:spcBef>
              <a:tabLst>
                <a:tab pos="352264" algn="l"/>
              </a:tabLst>
            </a:pPr>
            <a:r>
              <a:rPr lang="el-GR" spc="116" dirty="0">
                <a:cs typeface="Times New Roman"/>
              </a:rPr>
              <a:t>Ανάλυση </a:t>
            </a:r>
            <a:r>
              <a:rPr lang="el-GR" spc="95" dirty="0">
                <a:cs typeface="Times New Roman"/>
              </a:rPr>
              <a:t>αιτιότητας: </a:t>
            </a:r>
            <a:r>
              <a:rPr lang="el-GR" spc="113" dirty="0">
                <a:cs typeface="Times New Roman"/>
              </a:rPr>
              <a:t>το</a:t>
            </a:r>
            <a:r>
              <a:rPr lang="el-GR" dirty="0">
                <a:cs typeface="Times New Roman"/>
              </a:rPr>
              <a:t> </a:t>
            </a:r>
            <a:r>
              <a:rPr lang="el-GR" spc="264" dirty="0">
                <a:cs typeface="Times New Roman"/>
              </a:rPr>
              <a:t>Α </a:t>
            </a:r>
            <a:r>
              <a:rPr lang="el-GR" spc="82" dirty="0">
                <a:cs typeface="Times New Roman"/>
              </a:rPr>
              <a:t>είναι </a:t>
            </a:r>
            <a:r>
              <a:rPr lang="el-GR" spc="92" dirty="0">
                <a:cs typeface="Times New Roman"/>
              </a:rPr>
              <a:t>αίτιο </a:t>
            </a:r>
            <a:r>
              <a:rPr lang="el-GR" spc="124" dirty="0">
                <a:cs typeface="Times New Roman"/>
              </a:rPr>
              <a:t>του</a:t>
            </a:r>
            <a:r>
              <a:rPr lang="el-GR" spc="-164" dirty="0">
                <a:cs typeface="Times New Roman"/>
              </a:rPr>
              <a:t> </a:t>
            </a:r>
            <a:r>
              <a:rPr lang="el-GR" spc="63" dirty="0">
                <a:cs typeface="Times New Roman"/>
              </a:rPr>
              <a:t>Β,</a:t>
            </a:r>
            <a:r>
              <a:rPr lang="el-GR" spc="3" dirty="0">
                <a:cs typeface="Times New Roman"/>
              </a:rPr>
              <a:t> </a:t>
            </a:r>
            <a:r>
              <a:rPr lang="el-GR" b="1" spc="124" dirty="0">
                <a:cs typeface="Times New Roman"/>
              </a:rPr>
              <a:t>αν </a:t>
            </a:r>
            <a:r>
              <a:rPr lang="el-GR" b="1" spc="58" dirty="0">
                <a:cs typeface="Times New Roman"/>
              </a:rPr>
              <a:t>και </a:t>
            </a:r>
            <a:r>
              <a:rPr lang="el-GR" b="1" spc="121" dirty="0">
                <a:cs typeface="Times New Roman"/>
              </a:rPr>
              <a:t>μόνο </a:t>
            </a:r>
            <a:r>
              <a:rPr lang="el-GR" b="1" spc="124" dirty="0">
                <a:cs typeface="Times New Roman"/>
              </a:rPr>
              <a:t>αν</a:t>
            </a:r>
            <a:r>
              <a:rPr lang="el-GR" b="1" spc="-164" dirty="0">
                <a:cs typeface="Times New Roman"/>
              </a:rPr>
              <a:t> </a:t>
            </a:r>
            <a:r>
              <a:rPr lang="el-GR" dirty="0">
                <a:cs typeface="Times New Roman"/>
              </a:rPr>
              <a:t>…</a:t>
            </a:r>
          </a:p>
          <a:p>
            <a:pPr marL="349597" lvl="1">
              <a:spcBef>
                <a:spcPts val="53"/>
              </a:spcBef>
              <a:tabLst>
                <a:tab pos="352264" algn="l"/>
              </a:tabLst>
            </a:pPr>
            <a:endParaRPr lang="el-GR" dirty="0">
              <a:cs typeface="Times New Roman"/>
            </a:endParaRPr>
          </a:p>
          <a:p>
            <a:pPr marL="349597" lvl="1">
              <a:spcBef>
                <a:spcPts val="53"/>
              </a:spcBef>
              <a:tabLst>
                <a:tab pos="352264" algn="l"/>
              </a:tabLst>
            </a:pPr>
            <a:r>
              <a:rPr lang="el-GR" dirty="0">
                <a:cs typeface="Times New Roman"/>
              </a:rPr>
              <a:t>Τι είδους οντότητες σχετίζονται μέσω της αιτιότητας; Ποια είναι τα </a:t>
            </a:r>
            <a:r>
              <a:rPr lang="en-US" dirty="0" err="1">
                <a:cs typeface="Times New Roman"/>
              </a:rPr>
              <a:t>relata</a:t>
            </a:r>
            <a:r>
              <a:rPr lang="en-US" dirty="0">
                <a:cs typeface="Times New Roman"/>
              </a:rPr>
              <a:t> </a:t>
            </a:r>
            <a:r>
              <a:rPr lang="el-GR" dirty="0"/>
              <a:t>της </a:t>
            </a:r>
            <a:r>
              <a:rPr lang="el-GR" dirty="0" err="1"/>
              <a:t>αιτιακής</a:t>
            </a:r>
            <a:r>
              <a:rPr lang="el-GR" dirty="0"/>
              <a:t> σχέσης; Τι είναι τα Α και Β;</a:t>
            </a:r>
          </a:p>
          <a:p>
            <a:pPr marL="349597" lvl="1">
              <a:spcBef>
                <a:spcPts val="53"/>
              </a:spcBef>
              <a:tabLst>
                <a:tab pos="352264" algn="l"/>
              </a:tabLst>
            </a:pPr>
            <a:endParaRPr lang="el-GR" dirty="0"/>
          </a:p>
          <a:p>
            <a:pPr marL="349597" lvl="1">
              <a:spcBef>
                <a:spcPts val="53"/>
              </a:spcBef>
              <a:tabLst>
                <a:tab pos="352264" algn="l"/>
              </a:tabLst>
            </a:pPr>
            <a:r>
              <a:rPr lang="el-GR" dirty="0"/>
              <a:t>Ποιες είναι οι ικανές και αναγκαίες συνθήκες που ικανοποιούν οι οντότητες αυτές ώστε να λέμε ότι βρίσκονται σε </a:t>
            </a:r>
            <a:r>
              <a:rPr lang="el-GR" dirty="0" err="1"/>
              <a:t>αιτιακή</a:t>
            </a:r>
            <a:r>
              <a:rPr lang="el-GR" dirty="0"/>
              <a:t> σχέση; </a:t>
            </a:r>
            <a:endParaRPr lang="en-US" dirty="0"/>
          </a:p>
        </p:txBody>
      </p:sp>
    </p:spTree>
    <p:extLst>
      <p:ext uri="{BB962C8B-B14F-4D97-AF65-F5344CB8AC3E}">
        <p14:creationId xmlns:p14="http://schemas.microsoft.com/office/powerpoint/2010/main" val="1210410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4C04F-7FD9-4AFB-9A01-BAD229C2BFEA}"/>
              </a:ext>
            </a:extLst>
          </p:cNvPr>
          <p:cNvSpPr>
            <a:spLocks noGrp="1"/>
          </p:cNvSpPr>
          <p:nvPr>
            <p:ph type="title"/>
          </p:nvPr>
        </p:nvSpPr>
        <p:spPr>
          <a:xfrm>
            <a:off x="1614488" y="1131095"/>
            <a:ext cx="5915025" cy="531804"/>
          </a:xfrm>
        </p:spPr>
        <p:txBody>
          <a:bodyPr>
            <a:noAutofit/>
          </a:bodyPr>
          <a:lstStyle/>
          <a:p>
            <a:r>
              <a:rPr lang="el-GR" sz="3600" dirty="0"/>
              <a:t>Τα </a:t>
            </a:r>
            <a:r>
              <a:rPr lang="en-US" sz="3600" dirty="0" err="1"/>
              <a:t>relata</a:t>
            </a:r>
            <a:r>
              <a:rPr lang="en-US" sz="3600" dirty="0"/>
              <a:t> </a:t>
            </a:r>
            <a:r>
              <a:rPr lang="el-GR" sz="3600" dirty="0"/>
              <a:t>της </a:t>
            </a:r>
            <a:r>
              <a:rPr lang="el-GR" sz="3600" dirty="0" err="1"/>
              <a:t>αιτιακής</a:t>
            </a:r>
            <a:r>
              <a:rPr lang="el-GR" sz="3600" dirty="0"/>
              <a:t> σχέσης</a:t>
            </a:r>
            <a:endParaRPr lang="en-US" sz="3600" dirty="0"/>
          </a:p>
        </p:txBody>
      </p:sp>
      <p:sp>
        <p:nvSpPr>
          <p:cNvPr id="3" name="Content Placeholder 2">
            <a:extLst>
              <a:ext uri="{FF2B5EF4-FFF2-40B4-BE49-F238E27FC236}">
                <a16:creationId xmlns:a16="http://schemas.microsoft.com/office/drawing/2014/main" id="{9F98230F-7510-43CD-8281-3C461531F321}"/>
              </a:ext>
            </a:extLst>
          </p:cNvPr>
          <p:cNvSpPr>
            <a:spLocks noGrp="1"/>
          </p:cNvSpPr>
          <p:nvPr>
            <p:ph idx="1"/>
          </p:nvPr>
        </p:nvSpPr>
        <p:spPr>
          <a:xfrm>
            <a:off x="1614488" y="1889279"/>
            <a:ext cx="5915025" cy="3600693"/>
          </a:xfrm>
        </p:spPr>
        <p:txBody>
          <a:bodyPr>
            <a:normAutofit fontScale="70000" lnSpcReduction="20000"/>
          </a:bodyPr>
          <a:lstStyle/>
          <a:p>
            <a:r>
              <a:rPr lang="el-GR" b="1" dirty="0"/>
              <a:t>Αντικείμενα </a:t>
            </a:r>
            <a:r>
              <a:rPr lang="el-GR" spc="29" dirty="0">
                <a:cs typeface="Times New Roman"/>
              </a:rPr>
              <a:t>‘η </a:t>
            </a:r>
            <a:r>
              <a:rPr lang="el-GR" spc="92" dirty="0">
                <a:cs typeface="Times New Roman"/>
              </a:rPr>
              <a:t>πέτρα </a:t>
            </a:r>
            <a:r>
              <a:rPr lang="el-GR" spc="66" dirty="0">
                <a:cs typeface="Times New Roman"/>
              </a:rPr>
              <a:t>έσπασε </a:t>
            </a:r>
            <a:r>
              <a:rPr lang="el-GR" spc="90" dirty="0">
                <a:cs typeface="Times New Roman"/>
              </a:rPr>
              <a:t>το</a:t>
            </a:r>
            <a:r>
              <a:rPr lang="el-GR" spc="-242" dirty="0">
                <a:cs typeface="Times New Roman"/>
              </a:rPr>
              <a:t> </a:t>
            </a:r>
            <a:r>
              <a:rPr lang="el-GR" spc="107" dirty="0">
                <a:cs typeface="Times New Roman"/>
              </a:rPr>
              <a:t>παράθυρο’</a:t>
            </a:r>
            <a:endParaRPr lang="el-GR" dirty="0">
              <a:cs typeface="Times New Roman"/>
            </a:endParaRPr>
          </a:p>
          <a:p>
            <a:r>
              <a:rPr lang="en-US" b="1" dirty="0"/>
              <a:t>Hobbes</a:t>
            </a:r>
          </a:p>
          <a:p>
            <a:pPr marL="342900" lvl="1" indent="0">
              <a:buNone/>
            </a:pPr>
            <a:r>
              <a:rPr lang="en-US" dirty="0"/>
              <a:t>“</a:t>
            </a:r>
            <a:r>
              <a:rPr lang="el-GR" dirty="0"/>
              <a:t>Κατανοούμε ότι ένα ενεργούν παράγει το καθορισμένο, ή κάποιο συγκεκριμένο, αποτέλεσμα στο πάσχον, σύμφωνα με κάποιο ορισμένο </a:t>
            </a:r>
            <a:r>
              <a:rPr lang="el-GR" dirty="0" err="1"/>
              <a:t>συμβεβηκός</a:t>
            </a:r>
            <a:r>
              <a:rPr lang="el-GR" dirty="0"/>
              <a:t> ή </a:t>
            </a:r>
            <a:r>
              <a:rPr lang="el-GR" dirty="0" err="1"/>
              <a:t>συμβεβηκότα</a:t>
            </a:r>
            <a:r>
              <a:rPr lang="el-GR" dirty="0"/>
              <a:t> από τα οποία τόσο αυτό όσο και το πάσχον επηρεάζονται. Αυτό σημαίνει ότι το ενεργούν έχει αυτό ακριβώς το αποτέλεσμα, όχι επειδή είναι ένα σώμα αλλά επειδή είναι σώμα αυτού του είδους ή επειδή κινείται κατ' αυτόν τον τρόπο.</a:t>
            </a:r>
            <a:r>
              <a:rPr lang="en-US" dirty="0"/>
              <a:t>”</a:t>
            </a:r>
          </a:p>
          <a:p>
            <a:pPr marL="342900" lvl="1" indent="0">
              <a:buNone/>
            </a:pPr>
            <a:endParaRPr lang="en-US" dirty="0"/>
          </a:p>
          <a:p>
            <a:r>
              <a:rPr lang="el-GR" spc="29" dirty="0">
                <a:cs typeface="Times New Roman"/>
              </a:rPr>
              <a:t>‘η </a:t>
            </a:r>
            <a:r>
              <a:rPr lang="el-GR" spc="92" dirty="0">
                <a:cs typeface="Times New Roman"/>
              </a:rPr>
              <a:t>πέτρα </a:t>
            </a:r>
            <a:r>
              <a:rPr lang="el-GR" spc="66" dirty="0">
                <a:cs typeface="Times New Roman"/>
              </a:rPr>
              <a:t>έσπασε</a:t>
            </a:r>
            <a:r>
              <a:rPr lang="el-GR" spc="-107" dirty="0">
                <a:cs typeface="Times New Roman"/>
              </a:rPr>
              <a:t> </a:t>
            </a:r>
            <a:r>
              <a:rPr lang="el-GR" spc="90" dirty="0">
                <a:cs typeface="Times New Roman"/>
              </a:rPr>
              <a:t>το</a:t>
            </a:r>
            <a:r>
              <a:rPr lang="el-GR" spc="5" dirty="0">
                <a:cs typeface="Times New Roman"/>
              </a:rPr>
              <a:t> </a:t>
            </a:r>
            <a:r>
              <a:rPr lang="el-GR" spc="107" dirty="0">
                <a:cs typeface="Times New Roman"/>
              </a:rPr>
              <a:t>παράθυρο’</a:t>
            </a:r>
            <a:r>
              <a:rPr lang="en-US" spc="-3" dirty="0">
                <a:cs typeface="Times New Roman"/>
              </a:rPr>
              <a:t> </a:t>
            </a:r>
            <a:r>
              <a:rPr lang="en-US" spc="-3" dirty="0">
                <a:cs typeface="Times New Roman"/>
                <a:sym typeface="Wingdings" panose="05000000000000000000" pitchFamily="2" charset="2"/>
              </a:rPr>
              <a:t> </a:t>
            </a:r>
            <a:r>
              <a:rPr lang="el-GR" spc="29" dirty="0">
                <a:cs typeface="Times New Roman"/>
              </a:rPr>
              <a:t>‘η </a:t>
            </a:r>
            <a:r>
              <a:rPr lang="el-GR" spc="92" dirty="0">
                <a:cs typeface="Times New Roman"/>
              </a:rPr>
              <a:t>πέτρα </a:t>
            </a:r>
            <a:r>
              <a:rPr lang="el-GR" spc="40" dirty="0">
                <a:cs typeface="Times New Roman"/>
              </a:rPr>
              <a:t>με </a:t>
            </a:r>
            <a:r>
              <a:rPr lang="el-GR" spc="60" dirty="0">
                <a:cs typeface="Times New Roman"/>
              </a:rPr>
              <a:t>τις  </a:t>
            </a:r>
            <a:r>
              <a:rPr lang="el-GR" spc="71" dirty="0">
                <a:cs typeface="Times New Roman"/>
              </a:rPr>
              <a:t>συγκεκριμένες ιδιότητες </a:t>
            </a:r>
            <a:r>
              <a:rPr lang="el-GR" spc="37" dirty="0">
                <a:cs typeface="Times New Roman"/>
              </a:rPr>
              <a:t>σε </a:t>
            </a:r>
            <a:r>
              <a:rPr lang="el-GR" spc="74" dirty="0">
                <a:cs typeface="Times New Roman"/>
              </a:rPr>
              <a:t>συγκεκριμένο</a:t>
            </a:r>
            <a:r>
              <a:rPr lang="el-GR" spc="-200" dirty="0">
                <a:cs typeface="Times New Roman"/>
              </a:rPr>
              <a:t> </a:t>
            </a:r>
            <a:r>
              <a:rPr lang="el-GR" spc="74" dirty="0">
                <a:cs typeface="Times New Roman"/>
              </a:rPr>
              <a:t>περιβάλλον  </a:t>
            </a:r>
            <a:r>
              <a:rPr lang="el-GR" spc="66" dirty="0">
                <a:cs typeface="Times New Roman"/>
              </a:rPr>
              <a:t>έσπασε </a:t>
            </a:r>
            <a:r>
              <a:rPr lang="el-GR" spc="90" dirty="0">
                <a:cs typeface="Times New Roman"/>
              </a:rPr>
              <a:t>το</a:t>
            </a:r>
            <a:r>
              <a:rPr lang="el-GR" spc="-71" dirty="0">
                <a:cs typeface="Times New Roman"/>
              </a:rPr>
              <a:t> </a:t>
            </a:r>
            <a:r>
              <a:rPr lang="el-GR" spc="107" dirty="0">
                <a:cs typeface="Times New Roman"/>
              </a:rPr>
              <a:t>παράθυρο’</a:t>
            </a:r>
            <a:endParaRPr lang="el-GR" dirty="0">
              <a:cs typeface="Times New Roman"/>
            </a:endParaRPr>
          </a:p>
          <a:p>
            <a:pPr marL="342900" lvl="1" indent="0">
              <a:buNone/>
            </a:pPr>
            <a:endParaRPr lang="en-US" dirty="0"/>
          </a:p>
        </p:txBody>
      </p:sp>
    </p:spTree>
    <p:extLst>
      <p:ext uri="{BB962C8B-B14F-4D97-AF65-F5344CB8AC3E}">
        <p14:creationId xmlns:p14="http://schemas.microsoft.com/office/powerpoint/2010/main" val="955900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4C04F-7FD9-4AFB-9A01-BAD229C2BFEA}"/>
              </a:ext>
            </a:extLst>
          </p:cNvPr>
          <p:cNvSpPr>
            <a:spLocks noGrp="1"/>
          </p:cNvSpPr>
          <p:nvPr>
            <p:ph type="title"/>
          </p:nvPr>
        </p:nvSpPr>
        <p:spPr>
          <a:xfrm>
            <a:off x="1614488" y="1131095"/>
            <a:ext cx="5915025" cy="531804"/>
          </a:xfrm>
        </p:spPr>
        <p:txBody>
          <a:bodyPr>
            <a:normAutofit fontScale="90000"/>
          </a:bodyPr>
          <a:lstStyle/>
          <a:p>
            <a:r>
              <a:rPr lang="el-GR" dirty="0"/>
              <a:t>Τα </a:t>
            </a:r>
            <a:r>
              <a:rPr lang="en-US" dirty="0" err="1"/>
              <a:t>relata</a:t>
            </a:r>
            <a:r>
              <a:rPr lang="en-US" dirty="0"/>
              <a:t> </a:t>
            </a:r>
            <a:r>
              <a:rPr lang="el-GR" dirty="0"/>
              <a:t>της </a:t>
            </a:r>
            <a:r>
              <a:rPr lang="el-GR" dirty="0" err="1"/>
              <a:t>αιτιακής</a:t>
            </a:r>
            <a:r>
              <a:rPr lang="el-GR" dirty="0"/>
              <a:t> σχέσης</a:t>
            </a:r>
            <a:endParaRPr lang="en-US" dirty="0"/>
          </a:p>
        </p:txBody>
      </p:sp>
      <p:sp>
        <p:nvSpPr>
          <p:cNvPr id="3" name="Content Placeholder 2">
            <a:extLst>
              <a:ext uri="{FF2B5EF4-FFF2-40B4-BE49-F238E27FC236}">
                <a16:creationId xmlns:a16="http://schemas.microsoft.com/office/drawing/2014/main" id="{9F98230F-7510-43CD-8281-3C461531F321}"/>
              </a:ext>
            </a:extLst>
          </p:cNvPr>
          <p:cNvSpPr>
            <a:spLocks noGrp="1"/>
          </p:cNvSpPr>
          <p:nvPr>
            <p:ph idx="1"/>
          </p:nvPr>
        </p:nvSpPr>
        <p:spPr>
          <a:xfrm>
            <a:off x="1614488" y="1889279"/>
            <a:ext cx="5915025" cy="3600693"/>
          </a:xfrm>
        </p:spPr>
        <p:txBody>
          <a:bodyPr>
            <a:noAutofit/>
          </a:bodyPr>
          <a:lstStyle/>
          <a:p>
            <a:pPr marL="6697">
              <a:spcBef>
                <a:spcPts val="53"/>
              </a:spcBef>
            </a:pPr>
            <a:r>
              <a:rPr lang="el-GR" sz="1650" spc="-3" dirty="0">
                <a:latin typeface="Times New Roman"/>
                <a:cs typeface="Times New Roman"/>
              </a:rPr>
              <a:t>Σ</a:t>
            </a:r>
            <a:r>
              <a:rPr lang="el-GR" sz="1650" spc="87" dirty="0">
                <a:latin typeface="Times New Roman"/>
                <a:cs typeface="Times New Roman"/>
              </a:rPr>
              <a:t>υμβάν</a:t>
            </a:r>
            <a:r>
              <a:rPr lang="el-GR" sz="1650" dirty="0">
                <a:latin typeface="Times New Roman"/>
                <a:cs typeface="Times New Roman"/>
              </a:rPr>
              <a:t> </a:t>
            </a:r>
            <a:r>
              <a:rPr lang="el-GR" sz="1650" spc="-3" dirty="0">
                <a:latin typeface="Times New Roman"/>
                <a:cs typeface="Times New Roman"/>
              </a:rPr>
              <a:t>(</a:t>
            </a:r>
            <a:r>
              <a:rPr lang="el-GR" sz="1650" spc="-3" dirty="0" err="1">
                <a:latin typeface="Times New Roman"/>
                <a:cs typeface="Times New Roman"/>
              </a:rPr>
              <a:t>event</a:t>
            </a:r>
            <a:r>
              <a:rPr lang="el-GR" sz="1650" spc="-3" dirty="0">
                <a:latin typeface="Times New Roman"/>
                <a:cs typeface="Times New Roman"/>
              </a:rPr>
              <a:t>): η </a:t>
            </a:r>
            <a:r>
              <a:rPr lang="el-GR" sz="1650" dirty="0"/>
              <a:t>εκδήλωση ή η μεταβολή κάποιας ιδιότητας σε κάποιο αντικείμενο. </a:t>
            </a:r>
            <a:endParaRPr lang="el-GR" sz="1650" spc="119" dirty="0">
              <a:latin typeface="Times New Roman"/>
              <a:cs typeface="Times New Roman"/>
            </a:endParaRPr>
          </a:p>
          <a:p>
            <a:pPr marL="6697"/>
            <a:r>
              <a:rPr lang="el-GR" sz="1650" spc="119" dirty="0">
                <a:latin typeface="Times New Roman"/>
                <a:cs typeface="Times New Roman"/>
              </a:rPr>
              <a:t>Αιτιότητα: τα </a:t>
            </a:r>
            <a:r>
              <a:rPr lang="el-GR" sz="1650" spc="95" dirty="0">
                <a:latin typeface="Times New Roman"/>
                <a:cs typeface="Times New Roman"/>
              </a:rPr>
              <a:t>συμβάντα </a:t>
            </a:r>
            <a:r>
              <a:rPr lang="el-GR" sz="1650" b="1" spc="58" dirty="0">
                <a:latin typeface="Times New Roman"/>
                <a:cs typeface="Times New Roman"/>
              </a:rPr>
              <a:t>προκαλούν </a:t>
            </a:r>
            <a:r>
              <a:rPr lang="el-GR" sz="1650" spc="95" dirty="0">
                <a:latin typeface="Times New Roman"/>
                <a:cs typeface="Times New Roman"/>
              </a:rPr>
              <a:t>άλλα</a:t>
            </a:r>
            <a:r>
              <a:rPr lang="el-GR" sz="1650" spc="-277" dirty="0">
                <a:latin typeface="Times New Roman"/>
                <a:cs typeface="Times New Roman"/>
              </a:rPr>
              <a:t> </a:t>
            </a:r>
            <a:r>
              <a:rPr lang="el-GR" sz="1650" spc="95" dirty="0">
                <a:latin typeface="Times New Roman"/>
                <a:cs typeface="Times New Roman"/>
              </a:rPr>
              <a:t>συμβάντα</a:t>
            </a:r>
            <a:endParaRPr lang="el-GR" sz="1650" dirty="0">
              <a:latin typeface="Times New Roman"/>
              <a:cs typeface="Times New Roman"/>
            </a:endParaRPr>
          </a:p>
          <a:p>
            <a:pPr marL="6697" marR="2679">
              <a:lnSpc>
                <a:spcPts val="2267"/>
              </a:lnSpc>
            </a:pPr>
            <a:r>
              <a:rPr lang="el-GR" sz="1650" spc="82" dirty="0">
                <a:latin typeface="Times New Roman"/>
                <a:cs typeface="Times New Roman"/>
              </a:rPr>
              <a:t> Οι </a:t>
            </a:r>
            <a:r>
              <a:rPr lang="el-GR" sz="1650" spc="82" dirty="0" err="1">
                <a:latin typeface="Times New Roman"/>
                <a:cs typeface="Times New Roman"/>
              </a:rPr>
              <a:t>αιτιακές</a:t>
            </a:r>
            <a:r>
              <a:rPr lang="el-GR" sz="1650" spc="82" dirty="0">
                <a:latin typeface="Times New Roman"/>
                <a:cs typeface="Times New Roman"/>
              </a:rPr>
              <a:t> προτάσεις που αναφέρονται σε  αντικείμενα θα πρέπει </a:t>
            </a:r>
            <a:r>
              <a:rPr lang="el-GR" sz="1650" spc="74" dirty="0">
                <a:latin typeface="Times New Roman"/>
                <a:cs typeface="Times New Roman"/>
              </a:rPr>
              <a:t>να κατανοούνται με όρους συμβάντων.</a:t>
            </a:r>
            <a:endParaRPr lang="el-GR" sz="1650" dirty="0"/>
          </a:p>
          <a:p>
            <a:r>
              <a:rPr lang="el-GR" sz="1650" b="1" dirty="0"/>
              <a:t>Ενικό συμβάν ή δείγμα συμβάντος (</a:t>
            </a:r>
            <a:r>
              <a:rPr lang="el-GR" sz="1650" b="1" dirty="0" err="1"/>
              <a:t>token</a:t>
            </a:r>
            <a:r>
              <a:rPr lang="el-GR" sz="1650" b="1" dirty="0"/>
              <a:t> </a:t>
            </a:r>
            <a:r>
              <a:rPr lang="el-GR" sz="1650" b="1" dirty="0" err="1"/>
              <a:t>event</a:t>
            </a:r>
            <a:r>
              <a:rPr lang="el-GR" sz="1650" b="1" dirty="0"/>
              <a:t>) </a:t>
            </a:r>
            <a:r>
              <a:rPr lang="el-GR" sz="1650" dirty="0"/>
              <a:t>ονομάζουμε κάθε συμβάν που λαμβάνει χώρα σε ορισμένο σημείο του χωροχρόνου και με αναφορά σε ορισμένα αντικείμενα. </a:t>
            </a:r>
          </a:p>
          <a:p>
            <a:r>
              <a:rPr lang="el-GR" sz="1650" b="1" dirty="0"/>
              <a:t>Γενικό συμβάν ή τύπο συμβάντος (</a:t>
            </a:r>
            <a:r>
              <a:rPr lang="el-GR" sz="1650" b="1" dirty="0" err="1"/>
              <a:t>type</a:t>
            </a:r>
            <a:r>
              <a:rPr lang="el-GR" sz="1650" b="1" dirty="0"/>
              <a:t> </a:t>
            </a:r>
            <a:r>
              <a:rPr lang="el-GR" sz="1650" b="1" dirty="0" err="1"/>
              <a:t>event</a:t>
            </a:r>
            <a:r>
              <a:rPr lang="el-GR" sz="1650" b="1" dirty="0"/>
              <a:t>) </a:t>
            </a:r>
            <a:r>
              <a:rPr lang="el-GR" sz="1650" dirty="0" err="1"/>
              <a:t>oνομάζεται</a:t>
            </a:r>
            <a:r>
              <a:rPr lang="el-GR" sz="1650" dirty="0"/>
              <a:t> κάθε συλλογή ενικών συμβάντων τα στοιχεία της οποίας διαφοροποιούνται ως προς τους </a:t>
            </a:r>
            <a:r>
              <a:rPr lang="el-GR" sz="1650" dirty="0" err="1"/>
              <a:t>χωροχρονικούς</a:t>
            </a:r>
            <a:r>
              <a:rPr lang="el-GR" sz="1650" dirty="0"/>
              <a:t> προσδιορισμούς τους ή την αναφορά σε συγκεκριμένα αντικείμενα (καθέκαστα). </a:t>
            </a:r>
            <a:endParaRPr lang="en-US" sz="1650" dirty="0"/>
          </a:p>
        </p:txBody>
      </p:sp>
    </p:spTree>
    <p:extLst>
      <p:ext uri="{BB962C8B-B14F-4D97-AF65-F5344CB8AC3E}">
        <p14:creationId xmlns:p14="http://schemas.microsoft.com/office/powerpoint/2010/main" val="617072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F8676-8319-4215-8332-50BBFF535099}"/>
              </a:ext>
            </a:extLst>
          </p:cNvPr>
          <p:cNvSpPr>
            <a:spLocks noGrp="1"/>
          </p:cNvSpPr>
          <p:nvPr>
            <p:ph type="title"/>
          </p:nvPr>
        </p:nvSpPr>
        <p:spPr>
          <a:xfrm>
            <a:off x="1614488" y="1131096"/>
            <a:ext cx="5915025" cy="471880"/>
          </a:xfrm>
        </p:spPr>
        <p:txBody>
          <a:bodyPr>
            <a:normAutofit fontScale="90000"/>
          </a:bodyPr>
          <a:lstStyle/>
          <a:p>
            <a:r>
              <a:rPr lang="el-GR" dirty="0"/>
              <a:t>Γενική </a:t>
            </a:r>
            <a:r>
              <a:rPr lang="en-US" dirty="0"/>
              <a:t>vs. </a:t>
            </a:r>
            <a:r>
              <a:rPr lang="el-GR" dirty="0"/>
              <a:t>Ενική Αιτιότητα</a:t>
            </a:r>
            <a:endParaRPr lang="en-US" dirty="0"/>
          </a:p>
        </p:txBody>
      </p:sp>
      <p:sp>
        <p:nvSpPr>
          <p:cNvPr id="3" name="Content Placeholder 2">
            <a:extLst>
              <a:ext uri="{FF2B5EF4-FFF2-40B4-BE49-F238E27FC236}">
                <a16:creationId xmlns:a16="http://schemas.microsoft.com/office/drawing/2014/main" id="{BD71DFB3-C471-48B3-B850-ADB645AA8C13}"/>
              </a:ext>
            </a:extLst>
          </p:cNvPr>
          <p:cNvSpPr>
            <a:spLocks noGrp="1"/>
          </p:cNvSpPr>
          <p:nvPr>
            <p:ph idx="1"/>
          </p:nvPr>
        </p:nvSpPr>
        <p:spPr>
          <a:xfrm>
            <a:off x="1614488" y="1656240"/>
            <a:ext cx="5915025" cy="3955002"/>
          </a:xfrm>
        </p:spPr>
        <p:txBody>
          <a:bodyPr>
            <a:normAutofit fontScale="77500" lnSpcReduction="20000"/>
          </a:bodyPr>
          <a:lstStyle/>
          <a:p>
            <a:r>
              <a:rPr lang="el-GR" sz="1650" dirty="0"/>
              <a:t>Η </a:t>
            </a:r>
            <a:r>
              <a:rPr lang="el-GR" sz="1650" i="1" dirty="0"/>
              <a:t>γενική αιτιότητα</a:t>
            </a:r>
            <a:r>
              <a:rPr lang="el-GR" sz="1650" dirty="0"/>
              <a:t> είναι μία σχέση που υφίσταται ανάμεσα σε ένα γενικό συμβάν το αποτέλεσμα και σε ένα ή περισσότερα άλλα γενικά συμβάντα τις που το προκαλούν.</a:t>
            </a:r>
          </a:p>
          <a:p>
            <a:pPr lvl="1"/>
            <a:r>
              <a:rPr lang="el-GR" sz="1650" dirty="0"/>
              <a:t> π.χ. η κατάποση υδροκυανίου προκαλεί θάνατο. </a:t>
            </a:r>
          </a:p>
          <a:p>
            <a:r>
              <a:rPr lang="el-GR" sz="1650" dirty="0"/>
              <a:t>Ενικές πραγματώσεις της γενικής αιτιότητας. </a:t>
            </a:r>
          </a:p>
          <a:p>
            <a:pPr lvl="1"/>
            <a:r>
              <a:rPr lang="el-GR" sz="1650" dirty="0"/>
              <a:t>π.χ. η κατάποση υδροκυανίου προκάλεσε στην Αθήνα, στις 23.00, το θάνατο του κ. Αριστείδη.</a:t>
            </a:r>
          </a:p>
          <a:p>
            <a:r>
              <a:rPr lang="el-GR" sz="1650" dirty="0"/>
              <a:t>Η </a:t>
            </a:r>
            <a:r>
              <a:rPr lang="el-GR" sz="1650" i="1" dirty="0"/>
              <a:t>ενική αιτιότητα</a:t>
            </a:r>
            <a:r>
              <a:rPr lang="el-GR" sz="1650" dirty="0"/>
              <a:t> είναι μία σχέση που υφίσταται ανάμεσα σε ένα ενικό συμβάν, το αποτέλεσμα, και σε ένα ή περισσότερα άλλα ενικά συμβάντα τις αιτίες του και </a:t>
            </a:r>
            <a:r>
              <a:rPr lang="el-GR" sz="1650" u="sng" dirty="0"/>
              <a:t>δεν αποτελεί πραγμάτωση οποιασδήποτε γενικής </a:t>
            </a:r>
            <a:r>
              <a:rPr lang="el-GR" sz="1650" u="sng" dirty="0" err="1"/>
              <a:t>αιτιακής</a:t>
            </a:r>
            <a:r>
              <a:rPr lang="el-GR" sz="1650" u="sng" dirty="0"/>
              <a:t> σχέσης. </a:t>
            </a:r>
            <a:endParaRPr lang="en-US" sz="1650" u="sng" dirty="0"/>
          </a:p>
          <a:p>
            <a:pPr lvl="1"/>
            <a:r>
              <a:rPr lang="en-US" sz="1650" dirty="0"/>
              <a:t>H </a:t>
            </a:r>
            <a:r>
              <a:rPr lang="el-GR" sz="1650" dirty="0" err="1"/>
              <a:t>αιτιακή</a:t>
            </a:r>
            <a:r>
              <a:rPr lang="el-GR" sz="1650" dirty="0"/>
              <a:t> θεωρία του </a:t>
            </a:r>
            <a:r>
              <a:rPr lang="en-US" sz="1650" dirty="0"/>
              <a:t>Salmon</a:t>
            </a:r>
            <a:r>
              <a:rPr lang="el-GR" sz="1650" dirty="0"/>
              <a:t> (1984)</a:t>
            </a:r>
            <a:r>
              <a:rPr lang="en-US" sz="1650" dirty="0"/>
              <a:t> </a:t>
            </a:r>
            <a:r>
              <a:rPr lang="el-GR" sz="1650" dirty="0"/>
              <a:t>αποτελεί μια μηχανιστική προσέγγιση ενικής αιτιότητας – η ισχύς της εξαρτάται από γεγονότα (νόμους) του κόσμου μας.</a:t>
            </a:r>
          </a:p>
          <a:p>
            <a:pPr lvl="1"/>
            <a:r>
              <a:rPr lang="el-GR" sz="1650" dirty="0"/>
              <a:t> </a:t>
            </a:r>
            <a:r>
              <a:rPr lang="en-US" dirty="0"/>
              <a:t>Ducasse (1968)</a:t>
            </a:r>
            <a:r>
              <a:rPr lang="el-GR" dirty="0"/>
              <a:t>,</a:t>
            </a:r>
            <a:r>
              <a:rPr lang="en-US" dirty="0"/>
              <a:t> </a:t>
            </a:r>
            <a:r>
              <a:rPr lang="el-GR" dirty="0"/>
              <a:t>η προσέγγιση της ενικής διαφορά: ένα συμβάν αποτελεί αιτία ενός άλλου συμβάντος </a:t>
            </a:r>
            <a:r>
              <a:rPr lang="el-GR" dirty="0" err="1"/>
              <a:t>ανν</a:t>
            </a:r>
            <a:r>
              <a:rPr lang="el-GR" dirty="0"/>
              <a:t> το πρώτο ήταν η τελευταία ή η μοναδική διαφορά στο περιβάλλον του δεύτερου προτού αυτό να λάβει χώρα. </a:t>
            </a:r>
            <a:endParaRPr lang="en-US" sz="1650" dirty="0"/>
          </a:p>
          <a:p>
            <a:pPr lvl="1"/>
            <a:endParaRPr lang="el-GR" sz="1350" dirty="0"/>
          </a:p>
        </p:txBody>
      </p:sp>
    </p:spTree>
    <p:extLst>
      <p:ext uri="{BB962C8B-B14F-4D97-AF65-F5344CB8AC3E}">
        <p14:creationId xmlns:p14="http://schemas.microsoft.com/office/powerpoint/2010/main" val="3236056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068DB-9639-48CB-BE5F-DFE635EC6047}"/>
              </a:ext>
            </a:extLst>
          </p:cNvPr>
          <p:cNvSpPr>
            <a:spLocks noGrp="1"/>
          </p:cNvSpPr>
          <p:nvPr>
            <p:ph type="title"/>
          </p:nvPr>
        </p:nvSpPr>
        <p:spPr>
          <a:xfrm>
            <a:off x="1614488" y="1131095"/>
            <a:ext cx="5915025" cy="525146"/>
          </a:xfrm>
        </p:spPr>
        <p:txBody>
          <a:bodyPr>
            <a:noAutofit/>
          </a:bodyPr>
          <a:lstStyle/>
          <a:p>
            <a:r>
              <a:rPr lang="el-GR" sz="3400" spc="106" dirty="0">
                <a:latin typeface="Calibri" panose="020F0502020204030204" pitchFamily="34" charset="0"/>
                <a:cs typeface="Calibri" panose="020F0502020204030204" pitchFamily="34" charset="0"/>
              </a:rPr>
              <a:t>Η </a:t>
            </a:r>
            <a:r>
              <a:rPr lang="el-GR" sz="3400" spc="68" dirty="0">
                <a:latin typeface="Calibri" panose="020F0502020204030204" pitchFamily="34" charset="0"/>
                <a:cs typeface="Calibri" panose="020F0502020204030204" pitchFamily="34" charset="0"/>
              </a:rPr>
              <a:t>ανάλυση </a:t>
            </a:r>
            <a:r>
              <a:rPr lang="el-GR" sz="3400" spc="26" dirty="0">
                <a:latin typeface="Calibri" panose="020F0502020204030204" pitchFamily="34" charset="0"/>
                <a:cs typeface="Calibri" panose="020F0502020204030204" pitchFamily="34" charset="0"/>
              </a:rPr>
              <a:t>της </a:t>
            </a:r>
            <a:r>
              <a:rPr lang="el-GR" sz="3400" spc="45" dirty="0" err="1">
                <a:latin typeface="Calibri" panose="020F0502020204030204" pitchFamily="34" charset="0"/>
                <a:cs typeface="Calibri" panose="020F0502020204030204" pitchFamily="34" charset="0"/>
              </a:rPr>
              <a:t>αιτιακής</a:t>
            </a:r>
            <a:r>
              <a:rPr lang="el-GR" sz="3400" spc="-221" dirty="0">
                <a:latin typeface="Calibri" panose="020F0502020204030204" pitchFamily="34" charset="0"/>
                <a:cs typeface="Calibri" panose="020F0502020204030204" pitchFamily="34" charset="0"/>
              </a:rPr>
              <a:t> </a:t>
            </a:r>
            <a:r>
              <a:rPr lang="el-GR" sz="3400" spc="42" dirty="0">
                <a:latin typeface="Calibri" panose="020F0502020204030204" pitchFamily="34" charset="0"/>
                <a:cs typeface="Calibri" panose="020F0502020204030204" pitchFamily="34" charset="0"/>
              </a:rPr>
              <a:t>σχέσης</a:t>
            </a:r>
            <a:endParaRPr lang="en-US" sz="34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F410541-0203-4D4E-BB10-0AA76D9E1A09}"/>
              </a:ext>
            </a:extLst>
          </p:cNvPr>
          <p:cNvSpPr>
            <a:spLocks noGrp="1"/>
          </p:cNvSpPr>
          <p:nvPr>
            <p:ph idx="1"/>
          </p:nvPr>
        </p:nvSpPr>
        <p:spPr>
          <a:xfrm>
            <a:off x="1614488" y="1862647"/>
            <a:ext cx="5915025" cy="3627326"/>
          </a:xfrm>
        </p:spPr>
        <p:txBody>
          <a:bodyPr>
            <a:normAutofit/>
          </a:bodyPr>
          <a:lstStyle/>
          <a:p>
            <a:pPr marL="0" indent="0" algn="ctr">
              <a:spcBef>
                <a:spcPts val="53"/>
              </a:spcBef>
              <a:buNone/>
              <a:tabLst>
                <a:tab pos="4881798" algn="l"/>
              </a:tabLst>
            </a:pPr>
            <a:r>
              <a:rPr lang="el-GR" sz="1650" b="1" spc="87" dirty="0">
                <a:cs typeface="Times New Roman"/>
              </a:rPr>
              <a:t>(</a:t>
            </a:r>
            <a:r>
              <a:rPr lang="el-GR" sz="1650" b="1" spc="87" dirty="0" err="1">
                <a:cs typeface="Times New Roman"/>
              </a:rPr>
              <a:t>Αναλυτέο</a:t>
            </a:r>
            <a:r>
              <a:rPr lang="el-GR" sz="1650" b="1" spc="87" dirty="0">
                <a:cs typeface="Times New Roman"/>
              </a:rPr>
              <a:t> - </a:t>
            </a:r>
            <a:r>
              <a:rPr lang="en-US" sz="1650" b="1" spc="87" dirty="0" err="1">
                <a:cs typeface="Times New Roman"/>
              </a:rPr>
              <a:t>Analysandum</a:t>
            </a:r>
            <a:r>
              <a:rPr lang="el-GR" sz="1650" b="1" spc="87" dirty="0">
                <a:cs typeface="Times New Roman"/>
              </a:rPr>
              <a:t>)</a:t>
            </a:r>
            <a:r>
              <a:rPr lang="en-US" sz="1650" b="1" spc="87" dirty="0">
                <a:cs typeface="Times New Roman"/>
              </a:rPr>
              <a:t> </a:t>
            </a:r>
            <a:endParaRPr lang="el-GR" sz="1650" b="1" spc="87" dirty="0">
              <a:cs typeface="Times New Roman"/>
            </a:endParaRPr>
          </a:p>
          <a:p>
            <a:pPr marL="0" indent="0" algn="ctr">
              <a:spcBef>
                <a:spcPts val="53"/>
              </a:spcBef>
              <a:buNone/>
              <a:tabLst>
                <a:tab pos="4881798" algn="l"/>
              </a:tabLst>
            </a:pPr>
            <a:endParaRPr lang="el-GR" sz="1650" i="1" spc="87" dirty="0">
              <a:cs typeface="Times New Roman"/>
            </a:endParaRPr>
          </a:p>
          <a:p>
            <a:pPr marL="0" indent="0" algn="ctr">
              <a:spcBef>
                <a:spcPts val="53"/>
              </a:spcBef>
              <a:buNone/>
              <a:tabLst>
                <a:tab pos="4881798" algn="l"/>
              </a:tabLst>
            </a:pPr>
            <a:r>
              <a:rPr lang="el-GR" sz="1650" i="1" spc="87" dirty="0">
                <a:cs typeface="Times New Roman"/>
              </a:rPr>
              <a:t>το</a:t>
            </a:r>
            <a:r>
              <a:rPr lang="el-GR" sz="1650" i="1" dirty="0">
                <a:cs typeface="Times New Roman"/>
              </a:rPr>
              <a:t> </a:t>
            </a:r>
            <a:r>
              <a:rPr lang="el-GR" sz="1650" i="1" spc="134" dirty="0">
                <a:cs typeface="Times New Roman"/>
              </a:rPr>
              <a:t>συμβάν</a:t>
            </a:r>
            <a:r>
              <a:rPr lang="el-GR" sz="1650" i="1" spc="3" dirty="0">
                <a:cs typeface="Times New Roman"/>
              </a:rPr>
              <a:t> </a:t>
            </a:r>
            <a:r>
              <a:rPr lang="el-GR" sz="1650" i="1" spc="296" dirty="0">
                <a:cs typeface="Times New Roman"/>
              </a:rPr>
              <a:t>Α</a:t>
            </a:r>
            <a:r>
              <a:rPr lang="el-GR" sz="1650" i="1" dirty="0">
                <a:cs typeface="Times New Roman"/>
              </a:rPr>
              <a:t> </a:t>
            </a:r>
            <a:r>
              <a:rPr lang="el-GR" sz="1650" i="1" spc="71" dirty="0">
                <a:cs typeface="Times New Roman"/>
              </a:rPr>
              <a:t>είναι</a:t>
            </a:r>
            <a:r>
              <a:rPr lang="el-GR" sz="1650" i="1" dirty="0">
                <a:cs typeface="Times New Roman"/>
              </a:rPr>
              <a:t> </a:t>
            </a:r>
            <a:r>
              <a:rPr lang="el-GR" sz="1650" i="1" spc="84" dirty="0">
                <a:cs typeface="Times New Roman"/>
              </a:rPr>
              <a:t>αίτιο</a:t>
            </a:r>
            <a:r>
              <a:rPr lang="el-GR" sz="1650" i="1" dirty="0">
                <a:cs typeface="Times New Roman"/>
              </a:rPr>
              <a:t> </a:t>
            </a:r>
            <a:r>
              <a:rPr lang="el-GR" sz="1650" i="1" spc="155" dirty="0">
                <a:cs typeface="Times New Roman"/>
              </a:rPr>
              <a:t>για</a:t>
            </a:r>
            <a:r>
              <a:rPr lang="el-GR" sz="1650" i="1" dirty="0">
                <a:cs typeface="Times New Roman"/>
              </a:rPr>
              <a:t> </a:t>
            </a:r>
            <a:r>
              <a:rPr lang="el-GR" sz="1650" i="1" spc="132" dirty="0">
                <a:cs typeface="Times New Roman"/>
              </a:rPr>
              <a:t>το</a:t>
            </a:r>
            <a:r>
              <a:rPr lang="el-GR" sz="1650" i="1" dirty="0">
                <a:cs typeface="Times New Roman"/>
              </a:rPr>
              <a:t> </a:t>
            </a:r>
            <a:r>
              <a:rPr lang="el-GR" sz="1650" i="1" spc="134" dirty="0">
                <a:cs typeface="Times New Roman"/>
              </a:rPr>
              <a:t>συμβάν</a:t>
            </a:r>
            <a:r>
              <a:rPr lang="el-GR" sz="1650" i="1" spc="3" dirty="0">
                <a:cs typeface="Times New Roman"/>
              </a:rPr>
              <a:t> </a:t>
            </a:r>
            <a:r>
              <a:rPr lang="el-GR" sz="1650" i="1" spc="106" dirty="0">
                <a:cs typeface="Times New Roman"/>
              </a:rPr>
              <a:t>Β’</a:t>
            </a:r>
            <a:endParaRPr lang="el-GR" sz="1650" i="1" spc="-3" dirty="0">
              <a:cs typeface="Times New Roman"/>
            </a:endParaRPr>
          </a:p>
          <a:p>
            <a:pPr marL="0" indent="0" algn="ctr">
              <a:spcBef>
                <a:spcPts val="53"/>
              </a:spcBef>
              <a:buNone/>
              <a:tabLst>
                <a:tab pos="4881798" algn="l"/>
              </a:tabLst>
            </a:pPr>
            <a:endParaRPr lang="en-US" sz="1650" i="1" spc="-3" dirty="0">
              <a:cs typeface="Times New Roman"/>
            </a:endParaRPr>
          </a:p>
          <a:p>
            <a:pPr marL="0" indent="0" algn="ctr">
              <a:spcBef>
                <a:spcPts val="53"/>
              </a:spcBef>
              <a:buNone/>
              <a:tabLst>
                <a:tab pos="4881798" algn="l"/>
              </a:tabLst>
            </a:pPr>
            <a:r>
              <a:rPr lang="el-GR" sz="1650" i="1" spc="-3" dirty="0">
                <a:cs typeface="Times New Roman"/>
              </a:rPr>
              <a:t>α</a:t>
            </a:r>
            <a:r>
              <a:rPr lang="el-GR" sz="1650" i="1" spc="132" dirty="0">
                <a:cs typeface="Times New Roman"/>
              </a:rPr>
              <a:t>ν </a:t>
            </a:r>
            <a:r>
              <a:rPr lang="el-GR" sz="1650" i="1" spc="100" dirty="0">
                <a:cs typeface="Times New Roman"/>
              </a:rPr>
              <a:t>και </a:t>
            </a:r>
            <a:r>
              <a:rPr lang="el-GR" sz="1650" i="1" spc="111" dirty="0">
                <a:cs typeface="Times New Roman"/>
              </a:rPr>
              <a:t>μόνο</a:t>
            </a:r>
            <a:r>
              <a:rPr lang="el-GR" sz="1650" i="1" spc="-229" dirty="0">
                <a:cs typeface="Times New Roman"/>
              </a:rPr>
              <a:t> </a:t>
            </a:r>
            <a:r>
              <a:rPr lang="el-GR" sz="1650" i="1" spc="132" dirty="0">
                <a:cs typeface="Times New Roman"/>
              </a:rPr>
              <a:t>αν</a:t>
            </a:r>
          </a:p>
          <a:p>
            <a:pPr marL="0" indent="0" algn="ctr">
              <a:spcBef>
                <a:spcPts val="53"/>
              </a:spcBef>
              <a:buNone/>
              <a:tabLst>
                <a:tab pos="4881798" algn="l"/>
              </a:tabLst>
            </a:pPr>
            <a:endParaRPr lang="en-US" sz="1650" i="1" spc="132" dirty="0">
              <a:cs typeface="Times New Roman"/>
            </a:endParaRPr>
          </a:p>
          <a:p>
            <a:pPr marL="0" indent="0" algn="ctr">
              <a:spcBef>
                <a:spcPts val="53"/>
              </a:spcBef>
              <a:buNone/>
              <a:tabLst>
                <a:tab pos="4881798" algn="l"/>
              </a:tabLst>
            </a:pPr>
            <a:r>
              <a:rPr lang="el-GR" sz="1650" i="1" spc="132" dirty="0">
                <a:cs typeface="Times New Roman"/>
              </a:rPr>
              <a:t>«…» </a:t>
            </a:r>
            <a:r>
              <a:rPr lang="en-US" sz="1650" b="1" i="1" spc="132" dirty="0">
                <a:cs typeface="Times New Roman"/>
              </a:rPr>
              <a:t> </a:t>
            </a:r>
            <a:endParaRPr lang="el-GR" sz="1650" b="1" i="1" spc="132" dirty="0">
              <a:cs typeface="Times New Roman"/>
            </a:endParaRPr>
          </a:p>
          <a:p>
            <a:pPr marL="0" indent="0" algn="ctr">
              <a:spcBef>
                <a:spcPts val="53"/>
              </a:spcBef>
              <a:buNone/>
              <a:tabLst>
                <a:tab pos="4881798" algn="l"/>
              </a:tabLst>
            </a:pPr>
            <a:r>
              <a:rPr lang="en-US" sz="1650" b="1" spc="132" dirty="0">
                <a:cs typeface="Times New Roman"/>
              </a:rPr>
              <a:t>(</a:t>
            </a:r>
            <a:r>
              <a:rPr lang="el-GR" sz="1650" b="1" spc="132" dirty="0" err="1">
                <a:cs typeface="Times New Roman"/>
              </a:rPr>
              <a:t>Αναλύον</a:t>
            </a:r>
            <a:r>
              <a:rPr lang="el-GR" sz="1650" b="1" spc="132" dirty="0">
                <a:cs typeface="Times New Roman"/>
              </a:rPr>
              <a:t> - </a:t>
            </a:r>
            <a:r>
              <a:rPr lang="en-US" sz="1650" b="1" spc="132" dirty="0" err="1">
                <a:cs typeface="Times New Roman"/>
              </a:rPr>
              <a:t>Analysans</a:t>
            </a:r>
            <a:r>
              <a:rPr lang="en-US" sz="1650" b="1" spc="132" dirty="0">
                <a:cs typeface="Times New Roman"/>
              </a:rPr>
              <a:t>)</a:t>
            </a:r>
            <a:endParaRPr lang="el-GR" sz="1650" spc="132" dirty="0">
              <a:cs typeface="Times New Roman"/>
            </a:endParaRPr>
          </a:p>
          <a:p>
            <a:pPr marL="0" indent="0" algn="ctr">
              <a:spcBef>
                <a:spcPts val="53"/>
              </a:spcBef>
              <a:buNone/>
              <a:tabLst>
                <a:tab pos="4881798" algn="l"/>
              </a:tabLst>
            </a:pPr>
            <a:endParaRPr lang="el-GR" sz="1650" dirty="0">
              <a:cs typeface="Times New Roman"/>
            </a:endParaRPr>
          </a:p>
          <a:p>
            <a:pPr marR="426601" algn="just">
              <a:lnSpc>
                <a:spcPts val="2267"/>
              </a:lnSpc>
            </a:pPr>
            <a:r>
              <a:rPr lang="en-US" sz="1650" spc="-3" dirty="0">
                <a:cs typeface="Times New Roman"/>
              </a:rPr>
              <a:t>H</a:t>
            </a:r>
            <a:r>
              <a:rPr lang="el-GR" sz="1650" spc="3" dirty="0">
                <a:cs typeface="Times New Roman"/>
              </a:rPr>
              <a:t> </a:t>
            </a:r>
            <a:r>
              <a:rPr lang="el-GR" sz="1650" spc="92" dirty="0">
                <a:cs typeface="Times New Roman"/>
              </a:rPr>
              <a:t>ανάλυση</a:t>
            </a:r>
            <a:r>
              <a:rPr lang="el-GR" sz="1650" dirty="0">
                <a:cs typeface="Times New Roman"/>
              </a:rPr>
              <a:t> </a:t>
            </a:r>
            <a:r>
              <a:rPr lang="el-GR" sz="1650" spc="98" dirty="0">
                <a:cs typeface="Times New Roman"/>
              </a:rPr>
              <a:t>δεν</a:t>
            </a:r>
            <a:r>
              <a:rPr lang="el-GR" sz="1650" spc="3" dirty="0">
                <a:cs typeface="Times New Roman"/>
              </a:rPr>
              <a:t> </a:t>
            </a:r>
            <a:r>
              <a:rPr lang="el-GR" sz="1650" spc="60" dirty="0">
                <a:cs typeface="Times New Roman"/>
              </a:rPr>
              <a:t>πρέπει</a:t>
            </a:r>
            <a:r>
              <a:rPr lang="el-GR" sz="1650" dirty="0">
                <a:cs typeface="Times New Roman"/>
              </a:rPr>
              <a:t> </a:t>
            </a:r>
            <a:r>
              <a:rPr lang="el-GR" sz="1650" spc="127" dirty="0">
                <a:cs typeface="Times New Roman"/>
              </a:rPr>
              <a:t>να</a:t>
            </a:r>
            <a:r>
              <a:rPr lang="el-GR" sz="1650" spc="-3" dirty="0">
                <a:cs typeface="Times New Roman"/>
              </a:rPr>
              <a:t> </a:t>
            </a:r>
            <a:r>
              <a:rPr lang="el-GR" sz="1650" spc="63" dirty="0">
                <a:cs typeface="Times New Roman"/>
              </a:rPr>
              <a:t>είναι</a:t>
            </a:r>
            <a:r>
              <a:rPr lang="el-GR" sz="1650" spc="3" dirty="0">
                <a:cs typeface="Times New Roman"/>
              </a:rPr>
              <a:t> </a:t>
            </a:r>
            <a:r>
              <a:rPr lang="el-GR" sz="1650" b="1" spc="29" dirty="0">
                <a:cs typeface="Times New Roman"/>
              </a:rPr>
              <a:t>κυκλική: </a:t>
            </a:r>
            <a:r>
              <a:rPr lang="el-GR" sz="1650" spc="84" dirty="0">
                <a:cs typeface="Times New Roman"/>
              </a:rPr>
              <a:t>το </a:t>
            </a:r>
            <a:r>
              <a:rPr lang="el-GR" sz="1650" spc="84" dirty="0" err="1">
                <a:cs typeface="Times New Roman"/>
              </a:rPr>
              <a:t>αναλύον</a:t>
            </a:r>
            <a:r>
              <a:rPr lang="el-GR" sz="1650" spc="84" dirty="0">
                <a:cs typeface="Times New Roman"/>
              </a:rPr>
              <a:t> δεν θα πρέπει να περιλαμβάνει έννοιες που εξαρτώνται από έννοιες που βρίσκουμε στο </a:t>
            </a:r>
            <a:r>
              <a:rPr lang="el-GR" sz="1650" spc="84" dirty="0" err="1">
                <a:cs typeface="Times New Roman"/>
              </a:rPr>
              <a:t>αναλυτέο</a:t>
            </a:r>
            <a:r>
              <a:rPr lang="el-GR" sz="1650" spc="84" dirty="0">
                <a:cs typeface="Times New Roman"/>
              </a:rPr>
              <a:t>.  </a:t>
            </a:r>
            <a:endParaRPr lang="en-US" sz="1650" dirty="0"/>
          </a:p>
        </p:txBody>
      </p:sp>
    </p:spTree>
    <p:extLst>
      <p:ext uri="{BB962C8B-B14F-4D97-AF65-F5344CB8AC3E}">
        <p14:creationId xmlns:p14="http://schemas.microsoft.com/office/powerpoint/2010/main" val="2264622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4DF3A-7EF3-47B6-99DF-EE005321F382}"/>
              </a:ext>
            </a:extLst>
          </p:cNvPr>
          <p:cNvSpPr>
            <a:spLocks noGrp="1"/>
          </p:cNvSpPr>
          <p:nvPr>
            <p:ph type="title"/>
          </p:nvPr>
        </p:nvSpPr>
        <p:spPr>
          <a:xfrm>
            <a:off x="1614488" y="1131096"/>
            <a:ext cx="5915025" cy="425272"/>
          </a:xfrm>
        </p:spPr>
        <p:txBody>
          <a:bodyPr>
            <a:normAutofit fontScale="90000"/>
          </a:bodyPr>
          <a:lstStyle/>
          <a:p>
            <a:r>
              <a:rPr lang="el-GR" dirty="0"/>
              <a:t>Παραγωγή ή Εξάρτηση;</a:t>
            </a:r>
            <a:endParaRPr lang="en-US" dirty="0"/>
          </a:p>
        </p:txBody>
      </p:sp>
      <p:sp>
        <p:nvSpPr>
          <p:cNvPr id="3" name="Content Placeholder 2">
            <a:extLst>
              <a:ext uri="{FF2B5EF4-FFF2-40B4-BE49-F238E27FC236}">
                <a16:creationId xmlns:a16="http://schemas.microsoft.com/office/drawing/2014/main" id="{B6805354-566A-4E5D-BE57-498E3E6F01F9}"/>
              </a:ext>
            </a:extLst>
          </p:cNvPr>
          <p:cNvSpPr>
            <a:spLocks noGrp="1"/>
          </p:cNvSpPr>
          <p:nvPr>
            <p:ph idx="1"/>
          </p:nvPr>
        </p:nvSpPr>
        <p:spPr>
          <a:xfrm>
            <a:off x="1614488" y="1749456"/>
            <a:ext cx="5915025" cy="3977450"/>
          </a:xfrm>
        </p:spPr>
        <p:txBody>
          <a:bodyPr>
            <a:noAutofit/>
          </a:bodyPr>
          <a:lstStyle/>
          <a:p>
            <a:r>
              <a:rPr lang="el-GR" sz="1650" dirty="0"/>
              <a:t>Κατά την </a:t>
            </a:r>
            <a:r>
              <a:rPr lang="el-GR" sz="1650" b="1" dirty="0"/>
              <a:t>παραγωγική αντίληψη </a:t>
            </a:r>
            <a:r>
              <a:rPr lang="el-GR" sz="1650" dirty="0"/>
              <a:t>της αιτιότητας η αιτία παράγει, προκαλεί, δημιουργεί, γεννά το αποτέλεσμα, συνδέοντας δύο συμβάντα μέσω κάποιου </a:t>
            </a:r>
            <a:r>
              <a:rPr lang="el-GR" sz="1650" dirty="0" err="1"/>
              <a:t>αιτιακού</a:t>
            </a:r>
            <a:r>
              <a:rPr lang="el-GR" sz="1650" dirty="0"/>
              <a:t> δεσμού, μέσω κάποιου μηχανισμού.</a:t>
            </a:r>
          </a:p>
          <a:p>
            <a:endParaRPr lang="el-GR" sz="1650" dirty="0"/>
          </a:p>
          <a:p>
            <a:r>
              <a:rPr lang="el-GR" sz="1650" dirty="0"/>
              <a:t>Κατά τη σύλληψη της αιτιότητας ως </a:t>
            </a:r>
            <a:r>
              <a:rPr lang="el-GR" sz="1650" b="1" dirty="0"/>
              <a:t>εξάρτηση</a:t>
            </a:r>
            <a:r>
              <a:rPr lang="el-GR" sz="1650" dirty="0"/>
              <a:t>, ένα συμβάν είναι αιτία ενός άλλου συμβάντος, του αποτελέσματος, αν το τελευταίο εξαρτάται με κατάλληλο τρόπο από το πρώτο. Η εξάρτηση αυτή μπορεί να είναι:</a:t>
            </a:r>
          </a:p>
          <a:p>
            <a:pPr lvl="1"/>
            <a:r>
              <a:rPr lang="el-GR" sz="1650" dirty="0"/>
              <a:t> </a:t>
            </a:r>
            <a:r>
              <a:rPr lang="el-GR" sz="1650" i="1" dirty="0"/>
              <a:t>νομολογικής φύσης </a:t>
            </a:r>
            <a:r>
              <a:rPr lang="el-GR" sz="1650" dirty="0"/>
              <a:t>(αιτία και αποτέλεσμα εμπίπτουν σε ένα νόμο), </a:t>
            </a:r>
          </a:p>
          <a:p>
            <a:pPr lvl="1"/>
            <a:r>
              <a:rPr lang="el-GR" sz="1650" i="1" dirty="0" err="1"/>
              <a:t>αντιγεγονικής</a:t>
            </a:r>
            <a:r>
              <a:rPr lang="el-GR" sz="1650" i="1" dirty="0"/>
              <a:t> φύσης </a:t>
            </a:r>
            <a:r>
              <a:rPr lang="el-GR" sz="1650" dirty="0"/>
              <a:t>(αν η αιτία δεν υπήρχε, δεν θα εκδηλώνονταν το αποτέλεσμα), </a:t>
            </a:r>
          </a:p>
          <a:p>
            <a:pPr lvl="1"/>
            <a:r>
              <a:rPr lang="el-GR" sz="1650" i="1" dirty="0" err="1"/>
              <a:t>πιθανοκρατικής</a:t>
            </a:r>
            <a:r>
              <a:rPr lang="el-GR" sz="1650" i="1" dirty="0"/>
              <a:t> φύσης </a:t>
            </a:r>
            <a:r>
              <a:rPr lang="el-GR" sz="1650" dirty="0"/>
              <a:t>(η αιτία αυξάνει την πιθανότητα να λάβει χώρα το αποτέλεσμα).</a:t>
            </a:r>
          </a:p>
          <a:p>
            <a:pPr marL="0" indent="0">
              <a:buNone/>
            </a:pPr>
            <a:endParaRPr lang="el-GR" sz="1650" dirty="0"/>
          </a:p>
        </p:txBody>
      </p:sp>
    </p:spTree>
    <p:extLst>
      <p:ext uri="{BB962C8B-B14F-4D97-AF65-F5344CB8AC3E}">
        <p14:creationId xmlns:p14="http://schemas.microsoft.com/office/powerpoint/2010/main" val="2932077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4DF3A-7EF3-47B6-99DF-EE005321F382}"/>
              </a:ext>
            </a:extLst>
          </p:cNvPr>
          <p:cNvSpPr>
            <a:spLocks noGrp="1"/>
          </p:cNvSpPr>
          <p:nvPr>
            <p:ph type="title"/>
          </p:nvPr>
        </p:nvSpPr>
        <p:spPr>
          <a:xfrm>
            <a:off x="1614488" y="1131096"/>
            <a:ext cx="5915025" cy="425272"/>
          </a:xfrm>
        </p:spPr>
        <p:txBody>
          <a:bodyPr>
            <a:normAutofit fontScale="90000"/>
          </a:bodyPr>
          <a:lstStyle/>
          <a:p>
            <a:r>
              <a:rPr lang="el-GR" dirty="0"/>
              <a:t>Παραγωγή ή Εξάρτηση;</a:t>
            </a:r>
            <a:endParaRPr lang="en-US" dirty="0"/>
          </a:p>
        </p:txBody>
      </p:sp>
      <p:sp>
        <p:nvSpPr>
          <p:cNvPr id="3" name="Content Placeholder 2">
            <a:extLst>
              <a:ext uri="{FF2B5EF4-FFF2-40B4-BE49-F238E27FC236}">
                <a16:creationId xmlns:a16="http://schemas.microsoft.com/office/drawing/2014/main" id="{B6805354-566A-4E5D-BE57-498E3E6F01F9}"/>
              </a:ext>
            </a:extLst>
          </p:cNvPr>
          <p:cNvSpPr>
            <a:spLocks noGrp="1"/>
          </p:cNvSpPr>
          <p:nvPr>
            <p:ph idx="1"/>
          </p:nvPr>
        </p:nvSpPr>
        <p:spPr>
          <a:xfrm>
            <a:off x="1614488" y="1749456"/>
            <a:ext cx="5915025" cy="3977450"/>
          </a:xfrm>
        </p:spPr>
        <p:txBody>
          <a:bodyPr>
            <a:noAutofit/>
          </a:bodyPr>
          <a:lstStyle/>
          <a:p>
            <a:r>
              <a:rPr lang="el-GR" sz="1650" b="1" dirty="0"/>
              <a:t>Παράδειγμα</a:t>
            </a:r>
            <a:r>
              <a:rPr lang="el-GR" sz="1650" dirty="0"/>
              <a:t>:  Η πρόκληση φωτιάς από τον κεραυνό. </a:t>
            </a:r>
          </a:p>
          <a:p>
            <a:endParaRPr lang="el-GR" sz="1650" i="1" dirty="0"/>
          </a:p>
          <a:p>
            <a:r>
              <a:rPr lang="el-GR" sz="1650" i="1" dirty="0"/>
              <a:t>Παραγωγική αντίληψη</a:t>
            </a:r>
            <a:r>
              <a:rPr lang="el-GR" sz="1650" dirty="0"/>
              <a:t>:  ο κεραυνός (αίτιο) προκαλεί τη φωτιά (αποτέλεσμα) μέσω ενός φυσικού μηχανισμού που συνδέει το συμβάν του κεραυνού με το συμβάν της </a:t>
            </a:r>
            <a:r>
              <a:rPr lang="el-GR" sz="1650" dirty="0" err="1"/>
              <a:t>έναυσης</a:t>
            </a:r>
            <a:r>
              <a:rPr lang="el-GR" sz="1650" dirty="0"/>
              <a:t> της φωτιάς. </a:t>
            </a:r>
          </a:p>
          <a:p>
            <a:endParaRPr lang="el-GR" sz="1650" i="1" dirty="0"/>
          </a:p>
          <a:p>
            <a:r>
              <a:rPr lang="el-GR" sz="1650" i="1" dirty="0" err="1"/>
              <a:t>Αντιγεγονική</a:t>
            </a:r>
            <a:r>
              <a:rPr lang="el-GR" sz="1650" i="1" dirty="0"/>
              <a:t> αντίληψη</a:t>
            </a:r>
            <a:r>
              <a:rPr lang="el-GR" sz="1650" dirty="0"/>
              <a:t>: ο κεραυνός είναι αίτιο της φωτιάς διότι με δεδομένη την εκδήλωση φωτιάς μετά την εκδήλωση του κεραυνού, σε απουσία κεραυνού, η φωτιά δεν θα ελάμβανε χώρα. </a:t>
            </a:r>
          </a:p>
          <a:p>
            <a:endParaRPr lang="el-GR" sz="1650" i="1" dirty="0"/>
          </a:p>
          <a:p>
            <a:r>
              <a:rPr lang="el-GR" sz="1650" i="1" dirty="0" err="1"/>
              <a:t>Πιθανοκρατική</a:t>
            </a:r>
            <a:r>
              <a:rPr lang="el-GR" sz="1650" i="1" dirty="0"/>
              <a:t> αντίληψη: </a:t>
            </a:r>
            <a:r>
              <a:rPr lang="el-GR" sz="1650" dirty="0"/>
              <a:t>ο κεραυνός αυξάνει την πιθανότητα να λάβει χώρα η φωτιά, άρα ο κεραυνός είναι </a:t>
            </a:r>
            <a:r>
              <a:rPr lang="el-GR" sz="1650" dirty="0" err="1"/>
              <a:t>πιθανοκρατική</a:t>
            </a:r>
            <a:r>
              <a:rPr lang="el-GR" sz="1650" dirty="0"/>
              <a:t> αιτία για την εκδήλωση της φωτιάς.</a:t>
            </a:r>
          </a:p>
          <a:p>
            <a:pPr marL="0" indent="0">
              <a:buNone/>
            </a:pPr>
            <a:endParaRPr lang="el-GR" sz="1650" dirty="0"/>
          </a:p>
        </p:txBody>
      </p:sp>
    </p:spTree>
    <p:extLst>
      <p:ext uri="{BB962C8B-B14F-4D97-AF65-F5344CB8AC3E}">
        <p14:creationId xmlns:p14="http://schemas.microsoft.com/office/powerpoint/2010/main" val="775198091"/>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1571</Words>
  <Application>Microsoft Office PowerPoint</Application>
  <PresentationFormat>Προβολή στην οθόνη (4:3)</PresentationFormat>
  <Paragraphs>136</Paragraphs>
  <Slides>21</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21</vt:i4>
      </vt:variant>
    </vt:vector>
  </HeadingPairs>
  <TitlesOfParts>
    <vt:vector size="30" baseType="lpstr">
      <vt:lpstr>Arial</vt:lpstr>
      <vt:lpstr>Calibri</vt:lpstr>
      <vt:lpstr>Calibri Light</vt:lpstr>
      <vt:lpstr>Calibri-BoldItalic</vt:lpstr>
      <vt:lpstr>Helvetica-Light</vt:lpstr>
      <vt:lpstr>Lucida Grande</vt:lpstr>
      <vt:lpstr>Palatino</vt:lpstr>
      <vt:lpstr>Times New Roman</vt:lpstr>
      <vt:lpstr>Θέμα του Office</vt:lpstr>
      <vt:lpstr>Παρουσίαση του PowerPoint</vt:lpstr>
      <vt:lpstr>Αιτιότητα</vt:lpstr>
      <vt:lpstr>Γενικά για την Αιτιότητα</vt:lpstr>
      <vt:lpstr>Τα relata της αιτιακής σχέσης</vt:lpstr>
      <vt:lpstr>Τα relata της αιτιακής σχέσης</vt:lpstr>
      <vt:lpstr>Γενική vs. Ενική Αιτιότητα</vt:lpstr>
      <vt:lpstr>Η ανάλυση της αιτιακής σχέσης</vt:lpstr>
      <vt:lpstr>Παραγωγή ή Εξάρτηση;</vt:lpstr>
      <vt:lpstr>Παραγωγή ή Εξάρτηση;</vt:lpstr>
      <vt:lpstr>Η Αιτιότητα πριν τον Hume</vt:lpstr>
      <vt:lpstr>Παρουσίαση του PowerPoint</vt:lpstr>
      <vt:lpstr>Παρουσίαση του PowerPoint</vt:lpstr>
      <vt:lpstr>O Hume για την αιτιότητα 1</vt:lpstr>
      <vt:lpstr>Ο πρώτος ορισμός της αιτίας του Hume: η θεωρία της κανονικότητας</vt:lpstr>
      <vt:lpstr>Προβλήματα της θεωρίας της κανονικότητας</vt:lpstr>
      <vt:lpstr>Το πρόβλημα του κοινού αιτίου</vt:lpstr>
      <vt:lpstr>Άλλα προβλήματα</vt:lpstr>
      <vt:lpstr>Η εκλέπτυνση της θεωρίας της κανονικότητας από τον Mill</vt:lpstr>
      <vt:lpstr>INUS ανάλυση της αιτιότητας - Mackie</vt:lpstr>
      <vt:lpstr>INUS ανάλυση της αιτιότητας - Mackie</vt:lpstr>
      <vt:lpstr>Mackie: INUS - condition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Chrysovalantis Stergiou</dc:creator>
  <cp:lastModifiedBy>Chrysovalantis Stergiou</cp:lastModifiedBy>
  <cp:revision>1</cp:revision>
  <dcterms:created xsi:type="dcterms:W3CDTF">2021-03-25T06:20:31Z</dcterms:created>
  <dcterms:modified xsi:type="dcterms:W3CDTF">2021-03-25T06:23:07Z</dcterms:modified>
</cp:coreProperties>
</file>