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71" r:id="rId6"/>
    <p:sldId id="272" r:id="rId7"/>
    <p:sldId id="260" r:id="rId8"/>
    <p:sldId id="261" r:id="rId9"/>
    <p:sldId id="278" r:id="rId10"/>
    <p:sldId id="279" r:id="rId11"/>
    <p:sldId id="262" r:id="rId12"/>
    <p:sldId id="268" r:id="rId13"/>
    <p:sldId id="263" r:id="rId14"/>
    <p:sldId id="269" r:id="rId15"/>
    <p:sldId id="270" r:id="rId16"/>
    <p:sldId id="264" r:id="rId17"/>
    <p:sldId id="273" r:id="rId18"/>
    <p:sldId id="265" r:id="rId19"/>
    <p:sldId id="277" r:id="rId20"/>
    <p:sldId id="274" r:id="rId21"/>
    <p:sldId id="275" r:id="rId22"/>
    <p:sldId id="259" r:id="rId23"/>
    <p:sldId id="280"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BE87DF6-DF70-48D7-87AF-B177527205AA}" type="datetimeFigureOut">
              <a:rPr lang="el-GR" smtClean="0"/>
              <a:t>10/5/2021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301262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BE87DF6-DF70-48D7-87AF-B177527205AA}" type="datetimeFigureOut">
              <a:rPr lang="el-GR" smtClean="0"/>
              <a:t>10/5/2021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417492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BE87DF6-DF70-48D7-87AF-B177527205AA}" type="datetimeFigureOut">
              <a:rPr lang="el-GR" smtClean="0"/>
              <a:t>10/5/2021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76875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BE87DF6-DF70-48D7-87AF-B177527205AA}" type="datetimeFigureOut">
              <a:rPr lang="el-GR" smtClean="0"/>
              <a:t>10/5/2021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129419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BE87DF6-DF70-48D7-87AF-B177527205AA}" type="datetimeFigureOut">
              <a:rPr lang="el-GR" smtClean="0"/>
              <a:t>10/5/2021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271958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BE87DF6-DF70-48D7-87AF-B177527205AA}" type="datetimeFigureOut">
              <a:rPr lang="el-GR" smtClean="0"/>
              <a:t>10/5/2021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351891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BE87DF6-DF70-48D7-87AF-B177527205AA}" type="datetimeFigureOut">
              <a:rPr lang="el-GR" smtClean="0"/>
              <a:t>10/5/2021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35316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BE87DF6-DF70-48D7-87AF-B177527205AA}" type="datetimeFigureOut">
              <a:rPr lang="el-GR" smtClean="0"/>
              <a:t>10/5/2021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358996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87DF6-DF70-48D7-87AF-B177527205AA}" type="datetimeFigureOut">
              <a:rPr lang="el-GR" smtClean="0"/>
              <a:t>10/5/2021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357569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BE87DF6-DF70-48D7-87AF-B177527205AA}" type="datetimeFigureOut">
              <a:rPr lang="el-GR" smtClean="0"/>
              <a:t>10/5/2021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325220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BE87DF6-DF70-48D7-87AF-B177527205AA}" type="datetimeFigureOut">
              <a:rPr lang="el-GR" smtClean="0"/>
              <a:t>10/5/2021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2C16A8C-DC39-459B-AFDD-0D5A5009976B}" type="slidenum">
              <a:rPr lang="el-GR" smtClean="0"/>
              <a:t>‹#›</a:t>
            </a:fld>
            <a:endParaRPr lang="el-GR"/>
          </a:p>
        </p:txBody>
      </p:sp>
    </p:spTree>
    <p:extLst>
      <p:ext uri="{BB962C8B-B14F-4D97-AF65-F5344CB8AC3E}">
        <p14:creationId xmlns:p14="http://schemas.microsoft.com/office/powerpoint/2010/main" val="222194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87DF6-DF70-48D7-87AF-B177527205AA}" type="datetimeFigureOut">
              <a:rPr lang="el-GR" smtClean="0"/>
              <a:t>10/5/2021</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16A8C-DC39-459B-AFDD-0D5A5009976B}" type="slidenum">
              <a:rPr lang="el-GR" smtClean="0"/>
              <a:t>‹#›</a:t>
            </a:fld>
            <a:endParaRPr lang="el-GR"/>
          </a:p>
        </p:txBody>
      </p:sp>
    </p:spTree>
    <p:extLst>
      <p:ext uri="{BB962C8B-B14F-4D97-AF65-F5344CB8AC3E}">
        <p14:creationId xmlns:p14="http://schemas.microsoft.com/office/powerpoint/2010/main" val="117729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EBB867-FB62-461E-8788-FE4493F22890}"/>
              </a:ext>
            </a:extLst>
          </p:cNvPr>
          <p:cNvSpPr>
            <a:spLocks noGrp="1"/>
          </p:cNvSpPr>
          <p:nvPr>
            <p:ph type="ctrTitle"/>
          </p:nvPr>
        </p:nvSpPr>
        <p:spPr/>
        <p:txBody>
          <a:bodyPr>
            <a:normAutofit/>
          </a:bodyPr>
          <a:lstStyle/>
          <a:p>
            <a:r>
              <a:rPr lang="el-GR" dirty="0"/>
              <a:t>Επιστημονικοί Νόμοι</a:t>
            </a:r>
            <a:br>
              <a:rPr lang="el-GR"/>
            </a:br>
            <a:br>
              <a:rPr lang="el-GR" sz="2800" dirty="0"/>
            </a:br>
            <a:r>
              <a:rPr lang="en-US" sz="2800" dirty="0" err="1"/>
              <a:t>Psillos</a:t>
            </a:r>
            <a:r>
              <a:rPr lang="en-US" sz="2800" dirty="0"/>
              <a:t>, S., “Laws and Powers in the Frame of Nature”</a:t>
            </a:r>
            <a:endParaRPr lang="el-GR" sz="2800" dirty="0"/>
          </a:p>
        </p:txBody>
      </p:sp>
      <p:sp>
        <p:nvSpPr>
          <p:cNvPr id="3" name="Υπότιτλος 2">
            <a:extLst>
              <a:ext uri="{FF2B5EF4-FFF2-40B4-BE49-F238E27FC236}">
                <a16:creationId xmlns:a16="http://schemas.microsoft.com/office/drawing/2014/main" id="{4A2718E1-47A4-4659-88C0-6E3075271ADF}"/>
              </a:ext>
            </a:extLst>
          </p:cNvPr>
          <p:cNvSpPr>
            <a:spLocks noGrp="1"/>
          </p:cNvSpPr>
          <p:nvPr>
            <p:ph type="subTitle" idx="1"/>
          </p:nvPr>
        </p:nvSpPr>
        <p:spPr/>
        <p:txBody>
          <a:bodyPr>
            <a:normAutofit lnSpcReduction="10000"/>
          </a:bodyPr>
          <a:lstStyle/>
          <a:p>
            <a:endParaRPr lang="el-GR" dirty="0"/>
          </a:p>
          <a:p>
            <a:r>
              <a:rPr lang="el-GR" dirty="0"/>
              <a:t>Στάθης Ψύλλος – </a:t>
            </a:r>
            <a:r>
              <a:rPr lang="el-GR" dirty="0" err="1"/>
              <a:t>Χρυσοβαλάντης</a:t>
            </a:r>
            <a:r>
              <a:rPr lang="el-GR" dirty="0"/>
              <a:t> Στεργίου</a:t>
            </a:r>
          </a:p>
          <a:p>
            <a:endParaRPr lang="el-GR" dirty="0"/>
          </a:p>
          <a:p>
            <a:r>
              <a:rPr lang="el-GR" dirty="0"/>
              <a:t>Αθήνα 2021</a:t>
            </a:r>
          </a:p>
        </p:txBody>
      </p:sp>
    </p:spTree>
    <p:extLst>
      <p:ext uri="{BB962C8B-B14F-4D97-AF65-F5344CB8AC3E}">
        <p14:creationId xmlns:p14="http://schemas.microsoft.com/office/powerpoint/2010/main" val="49925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2312-136C-408B-B29F-CF303103D153}"/>
              </a:ext>
            </a:extLst>
          </p:cNvPr>
          <p:cNvSpPr>
            <a:spLocks noGrp="1"/>
          </p:cNvSpPr>
          <p:nvPr>
            <p:ph type="title"/>
          </p:nvPr>
        </p:nvSpPr>
        <p:spPr>
          <a:xfrm>
            <a:off x="628650" y="365126"/>
            <a:ext cx="7886700" cy="638051"/>
          </a:xfrm>
        </p:spPr>
        <p:txBody>
          <a:bodyPr>
            <a:normAutofit/>
          </a:bodyPr>
          <a:lstStyle/>
          <a:p>
            <a:r>
              <a:rPr lang="el-GR" sz="3600" dirty="0"/>
              <a:t>Αποσπάσματα: </a:t>
            </a:r>
            <a:r>
              <a:rPr lang="en-US" sz="3600" dirty="0"/>
              <a:t>Berkeley</a:t>
            </a:r>
          </a:p>
        </p:txBody>
      </p:sp>
      <p:sp>
        <p:nvSpPr>
          <p:cNvPr id="3" name="Content Placeholder 2">
            <a:extLst>
              <a:ext uri="{FF2B5EF4-FFF2-40B4-BE49-F238E27FC236}">
                <a16:creationId xmlns:a16="http://schemas.microsoft.com/office/drawing/2014/main" id="{BBE2D84E-27D7-4C91-9FE0-0029B831614A}"/>
              </a:ext>
            </a:extLst>
          </p:cNvPr>
          <p:cNvSpPr>
            <a:spLocks noGrp="1"/>
          </p:cNvSpPr>
          <p:nvPr>
            <p:ph idx="1"/>
          </p:nvPr>
        </p:nvSpPr>
        <p:spPr>
          <a:xfrm>
            <a:off x="628650" y="1420427"/>
            <a:ext cx="7886700" cy="4756536"/>
          </a:xfrm>
        </p:spPr>
        <p:txBody>
          <a:bodyPr>
            <a:normAutofit/>
          </a:bodyPr>
          <a:lstStyle/>
          <a:p>
            <a:pPr marL="0" indent="0">
              <a:buNone/>
            </a:pPr>
            <a:r>
              <a:rPr lang="el-GR" sz="2200" dirty="0"/>
              <a:t>[1] (30)… </a:t>
            </a:r>
            <a:r>
              <a:rPr lang="en-US" sz="2200" dirty="0"/>
              <a:t>the set rules or established methods wherein the Mind we depend on excites in us the ideas of sense, are called the </a:t>
            </a:r>
            <a:r>
              <a:rPr lang="en-US" sz="2200" i="1" dirty="0"/>
              <a:t>Laws of Nature</a:t>
            </a:r>
            <a:r>
              <a:rPr lang="en-US" sz="2200" dirty="0"/>
              <a:t>; and these we learn by experience, which teaches us that such and such ideas are attended with such and such other ideas, in the ordinary course of things. </a:t>
            </a:r>
            <a:r>
              <a:rPr lang="el-GR" sz="2200" dirty="0"/>
              <a:t>…(32) … </a:t>
            </a:r>
            <a:r>
              <a:rPr lang="en-US" sz="2200" dirty="0"/>
              <a:t>this consistent uniform working, which so evidently displays the goodness and wisdom of that Governing Spirit whose Will constitutes the Laws of Nature</a:t>
            </a:r>
            <a:r>
              <a:rPr lang="el-GR" sz="2200" dirty="0"/>
              <a:t>…</a:t>
            </a:r>
          </a:p>
          <a:p>
            <a:pPr marL="0" indent="0" algn="r">
              <a:buNone/>
            </a:pPr>
            <a:r>
              <a:rPr lang="en-US" sz="2200" i="1" dirty="0"/>
              <a:t>Treatise</a:t>
            </a:r>
          </a:p>
          <a:p>
            <a:pPr marL="0" indent="0" algn="just">
              <a:buNone/>
            </a:pPr>
            <a:endParaRPr lang="en-US" sz="2200" i="1" dirty="0"/>
          </a:p>
        </p:txBody>
      </p:sp>
    </p:spTree>
    <p:extLst>
      <p:ext uri="{BB962C8B-B14F-4D97-AF65-F5344CB8AC3E}">
        <p14:creationId xmlns:p14="http://schemas.microsoft.com/office/powerpoint/2010/main" val="146074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957183-EC7F-4752-B67A-1F2A2697FF29}"/>
              </a:ext>
            </a:extLst>
          </p:cNvPr>
          <p:cNvSpPr>
            <a:spLocks noGrp="1"/>
          </p:cNvSpPr>
          <p:nvPr>
            <p:ph type="title"/>
          </p:nvPr>
        </p:nvSpPr>
        <p:spPr>
          <a:xfrm>
            <a:off x="628650" y="365127"/>
            <a:ext cx="7886700" cy="677290"/>
          </a:xfrm>
        </p:spPr>
        <p:txBody>
          <a:bodyPr>
            <a:normAutofit/>
          </a:bodyPr>
          <a:lstStyle/>
          <a:p>
            <a:r>
              <a:rPr lang="en-US" sz="3600" dirty="0"/>
              <a:t>Boyle</a:t>
            </a:r>
            <a:endParaRPr lang="el-GR" dirty="0"/>
          </a:p>
        </p:txBody>
      </p:sp>
      <p:sp>
        <p:nvSpPr>
          <p:cNvPr id="3" name="Θέση περιεχομένου 2">
            <a:extLst>
              <a:ext uri="{FF2B5EF4-FFF2-40B4-BE49-F238E27FC236}">
                <a16:creationId xmlns:a16="http://schemas.microsoft.com/office/drawing/2014/main" id="{10DF8A44-891F-4B51-B49F-8AA451B0A89B}"/>
              </a:ext>
            </a:extLst>
          </p:cNvPr>
          <p:cNvSpPr>
            <a:spLocks noGrp="1"/>
          </p:cNvSpPr>
          <p:nvPr>
            <p:ph idx="1"/>
          </p:nvPr>
        </p:nvSpPr>
        <p:spPr>
          <a:xfrm>
            <a:off x="628650" y="1042417"/>
            <a:ext cx="7886700" cy="5245841"/>
          </a:xfrm>
        </p:spPr>
        <p:txBody>
          <a:bodyPr>
            <a:normAutofit/>
          </a:bodyPr>
          <a:lstStyle/>
          <a:p>
            <a:r>
              <a:rPr lang="el-GR" sz="2200" dirty="0"/>
              <a:t>Το σύμπαν, μετά τη δημιουργία του από το Θεό (πρώτη αιτία) διέπεται από τους νόμους της φύσης: τα φαινόμενα παράγονται φυσικά, από τις μηχανικές δράσεις των μερών της ύλης.</a:t>
            </a:r>
          </a:p>
          <a:p>
            <a:r>
              <a:rPr lang="el-GR" sz="2200" dirty="0"/>
              <a:t>Ο Θεός  συντηρεί το δημιούργημά του ώστε να διατηρεί την ευταξία του.</a:t>
            </a:r>
            <a:r>
              <a:rPr lang="en-US" sz="2200" dirty="0"/>
              <a:t> [1], [2]</a:t>
            </a:r>
            <a:endParaRPr lang="el-GR" sz="2200" dirty="0"/>
          </a:p>
          <a:p>
            <a:endParaRPr lang="el-GR" sz="2200" dirty="0"/>
          </a:p>
          <a:p>
            <a:r>
              <a:rPr lang="el-GR" sz="2200" dirty="0"/>
              <a:t>Οι νόμοι της φύσης κατανοούνται ως κανόνες που διέπουν τη δράση  νοημόνων και ελεύθερα ενεργούντων υποκειμένων τα οποία υπακούν σε κάποια ανώτερη βούληση: </a:t>
            </a:r>
            <a:r>
              <a:rPr lang="el-GR" sz="2200" b="1" dirty="0"/>
              <a:t>μεταφορά από την επικράτεια της πολιτικής – νομικής.  </a:t>
            </a:r>
          </a:p>
          <a:p>
            <a:r>
              <a:rPr lang="el-GR" sz="2200" b="1" dirty="0"/>
              <a:t>Τα υλικά σώματα δεν διαθέτουν διάνοια </a:t>
            </a:r>
            <a:r>
              <a:rPr lang="el-GR" sz="2200" dirty="0"/>
              <a:t>ώστε να κατανοούν τις επιταγές των νόμων και να συμπεριφέρονται ανάλογα. Επομένως, οι δράσεις των σωμάτων διέπονται από </a:t>
            </a:r>
            <a:r>
              <a:rPr lang="el-GR" sz="2200" b="1" dirty="0"/>
              <a:t>δυνάμεις </a:t>
            </a:r>
            <a:r>
              <a:rPr lang="el-GR" sz="2200" dirty="0"/>
              <a:t>με τις οποίες προικοδοτούνται αυτά από το Θεό σε συμφωνία με τους νόμους της φύσης.</a:t>
            </a:r>
            <a:r>
              <a:rPr lang="en-US" sz="2200" dirty="0"/>
              <a:t> [3]</a:t>
            </a:r>
            <a:endParaRPr lang="el-GR" sz="2200" dirty="0"/>
          </a:p>
          <a:p>
            <a:pPr marL="0" indent="0">
              <a:buNone/>
            </a:pPr>
            <a:endParaRPr lang="el-GR" sz="2200" dirty="0"/>
          </a:p>
        </p:txBody>
      </p:sp>
    </p:spTree>
    <p:extLst>
      <p:ext uri="{BB962C8B-B14F-4D97-AF65-F5344CB8AC3E}">
        <p14:creationId xmlns:p14="http://schemas.microsoft.com/office/powerpoint/2010/main" val="127035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7B5314-CA10-4432-835C-0D62B316BCD7}"/>
              </a:ext>
            </a:extLst>
          </p:cNvPr>
          <p:cNvSpPr>
            <a:spLocks noGrp="1"/>
          </p:cNvSpPr>
          <p:nvPr>
            <p:ph type="title"/>
          </p:nvPr>
        </p:nvSpPr>
        <p:spPr>
          <a:xfrm>
            <a:off x="628650" y="365126"/>
            <a:ext cx="7886700" cy="521139"/>
          </a:xfrm>
        </p:spPr>
        <p:txBody>
          <a:bodyPr>
            <a:noAutofit/>
          </a:bodyPr>
          <a:lstStyle/>
          <a:p>
            <a:r>
              <a:rPr lang="el-GR" sz="3600" dirty="0"/>
              <a:t>Αποσπάσματα: </a:t>
            </a:r>
            <a:r>
              <a:rPr lang="en-US" sz="3600" dirty="0"/>
              <a:t>Boyle</a:t>
            </a:r>
            <a:endParaRPr lang="el-GR" sz="3600" dirty="0"/>
          </a:p>
        </p:txBody>
      </p:sp>
      <p:pic>
        <p:nvPicPr>
          <p:cNvPr id="5" name="Θέση περιεχομένου 4">
            <a:extLst>
              <a:ext uri="{FF2B5EF4-FFF2-40B4-BE49-F238E27FC236}">
                <a16:creationId xmlns:a16="http://schemas.microsoft.com/office/drawing/2014/main" id="{A2D85280-D3FA-40B1-965D-B691A4400546}"/>
              </a:ext>
            </a:extLst>
          </p:cNvPr>
          <p:cNvPicPr>
            <a:picLocks noGrp="1" noChangeAspect="1"/>
          </p:cNvPicPr>
          <p:nvPr>
            <p:ph idx="1"/>
          </p:nvPr>
        </p:nvPicPr>
        <p:blipFill>
          <a:blip r:embed="rId2"/>
          <a:stretch>
            <a:fillRect/>
          </a:stretch>
        </p:blipFill>
        <p:spPr>
          <a:xfrm>
            <a:off x="628650" y="999233"/>
            <a:ext cx="5888935" cy="1649917"/>
          </a:xfrm>
          <a:prstGeom prst="rect">
            <a:avLst/>
          </a:prstGeom>
        </p:spPr>
      </p:pic>
      <p:pic>
        <p:nvPicPr>
          <p:cNvPr id="4" name="Εικόνα 3">
            <a:extLst>
              <a:ext uri="{FF2B5EF4-FFF2-40B4-BE49-F238E27FC236}">
                <a16:creationId xmlns:a16="http://schemas.microsoft.com/office/drawing/2014/main" id="{61CB043D-B5D3-4E49-9196-29FB98DD608F}"/>
              </a:ext>
            </a:extLst>
          </p:cNvPr>
          <p:cNvPicPr>
            <a:picLocks noChangeAspect="1"/>
          </p:cNvPicPr>
          <p:nvPr/>
        </p:nvPicPr>
        <p:blipFill>
          <a:blip r:embed="rId3"/>
          <a:stretch>
            <a:fillRect/>
          </a:stretch>
        </p:blipFill>
        <p:spPr>
          <a:xfrm>
            <a:off x="739069" y="4740726"/>
            <a:ext cx="7333664" cy="1783575"/>
          </a:xfrm>
          <a:prstGeom prst="rect">
            <a:avLst/>
          </a:prstGeom>
        </p:spPr>
      </p:pic>
      <p:pic>
        <p:nvPicPr>
          <p:cNvPr id="6" name="Εικόνα 5">
            <a:extLst>
              <a:ext uri="{FF2B5EF4-FFF2-40B4-BE49-F238E27FC236}">
                <a16:creationId xmlns:a16="http://schemas.microsoft.com/office/drawing/2014/main" id="{652BA130-3D2E-40CB-9B3A-55ABE82C8207}"/>
              </a:ext>
            </a:extLst>
          </p:cNvPr>
          <p:cNvPicPr>
            <a:picLocks noChangeAspect="1"/>
          </p:cNvPicPr>
          <p:nvPr/>
        </p:nvPicPr>
        <p:blipFill>
          <a:blip r:embed="rId4"/>
          <a:stretch>
            <a:fillRect/>
          </a:stretch>
        </p:blipFill>
        <p:spPr>
          <a:xfrm>
            <a:off x="2899484" y="2649150"/>
            <a:ext cx="5615866" cy="1885232"/>
          </a:xfrm>
          <a:prstGeom prst="rect">
            <a:avLst/>
          </a:prstGeom>
        </p:spPr>
      </p:pic>
      <p:sp>
        <p:nvSpPr>
          <p:cNvPr id="7" name="TextBox 6">
            <a:extLst>
              <a:ext uri="{FF2B5EF4-FFF2-40B4-BE49-F238E27FC236}">
                <a16:creationId xmlns:a16="http://schemas.microsoft.com/office/drawing/2014/main" id="{8D6EEC8B-0E99-49F3-8223-80711F76F466}"/>
              </a:ext>
            </a:extLst>
          </p:cNvPr>
          <p:cNvSpPr txBox="1"/>
          <p:nvPr/>
        </p:nvSpPr>
        <p:spPr>
          <a:xfrm>
            <a:off x="6517584" y="1181686"/>
            <a:ext cx="614735" cy="369332"/>
          </a:xfrm>
          <a:prstGeom prst="rect">
            <a:avLst/>
          </a:prstGeom>
          <a:noFill/>
        </p:spPr>
        <p:txBody>
          <a:bodyPr wrap="square" rtlCol="0">
            <a:spAutoFit/>
          </a:bodyPr>
          <a:lstStyle/>
          <a:p>
            <a:r>
              <a:rPr lang="en-US" dirty="0"/>
              <a:t>[1]</a:t>
            </a:r>
            <a:endParaRPr lang="el-GR" dirty="0"/>
          </a:p>
        </p:txBody>
      </p:sp>
      <p:sp>
        <p:nvSpPr>
          <p:cNvPr id="8" name="TextBox 7">
            <a:extLst>
              <a:ext uri="{FF2B5EF4-FFF2-40B4-BE49-F238E27FC236}">
                <a16:creationId xmlns:a16="http://schemas.microsoft.com/office/drawing/2014/main" id="{0D311630-A993-4590-98CE-135E5440D3B6}"/>
              </a:ext>
            </a:extLst>
          </p:cNvPr>
          <p:cNvSpPr txBox="1"/>
          <p:nvPr/>
        </p:nvSpPr>
        <p:spPr>
          <a:xfrm>
            <a:off x="1957307" y="3083543"/>
            <a:ext cx="614735" cy="369332"/>
          </a:xfrm>
          <a:prstGeom prst="rect">
            <a:avLst/>
          </a:prstGeom>
          <a:noFill/>
        </p:spPr>
        <p:txBody>
          <a:bodyPr wrap="square" rtlCol="0">
            <a:spAutoFit/>
          </a:bodyPr>
          <a:lstStyle/>
          <a:p>
            <a:r>
              <a:rPr lang="en-US" dirty="0"/>
              <a:t>[2]</a:t>
            </a:r>
            <a:endParaRPr lang="el-GR" dirty="0"/>
          </a:p>
        </p:txBody>
      </p:sp>
      <p:sp>
        <p:nvSpPr>
          <p:cNvPr id="9" name="TextBox 8">
            <a:extLst>
              <a:ext uri="{FF2B5EF4-FFF2-40B4-BE49-F238E27FC236}">
                <a16:creationId xmlns:a16="http://schemas.microsoft.com/office/drawing/2014/main" id="{866CFAB2-237B-4CC1-9679-8ACF4CBF394F}"/>
              </a:ext>
            </a:extLst>
          </p:cNvPr>
          <p:cNvSpPr txBox="1"/>
          <p:nvPr/>
        </p:nvSpPr>
        <p:spPr>
          <a:xfrm>
            <a:off x="7962314" y="5416420"/>
            <a:ext cx="614735" cy="369332"/>
          </a:xfrm>
          <a:prstGeom prst="rect">
            <a:avLst/>
          </a:prstGeom>
          <a:noFill/>
        </p:spPr>
        <p:txBody>
          <a:bodyPr wrap="square" rtlCol="0">
            <a:spAutoFit/>
          </a:bodyPr>
          <a:lstStyle/>
          <a:p>
            <a:r>
              <a:rPr lang="en-US" dirty="0"/>
              <a:t>[3]</a:t>
            </a:r>
            <a:endParaRPr lang="el-GR" dirty="0"/>
          </a:p>
        </p:txBody>
      </p:sp>
    </p:spTree>
    <p:extLst>
      <p:ext uri="{BB962C8B-B14F-4D97-AF65-F5344CB8AC3E}">
        <p14:creationId xmlns:p14="http://schemas.microsoft.com/office/powerpoint/2010/main" val="343967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7B63D2-E31E-4D35-B8BB-EE13A891DBB8}"/>
              </a:ext>
            </a:extLst>
          </p:cNvPr>
          <p:cNvSpPr>
            <a:spLocks noGrp="1"/>
          </p:cNvSpPr>
          <p:nvPr>
            <p:ph type="title"/>
          </p:nvPr>
        </p:nvSpPr>
        <p:spPr>
          <a:xfrm>
            <a:off x="628650" y="365126"/>
            <a:ext cx="7886700" cy="675883"/>
          </a:xfrm>
        </p:spPr>
        <p:txBody>
          <a:bodyPr>
            <a:normAutofit fontScale="90000"/>
          </a:bodyPr>
          <a:lstStyle/>
          <a:p>
            <a:r>
              <a:rPr lang="en-US" dirty="0"/>
              <a:t>Leibniz</a:t>
            </a:r>
            <a:endParaRPr lang="el-GR" dirty="0"/>
          </a:p>
        </p:txBody>
      </p:sp>
      <p:sp>
        <p:nvSpPr>
          <p:cNvPr id="3" name="Θέση περιεχομένου 2">
            <a:extLst>
              <a:ext uri="{FF2B5EF4-FFF2-40B4-BE49-F238E27FC236}">
                <a16:creationId xmlns:a16="http://schemas.microsoft.com/office/drawing/2014/main" id="{6135BE23-DA4B-4E10-AD42-67F21C7930B3}"/>
              </a:ext>
            </a:extLst>
          </p:cNvPr>
          <p:cNvSpPr>
            <a:spLocks noGrp="1"/>
          </p:cNvSpPr>
          <p:nvPr>
            <p:ph idx="1"/>
          </p:nvPr>
        </p:nvSpPr>
        <p:spPr>
          <a:xfrm>
            <a:off x="628650" y="1448972"/>
            <a:ext cx="7886700" cy="4727991"/>
          </a:xfrm>
        </p:spPr>
        <p:txBody>
          <a:bodyPr>
            <a:normAutofit fontScale="92500"/>
          </a:bodyPr>
          <a:lstStyle/>
          <a:p>
            <a:endParaRPr lang="en-US" sz="2200" dirty="0"/>
          </a:p>
          <a:p>
            <a:r>
              <a:rPr lang="el-GR" sz="2200" dirty="0"/>
              <a:t>Οι νόμοι της φύσης </a:t>
            </a:r>
            <a:r>
              <a:rPr lang="el-GR" sz="2200" b="1" dirty="0"/>
              <a:t>δεν είναι γεωμετρικά αναγκαίοι.</a:t>
            </a:r>
            <a:r>
              <a:rPr lang="el-GR" sz="2200" dirty="0"/>
              <a:t> Η λογική – γεωμετρική – μεταφυσική αναγκαιότητα είναι απόλυτη αναγκαιότητα: η άρνηση της αλήθειας μιας πρότασης γεωμετρικώς αναγκαίας είναι αντιφατική. [1]</a:t>
            </a:r>
          </a:p>
          <a:p>
            <a:endParaRPr lang="el-GR" sz="2200" dirty="0"/>
          </a:p>
          <a:p>
            <a:r>
              <a:rPr lang="el-GR" sz="2200" dirty="0"/>
              <a:t>Οι νόμοι της φύσης είναι </a:t>
            </a:r>
            <a:r>
              <a:rPr lang="el-GR" sz="2200" b="1" dirty="0"/>
              <a:t>φυσικώς αναγκαίοι και </a:t>
            </a:r>
            <a:r>
              <a:rPr lang="el-GR" sz="2200" dirty="0"/>
              <a:t> </a:t>
            </a:r>
            <a:r>
              <a:rPr lang="el-GR" sz="2200" b="1" dirty="0"/>
              <a:t>ηθικώς αναγκαίοι: </a:t>
            </a:r>
            <a:r>
              <a:rPr lang="el-GR" sz="2200" dirty="0"/>
              <a:t>ο Θεός εν τη σοφία του τους επέλεξε ως κατάλληλους για τον κόσμο.</a:t>
            </a:r>
            <a:r>
              <a:rPr lang="en-US" sz="2200" dirty="0"/>
              <a:t> [1]</a:t>
            </a:r>
            <a:endParaRPr lang="el-GR" sz="2200" dirty="0"/>
          </a:p>
          <a:p>
            <a:endParaRPr lang="el-GR" sz="2200" dirty="0"/>
          </a:p>
          <a:p>
            <a:r>
              <a:rPr lang="el-GR" sz="2200" b="1" dirty="0"/>
              <a:t>Τα σώματα δεν είναι αδρανή. </a:t>
            </a:r>
            <a:r>
              <a:rPr lang="el-GR" sz="2200" dirty="0"/>
              <a:t>Η συμπεριφορά των σωμάτων σε συμφωνία με τους νόμους της φύσης δεν προκύπτει από την άμεση δράση του Θεού. Ο Θεός έχει προικίσει </a:t>
            </a:r>
            <a:r>
              <a:rPr lang="el-GR" sz="2200" b="1" dirty="0"/>
              <a:t>τα σώματα με εγγενείς δυνάμεις </a:t>
            </a:r>
            <a:r>
              <a:rPr lang="el-GR" sz="2200" dirty="0"/>
              <a:t>λόγω των οποίων παράγουν αποτελέσματα σύμφωνα με τους νόμους τη φύσης. </a:t>
            </a:r>
            <a:r>
              <a:rPr lang="en-US" sz="2200" dirty="0"/>
              <a:t>[2]</a:t>
            </a:r>
            <a:endParaRPr lang="el-GR" sz="2200" dirty="0"/>
          </a:p>
        </p:txBody>
      </p:sp>
    </p:spTree>
    <p:extLst>
      <p:ext uri="{BB962C8B-B14F-4D97-AF65-F5344CB8AC3E}">
        <p14:creationId xmlns:p14="http://schemas.microsoft.com/office/powerpoint/2010/main" val="112007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DC964E-74AF-475A-A678-60AE37545199}"/>
              </a:ext>
            </a:extLst>
          </p:cNvPr>
          <p:cNvSpPr>
            <a:spLocks noGrp="1"/>
          </p:cNvSpPr>
          <p:nvPr>
            <p:ph type="title"/>
          </p:nvPr>
        </p:nvSpPr>
        <p:spPr>
          <a:xfrm>
            <a:off x="628650" y="365127"/>
            <a:ext cx="7886700" cy="563342"/>
          </a:xfrm>
        </p:spPr>
        <p:txBody>
          <a:bodyPr>
            <a:noAutofit/>
          </a:bodyPr>
          <a:lstStyle/>
          <a:p>
            <a:r>
              <a:rPr lang="el-GR" sz="3600" dirty="0"/>
              <a:t>Αποσπάσματα: </a:t>
            </a:r>
            <a:r>
              <a:rPr lang="en-US" sz="3600" dirty="0"/>
              <a:t>Leibniz [1]</a:t>
            </a:r>
            <a:endParaRPr lang="el-GR" sz="3600" dirty="0"/>
          </a:p>
        </p:txBody>
      </p:sp>
      <p:sp>
        <p:nvSpPr>
          <p:cNvPr id="3" name="Θέση περιεχομένου 2">
            <a:extLst>
              <a:ext uri="{FF2B5EF4-FFF2-40B4-BE49-F238E27FC236}">
                <a16:creationId xmlns:a16="http://schemas.microsoft.com/office/drawing/2014/main" id="{4B8861CB-93F5-4512-992B-365F80F06DB8}"/>
              </a:ext>
            </a:extLst>
          </p:cNvPr>
          <p:cNvSpPr>
            <a:spLocks noGrp="1"/>
          </p:cNvSpPr>
          <p:nvPr>
            <p:ph idx="1"/>
          </p:nvPr>
        </p:nvSpPr>
        <p:spPr>
          <a:xfrm>
            <a:off x="628650" y="1139483"/>
            <a:ext cx="7886700" cy="5219113"/>
          </a:xfrm>
        </p:spPr>
        <p:txBody>
          <a:bodyPr>
            <a:normAutofit fontScale="70000" lnSpcReduction="20000"/>
          </a:bodyPr>
          <a:lstStyle/>
          <a:p>
            <a:pPr marL="0" indent="0">
              <a:buNone/>
            </a:pPr>
            <a:r>
              <a:rPr lang="en-US" dirty="0"/>
              <a:t>Now the truths of reason are of two kinds: the one kind is of those called the 'Eternal Verities', which are altogether necessary, so that the opposite implies contradiction. Such are the truths whose necessity is logical, metaphysical or geometrical, which one cannot deny without being led into absurdities. There are others which may be called </a:t>
            </a:r>
            <a:r>
              <a:rPr lang="en-US" i="1" dirty="0"/>
              <a:t>positive</a:t>
            </a:r>
            <a:r>
              <a:rPr lang="en-US" dirty="0"/>
              <a:t>, because they are the laws which it has pleased God to give to Nature, or because they depend upon those. We learn them either by experience, that is, </a:t>
            </a:r>
            <a:r>
              <a:rPr lang="en-US" i="1" dirty="0"/>
              <a:t>a posteriori</a:t>
            </a:r>
            <a:r>
              <a:rPr lang="en-US" dirty="0"/>
              <a:t>, or by reason and </a:t>
            </a:r>
            <a:r>
              <a:rPr lang="en-US" i="1" dirty="0"/>
              <a:t>a priori</a:t>
            </a:r>
            <a:r>
              <a:rPr lang="en-US" dirty="0"/>
              <a:t>, that is, by considerations of the fitness of things which have caused their choice. This fitness of things has also its rules and reasons, but it is the free choice of God, and not a geometrical necessity, which causes preference for what is fitting and brings it into existence. Thus one may say that physical necessity is founded on moral necessity, that is, on the wise one's choice which is worthy of his wisdom; and that both of these ought to be distinguished from geometrical necessity. It is this physical necessity that makes order in Nature and lies in the rules of motion and in some other general laws which it pleased God to lay down for things when he gave them being. It is therefore true that God gave such laws not without reason, for he chooses nothing from caprice and as though by chance or in pure indifference; but the general reasons of good and of order, which have prompted him to the choice, may be overcome in some cases by stronger reasons of a superior order.</a:t>
            </a:r>
          </a:p>
          <a:p>
            <a:pPr marL="0" indent="0" algn="r">
              <a:buNone/>
            </a:pPr>
            <a:r>
              <a:rPr lang="en-US" i="1" dirty="0"/>
              <a:t>Theodicy</a:t>
            </a:r>
            <a:endParaRPr lang="el-GR" i="1" dirty="0"/>
          </a:p>
        </p:txBody>
      </p:sp>
    </p:spTree>
    <p:extLst>
      <p:ext uri="{BB962C8B-B14F-4D97-AF65-F5344CB8AC3E}">
        <p14:creationId xmlns:p14="http://schemas.microsoft.com/office/powerpoint/2010/main" val="75784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441DCB-16D2-45C2-A656-217C17E80B19}"/>
              </a:ext>
            </a:extLst>
          </p:cNvPr>
          <p:cNvSpPr>
            <a:spLocks noGrp="1"/>
          </p:cNvSpPr>
          <p:nvPr>
            <p:ph type="title"/>
          </p:nvPr>
        </p:nvSpPr>
        <p:spPr>
          <a:xfrm>
            <a:off x="628650" y="365126"/>
            <a:ext cx="7886700" cy="591477"/>
          </a:xfrm>
        </p:spPr>
        <p:txBody>
          <a:bodyPr>
            <a:normAutofit fontScale="90000"/>
          </a:bodyPr>
          <a:lstStyle/>
          <a:p>
            <a:r>
              <a:rPr lang="el-GR" dirty="0"/>
              <a:t>Αποσπάσματα: </a:t>
            </a:r>
            <a:r>
              <a:rPr lang="en-US" dirty="0"/>
              <a:t>Leibniz [2]</a:t>
            </a:r>
            <a:endParaRPr lang="el-GR" dirty="0"/>
          </a:p>
        </p:txBody>
      </p:sp>
      <p:sp>
        <p:nvSpPr>
          <p:cNvPr id="3" name="Θέση περιεχομένου 2">
            <a:extLst>
              <a:ext uri="{FF2B5EF4-FFF2-40B4-BE49-F238E27FC236}">
                <a16:creationId xmlns:a16="http://schemas.microsoft.com/office/drawing/2014/main" id="{FCCCBE08-65D2-4D4F-A027-9DBCEDC6691B}"/>
              </a:ext>
            </a:extLst>
          </p:cNvPr>
          <p:cNvSpPr>
            <a:spLocks noGrp="1"/>
          </p:cNvSpPr>
          <p:nvPr>
            <p:ph idx="1"/>
          </p:nvPr>
        </p:nvSpPr>
        <p:spPr>
          <a:xfrm>
            <a:off x="628650" y="1280160"/>
            <a:ext cx="7886700" cy="4896803"/>
          </a:xfrm>
        </p:spPr>
        <p:txBody>
          <a:bodyPr>
            <a:normAutofit/>
          </a:bodyPr>
          <a:lstStyle/>
          <a:p>
            <a:r>
              <a:rPr lang="en-US" sz="2200" dirty="0"/>
              <a:t>It is not enough, therefore, to say that in creating things in the beginning, God willed that they should observe a certain law in their progression, if his will is imagined to have been so ineffective that things were not affected by it and no durable result was produced in them…</a:t>
            </a:r>
          </a:p>
          <a:p>
            <a:pPr marL="266700" lvl="1" indent="0">
              <a:buNone/>
            </a:pPr>
            <a:r>
              <a:rPr lang="en-US" sz="2200" dirty="0"/>
              <a:t>If on the other hand, the law set up by God does in fact leave some vestige of him expressed in things, if things have been so formed by the command that they are made capable of fulﬁlling the will of him who commanded them, then it must be granted that there is a certain efficacy residing in things, a form or force such as we usually designate by the name of nature, from which the series of phenomena follows according to the prescription of the first command.</a:t>
            </a:r>
          </a:p>
          <a:p>
            <a:pPr marL="266700" lvl="1" indent="0" algn="r">
              <a:buNone/>
            </a:pPr>
            <a:r>
              <a:rPr lang="en-US" sz="2200" i="1" dirty="0"/>
              <a:t>ON NATURE ITSELF 6, </a:t>
            </a:r>
            <a:r>
              <a:rPr lang="en-US" sz="2200" i="1" dirty="0" err="1"/>
              <a:t>Loemker</a:t>
            </a:r>
            <a:r>
              <a:rPr lang="en-US" sz="2200" i="1" dirty="0"/>
              <a:t> </a:t>
            </a:r>
            <a:r>
              <a:rPr lang="en-US" sz="2200" dirty="0"/>
              <a:t>p.500</a:t>
            </a:r>
            <a:endParaRPr lang="el-GR" sz="2200" dirty="0"/>
          </a:p>
        </p:txBody>
      </p:sp>
    </p:spTree>
    <p:extLst>
      <p:ext uri="{BB962C8B-B14F-4D97-AF65-F5344CB8AC3E}">
        <p14:creationId xmlns:p14="http://schemas.microsoft.com/office/powerpoint/2010/main" val="137624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DA7B5-7930-49AC-9B0F-6BAA7E12C02B}"/>
              </a:ext>
            </a:extLst>
          </p:cNvPr>
          <p:cNvSpPr>
            <a:spLocks noGrp="1"/>
          </p:cNvSpPr>
          <p:nvPr>
            <p:ph type="title"/>
          </p:nvPr>
        </p:nvSpPr>
        <p:spPr>
          <a:xfrm>
            <a:off x="628650" y="365126"/>
            <a:ext cx="7886700" cy="675883"/>
          </a:xfrm>
        </p:spPr>
        <p:txBody>
          <a:bodyPr>
            <a:normAutofit fontScale="90000"/>
          </a:bodyPr>
          <a:lstStyle/>
          <a:p>
            <a:r>
              <a:rPr lang="en-US" dirty="0"/>
              <a:t>Hume</a:t>
            </a:r>
            <a:endParaRPr lang="el-GR" dirty="0"/>
          </a:p>
        </p:txBody>
      </p:sp>
      <p:sp>
        <p:nvSpPr>
          <p:cNvPr id="3" name="Θέση περιεχομένου 2">
            <a:extLst>
              <a:ext uri="{FF2B5EF4-FFF2-40B4-BE49-F238E27FC236}">
                <a16:creationId xmlns:a16="http://schemas.microsoft.com/office/drawing/2014/main" id="{4ED2B838-8076-46FF-9A2D-EC7474896612}"/>
              </a:ext>
            </a:extLst>
          </p:cNvPr>
          <p:cNvSpPr>
            <a:spLocks noGrp="1"/>
          </p:cNvSpPr>
          <p:nvPr>
            <p:ph idx="1"/>
          </p:nvPr>
        </p:nvSpPr>
        <p:spPr>
          <a:xfrm>
            <a:off x="628650" y="1280160"/>
            <a:ext cx="7886700" cy="4896803"/>
          </a:xfrm>
        </p:spPr>
        <p:txBody>
          <a:bodyPr>
            <a:normAutofit lnSpcReduction="10000"/>
          </a:bodyPr>
          <a:lstStyle/>
          <a:p>
            <a:r>
              <a:rPr lang="el-GR" sz="2200" b="1" dirty="0"/>
              <a:t>Τα πράγματα δεν </a:t>
            </a:r>
            <a:r>
              <a:rPr lang="el-GR" sz="2200" b="1" i="1" dirty="0"/>
              <a:t>υπακούν </a:t>
            </a:r>
            <a:r>
              <a:rPr lang="el-GR" sz="2200" b="1" dirty="0"/>
              <a:t>σε νόμους της φύσης </a:t>
            </a:r>
            <a:r>
              <a:rPr lang="el-GR" sz="2200" dirty="0"/>
              <a:t>ούτε η συμπεριφορά τους  </a:t>
            </a:r>
            <a:r>
              <a:rPr lang="el-GR" sz="2200" i="1" dirty="0"/>
              <a:t>διέπεται</a:t>
            </a:r>
            <a:r>
              <a:rPr lang="el-GR" sz="2200" dirty="0"/>
              <a:t> από νόμους.</a:t>
            </a:r>
            <a:endParaRPr lang="el-GR" sz="2200" b="1" dirty="0"/>
          </a:p>
          <a:p>
            <a:r>
              <a:rPr lang="el-GR" sz="2200" b="1" dirty="0"/>
              <a:t>Οι νόμοι της φύσης είναι κανονικότητες</a:t>
            </a:r>
            <a:r>
              <a:rPr lang="el-GR" sz="2200" dirty="0"/>
              <a:t> οι οποίες αποτυπώνουν την ομοιομορφία της εκδήλωσης του αποτελέσματος μετά την εκδήλωση της αιτίας. </a:t>
            </a:r>
          </a:p>
          <a:p>
            <a:r>
              <a:rPr lang="el-GR" sz="2200" b="1" dirty="0"/>
              <a:t>Οι κανονικότητες δεν υλοποιούνται επειδή υπάρχει κάποια δύναμη </a:t>
            </a:r>
            <a:r>
              <a:rPr lang="el-GR" sz="2200" dirty="0"/>
              <a:t>στην αιτία η οποία να προκαλεί το αποτέλεσμα.</a:t>
            </a:r>
          </a:p>
          <a:p>
            <a:r>
              <a:rPr lang="el-GR" sz="2200" b="1" dirty="0"/>
              <a:t>Οι κανονικότητες δεν επιβάλλονται από κάποια φυσική αναγκαιότητα. </a:t>
            </a:r>
            <a:r>
              <a:rPr lang="el-GR" sz="2200" dirty="0"/>
              <a:t>Δεν υπάρχει κάτι στη φύση που να προσλαμβάνεται από το νου ως αναγκαία σύνδεση του αιτίου με το αποτέλεσμα.</a:t>
            </a:r>
          </a:p>
          <a:p>
            <a:r>
              <a:rPr lang="el-GR" sz="2200" dirty="0"/>
              <a:t>Η ιδέα της </a:t>
            </a:r>
            <a:r>
              <a:rPr lang="el-GR" sz="2200" b="1" dirty="0"/>
              <a:t>αναγκαίας σύνδεσης </a:t>
            </a:r>
            <a:r>
              <a:rPr lang="el-GR" sz="2200" dirty="0"/>
              <a:t>του αιτίου με το αποτέλεσμα είναι προϊόν της πρόσληψης της </a:t>
            </a:r>
            <a:r>
              <a:rPr lang="el-GR" sz="2200" b="1" dirty="0"/>
              <a:t>ομοιομορφίας</a:t>
            </a:r>
            <a:r>
              <a:rPr lang="el-GR" sz="2200" dirty="0"/>
              <a:t> της ακολουθίας αιτία - αποτελέσματος  από το </a:t>
            </a:r>
            <a:r>
              <a:rPr lang="el-GR" sz="2200" b="1" dirty="0"/>
              <a:t>νου</a:t>
            </a:r>
            <a:r>
              <a:rPr lang="el-GR" sz="2200" dirty="0"/>
              <a:t> ο οποίος αποκτά τη </a:t>
            </a:r>
            <a:r>
              <a:rPr lang="el-GR" sz="2200" b="1" dirty="0"/>
              <a:t>συνήθεια</a:t>
            </a:r>
            <a:r>
              <a:rPr lang="el-GR" sz="2200" dirty="0"/>
              <a:t> να συναγάγει το αποτέλεσμα από την αιτία.</a:t>
            </a:r>
          </a:p>
        </p:txBody>
      </p:sp>
    </p:spTree>
    <p:extLst>
      <p:ext uri="{BB962C8B-B14F-4D97-AF65-F5344CB8AC3E}">
        <p14:creationId xmlns:p14="http://schemas.microsoft.com/office/powerpoint/2010/main" val="398254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5549-DF75-48B3-B9AE-9E60EE24DCB9}"/>
              </a:ext>
            </a:extLst>
          </p:cNvPr>
          <p:cNvSpPr>
            <a:spLocks noGrp="1"/>
          </p:cNvSpPr>
          <p:nvPr>
            <p:ph type="title"/>
          </p:nvPr>
        </p:nvSpPr>
        <p:spPr/>
        <p:txBody>
          <a:bodyPr/>
          <a:lstStyle/>
          <a:p>
            <a:r>
              <a:rPr lang="el-GR" dirty="0"/>
              <a:t>Αποσπάσματα </a:t>
            </a:r>
            <a:r>
              <a:rPr lang="en-US" dirty="0"/>
              <a:t>Hume</a:t>
            </a:r>
          </a:p>
        </p:txBody>
      </p:sp>
      <p:sp>
        <p:nvSpPr>
          <p:cNvPr id="3" name="Content Placeholder 2">
            <a:extLst>
              <a:ext uri="{FF2B5EF4-FFF2-40B4-BE49-F238E27FC236}">
                <a16:creationId xmlns:a16="http://schemas.microsoft.com/office/drawing/2014/main" id="{88736EE7-7930-4C55-9305-ABF614C1DAD2}"/>
              </a:ext>
            </a:extLst>
          </p:cNvPr>
          <p:cNvSpPr>
            <a:spLocks noGrp="1"/>
          </p:cNvSpPr>
          <p:nvPr>
            <p:ph idx="1"/>
          </p:nvPr>
        </p:nvSpPr>
        <p:spPr/>
        <p:txBody>
          <a:bodyPr>
            <a:normAutofit/>
          </a:bodyPr>
          <a:lstStyle/>
          <a:p>
            <a:r>
              <a:rPr lang="en-US" sz="2200" dirty="0"/>
              <a:t>Our idea, therefore, of </a:t>
            </a:r>
            <a:r>
              <a:rPr lang="en-US" sz="2200" dirty="0">
                <a:solidFill>
                  <a:srgbClr val="FF0000"/>
                </a:solidFill>
              </a:rPr>
              <a:t>necessity</a:t>
            </a:r>
            <a:r>
              <a:rPr lang="en-US" sz="2200" dirty="0"/>
              <a:t> and causation </a:t>
            </a:r>
            <a:r>
              <a:rPr lang="en-US" sz="2200" dirty="0">
                <a:solidFill>
                  <a:srgbClr val="FF0000"/>
                </a:solidFill>
              </a:rPr>
              <a:t>arises entirely from the uniformity, observable in the operations of nature; </a:t>
            </a:r>
            <a:r>
              <a:rPr lang="en-US" sz="2200" dirty="0"/>
              <a:t>where similar objects are constantly conjoined together, and </a:t>
            </a:r>
            <a:r>
              <a:rPr lang="en-US" sz="2200" dirty="0">
                <a:solidFill>
                  <a:srgbClr val="FF0000"/>
                </a:solidFill>
              </a:rPr>
              <a:t>the mind is determined by custom to infer the one from the appearance of the other</a:t>
            </a:r>
            <a:r>
              <a:rPr lang="en-US" sz="2200" dirty="0"/>
              <a:t>. These two circumstances form the whole of that necessity, which we ascribe to matter. Beyond the constant </a:t>
            </a:r>
            <a:r>
              <a:rPr lang="en-US" sz="2200" i="1" dirty="0"/>
              <a:t>conjunction</a:t>
            </a:r>
            <a:r>
              <a:rPr lang="en-US" sz="2200" dirty="0"/>
              <a:t> of similar objects, and the consequent </a:t>
            </a:r>
            <a:r>
              <a:rPr lang="en-US" sz="2200" i="1" dirty="0"/>
              <a:t>inference</a:t>
            </a:r>
            <a:r>
              <a:rPr lang="en-US" sz="2200" dirty="0"/>
              <a:t> from one to the other, we have no notion of any necessity, or </a:t>
            </a:r>
            <a:r>
              <a:rPr lang="en-US" sz="2200" dirty="0" err="1"/>
              <a:t>connexion</a:t>
            </a:r>
            <a:r>
              <a:rPr lang="en-US" sz="2200" dirty="0"/>
              <a:t>.</a:t>
            </a:r>
          </a:p>
          <a:p>
            <a:pPr marL="0" indent="0" algn="r">
              <a:buNone/>
            </a:pPr>
            <a:r>
              <a:rPr lang="en-US" sz="2200" i="1" dirty="0"/>
              <a:t>Enquiry</a:t>
            </a:r>
          </a:p>
        </p:txBody>
      </p:sp>
    </p:spTree>
    <p:extLst>
      <p:ext uri="{BB962C8B-B14F-4D97-AF65-F5344CB8AC3E}">
        <p14:creationId xmlns:p14="http://schemas.microsoft.com/office/powerpoint/2010/main" val="85042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30883-D771-4489-B6A6-BD8DBA4B3810}"/>
              </a:ext>
            </a:extLst>
          </p:cNvPr>
          <p:cNvSpPr>
            <a:spLocks noGrp="1"/>
          </p:cNvSpPr>
          <p:nvPr>
            <p:ph type="title"/>
          </p:nvPr>
        </p:nvSpPr>
        <p:spPr>
          <a:xfrm>
            <a:off x="628650" y="365127"/>
            <a:ext cx="7886700" cy="633680"/>
          </a:xfrm>
        </p:spPr>
        <p:txBody>
          <a:bodyPr>
            <a:normAutofit fontScale="90000"/>
          </a:bodyPr>
          <a:lstStyle/>
          <a:p>
            <a:r>
              <a:rPr lang="el-GR" dirty="0" err="1"/>
              <a:t>Νεύτων</a:t>
            </a:r>
            <a:endParaRPr lang="el-GR" dirty="0"/>
          </a:p>
        </p:txBody>
      </p:sp>
      <p:sp>
        <p:nvSpPr>
          <p:cNvPr id="3" name="Θέση περιεχομένου 2">
            <a:extLst>
              <a:ext uri="{FF2B5EF4-FFF2-40B4-BE49-F238E27FC236}">
                <a16:creationId xmlns:a16="http://schemas.microsoft.com/office/drawing/2014/main" id="{9C6DC257-7EA5-4941-BB36-A4BCC903AE4A}"/>
              </a:ext>
            </a:extLst>
          </p:cNvPr>
          <p:cNvSpPr>
            <a:spLocks noGrp="1"/>
          </p:cNvSpPr>
          <p:nvPr>
            <p:ph idx="1"/>
          </p:nvPr>
        </p:nvSpPr>
        <p:spPr>
          <a:xfrm>
            <a:off x="628650" y="1209822"/>
            <a:ext cx="7886700" cy="5064369"/>
          </a:xfrm>
        </p:spPr>
        <p:txBody>
          <a:bodyPr>
            <a:normAutofit fontScale="85000" lnSpcReduction="20000"/>
          </a:bodyPr>
          <a:lstStyle/>
          <a:p>
            <a:r>
              <a:rPr lang="el-GR" sz="2400" dirty="0"/>
              <a:t>Στη φύση </a:t>
            </a:r>
            <a:r>
              <a:rPr lang="el-GR" sz="2400" b="1" dirty="0"/>
              <a:t>υπάρχουν δυνάμεις και νόμοι </a:t>
            </a:r>
            <a:r>
              <a:rPr lang="el-GR" sz="2400" dirty="0"/>
              <a:t>οι οποίοι καθορίζονται αμοιβαία: </a:t>
            </a:r>
          </a:p>
          <a:p>
            <a:pPr marL="914400" lvl="1" indent="-457200">
              <a:buFont typeface="+mj-lt"/>
              <a:buAutoNum type="arabicPeriod"/>
            </a:pPr>
            <a:r>
              <a:rPr lang="el-GR" dirty="0"/>
              <a:t>η δύναμη ορίζεται  από το νόμο στον οποίο υπακούει το σώμα που την κατέχει</a:t>
            </a:r>
          </a:p>
          <a:p>
            <a:pPr marL="914400" lvl="1" indent="-457200">
              <a:buFont typeface="+mj-lt"/>
              <a:buAutoNum type="arabicPeriod"/>
            </a:pPr>
            <a:r>
              <a:rPr lang="el-GR" dirty="0"/>
              <a:t>Ένας νόμος υποδεικνύει τι κάνει ένα σώμα λόγω κάποιας δύναμης που κατέχει. [1]</a:t>
            </a:r>
            <a:endParaRPr lang="en-US" dirty="0"/>
          </a:p>
          <a:p>
            <a:endParaRPr lang="el-GR" sz="2400" b="1" dirty="0"/>
          </a:p>
          <a:p>
            <a:r>
              <a:rPr lang="el-GR" sz="2400" b="1" dirty="0"/>
              <a:t>Κριτική στους Αριστοτελικούς – Σχολαστικούς: </a:t>
            </a:r>
            <a:r>
              <a:rPr lang="el-GR" sz="2400" dirty="0"/>
              <a:t>υποθέτουν την ύπαρξη στα σώματα περιττών δυνάμεων που ορίζονται κατά περίπτωση (</a:t>
            </a:r>
            <a:r>
              <a:rPr lang="en-US" sz="2400" i="1" dirty="0"/>
              <a:t>sui generis)</a:t>
            </a:r>
            <a:r>
              <a:rPr lang="el-GR" sz="2400" i="1" dirty="0"/>
              <a:t> </a:t>
            </a:r>
            <a:r>
              <a:rPr lang="el-GR" sz="2400" dirty="0"/>
              <a:t> των οποίων δεν εξηγούν την προέλευση (αιτία) ούτε και περιγράφουν τον τρόπο ενέργειας. [2]</a:t>
            </a:r>
            <a:endParaRPr lang="el-GR" sz="2400" b="1" dirty="0"/>
          </a:p>
          <a:p>
            <a:endParaRPr lang="el-GR" sz="2400" b="1" dirty="0"/>
          </a:p>
          <a:p>
            <a:r>
              <a:rPr lang="el-GR" sz="2400" b="1" dirty="0"/>
              <a:t>Κριτική στους Καρτεσιανούς: </a:t>
            </a:r>
            <a:r>
              <a:rPr lang="el-GR" sz="2400" dirty="0"/>
              <a:t>στην προσπάθειά τους να αποφύγουν τις δυνάμεις, κάνουν μηχανικές υποθέσεις για την κίνηση της ύλης και διατυπώνουν εικασίες που είναι πλάσματα της φαντασίας. Ακόμα κι αν εξ αυτών  των υποθέσεων προχωρούν αυστηρά στη βάση νόμων της μηχανικής, το όλο εγχείρημα δεν παύει να </a:t>
            </a:r>
            <a:r>
              <a:rPr lang="el-GR" sz="2400"/>
              <a:t>αποτελεί μυθοπλασία. </a:t>
            </a:r>
            <a:endParaRPr lang="el-GR" sz="2400" dirty="0"/>
          </a:p>
          <a:p>
            <a:pPr marL="0" indent="0" algn="r">
              <a:buNone/>
            </a:pPr>
            <a:r>
              <a:rPr lang="el-GR" sz="2400" dirty="0"/>
              <a:t>(δείτε [3] για το δίλημμα των Καρτεσιανών)</a:t>
            </a:r>
            <a:endParaRPr lang="en-US" sz="2400" dirty="0"/>
          </a:p>
          <a:p>
            <a:pPr marL="0" indent="0">
              <a:buNone/>
            </a:pPr>
            <a:endParaRPr lang="el-GR" sz="2200" dirty="0"/>
          </a:p>
        </p:txBody>
      </p:sp>
    </p:spTree>
    <p:extLst>
      <p:ext uri="{BB962C8B-B14F-4D97-AF65-F5344CB8AC3E}">
        <p14:creationId xmlns:p14="http://schemas.microsoft.com/office/powerpoint/2010/main" val="418793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30883-D771-4489-B6A6-BD8DBA4B3810}"/>
              </a:ext>
            </a:extLst>
          </p:cNvPr>
          <p:cNvSpPr>
            <a:spLocks noGrp="1"/>
          </p:cNvSpPr>
          <p:nvPr>
            <p:ph type="title"/>
          </p:nvPr>
        </p:nvSpPr>
        <p:spPr>
          <a:xfrm>
            <a:off x="628650" y="365127"/>
            <a:ext cx="7886700" cy="633680"/>
          </a:xfrm>
        </p:spPr>
        <p:txBody>
          <a:bodyPr>
            <a:normAutofit fontScale="90000"/>
          </a:bodyPr>
          <a:lstStyle/>
          <a:p>
            <a:r>
              <a:rPr lang="el-GR" dirty="0" err="1"/>
              <a:t>Νεύτων</a:t>
            </a:r>
            <a:endParaRPr lang="el-GR" dirty="0"/>
          </a:p>
        </p:txBody>
      </p:sp>
      <p:sp>
        <p:nvSpPr>
          <p:cNvPr id="3" name="Θέση περιεχομένου 2">
            <a:extLst>
              <a:ext uri="{FF2B5EF4-FFF2-40B4-BE49-F238E27FC236}">
                <a16:creationId xmlns:a16="http://schemas.microsoft.com/office/drawing/2014/main" id="{9C6DC257-7EA5-4941-BB36-A4BCC903AE4A}"/>
              </a:ext>
            </a:extLst>
          </p:cNvPr>
          <p:cNvSpPr>
            <a:spLocks noGrp="1"/>
          </p:cNvSpPr>
          <p:nvPr>
            <p:ph idx="1"/>
          </p:nvPr>
        </p:nvSpPr>
        <p:spPr>
          <a:xfrm>
            <a:off x="628650" y="1269507"/>
            <a:ext cx="7886700" cy="5004684"/>
          </a:xfrm>
        </p:spPr>
        <p:txBody>
          <a:bodyPr>
            <a:normAutofit/>
          </a:bodyPr>
          <a:lstStyle/>
          <a:p>
            <a:r>
              <a:rPr lang="el-GR" sz="2200" dirty="0"/>
              <a:t>Οι νόμοι της φύσης </a:t>
            </a:r>
            <a:r>
              <a:rPr lang="el-GR" sz="2200" b="1" dirty="0"/>
              <a:t>δεν είναι μεταφυσικά αναγκαίοι: </a:t>
            </a:r>
          </a:p>
          <a:p>
            <a:pPr lvl="1"/>
            <a:r>
              <a:rPr lang="el-GR" sz="2200" dirty="0"/>
              <a:t>εξαρτώνται από τη βούληση του Θεού</a:t>
            </a:r>
            <a:r>
              <a:rPr lang="en-US" sz="2200" dirty="0"/>
              <a:t>. </a:t>
            </a:r>
            <a:r>
              <a:rPr lang="el-GR" sz="2200" dirty="0"/>
              <a:t>Επομένως, ο Θεός θα μπορούσε να έχει προικίσει τη φύση με διαφορετικούς νόμους.</a:t>
            </a:r>
          </a:p>
          <a:p>
            <a:pPr lvl="1"/>
            <a:r>
              <a:rPr lang="el-GR" sz="2200" dirty="0"/>
              <a:t>η γνώση τους δεν είναι </a:t>
            </a:r>
            <a:r>
              <a:rPr lang="en-US" sz="2200" i="1" dirty="0"/>
              <a:t>a priori.</a:t>
            </a:r>
            <a:r>
              <a:rPr lang="el-GR" sz="2200" i="1" dirty="0"/>
              <a:t> </a:t>
            </a:r>
            <a:r>
              <a:rPr lang="el-GR" sz="2200" dirty="0"/>
              <a:t>[4]</a:t>
            </a:r>
            <a:endParaRPr lang="el-GR" sz="2200" i="1" dirty="0"/>
          </a:p>
          <a:p>
            <a:r>
              <a:rPr lang="el-GR" sz="2200" dirty="0"/>
              <a:t>Οι νόμοι της φύσης </a:t>
            </a:r>
            <a:r>
              <a:rPr lang="el-GR" sz="2200" b="1" dirty="0"/>
              <a:t>είναι αναγκαίοι</a:t>
            </a:r>
            <a:r>
              <a:rPr lang="en-US" sz="2200" b="1" dirty="0"/>
              <a:t> </a:t>
            </a:r>
            <a:r>
              <a:rPr lang="el-GR" sz="2200" b="1" dirty="0"/>
              <a:t>υπό συνθήκη</a:t>
            </a:r>
            <a:r>
              <a:rPr lang="el-GR" sz="2200" dirty="0"/>
              <a:t>:  δεδομένης της βούλησης του Θεού, οι νόμοι της φύσης εκφράζουν αναγκαίες συνδέσεις που υπάρχουν στη φύση (</a:t>
            </a:r>
            <a:r>
              <a:rPr lang="en-US" sz="2200" i="1" dirty="0"/>
              <a:t>contra </a:t>
            </a:r>
            <a:r>
              <a:rPr lang="en-US" sz="2200" dirty="0"/>
              <a:t>Hume)</a:t>
            </a:r>
            <a:endParaRPr lang="el-GR" sz="2200" dirty="0"/>
          </a:p>
        </p:txBody>
      </p:sp>
    </p:spTree>
    <p:extLst>
      <p:ext uri="{BB962C8B-B14F-4D97-AF65-F5344CB8AC3E}">
        <p14:creationId xmlns:p14="http://schemas.microsoft.com/office/powerpoint/2010/main" val="90359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53BE9-09CB-47D9-B7A6-9975715A64C4}"/>
              </a:ext>
            </a:extLst>
          </p:cNvPr>
          <p:cNvSpPr>
            <a:spLocks noGrp="1"/>
          </p:cNvSpPr>
          <p:nvPr>
            <p:ph type="title"/>
          </p:nvPr>
        </p:nvSpPr>
        <p:spPr/>
        <p:txBody>
          <a:bodyPr>
            <a:normAutofit/>
          </a:bodyPr>
          <a:lstStyle/>
          <a:p>
            <a:r>
              <a:rPr lang="el-GR" sz="3600" dirty="0"/>
              <a:t>17</a:t>
            </a:r>
            <a:r>
              <a:rPr lang="el-GR" sz="3600" baseline="30000" dirty="0"/>
              <a:t>ος</a:t>
            </a:r>
            <a:r>
              <a:rPr lang="el-GR" sz="3600" dirty="0"/>
              <a:t> αιώνας: η Φύση διέπεται από νόμους</a:t>
            </a:r>
          </a:p>
        </p:txBody>
      </p:sp>
      <p:sp>
        <p:nvSpPr>
          <p:cNvPr id="3" name="Θέση περιεχομένου 2">
            <a:extLst>
              <a:ext uri="{FF2B5EF4-FFF2-40B4-BE49-F238E27FC236}">
                <a16:creationId xmlns:a16="http://schemas.microsoft.com/office/drawing/2014/main" id="{449CE654-F08F-4241-A3FE-0DA1A13A7448}"/>
              </a:ext>
            </a:extLst>
          </p:cNvPr>
          <p:cNvSpPr>
            <a:spLocks noGrp="1"/>
          </p:cNvSpPr>
          <p:nvPr>
            <p:ph idx="1"/>
          </p:nvPr>
        </p:nvSpPr>
        <p:spPr>
          <a:xfrm>
            <a:off x="628650" y="1690688"/>
            <a:ext cx="7886700" cy="4655247"/>
          </a:xfrm>
        </p:spPr>
        <p:txBody>
          <a:bodyPr>
            <a:normAutofit lnSpcReduction="10000"/>
          </a:bodyPr>
          <a:lstStyle/>
          <a:p>
            <a:r>
              <a:rPr lang="el-GR" sz="2200" dirty="0"/>
              <a:t>Η αντίληψη ότι οι φυσικές μεταβολές εξηγούνται με την επίκληση </a:t>
            </a:r>
            <a:r>
              <a:rPr lang="el-GR" sz="2200" b="1" dirty="0"/>
              <a:t>ενεργητικών και παθητικών δυνάμεων </a:t>
            </a:r>
            <a:r>
              <a:rPr lang="el-GR" sz="2200" dirty="0"/>
              <a:t>αντικαθίσταται από την αντίληψη από την αντίληψη ότι οι φυσικές μεταβολές εξηγούνται με την επίκληση </a:t>
            </a:r>
            <a:r>
              <a:rPr lang="el-GR" sz="2200" b="1" dirty="0"/>
              <a:t>φυσικών νόμων.</a:t>
            </a:r>
          </a:p>
          <a:p>
            <a:r>
              <a:rPr lang="el-GR" sz="2200" b="1" dirty="0"/>
              <a:t>Δυνάμεις</a:t>
            </a:r>
            <a:r>
              <a:rPr lang="el-GR" sz="2200" dirty="0"/>
              <a:t>:</a:t>
            </a:r>
            <a:r>
              <a:rPr lang="el-GR" sz="2200" dirty="0">
                <a:sym typeface="Wingdings" panose="05000000000000000000" pitchFamily="2" charset="2"/>
              </a:rPr>
              <a:t> οι φυσικές μεταβολές λαμβάνουν χώρα </a:t>
            </a:r>
            <a:r>
              <a:rPr lang="el-GR" sz="2200" b="1" dirty="0">
                <a:sym typeface="Wingdings" panose="05000000000000000000" pitchFamily="2" charset="2"/>
              </a:rPr>
              <a:t>αναγκαία.</a:t>
            </a:r>
          </a:p>
          <a:p>
            <a:r>
              <a:rPr lang="el-GR" sz="2200" b="1" dirty="0"/>
              <a:t>Νόμοι</a:t>
            </a:r>
            <a:r>
              <a:rPr lang="el-GR" sz="2200" dirty="0"/>
              <a:t>: Υπάρχει φυσική αναγκαιότητα; Πόθεν οι νόμοι αποκτούν τον αναγκαίο τους χαρακτήρα; Τι είδους αναγκαιότητα επάγουν; Πώς η ύλη και τα σώματα «υπακούν» στους νόμους;</a:t>
            </a:r>
          </a:p>
          <a:p>
            <a:endParaRPr lang="el-GR" sz="2200" dirty="0"/>
          </a:p>
          <a:p>
            <a:r>
              <a:rPr lang="el-GR" sz="2200" dirty="0"/>
              <a:t>Διλήμματα / Ερωτήματα:</a:t>
            </a:r>
          </a:p>
          <a:p>
            <a:pPr marL="914400" lvl="1" indent="-457200">
              <a:buFont typeface="+mj-lt"/>
              <a:buAutoNum type="arabicPeriod"/>
            </a:pPr>
            <a:r>
              <a:rPr lang="el-GR" sz="2200" b="1" dirty="0"/>
              <a:t>Νόμοι έναντι Δυνάμεων</a:t>
            </a:r>
            <a:r>
              <a:rPr lang="el-GR" sz="2200" dirty="0"/>
              <a:t>.</a:t>
            </a:r>
          </a:p>
          <a:p>
            <a:pPr marL="914400" lvl="1" indent="-457200">
              <a:buFont typeface="+mj-lt"/>
              <a:buAutoNum type="arabicPeriod"/>
            </a:pPr>
            <a:r>
              <a:rPr lang="el-GR" sz="2200" b="1" dirty="0"/>
              <a:t>Υπάρχει αναγκαιότητα στη φύση ή δεν υπάρχει.</a:t>
            </a:r>
          </a:p>
          <a:p>
            <a:pPr marL="914400" lvl="1" indent="-457200">
              <a:buFont typeface="+mj-lt"/>
              <a:buAutoNum type="arabicPeriod"/>
            </a:pPr>
            <a:r>
              <a:rPr lang="el-GR" sz="2200" b="1" dirty="0"/>
              <a:t>Για ποιον λόγο η αδρανής ύλη (χωρίς δυνάμεις) υπακούει σε νόμους; Πώς οι νόμοι επενεργούν στην ύλη; </a:t>
            </a:r>
          </a:p>
        </p:txBody>
      </p:sp>
    </p:spTree>
    <p:extLst>
      <p:ext uri="{BB962C8B-B14F-4D97-AF65-F5344CB8AC3E}">
        <p14:creationId xmlns:p14="http://schemas.microsoft.com/office/powerpoint/2010/main" val="145707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30883-D771-4489-B6A6-BD8DBA4B3810}"/>
              </a:ext>
            </a:extLst>
          </p:cNvPr>
          <p:cNvSpPr>
            <a:spLocks noGrp="1"/>
          </p:cNvSpPr>
          <p:nvPr>
            <p:ph type="title"/>
          </p:nvPr>
        </p:nvSpPr>
        <p:spPr>
          <a:xfrm>
            <a:off x="628650" y="365127"/>
            <a:ext cx="7886700" cy="633680"/>
          </a:xfrm>
        </p:spPr>
        <p:txBody>
          <a:bodyPr>
            <a:normAutofit/>
          </a:bodyPr>
          <a:lstStyle/>
          <a:p>
            <a:r>
              <a:rPr lang="el-GR" sz="3600" dirty="0"/>
              <a:t>Αποσπάσματα: </a:t>
            </a:r>
            <a:r>
              <a:rPr lang="el-GR" sz="3600" dirty="0" err="1"/>
              <a:t>Νεύτων</a:t>
            </a:r>
            <a:r>
              <a:rPr lang="el-GR" sz="3600" dirty="0"/>
              <a:t>, </a:t>
            </a:r>
            <a:r>
              <a:rPr lang="en-US" sz="3600" i="1" dirty="0"/>
              <a:t>Principia </a:t>
            </a:r>
            <a:r>
              <a:rPr lang="en-US" sz="3600" dirty="0"/>
              <a:t>1</a:t>
            </a:r>
            <a:endParaRPr lang="el-GR" sz="3600" dirty="0"/>
          </a:p>
        </p:txBody>
      </p:sp>
      <p:sp>
        <p:nvSpPr>
          <p:cNvPr id="3" name="Θέση περιεχομένου 2">
            <a:extLst>
              <a:ext uri="{FF2B5EF4-FFF2-40B4-BE49-F238E27FC236}">
                <a16:creationId xmlns:a16="http://schemas.microsoft.com/office/drawing/2014/main" id="{9C6DC257-7EA5-4941-BB36-A4BCC903AE4A}"/>
              </a:ext>
            </a:extLst>
          </p:cNvPr>
          <p:cNvSpPr>
            <a:spLocks noGrp="1"/>
          </p:cNvSpPr>
          <p:nvPr>
            <p:ph idx="1"/>
          </p:nvPr>
        </p:nvSpPr>
        <p:spPr>
          <a:xfrm>
            <a:off x="628650" y="1216241"/>
            <a:ext cx="7886700" cy="5362112"/>
          </a:xfrm>
        </p:spPr>
        <p:txBody>
          <a:bodyPr>
            <a:noAutofit/>
          </a:bodyPr>
          <a:lstStyle/>
          <a:p>
            <a:pPr marL="0" indent="0" algn="ctr">
              <a:buNone/>
            </a:pPr>
            <a:r>
              <a:rPr lang="el-GR" sz="2200" dirty="0"/>
              <a:t>[1]</a:t>
            </a:r>
          </a:p>
          <a:p>
            <a:r>
              <a:rPr lang="en-US" sz="2200" b="1" dirty="0"/>
              <a:t>O</a:t>
            </a:r>
            <a:r>
              <a:rPr lang="el-GR" sz="2200" b="1" dirty="0" err="1"/>
              <a:t>ρισμός</a:t>
            </a:r>
            <a:r>
              <a:rPr lang="en-US" sz="2200" b="1" dirty="0"/>
              <a:t> 3</a:t>
            </a:r>
            <a:r>
              <a:rPr lang="el-GR" sz="2200" b="1" dirty="0"/>
              <a:t> </a:t>
            </a:r>
            <a:r>
              <a:rPr lang="el-GR" sz="2200" dirty="0"/>
              <a:t>(αδράνεια)</a:t>
            </a:r>
            <a:r>
              <a:rPr lang="el-GR" sz="2200" b="1" dirty="0"/>
              <a:t>:</a:t>
            </a:r>
            <a:r>
              <a:rPr lang="en-US" sz="2200" dirty="0"/>
              <a:t> Inherent force of matter</a:t>
            </a:r>
            <a:r>
              <a:rPr lang="el-GR" sz="2200" dirty="0"/>
              <a:t> </a:t>
            </a:r>
            <a:r>
              <a:rPr lang="en-US" sz="2200" dirty="0"/>
              <a:t>is the power of resisting by which every body, so far as it is able, perseveres in its state either of resting or of moving uniformly straight</a:t>
            </a:r>
            <a:r>
              <a:rPr lang="el-GR" sz="2200" dirty="0"/>
              <a:t> </a:t>
            </a:r>
            <a:r>
              <a:rPr lang="en-US" sz="2200" dirty="0"/>
              <a:t>forward.</a:t>
            </a:r>
            <a:endParaRPr lang="el-GR" sz="2200" dirty="0"/>
          </a:p>
          <a:p>
            <a:r>
              <a:rPr lang="el-GR" sz="2200" b="1" dirty="0"/>
              <a:t>1</a:t>
            </a:r>
            <a:r>
              <a:rPr lang="el-GR" sz="2200" b="1" baseline="30000" dirty="0"/>
              <a:t>ο</a:t>
            </a:r>
            <a:r>
              <a:rPr lang="el-GR" sz="2200" b="1" dirty="0"/>
              <a:t> Νόμος της κίνησης: </a:t>
            </a:r>
            <a:r>
              <a:rPr lang="en-US" sz="2200" dirty="0"/>
              <a:t>Every body</a:t>
            </a:r>
            <a:r>
              <a:rPr lang="el-GR" sz="2200" dirty="0"/>
              <a:t> </a:t>
            </a:r>
            <a:r>
              <a:rPr lang="en-US" sz="2200" dirty="0"/>
              <a:t>perseveres in its state of being at rest or of moving uniformly straight forward, except</a:t>
            </a:r>
            <a:r>
              <a:rPr lang="el-GR" sz="2200" dirty="0"/>
              <a:t> </a:t>
            </a:r>
            <a:r>
              <a:rPr lang="en-US" sz="2200" dirty="0"/>
              <a:t>insofar as it is compelled to change its state by forces impressed.</a:t>
            </a:r>
            <a:endParaRPr lang="el-GR" sz="2200" dirty="0"/>
          </a:p>
          <a:p>
            <a:pPr marL="0" indent="0" algn="ctr">
              <a:buNone/>
            </a:pPr>
            <a:r>
              <a:rPr lang="el-GR" sz="2200" dirty="0"/>
              <a:t>[2] </a:t>
            </a:r>
            <a:r>
              <a:rPr lang="en-US" sz="2200" dirty="0"/>
              <a:t> (</a:t>
            </a:r>
            <a:r>
              <a:rPr lang="en-US" sz="2200" dirty="0" err="1"/>
              <a:t>Cotes’s</a:t>
            </a:r>
            <a:r>
              <a:rPr lang="en-US" sz="2200" dirty="0"/>
              <a:t> </a:t>
            </a:r>
            <a:r>
              <a:rPr lang="en-US" sz="2200" i="1" dirty="0"/>
              <a:t>Preface</a:t>
            </a:r>
            <a:r>
              <a:rPr lang="en-US" sz="2200" dirty="0"/>
              <a:t>)</a:t>
            </a:r>
            <a:endParaRPr lang="el-GR" sz="2200" dirty="0"/>
          </a:p>
          <a:p>
            <a:pPr marL="0" indent="0">
              <a:buNone/>
            </a:pPr>
            <a:r>
              <a:rPr lang="en-US" sz="2200" dirty="0"/>
              <a:t>There have been those who have endowed the individual species of things with specific occult</a:t>
            </a:r>
            <a:r>
              <a:rPr lang="el-GR" sz="2200" dirty="0"/>
              <a:t> </a:t>
            </a:r>
            <a:r>
              <a:rPr lang="en-US" sz="2200" dirty="0"/>
              <a:t>qualities, on which—they have then alleged—the operations of individual bodies depend in</a:t>
            </a:r>
            <a:r>
              <a:rPr lang="el-GR" sz="2200" dirty="0"/>
              <a:t> </a:t>
            </a:r>
            <a:r>
              <a:rPr lang="en-US" sz="2200" dirty="0"/>
              <a:t>some unknown way. The whole of Scholastic doctrine derived from Aristotle and the Peripatetics</a:t>
            </a:r>
            <a:r>
              <a:rPr lang="el-GR" sz="2200" dirty="0"/>
              <a:t> </a:t>
            </a:r>
            <a:r>
              <a:rPr lang="en-US" sz="2200" dirty="0"/>
              <a:t>is based on this. Although they affirm that individual effects arise from the specific natures</a:t>
            </a:r>
            <a:r>
              <a:rPr lang="el-GR" sz="2200" dirty="0"/>
              <a:t> </a:t>
            </a:r>
            <a:r>
              <a:rPr lang="en-US" sz="2200" dirty="0"/>
              <a:t>of bodies, they do not tell us the causes of those natures, and therefore they tell us nothing.</a:t>
            </a:r>
            <a:endParaRPr lang="el-GR" sz="2200" dirty="0"/>
          </a:p>
          <a:p>
            <a:pPr marL="0" indent="0">
              <a:buNone/>
            </a:pPr>
            <a:endParaRPr lang="el-GR" sz="2200" b="1" dirty="0"/>
          </a:p>
        </p:txBody>
      </p:sp>
    </p:spTree>
    <p:extLst>
      <p:ext uri="{BB962C8B-B14F-4D97-AF65-F5344CB8AC3E}">
        <p14:creationId xmlns:p14="http://schemas.microsoft.com/office/powerpoint/2010/main" val="405140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30883-D771-4489-B6A6-BD8DBA4B3810}"/>
              </a:ext>
            </a:extLst>
          </p:cNvPr>
          <p:cNvSpPr>
            <a:spLocks noGrp="1"/>
          </p:cNvSpPr>
          <p:nvPr>
            <p:ph type="title"/>
          </p:nvPr>
        </p:nvSpPr>
        <p:spPr>
          <a:xfrm>
            <a:off x="628650" y="365127"/>
            <a:ext cx="7886700" cy="633680"/>
          </a:xfrm>
        </p:spPr>
        <p:txBody>
          <a:bodyPr>
            <a:normAutofit/>
          </a:bodyPr>
          <a:lstStyle/>
          <a:p>
            <a:r>
              <a:rPr lang="el-GR" sz="3600" dirty="0"/>
              <a:t>Αποσπάσματα: </a:t>
            </a:r>
            <a:r>
              <a:rPr lang="el-GR" sz="3600" dirty="0" err="1"/>
              <a:t>Νεύτων</a:t>
            </a:r>
            <a:r>
              <a:rPr lang="el-GR" sz="3600" dirty="0"/>
              <a:t>, </a:t>
            </a:r>
            <a:r>
              <a:rPr lang="en-US" sz="3600" i="1" dirty="0"/>
              <a:t>Principia </a:t>
            </a:r>
            <a:r>
              <a:rPr lang="en-US" sz="3600" dirty="0"/>
              <a:t>2</a:t>
            </a:r>
            <a:endParaRPr lang="el-GR" sz="3600" dirty="0"/>
          </a:p>
        </p:txBody>
      </p:sp>
      <p:sp>
        <p:nvSpPr>
          <p:cNvPr id="3" name="Θέση περιεχομένου 2">
            <a:extLst>
              <a:ext uri="{FF2B5EF4-FFF2-40B4-BE49-F238E27FC236}">
                <a16:creationId xmlns:a16="http://schemas.microsoft.com/office/drawing/2014/main" id="{9C6DC257-7EA5-4941-BB36-A4BCC903AE4A}"/>
              </a:ext>
            </a:extLst>
          </p:cNvPr>
          <p:cNvSpPr>
            <a:spLocks noGrp="1"/>
          </p:cNvSpPr>
          <p:nvPr>
            <p:ph idx="1"/>
          </p:nvPr>
        </p:nvSpPr>
        <p:spPr>
          <a:xfrm>
            <a:off x="628650" y="1216241"/>
            <a:ext cx="7886700" cy="5362112"/>
          </a:xfrm>
        </p:spPr>
        <p:txBody>
          <a:bodyPr>
            <a:noAutofit/>
          </a:bodyPr>
          <a:lstStyle/>
          <a:p>
            <a:pPr marL="0" indent="0" algn="ctr">
              <a:buNone/>
            </a:pPr>
            <a:r>
              <a:rPr lang="en-US" sz="2200" dirty="0"/>
              <a:t>[3] (</a:t>
            </a:r>
            <a:r>
              <a:rPr lang="en-US" sz="2200" dirty="0" err="1"/>
              <a:t>Cotes’s</a:t>
            </a:r>
            <a:r>
              <a:rPr lang="en-US" sz="2200" dirty="0"/>
              <a:t> </a:t>
            </a:r>
            <a:r>
              <a:rPr lang="en-US" sz="2200" i="1" dirty="0"/>
              <a:t>Preface</a:t>
            </a:r>
            <a:r>
              <a:rPr lang="en-US" sz="2200" dirty="0"/>
              <a:t>)</a:t>
            </a:r>
            <a:endParaRPr lang="el-GR" sz="2200" dirty="0"/>
          </a:p>
          <a:p>
            <a:pPr marL="0" indent="0">
              <a:buNone/>
            </a:pPr>
            <a:r>
              <a:rPr lang="en-US" sz="2200" dirty="0"/>
              <a:t>For either they will say that gravity is not a property of all bodies—which cannot be maintained—or they will assert that gravity is preternatural on the grounds that it does not arise from other affections of bodies and thus not from mechanical causes. Certainly there are primary affections of bodies, and since they are primary, they do not depend on others.</a:t>
            </a:r>
          </a:p>
          <a:p>
            <a:pPr marL="0" indent="0">
              <a:buNone/>
            </a:pPr>
            <a:endParaRPr lang="en-US" sz="2200" dirty="0"/>
          </a:p>
          <a:p>
            <a:pPr marL="0" indent="0" algn="ctr">
              <a:buNone/>
            </a:pPr>
            <a:r>
              <a:rPr lang="en-US" sz="2200" dirty="0"/>
              <a:t>[4] (</a:t>
            </a:r>
            <a:r>
              <a:rPr lang="en-US" sz="2200" dirty="0" err="1"/>
              <a:t>Cotes’s</a:t>
            </a:r>
            <a:r>
              <a:rPr lang="en-US" sz="2200" dirty="0"/>
              <a:t> </a:t>
            </a:r>
            <a:r>
              <a:rPr lang="en-US" sz="2200" i="1" dirty="0"/>
              <a:t>Preface</a:t>
            </a:r>
            <a:r>
              <a:rPr lang="en-US" sz="2200" dirty="0"/>
              <a:t>)</a:t>
            </a:r>
            <a:endParaRPr lang="el-GR" sz="2200" dirty="0"/>
          </a:p>
          <a:p>
            <a:pPr marL="0" indent="0">
              <a:buNone/>
            </a:pPr>
            <a:r>
              <a:rPr lang="en-US" sz="2200" dirty="0"/>
              <a:t>From this source [God’s perfectly free will], then, have all the laws that are called laws of nature come, in which many traces of the highest wisdom and counsel certainly appear, but no traces of necessity. Accordingly we should not seek these laws by using untrustworthy conjectures, but learn them by observing and experimenting.</a:t>
            </a:r>
            <a:endParaRPr lang="el-GR" sz="2200" dirty="0"/>
          </a:p>
        </p:txBody>
      </p:sp>
    </p:spTree>
    <p:extLst>
      <p:ext uri="{BB962C8B-B14F-4D97-AF65-F5344CB8AC3E}">
        <p14:creationId xmlns:p14="http://schemas.microsoft.com/office/powerpoint/2010/main" val="37760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BA08-D8C6-4659-B715-DCA569060D57}"/>
              </a:ext>
            </a:extLst>
          </p:cNvPr>
          <p:cNvSpPr>
            <a:spLocks noGrp="1"/>
          </p:cNvSpPr>
          <p:nvPr>
            <p:ph type="title"/>
          </p:nvPr>
        </p:nvSpPr>
        <p:spPr>
          <a:xfrm>
            <a:off x="628650" y="365127"/>
            <a:ext cx="7886700" cy="496008"/>
          </a:xfrm>
        </p:spPr>
        <p:txBody>
          <a:bodyPr>
            <a:normAutofit fontScale="90000"/>
          </a:bodyPr>
          <a:lstStyle/>
          <a:p>
            <a:r>
              <a:rPr lang="en-US" dirty="0"/>
              <a:t>O Mill </a:t>
            </a:r>
            <a:r>
              <a:rPr lang="el-GR" dirty="0"/>
              <a:t>για τους Νόμους της Φύσης</a:t>
            </a:r>
            <a:endParaRPr lang="en-US" dirty="0"/>
          </a:p>
        </p:txBody>
      </p:sp>
      <p:sp>
        <p:nvSpPr>
          <p:cNvPr id="3" name="Content Placeholder 2">
            <a:extLst>
              <a:ext uri="{FF2B5EF4-FFF2-40B4-BE49-F238E27FC236}">
                <a16:creationId xmlns:a16="http://schemas.microsoft.com/office/drawing/2014/main" id="{C431A311-0A10-498F-957C-4BE28062D74A}"/>
              </a:ext>
            </a:extLst>
          </p:cNvPr>
          <p:cNvSpPr>
            <a:spLocks noGrp="1"/>
          </p:cNvSpPr>
          <p:nvPr>
            <p:ph idx="1"/>
          </p:nvPr>
        </p:nvSpPr>
        <p:spPr>
          <a:xfrm>
            <a:off x="628650" y="1260629"/>
            <a:ext cx="7886700" cy="4916334"/>
          </a:xfrm>
        </p:spPr>
        <p:txBody>
          <a:bodyPr>
            <a:normAutofit/>
          </a:bodyPr>
          <a:lstStyle/>
          <a:p>
            <a:r>
              <a:rPr lang="el-GR" sz="2400" dirty="0"/>
              <a:t>Οι νόμοι της φύσης είναι </a:t>
            </a:r>
            <a:r>
              <a:rPr lang="el-GR" sz="2400" b="1" dirty="0"/>
              <a:t>επαγωγικές γενικεύσεις </a:t>
            </a:r>
            <a:r>
              <a:rPr lang="el-GR" sz="2400" dirty="0"/>
              <a:t>που διαπιστώνουν κανονικότητες.</a:t>
            </a:r>
          </a:p>
          <a:p>
            <a:r>
              <a:rPr lang="el-GR" sz="2400" dirty="0"/>
              <a:t>Κάθε κανονικότητα δεν είναι νόμος της φύσης. </a:t>
            </a:r>
          </a:p>
          <a:p>
            <a:r>
              <a:rPr lang="el-GR" sz="2400" dirty="0"/>
              <a:t>Μια κανονικότητα ενδέχεται να είναι αποτέλεσμα κάποιου νόμου της φύσης: να </a:t>
            </a:r>
            <a:r>
              <a:rPr lang="el-GR" sz="2400" b="1" dirty="0" err="1"/>
              <a:t>συναγάγεται</a:t>
            </a:r>
            <a:r>
              <a:rPr lang="el-GR" sz="2400" b="1" dirty="0"/>
              <a:t> παραγωγικά </a:t>
            </a:r>
            <a:r>
              <a:rPr lang="el-GR" sz="2400" dirty="0"/>
              <a:t>από κάποιο νόμο της φύσης.</a:t>
            </a:r>
            <a:r>
              <a:rPr lang="en-US" sz="2400" dirty="0"/>
              <a:t> [1], [2]</a:t>
            </a:r>
            <a:endParaRPr lang="el-GR" sz="2400" dirty="0"/>
          </a:p>
          <a:p>
            <a:r>
              <a:rPr lang="el-GR" sz="2400" b="1" dirty="0"/>
              <a:t>Βέλτιστο σύστημα: </a:t>
            </a:r>
            <a:r>
              <a:rPr lang="el-GR" sz="2400" dirty="0"/>
              <a:t>Οι νόμοι της φύσης προσφέρουν την οικονομικότερη περιγραφή των κανονικοτήτων</a:t>
            </a:r>
            <a:r>
              <a:rPr lang="en-US" sz="2400" dirty="0"/>
              <a:t> </a:t>
            </a:r>
            <a:r>
              <a:rPr lang="el-GR" sz="2400" dirty="0"/>
              <a:t>που διαπιστώνονται στη φύση: είναι ελάχιστοι σε πλήθος και απλούστατοι</a:t>
            </a:r>
            <a:r>
              <a:rPr lang="en-US" sz="2400" dirty="0"/>
              <a:t>. [3]</a:t>
            </a:r>
            <a:endParaRPr lang="el-GR" sz="2400" dirty="0"/>
          </a:p>
          <a:p>
            <a:r>
              <a:rPr lang="el-GR" sz="2400" b="1" dirty="0"/>
              <a:t>Ο ιστός της κανονικότητας</a:t>
            </a:r>
            <a:r>
              <a:rPr lang="el-GR" sz="2400" dirty="0"/>
              <a:t> [4]</a:t>
            </a:r>
          </a:p>
          <a:p>
            <a:endParaRPr lang="en-US" dirty="0"/>
          </a:p>
        </p:txBody>
      </p:sp>
    </p:spTree>
    <p:extLst>
      <p:ext uri="{BB962C8B-B14F-4D97-AF65-F5344CB8AC3E}">
        <p14:creationId xmlns:p14="http://schemas.microsoft.com/office/powerpoint/2010/main" val="378710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53BE9-09CB-47D9-B7A6-9975715A64C4}"/>
              </a:ext>
            </a:extLst>
          </p:cNvPr>
          <p:cNvSpPr>
            <a:spLocks noGrp="1"/>
          </p:cNvSpPr>
          <p:nvPr>
            <p:ph type="title"/>
          </p:nvPr>
        </p:nvSpPr>
        <p:spPr>
          <a:xfrm>
            <a:off x="628650" y="365127"/>
            <a:ext cx="7886700" cy="815604"/>
          </a:xfrm>
        </p:spPr>
        <p:txBody>
          <a:bodyPr>
            <a:noAutofit/>
          </a:bodyPr>
          <a:lstStyle/>
          <a:p>
            <a:r>
              <a:rPr lang="en-US" sz="3000" dirty="0"/>
              <a:t>O Mill </a:t>
            </a:r>
            <a:r>
              <a:rPr lang="el-GR" sz="3000" dirty="0"/>
              <a:t>για τους Νόμους της Φύσης: αποσπάσματα </a:t>
            </a:r>
            <a:r>
              <a:rPr lang="en-US" sz="3000" i="1" dirty="0"/>
              <a:t>System</a:t>
            </a:r>
            <a:r>
              <a:rPr lang="el-GR" sz="3000" i="1" dirty="0"/>
              <a:t> </a:t>
            </a:r>
            <a:r>
              <a:rPr lang="en-US" sz="3000" i="1" dirty="0" err="1"/>
              <a:t>bkIII</a:t>
            </a:r>
            <a:r>
              <a:rPr lang="en-US" sz="3000" i="1" dirty="0"/>
              <a:t> </a:t>
            </a:r>
            <a:r>
              <a:rPr lang="en-US" sz="3000" i="1" dirty="0" err="1"/>
              <a:t>ch.iv</a:t>
            </a:r>
            <a:r>
              <a:rPr lang="en-US" sz="3000" i="1" dirty="0"/>
              <a:t> 1</a:t>
            </a:r>
            <a:endParaRPr lang="el-GR" sz="3000" dirty="0"/>
          </a:p>
        </p:txBody>
      </p:sp>
      <p:sp>
        <p:nvSpPr>
          <p:cNvPr id="3" name="Θέση περιεχομένου 2">
            <a:extLst>
              <a:ext uri="{FF2B5EF4-FFF2-40B4-BE49-F238E27FC236}">
                <a16:creationId xmlns:a16="http://schemas.microsoft.com/office/drawing/2014/main" id="{449CE654-F08F-4241-A3FE-0DA1A13A7448}"/>
              </a:ext>
            </a:extLst>
          </p:cNvPr>
          <p:cNvSpPr>
            <a:spLocks noGrp="1"/>
          </p:cNvSpPr>
          <p:nvPr>
            <p:ph idx="1"/>
          </p:nvPr>
        </p:nvSpPr>
        <p:spPr>
          <a:xfrm>
            <a:off x="628650" y="1322774"/>
            <a:ext cx="7886700" cy="5023162"/>
          </a:xfrm>
        </p:spPr>
        <p:txBody>
          <a:bodyPr>
            <a:normAutofit fontScale="92500" lnSpcReduction="20000"/>
          </a:bodyPr>
          <a:lstStyle/>
          <a:p>
            <a:pPr marL="0" indent="0">
              <a:buNone/>
            </a:pPr>
            <a:r>
              <a:rPr lang="en-US" sz="2200" dirty="0"/>
              <a:t>[1] </a:t>
            </a:r>
            <a:r>
              <a:rPr lang="el-GR" sz="2200" dirty="0"/>
              <a:t>… γιατί η έκφραση Νόμοι της Φύσης δεν </a:t>
            </a:r>
            <a:r>
              <a:rPr lang="el-GR" sz="2200" i="1" dirty="0"/>
              <a:t>σημαίνει </a:t>
            </a:r>
            <a:r>
              <a:rPr lang="el-GR" sz="2200" dirty="0"/>
              <a:t>τίποτα άλλο πέραν των κανονικοτήτων που υφίστανται ανάμεσα στα φυσικά φαινόμενα (ή, με άλλα λόγια, τα αποτελέσματα της επαγωγής), όταν αυτά ανάγονται στις απλούστατες εκφράσεις τους. </a:t>
            </a:r>
            <a:endParaRPr lang="en-US" sz="2200" dirty="0"/>
          </a:p>
          <a:p>
            <a:pPr marL="0" indent="0">
              <a:buNone/>
            </a:pPr>
            <a:r>
              <a:rPr lang="el-GR" sz="2200" dirty="0"/>
              <a:t>Όλες οι καλά θεμελιωμένες επαγωγικές γενικεύσεις είτε είναι νόμοι της φύσης  είτε είναι αποτελέσματα των νόμων της  φύσης που μπορούν να προβλεφθούν αν οι νόμοι της φύσης είναι γνωστοί. </a:t>
            </a:r>
          </a:p>
          <a:p>
            <a:pPr marL="0" indent="0">
              <a:buNone/>
            </a:pPr>
            <a:endParaRPr lang="en-US" sz="2200" dirty="0"/>
          </a:p>
          <a:p>
            <a:pPr marL="0" indent="0">
              <a:buNone/>
            </a:pPr>
            <a:r>
              <a:rPr lang="en-US" sz="2200" dirty="0"/>
              <a:t>[2] </a:t>
            </a:r>
            <a:r>
              <a:rPr lang="el-GR" sz="2200" dirty="0"/>
              <a:t>… Είναι συνηθισμένο στην επιστήμη, οποτεδήποτε διαπιστώνεται μια κάποιου είδους κανονικότητα, η γενική πρόταση που εκφράζει τη φύση της κανονικότητας να ονομάζεται νόμος... Αλλά η έκφραση </a:t>
            </a:r>
            <a:r>
              <a:rPr lang="el-GR" sz="2200" i="1" dirty="0"/>
              <a:t>νόμος της φύσης, </a:t>
            </a:r>
            <a:r>
              <a:rPr lang="el-GR" sz="2200" dirty="0"/>
              <a:t>κατά τη γενική χρήση της, εμπεριέχει μια σιωπηρή αναφορά στην πρωταρχική σημασία της λέξης νόμος, που σημαίνει, την εκδήλωση της βούλησης κάποιου ανώτερου. </a:t>
            </a:r>
            <a:r>
              <a:rPr lang="el-GR" sz="2200" dirty="0" err="1"/>
              <a:t>Γι</a:t>
            </a:r>
            <a:r>
              <a:rPr lang="el-GR" sz="2200" dirty="0"/>
              <a:t> αυτό όταν αποκαλύφθηκε ότι μια οποιαδήποτε κανονικότητα από αυτές που  παρατηρούνται στη φύση, προκύπτει αυτόματα από ορισμένες άλλες κανονικότητες, χωρίς να είναι αναγκαία οποιαδήποτε ενέργεια κάποιας δημιουργικής βούλησης για την παραγωγή των δευτερογενών κανονικοτήτων, οι τελευταίες δεν καλούνται συνήθως νόμοι της φύσης.  </a:t>
            </a:r>
          </a:p>
        </p:txBody>
      </p:sp>
    </p:spTree>
    <p:extLst>
      <p:ext uri="{BB962C8B-B14F-4D97-AF65-F5344CB8AC3E}">
        <p14:creationId xmlns:p14="http://schemas.microsoft.com/office/powerpoint/2010/main" val="411752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28EE-11E7-482B-96CE-406B2222532F}"/>
              </a:ext>
            </a:extLst>
          </p:cNvPr>
          <p:cNvSpPr>
            <a:spLocks noGrp="1"/>
          </p:cNvSpPr>
          <p:nvPr>
            <p:ph type="title"/>
          </p:nvPr>
        </p:nvSpPr>
        <p:spPr>
          <a:xfrm>
            <a:off x="628650" y="365126"/>
            <a:ext cx="7886700" cy="771215"/>
          </a:xfrm>
        </p:spPr>
        <p:txBody>
          <a:bodyPr>
            <a:noAutofit/>
          </a:bodyPr>
          <a:lstStyle/>
          <a:p>
            <a:r>
              <a:rPr lang="en-US" sz="3000" dirty="0"/>
              <a:t>O Mill </a:t>
            </a:r>
            <a:r>
              <a:rPr lang="el-GR" sz="3000" dirty="0"/>
              <a:t>για τους Νόμους της Φύσης: αποσπάσματα </a:t>
            </a:r>
            <a:r>
              <a:rPr lang="en-US" sz="3000" i="1" dirty="0"/>
              <a:t>System</a:t>
            </a:r>
            <a:r>
              <a:rPr lang="el-GR" sz="3000" i="1" dirty="0"/>
              <a:t> </a:t>
            </a:r>
            <a:r>
              <a:rPr lang="en-US" sz="3000" i="1" dirty="0" err="1"/>
              <a:t>bkIII</a:t>
            </a:r>
            <a:r>
              <a:rPr lang="en-US" sz="3000" i="1" dirty="0"/>
              <a:t> </a:t>
            </a:r>
            <a:r>
              <a:rPr lang="en-US" sz="3000" i="1" dirty="0" err="1"/>
              <a:t>ch.iv</a:t>
            </a:r>
            <a:r>
              <a:rPr lang="en-US" sz="3000" i="1" dirty="0"/>
              <a:t> 1</a:t>
            </a:r>
            <a:endParaRPr lang="en-US" sz="3000" dirty="0"/>
          </a:p>
        </p:txBody>
      </p:sp>
      <p:sp>
        <p:nvSpPr>
          <p:cNvPr id="3" name="Content Placeholder 2">
            <a:extLst>
              <a:ext uri="{FF2B5EF4-FFF2-40B4-BE49-F238E27FC236}">
                <a16:creationId xmlns:a16="http://schemas.microsoft.com/office/drawing/2014/main" id="{F06A01E2-86B0-4E69-8DE0-25A5CA9FDA9E}"/>
              </a:ext>
            </a:extLst>
          </p:cNvPr>
          <p:cNvSpPr>
            <a:spLocks noGrp="1"/>
          </p:cNvSpPr>
          <p:nvPr>
            <p:ph idx="1"/>
          </p:nvPr>
        </p:nvSpPr>
        <p:spPr>
          <a:xfrm>
            <a:off x="628650" y="1402672"/>
            <a:ext cx="7886700" cy="4774291"/>
          </a:xfrm>
        </p:spPr>
        <p:txBody>
          <a:bodyPr>
            <a:normAutofit/>
          </a:bodyPr>
          <a:lstStyle/>
          <a:p>
            <a:pPr marL="0" indent="0">
              <a:buNone/>
            </a:pPr>
            <a:r>
              <a:rPr lang="en-US" sz="2200" dirty="0"/>
              <a:t>[3] </a:t>
            </a:r>
            <a:r>
              <a:rPr lang="el-GR" sz="2200" dirty="0"/>
              <a:t>Το ερώτημα  «Ποιοι είναι οι νόμοι της φύσης;» θα μπορούσε να αναδιατυπωθεί ως εξής: «Ποιες είναι οι ελάχιστες και απλούστατες υποθέσεις τις οποίες αν υιοθετούσαμε θα προέκυπτε από αυτές το σύνολο της υφιστάμενης τάξης της φύσης;». Ένας άλλος τρόπος να διατυπωθεί το ερώτημα είναι ο εξής:  «Ποιες είναι οι ελάχιστες γενικές προτάσεις από τις οποίες το σύνολο των υφιστάμενων κανονικοτήτων στο σύμπαν θα μπορούσε να συναχθεί με παραγωγικό συλλογισμό;» </a:t>
            </a:r>
            <a:endParaRPr lang="en-US" sz="2200" dirty="0"/>
          </a:p>
          <a:p>
            <a:pPr marL="0" indent="0">
              <a:buNone/>
            </a:pPr>
            <a:endParaRPr lang="en-US" sz="2200" dirty="0"/>
          </a:p>
          <a:p>
            <a:pPr marL="0" indent="0">
              <a:buNone/>
            </a:pPr>
            <a:r>
              <a:rPr lang="en-US" sz="2200" dirty="0"/>
              <a:t>[4] </a:t>
            </a:r>
            <a:r>
              <a:rPr lang="el-GR" sz="2200" dirty="0"/>
              <a:t>η … κανονικότητα που υφίσταται στη φύση είναι ένας ιστός που συγκροτείται από διακριτά νήματα και μπορεί να κατανοηθεί μόνο εφόσον ιχνηλατήσουμε καθένα από αυτά νήματα ξεχωριστά.</a:t>
            </a:r>
          </a:p>
          <a:p>
            <a:endParaRPr lang="en-US" sz="2200" dirty="0"/>
          </a:p>
        </p:txBody>
      </p:sp>
    </p:spTree>
    <p:extLst>
      <p:ext uri="{BB962C8B-B14F-4D97-AF65-F5344CB8AC3E}">
        <p14:creationId xmlns:p14="http://schemas.microsoft.com/office/powerpoint/2010/main" val="374027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BECC40-9D2D-45EC-B7CB-E6D9A5480E1F}"/>
              </a:ext>
            </a:extLst>
          </p:cNvPr>
          <p:cNvSpPr>
            <a:spLocks noGrp="1"/>
          </p:cNvSpPr>
          <p:nvPr>
            <p:ph type="title"/>
          </p:nvPr>
        </p:nvSpPr>
        <p:spPr>
          <a:xfrm>
            <a:off x="793242" y="474855"/>
            <a:ext cx="7886700" cy="677290"/>
          </a:xfrm>
        </p:spPr>
        <p:txBody>
          <a:bodyPr>
            <a:noAutofit/>
          </a:bodyPr>
          <a:lstStyle/>
          <a:p>
            <a:r>
              <a:rPr lang="en-US" sz="3600" dirty="0"/>
              <a:t>Francisco Suarez (1548-1617)</a:t>
            </a:r>
            <a:endParaRPr lang="el-GR" sz="3200" dirty="0"/>
          </a:p>
        </p:txBody>
      </p:sp>
      <p:sp>
        <p:nvSpPr>
          <p:cNvPr id="3" name="Θέση περιεχομένου 2">
            <a:extLst>
              <a:ext uri="{FF2B5EF4-FFF2-40B4-BE49-F238E27FC236}">
                <a16:creationId xmlns:a16="http://schemas.microsoft.com/office/drawing/2014/main" id="{1E45938C-CF7B-48B1-9FEA-6C242A3902BA}"/>
              </a:ext>
            </a:extLst>
          </p:cNvPr>
          <p:cNvSpPr>
            <a:spLocks noGrp="1"/>
          </p:cNvSpPr>
          <p:nvPr>
            <p:ph idx="1"/>
          </p:nvPr>
        </p:nvSpPr>
        <p:spPr>
          <a:xfrm>
            <a:off x="628650" y="1298448"/>
            <a:ext cx="7886700" cy="4956048"/>
          </a:xfrm>
        </p:spPr>
        <p:txBody>
          <a:bodyPr>
            <a:noAutofit/>
          </a:bodyPr>
          <a:lstStyle/>
          <a:p>
            <a:r>
              <a:rPr lang="el-GR" sz="2200" b="1" dirty="0"/>
              <a:t>Δεν υπάρχουν νόμοι στη φύση</a:t>
            </a:r>
            <a:r>
              <a:rPr lang="el-GR" sz="2200" dirty="0"/>
              <a:t>. Η επίκληση νόμων αποτελεί </a:t>
            </a:r>
            <a:r>
              <a:rPr lang="el-GR" sz="2200" b="1" i="1" dirty="0"/>
              <a:t>μεταφορικό λόγο</a:t>
            </a:r>
            <a:r>
              <a:rPr lang="el-GR" sz="2200" b="1" dirty="0"/>
              <a:t> </a:t>
            </a:r>
            <a:r>
              <a:rPr lang="el-GR" sz="2200" dirty="0"/>
              <a:t>περί των </a:t>
            </a:r>
            <a:r>
              <a:rPr lang="el-GR" sz="2200" b="1" dirty="0"/>
              <a:t>αναγκαίων συνδέσεων </a:t>
            </a:r>
            <a:r>
              <a:rPr lang="el-GR" sz="2200" dirty="0"/>
              <a:t>οι οποίες </a:t>
            </a:r>
            <a:r>
              <a:rPr lang="el-GR" sz="2200" b="1" dirty="0"/>
              <a:t>προκύπτουν από τις δυνάμεις </a:t>
            </a:r>
            <a:r>
              <a:rPr lang="el-GR" sz="2200" dirty="0"/>
              <a:t>που έχει εμφυτεύσει ο Θεός στη φύση των πραγμάτων.</a:t>
            </a:r>
          </a:p>
          <a:p>
            <a:pPr marL="0" indent="0">
              <a:buNone/>
            </a:pPr>
            <a:endParaRPr lang="el-GR" sz="2200" dirty="0"/>
          </a:p>
          <a:p>
            <a:pPr marL="0" indent="0">
              <a:buNone/>
            </a:pPr>
            <a:endParaRPr lang="el-GR" sz="2200" dirty="0"/>
          </a:p>
          <a:p>
            <a:pPr marL="457200" lvl="1" indent="0">
              <a:buNone/>
            </a:pPr>
            <a:r>
              <a:rPr lang="el-GR" sz="2200" dirty="0"/>
              <a:t> </a:t>
            </a:r>
            <a:r>
              <a:rPr lang="en-US" sz="2200" dirty="0"/>
              <a:t>“the efficacy of divine power, and the natural necessity resulting therefrom in this </a:t>
            </a:r>
            <a:r>
              <a:rPr lang="en-US" sz="2200" dirty="0" err="1"/>
              <a:t>connexion</a:t>
            </a:r>
            <a:r>
              <a:rPr lang="en-US" sz="2200" dirty="0"/>
              <a:t>, are </a:t>
            </a:r>
            <a:r>
              <a:rPr lang="en-US" sz="2200" b="1" dirty="0">
                <a:solidFill>
                  <a:srgbClr val="FF0000"/>
                </a:solidFill>
              </a:rPr>
              <a:t>metaphorically given the name of law</a:t>
            </a:r>
            <a:r>
              <a:rPr lang="en-US" sz="2200" dirty="0"/>
              <a:t>”.</a:t>
            </a:r>
          </a:p>
          <a:p>
            <a:pPr marL="0" indent="0">
              <a:buNone/>
            </a:pPr>
            <a:endParaRPr lang="el-GR" sz="2200" dirty="0"/>
          </a:p>
        </p:txBody>
      </p:sp>
    </p:spTree>
    <p:extLst>
      <p:ext uri="{BB962C8B-B14F-4D97-AF65-F5344CB8AC3E}">
        <p14:creationId xmlns:p14="http://schemas.microsoft.com/office/powerpoint/2010/main" val="181879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B3003D-8FA5-4A1C-BE53-78091C982AF0}"/>
              </a:ext>
            </a:extLst>
          </p:cNvPr>
          <p:cNvSpPr>
            <a:spLocks noGrp="1"/>
          </p:cNvSpPr>
          <p:nvPr>
            <p:ph type="title"/>
          </p:nvPr>
        </p:nvSpPr>
        <p:spPr>
          <a:xfrm>
            <a:off x="628650" y="365127"/>
            <a:ext cx="7886700" cy="661816"/>
          </a:xfrm>
        </p:spPr>
        <p:txBody>
          <a:bodyPr>
            <a:normAutofit fontScale="90000"/>
          </a:bodyPr>
          <a:lstStyle/>
          <a:p>
            <a:r>
              <a:rPr lang="el-GR" dirty="0"/>
              <a:t>Καρτέσιος (1596-1650)</a:t>
            </a:r>
          </a:p>
        </p:txBody>
      </p:sp>
      <p:sp>
        <p:nvSpPr>
          <p:cNvPr id="3" name="Θέση περιεχομένου 2">
            <a:extLst>
              <a:ext uri="{FF2B5EF4-FFF2-40B4-BE49-F238E27FC236}">
                <a16:creationId xmlns:a16="http://schemas.microsoft.com/office/drawing/2014/main" id="{E8D4251F-2065-4BF9-9941-BA1F79856882}"/>
              </a:ext>
            </a:extLst>
          </p:cNvPr>
          <p:cNvSpPr>
            <a:spLocks noGrp="1"/>
          </p:cNvSpPr>
          <p:nvPr>
            <p:ph idx="1"/>
          </p:nvPr>
        </p:nvSpPr>
        <p:spPr>
          <a:xfrm>
            <a:off x="628650" y="1378634"/>
            <a:ext cx="7886700" cy="4798329"/>
          </a:xfrm>
        </p:spPr>
        <p:txBody>
          <a:bodyPr>
            <a:normAutofit/>
          </a:bodyPr>
          <a:lstStyle/>
          <a:p>
            <a:r>
              <a:rPr lang="el-GR" sz="2200" dirty="0"/>
              <a:t>Η κίνηση και οτιδήποτε λαμβάνει χώρα στη φύση προκύπτει </a:t>
            </a:r>
            <a:r>
              <a:rPr lang="el-GR" sz="2200" b="1" dirty="0"/>
              <a:t>από το Θεό μέσω νόμων </a:t>
            </a:r>
            <a:r>
              <a:rPr lang="el-GR" sz="2200" dirty="0"/>
              <a:t>που υπόκεινται σε μια </a:t>
            </a:r>
            <a:r>
              <a:rPr lang="el-GR" sz="2200" b="1" dirty="0"/>
              <a:t>αρχή διατήρησης της ποσότητας κίνησης </a:t>
            </a:r>
            <a:r>
              <a:rPr lang="el-GR" sz="2200" dirty="0"/>
              <a:t>η οποία θεμελιώνεται</a:t>
            </a:r>
            <a:r>
              <a:rPr lang="el-GR" sz="2200" b="1" dirty="0"/>
              <a:t> στην αμετάβλητη φύση</a:t>
            </a:r>
            <a:r>
              <a:rPr lang="el-GR" sz="2200" dirty="0"/>
              <a:t> </a:t>
            </a:r>
            <a:r>
              <a:rPr lang="el-GR" sz="2200" b="1" dirty="0"/>
              <a:t>του Θεού. </a:t>
            </a:r>
            <a:r>
              <a:rPr lang="el-GR" sz="2200" dirty="0"/>
              <a:t>[1]</a:t>
            </a:r>
          </a:p>
          <a:p>
            <a:r>
              <a:rPr lang="el-GR" sz="2200" b="1" dirty="0"/>
              <a:t>Οι νόμοι </a:t>
            </a:r>
            <a:r>
              <a:rPr lang="el-GR" sz="2200" dirty="0"/>
              <a:t> είναι </a:t>
            </a:r>
            <a:r>
              <a:rPr lang="el-GR" sz="2200" b="1" dirty="0"/>
              <a:t>δευτερεύουσες και συγκεκριμένες αιτίες </a:t>
            </a:r>
            <a:r>
              <a:rPr lang="el-GR" sz="2200" dirty="0"/>
              <a:t>των πραγμάτων και υπόκεινται σε κάποια κύρια αιτία (Θεός –  τεχνίτης). Οι δευτερεύουσες αιτίες προκαλούν την ποικιλία των κινήσεων που διαπιστώνουμε στα συγκεκριμένα πράγματα αφού διαφοροποιούν τη δράση της κύριας αιτίας (οι νόμοι-τα εργαλεία διαφοροποιούν τη δράση του Θεού-τεχνίτη). [1]</a:t>
            </a:r>
            <a:endParaRPr lang="el-GR" sz="2200" b="1" dirty="0"/>
          </a:p>
          <a:p>
            <a:r>
              <a:rPr lang="el-GR" sz="2200" b="1" dirty="0"/>
              <a:t>Οι νόμοι είναι </a:t>
            </a:r>
            <a:r>
              <a:rPr lang="el-GR" sz="2200" b="1" dirty="0" err="1"/>
              <a:t>μεταφυσικώς</a:t>
            </a:r>
            <a:r>
              <a:rPr lang="el-GR" sz="2200" b="1" dirty="0"/>
              <a:t> αναγκαίοι. </a:t>
            </a:r>
            <a:r>
              <a:rPr lang="el-GR" sz="2200" dirty="0"/>
              <a:t>Ισχύουν σε όλους τους δυνατούς κόσμους. [2]</a:t>
            </a:r>
            <a:endParaRPr lang="el-GR" sz="2200" b="1" dirty="0"/>
          </a:p>
          <a:p>
            <a:r>
              <a:rPr lang="el-GR" sz="2200" dirty="0"/>
              <a:t>Η ύλη είναι αδρανής δεν έχει καμιά εγγενή τάση να κινείται – δεν έχει δυνάμεις. </a:t>
            </a:r>
            <a:r>
              <a:rPr lang="el-GR" sz="2200" b="1" dirty="0"/>
              <a:t>Με ποιον τρόπο οι νόμοι επενεργούν στην ύλη; </a:t>
            </a:r>
          </a:p>
          <a:p>
            <a:endParaRPr lang="el-GR" sz="2200" dirty="0"/>
          </a:p>
        </p:txBody>
      </p:sp>
    </p:spTree>
    <p:extLst>
      <p:ext uri="{BB962C8B-B14F-4D97-AF65-F5344CB8AC3E}">
        <p14:creationId xmlns:p14="http://schemas.microsoft.com/office/powerpoint/2010/main" val="266927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087AF6-425B-4596-BEAD-CCD427B3BE49}"/>
              </a:ext>
            </a:extLst>
          </p:cNvPr>
          <p:cNvSpPr>
            <a:spLocks noGrp="1"/>
          </p:cNvSpPr>
          <p:nvPr>
            <p:ph type="title"/>
          </p:nvPr>
        </p:nvSpPr>
        <p:spPr>
          <a:xfrm>
            <a:off x="628650" y="365127"/>
            <a:ext cx="7886700" cy="563342"/>
          </a:xfrm>
        </p:spPr>
        <p:txBody>
          <a:bodyPr>
            <a:noAutofit/>
          </a:bodyPr>
          <a:lstStyle/>
          <a:p>
            <a:r>
              <a:rPr lang="el-GR" sz="3600" dirty="0"/>
              <a:t>Αποσπάσματα: Καρτέσιος (1) (</a:t>
            </a:r>
            <a:r>
              <a:rPr lang="el-GR" sz="3600" i="1" dirty="0"/>
              <a:t>Αρχές)</a:t>
            </a:r>
            <a:endParaRPr lang="el-GR" sz="3600" dirty="0"/>
          </a:p>
        </p:txBody>
      </p:sp>
      <p:pic>
        <p:nvPicPr>
          <p:cNvPr id="4" name="Θέση περιεχομένου 3">
            <a:extLst>
              <a:ext uri="{FF2B5EF4-FFF2-40B4-BE49-F238E27FC236}">
                <a16:creationId xmlns:a16="http://schemas.microsoft.com/office/drawing/2014/main" id="{4E6EDEF5-9D38-4496-8D67-74859C88D40E}"/>
              </a:ext>
            </a:extLst>
          </p:cNvPr>
          <p:cNvPicPr>
            <a:picLocks noGrp="1" noChangeAspect="1"/>
          </p:cNvPicPr>
          <p:nvPr>
            <p:ph idx="1"/>
          </p:nvPr>
        </p:nvPicPr>
        <p:blipFill>
          <a:blip r:embed="rId2"/>
          <a:stretch>
            <a:fillRect/>
          </a:stretch>
        </p:blipFill>
        <p:spPr>
          <a:xfrm>
            <a:off x="280693" y="928469"/>
            <a:ext cx="4507714" cy="2633290"/>
          </a:xfrm>
          <a:prstGeom prst="rect">
            <a:avLst/>
          </a:prstGeom>
        </p:spPr>
      </p:pic>
      <p:pic>
        <p:nvPicPr>
          <p:cNvPr id="5" name="Εικόνα 4">
            <a:extLst>
              <a:ext uri="{FF2B5EF4-FFF2-40B4-BE49-F238E27FC236}">
                <a16:creationId xmlns:a16="http://schemas.microsoft.com/office/drawing/2014/main" id="{2120DF61-502A-4D63-81D8-608A7FD96409}"/>
              </a:ext>
            </a:extLst>
          </p:cNvPr>
          <p:cNvPicPr>
            <a:picLocks noChangeAspect="1"/>
          </p:cNvPicPr>
          <p:nvPr/>
        </p:nvPicPr>
        <p:blipFill>
          <a:blip r:embed="rId3"/>
          <a:stretch>
            <a:fillRect/>
          </a:stretch>
        </p:blipFill>
        <p:spPr>
          <a:xfrm>
            <a:off x="280693" y="3561759"/>
            <a:ext cx="4291307" cy="3151162"/>
          </a:xfrm>
          <a:prstGeom prst="rect">
            <a:avLst/>
          </a:prstGeom>
        </p:spPr>
      </p:pic>
      <p:pic>
        <p:nvPicPr>
          <p:cNvPr id="6" name="Εικόνα 5">
            <a:extLst>
              <a:ext uri="{FF2B5EF4-FFF2-40B4-BE49-F238E27FC236}">
                <a16:creationId xmlns:a16="http://schemas.microsoft.com/office/drawing/2014/main" id="{784BFA02-57D5-475A-83FD-357D2BC42114}"/>
              </a:ext>
            </a:extLst>
          </p:cNvPr>
          <p:cNvPicPr>
            <a:picLocks noChangeAspect="1"/>
          </p:cNvPicPr>
          <p:nvPr/>
        </p:nvPicPr>
        <p:blipFill>
          <a:blip r:embed="rId4"/>
          <a:stretch>
            <a:fillRect/>
          </a:stretch>
        </p:blipFill>
        <p:spPr>
          <a:xfrm>
            <a:off x="4739080" y="928469"/>
            <a:ext cx="4009874" cy="3882682"/>
          </a:xfrm>
          <a:prstGeom prst="rect">
            <a:avLst/>
          </a:prstGeom>
        </p:spPr>
      </p:pic>
      <p:pic>
        <p:nvPicPr>
          <p:cNvPr id="7" name="Εικόνα 6">
            <a:extLst>
              <a:ext uri="{FF2B5EF4-FFF2-40B4-BE49-F238E27FC236}">
                <a16:creationId xmlns:a16="http://schemas.microsoft.com/office/drawing/2014/main" id="{B8075CDF-3EEE-44E3-8D0C-A172DFC30C11}"/>
              </a:ext>
            </a:extLst>
          </p:cNvPr>
          <p:cNvPicPr>
            <a:picLocks noChangeAspect="1"/>
          </p:cNvPicPr>
          <p:nvPr/>
        </p:nvPicPr>
        <p:blipFill>
          <a:blip r:embed="rId5"/>
          <a:stretch>
            <a:fillRect/>
          </a:stretch>
        </p:blipFill>
        <p:spPr>
          <a:xfrm>
            <a:off x="4739080" y="4920069"/>
            <a:ext cx="4009874" cy="1572804"/>
          </a:xfrm>
          <a:prstGeom prst="rect">
            <a:avLst/>
          </a:prstGeom>
        </p:spPr>
      </p:pic>
    </p:spTree>
    <p:extLst>
      <p:ext uri="{BB962C8B-B14F-4D97-AF65-F5344CB8AC3E}">
        <p14:creationId xmlns:p14="http://schemas.microsoft.com/office/powerpoint/2010/main" val="378076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288ADA-3AEB-424E-B40C-6838D4711D60}"/>
              </a:ext>
            </a:extLst>
          </p:cNvPr>
          <p:cNvSpPr>
            <a:spLocks noGrp="1"/>
          </p:cNvSpPr>
          <p:nvPr>
            <p:ph type="title"/>
          </p:nvPr>
        </p:nvSpPr>
        <p:spPr>
          <a:xfrm>
            <a:off x="628650" y="365127"/>
            <a:ext cx="7886700" cy="397938"/>
          </a:xfrm>
        </p:spPr>
        <p:txBody>
          <a:bodyPr>
            <a:noAutofit/>
          </a:bodyPr>
          <a:lstStyle/>
          <a:p>
            <a:r>
              <a:rPr lang="el-GR" sz="3200" dirty="0" err="1"/>
              <a:t>Αποσπάσματα:Καρτέσιος</a:t>
            </a:r>
            <a:r>
              <a:rPr lang="el-GR" sz="3200" dirty="0"/>
              <a:t> (2) (Αρχές&amp; Λόγος)</a:t>
            </a:r>
          </a:p>
        </p:txBody>
      </p:sp>
      <p:pic>
        <p:nvPicPr>
          <p:cNvPr id="4" name="Θέση περιεχομένου 3">
            <a:extLst>
              <a:ext uri="{FF2B5EF4-FFF2-40B4-BE49-F238E27FC236}">
                <a16:creationId xmlns:a16="http://schemas.microsoft.com/office/drawing/2014/main" id="{A2AF7A48-8DFB-4921-AA17-268C84F0A446}"/>
              </a:ext>
            </a:extLst>
          </p:cNvPr>
          <p:cNvPicPr>
            <a:picLocks noGrp="1" noChangeAspect="1"/>
          </p:cNvPicPr>
          <p:nvPr>
            <p:ph idx="1"/>
          </p:nvPr>
        </p:nvPicPr>
        <p:blipFill>
          <a:blip r:embed="rId2"/>
          <a:stretch>
            <a:fillRect/>
          </a:stretch>
        </p:blipFill>
        <p:spPr>
          <a:xfrm>
            <a:off x="203656" y="1584794"/>
            <a:ext cx="4260092" cy="1096844"/>
          </a:xfrm>
          <a:prstGeom prst="rect">
            <a:avLst/>
          </a:prstGeom>
        </p:spPr>
      </p:pic>
      <p:pic>
        <p:nvPicPr>
          <p:cNvPr id="5" name="Εικόνα 4">
            <a:extLst>
              <a:ext uri="{FF2B5EF4-FFF2-40B4-BE49-F238E27FC236}">
                <a16:creationId xmlns:a16="http://schemas.microsoft.com/office/drawing/2014/main" id="{29E422E3-4D67-472B-8052-6041EF19274A}"/>
              </a:ext>
            </a:extLst>
          </p:cNvPr>
          <p:cNvPicPr>
            <a:picLocks noChangeAspect="1"/>
          </p:cNvPicPr>
          <p:nvPr/>
        </p:nvPicPr>
        <p:blipFill>
          <a:blip r:embed="rId3"/>
          <a:stretch>
            <a:fillRect/>
          </a:stretch>
        </p:blipFill>
        <p:spPr>
          <a:xfrm>
            <a:off x="309710" y="2926308"/>
            <a:ext cx="4154038" cy="1294801"/>
          </a:xfrm>
          <a:prstGeom prst="rect">
            <a:avLst/>
          </a:prstGeom>
        </p:spPr>
      </p:pic>
      <p:pic>
        <p:nvPicPr>
          <p:cNvPr id="6" name="Εικόνα 5">
            <a:extLst>
              <a:ext uri="{FF2B5EF4-FFF2-40B4-BE49-F238E27FC236}">
                <a16:creationId xmlns:a16="http://schemas.microsoft.com/office/drawing/2014/main" id="{C2EDA151-265B-4767-A832-84D82A7F6E0C}"/>
              </a:ext>
            </a:extLst>
          </p:cNvPr>
          <p:cNvPicPr>
            <a:picLocks noChangeAspect="1"/>
          </p:cNvPicPr>
          <p:nvPr/>
        </p:nvPicPr>
        <p:blipFill>
          <a:blip r:embed="rId4"/>
          <a:stretch>
            <a:fillRect/>
          </a:stretch>
        </p:blipFill>
        <p:spPr>
          <a:xfrm>
            <a:off x="309710" y="4710450"/>
            <a:ext cx="4260092" cy="1299275"/>
          </a:xfrm>
          <a:prstGeom prst="rect">
            <a:avLst/>
          </a:prstGeom>
        </p:spPr>
      </p:pic>
      <p:pic>
        <p:nvPicPr>
          <p:cNvPr id="7" name="Εικόνα 6">
            <a:extLst>
              <a:ext uri="{FF2B5EF4-FFF2-40B4-BE49-F238E27FC236}">
                <a16:creationId xmlns:a16="http://schemas.microsoft.com/office/drawing/2014/main" id="{45AD479D-C5BE-479C-B469-308AF201C0B9}"/>
              </a:ext>
            </a:extLst>
          </p:cNvPr>
          <p:cNvPicPr>
            <a:picLocks noChangeAspect="1"/>
          </p:cNvPicPr>
          <p:nvPr/>
        </p:nvPicPr>
        <p:blipFill>
          <a:blip r:embed="rId5"/>
          <a:stretch>
            <a:fillRect/>
          </a:stretch>
        </p:blipFill>
        <p:spPr>
          <a:xfrm>
            <a:off x="4463748" y="1570954"/>
            <a:ext cx="4591050" cy="1571625"/>
          </a:xfrm>
          <a:prstGeom prst="rect">
            <a:avLst/>
          </a:prstGeom>
        </p:spPr>
      </p:pic>
    </p:spTree>
    <p:extLst>
      <p:ext uri="{BB962C8B-B14F-4D97-AF65-F5344CB8AC3E}">
        <p14:creationId xmlns:p14="http://schemas.microsoft.com/office/powerpoint/2010/main" val="256076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BECC40-9D2D-45EC-B7CB-E6D9A5480E1F}"/>
              </a:ext>
            </a:extLst>
          </p:cNvPr>
          <p:cNvSpPr>
            <a:spLocks noGrp="1"/>
          </p:cNvSpPr>
          <p:nvPr>
            <p:ph type="title"/>
          </p:nvPr>
        </p:nvSpPr>
        <p:spPr>
          <a:xfrm>
            <a:off x="628650" y="365127"/>
            <a:ext cx="7886700" cy="549273"/>
          </a:xfrm>
        </p:spPr>
        <p:txBody>
          <a:bodyPr>
            <a:noAutofit/>
          </a:bodyPr>
          <a:lstStyle/>
          <a:p>
            <a:r>
              <a:rPr lang="en-US" sz="3400" dirty="0"/>
              <a:t>Malebranche</a:t>
            </a:r>
            <a:r>
              <a:rPr lang="el-GR" sz="3400" dirty="0"/>
              <a:t>- </a:t>
            </a:r>
            <a:r>
              <a:rPr lang="el-GR" sz="3400" dirty="0" err="1"/>
              <a:t>συμπτωσιαρχία</a:t>
            </a:r>
            <a:r>
              <a:rPr lang="en-US" sz="3400" dirty="0"/>
              <a:t> (</a:t>
            </a:r>
            <a:r>
              <a:rPr lang="el-GR" sz="3400" dirty="0"/>
              <a:t>1638-1715</a:t>
            </a:r>
            <a:r>
              <a:rPr lang="en-US" sz="3400" dirty="0"/>
              <a:t>)</a:t>
            </a:r>
          </a:p>
        </p:txBody>
      </p:sp>
      <p:sp>
        <p:nvSpPr>
          <p:cNvPr id="3" name="Θέση περιεχομένου 2">
            <a:extLst>
              <a:ext uri="{FF2B5EF4-FFF2-40B4-BE49-F238E27FC236}">
                <a16:creationId xmlns:a16="http://schemas.microsoft.com/office/drawing/2014/main" id="{1E45938C-CF7B-48B1-9FEA-6C242A3902BA}"/>
              </a:ext>
            </a:extLst>
          </p:cNvPr>
          <p:cNvSpPr>
            <a:spLocks noGrp="1"/>
          </p:cNvSpPr>
          <p:nvPr>
            <p:ph idx="1"/>
          </p:nvPr>
        </p:nvSpPr>
        <p:spPr>
          <a:xfrm>
            <a:off x="628650" y="1042417"/>
            <a:ext cx="7886700" cy="5450455"/>
          </a:xfrm>
        </p:spPr>
        <p:txBody>
          <a:bodyPr>
            <a:normAutofit fontScale="77500" lnSpcReduction="20000"/>
          </a:bodyPr>
          <a:lstStyle/>
          <a:p>
            <a:r>
              <a:rPr lang="el-GR" sz="2600" dirty="0"/>
              <a:t>Η ύλη υπάρχει και είναι αδρανής. Ο Θεός είναι η μοναδική κινητήρια δύναμη, η άμεση αιτία κίνησης.</a:t>
            </a:r>
          </a:p>
          <a:p>
            <a:pPr lvl="1"/>
            <a:r>
              <a:rPr lang="el-GR" sz="2600" b="1" dirty="0"/>
              <a:t>Τα σώματα δεν διαθέτουν κινητήριες δυνάμεις: </a:t>
            </a:r>
            <a:r>
              <a:rPr lang="el-GR" sz="2600" dirty="0"/>
              <a:t>σε μία κρούση δύο σωμάτων εκ των οποίων το δεύτερο είναι αρχικά ακίνητο, το πρώτο σώμα δεν κινεί το δεύτερο σώμα. </a:t>
            </a:r>
          </a:p>
          <a:p>
            <a:pPr lvl="1"/>
            <a:r>
              <a:rPr lang="el-GR" sz="2600" b="1" dirty="0"/>
              <a:t>Ο Θεός ενεργεί στη φύση με γενικούς νόμους: </a:t>
            </a:r>
            <a:r>
              <a:rPr lang="el-GR" sz="2600" dirty="0"/>
              <a:t>κατά την επαφή των δύο σωμάτων το δεύτερο σώμα αποκτά κίνηση </a:t>
            </a:r>
            <a:r>
              <a:rPr lang="el-GR" sz="2600" b="1" dirty="0"/>
              <a:t>από την ενέργεια του Θεού</a:t>
            </a:r>
            <a:r>
              <a:rPr lang="el-GR" sz="2600" dirty="0"/>
              <a:t> που πραγματώνει του γενικούς νόμους. [1]</a:t>
            </a:r>
            <a:endParaRPr lang="el-GR" sz="2400" dirty="0"/>
          </a:p>
          <a:p>
            <a:r>
              <a:rPr lang="en-US" sz="2400" dirty="0"/>
              <a:t> </a:t>
            </a:r>
            <a:r>
              <a:rPr lang="el-GR" sz="2400" dirty="0"/>
              <a:t>Οι νόμοι σύμφωνα με τον </a:t>
            </a:r>
            <a:r>
              <a:rPr lang="en-US" sz="2400" dirty="0"/>
              <a:t>Malebranche </a:t>
            </a:r>
            <a:r>
              <a:rPr lang="el-GR" sz="2400" b="1" dirty="0"/>
              <a:t>θεμελιώνονται στη θεία βούληση.</a:t>
            </a:r>
          </a:p>
          <a:p>
            <a:r>
              <a:rPr lang="el-GR" sz="2400" dirty="0"/>
              <a:t> Ο Θεός ενεργεί κατά τον απλούστατο τρόπο με γενικούς νόμους που είναι οι </a:t>
            </a:r>
            <a:r>
              <a:rPr lang="el-GR" sz="2400" b="1" dirty="0"/>
              <a:t>γενικές βουλήσεις του Θεού</a:t>
            </a:r>
            <a:r>
              <a:rPr lang="el-GR" sz="2400" dirty="0"/>
              <a:t>. </a:t>
            </a:r>
          </a:p>
          <a:p>
            <a:r>
              <a:rPr lang="el-GR" sz="2400" dirty="0"/>
              <a:t>Οι νόμοι </a:t>
            </a:r>
            <a:r>
              <a:rPr lang="el-GR" sz="2400" b="1" dirty="0"/>
              <a:t>δεν είναι μεταφυσικά αναγκαίοι </a:t>
            </a:r>
            <a:r>
              <a:rPr lang="el-GR" sz="2400" dirty="0"/>
              <a:t>– αποτελούν ελεύθερες επιλογές του Θεού. </a:t>
            </a:r>
          </a:p>
          <a:p>
            <a:r>
              <a:rPr lang="el-GR" sz="2400" dirty="0"/>
              <a:t>Ο Θεός θα μπορούσε να επιλέξει να μην θέσει την ύλη σε κίνηση και θα μπορούσε να αλλάξει και τους νόμους που διέπουν την κίνηση.</a:t>
            </a:r>
          </a:p>
          <a:p>
            <a:r>
              <a:rPr lang="el-GR" sz="2400" dirty="0"/>
              <a:t>Οι νόμοι είναι </a:t>
            </a:r>
            <a:r>
              <a:rPr lang="el-GR" sz="2400" b="1" dirty="0"/>
              <a:t>αναγκαίοι</a:t>
            </a:r>
            <a:r>
              <a:rPr lang="el-GR" sz="2400" dirty="0"/>
              <a:t> υπό την έννοια ότι εμφορούνται από τη βούληση του Θεού για το αγαθό.</a:t>
            </a:r>
          </a:p>
          <a:p>
            <a:r>
              <a:rPr lang="el-GR" sz="2400" dirty="0"/>
              <a:t>Οι νόμοι είναι </a:t>
            </a:r>
            <a:r>
              <a:rPr lang="el-GR" sz="2400" b="1" dirty="0"/>
              <a:t>σταθεροί και έχουν καθολική ισχύ </a:t>
            </a:r>
            <a:r>
              <a:rPr lang="el-GR" sz="2400" dirty="0"/>
              <a:t>(χώρο – χρόνο). </a:t>
            </a:r>
            <a:r>
              <a:rPr lang="el-GR" sz="2400" dirty="0" err="1"/>
              <a:t>Γι</a:t>
            </a:r>
            <a:r>
              <a:rPr lang="el-GR" sz="2400" dirty="0"/>
              <a:t> αυτό αναγκαία έχουν και μη επιθυμητά αποτελέσματα (</a:t>
            </a:r>
            <a:r>
              <a:rPr lang="el-GR" sz="2400" dirty="0" err="1"/>
              <a:t>τερατογενέσεις</a:t>
            </a:r>
            <a:r>
              <a:rPr lang="el-GR" sz="2400" dirty="0"/>
              <a:t>, φυσικές καταστροφές) τα οποία δεν προκύπτουν από τη βούληση του Θεού.</a:t>
            </a:r>
          </a:p>
          <a:p>
            <a:pPr lvl="1"/>
            <a:endParaRPr lang="el-GR" sz="2200" dirty="0"/>
          </a:p>
        </p:txBody>
      </p:sp>
    </p:spTree>
    <p:extLst>
      <p:ext uri="{BB962C8B-B14F-4D97-AF65-F5344CB8AC3E}">
        <p14:creationId xmlns:p14="http://schemas.microsoft.com/office/powerpoint/2010/main" val="441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BECC40-9D2D-45EC-B7CB-E6D9A5480E1F}"/>
              </a:ext>
            </a:extLst>
          </p:cNvPr>
          <p:cNvSpPr>
            <a:spLocks noGrp="1"/>
          </p:cNvSpPr>
          <p:nvPr>
            <p:ph type="title"/>
          </p:nvPr>
        </p:nvSpPr>
        <p:spPr>
          <a:xfrm>
            <a:off x="628650" y="365127"/>
            <a:ext cx="7886700" cy="677290"/>
          </a:xfrm>
        </p:spPr>
        <p:txBody>
          <a:bodyPr>
            <a:normAutofit/>
          </a:bodyPr>
          <a:lstStyle/>
          <a:p>
            <a:r>
              <a:rPr lang="el-GR" sz="3600" dirty="0"/>
              <a:t> Αποσπάσματα: </a:t>
            </a:r>
            <a:r>
              <a:rPr lang="en-US" sz="3600" dirty="0"/>
              <a:t>Malebranche</a:t>
            </a:r>
            <a:endParaRPr lang="el-GR" sz="3600" dirty="0"/>
          </a:p>
        </p:txBody>
      </p:sp>
      <p:sp>
        <p:nvSpPr>
          <p:cNvPr id="3" name="Θέση περιεχομένου 2">
            <a:extLst>
              <a:ext uri="{FF2B5EF4-FFF2-40B4-BE49-F238E27FC236}">
                <a16:creationId xmlns:a16="http://schemas.microsoft.com/office/drawing/2014/main" id="{1E45938C-CF7B-48B1-9FEA-6C242A3902BA}"/>
              </a:ext>
            </a:extLst>
          </p:cNvPr>
          <p:cNvSpPr>
            <a:spLocks noGrp="1"/>
          </p:cNvSpPr>
          <p:nvPr>
            <p:ph idx="1"/>
          </p:nvPr>
        </p:nvSpPr>
        <p:spPr>
          <a:xfrm>
            <a:off x="628650" y="1181686"/>
            <a:ext cx="7886700" cy="5145962"/>
          </a:xfrm>
        </p:spPr>
        <p:txBody>
          <a:bodyPr>
            <a:noAutofit/>
          </a:bodyPr>
          <a:lstStyle/>
          <a:p>
            <a:pPr marL="0" indent="0">
              <a:buNone/>
            </a:pPr>
            <a:r>
              <a:rPr lang="el-GR" sz="2000" dirty="0"/>
              <a:t>[1] </a:t>
            </a:r>
            <a:r>
              <a:rPr lang="en-US" sz="2000" dirty="0"/>
              <a:t>When I see one ball strike another, my eyes … seem to tell me, that the one is truly the cause of the motion it impresses on the other …. But when I consult my reason I clearly see that since bodies cannot move themselves, and since their motor force is but the will of God that conserves them successively in different places, they cannot communicate a power they do not have and could not communicate even if it were in their possession. For the mind will never conceive that one body, a purely passive substance, can in any way whatsoever transmit to another body the power transporting it. </a:t>
            </a:r>
            <a:endParaRPr lang="el-GR" sz="2000" dirty="0"/>
          </a:p>
          <a:p>
            <a:pPr marL="0" indent="0" algn="r">
              <a:buNone/>
            </a:pPr>
            <a:r>
              <a:rPr lang="en-US" sz="2000" i="1" dirty="0"/>
              <a:t>The Search after Truth</a:t>
            </a:r>
          </a:p>
          <a:p>
            <a:pPr marL="0" indent="0">
              <a:buNone/>
            </a:pPr>
            <a:endParaRPr lang="en-US" sz="2000" dirty="0"/>
          </a:p>
          <a:p>
            <a:pPr marL="0" indent="0">
              <a:buNone/>
            </a:pPr>
            <a:r>
              <a:rPr lang="en-US" sz="2000" dirty="0"/>
              <a:t>[2] these two principles, of which I am convinced, that none but the Creator of bodies can be their mover, and that </a:t>
            </a:r>
            <a:r>
              <a:rPr lang="en-US" sz="2000" b="1" dirty="0"/>
              <a:t>God communicates His power to us only through the establishment of certain general laws, the </a:t>
            </a:r>
            <a:r>
              <a:rPr lang="en-US" sz="2000" b="1" dirty="0" err="1"/>
              <a:t>realisation</a:t>
            </a:r>
            <a:r>
              <a:rPr lang="en-US" sz="2000" b="1" dirty="0"/>
              <a:t> of which we determine through our various modifications” </a:t>
            </a:r>
          </a:p>
          <a:p>
            <a:pPr marL="0" indent="0" algn="r">
              <a:buNone/>
            </a:pPr>
            <a:r>
              <a:rPr lang="en-US" sz="2000" i="1" dirty="0"/>
              <a:t>Dialogues on Metaphysics and on Religion</a:t>
            </a:r>
            <a:endParaRPr lang="el-GR" sz="2000" dirty="0"/>
          </a:p>
        </p:txBody>
      </p:sp>
    </p:spTree>
    <p:extLst>
      <p:ext uri="{BB962C8B-B14F-4D97-AF65-F5344CB8AC3E}">
        <p14:creationId xmlns:p14="http://schemas.microsoft.com/office/powerpoint/2010/main" val="3187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7791-4A2C-4F9D-B0AB-DF2ADDCD173F}"/>
              </a:ext>
            </a:extLst>
          </p:cNvPr>
          <p:cNvSpPr>
            <a:spLocks noGrp="1"/>
          </p:cNvSpPr>
          <p:nvPr>
            <p:ph type="title"/>
          </p:nvPr>
        </p:nvSpPr>
        <p:spPr>
          <a:xfrm>
            <a:off x="628650" y="365127"/>
            <a:ext cx="7886700" cy="380598"/>
          </a:xfrm>
        </p:spPr>
        <p:txBody>
          <a:bodyPr>
            <a:normAutofit fontScale="90000"/>
          </a:bodyPr>
          <a:lstStyle/>
          <a:p>
            <a:r>
              <a:rPr lang="en-US" dirty="0"/>
              <a:t>Berkeley</a:t>
            </a:r>
          </a:p>
        </p:txBody>
      </p:sp>
      <p:sp>
        <p:nvSpPr>
          <p:cNvPr id="3" name="Content Placeholder 2">
            <a:extLst>
              <a:ext uri="{FF2B5EF4-FFF2-40B4-BE49-F238E27FC236}">
                <a16:creationId xmlns:a16="http://schemas.microsoft.com/office/drawing/2014/main" id="{59046F50-EA8B-4BED-9D06-6DB00BEF1E2A}"/>
              </a:ext>
            </a:extLst>
          </p:cNvPr>
          <p:cNvSpPr>
            <a:spLocks noGrp="1"/>
          </p:cNvSpPr>
          <p:nvPr>
            <p:ph idx="1"/>
          </p:nvPr>
        </p:nvSpPr>
        <p:spPr>
          <a:xfrm>
            <a:off x="628650" y="1340528"/>
            <a:ext cx="7886700" cy="4836435"/>
          </a:xfrm>
        </p:spPr>
        <p:txBody>
          <a:bodyPr>
            <a:normAutofit/>
          </a:bodyPr>
          <a:lstStyle/>
          <a:p>
            <a:r>
              <a:rPr lang="el-GR" sz="2200" dirty="0"/>
              <a:t>Ο </a:t>
            </a:r>
            <a:r>
              <a:rPr lang="el-GR" sz="2200" b="1" dirty="0"/>
              <a:t>Θεός</a:t>
            </a:r>
            <a:r>
              <a:rPr lang="el-GR" sz="2200" dirty="0"/>
              <a:t>, εκ της </a:t>
            </a:r>
            <a:r>
              <a:rPr lang="el-GR" sz="2200" b="1" dirty="0"/>
              <a:t>βουλήσεώς</a:t>
            </a:r>
            <a:r>
              <a:rPr lang="el-GR" sz="2200" dirty="0"/>
              <a:t> του, </a:t>
            </a:r>
            <a:r>
              <a:rPr lang="el-GR" sz="2200" b="1" dirty="0"/>
              <a:t>δημιουργεί</a:t>
            </a:r>
            <a:r>
              <a:rPr lang="el-GR" sz="2200" dirty="0"/>
              <a:t> σ’ εμάς </a:t>
            </a:r>
            <a:r>
              <a:rPr lang="el-GR" sz="2200" b="1" dirty="0"/>
              <a:t>ιδέες</a:t>
            </a:r>
            <a:r>
              <a:rPr lang="el-GR" sz="2200" dirty="0"/>
              <a:t>, με </a:t>
            </a:r>
            <a:r>
              <a:rPr lang="el-GR" sz="2200" b="1" dirty="0"/>
              <a:t>κανονικό</a:t>
            </a:r>
            <a:r>
              <a:rPr lang="el-GR" sz="2200" dirty="0"/>
              <a:t> τρόπο, τις οποίες μπορούμε να γνωρίσουμε μέσω της </a:t>
            </a:r>
            <a:r>
              <a:rPr lang="el-GR" sz="2200" b="1" dirty="0"/>
              <a:t>εμπειρίας</a:t>
            </a:r>
            <a:r>
              <a:rPr lang="en-US" sz="2200" b="1" dirty="0"/>
              <a:t>, </a:t>
            </a:r>
            <a:r>
              <a:rPr lang="en-US" sz="2200" i="1" dirty="0"/>
              <a:t>a posteriori</a:t>
            </a:r>
            <a:r>
              <a:rPr lang="el-GR" sz="2200" b="1" dirty="0"/>
              <a:t>. </a:t>
            </a:r>
            <a:r>
              <a:rPr lang="el-GR" sz="2200" dirty="0"/>
              <a:t>Οι κανόνες που διέπουν τη δημιουργία των ιδεών είναι οι </a:t>
            </a:r>
            <a:r>
              <a:rPr lang="el-GR" sz="2200" b="1" dirty="0"/>
              <a:t>νόμοι της φύσης. </a:t>
            </a:r>
            <a:r>
              <a:rPr lang="el-GR" sz="2200" dirty="0"/>
              <a:t>[1]</a:t>
            </a:r>
            <a:endParaRPr lang="en-US" sz="2200" dirty="0"/>
          </a:p>
          <a:p>
            <a:endParaRPr lang="en-US" sz="2200" dirty="0"/>
          </a:p>
          <a:p>
            <a:r>
              <a:rPr lang="el-GR" sz="2200" dirty="0"/>
              <a:t>Οι νόμοι της φύσης ως εκ της βουλήσεως του Θεού </a:t>
            </a:r>
            <a:r>
              <a:rPr lang="el-GR" sz="2200" b="1" dirty="0"/>
              <a:t>δεν είναι </a:t>
            </a:r>
            <a:r>
              <a:rPr lang="el-GR" sz="2200" b="1" dirty="0" err="1"/>
              <a:t>μεταφυσικώς</a:t>
            </a:r>
            <a:r>
              <a:rPr lang="el-GR" sz="2200" b="1" dirty="0"/>
              <a:t> αναγκαίοι.</a:t>
            </a:r>
          </a:p>
          <a:p>
            <a:endParaRPr lang="el-GR" sz="2200" b="1" dirty="0"/>
          </a:p>
          <a:p>
            <a:r>
              <a:rPr lang="el-GR" sz="2200" b="1" dirty="0"/>
              <a:t> Δεδομένων </a:t>
            </a:r>
            <a:r>
              <a:rPr lang="el-GR" sz="2200" dirty="0"/>
              <a:t>όμως των νόμων της φύσης, η ακολουθία των συμβάντων είναι </a:t>
            </a:r>
            <a:r>
              <a:rPr lang="el-GR" sz="2200" b="1" dirty="0"/>
              <a:t>αναγκαία. </a:t>
            </a:r>
            <a:endParaRPr lang="en-US" sz="2200" dirty="0"/>
          </a:p>
        </p:txBody>
      </p:sp>
    </p:spTree>
    <p:extLst>
      <p:ext uri="{BB962C8B-B14F-4D97-AF65-F5344CB8AC3E}">
        <p14:creationId xmlns:p14="http://schemas.microsoft.com/office/powerpoint/2010/main" val="23658508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1372</TotalTime>
  <Words>2855</Words>
  <Application>Microsoft Office PowerPoint</Application>
  <PresentationFormat>On-screen Show (4:3)</PresentationFormat>
  <Paragraphs>125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Θέμα του Office</vt:lpstr>
      <vt:lpstr>Επιστημονικοί Νόμοι  Psillos, S., “Laws and Powers in the Frame of Nature”</vt:lpstr>
      <vt:lpstr>17ος αιώνας: η Φύση διέπεται από νόμους</vt:lpstr>
      <vt:lpstr>Francisco Suarez (1548-1617)</vt:lpstr>
      <vt:lpstr>Καρτέσιος (1596-1650)</vt:lpstr>
      <vt:lpstr>Αποσπάσματα: Καρτέσιος (1) (Αρχές)</vt:lpstr>
      <vt:lpstr>Αποσπάσματα:Καρτέσιος (2) (Αρχές&amp; Λόγος)</vt:lpstr>
      <vt:lpstr>Malebranche- συμπτωσιαρχία (1638-1715)</vt:lpstr>
      <vt:lpstr> Αποσπάσματα: Malebranche</vt:lpstr>
      <vt:lpstr>Berkeley</vt:lpstr>
      <vt:lpstr>Αποσπάσματα: Berkeley</vt:lpstr>
      <vt:lpstr>Boyle</vt:lpstr>
      <vt:lpstr>Αποσπάσματα: Boyle</vt:lpstr>
      <vt:lpstr>Leibniz</vt:lpstr>
      <vt:lpstr>Αποσπάσματα: Leibniz [1]</vt:lpstr>
      <vt:lpstr>Αποσπάσματα: Leibniz [2]</vt:lpstr>
      <vt:lpstr>Hume</vt:lpstr>
      <vt:lpstr>Αποσπάσματα Hume</vt:lpstr>
      <vt:lpstr>Νεύτων</vt:lpstr>
      <vt:lpstr>Νεύτων</vt:lpstr>
      <vt:lpstr>Αποσπάσματα: Νεύτων, Principia 1</vt:lpstr>
      <vt:lpstr>Αποσπάσματα: Νεύτων, Principia 2</vt:lpstr>
      <vt:lpstr>O Mill για τους Νόμους της Φύσης</vt:lpstr>
      <vt:lpstr>O Mill για τους Νόμους της Φύσης: αποσπάσματα System bkIII ch.iv 1</vt:lpstr>
      <vt:lpstr>O Mill για τους Νόμους της Φύσης: αποσπάσματα System bkIII ch.iv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Επιστημονικοί Νόμοι</dc:title>
  <dc:creator>Chrysovalantis Stergiou</dc:creator>
  <cp:lastModifiedBy>Chrysovalantis Stergiou</cp:lastModifiedBy>
  <cp:revision>131</cp:revision>
  <dcterms:created xsi:type="dcterms:W3CDTF">2021-04-14T16:46:33Z</dcterms:created>
  <dcterms:modified xsi:type="dcterms:W3CDTF">2021-05-10T09:54:56Z</dcterms:modified>
</cp:coreProperties>
</file>