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9" r:id="rId3"/>
    <p:sldId id="410" r:id="rId4"/>
    <p:sldId id="260" r:id="rId5"/>
    <p:sldId id="262" r:id="rId6"/>
    <p:sldId id="261" r:id="rId7"/>
    <p:sldId id="263" r:id="rId8"/>
    <p:sldId id="264" r:id="rId9"/>
    <p:sldId id="267" r:id="rId10"/>
    <p:sldId id="265" r:id="rId11"/>
    <p:sldId id="412" r:id="rId12"/>
    <p:sldId id="413" r:id="rId13"/>
    <p:sldId id="418" r:id="rId14"/>
    <p:sldId id="414" r:id="rId15"/>
    <p:sldId id="415" r:id="rId16"/>
    <p:sldId id="416" r:id="rId17"/>
    <p:sldId id="417" r:id="rId18"/>
    <p:sldId id="419" r:id="rId19"/>
    <p:sldId id="422" r:id="rId20"/>
    <p:sldId id="420" r:id="rId21"/>
    <p:sldId id="421" r:id="rId22"/>
    <p:sldId id="423" r:id="rId23"/>
    <p:sldId id="450" r:id="rId24"/>
    <p:sldId id="451" r:id="rId25"/>
    <p:sldId id="452" r:id="rId26"/>
    <p:sldId id="453" r:id="rId27"/>
    <p:sldId id="454" r:id="rId28"/>
    <p:sldId id="455" r:id="rId29"/>
    <p:sldId id="456"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8D919F-8141-4924-BA25-D090DF664400}" type="datetimeFigureOut">
              <a:rPr lang="el-GR" smtClean="0"/>
              <a:t>17/5/2021</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CA9BA5-E97C-4B03-BF6B-C7B8AB62D749}" type="slidenum">
              <a:rPr lang="el-GR" smtClean="0"/>
              <a:t>‹#›</a:t>
            </a:fld>
            <a:endParaRPr lang="el-GR"/>
          </a:p>
        </p:txBody>
      </p:sp>
    </p:spTree>
    <p:extLst>
      <p:ext uri="{BB962C8B-B14F-4D97-AF65-F5344CB8AC3E}">
        <p14:creationId xmlns:p14="http://schemas.microsoft.com/office/powerpoint/2010/main" val="1104567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1A31C1-9D31-5249-90A0-4B67CA36A384}" type="slidenum">
              <a:rPr lang="el-GR"/>
              <a:pPr/>
              <a:t>23</a:t>
            </a:fld>
            <a:endParaRPr lang="el-GR"/>
          </a:p>
        </p:txBody>
      </p:sp>
      <p:sp>
        <p:nvSpPr>
          <p:cNvPr id="737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73731"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1199457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D54F30F-E3FB-42F0-A78A-5AAB19D85152}" type="datetimeFigureOut">
              <a:rPr lang="el-GR" smtClean="0"/>
              <a:t>17/5/2021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E6D872-4D62-4AF2-A0C3-7BEBB2214F8E}" type="slidenum">
              <a:rPr lang="el-GR" smtClean="0"/>
              <a:t>‹#›</a:t>
            </a:fld>
            <a:endParaRPr lang="el-GR"/>
          </a:p>
        </p:txBody>
      </p:sp>
    </p:spTree>
    <p:extLst>
      <p:ext uri="{BB962C8B-B14F-4D97-AF65-F5344CB8AC3E}">
        <p14:creationId xmlns:p14="http://schemas.microsoft.com/office/powerpoint/2010/main" val="250010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D54F30F-E3FB-42F0-A78A-5AAB19D85152}" type="datetimeFigureOut">
              <a:rPr lang="el-GR" smtClean="0"/>
              <a:t>17/5/2021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E6D872-4D62-4AF2-A0C3-7BEBB2214F8E}" type="slidenum">
              <a:rPr lang="el-GR" smtClean="0"/>
              <a:t>‹#›</a:t>
            </a:fld>
            <a:endParaRPr lang="el-GR"/>
          </a:p>
        </p:txBody>
      </p:sp>
    </p:spTree>
    <p:extLst>
      <p:ext uri="{BB962C8B-B14F-4D97-AF65-F5344CB8AC3E}">
        <p14:creationId xmlns:p14="http://schemas.microsoft.com/office/powerpoint/2010/main" val="299422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D54F30F-E3FB-42F0-A78A-5AAB19D85152}" type="datetimeFigureOut">
              <a:rPr lang="el-GR" smtClean="0"/>
              <a:t>17/5/2021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E6D872-4D62-4AF2-A0C3-7BEBB2214F8E}" type="slidenum">
              <a:rPr lang="el-GR" smtClean="0"/>
              <a:t>‹#›</a:t>
            </a:fld>
            <a:endParaRPr lang="el-GR"/>
          </a:p>
        </p:txBody>
      </p:sp>
    </p:spTree>
    <p:extLst>
      <p:ext uri="{BB962C8B-B14F-4D97-AF65-F5344CB8AC3E}">
        <p14:creationId xmlns:p14="http://schemas.microsoft.com/office/powerpoint/2010/main" val="368037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D54F30F-E3FB-42F0-A78A-5AAB19D85152}" type="datetimeFigureOut">
              <a:rPr lang="el-GR" smtClean="0"/>
              <a:t>17/5/2021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E6D872-4D62-4AF2-A0C3-7BEBB2214F8E}" type="slidenum">
              <a:rPr lang="el-GR" smtClean="0"/>
              <a:t>‹#›</a:t>
            </a:fld>
            <a:endParaRPr lang="el-GR"/>
          </a:p>
        </p:txBody>
      </p:sp>
    </p:spTree>
    <p:extLst>
      <p:ext uri="{BB962C8B-B14F-4D97-AF65-F5344CB8AC3E}">
        <p14:creationId xmlns:p14="http://schemas.microsoft.com/office/powerpoint/2010/main" val="1497204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D54F30F-E3FB-42F0-A78A-5AAB19D85152}" type="datetimeFigureOut">
              <a:rPr lang="el-GR" smtClean="0"/>
              <a:t>17/5/2021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E6D872-4D62-4AF2-A0C3-7BEBB2214F8E}" type="slidenum">
              <a:rPr lang="el-GR" smtClean="0"/>
              <a:t>‹#›</a:t>
            </a:fld>
            <a:endParaRPr lang="el-GR"/>
          </a:p>
        </p:txBody>
      </p:sp>
    </p:spTree>
    <p:extLst>
      <p:ext uri="{BB962C8B-B14F-4D97-AF65-F5344CB8AC3E}">
        <p14:creationId xmlns:p14="http://schemas.microsoft.com/office/powerpoint/2010/main" val="259165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D54F30F-E3FB-42F0-A78A-5AAB19D85152}" type="datetimeFigureOut">
              <a:rPr lang="el-GR" smtClean="0"/>
              <a:t>17/5/2021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FE6D872-4D62-4AF2-A0C3-7BEBB2214F8E}" type="slidenum">
              <a:rPr lang="el-GR" smtClean="0"/>
              <a:t>‹#›</a:t>
            </a:fld>
            <a:endParaRPr lang="el-GR"/>
          </a:p>
        </p:txBody>
      </p:sp>
    </p:spTree>
    <p:extLst>
      <p:ext uri="{BB962C8B-B14F-4D97-AF65-F5344CB8AC3E}">
        <p14:creationId xmlns:p14="http://schemas.microsoft.com/office/powerpoint/2010/main" val="3390670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D54F30F-E3FB-42F0-A78A-5AAB19D85152}" type="datetimeFigureOut">
              <a:rPr lang="el-GR" smtClean="0"/>
              <a:t>17/5/2021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FE6D872-4D62-4AF2-A0C3-7BEBB2214F8E}" type="slidenum">
              <a:rPr lang="el-GR" smtClean="0"/>
              <a:t>‹#›</a:t>
            </a:fld>
            <a:endParaRPr lang="el-GR"/>
          </a:p>
        </p:txBody>
      </p:sp>
    </p:spTree>
    <p:extLst>
      <p:ext uri="{BB962C8B-B14F-4D97-AF65-F5344CB8AC3E}">
        <p14:creationId xmlns:p14="http://schemas.microsoft.com/office/powerpoint/2010/main" val="2635614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D54F30F-E3FB-42F0-A78A-5AAB19D85152}" type="datetimeFigureOut">
              <a:rPr lang="el-GR" smtClean="0"/>
              <a:t>17/5/2021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FE6D872-4D62-4AF2-A0C3-7BEBB2214F8E}" type="slidenum">
              <a:rPr lang="el-GR" smtClean="0"/>
              <a:t>‹#›</a:t>
            </a:fld>
            <a:endParaRPr lang="el-GR"/>
          </a:p>
        </p:txBody>
      </p:sp>
    </p:spTree>
    <p:extLst>
      <p:ext uri="{BB962C8B-B14F-4D97-AF65-F5344CB8AC3E}">
        <p14:creationId xmlns:p14="http://schemas.microsoft.com/office/powerpoint/2010/main" val="327602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4F30F-E3FB-42F0-A78A-5AAB19D85152}" type="datetimeFigureOut">
              <a:rPr lang="el-GR" smtClean="0"/>
              <a:t>17/5/2021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FE6D872-4D62-4AF2-A0C3-7BEBB2214F8E}" type="slidenum">
              <a:rPr lang="el-GR" smtClean="0"/>
              <a:t>‹#›</a:t>
            </a:fld>
            <a:endParaRPr lang="el-GR"/>
          </a:p>
        </p:txBody>
      </p:sp>
    </p:spTree>
    <p:extLst>
      <p:ext uri="{BB962C8B-B14F-4D97-AF65-F5344CB8AC3E}">
        <p14:creationId xmlns:p14="http://schemas.microsoft.com/office/powerpoint/2010/main" val="4117474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D54F30F-E3FB-42F0-A78A-5AAB19D85152}" type="datetimeFigureOut">
              <a:rPr lang="el-GR" smtClean="0"/>
              <a:t>17/5/2021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FE6D872-4D62-4AF2-A0C3-7BEBB2214F8E}" type="slidenum">
              <a:rPr lang="el-GR" smtClean="0"/>
              <a:t>‹#›</a:t>
            </a:fld>
            <a:endParaRPr lang="el-GR"/>
          </a:p>
        </p:txBody>
      </p:sp>
    </p:spTree>
    <p:extLst>
      <p:ext uri="{BB962C8B-B14F-4D97-AF65-F5344CB8AC3E}">
        <p14:creationId xmlns:p14="http://schemas.microsoft.com/office/powerpoint/2010/main" val="3280834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D54F30F-E3FB-42F0-A78A-5AAB19D85152}" type="datetimeFigureOut">
              <a:rPr lang="el-GR" smtClean="0"/>
              <a:t>17/5/2021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FE6D872-4D62-4AF2-A0C3-7BEBB2214F8E}" type="slidenum">
              <a:rPr lang="el-GR" smtClean="0"/>
              <a:t>‹#›</a:t>
            </a:fld>
            <a:endParaRPr lang="el-GR"/>
          </a:p>
        </p:txBody>
      </p:sp>
    </p:spTree>
    <p:extLst>
      <p:ext uri="{BB962C8B-B14F-4D97-AF65-F5344CB8AC3E}">
        <p14:creationId xmlns:p14="http://schemas.microsoft.com/office/powerpoint/2010/main" val="1352581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4F30F-E3FB-42F0-A78A-5AAB19D85152}" type="datetimeFigureOut">
              <a:rPr lang="el-GR" smtClean="0"/>
              <a:t>17/5/2021</a:t>
            </a:fld>
            <a:endParaRPr lang="el-G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6D872-4D62-4AF2-A0C3-7BEBB2214F8E}" type="slidenum">
              <a:rPr lang="el-GR" smtClean="0"/>
              <a:t>‹#›</a:t>
            </a:fld>
            <a:endParaRPr lang="el-GR"/>
          </a:p>
        </p:txBody>
      </p:sp>
    </p:spTree>
    <p:extLst>
      <p:ext uri="{BB962C8B-B14F-4D97-AF65-F5344CB8AC3E}">
        <p14:creationId xmlns:p14="http://schemas.microsoft.com/office/powerpoint/2010/main" val="3119722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F576CA-D522-4BCC-AF94-5DF8F04E7B68}"/>
              </a:ext>
            </a:extLst>
          </p:cNvPr>
          <p:cNvSpPr>
            <a:spLocks noGrp="1"/>
          </p:cNvSpPr>
          <p:nvPr>
            <p:ph type="ctrTitle"/>
          </p:nvPr>
        </p:nvSpPr>
        <p:spPr/>
        <p:txBody>
          <a:bodyPr/>
          <a:lstStyle/>
          <a:p>
            <a:r>
              <a:rPr lang="el-GR" dirty="0"/>
              <a:t>Επιστημονικοί Νόμοι </a:t>
            </a:r>
            <a:br>
              <a:rPr lang="el-GR" dirty="0"/>
            </a:br>
            <a:r>
              <a:rPr lang="el-GR" dirty="0"/>
              <a:t>Σύγχρονες Απόψεις</a:t>
            </a:r>
          </a:p>
        </p:txBody>
      </p:sp>
      <p:sp>
        <p:nvSpPr>
          <p:cNvPr id="3" name="Υπότιτλος 2">
            <a:extLst>
              <a:ext uri="{FF2B5EF4-FFF2-40B4-BE49-F238E27FC236}">
                <a16:creationId xmlns:a16="http://schemas.microsoft.com/office/drawing/2014/main" id="{6F7ADF71-A086-4D39-B28D-80529104D61B}"/>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773419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8A4EB-AAC0-462B-9508-E745E81E57D8}"/>
              </a:ext>
            </a:extLst>
          </p:cNvPr>
          <p:cNvSpPr>
            <a:spLocks noGrp="1"/>
          </p:cNvSpPr>
          <p:nvPr>
            <p:ph type="title"/>
          </p:nvPr>
        </p:nvSpPr>
        <p:spPr>
          <a:xfrm>
            <a:off x="628650" y="365127"/>
            <a:ext cx="7886700" cy="450800"/>
          </a:xfrm>
        </p:spPr>
        <p:txBody>
          <a:bodyPr>
            <a:normAutofit fontScale="90000"/>
          </a:bodyPr>
          <a:lstStyle/>
          <a:p>
            <a:r>
              <a:rPr lang="el-GR" dirty="0"/>
              <a:t>Παράδειγμα </a:t>
            </a:r>
          </a:p>
        </p:txBody>
      </p:sp>
      <p:sp>
        <p:nvSpPr>
          <p:cNvPr id="3" name="Θέση περιεχομένου 2">
            <a:extLst>
              <a:ext uri="{FF2B5EF4-FFF2-40B4-BE49-F238E27FC236}">
                <a16:creationId xmlns:a16="http://schemas.microsoft.com/office/drawing/2014/main" id="{A27D6F65-C5FF-49BC-98EF-C213ACB0F2FC}"/>
              </a:ext>
            </a:extLst>
          </p:cNvPr>
          <p:cNvSpPr>
            <a:spLocks noGrp="1"/>
          </p:cNvSpPr>
          <p:nvPr>
            <p:ph idx="1"/>
          </p:nvPr>
        </p:nvSpPr>
        <p:spPr>
          <a:xfrm>
            <a:off x="628650" y="1266092"/>
            <a:ext cx="7886700" cy="4910871"/>
          </a:xfrm>
        </p:spPr>
        <p:txBody>
          <a:bodyPr>
            <a:normAutofit/>
          </a:bodyPr>
          <a:lstStyle/>
          <a:p>
            <a:endParaRPr lang="el-GR" sz="2200" dirty="0"/>
          </a:p>
          <a:p>
            <a:r>
              <a:rPr lang="el-GR" sz="2200" dirty="0"/>
              <a:t>Η γενίκευση «</a:t>
            </a:r>
            <a:r>
              <a:rPr lang="el-GR" sz="2200" i="1" dirty="0">
                <a:solidFill>
                  <a:srgbClr val="FF0000"/>
                </a:solidFill>
              </a:rPr>
              <a:t>Όλοι οι κύβοι πλουτωνίου έχουν μέγεθος μικρότερο από ένα κυβικό μίλι.</a:t>
            </a:r>
            <a:r>
              <a:rPr lang="el-GR" sz="2200" dirty="0"/>
              <a:t>»  αποτελεί θεώρημα της κβαντικής θεωρίας, η οποία είναι μια εξαίρετη θεωρία, και  γεγονότων που σχετίζονται με τη φύση του πλουτωνίου. </a:t>
            </a:r>
          </a:p>
          <a:p>
            <a:endParaRPr lang="el-GR" sz="2200" dirty="0"/>
          </a:p>
          <a:p>
            <a:r>
              <a:rPr lang="el-GR" sz="2200" dirty="0"/>
              <a:t>Η γενίκευση «</a:t>
            </a:r>
            <a:r>
              <a:rPr lang="el-GR" sz="2200" i="1" dirty="0">
                <a:solidFill>
                  <a:srgbClr val="FF0000"/>
                </a:solidFill>
              </a:rPr>
              <a:t>Όλοι οι κύβοι χρυσού έχουν μέγεθος μικρότερο από ένα κυβικό μίλι.</a:t>
            </a:r>
            <a:r>
              <a:rPr lang="el-GR" sz="2200" dirty="0"/>
              <a:t>» δεν προκύπτει ως θεώρημα στο βέλτιστο σύστημα. Αν προστεθεί ως αξίωμα, τότε χωρίς να προσθέτει κάτι σε ισχύ, υποβιβάζει την απλότητα του συστήματος (περισσότερες ανεξάρτητες υποθέσεις).</a:t>
            </a:r>
          </a:p>
          <a:p>
            <a:endParaRPr lang="el-GR" dirty="0"/>
          </a:p>
        </p:txBody>
      </p:sp>
    </p:spTree>
    <p:extLst>
      <p:ext uri="{BB962C8B-B14F-4D97-AF65-F5344CB8AC3E}">
        <p14:creationId xmlns:p14="http://schemas.microsoft.com/office/powerpoint/2010/main" val="1861001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864CD-8066-4B16-9CEB-6B3465DACDE9}"/>
              </a:ext>
            </a:extLst>
          </p:cNvPr>
          <p:cNvSpPr>
            <a:spLocks noGrp="1"/>
          </p:cNvSpPr>
          <p:nvPr>
            <p:ph type="title"/>
          </p:nvPr>
        </p:nvSpPr>
        <p:spPr>
          <a:xfrm>
            <a:off x="628650" y="365126"/>
            <a:ext cx="7886700" cy="638051"/>
          </a:xfrm>
        </p:spPr>
        <p:txBody>
          <a:bodyPr>
            <a:normAutofit/>
          </a:bodyPr>
          <a:lstStyle/>
          <a:p>
            <a:r>
              <a:rPr lang="el-GR" sz="3600" dirty="0"/>
              <a:t>Προτερήματα της προσέγγισης </a:t>
            </a:r>
            <a:r>
              <a:rPr lang="en-US" sz="3600" dirty="0"/>
              <a:t>MRL</a:t>
            </a:r>
          </a:p>
        </p:txBody>
      </p:sp>
      <p:sp>
        <p:nvSpPr>
          <p:cNvPr id="3" name="Content Placeholder 2">
            <a:extLst>
              <a:ext uri="{FF2B5EF4-FFF2-40B4-BE49-F238E27FC236}">
                <a16:creationId xmlns:a16="http://schemas.microsoft.com/office/drawing/2014/main" id="{740893EE-B9F8-43EF-A278-B6DDE411A4D7}"/>
              </a:ext>
            </a:extLst>
          </p:cNvPr>
          <p:cNvSpPr>
            <a:spLocks noGrp="1"/>
          </p:cNvSpPr>
          <p:nvPr>
            <p:ph idx="1"/>
          </p:nvPr>
        </p:nvSpPr>
        <p:spPr>
          <a:xfrm>
            <a:off x="628650" y="1154097"/>
            <a:ext cx="7886700" cy="5228947"/>
          </a:xfrm>
        </p:spPr>
        <p:txBody>
          <a:bodyPr>
            <a:normAutofit fontScale="62500" lnSpcReduction="20000"/>
          </a:bodyPr>
          <a:lstStyle/>
          <a:p>
            <a:pPr marL="514350" indent="-514350">
              <a:buFont typeface="+mj-lt"/>
              <a:buAutoNum type="arabicPeriod"/>
            </a:pPr>
            <a:r>
              <a:rPr lang="el-GR" dirty="0">
                <a:cs typeface="Times New Roman" charset="0"/>
              </a:rPr>
              <a:t>Επιλύει το πρόβλημα της διάκρισης ανάμεσα σε νόμους και σε </a:t>
            </a:r>
            <a:r>
              <a:rPr lang="el-GR" dirty="0" err="1">
                <a:cs typeface="Times New Roman" charset="0"/>
              </a:rPr>
              <a:t>ατυχηματικές</a:t>
            </a:r>
            <a:r>
              <a:rPr lang="el-GR" dirty="0">
                <a:cs typeface="Times New Roman" charset="0"/>
              </a:rPr>
              <a:t> κανονικότητες. </a:t>
            </a:r>
          </a:p>
          <a:p>
            <a:pPr marL="514350" indent="-514350">
              <a:buFont typeface="+mj-lt"/>
              <a:buAutoNum type="arabicPeriod"/>
            </a:pPr>
            <a:r>
              <a:rPr lang="el-GR" dirty="0">
                <a:cs typeface="Times New Roman" charset="0"/>
              </a:rPr>
              <a:t>Το κριτήριο που ικανοποιεί μια κανονικότητα που θεωρείται νόμο δεν είναι ενδογενές αλλά έχει να κάνει με τη σχέση που έχει αυτή η κανονικότητα με άλλες κανονικότητες. </a:t>
            </a:r>
          </a:p>
          <a:p>
            <a:pPr marL="514350" indent="-514350">
              <a:buFont typeface="+mj-lt"/>
              <a:buAutoNum type="arabicPeriod"/>
            </a:pPr>
            <a:r>
              <a:rPr lang="el-GR" dirty="0">
                <a:cs typeface="Times New Roman" charset="0"/>
              </a:rPr>
              <a:t>Διαρρηγνύει το φαύλο κύκλο ανάμεσα στους νόμους και στις </a:t>
            </a:r>
            <a:r>
              <a:rPr lang="el-GR" dirty="0" err="1">
                <a:cs typeface="Times New Roman" charset="0"/>
              </a:rPr>
              <a:t>αντιγεγονικές</a:t>
            </a:r>
            <a:r>
              <a:rPr lang="el-GR" dirty="0">
                <a:cs typeface="Times New Roman" charset="0"/>
              </a:rPr>
              <a:t> προτάσεις που υποστηρίζουν. Οι νόμοι ορίζονται ανεξάρτητα από την ικανότητά τους να υποστηρίζουν </a:t>
            </a:r>
            <a:r>
              <a:rPr lang="el-GR" dirty="0" err="1">
                <a:cs typeface="Times New Roman" charset="0"/>
              </a:rPr>
              <a:t>αντιγεγονικές</a:t>
            </a:r>
            <a:r>
              <a:rPr lang="el-GR" dirty="0">
                <a:cs typeface="Times New Roman" charset="0"/>
              </a:rPr>
              <a:t> προτάσεις.</a:t>
            </a:r>
          </a:p>
          <a:p>
            <a:pPr marL="514350" indent="-514350">
              <a:buFont typeface="+mj-lt"/>
              <a:buAutoNum type="arabicPeriod"/>
            </a:pPr>
            <a:r>
              <a:rPr lang="el-GR" dirty="0">
                <a:cs typeface="Times New Roman" charset="0"/>
              </a:rPr>
              <a:t>Αποσαφηνίζει τη διαφορά ανάμεσα σε μια δήλωση που </a:t>
            </a:r>
            <a:r>
              <a:rPr lang="el-GR" dirty="0">
                <a:solidFill>
                  <a:srgbClr val="FF0000"/>
                </a:solidFill>
                <a:cs typeface="Times New Roman" charset="0"/>
              </a:rPr>
              <a:t>θεωρείται</a:t>
            </a:r>
            <a:r>
              <a:rPr lang="el-GR" dirty="0">
                <a:cs typeface="Times New Roman" charset="0"/>
              </a:rPr>
              <a:t> </a:t>
            </a:r>
            <a:r>
              <a:rPr lang="el-GR" dirty="0" err="1">
                <a:cs typeface="Times New Roman" charset="0"/>
              </a:rPr>
              <a:t>νομοειδής</a:t>
            </a:r>
            <a:r>
              <a:rPr lang="el-GR" dirty="0">
                <a:cs typeface="Times New Roman" charset="0"/>
              </a:rPr>
              <a:t> από μια πρόταση που </a:t>
            </a:r>
            <a:r>
              <a:rPr lang="el-GR" dirty="0">
                <a:solidFill>
                  <a:srgbClr val="FF0000"/>
                </a:solidFill>
                <a:cs typeface="Times New Roman" charset="0"/>
              </a:rPr>
              <a:t>είναι</a:t>
            </a:r>
            <a:r>
              <a:rPr lang="el-GR" dirty="0">
                <a:cs typeface="Times New Roman" charset="0"/>
              </a:rPr>
              <a:t> </a:t>
            </a:r>
            <a:r>
              <a:rPr lang="el-GR" dirty="0" err="1">
                <a:cs typeface="Times New Roman" charset="0"/>
              </a:rPr>
              <a:t>νομοειδής</a:t>
            </a:r>
            <a:r>
              <a:rPr lang="el-GR" dirty="0">
                <a:cs typeface="Times New Roman" charset="0"/>
              </a:rPr>
              <a:t>: η συμπερίληψη στο βέλτιστο σύστημα δεν έχει να κάνει με πραγματολογικά στοιχεία. </a:t>
            </a:r>
          </a:p>
          <a:p>
            <a:pPr marL="514350" indent="-514350">
              <a:buFont typeface="+mj-lt"/>
              <a:buAutoNum type="arabicPeriod"/>
            </a:pPr>
            <a:r>
              <a:rPr lang="el-GR" dirty="0">
                <a:cs typeface="Times New Roman" charset="0"/>
              </a:rPr>
              <a:t>Σύμφωνα με την  προσέγγιση </a:t>
            </a:r>
            <a:r>
              <a:rPr lang="en-US" dirty="0">
                <a:cs typeface="Times New Roman" charset="0"/>
              </a:rPr>
              <a:t>MRL </a:t>
            </a:r>
            <a:r>
              <a:rPr lang="el-GR" dirty="0">
                <a:cs typeface="Times New Roman" charset="0"/>
              </a:rPr>
              <a:t>οι νόμοι είναι </a:t>
            </a:r>
            <a:r>
              <a:rPr lang="el-GR" dirty="0" err="1">
                <a:cs typeface="Times New Roman" charset="0"/>
              </a:rPr>
              <a:t>ενδεχομενικοί</a:t>
            </a:r>
            <a:r>
              <a:rPr lang="el-GR" dirty="0">
                <a:cs typeface="Times New Roman" charset="0"/>
              </a:rPr>
              <a:t>. Αφού η έννοια του βέλτιστου συστήματος ορίζεται ως προς τον ενεργεία κόσμο που περιγράφεται και όχι ως προς κάθε δυνατό κόσμο.</a:t>
            </a:r>
          </a:p>
          <a:p>
            <a:pPr marL="514350" indent="-514350">
              <a:buFont typeface="+mj-lt"/>
              <a:buAutoNum type="arabicPeriod"/>
            </a:pPr>
            <a:r>
              <a:rPr lang="el-GR" dirty="0">
                <a:cs typeface="Times New Roman" charset="0"/>
              </a:rPr>
              <a:t>Υποδεικνύει τον τρόπο με τον οποίο οι νόμοι είναι εξηγητικοί – μέσω ενοποίησης.</a:t>
            </a:r>
            <a:r>
              <a:rPr lang="en-GB" dirty="0">
                <a:cs typeface="Times New Roman" charset="0"/>
              </a:rPr>
              <a:t>       </a:t>
            </a:r>
            <a:endParaRPr lang="el-GR" dirty="0">
              <a:cs typeface="Times New Roman" charset="0"/>
            </a:endParaRPr>
          </a:p>
          <a:p>
            <a:pPr marL="514350" indent="-514350">
              <a:buFont typeface="+mj-lt"/>
              <a:buAutoNum type="arabicPeriod"/>
            </a:pPr>
            <a:r>
              <a:rPr lang="el-GR" dirty="0">
                <a:cs typeface="Times New Roman" charset="0"/>
              </a:rPr>
              <a:t>Επιλύει το πρόβλημα των νόμων που δεν έχουν εμπειρικά στιγμιότυπα (π.χ. ο νόμος της αδράνειας). Αυτές οι κανονικότητες είναι νόμοι της φύσης εφόσον η συμπερίληψή τους σε ένα σύστημα περιγραφής του κόσμου αυξάνει την ισχύ του συστήματος χωρίς αυτό να έχει κόστος για την απλότητά του.</a:t>
            </a:r>
            <a:endParaRPr lang="en-US" dirty="0"/>
          </a:p>
        </p:txBody>
      </p:sp>
    </p:spTree>
    <p:extLst>
      <p:ext uri="{BB962C8B-B14F-4D97-AF65-F5344CB8AC3E}">
        <p14:creationId xmlns:p14="http://schemas.microsoft.com/office/powerpoint/2010/main" val="1618738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198F5-7E8F-4C3B-ABF2-FFC40BE712D5}"/>
              </a:ext>
            </a:extLst>
          </p:cNvPr>
          <p:cNvSpPr>
            <a:spLocks noGrp="1"/>
          </p:cNvSpPr>
          <p:nvPr>
            <p:ph type="title"/>
          </p:nvPr>
        </p:nvSpPr>
        <p:spPr>
          <a:xfrm>
            <a:off x="628650" y="365126"/>
            <a:ext cx="7886700" cy="629173"/>
          </a:xfrm>
        </p:spPr>
        <p:txBody>
          <a:bodyPr>
            <a:normAutofit fontScale="90000"/>
          </a:bodyPr>
          <a:lstStyle/>
          <a:p>
            <a:r>
              <a:rPr lang="el-GR" dirty="0"/>
              <a:t>Αντίρρηση στην προσέγγιση </a:t>
            </a:r>
            <a:r>
              <a:rPr lang="en-US" dirty="0"/>
              <a:t>MRL</a:t>
            </a:r>
          </a:p>
        </p:txBody>
      </p:sp>
      <p:sp>
        <p:nvSpPr>
          <p:cNvPr id="3" name="Content Placeholder 2">
            <a:extLst>
              <a:ext uri="{FF2B5EF4-FFF2-40B4-BE49-F238E27FC236}">
                <a16:creationId xmlns:a16="http://schemas.microsoft.com/office/drawing/2014/main" id="{F2C569CA-1030-49B2-AC33-93BDC64941FA}"/>
              </a:ext>
            </a:extLst>
          </p:cNvPr>
          <p:cNvSpPr>
            <a:spLocks noGrp="1"/>
          </p:cNvSpPr>
          <p:nvPr>
            <p:ph idx="1"/>
          </p:nvPr>
        </p:nvSpPr>
        <p:spPr>
          <a:xfrm>
            <a:off x="628650" y="1083076"/>
            <a:ext cx="7886700" cy="5409798"/>
          </a:xfrm>
        </p:spPr>
        <p:txBody>
          <a:bodyPr>
            <a:normAutofit lnSpcReduction="10000"/>
          </a:bodyPr>
          <a:lstStyle/>
          <a:p>
            <a:r>
              <a:rPr lang="el-GR" sz="2200" dirty="0"/>
              <a:t>Η </a:t>
            </a:r>
            <a:r>
              <a:rPr lang="el-GR" sz="2200" b="1" dirty="0"/>
              <a:t>ειδοποιός διαφορά </a:t>
            </a:r>
            <a:r>
              <a:rPr lang="el-GR" sz="2200" dirty="0"/>
              <a:t>που διακρίνει τις </a:t>
            </a:r>
            <a:r>
              <a:rPr lang="el-GR" sz="2200" dirty="0" err="1"/>
              <a:t>νομοειδείς</a:t>
            </a:r>
            <a:r>
              <a:rPr lang="el-GR" sz="2200" dirty="0"/>
              <a:t> από τις </a:t>
            </a:r>
            <a:r>
              <a:rPr lang="el-GR" sz="2200" dirty="0" err="1"/>
              <a:t>νομοειδείς</a:t>
            </a:r>
            <a:r>
              <a:rPr lang="el-GR" sz="2200" dirty="0"/>
              <a:t> κανονικότητες είναι ότι οι πρώτες αποτελούν μέρος του βέλτιστου συστήματος </a:t>
            </a:r>
            <a:r>
              <a:rPr lang="en-US" sz="2200" dirty="0"/>
              <a:t>MRL. </a:t>
            </a:r>
            <a:r>
              <a:rPr lang="el-GR" sz="2200" b="1" dirty="0"/>
              <a:t>Είναι αυτή η διαφορά αντικειμενική, στα πράγματα;</a:t>
            </a:r>
          </a:p>
          <a:p>
            <a:r>
              <a:rPr lang="el-GR" sz="2200" dirty="0"/>
              <a:t>Για ένα δεδομένο σύστημα, το αν μια πρόταση περιέχεται ή όχι σε αυτό ως αξίωμα ή ως θεώρημα αποτελεί αντικειμενικό γεγονός. </a:t>
            </a:r>
          </a:p>
          <a:p>
            <a:r>
              <a:rPr lang="el-GR" sz="2200" dirty="0"/>
              <a:t>Όμως δεν υπάρχει αντικειμενικός τρόπος επιλογής ενός μοναδικού συστήματος, ούτε κάποιος αντικειμενικός τρόπος να ορίσουμε την απλότητα και την ισχύ ή το σημείο στο οποίο αυτές μεγιστοποιούνται κατά την περιγραφή της πραγματικότητας. </a:t>
            </a:r>
          </a:p>
          <a:p>
            <a:r>
              <a:rPr lang="el-GR" sz="2200" dirty="0"/>
              <a:t>Άρα, ενδέχεται μία πρόταση να είναι νόμος ως προς ένα σύστημα και να μην είναι ως προς κάποιο άλλο.</a:t>
            </a:r>
          </a:p>
          <a:p>
            <a:r>
              <a:rPr lang="el-GR" sz="2200" b="1" dirty="0"/>
              <a:t>Συμπέρασμα</a:t>
            </a:r>
            <a:r>
              <a:rPr lang="el-GR" sz="2200" dirty="0"/>
              <a:t>: ποιοι είναι οι νόμοι της φύσης εξαρτάται εν μέρει από </a:t>
            </a:r>
            <a:r>
              <a:rPr lang="el-GR" sz="2200" dirty="0" err="1"/>
              <a:t>επιστημικά</a:t>
            </a:r>
            <a:r>
              <a:rPr lang="el-GR" sz="2200" dirty="0"/>
              <a:t> - υποκειμενικά κριτήρια που έχουν να κάνουν με την επιλογή του βέλτιστου συστήματος.</a:t>
            </a:r>
            <a:endParaRPr lang="en-US" sz="2200" dirty="0"/>
          </a:p>
        </p:txBody>
      </p:sp>
    </p:spTree>
    <p:extLst>
      <p:ext uri="{BB962C8B-B14F-4D97-AF65-F5344CB8AC3E}">
        <p14:creationId xmlns:p14="http://schemas.microsoft.com/office/powerpoint/2010/main" val="814256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1BD2A-4E8F-4305-AA4F-8408C6DC552D}"/>
              </a:ext>
            </a:extLst>
          </p:cNvPr>
          <p:cNvSpPr>
            <a:spLocks noGrp="1"/>
          </p:cNvSpPr>
          <p:nvPr>
            <p:ph type="title"/>
          </p:nvPr>
        </p:nvSpPr>
        <p:spPr>
          <a:xfrm>
            <a:off x="628650" y="365126"/>
            <a:ext cx="7886700" cy="620295"/>
          </a:xfrm>
        </p:spPr>
        <p:txBody>
          <a:bodyPr>
            <a:normAutofit fontScale="90000"/>
          </a:bodyPr>
          <a:lstStyle/>
          <a:p>
            <a:r>
              <a:rPr lang="el-GR" dirty="0"/>
              <a:t>Απάντηση</a:t>
            </a:r>
            <a:endParaRPr lang="en-US" dirty="0"/>
          </a:p>
        </p:txBody>
      </p:sp>
      <p:sp>
        <p:nvSpPr>
          <p:cNvPr id="3" name="Content Placeholder 2">
            <a:extLst>
              <a:ext uri="{FF2B5EF4-FFF2-40B4-BE49-F238E27FC236}">
                <a16:creationId xmlns:a16="http://schemas.microsoft.com/office/drawing/2014/main" id="{01F0D3DF-ED7E-4F2A-A54E-B64AD3262869}"/>
              </a:ext>
            </a:extLst>
          </p:cNvPr>
          <p:cNvSpPr>
            <a:spLocks noGrp="1"/>
          </p:cNvSpPr>
          <p:nvPr>
            <p:ph idx="1"/>
          </p:nvPr>
        </p:nvSpPr>
        <p:spPr>
          <a:xfrm>
            <a:off x="628650" y="1216241"/>
            <a:ext cx="7886700" cy="4960722"/>
          </a:xfrm>
        </p:spPr>
        <p:txBody>
          <a:bodyPr>
            <a:normAutofit lnSpcReduction="10000"/>
          </a:bodyPr>
          <a:lstStyle/>
          <a:p>
            <a:r>
              <a:rPr lang="el-GR" sz="2200" dirty="0"/>
              <a:t>Η αντίληψη </a:t>
            </a:r>
            <a:r>
              <a:rPr lang="en-US" sz="2200" dirty="0"/>
              <a:t>MLR </a:t>
            </a:r>
            <a:r>
              <a:rPr lang="el-GR" sz="2200" dirty="0"/>
              <a:t>για τους νόμους θεμελιώνεται σε δύο </a:t>
            </a:r>
            <a:r>
              <a:rPr lang="el-GR" sz="2200" i="1" dirty="0"/>
              <a:t>αντικειμενικές </a:t>
            </a:r>
            <a:r>
              <a:rPr lang="el-GR" sz="2200" dirty="0"/>
              <a:t>θέσεις για την πραγματικότητα: </a:t>
            </a:r>
          </a:p>
          <a:p>
            <a:pPr marL="971550" lvl="1" indent="-514350">
              <a:buFont typeface="+mj-lt"/>
              <a:buAutoNum type="alphaLcParenR"/>
            </a:pPr>
            <a:r>
              <a:rPr lang="el-GR" sz="2200" dirty="0"/>
              <a:t>Οι κανονικότητες είναι αντικειμενικές, υφίστανται ανεξάρτητα από το νου. </a:t>
            </a:r>
          </a:p>
          <a:p>
            <a:pPr marL="971550" lvl="1" indent="-514350">
              <a:buFont typeface="+mj-lt"/>
              <a:buAutoNum type="alphaLcParenR"/>
            </a:pPr>
            <a:r>
              <a:rPr lang="el-GR" sz="2200" dirty="0"/>
              <a:t>Ο κόσμος είναι επιδεκτικός νομολογικής περιγραφής: υπάρχει, τουλάχιστον ένα, βέλτιστο σύστημα περιγραφής του κόσμου. </a:t>
            </a:r>
          </a:p>
          <a:p>
            <a:pPr marL="1428750" lvl="2" indent="-514350">
              <a:buFont typeface="+mj-lt"/>
              <a:buAutoNum type="romanLcPeriod"/>
            </a:pPr>
            <a:r>
              <a:rPr lang="en-US" sz="2200" dirty="0"/>
              <a:t>A</a:t>
            </a:r>
            <a:r>
              <a:rPr lang="el-GR" sz="2200" dirty="0"/>
              <a:t>ν το βέλτιστο σύστημα είναι μοναδικό τότε οι νόμοι της φύσης προσδιορίζονται κατά μοναδικό τρόπο. </a:t>
            </a:r>
          </a:p>
          <a:p>
            <a:pPr marL="1428750" lvl="2" indent="-514350">
              <a:buFont typeface="+mj-lt"/>
              <a:buAutoNum type="romanLcPeriod"/>
            </a:pPr>
            <a:r>
              <a:rPr lang="el-GR" sz="2200" dirty="0"/>
              <a:t>Αν το βέλτιστο σύστημα δεν είναι μοναδικό τότε οι νόμοι της φύσης είναι κοινοί σε κάθε βέλτιστη περιγραφή του κόσμου. [αυτή η συνθήκη εμπεριέχει υποκειμενικότητα]</a:t>
            </a:r>
          </a:p>
          <a:p>
            <a:endParaRPr lang="el-GR" sz="2200" dirty="0"/>
          </a:p>
          <a:p>
            <a:r>
              <a:rPr lang="el-GR" sz="2200" dirty="0"/>
              <a:t>Ο προσδιορισμός του βέλτιστου συστήματος έχει να κάνει με το επίπεδο της γνώσης μας. </a:t>
            </a:r>
          </a:p>
          <a:p>
            <a:endParaRPr lang="en-US" dirty="0"/>
          </a:p>
        </p:txBody>
      </p:sp>
    </p:spTree>
    <p:extLst>
      <p:ext uri="{BB962C8B-B14F-4D97-AF65-F5344CB8AC3E}">
        <p14:creationId xmlns:p14="http://schemas.microsoft.com/office/powerpoint/2010/main" val="4293459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4D67CE-E8A0-4FF7-AA07-DC7D4F635787}"/>
              </a:ext>
            </a:extLst>
          </p:cNvPr>
          <p:cNvSpPr>
            <a:spLocks noGrp="1"/>
          </p:cNvSpPr>
          <p:nvPr>
            <p:ph type="title"/>
          </p:nvPr>
        </p:nvSpPr>
        <p:spPr>
          <a:xfrm>
            <a:off x="628650" y="365126"/>
            <a:ext cx="7886700" cy="858763"/>
          </a:xfrm>
        </p:spPr>
        <p:txBody>
          <a:bodyPr>
            <a:normAutofit fontScale="90000"/>
          </a:bodyPr>
          <a:lstStyle/>
          <a:p>
            <a:r>
              <a:rPr lang="en-US" sz="3200" dirty="0"/>
              <a:t>H </a:t>
            </a:r>
            <a:r>
              <a:rPr lang="el-GR" sz="3200" dirty="0"/>
              <a:t>άποψη των </a:t>
            </a:r>
            <a:r>
              <a:rPr lang="en-US" sz="3200" dirty="0"/>
              <a:t>Armstrong – </a:t>
            </a:r>
            <a:r>
              <a:rPr lang="en-US" sz="3200" dirty="0" err="1"/>
              <a:t>Dretske</a:t>
            </a:r>
            <a:r>
              <a:rPr lang="en-US" sz="3200" dirty="0"/>
              <a:t> – Tooley: </a:t>
            </a:r>
            <a:r>
              <a:rPr lang="el-GR" sz="3200" dirty="0"/>
              <a:t>τι δεν είναι οι νόμοι της φύσης</a:t>
            </a:r>
            <a:r>
              <a:rPr lang="en-US" sz="3200" dirty="0"/>
              <a:t> </a:t>
            </a:r>
            <a:endParaRPr lang="el-GR" sz="3200" dirty="0"/>
          </a:p>
        </p:txBody>
      </p:sp>
      <p:sp>
        <p:nvSpPr>
          <p:cNvPr id="3" name="Θέση περιεχομένου 2">
            <a:extLst>
              <a:ext uri="{FF2B5EF4-FFF2-40B4-BE49-F238E27FC236}">
                <a16:creationId xmlns:a16="http://schemas.microsoft.com/office/drawing/2014/main" id="{7295B537-7C0F-46A7-B2D9-963C491E919B}"/>
              </a:ext>
            </a:extLst>
          </p:cNvPr>
          <p:cNvSpPr>
            <a:spLocks noGrp="1"/>
          </p:cNvSpPr>
          <p:nvPr>
            <p:ph idx="1"/>
          </p:nvPr>
        </p:nvSpPr>
        <p:spPr>
          <a:xfrm>
            <a:off x="628650" y="1505243"/>
            <a:ext cx="7886700" cy="4671720"/>
          </a:xfrm>
        </p:spPr>
        <p:txBody>
          <a:bodyPr/>
          <a:lstStyle/>
          <a:p>
            <a:r>
              <a:rPr lang="el-GR" sz="2200" dirty="0"/>
              <a:t>Σε αντίθεση με τη </a:t>
            </a:r>
            <a:r>
              <a:rPr lang="el-GR" sz="2200" dirty="0" err="1"/>
              <a:t>χιουμιανή</a:t>
            </a:r>
            <a:r>
              <a:rPr lang="el-GR" sz="2200" dirty="0"/>
              <a:t> άποψη, </a:t>
            </a:r>
            <a:r>
              <a:rPr lang="el-GR" sz="2200" b="1" dirty="0"/>
              <a:t>οι νόμοι της φύσης είναι αναγκαίοι. </a:t>
            </a:r>
          </a:p>
          <a:p>
            <a:r>
              <a:rPr lang="el-GR" sz="2200" dirty="0"/>
              <a:t>Σε αντίθεση με τη </a:t>
            </a:r>
            <a:r>
              <a:rPr lang="el-GR" sz="2200" dirty="0" err="1"/>
              <a:t>χιουμιανή</a:t>
            </a:r>
            <a:r>
              <a:rPr lang="el-GR" sz="2200" dirty="0"/>
              <a:t> άποψη, </a:t>
            </a:r>
            <a:r>
              <a:rPr lang="el-GR" sz="2200" b="1" dirty="0"/>
              <a:t>οι νόμοι δεν ανάγονται σε κάποιο είδος «καλών» κανονικοτήτων.</a:t>
            </a:r>
          </a:p>
          <a:p>
            <a:r>
              <a:rPr lang="el-GR" sz="2200" dirty="0"/>
              <a:t>Σε αντίθεση με τη </a:t>
            </a:r>
            <a:r>
              <a:rPr lang="el-GR" sz="2200" dirty="0" err="1"/>
              <a:t>χιουμιανή</a:t>
            </a:r>
            <a:r>
              <a:rPr lang="el-GR" sz="2200" dirty="0"/>
              <a:t> άποψη,  </a:t>
            </a:r>
            <a:r>
              <a:rPr lang="el-GR" sz="2200" b="1" dirty="0"/>
              <a:t>ο </a:t>
            </a:r>
            <a:r>
              <a:rPr lang="el-GR" sz="2200" b="1" dirty="0" err="1"/>
              <a:t>νομοειδής</a:t>
            </a:r>
            <a:r>
              <a:rPr lang="el-GR" sz="2200" b="1" dirty="0"/>
              <a:t> χαρακτήρας δεν στηρίζεται σε  κάποιο εξωγενές χαρακτηριστικό των κανονικοτήτων.  </a:t>
            </a:r>
            <a:endParaRPr lang="el-GR" sz="2200" dirty="0"/>
          </a:p>
          <a:p>
            <a:r>
              <a:rPr lang="el-GR" sz="2200" dirty="0"/>
              <a:t>Σε αντίθεση με τη </a:t>
            </a:r>
            <a:r>
              <a:rPr lang="el-GR" sz="2200" dirty="0" err="1"/>
              <a:t>χιουμιανή</a:t>
            </a:r>
            <a:r>
              <a:rPr lang="el-GR" sz="2200" dirty="0"/>
              <a:t> άποψη, </a:t>
            </a:r>
            <a:r>
              <a:rPr lang="el-GR" sz="2200" b="1" dirty="0"/>
              <a:t>οι νόμοι δεν ανάγονται σε αληθείς καθολικές γενικεύσεις. </a:t>
            </a:r>
            <a:r>
              <a:rPr lang="el-GR" sz="2200" dirty="0"/>
              <a:t>Οι νόμοι συνεπάγονται καθολικές αλήθειες αλλά οι καθολικές αλήθειες δεν συνεπάγονται νόμους.</a:t>
            </a:r>
            <a:endParaRPr lang="el-GR" dirty="0"/>
          </a:p>
          <a:p>
            <a:endParaRPr lang="el-GR" dirty="0"/>
          </a:p>
        </p:txBody>
      </p:sp>
    </p:spTree>
    <p:extLst>
      <p:ext uri="{BB962C8B-B14F-4D97-AF65-F5344CB8AC3E}">
        <p14:creationId xmlns:p14="http://schemas.microsoft.com/office/powerpoint/2010/main" val="3481348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4D67CE-E8A0-4FF7-AA07-DC7D4F635787}"/>
              </a:ext>
            </a:extLst>
          </p:cNvPr>
          <p:cNvSpPr>
            <a:spLocks noGrp="1"/>
          </p:cNvSpPr>
          <p:nvPr>
            <p:ph type="title"/>
          </p:nvPr>
        </p:nvSpPr>
        <p:spPr>
          <a:xfrm>
            <a:off x="628650" y="365126"/>
            <a:ext cx="7886700" cy="858763"/>
          </a:xfrm>
        </p:spPr>
        <p:txBody>
          <a:bodyPr>
            <a:normAutofit fontScale="90000"/>
          </a:bodyPr>
          <a:lstStyle/>
          <a:p>
            <a:r>
              <a:rPr lang="en-US" sz="3200" dirty="0"/>
              <a:t>H </a:t>
            </a:r>
            <a:r>
              <a:rPr lang="el-GR" sz="3200" dirty="0"/>
              <a:t>άποψη των </a:t>
            </a:r>
            <a:r>
              <a:rPr lang="en-US" sz="3200" dirty="0"/>
              <a:t>Armstrong – </a:t>
            </a:r>
            <a:r>
              <a:rPr lang="en-US" sz="3200" dirty="0" err="1"/>
              <a:t>Dretske</a:t>
            </a:r>
            <a:r>
              <a:rPr lang="en-US" sz="3200" dirty="0"/>
              <a:t> – Tooley: </a:t>
            </a:r>
            <a:r>
              <a:rPr lang="el-GR" sz="3200" dirty="0"/>
              <a:t>τι είναι οι νόμοι της φύσης</a:t>
            </a:r>
            <a:r>
              <a:rPr lang="en-US" sz="3200" dirty="0"/>
              <a:t> </a:t>
            </a:r>
            <a:endParaRPr lang="el-GR" sz="3200" dirty="0"/>
          </a:p>
        </p:txBody>
      </p:sp>
      <p:sp>
        <p:nvSpPr>
          <p:cNvPr id="3" name="Θέση περιεχομένου 2">
            <a:extLst>
              <a:ext uri="{FF2B5EF4-FFF2-40B4-BE49-F238E27FC236}">
                <a16:creationId xmlns:a16="http://schemas.microsoft.com/office/drawing/2014/main" id="{7295B537-7C0F-46A7-B2D9-963C491E919B}"/>
              </a:ext>
            </a:extLst>
          </p:cNvPr>
          <p:cNvSpPr>
            <a:spLocks noGrp="1"/>
          </p:cNvSpPr>
          <p:nvPr>
            <p:ph idx="1"/>
          </p:nvPr>
        </p:nvSpPr>
        <p:spPr>
          <a:xfrm>
            <a:off x="628650" y="1505243"/>
            <a:ext cx="7886700" cy="4671720"/>
          </a:xfrm>
        </p:spPr>
        <p:txBody>
          <a:bodyPr>
            <a:noAutofit/>
          </a:bodyPr>
          <a:lstStyle/>
          <a:p>
            <a:r>
              <a:rPr lang="el-GR" sz="2200" dirty="0"/>
              <a:t>Οι νόμοι της φύσης  εκφράζουν την </a:t>
            </a:r>
            <a:r>
              <a:rPr lang="el-GR" sz="2200" b="1" dirty="0"/>
              <a:t>ύπαρξη μιας σχέσης </a:t>
            </a:r>
            <a:r>
              <a:rPr lang="el-GR" sz="2200" b="1" i="1" dirty="0"/>
              <a:t>Ν</a:t>
            </a:r>
            <a:r>
              <a:rPr lang="el-GR" sz="2200" b="1" dirty="0"/>
              <a:t> ανάμεσα σε δύο καθόλου </a:t>
            </a:r>
            <a:r>
              <a:rPr lang="el-GR" sz="2200" dirty="0"/>
              <a:t>(καθολικές ιδιότητες) </a:t>
            </a:r>
            <a:r>
              <a:rPr lang="en-US" sz="2200" i="1" dirty="0"/>
              <a:t>F, G, N(F,G).</a:t>
            </a:r>
          </a:p>
          <a:p>
            <a:r>
              <a:rPr lang="en-US" sz="2200" dirty="0"/>
              <a:t>H </a:t>
            </a:r>
            <a:r>
              <a:rPr lang="en-US" sz="2200" i="1" dirty="0"/>
              <a:t>N(F,G) </a:t>
            </a:r>
            <a:r>
              <a:rPr lang="el-GR" sz="2200" dirty="0"/>
              <a:t>είναι μια </a:t>
            </a:r>
            <a:r>
              <a:rPr lang="el-GR" sz="2200" b="1" dirty="0"/>
              <a:t>σχέση</a:t>
            </a:r>
            <a:r>
              <a:rPr lang="el-GR" sz="2200" dirty="0"/>
              <a:t> </a:t>
            </a:r>
            <a:r>
              <a:rPr lang="el-GR" sz="2200" b="1" dirty="0"/>
              <a:t>αναγκαιότητας: </a:t>
            </a:r>
            <a:r>
              <a:rPr lang="el-GR" sz="2200" dirty="0"/>
              <a:t>«η ιδιότητα </a:t>
            </a:r>
            <a:r>
              <a:rPr lang="en-US" sz="2200" i="1" dirty="0"/>
              <a:t>F</a:t>
            </a:r>
            <a:r>
              <a:rPr lang="el-GR" sz="2200" i="1" dirty="0"/>
              <a:t> </a:t>
            </a:r>
            <a:r>
              <a:rPr lang="el-GR" sz="2200" dirty="0"/>
              <a:t>καθιστά αναγκαία την ύπαρξη της </a:t>
            </a:r>
            <a:r>
              <a:rPr lang="en-US" sz="2200" dirty="0"/>
              <a:t>G</a:t>
            </a:r>
            <a:r>
              <a:rPr lang="el-GR" sz="2200" dirty="0"/>
              <a:t>»</a:t>
            </a:r>
          </a:p>
          <a:p>
            <a:r>
              <a:rPr lang="el-GR" sz="2200" dirty="0"/>
              <a:t>Όταν η </a:t>
            </a:r>
            <a:r>
              <a:rPr lang="en-US" sz="2200" i="1" dirty="0"/>
              <a:t>N(F,G)</a:t>
            </a:r>
            <a:r>
              <a:rPr lang="el-GR" sz="2200" i="1" dirty="0"/>
              <a:t> </a:t>
            </a:r>
            <a:r>
              <a:rPr lang="el-GR" sz="2200" dirty="0"/>
              <a:t>ισχύει, τότε </a:t>
            </a:r>
            <a:r>
              <a:rPr lang="el-GR" sz="2200" b="1" dirty="0"/>
              <a:t>έπεται από αυτήν η κανονικότητα </a:t>
            </a:r>
            <a:r>
              <a:rPr lang="el-GR" sz="2200" dirty="0"/>
              <a:t>«όλα τα </a:t>
            </a:r>
            <a:r>
              <a:rPr lang="en-US" sz="2200" i="1" dirty="0"/>
              <a:t>F</a:t>
            </a:r>
            <a:r>
              <a:rPr lang="el-GR" sz="2200" i="1" dirty="0"/>
              <a:t> </a:t>
            </a:r>
            <a:r>
              <a:rPr lang="el-GR" sz="2200" dirty="0"/>
              <a:t>είναι </a:t>
            </a:r>
            <a:r>
              <a:rPr lang="en-US" sz="2200" i="1" dirty="0"/>
              <a:t>G</a:t>
            </a:r>
            <a:r>
              <a:rPr lang="el-GR" sz="2200" i="1" dirty="0"/>
              <a:t>».</a:t>
            </a:r>
          </a:p>
          <a:p>
            <a:r>
              <a:rPr lang="el-GR" sz="2200" dirty="0"/>
              <a:t>Η ισχύς της </a:t>
            </a:r>
            <a:r>
              <a:rPr lang="en-US" sz="2200" i="1" dirty="0"/>
              <a:t>N(F,G)</a:t>
            </a:r>
            <a:r>
              <a:rPr lang="el-GR" sz="2200" i="1" dirty="0"/>
              <a:t> </a:t>
            </a:r>
            <a:r>
              <a:rPr lang="el-GR" sz="2200" dirty="0"/>
              <a:t>δηλώνεται από μια </a:t>
            </a:r>
            <a:r>
              <a:rPr lang="el-GR" sz="2200" b="1" dirty="0"/>
              <a:t>ενική πρόταση.</a:t>
            </a:r>
          </a:p>
          <a:p>
            <a:pPr marL="0" indent="0" algn="ctr">
              <a:buNone/>
            </a:pPr>
            <a:r>
              <a:rPr lang="el-GR" sz="2200" b="1" dirty="0"/>
              <a:t>***</a:t>
            </a:r>
          </a:p>
          <a:p>
            <a:pPr marL="0" indent="0">
              <a:buNone/>
            </a:pPr>
            <a:endParaRPr lang="el-GR" sz="2200" dirty="0"/>
          </a:p>
          <a:p>
            <a:pPr marL="0" indent="0">
              <a:buNone/>
            </a:pPr>
            <a:r>
              <a:rPr lang="en-US" sz="2200" dirty="0">
                <a:solidFill>
                  <a:srgbClr val="FF0000"/>
                </a:solidFill>
              </a:rPr>
              <a:t>H </a:t>
            </a:r>
            <a:r>
              <a:rPr lang="el-GR" sz="2200" dirty="0">
                <a:solidFill>
                  <a:srgbClr val="FF0000"/>
                </a:solidFill>
              </a:rPr>
              <a:t>πρόταση «όλα τα Α είναι Β» εκφράζει ένα </a:t>
            </a:r>
            <a:r>
              <a:rPr lang="el-GR" sz="2200" b="1" dirty="0">
                <a:solidFill>
                  <a:srgbClr val="FF0000"/>
                </a:solidFill>
              </a:rPr>
              <a:t>νόμο </a:t>
            </a:r>
            <a:r>
              <a:rPr lang="en-US" sz="2200" b="1" dirty="0">
                <a:solidFill>
                  <a:srgbClr val="FF0000"/>
                </a:solidFill>
              </a:rPr>
              <a:t>L</a:t>
            </a:r>
            <a:r>
              <a:rPr lang="el-GR" sz="2200" b="1" dirty="0">
                <a:solidFill>
                  <a:srgbClr val="FF0000"/>
                </a:solidFill>
              </a:rPr>
              <a:t>  </a:t>
            </a:r>
            <a:r>
              <a:rPr lang="el-GR" sz="2200" i="1" dirty="0">
                <a:solidFill>
                  <a:srgbClr val="FF0000"/>
                </a:solidFill>
              </a:rPr>
              <a:t>αν και μόνο αν </a:t>
            </a:r>
            <a:r>
              <a:rPr lang="el-GR" sz="2200" dirty="0">
                <a:solidFill>
                  <a:srgbClr val="FF0000"/>
                </a:solidFill>
              </a:rPr>
              <a:t>υπάρχει μία σχέση νομικής αναγκαιότητας  Ν(Α,Β) ανάμεσα στις ιδιότητες (καθόλου) Α, Β, τέτοια ώστε όλα τα </a:t>
            </a:r>
            <a:r>
              <a:rPr lang="en-US" sz="2200" dirty="0">
                <a:solidFill>
                  <a:srgbClr val="FF0000"/>
                </a:solidFill>
              </a:rPr>
              <a:t>A </a:t>
            </a:r>
            <a:r>
              <a:rPr lang="el-GR" sz="2200" dirty="0">
                <a:solidFill>
                  <a:srgbClr val="FF0000"/>
                </a:solidFill>
              </a:rPr>
              <a:t>να είναι Β. </a:t>
            </a:r>
          </a:p>
        </p:txBody>
      </p:sp>
    </p:spTree>
    <p:extLst>
      <p:ext uri="{BB962C8B-B14F-4D97-AF65-F5344CB8AC3E}">
        <p14:creationId xmlns:p14="http://schemas.microsoft.com/office/powerpoint/2010/main" val="877698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105AA-F84C-42CA-BF26-4FBED58BCF7A}"/>
              </a:ext>
            </a:extLst>
          </p:cNvPr>
          <p:cNvSpPr>
            <a:spLocks noGrp="1"/>
          </p:cNvSpPr>
          <p:nvPr>
            <p:ph type="title"/>
          </p:nvPr>
        </p:nvSpPr>
        <p:spPr>
          <a:xfrm>
            <a:off x="628650" y="365127"/>
            <a:ext cx="7886700" cy="664683"/>
          </a:xfrm>
        </p:spPr>
        <p:txBody>
          <a:bodyPr>
            <a:normAutofit fontScale="90000"/>
          </a:bodyPr>
          <a:lstStyle/>
          <a:p>
            <a:r>
              <a:rPr lang="el-GR" sz="3200" dirty="0"/>
              <a:t>Το επιχείρημα του </a:t>
            </a:r>
            <a:r>
              <a:rPr lang="en-US" sz="3200" dirty="0"/>
              <a:t>Tooley</a:t>
            </a:r>
            <a:r>
              <a:rPr lang="el-GR" sz="3200" dirty="0"/>
              <a:t>: νόμοι που δεν περιλαμβάνονται στο</a:t>
            </a:r>
            <a:r>
              <a:rPr lang="en-US" sz="3200" dirty="0"/>
              <a:t> </a:t>
            </a:r>
            <a:r>
              <a:rPr lang="el-GR" sz="3200" dirty="0"/>
              <a:t>βέλτιστο σύστημα </a:t>
            </a:r>
            <a:r>
              <a:rPr lang="en-US" sz="3200" dirty="0"/>
              <a:t>MRL</a:t>
            </a:r>
          </a:p>
        </p:txBody>
      </p:sp>
      <p:sp>
        <p:nvSpPr>
          <p:cNvPr id="3" name="Content Placeholder 2">
            <a:extLst>
              <a:ext uri="{FF2B5EF4-FFF2-40B4-BE49-F238E27FC236}">
                <a16:creationId xmlns:a16="http://schemas.microsoft.com/office/drawing/2014/main" id="{564D86E4-34DD-4780-9B5A-31A4716E760B}"/>
              </a:ext>
            </a:extLst>
          </p:cNvPr>
          <p:cNvSpPr>
            <a:spLocks noGrp="1"/>
          </p:cNvSpPr>
          <p:nvPr>
            <p:ph idx="1"/>
          </p:nvPr>
        </p:nvSpPr>
        <p:spPr>
          <a:xfrm>
            <a:off x="628650" y="1305018"/>
            <a:ext cx="7886700" cy="4962618"/>
          </a:xfrm>
        </p:spPr>
        <p:txBody>
          <a:bodyPr>
            <a:noAutofit/>
          </a:bodyPr>
          <a:lstStyle/>
          <a:p>
            <a:r>
              <a:rPr lang="el-GR" sz="2000" dirty="0"/>
              <a:t>Το υποθετικό σενάριο:</a:t>
            </a:r>
          </a:p>
          <a:p>
            <a:pPr marL="457200" lvl="1" indent="0">
              <a:buNone/>
            </a:pPr>
            <a:r>
              <a:rPr lang="en-US" sz="1700" dirty="0"/>
              <a:t>Imagine a world containing ten different types of fundamental particles. Considering interactions involving two particles, there are 55 possibilities with respect to the types of the two particles. Suppose that </a:t>
            </a:r>
            <a:r>
              <a:rPr lang="en-US" sz="1700" dirty="0">
                <a:solidFill>
                  <a:srgbClr val="FF0000"/>
                </a:solidFill>
              </a:rPr>
              <a:t>54 of these interactions have been discovered, one for each case</a:t>
            </a:r>
            <a:r>
              <a:rPr lang="en-US" sz="1700" dirty="0"/>
              <a:t>.</a:t>
            </a:r>
            <a:r>
              <a:rPr lang="el-GR" sz="1700" dirty="0"/>
              <a:t> </a:t>
            </a:r>
            <a:r>
              <a:rPr lang="en-US" sz="1700" dirty="0"/>
              <a:t>Suppose finally that, given the way particles of </a:t>
            </a:r>
            <a:r>
              <a:rPr lang="en-US" sz="1700" dirty="0">
                <a:solidFill>
                  <a:srgbClr val="FF0000"/>
                </a:solidFill>
              </a:rPr>
              <a:t>types X and Y </a:t>
            </a:r>
            <a:r>
              <a:rPr lang="en-US" sz="1700" dirty="0"/>
              <a:t>are currently distributed, it is impossible for them to ever interact at any time, past, present or future.</a:t>
            </a:r>
            <a:r>
              <a:rPr lang="el-GR" sz="1700" dirty="0"/>
              <a:t> </a:t>
            </a:r>
            <a:r>
              <a:rPr lang="en-US" sz="1700" dirty="0"/>
              <a:t>In such a situation it would be very reasonable to believe that </a:t>
            </a:r>
            <a:r>
              <a:rPr lang="en-US" sz="1700" dirty="0">
                <a:solidFill>
                  <a:srgbClr val="FF0000"/>
                </a:solidFill>
              </a:rPr>
              <a:t>there is some underived  law dealing with the interaction of particles of types X and Y </a:t>
            </a:r>
            <a:r>
              <a:rPr lang="en-US" sz="1700" dirty="0"/>
              <a:t>. . .</a:t>
            </a:r>
          </a:p>
          <a:p>
            <a:r>
              <a:rPr lang="el-GR" sz="2000" dirty="0"/>
              <a:t>Το επιχείρημα: </a:t>
            </a:r>
          </a:p>
          <a:p>
            <a:pPr marL="457200" lvl="1" indent="0">
              <a:buNone/>
            </a:pPr>
            <a:r>
              <a:rPr lang="el-GR" sz="1700" dirty="0"/>
              <a:t>Στις 54  περιπτώσεις που εξετάστηκαν, βρέθηκε ότι τα ζεύγη σωματιδίων δύνανται </a:t>
            </a:r>
            <a:r>
              <a:rPr lang="el-GR" sz="1700" dirty="0" err="1"/>
              <a:t>αλληλεπιδράσουν</a:t>
            </a:r>
            <a:r>
              <a:rPr lang="el-GR" sz="1700" dirty="0"/>
              <a:t>. Επομένως, και στην 55</a:t>
            </a:r>
            <a:r>
              <a:rPr lang="el-GR" sz="1700" baseline="30000" dirty="0"/>
              <a:t>η</a:t>
            </a:r>
            <a:r>
              <a:rPr lang="el-GR" sz="1700" dirty="0"/>
              <a:t> περίπτωση θα συμβαίνει το ίδιο. (1)</a:t>
            </a:r>
          </a:p>
          <a:p>
            <a:pPr marL="457200" lvl="1" indent="0">
              <a:buNone/>
            </a:pPr>
            <a:r>
              <a:rPr lang="el-GR" sz="1700" dirty="0"/>
              <a:t>Στον κόσμο μας επικρατούν συγκεκριμένες συνθήκες κατανομής για τα σωματίδια τύπου Χ και τύπου Υ η οποία αποκλείει την αλληλεπίδραση ανάμεσα σε σωματίδια αυτών των τύπων. Άρα, δεν υπάρχουν στιγμιότυπα για την οποιαδήποτε κανονικότητα διέπει την αλληλεπίδραση των Χ,Υ. (2)</a:t>
            </a:r>
          </a:p>
          <a:p>
            <a:pPr marL="457200" lvl="1" indent="0">
              <a:buNone/>
            </a:pPr>
            <a:r>
              <a:rPr lang="el-GR" sz="1700" dirty="0"/>
              <a:t>Συμπέρασμα: υπάρχει κάποιος νόμος για την αλληλεπίδραση των σωματιδίων Χ, Υ ο οποίος δεν </a:t>
            </a:r>
            <a:r>
              <a:rPr lang="el-GR" sz="1700" dirty="0" err="1"/>
              <a:t>συναγάγεται</a:t>
            </a:r>
            <a:r>
              <a:rPr lang="el-GR" sz="1700" dirty="0"/>
              <a:t> στο βέλτιστο σύστημα </a:t>
            </a:r>
            <a:r>
              <a:rPr lang="en-US" sz="1700" dirty="0"/>
              <a:t>MRL </a:t>
            </a:r>
            <a:endParaRPr lang="el-GR" sz="1700" dirty="0"/>
          </a:p>
          <a:p>
            <a:pPr marL="457200" lvl="1" indent="0">
              <a:buNone/>
            </a:pPr>
            <a:endParaRPr lang="el-GR" sz="2000" dirty="0"/>
          </a:p>
          <a:p>
            <a:pPr marL="457200" lvl="1" indent="0">
              <a:buNone/>
            </a:pPr>
            <a:r>
              <a:rPr lang="el-GR" sz="2000" dirty="0"/>
              <a:t>  </a:t>
            </a:r>
            <a:endParaRPr lang="en-US" sz="2000" dirty="0"/>
          </a:p>
        </p:txBody>
      </p:sp>
    </p:spTree>
    <p:extLst>
      <p:ext uri="{BB962C8B-B14F-4D97-AF65-F5344CB8AC3E}">
        <p14:creationId xmlns:p14="http://schemas.microsoft.com/office/powerpoint/2010/main" val="133669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105AA-F84C-42CA-BF26-4FBED58BCF7A}"/>
              </a:ext>
            </a:extLst>
          </p:cNvPr>
          <p:cNvSpPr>
            <a:spLocks noGrp="1"/>
          </p:cNvSpPr>
          <p:nvPr>
            <p:ph type="title"/>
          </p:nvPr>
        </p:nvSpPr>
        <p:spPr>
          <a:xfrm>
            <a:off x="628650" y="365127"/>
            <a:ext cx="7886700" cy="664683"/>
          </a:xfrm>
        </p:spPr>
        <p:txBody>
          <a:bodyPr>
            <a:normAutofit fontScale="90000"/>
          </a:bodyPr>
          <a:lstStyle/>
          <a:p>
            <a:r>
              <a:rPr lang="el-GR" sz="3200" dirty="0"/>
              <a:t>Το επιχείρημα του </a:t>
            </a:r>
            <a:r>
              <a:rPr lang="en-US" sz="3200" dirty="0"/>
              <a:t>Tooley</a:t>
            </a:r>
            <a:r>
              <a:rPr lang="el-GR" sz="3200" dirty="0"/>
              <a:t>: νόμοι που δεν περιλαμβάνονται στο</a:t>
            </a:r>
            <a:r>
              <a:rPr lang="en-US" sz="3200" dirty="0"/>
              <a:t> </a:t>
            </a:r>
            <a:r>
              <a:rPr lang="el-GR" sz="3200" dirty="0"/>
              <a:t>βέλτιστο σύστημα </a:t>
            </a:r>
            <a:r>
              <a:rPr lang="en-US" sz="3200" dirty="0"/>
              <a:t>MRL</a:t>
            </a:r>
          </a:p>
        </p:txBody>
      </p:sp>
      <p:sp>
        <p:nvSpPr>
          <p:cNvPr id="3" name="Content Placeholder 2">
            <a:extLst>
              <a:ext uri="{FF2B5EF4-FFF2-40B4-BE49-F238E27FC236}">
                <a16:creationId xmlns:a16="http://schemas.microsoft.com/office/drawing/2014/main" id="{564D86E4-34DD-4780-9B5A-31A4716E760B}"/>
              </a:ext>
            </a:extLst>
          </p:cNvPr>
          <p:cNvSpPr>
            <a:spLocks noGrp="1"/>
          </p:cNvSpPr>
          <p:nvPr>
            <p:ph idx="1"/>
          </p:nvPr>
        </p:nvSpPr>
        <p:spPr>
          <a:xfrm>
            <a:off x="628650" y="1305018"/>
            <a:ext cx="7886700" cy="4962618"/>
          </a:xfrm>
        </p:spPr>
        <p:txBody>
          <a:bodyPr>
            <a:noAutofit/>
          </a:bodyPr>
          <a:lstStyle/>
          <a:p>
            <a:r>
              <a:rPr lang="el-GR" sz="2200" dirty="0"/>
              <a:t>Κριτική: </a:t>
            </a:r>
          </a:p>
          <a:p>
            <a:pPr marL="457200" lvl="1" indent="0">
              <a:buNone/>
            </a:pPr>
            <a:r>
              <a:rPr lang="el-GR" sz="1800" dirty="0"/>
              <a:t>Από (1) και (2) έπεται ότι υπάρχει κάποιος νόμος ο οποίος δεν έχει στιγμιότυπα.</a:t>
            </a:r>
          </a:p>
          <a:p>
            <a:pPr marL="457200" lvl="1" indent="0">
              <a:buNone/>
            </a:pPr>
            <a:r>
              <a:rPr lang="el-GR" sz="1800" dirty="0"/>
              <a:t> Ωστόσο για ποιον λόγο θα πρέπει να υποθέσουμε ότι  ο νόμος αυτός δεν είναι ένα θεώρημα του βέλτιστου συστήματος </a:t>
            </a:r>
            <a:r>
              <a:rPr lang="en-US" sz="1800" dirty="0"/>
              <a:t>MRL;</a:t>
            </a:r>
            <a:endParaRPr lang="el-GR" sz="1800" dirty="0"/>
          </a:p>
          <a:p>
            <a:pPr marL="457200" lvl="1" indent="0">
              <a:buNone/>
            </a:pPr>
            <a:r>
              <a:rPr lang="el-GR" sz="1800" dirty="0"/>
              <a:t>Ο νόμος της αδράνειας είναι χωρίς στιγμιότυπα, ωστόσο είναι αληθής, αποτελεί μέρος του βέλτιστου συστήματος </a:t>
            </a:r>
            <a:r>
              <a:rPr lang="en-US" sz="1800" dirty="0"/>
              <a:t>MRL </a:t>
            </a:r>
            <a:r>
              <a:rPr lang="el-GR" sz="1800" dirty="0"/>
              <a:t>και ο </a:t>
            </a:r>
            <a:r>
              <a:rPr lang="el-GR" sz="1800" dirty="0" err="1"/>
              <a:t>αληθοποιητής</a:t>
            </a:r>
            <a:r>
              <a:rPr lang="el-GR" sz="1800" dirty="0"/>
              <a:t> του νόμου θεωρείται ότι είναι μια κανονικότητα.</a:t>
            </a:r>
          </a:p>
          <a:p>
            <a:pPr marL="457200" lvl="1" indent="0">
              <a:buNone/>
            </a:pPr>
            <a:r>
              <a:rPr lang="el-GR" sz="1800" dirty="0"/>
              <a:t>Για ποιο λόγο δεν ισχύει το ίδιο σε αυτήν την περίπτωση;</a:t>
            </a:r>
          </a:p>
          <a:p>
            <a:pPr marL="457200" lvl="1" indent="0">
              <a:buNone/>
            </a:pPr>
            <a:r>
              <a:rPr lang="el-GR" sz="1800" dirty="0"/>
              <a:t>Για ποιο λόγο στο παράδειγμα του </a:t>
            </a:r>
            <a:r>
              <a:rPr lang="en-US" sz="1800" dirty="0"/>
              <a:t>Tooley </a:t>
            </a:r>
            <a:r>
              <a:rPr lang="el-GR" sz="1800" dirty="0"/>
              <a:t>απαιτείται ο </a:t>
            </a:r>
            <a:r>
              <a:rPr lang="el-GR" sz="1800" dirty="0" err="1"/>
              <a:t>αληθοποιητής</a:t>
            </a:r>
            <a:r>
              <a:rPr lang="el-GR" sz="1800" dirty="0"/>
              <a:t> να είναι διαφορετικός από μια κανονικότητα χωρίς στιγμιότυπα;</a:t>
            </a:r>
          </a:p>
          <a:p>
            <a:pPr marL="457200" lvl="1" indent="0">
              <a:buNone/>
            </a:pPr>
            <a:endParaRPr lang="el-GR" sz="2000" dirty="0"/>
          </a:p>
          <a:p>
            <a:pPr marL="457200" lvl="1" indent="0">
              <a:buNone/>
            </a:pPr>
            <a:r>
              <a:rPr lang="el-GR" sz="2000" dirty="0"/>
              <a:t>  </a:t>
            </a:r>
            <a:endParaRPr lang="en-US" sz="2000" dirty="0"/>
          </a:p>
        </p:txBody>
      </p:sp>
    </p:spTree>
    <p:extLst>
      <p:ext uri="{BB962C8B-B14F-4D97-AF65-F5344CB8AC3E}">
        <p14:creationId xmlns:p14="http://schemas.microsoft.com/office/powerpoint/2010/main" val="1687912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8F947C-4EEB-4386-93F1-B991EE8C6F0E}"/>
              </a:ext>
            </a:extLst>
          </p:cNvPr>
          <p:cNvSpPr>
            <a:spLocks noGrp="1"/>
          </p:cNvSpPr>
          <p:nvPr>
            <p:ph type="title"/>
          </p:nvPr>
        </p:nvSpPr>
        <p:spPr>
          <a:xfrm>
            <a:off x="628650" y="365126"/>
            <a:ext cx="7886700" cy="929101"/>
          </a:xfrm>
        </p:spPr>
        <p:txBody>
          <a:bodyPr>
            <a:normAutofit/>
          </a:bodyPr>
          <a:lstStyle/>
          <a:p>
            <a:r>
              <a:rPr lang="el-GR" sz="3200" dirty="0"/>
              <a:t>Τι είναι η σχέση αναγκαιότητας;</a:t>
            </a:r>
          </a:p>
        </p:txBody>
      </p:sp>
      <p:sp>
        <p:nvSpPr>
          <p:cNvPr id="3" name="Θέση περιεχομένου 2">
            <a:extLst>
              <a:ext uri="{FF2B5EF4-FFF2-40B4-BE49-F238E27FC236}">
                <a16:creationId xmlns:a16="http://schemas.microsoft.com/office/drawing/2014/main" id="{31049BA4-818B-4C42-BD20-FC646B0B3D01}"/>
              </a:ext>
            </a:extLst>
          </p:cNvPr>
          <p:cNvSpPr>
            <a:spLocks noGrp="1"/>
          </p:cNvSpPr>
          <p:nvPr>
            <p:ph idx="1"/>
          </p:nvPr>
        </p:nvSpPr>
        <p:spPr>
          <a:xfrm>
            <a:off x="628650" y="1491175"/>
            <a:ext cx="7886700" cy="4685788"/>
          </a:xfrm>
        </p:spPr>
        <p:txBody>
          <a:bodyPr>
            <a:normAutofit/>
          </a:bodyPr>
          <a:lstStyle/>
          <a:p>
            <a:r>
              <a:rPr lang="el-GR" sz="2200" dirty="0"/>
              <a:t> Η σχέση αναγκαιότητας Ν (Α,Β) </a:t>
            </a:r>
            <a:r>
              <a:rPr lang="en-US" sz="2200" dirty="0"/>
              <a:t>:</a:t>
            </a:r>
          </a:p>
          <a:p>
            <a:pPr marL="514350" indent="-514350">
              <a:buFont typeface="+mj-lt"/>
              <a:buAutoNum type="arabicPeriod"/>
            </a:pPr>
            <a:r>
              <a:rPr lang="el-GR" sz="2200" dirty="0"/>
              <a:t>Τα </a:t>
            </a:r>
            <a:r>
              <a:rPr lang="en-US" sz="2200" dirty="0" err="1"/>
              <a:t>relata</a:t>
            </a:r>
            <a:r>
              <a:rPr lang="en-US" sz="2200" dirty="0"/>
              <a:t>, A,B, </a:t>
            </a:r>
            <a:r>
              <a:rPr lang="el-GR" sz="2200" dirty="0"/>
              <a:t>της σχέσης αναγκαιότητας είναι καθόλου: υπαρκτές ιδιότητες, </a:t>
            </a:r>
            <a:r>
              <a:rPr lang="el-GR" sz="2200" dirty="0" err="1"/>
              <a:t>επαναλήψιμα</a:t>
            </a:r>
            <a:r>
              <a:rPr lang="el-GR" sz="2200" dirty="0"/>
              <a:t> φυσικά χαρακτηριστικά (</a:t>
            </a:r>
            <a:r>
              <a:rPr lang="en-US" sz="2200" dirty="0"/>
              <a:t>Armstrong</a:t>
            </a:r>
            <a:r>
              <a:rPr lang="el-GR" sz="2200" dirty="0"/>
              <a:t>), (</a:t>
            </a:r>
            <a:r>
              <a:rPr lang="el-GR" sz="2200" b="1" dirty="0"/>
              <a:t>ρεαλισμός</a:t>
            </a:r>
            <a:r>
              <a:rPr lang="el-GR" sz="2200" dirty="0"/>
              <a:t>) οι οποίες έχουν στιγμιότυπα και συγκροτούν καταστάσεις πραγμάτων. </a:t>
            </a:r>
            <a:endParaRPr lang="en-US" sz="2200" dirty="0"/>
          </a:p>
          <a:p>
            <a:pPr marL="514350" indent="-514350">
              <a:buFont typeface="+mj-lt"/>
              <a:buAutoNum type="arabicPeriod"/>
            </a:pPr>
            <a:r>
              <a:rPr lang="en-US" sz="2200" dirty="0"/>
              <a:t>H </a:t>
            </a:r>
            <a:r>
              <a:rPr lang="el-GR" sz="2200" dirty="0"/>
              <a:t>σχέση Ν(Α,Β) είναι και η ίδια ένα καθόλου δεύτερη τάξης. Ο </a:t>
            </a:r>
            <a:r>
              <a:rPr lang="en-US" sz="2200" dirty="0"/>
              <a:t>Armstrong </a:t>
            </a:r>
            <a:r>
              <a:rPr lang="el-GR" sz="2200" dirty="0"/>
              <a:t>υποστηρίζει μια </a:t>
            </a:r>
            <a:r>
              <a:rPr lang="el-GR" sz="2200" b="1" dirty="0"/>
              <a:t>μεταφυσική ιεραρχία καθόλου</a:t>
            </a:r>
            <a:r>
              <a:rPr lang="el-GR" sz="2200" dirty="0"/>
              <a:t>.</a:t>
            </a:r>
          </a:p>
          <a:p>
            <a:pPr marL="514350" indent="-514350">
              <a:buFont typeface="+mj-lt"/>
              <a:buAutoNum type="arabicPeriod"/>
            </a:pPr>
            <a:r>
              <a:rPr lang="el-GR" sz="2200" dirty="0"/>
              <a:t>Η σχέση Ν(Α,Β) είναι </a:t>
            </a:r>
            <a:r>
              <a:rPr lang="el-GR" sz="2200" b="1" dirty="0"/>
              <a:t>εξωτερική</a:t>
            </a:r>
            <a:r>
              <a:rPr lang="el-GR" sz="2200" dirty="0"/>
              <a:t>, δηλαδή δεν </a:t>
            </a:r>
            <a:r>
              <a:rPr lang="el-GR" sz="2200" dirty="0" err="1"/>
              <a:t>επιγίγνεται</a:t>
            </a:r>
            <a:r>
              <a:rPr lang="el-GR" sz="2200" dirty="0"/>
              <a:t> των </a:t>
            </a:r>
            <a:r>
              <a:rPr lang="en-US" sz="2200" dirty="0"/>
              <a:t> (</a:t>
            </a:r>
            <a:r>
              <a:rPr lang="el-GR" sz="2200" dirty="0"/>
              <a:t>ανάγεται στα) Α,</a:t>
            </a:r>
            <a:r>
              <a:rPr lang="en-US" sz="2200" dirty="0"/>
              <a:t> B</a:t>
            </a:r>
            <a:r>
              <a:rPr lang="el-GR" sz="2200" dirty="0"/>
              <a:t> – ενδογενών ιδιοτήτων. </a:t>
            </a:r>
          </a:p>
          <a:p>
            <a:pPr marL="514350" indent="-514350">
              <a:buFont typeface="+mj-lt"/>
              <a:buAutoNum type="arabicPeriod"/>
            </a:pPr>
            <a:r>
              <a:rPr lang="el-GR" sz="2200" dirty="0"/>
              <a:t>Η σχέση Ν(Α,Β) είναι </a:t>
            </a:r>
            <a:r>
              <a:rPr lang="el-GR" sz="2200" b="1" dirty="0" err="1"/>
              <a:t>ενδεχομενική</a:t>
            </a:r>
            <a:r>
              <a:rPr lang="el-GR" sz="2200" dirty="0"/>
              <a:t> – δεν ισχύει σε όλους τους δυνατούς κόσμους.</a:t>
            </a:r>
          </a:p>
          <a:p>
            <a:pPr marL="514350" indent="-514350">
              <a:buFont typeface="+mj-lt"/>
              <a:buAutoNum type="arabicPeriod"/>
            </a:pPr>
            <a:r>
              <a:rPr lang="el-GR" sz="2200" dirty="0"/>
              <a:t>Η σχέση αναγκαιότητας Ν(Α,Β) </a:t>
            </a:r>
            <a:r>
              <a:rPr lang="el-GR" sz="2200" i="1" dirty="0"/>
              <a:t>εγγυάται </a:t>
            </a:r>
            <a:r>
              <a:rPr lang="el-GR" sz="2200" dirty="0"/>
              <a:t> ή/και </a:t>
            </a:r>
            <a:r>
              <a:rPr lang="el-GR" sz="2200" i="1" dirty="0"/>
              <a:t>συνεπάγεται </a:t>
            </a:r>
            <a:r>
              <a:rPr lang="el-GR" sz="2200" dirty="0"/>
              <a:t>την </a:t>
            </a:r>
            <a:r>
              <a:rPr lang="el-GR" sz="2200" b="1" dirty="0"/>
              <a:t>κανονικότητα</a:t>
            </a:r>
            <a:r>
              <a:rPr lang="el-GR" sz="2200" dirty="0"/>
              <a:t> «όλα τα Α είναι Β».</a:t>
            </a:r>
          </a:p>
          <a:p>
            <a:pPr marL="0" indent="0">
              <a:buNone/>
            </a:pPr>
            <a:endParaRPr lang="el-GR" sz="2200" dirty="0"/>
          </a:p>
        </p:txBody>
      </p:sp>
    </p:spTree>
    <p:extLst>
      <p:ext uri="{BB962C8B-B14F-4D97-AF65-F5344CB8AC3E}">
        <p14:creationId xmlns:p14="http://schemas.microsoft.com/office/powerpoint/2010/main" val="149867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63E7E7-D8BA-4BB8-920D-675BCABDC3C0}"/>
              </a:ext>
            </a:extLst>
          </p:cNvPr>
          <p:cNvSpPr>
            <a:spLocks noGrp="1"/>
          </p:cNvSpPr>
          <p:nvPr>
            <p:ph type="title"/>
          </p:nvPr>
        </p:nvSpPr>
        <p:spPr>
          <a:xfrm>
            <a:off x="628650" y="365126"/>
            <a:ext cx="7886700" cy="985372"/>
          </a:xfrm>
        </p:spPr>
        <p:txBody>
          <a:bodyPr>
            <a:noAutofit/>
          </a:bodyPr>
          <a:lstStyle/>
          <a:p>
            <a:r>
              <a:rPr lang="en-US" sz="3200" dirty="0"/>
              <a:t>Tooley (1977): </a:t>
            </a:r>
            <a:r>
              <a:rPr lang="el-GR" sz="3200" dirty="0"/>
              <a:t>η σχέση αναγκαιότητας είναι θεωρητική κατασκευή</a:t>
            </a:r>
          </a:p>
        </p:txBody>
      </p:sp>
      <p:sp>
        <p:nvSpPr>
          <p:cNvPr id="3" name="Θέση περιεχομένου 2">
            <a:extLst>
              <a:ext uri="{FF2B5EF4-FFF2-40B4-BE49-F238E27FC236}">
                <a16:creationId xmlns:a16="http://schemas.microsoft.com/office/drawing/2014/main" id="{7899D466-C6C0-46AC-A809-6C5CBD578020}"/>
              </a:ext>
            </a:extLst>
          </p:cNvPr>
          <p:cNvSpPr>
            <a:spLocks noGrp="1"/>
          </p:cNvSpPr>
          <p:nvPr>
            <p:ph idx="1"/>
          </p:nvPr>
        </p:nvSpPr>
        <p:spPr>
          <a:xfrm>
            <a:off x="628650" y="1575581"/>
            <a:ext cx="7886700" cy="4601383"/>
          </a:xfrm>
        </p:spPr>
        <p:txBody>
          <a:bodyPr>
            <a:normAutofit/>
          </a:bodyPr>
          <a:lstStyle/>
          <a:p>
            <a:endParaRPr lang="en-US" sz="2200" dirty="0"/>
          </a:p>
          <a:p>
            <a:r>
              <a:rPr lang="en-US" sz="2200" dirty="0"/>
              <a:t>H N(A,B) </a:t>
            </a:r>
            <a:r>
              <a:rPr lang="el-GR" sz="2200" dirty="0"/>
              <a:t>είναι μια </a:t>
            </a:r>
            <a:r>
              <a:rPr lang="el-GR" sz="2200" b="1" dirty="0"/>
              <a:t>θεωρητική κατασκευή </a:t>
            </a:r>
            <a:r>
              <a:rPr lang="el-GR" sz="2200" dirty="0"/>
              <a:t>(θεωρητική οντότητα). Εισάγεται για να </a:t>
            </a:r>
            <a:r>
              <a:rPr lang="el-GR" sz="2200" b="1" dirty="0"/>
              <a:t>εξηγήσει</a:t>
            </a:r>
            <a:r>
              <a:rPr lang="el-GR" sz="2200" dirty="0"/>
              <a:t> την ισχύ μιας  κανονικότητας κατ’ αναλογία με την εισαγωγή των θεωρητικών οντοτήτων για την εξήγηση των </a:t>
            </a:r>
            <a:r>
              <a:rPr lang="el-GR" sz="2200" dirty="0" err="1"/>
              <a:t>παρατηρήσιμων</a:t>
            </a:r>
            <a:r>
              <a:rPr lang="el-GR" sz="2200" dirty="0"/>
              <a:t> φαινομένων.</a:t>
            </a:r>
          </a:p>
          <a:p>
            <a:endParaRPr lang="el-GR" sz="2200" dirty="0"/>
          </a:p>
          <a:p>
            <a:endParaRPr lang="en-US" sz="2200" dirty="0"/>
          </a:p>
          <a:p>
            <a:r>
              <a:rPr lang="el-GR" sz="2200" dirty="0"/>
              <a:t>Η  </a:t>
            </a:r>
            <a:r>
              <a:rPr lang="en-US" sz="2200" dirty="0"/>
              <a:t>N(A,B)</a:t>
            </a:r>
            <a:r>
              <a:rPr lang="el-GR" sz="2200" dirty="0"/>
              <a:t> </a:t>
            </a:r>
            <a:r>
              <a:rPr lang="el-GR" sz="2200" b="1" i="1" dirty="0"/>
              <a:t>συνεπάγεται λογικά (λογική αναγκαιότητα)</a:t>
            </a:r>
            <a:r>
              <a:rPr lang="el-GR" sz="2200" b="1" dirty="0"/>
              <a:t> </a:t>
            </a:r>
            <a:r>
              <a:rPr lang="el-GR" sz="2200" dirty="0"/>
              <a:t> την καθολική πρόταση «όλα τα Α είναι Β» </a:t>
            </a:r>
          </a:p>
          <a:p>
            <a:endParaRPr lang="el-GR" sz="2200" dirty="0"/>
          </a:p>
          <a:p>
            <a:pPr lvl="1"/>
            <a:r>
              <a:rPr lang="el-GR" sz="2200" dirty="0"/>
              <a:t>Κριτική </a:t>
            </a:r>
            <a:r>
              <a:rPr lang="en-US" sz="2200"/>
              <a:t>van </a:t>
            </a:r>
            <a:r>
              <a:rPr lang="en-US" sz="2200" dirty="0" err="1"/>
              <a:t>Fraassen</a:t>
            </a:r>
            <a:r>
              <a:rPr lang="en-US" sz="2200" dirty="0"/>
              <a:t>: O Tooley </a:t>
            </a:r>
            <a:r>
              <a:rPr lang="el-GR" sz="2200" dirty="0"/>
              <a:t>δεν εξηγεί το </a:t>
            </a:r>
            <a:r>
              <a:rPr lang="el-GR" sz="2200" b="1" i="1" dirty="0"/>
              <a:t>γιατί </a:t>
            </a:r>
            <a:r>
              <a:rPr lang="el-GR" sz="2200" dirty="0"/>
              <a:t>ισχύει η λογική συνεπαγωγή. </a:t>
            </a:r>
            <a:r>
              <a:rPr lang="en-US" sz="2200" dirty="0"/>
              <a:t> </a:t>
            </a:r>
            <a:r>
              <a:rPr lang="el-GR" sz="2200" dirty="0"/>
              <a:t>  </a:t>
            </a:r>
          </a:p>
        </p:txBody>
      </p:sp>
    </p:spTree>
    <p:extLst>
      <p:ext uri="{BB962C8B-B14F-4D97-AF65-F5344CB8AC3E}">
        <p14:creationId xmlns:p14="http://schemas.microsoft.com/office/powerpoint/2010/main" val="1657618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2A738D-2245-40B9-8EC0-1D0F6DE61BF4}"/>
              </a:ext>
            </a:extLst>
          </p:cNvPr>
          <p:cNvSpPr>
            <a:spLocks noGrp="1"/>
          </p:cNvSpPr>
          <p:nvPr>
            <p:ph type="title"/>
          </p:nvPr>
        </p:nvSpPr>
        <p:spPr>
          <a:xfrm>
            <a:off x="628650" y="365126"/>
            <a:ext cx="7886700" cy="886899"/>
          </a:xfrm>
        </p:spPr>
        <p:txBody>
          <a:bodyPr>
            <a:noAutofit/>
          </a:bodyPr>
          <a:lstStyle/>
          <a:p>
            <a:r>
              <a:rPr lang="el-GR" sz="3200" dirty="0"/>
              <a:t>Ανάλυση της έννοιας «νόμος» κατά τον εμπειρισμό 1: </a:t>
            </a:r>
            <a:r>
              <a:rPr lang="en-US" sz="3200" dirty="0"/>
              <a:t>Inference-ticket view</a:t>
            </a:r>
            <a:endParaRPr lang="el-GR" sz="3200" dirty="0"/>
          </a:p>
        </p:txBody>
      </p:sp>
      <p:sp>
        <p:nvSpPr>
          <p:cNvPr id="3" name="Θέση περιεχομένου 2">
            <a:extLst>
              <a:ext uri="{FF2B5EF4-FFF2-40B4-BE49-F238E27FC236}">
                <a16:creationId xmlns:a16="http://schemas.microsoft.com/office/drawing/2014/main" id="{BDD69084-B2B2-433E-BCD2-46DEE180F565}"/>
              </a:ext>
            </a:extLst>
          </p:cNvPr>
          <p:cNvSpPr>
            <a:spLocks noGrp="1"/>
          </p:cNvSpPr>
          <p:nvPr>
            <p:ph idx="1"/>
          </p:nvPr>
        </p:nvSpPr>
        <p:spPr>
          <a:xfrm>
            <a:off x="628650" y="1392701"/>
            <a:ext cx="7886700" cy="5100173"/>
          </a:xfrm>
        </p:spPr>
        <p:txBody>
          <a:bodyPr>
            <a:normAutofit fontScale="85000" lnSpcReduction="20000"/>
          </a:bodyPr>
          <a:lstStyle/>
          <a:p>
            <a:r>
              <a:rPr lang="el-GR" sz="2200" dirty="0"/>
              <a:t>Η δήλωση «Όλα τα Α είναι Β» εκφράζει έναν </a:t>
            </a:r>
            <a:r>
              <a:rPr lang="el-GR" sz="2200" b="1" dirty="0"/>
              <a:t>επιστημονικό</a:t>
            </a:r>
            <a:r>
              <a:rPr lang="el-GR" sz="2200" dirty="0"/>
              <a:t> </a:t>
            </a:r>
            <a:r>
              <a:rPr lang="el-GR" sz="2200" b="1" dirty="0"/>
              <a:t>νόμο Ν  </a:t>
            </a:r>
            <a:r>
              <a:rPr lang="el-GR" sz="2200" dirty="0"/>
              <a:t>μόνο αν είναι ένας</a:t>
            </a:r>
            <a:r>
              <a:rPr lang="en-US" sz="2200" dirty="0"/>
              <a:t> </a:t>
            </a:r>
            <a:r>
              <a:rPr lang="el-GR" sz="2200" dirty="0"/>
              <a:t>καλυμμένος </a:t>
            </a:r>
            <a:r>
              <a:rPr lang="el-GR" sz="2200" b="1" dirty="0"/>
              <a:t>κανόνας συλλογισμού </a:t>
            </a:r>
            <a:r>
              <a:rPr lang="el-GR" sz="2200" dirty="0"/>
              <a:t>που επιτρέπει να συναγάγουμε ότι ένα αντικείμενο </a:t>
            </a:r>
            <a:r>
              <a:rPr lang="en-US" sz="2200" dirty="0"/>
              <a:t>x </a:t>
            </a:r>
            <a:r>
              <a:rPr lang="el-GR" sz="2200" dirty="0"/>
              <a:t>είναι Β, εφόσον το αντικείμενο αυτό είναι Α.</a:t>
            </a:r>
          </a:p>
          <a:p>
            <a:r>
              <a:rPr lang="el-GR" sz="2200" dirty="0"/>
              <a:t>Η δήλωση «Όλα τα Α είναι Β» δεν είναι πρόταση η οποία επιδέχεται </a:t>
            </a:r>
            <a:r>
              <a:rPr lang="el-GR" sz="2200" dirty="0" err="1"/>
              <a:t>αληθοτιμής</a:t>
            </a:r>
            <a:r>
              <a:rPr lang="el-GR" sz="2200" dirty="0"/>
              <a:t>: </a:t>
            </a:r>
            <a:r>
              <a:rPr lang="el-GR" sz="2200" b="1" dirty="0"/>
              <a:t>οι νόμοι της φύσης δεν είναι ούτε αληθείς ούτε ψευδείς</a:t>
            </a:r>
            <a:r>
              <a:rPr lang="el-GR" sz="2200" dirty="0"/>
              <a:t>. </a:t>
            </a:r>
            <a:endParaRPr lang="en-US" sz="2200" dirty="0"/>
          </a:p>
          <a:p>
            <a:r>
              <a:rPr lang="el-GR" sz="2200" dirty="0"/>
              <a:t>Στο πλαίσιο της </a:t>
            </a:r>
            <a:r>
              <a:rPr lang="el-GR" sz="2200" dirty="0" err="1"/>
              <a:t>επαληθευσιοκρατικής</a:t>
            </a:r>
            <a:r>
              <a:rPr lang="el-GR" sz="2200" dirty="0"/>
              <a:t> θεωρίας του νοήματος, </a:t>
            </a:r>
            <a:r>
              <a:rPr lang="el-GR" sz="2200" b="1" dirty="0"/>
              <a:t>οι νόμοι της φύσης δεν έχουν εμπειρικό νόημα.</a:t>
            </a:r>
            <a:r>
              <a:rPr lang="en-US" sz="2200" b="1" dirty="0"/>
              <a:t> </a:t>
            </a:r>
          </a:p>
          <a:p>
            <a:endParaRPr lang="en-US" sz="2200" dirty="0"/>
          </a:p>
          <a:p>
            <a:r>
              <a:rPr lang="en-US" sz="2400" dirty="0" err="1"/>
              <a:t>Schlick</a:t>
            </a:r>
            <a:r>
              <a:rPr lang="en-US" sz="2400" dirty="0"/>
              <a:t> (1931).</a:t>
            </a:r>
          </a:p>
          <a:p>
            <a:pPr marL="457200" lvl="1" indent="0">
              <a:buNone/>
            </a:pPr>
            <a:r>
              <a:rPr lang="en-US" dirty="0"/>
              <a:t>“The laws of nature are not (in the logician's terminology) 'general implications', because they cannot be verified for all cases; they are prescriptions, rather, rules of procedure that direct the scientist to orient himself in reality, to discover true propositions, to expect certain events.”</a:t>
            </a:r>
          </a:p>
          <a:p>
            <a:r>
              <a:rPr lang="en-US" sz="2400" dirty="0"/>
              <a:t>Ramsey (1929)</a:t>
            </a:r>
          </a:p>
          <a:p>
            <a:pPr marL="457200" lvl="1" indent="0">
              <a:buNone/>
            </a:pPr>
            <a:r>
              <a:rPr lang="en-US" dirty="0"/>
              <a:t>“… when we assert a causal law we are asserting not a fact, not an infinite conjunction, nor a connection of universals, but a variable hypothetical which is not strictly a proposition at all, but a formula from which we derive propositions.”</a:t>
            </a:r>
            <a:endParaRPr lang="el-GR" b="1" dirty="0"/>
          </a:p>
        </p:txBody>
      </p:sp>
    </p:spTree>
    <p:extLst>
      <p:ext uri="{BB962C8B-B14F-4D97-AF65-F5344CB8AC3E}">
        <p14:creationId xmlns:p14="http://schemas.microsoft.com/office/powerpoint/2010/main" val="3849306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FF0006-A92E-4DFC-8D87-62847E4A474E}"/>
              </a:ext>
            </a:extLst>
          </p:cNvPr>
          <p:cNvSpPr>
            <a:spLocks noGrp="1"/>
          </p:cNvSpPr>
          <p:nvPr>
            <p:ph type="title"/>
          </p:nvPr>
        </p:nvSpPr>
        <p:spPr>
          <a:xfrm>
            <a:off x="628650" y="365126"/>
            <a:ext cx="7886700" cy="1140117"/>
          </a:xfrm>
        </p:spPr>
        <p:txBody>
          <a:bodyPr>
            <a:normAutofit/>
          </a:bodyPr>
          <a:lstStyle/>
          <a:p>
            <a:r>
              <a:rPr lang="en-US" sz="3200" dirty="0"/>
              <a:t>Armstrong 1 (19</a:t>
            </a:r>
            <a:r>
              <a:rPr lang="el-GR" sz="3200" dirty="0"/>
              <a:t>8</a:t>
            </a:r>
            <a:r>
              <a:rPr lang="en-US" sz="3200" dirty="0"/>
              <a:t>3): </a:t>
            </a:r>
            <a:r>
              <a:rPr lang="el-GR" sz="3200" dirty="0"/>
              <a:t>η σχέση αναγκαιότητας είναι </a:t>
            </a:r>
            <a:r>
              <a:rPr lang="el-GR" sz="3200" dirty="0" err="1"/>
              <a:t>αιτιακή</a:t>
            </a:r>
            <a:endParaRPr lang="el-GR" sz="3200" dirty="0"/>
          </a:p>
        </p:txBody>
      </p:sp>
      <p:sp>
        <p:nvSpPr>
          <p:cNvPr id="3" name="Θέση περιεχομένου 2">
            <a:extLst>
              <a:ext uri="{FF2B5EF4-FFF2-40B4-BE49-F238E27FC236}">
                <a16:creationId xmlns:a16="http://schemas.microsoft.com/office/drawing/2014/main" id="{68D5496D-4AEA-4858-BA1B-F10A6A5FC577}"/>
              </a:ext>
            </a:extLst>
          </p:cNvPr>
          <p:cNvSpPr>
            <a:spLocks noGrp="1"/>
          </p:cNvSpPr>
          <p:nvPr>
            <p:ph idx="1"/>
          </p:nvPr>
        </p:nvSpPr>
        <p:spPr>
          <a:xfrm>
            <a:off x="628650" y="1505243"/>
            <a:ext cx="7886700" cy="4853354"/>
          </a:xfrm>
        </p:spPr>
        <p:txBody>
          <a:bodyPr>
            <a:normAutofit fontScale="92500" lnSpcReduction="20000"/>
          </a:bodyPr>
          <a:lstStyle/>
          <a:p>
            <a:r>
              <a:rPr lang="el-GR" sz="2400" dirty="0"/>
              <a:t>Ν(Α,Β): το καθόλου Α προκαλεί το καθόλου Β (</a:t>
            </a:r>
            <a:r>
              <a:rPr lang="el-GR" sz="2400" dirty="0" err="1"/>
              <a:t>αιτιακή</a:t>
            </a:r>
            <a:r>
              <a:rPr lang="el-GR" sz="2400" dirty="0"/>
              <a:t> σχέση  μεταξύ καθόλου</a:t>
            </a:r>
            <a:r>
              <a:rPr lang="en-US" sz="2400" dirty="0"/>
              <a:t>.</a:t>
            </a:r>
          </a:p>
          <a:p>
            <a:r>
              <a:rPr lang="en-US" sz="2400" dirty="0"/>
              <a:t>H </a:t>
            </a:r>
            <a:r>
              <a:rPr lang="el-GR" sz="2400" dirty="0"/>
              <a:t>Ν(Α,Β)</a:t>
            </a:r>
            <a:r>
              <a:rPr lang="en-US" sz="2400" dirty="0"/>
              <a:t> </a:t>
            </a:r>
            <a:r>
              <a:rPr lang="el-GR" sz="2400" dirty="0"/>
              <a:t>είναι καθόλου και έχει στιγμιότυπα, τα οποία είναι οι συγκεκριμένες Ν-σχέσεις (</a:t>
            </a:r>
            <a:r>
              <a:rPr lang="el-GR" sz="2400" dirty="0" err="1"/>
              <a:t>αιτιακές</a:t>
            </a:r>
            <a:r>
              <a:rPr lang="el-GR" sz="2400" dirty="0"/>
              <a:t>) που διέπουν συγκεκριμένες πραγματώσεις Α</a:t>
            </a:r>
            <a:r>
              <a:rPr lang="en-US" sz="2400" dirty="0"/>
              <a:t>x, Bx </a:t>
            </a:r>
            <a:r>
              <a:rPr lang="el-GR" sz="2400" dirty="0"/>
              <a:t>των καθόλου Α, Β</a:t>
            </a:r>
            <a:r>
              <a:rPr lang="en-US" sz="2400" dirty="0"/>
              <a:t> </a:t>
            </a:r>
            <a:r>
              <a:rPr lang="el-GR" sz="2400" dirty="0"/>
              <a:t>από αντικείμενα: </a:t>
            </a:r>
          </a:p>
          <a:p>
            <a:pPr marL="0" indent="0" algn="ctr">
              <a:buNone/>
            </a:pPr>
            <a:r>
              <a:rPr lang="el-GR" sz="2400" b="1" dirty="0"/>
              <a:t>Ν(Α,Β) συνεπάγεται ότι για κάθε </a:t>
            </a:r>
            <a:r>
              <a:rPr lang="en-US" sz="2400" b="1" dirty="0"/>
              <a:t>x, N(</a:t>
            </a:r>
            <a:r>
              <a:rPr lang="en-US" sz="2400" b="1" dirty="0" err="1"/>
              <a:t>Ax,Bx</a:t>
            </a:r>
            <a:r>
              <a:rPr lang="en-US" sz="2400" b="1" dirty="0"/>
              <a:t>)</a:t>
            </a:r>
            <a:r>
              <a:rPr lang="el-GR" sz="2400" b="1" dirty="0"/>
              <a:t>.</a:t>
            </a:r>
            <a:endParaRPr lang="el-GR" sz="2400" dirty="0"/>
          </a:p>
          <a:p>
            <a:r>
              <a:rPr lang="el-GR" sz="2400" dirty="0"/>
              <a:t>Η ισχύς της Ν για κάθε συγκεκριμένη πραγμάτωση Ν(Α</a:t>
            </a:r>
            <a:r>
              <a:rPr lang="en-US" sz="2400" dirty="0"/>
              <a:t>x</a:t>
            </a:r>
            <a:r>
              <a:rPr lang="el-GR" sz="2400" dirty="0"/>
              <a:t>,Β</a:t>
            </a:r>
            <a:r>
              <a:rPr lang="en-US" sz="2400" dirty="0"/>
              <a:t>x</a:t>
            </a:r>
            <a:r>
              <a:rPr lang="el-GR" sz="2400" dirty="0"/>
              <a:t>)</a:t>
            </a:r>
            <a:r>
              <a:rPr lang="en-US" sz="2400" dirty="0"/>
              <a:t> </a:t>
            </a:r>
            <a:r>
              <a:rPr lang="el-GR" sz="2400" dirty="0"/>
              <a:t>συνεπάγεται την κανονικότητα «όλα τα Α είναι Β»</a:t>
            </a:r>
          </a:p>
          <a:p>
            <a:pPr marL="0" indent="0" algn="ctr">
              <a:buNone/>
            </a:pPr>
            <a:r>
              <a:rPr lang="el-GR" sz="2400" b="1" dirty="0"/>
              <a:t>Για κάθε </a:t>
            </a:r>
            <a:r>
              <a:rPr lang="en-US" sz="2400" b="1" dirty="0"/>
              <a:t>x, N(</a:t>
            </a:r>
            <a:r>
              <a:rPr lang="en-US" sz="2400" b="1" dirty="0" err="1"/>
              <a:t>Ax,Bx</a:t>
            </a:r>
            <a:r>
              <a:rPr lang="en-US" sz="2400" b="1" dirty="0"/>
              <a:t>) </a:t>
            </a:r>
            <a:r>
              <a:rPr lang="el-GR" sz="2400" b="1" dirty="0"/>
              <a:t>συνεπάγεται ότι «όλα τα Α είναι Β»</a:t>
            </a:r>
            <a:endParaRPr lang="el-GR" sz="2400" dirty="0"/>
          </a:p>
          <a:p>
            <a:endParaRPr lang="el-GR" sz="2400" b="1" dirty="0"/>
          </a:p>
          <a:p>
            <a:r>
              <a:rPr lang="el-GR" sz="2400" b="1" dirty="0"/>
              <a:t>Προβλήματα</a:t>
            </a:r>
            <a:r>
              <a:rPr lang="el-GR" sz="2400" dirty="0"/>
              <a:t>: </a:t>
            </a:r>
          </a:p>
          <a:p>
            <a:pPr lvl="1"/>
            <a:r>
              <a:rPr lang="el-GR" dirty="0"/>
              <a:t>Δεν είναι όλοι οι νόμοι </a:t>
            </a:r>
            <a:r>
              <a:rPr lang="el-GR" dirty="0" err="1"/>
              <a:t>αιτιακοί</a:t>
            </a:r>
            <a:r>
              <a:rPr lang="el-GR" dirty="0"/>
              <a:t>. Θα μπορούσε βέβαια να αντιτείνει κανείς ότι οι μη </a:t>
            </a:r>
            <a:r>
              <a:rPr lang="el-GR" dirty="0" err="1"/>
              <a:t>αιτιακοί</a:t>
            </a:r>
            <a:r>
              <a:rPr lang="el-GR" dirty="0"/>
              <a:t> νόμοι ανάγονται σε </a:t>
            </a:r>
            <a:r>
              <a:rPr lang="el-GR" dirty="0" err="1"/>
              <a:t>αιτιακούς</a:t>
            </a:r>
            <a:r>
              <a:rPr lang="el-GR" dirty="0"/>
              <a:t>. </a:t>
            </a:r>
          </a:p>
          <a:p>
            <a:pPr lvl="1"/>
            <a:r>
              <a:rPr lang="el-GR" dirty="0"/>
              <a:t>Είναι η αιτιότητα μια και μοναδική σχέση (είδη αιτιότητας – πλουραλισμός); </a:t>
            </a:r>
          </a:p>
          <a:p>
            <a:endParaRPr lang="el-GR" sz="2200" dirty="0"/>
          </a:p>
        </p:txBody>
      </p:sp>
    </p:spTree>
    <p:extLst>
      <p:ext uri="{BB962C8B-B14F-4D97-AF65-F5344CB8AC3E}">
        <p14:creationId xmlns:p14="http://schemas.microsoft.com/office/powerpoint/2010/main" val="2161843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FF0006-A92E-4DFC-8D87-62847E4A474E}"/>
              </a:ext>
            </a:extLst>
          </p:cNvPr>
          <p:cNvSpPr>
            <a:spLocks noGrp="1"/>
          </p:cNvSpPr>
          <p:nvPr>
            <p:ph type="title"/>
          </p:nvPr>
        </p:nvSpPr>
        <p:spPr>
          <a:xfrm>
            <a:off x="628650" y="365126"/>
            <a:ext cx="7886700" cy="1140117"/>
          </a:xfrm>
        </p:spPr>
        <p:txBody>
          <a:bodyPr>
            <a:normAutofit/>
          </a:bodyPr>
          <a:lstStyle/>
          <a:p>
            <a:r>
              <a:rPr lang="en-US" sz="3200" dirty="0"/>
              <a:t>Armstrong </a:t>
            </a:r>
            <a:r>
              <a:rPr lang="el-GR" sz="3200" dirty="0"/>
              <a:t>2</a:t>
            </a:r>
            <a:r>
              <a:rPr lang="en-US" sz="3200" dirty="0"/>
              <a:t> (19</a:t>
            </a:r>
            <a:r>
              <a:rPr lang="el-GR" sz="3200" dirty="0"/>
              <a:t>8</a:t>
            </a:r>
            <a:r>
              <a:rPr lang="en-US" sz="3200" dirty="0"/>
              <a:t>3): </a:t>
            </a:r>
            <a:r>
              <a:rPr lang="el-GR" sz="3200" dirty="0"/>
              <a:t>η σχέση αναγκαιότητας είναι πρωταρχική</a:t>
            </a:r>
          </a:p>
        </p:txBody>
      </p:sp>
      <p:sp>
        <p:nvSpPr>
          <p:cNvPr id="3" name="Θέση περιεχομένου 2">
            <a:extLst>
              <a:ext uri="{FF2B5EF4-FFF2-40B4-BE49-F238E27FC236}">
                <a16:creationId xmlns:a16="http://schemas.microsoft.com/office/drawing/2014/main" id="{68D5496D-4AEA-4858-BA1B-F10A6A5FC577}"/>
              </a:ext>
            </a:extLst>
          </p:cNvPr>
          <p:cNvSpPr>
            <a:spLocks noGrp="1"/>
          </p:cNvSpPr>
          <p:nvPr>
            <p:ph idx="1"/>
          </p:nvPr>
        </p:nvSpPr>
        <p:spPr>
          <a:xfrm>
            <a:off x="628650" y="1645919"/>
            <a:ext cx="7886700" cy="4712677"/>
          </a:xfrm>
        </p:spPr>
        <p:txBody>
          <a:bodyPr>
            <a:normAutofit/>
          </a:bodyPr>
          <a:lstStyle/>
          <a:p>
            <a:pPr marL="0" indent="0">
              <a:buNone/>
            </a:pPr>
            <a:endParaRPr lang="el-GR" sz="2200" dirty="0"/>
          </a:p>
          <a:p>
            <a:pPr marL="0" indent="0">
              <a:buNone/>
            </a:pPr>
            <a:endParaRPr lang="el-GR" sz="2200" dirty="0"/>
          </a:p>
          <a:p>
            <a:pPr marL="0" indent="0">
              <a:buNone/>
            </a:pPr>
            <a:endParaRPr lang="el-GR" sz="2200" dirty="0"/>
          </a:p>
          <a:p>
            <a:pPr marL="0" indent="0">
              <a:buNone/>
            </a:pPr>
            <a:endParaRPr lang="el-GR" sz="2200" dirty="0"/>
          </a:p>
          <a:p>
            <a:pPr marL="0" indent="0" algn="ctr">
              <a:buNone/>
            </a:pPr>
            <a:r>
              <a:rPr lang="en-US" sz="2400" dirty="0"/>
              <a:t>“the relation of nomic necessitation, N , will have to be accepted as primitive”.</a:t>
            </a:r>
            <a:endParaRPr lang="en-GB" sz="2400" dirty="0">
              <a:cs typeface="Times New Roman" charset="0"/>
            </a:endParaRPr>
          </a:p>
          <a:p>
            <a:pPr marL="0" indent="0">
              <a:buNone/>
            </a:pPr>
            <a:endParaRPr lang="el-GR" sz="2200" dirty="0"/>
          </a:p>
        </p:txBody>
      </p:sp>
    </p:spTree>
    <p:extLst>
      <p:ext uri="{BB962C8B-B14F-4D97-AF65-F5344CB8AC3E}">
        <p14:creationId xmlns:p14="http://schemas.microsoft.com/office/powerpoint/2010/main" val="1896541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B8FD0A-5EE3-41B1-B7A2-D38462728ED4}"/>
              </a:ext>
            </a:extLst>
          </p:cNvPr>
          <p:cNvSpPr>
            <a:spLocks noGrp="1"/>
          </p:cNvSpPr>
          <p:nvPr>
            <p:ph type="title"/>
          </p:nvPr>
        </p:nvSpPr>
        <p:spPr>
          <a:xfrm>
            <a:off x="628650" y="365127"/>
            <a:ext cx="7886700" cy="619611"/>
          </a:xfrm>
        </p:spPr>
        <p:txBody>
          <a:bodyPr>
            <a:noAutofit/>
          </a:bodyPr>
          <a:lstStyle/>
          <a:p>
            <a:r>
              <a:rPr lang="el-GR" sz="3200" dirty="0"/>
              <a:t>Η Σχέση Αναγκαιότητας είναι εσωτερική σχέση </a:t>
            </a:r>
          </a:p>
        </p:txBody>
      </p:sp>
      <p:sp>
        <p:nvSpPr>
          <p:cNvPr id="3" name="Θέση περιεχομένου 2">
            <a:extLst>
              <a:ext uri="{FF2B5EF4-FFF2-40B4-BE49-F238E27FC236}">
                <a16:creationId xmlns:a16="http://schemas.microsoft.com/office/drawing/2014/main" id="{A4772E21-C222-4A71-87CA-5F0F5C13A93E}"/>
              </a:ext>
            </a:extLst>
          </p:cNvPr>
          <p:cNvSpPr>
            <a:spLocks noGrp="1"/>
          </p:cNvSpPr>
          <p:nvPr>
            <p:ph idx="1"/>
          </p:nvPr>
        </p:nvSpPr>
        <p:spPr>
          <a:xfrm>
            <a:off x="628650" y="1420837"/>
            <a:ext cx="7886700" cy="4756126"/>
          </a:xfrm>
        </p:spPr>
        <p:txBody>
          <a:bodyPr>
            <a:normAutofit fontScale="92500" lnSpcReduction="10000"/>
          </a:bodyPr>
          <a:lstStyle/>
          <a:p>
            <a:pPr marL="0" indent="0">
              <a:buNone/>
            </a:pPr>
            <a:r>
              <a:rPr lang="el-GR" dirty="0"/>
              <a:t>Για δύο διακριτές ιδιότητες </a:t>
            </a:r>
            <a:r>
              <a:rPr lang="en-US" dirty="0"/>
              <a:t>F, G , </a:t>
            </a:r>
            <a:r>
              <a:rPr lang="el-GR" dirty="0"/>
              <a:t>υπάρχει μια σχέση αναγκαιότητας Ν(</a:t>
            </a:r>
            <a:r>
              <a:rPr lang="en-US" dirty="0"/>
              <a:t>F,G) </a:t>
            </a:r>
            <a:r>
              <a:rPr lang="el-GR" dirty="0"/>
              <a:t>τέτοια ώστε να </a:t>
            </a:r>
            <a:r>
              <a:rPr lang="el-GR" b="1" dirty="0"/>
              <a:t>είναι αδύνατο (μεταφυσικά) να πραγματοποιείται η </a:t>
            </a:r>
            <a:r>
              <a:rPr lang="en-US" b="1" dirty="0"/>
              <a:t>F </a:t>
            </a:r>
            <a:r>
              <a:rPr lang="el-GR" b="1" dirty="0"/>
              <a:t>χωρίς να πραγματοποιείται η </a:t>
            </a:r>
            <a:r>
              <a:rPr lang="en-US" b="1" dirty="0"/>
              <a:t>G. </a:t>
            </a:r>
          </a:p>
          <a:p>
            <a:pPr marL="0" indent="0">
              <a:buNone/>
            </a:pPr>
            <a:endParaRPr lang="en-US" dirty="0"/>
          </a:p>
          <a:p>
            <a:pPr marL="0" indent="0">
              <a:buNone/>
            </a:pPr>
            <a:r>
              <a:rPr lang="en-US" dirty="0"/>
              <a:t>H N(F,G) </a:t>
            </a:r>
            <a:r>
              <a:rPr lang="el-GR" dirty="0"/>
              <a:t>είναι μία εσωτερική σχέση η οποία </a:t>
            </a:r>
            <a:r>
              <a:rPr lang="el-GR" b="1" dirty="0" err="1"/>
              <a:t>επιγίγνεται</a:t>
            </a:r>
            <a:r>
              <a:rPr lang="el-GR" b="1" dirty="0"/>
              <a:t> αμφίδρομα των ενδογενών ιδιοτήτων των σχετιζόμενων οντοτήτων, </a:t>
            </a:r>
            <a:r>
              <a:rPr lang="en-US" b="1" dirty="0"/>
              <a:t>F, G.</a:t>
            </a:r>
          </a:p>
          <a:p>
            <a:pPr marL="0" indent="0">
              <a:buNone/>
            </a:pPr>
            <a:endParaRPr lang="en-US" dirty="0"/>
          </a:p>
          <a:p>
            <a:pPr marL="0" indent="0">
              <a:buNone/>
            </a:pPr>
            <a:r>
              <a:rPr lang="el-GR" dirty="0"/>
              <a:t>Η</a:t>
            </a:r>
            <a:r>
              <a:rPr lang="el-GR" b="1" dirty="0"/>
              <a:t> φύση </a:t>
            </a:r>
            <a:r>
              <a:rPr lang="el-GR" dirty="0"/>
              <a:t>των σχετιζόμενων ιδιοτήτων </a:t>
            </a:r>
            <a:r>
              <a:rPr lang="el-GR" b="1" dirty="0"/>
              <a:t>καθορίζει ότι αυτές πρέπει να σχετίζονται </a:t>
            </a:r>
            <a:r>
              <a:rPr lang="el-GR" dirty="0"/>
              <a:t>με τη σχέση αναγκαιότητας που υπάρχει ανάμεσά τους.</a:t>
            </a:r>
            <a:endParaRPr lang="en-US" dirty="0"/>
          </a:p>
          <a:p>
            <a:pPr marL="0" indent="0">
              <a:buNone/>
            </a:pPr>
            <a:endParaRPr lang="en-US" dirty="0"/>
          </a:p>
        </p:txBody>
      </p:sp>
    </p:spTree>
    <p:extLst>
      <p:ext uri="{BB962C8B-B14F-4D97-AF65-F5344CB8AC3E}">
        <p14:creationId xmlns:p14="http://schemas.microsoft.com/office/powerpoint/2010/main" val="2170466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685800" y="457200"/>
            <a:ext cx="7772400" cy="6096000"/>
          </a:xfrm>
        </p:spPr>
        <p:txBody>
          <a:bodyPr/>
          <a:lstStyle/>
          <a:p>
            <a:pPr>
              <a:buFontTx/>
              <a:buNone/>
            </a:pPr>
            <a:r>
              <a:rPr lang="en-GB" sz="2000" b="1" dirty="0">
                <a:latin typeface="+mn-lt"/>
                <a:cs typeface="Times New Roman" charset="0"/>
              </a:rPr>
              <a:t>Chris </a:t>
            </a:r>
            <a:r>
              <a:rPr lang="en-GB" sz="2000" b="1" dirty="0" err="1">
                <a:latin typeface="+mn-lt"/>
                <a:cs typeface="Times New Roman" charset="0"/>
              </a:rPr>
              <a:t>Swoyer</a:t>
            </a:r>
            <a:r>
              <a:rPr lang="en-GB" sz="2000" dirty="0">
                <a:latin typeface="+mn-lt"/>
                <a:cs typeface="Times New Roman" charset="0"/>
              </a:rPr>
              <a:t>: </a:t>
            </a:r>
            <a:r>
              <a:rPr lang="en-GB" sz="2000" dirty="0">
                <a:solidFill>
                  <a:srgbClr val="336600"/>
                </a:solidFill>
                <a:latin typeface="+mn-lt"/>
                <a:cs typeface="Times New Roman" charset="0"/>
              </a:rPr>
              <a:t>Laws are necessary connections among properties</a:t>
            </a:r>
          </a:p>
          <a:p>
            <a:pPr>
              <a:buFontTx/>
              <a:buNone/>
            </a:pPr>
            <a:r>
              <a:rPr lang="ja-JP" altLang="en-GB" sz="2000" dirty="0">
                <a:latin typeface="+mn-lt"/>
                <a:cs typeface="Times New Roman" charset="0"/>
              </a:rPr>
              <a:t>“</a:t>
            </a:r>
            <a:r>
              <a:rPr lang="en-GB" sz="2000" dirty="0">
                <a:latin typeface="+mn-lt"/>
                <a:cs typeface="Times New Roman" charset="0"/>
              </a:rPr>
              <a:t>the key features of properties are dispositional</a:t>
            </a:r>
            <a:r>
              <a:rPr lang="ja-JP" altLang="en-GB" sz="2000" dirty="0">
                <a:latin typeface="+mn-lt"/>
                <a:cs typeface="Times New Roman" charset="0"/>
              </a:rPr>
              <a:t>”</a:t>
            </a:r>
            <a:r>
              <a:rPr lang="en-GB" sz="2000" dirty="0">
                <a:latin typeface="+mn-lt"/>
                <a:cs typeface="Times New Roman" charset="0"/>
              </a:rPr>
              <a:t> (…) </a:t>
            </a:r>
            <a:r>
              <a:rPr lang="ja-JP" altLang="en-GB" sz="2000" dirty="0">
                <a:latin typeface="+mn-lt"/>
                <a:cs typeface="Times New Roman" charset="0"/>
              </a:rPr>
              <a:t>“</a:t>
            </a:r>
            <a:r>
              <a:rPr lang="en-GB" sz="2000" dirty="0">
                <a:latin typeface="+mn-lt"/>
                <a:cs typeface="Times New Roman" charset="0"/>
              </a:rPr>
              <a:t>the essential features of a property lie in its relationships to other properties</a:t>
            </a:r>
            <a:r>
              <a:rPr lang="ja-JP" altLang="en-GB" sz="2000" dirty="0">
                <a:latin typeface="+mn-lt"/>
                <a:cs typeface="Times New Roman" charset="0"/>
              </a:rPr>
              <a:t>”</a:t>
            </a:r>
            <a:r>
              <a:rPr lang="en-GB" sz="2000" dirty="0">
                <a:latin typeface="+mn-lt"/>
                <a:cs typeface="Times New Roman" charset="0"/>
              </a:rPr>
              <a:t> (…) the essential features of a properties simply are (or at least include) their relations of nomic implication to each other</a:t>
            </a:r>
            <a:r>
              <a:rPr lang="ja-JP" altLang="en-GB" sz="2000" dirty="0">
                <a:latin typeface="+mn-lt"/>
                <a:cs typeface="Times New Roman" charset="0"/>
              </a:rPr>
              <a:t>”</a:t>
            </a:r>
            <a:r>
              <a:rPr lang="en-GB" sz="2000" dirty="0">
                <a:latin typeface="+mn-lt"/>
                <a:cs typeface="Times New Roman" charset="0"/>
              </a:rPr>
              <a:t> (1982, 214).</a:t>
            </a:r>
          </a:p>
          <a:p>
            <a:pPr>
              <a:buFontTx/>
              <a:buNone/>
            </a:pPr>
            <a:r>
              <a:rPr lang="en-GB" sz="2000" dirty="0">
                <a:latin typeface="+mn-lt"/>
                <a:cs typeface="Times New Roman" charset="0"/>
              </a:rPr>
              <a:t> </a:t>
            </a:r>
          </a:p>
          <a:p>
            <a:pPr>
              <a:buFontTx/>
              <a:buNone/>
            </a:pPr>
            <a:r>
              <a:rPr lang="fr-FR" sz="2000" b="1" dirty="0">
                <a:latin typeface="+mn-lt"/>
                <a:cs typeface="Times New Roman" charset="0"/>
              </a:rPr>
              <a:t>Brian Ellis</a:t>
            </a:r>
            <a:r>
              <a:rPr lang="fr-FR" sz="2000" dirty="0">
                <a:latin typeface="+mn-lt"/>
                <a:cs typeface="Times New Roman" charset="0"/>
              </a:rPr>
              <a:t>: </a:t>
            </a:r>
            <a:r>
              <a:rPr lang="fr-FR" sz="2000" dirty="0" err="1">
                <a:solidFill>
                  <a:srgbClr val="336600"/>
                </a:solidFill>
                <a:latin typeface="+mn-lt"/>
                <a:cs typeface="Times New Roman" charset="0"/>
              </a:rPr>
              <a:t>dispositional</a:t>
            </a:r>
            <a:r>
              <a:rPr lang="fr-FR" sz="2000" dirty="0">
                <a:solidFill>
                  <a:srgbClr val="336600"/>
                </a:solidFill>
                <a:latin typeface="+mn-lt"/>
                <a:cs typeface="Times New Roman" charset="0"/>
              </a:rPr>
              <a:t> </a:t>
            </a:r>
            <a:r>
              <a:rPr lang="fr-FR" sz="2000" dirty="0" err="1">
                <a:solidFill>
                  <a:srgbClr val="336600"/>
                </a:solidFill>
                <a:latin typeface="+mn-lt"/>
                <a:cs typeface="Times New Roman" charset="0"/>
              </a:rPr>
              <a:t>essentialism</a:t>
            </a:r>
            <a:r>
              <a:rPr lang="fr-FR" sz="2000" dirty="0">
                <a:latin typeface="+mn-lt"/>
                <a:cs typeface="Times New Roman" charset="0"/>
              </a:rPr>
              <a:t>. </a:t>
            </a:r>
            <a:r>
              <a:rPr lang="en-GB" sz="2000" dirty="0">
                <a:latin typeface="+mn-lt"/>
                <a:cs typeface="Times New Roman" charset="0"/>
              </a:rPr>
              <a:t>Laws are ontologically dependent on the intrinsic natures (essences) of natural kinds: given that the natural kinds are essentially what they are, and given that they are thus intrinsically disposed to behave in certain ways, the laws they give rise to are fixed. </a:t>
            </a:r>
          </a:p>
          <a:p>
            <a:pPr>
              <a:buFontTx/>
              <a:buNone/>
            </a:pPr>
            <a:r>
              <a:rPr lang="ja-JP" altLang="en-GB" sz="2000" dirty="0">
                <a:latin typeface="+mn-lt"/>
                <a:cs typeface="Times New Roman" charset="0"/>
              </a:rPr>
              <a:t>“</a:t>
            </a:r>
            <a:r>
              <a:rPr lang="en-GB" sz="2000" dirty="0">
                <a:latin typeface="+mn-lt"/>
                <a:cs typeface="Times New Roman" charset="0"/>
              </a:rPr>
              <a:t>According to essentialists, the laws of nature describe the essences of the natural kinds. They are not prescriptive of how things should behave, but descriptive of how they must behave, given their essential natures</a:t>
            </a:r>
            <a:r>
              <a:rPr lang="ja-JP" altLang="en-GB" sz="2000" dirty="0">
                <a:latin typeface="+mn-lt"/>
                <a:cs typeface="Times New Roman" charset="0"/>
              </a:rPr>
              <a:t>”</a:t>
            </a:r>
            <a:r>
              <a:rPr lang="en-GB" sz="2000" dirty="0">
                <a:latin typeface="+mn-lt"/>
                <a:cs typeface="Times New Roman" charset="0"/>
              </a:rPr>
              <a:t> (TPN, 82).</a:t>
            </a:r>
          </a:p>
          <a:p>
            <a:pPr>
              <a:buFontTx/>
              <a:buNone/>
            </a:pPr>
            <a:r>
              <a:rPr lang="en-GB" sz="2000" dirty="0">
                <a:latin typeface="+mn-lt"/>
                <a:cs typeface="Times New Roman" charset="0"/>
              </a:rPr>
              <a:t> </a:t>
            </a:r>
          </a:p>
          <a:p>
            <a:pPr>
              <a:buFontTx/>
              <a:buNone/>
            </a:pPr>
            <a:r>
              <a:rPr lang="en-GB" sz="2000" b="1" dirty="0">
                <a:latin typeface="+mn-lt"/>
                <a:cs typeface="Times New Roman" charset="0"/>
              </a:rPr>
              <a:t>Alexander Bird</a:t>
            </a:r>
            <a:r>
              <a:rPr lang="en-GB" sz="2000" dirty="0">
                <a:latin typeface="+mn-lt"/>
                <a:cs typeface="Times New Roman" charset="0"/>
              </a:rPr>
              <a:t>: Laws are identical with or supervenient upon potencies, i.e., essentially dispositional properties.</a:t>
            </a:r>
            <a:endParaRPr lang="en-GB" sz="2000" dirty="0">
              <a:latin typeface="+mn-lt"/>
            </a:endParaRPr>
          </a:p>
        </p:txBody>
      </p:sp>
    </p:spTree>
    <p:extLst>
      <p:ext uri="{BB962C8B-B14F-4D97-AF65-F5344CB8AC3E}">
        <p14:creationId xmlns:p14="http://schemas.microsoft.com/office/powerpoint/2010/main" val="739764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19C653-6911-4BF7-ACE0-11781B7A6895}"/>
              </a:ext>
            </a:extLst>
          </p:cNvPr>
          <p:cNvSpPr>
            <a:spLocks noGrp="1"/>
          </p:cNvSpPr>
          <p:nvPr>
            <p:ph type="title"/>
          </p:nvPr>
        </p:nvSpPr>
        <p:spPr>
          <a:xfrm>
            <a:off x="628650" y="365127"/>
            <a:ext cx="7886700" cy="824481"/>
          </a:xfrm>
        </p:spPr>
        <p:txBody>
          <a:bodyPr>
            <a:normAutofit fontScale="90000"/>
          </a:bodyPr>
          <a:lstStyle/>
          <a:p>
            <a:r>
              <a:rPr lang="el-GR" sz="3600" dirty="0"/>
              <a:t>Οι νόμοι της φύσης σύμφωνα με την  </a:t>
            </a:r>
            <a:r>
              <a:rPr lang="el-GR" sz="3600" dirty="0" err="1"/>
              <a:t>προδιαθεσιακή</a:t>
            </a:r>
            <a:r>
              <a:rPr lang="el-GR" sz="3600" dirty="0"/>
              <a:t> </a:t>
            </a:r>
            <a:r>
              <a:rPr lang="el-GR" sz="3600" dirty="0" err="1"/>
              <a:t>ουσιοκρατία</a:t>
            </a:r>
            <a:r>
              <a:rPr lang="en-US" sz="3600" dirty="0"/>
              <a:t> </a:t>
            </a:r>
            <a:r>
              <a:rPr lang="el-GR" sz="3600" dirty="0"/>
              <a:t>του </a:t>
            </a:r>
            <a:r>
              <a:rPr lang="en-US" sz="3600" dirty="0"/>
              <a:t>Ellis</a:t>
            </a:r>
            <a:endParaRPr lang="el-GR" sz="3600" dirty="0"/>
          </a:p>
        </p:txBody>
      </p:sp>
      <p:sp>
        <p:nvSpPr>
          <p:cNvPr id="3" name="Θέση περιεχομένου 2">
            <a:extLst>
              <a:ext uri="{FF2B5EF4-FFF2-40B4-BE49-F238E27FC236}">
                <a16:creationId xmlns:a16="http://schemas.microsoft.com/office/drawing/2014/main" id="{CCC476A1-7CD3-4211-AE9E-C138A54CA459}"/>
              </a:ext>
            </a:extLst>
          </p:cNvPr>
          <p:cNvSpPr>
            <a:spLocks noGrp="1"/>
          </p:cNvSpPr>
          <p:nvPr>
            <p:ph idx="1"/>
          </p:nvPr>
        </p:nvSpPr>
        <p:spPr>
          <a:xfrm>
            <a:off x="628650" y="1280160"/>
            <a:ext cx="7886700" cy="4896803"/>
          </a:xfrm>
        </p:spPr>
        <p:txBody>
          <a:bodyPr>
            <a:normAutofit fontScale="92500" lnSpcReduction="10000"/>
          </a:bodyPr>
          <a:lstStyle/>
          <a:p>
            <a:r>
              <a:rPr lang="el-GR" sz="2200" dirty="0"/>
              <a:t>Στη δομή υλικού κόσμου υφίστανται  </a:t>
            </a:r>
            <a:r>
              <a:rPr lang="el-GR" sz="2200" b="1" dirty="0"/>
              <a:t>φυσικά είδη.</a:t>
            </a:r>
          </a:p>
          <a:p>
            <a:pPr marL="457200" lvl="1" indent="0">
              <a:buNone/>
            </a:pPr>
            <a:r>
              <a:rPr lang="el-GR" sz="1800" b="1" dirty="0"/>
              <a:t>Φυσικά αντικείμενα – μεταλλικά αντικείμενα – σιδερένια αντικείμενα </a:t>
            </a:r>
          </a:p>
          <a:p>
            <a:pPr marL="457200" lvl="1" indent="0">
              <a:buNone/>
            </a:pPr>
            <a:r>
              <a:rPr lang="el-GR" sz="1800" b="1" dirty="0"/>
              <a:t>Φυσικές διαδικασίες – διάδοση Η/Μ κυμάτων – επίπεδα κύματα</a:t>
            </a:r>
          </a:p>
          <a:p>
            <a:r>
              <a:rPr lang="el-GR" sz="2200" dirty="0"/>
              <a:t>Τα </a:t>
            </a:r>
            <a:r>
              <a:rPr lang="el-GR" sz="2200" b="1" dirty="0"/>
              <a:t>φυσικά είδη είναι καθόλου </a:t>
            </a:r>
            <a:r>
              <a:rPr lang="el-GR" sz="2200" dirty="0"/>
              <a:t>και μετέχουν αυτών όλα όσα πραγματώνουν τις θεμελιώδεις ιδιότητες του φυσικού είδους.</a:t>
            </a:r>
          </a:p>
          <a:p>
            <a:r>
              <a:rPr lang="el-GR" sz="2200" dirty="0"/>
              <a:t>Οι </a:t>
            </a:r>
            <a:r>
              <a:rPr lang="el-GR" sz="2200" b="1" dirty="0"/>
              <a:t>νόμοι</a:t>
            </a:r>
            <a:r>
              <a:rPr lang="el-GR" sz="2200" dirty="0"/>
              <a:t> </a:t>
            </a:r>
            <a:r>
              <a:rPr lang="el-GR" sz="2200" b="1" dirty="0"/>
              <a:t>της φύσης </a:t>
            </a:r>
            <a:r>
              <a:rPr lang="el-GR" sz="2200" dirty="0"/>
              <a:t>εκφράζουν τις </a:t>
            </a:r>
            <a:r>
              <a:rPr lang="el-GR" sz="2200" b="1" dirty="0"/>
              <a:t>ουσιώδεις ιδιότητες</a:t>
            </a:r>
            <a:r>
              <a:rPr lang="el-GR" sz="2200" dirty="0"/>
              <a:t> των φυσικών ειδών.</a:t>
            </a:r>
          </a:p>
          <a:p>
            <a:pPr lvl="1"/>
            <a:r>
              <a:rPr lang="el-GR" sz="1800" dirty="0"/>
              <a:t>Ουσιώδης ιδιότητα κάθε διαδικασίας είναι οι νόμοι διατήρησης.</a:t>
            </a:r>
          </a:p>
          <a:p>
            <a:pPr lvl="1"/>
            <a:r>
              <a:rPr lang="el-GR" sz="1800" dirty="0"/>
              <a:t>Ουσιώδης ιδιότητα κάθε δομής είναι οι νόμοι της της ΓΘΣ</a:t>
            </a:r>
          </a:p>
          <a:p>
            <a:r>
              <a:rPr lang="el-GR" sz="2200" dirty="0"/>
              <a:t>Υπάρχει </a:t>
            </a:r>
            <a:r>
              <a:rPr lang="el-GR" sz="2200" b="1" dirty="0"/>
              <a:t>ιεραρχία </a:t>
            </a:r>
            <a:r>
              <a:rPr lang="el-GR" sz="2200" dirty="0"/>
              <a:t>φυσικών ειδών και κατά συνέπεια ιεραρχία των φυσικών νόμων. </a:t>
            </a:r>
          </a:p>
          <a:p>
            <a:r>
              <a:rPr lang="el-GR" sz="2200" dirty="0"/>
              <a:t> Οι </a:t>
            </a:r>
            <a:r>
              <a:rPr lang="el-GR" sz="2200" b="1" dirty="0"/>
              <a:t>νόμοι της φύσης </a:t>
            </a:r>
            <a:r>
              <a:rPr lang="el-GR" sz="2200" dirty="0"/>
              <a:t>είναι </a:t>
            </a:r>
            <a:r>
              <a:rPr lang="el-GR" sz="2200" b="1" dirty="0" err="1"/>
              <a:t>μεταφυσικώς</a:t>
            </a:r>
            <a:r>
              <a:rPr lang="el-GR" sz="2200" b="1" dirty="0"/>
              <a:t> αναγκαίοι. </a:t>
            </a:r>
          </a:p>
          <a:p>
            <a:pPr marL="457200" lvl="1" indent="0">
              <a:buNone/>
            </a:pPr>
            <a:r>
              <a:rPr lang="en-US" sz="2000" dirty="0"/>
              <a:t>If it is a law of nature, then it relates universals, and does so without reference to any particular worlds in which they might be instantiated. And the only kinds of relations between universals that there can be of this nature are necessary relations.</a:t>
            </a:r>
            <a:r>
              <a:rPr lang="el-GR" sz="1800" b="1" dirty="0"/>
              <a:t>  </a:t>
            </a:r>
          </a:p>
          <a:p>
            <a:pPr lvl="1"/>
            <a:endParaRPr lang="el-GR" sz="1800" dirty="0"/>
          </a:p>
        </p:txBody>
      </p:sp>
    </p:spTree>
    <p:extLst>
      <p:ext uri="{BB962C8B-B14F-4D97-AF65-F5344CB8AC3E}">
        <p14:creationId xmlns:p14="http://schemas.microsoft.com/office/powerpoint/2010/main" val="3644842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19C653-6911-4BF7-ACE0-11781B7A6895}"/>
              </a:ext>
            </a:extLst>
          </p:cNvPr>
          <p:cNvSpPr>
            <a:spLocks noGrp="1"/>
          </p:cNvSpPr>
          <p:nvPr>
            <p:ph type="title"/>
          </p:nvPr>
        </p:nvSpPr>
        <p:spPr>
          <a:xfrm>
            <a:off x="628650" y="365127"/>
            <a:ext cx="7886700" cy="824481"/>
          </a:xfrm>
        </p:spPr>
        <p:txBody>
          <a:bodyPr>
            <a:normAutofit fontScale="90000"/>
          </a:bodyPr>
          <a:lstStyle/>
          <a:p>
            <a:r>
              <a:rPr lang="el-GR" sz="3600" dirty="0"/>
              <a:t>Πλεονεκτήματα της άποψης του </a:t>
            </a:r>
            <a:r>
              <a:rPr lang="en-US" sz="3600" dirty="0"/>
              <a:t>Ellis</a:t>
            </a:r>
            <a:r>
              <a:rPr lang="el-GR" sz="3600" dirty="0"/>
              <a:t> για τους νόμους της φύσης </a:t>
            </a:r>
          </a:p>
        </p:txBody>
      </p:sp>
      <p:sp>
        <p:nvSpPr>
          <p:cNvPr id="3" name="Θέση περιεχομένου 2">
            <a:extLst>
              <a:ext uri="{FF2B5EF4-FFF2-40B4-BE49-F238E27FC236}">
                <a16:creationId xmlns:a16="http://schemas.microsoft.com/office/drawing/2014/main" id="{CCC476A1-7CD3-4211-AE9E-C138A54CA459}"/>
              </a:ext>
            </a:extLst>
          </p:cNvPr>
          <p:cNvSpPr>
            <a:spLocks noGrp="1"/>
          </p:cNvSpPr>
          <p:nvPr>
            <p:ph idx="1"/>
          </p:nvPr>
        </p:nvSpPr>
        <p:spPr>
          <a:xfrm>
            <a:off x="628650" y="1280160"/>
            <a:ext cx="7886700" cy="4896803"/>
          </a:xfrm>
        </p:spPr>
        <p:txBody>
          <a:bodyPr>
            <a:normAutofit/>
          </a:bodyPr>
          <a:lstStyle/>
          <a:p>
            <a:pPr marL="457200" indent="-457200">
              <a:buAutoNum type="arabicParenR"/>
            </a:pPr>
            <a:r>
              <a:rPr lang="el-GR" sz="2200" dirty="0"/>
              <a:t>Η άποψη μπορεί να εξηγήσει την ιεραρχία των νόμων με βάση την ιεραρχία των φυσικών ειδών. </a:t>
            </a:r>
          </a:p>
          <a:p>
            <a:pPr marL="457200" indent="-457200">
              <a:buAutoNum type="arabicParenR"/>
            </a:pPr>
            <a:r>
              <a:rPr lang="el-GR" sz="2200" dirty="0"/>
              <a:t>Η άποψη μπορεί να εξηγήσεις γιατί οι νόμοι είναι αναγκαίοι</a:t>
            </a:r>
          </a:p>
          <a:p>
            <a:pPr marL="457200" indent="-457200">
              <a:buAutoNum type="arabicParenR"/>
            </a:pPr>
            <a:r>
              <a:rPr lang="el-GR" sz="2200" dirty="0"/>
              <a:t>Η άποψη εξηγεί τον αφηρημένο και εξιδανικευμένο χαρακτήρα των φυσικών νόμων αφού αυτοί θεμελιώνονται στις ουσιώδεις ιδιότητες των πραγμάτων οι οποίες είναι ενδογενείς και προϋποθέτουν την αφαίρεση όλων των </a:t>
            </a:r>
            <a:r>
              <a:rPr lang="el-GR" sz="2200" dirty="0" err="1"/>
              <a:t>αιτιακών</a:t>
            </a:r>
            <a:r>
              <a:rPr lang="el-GR" sz="2200" dirty="0"/>
              <a:t> σχέσεων των υπό εξέταση πραγμάτων με άλλα πράγματα.</a:t>
            </a:r>
          </a:p>
          <a:p>
            <a:pPr marL="457200" indent="-457200">
              <a:buAutoNum type="arabicParenR"/>
            </a:pPr>
            <a:r>
              <a:rPr lang="el-GR" sz="2200" dirty="0"/>
              <a:t>Οι </a:t>
            </a:r>
            <a:r>
              <a:rPr lang="el-GR" sz="2200" dirty="0" err="1"/>
              <a:t>αληθοποιητές</a:t>
            </a:r>
            <a:r>
              <a:rPr lang="el-GR" sz="2200" dirty="0"/>
              <a:t> των φυσικών νόμων είναι οι ουσιώδεις ιδιότητες των φυσικών ειδών. </a:t>
            </a:r>
          </a:p>
        </p:txBody>
      </p:sp>
    </p:spTree>
    <p:extLst>
      <p:ext uri="{BB962C8B-B14F-4D97-AF65-F5344CB8AC3E}">
        <p14:creationId xmlns:p14="http://schemas.microsoft.com/office/powerpoint/2010/main" val="932294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A6D9-6882-4FAC-9682-5E79D4E088EE}"/>
              </a:ext>
            </a:extLst>
          </p:cNvPr>
          <p:cNvSpPr>
            <a:spLocks noGrp="1"/>
          </p:cNvSpPr>
          <p:nvPr>
            <p:ph type="title"/>
          </p:nvPr>
        </p:nvSpPr>
        <p:spPr>
          <a:xfrm>
            <a:off x="628650" y="365126"/>
            <a:ext cx="7886700" cy="788425"/>
          </a:xfrm>
        </p:spPr>
        <p:txBody>
          <a:bodyPr>
            <a:normAutofit fontScale="90000"/>
          </a:bodyPr>
          <a:lstStyle/>
          <a:p>
            <a:r>
              <a:rPr lang="el-GR" sz="3800" dirty="0"/>
              <a:t>Οι νόμοι της φύσης και η</a:t>
            </a:r>
            <a:r>
              <a:rPr lang="en-US" sz="3800" dirty="0"/>
              <a:t> </a:t>
            </a:r>
            <a:r>
              <a:rPr lang="el-GR" sz="3800" dirty="0" err="1"/>
              <a:t>προδιαθεσιακή</a:t>
            </a:r>
            <a:r>
              <a:rPr lang="el-GR" sz="3800" dirty="0"/>
              <a:t> </a:t>
            </a:r>
            <a:r>
              <a:rPr lang="el-GR" sz="3800" dirty="0" err="1"/>
              <a:t>ουσιοκρατία</a:t>
            </a:r>
            <a:r>
              <a:rPr lang="en-US" sz="3800" dirty="0"/>
              <a:t> </a:t>
            </a:r>
            <a:r>
              <a:rPr lang="el-GR" sz="3800" dirty="0"/>
              <a:t>του </a:t>
            </a:r>
            <a:r>
              <a:rPr lang="en-US" sz="3800" dirty="0"/>
              <a:t>Bird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E6990AE-417C-4ABB-97BC-1D44A0345102}"/>
                  </a:ext>
                </a:extLst>
              </p:cNvPr>
              <p:cNvSpPr>
                <a:spLocks noGrp="1"/>
              </p:cNvSpPr>
              <p:nvPr>
                <p:ph idx="1"/>
              </p:nvPr>
            </p:nvSpPr>
            <p:spPr>
              <a:xfrm>
                <a:off x="628650" y="1287379"/>
                <a:ext cx="7886700" cy="4889584"/>
              </a:xfrm>
            </p:spPr>
            <p:txBody>
              <a:bodyPr>
                <a:normAutofit/>
              </a:bodyPr>
              <a:lstStyle/>
              <a:p>
                <a:pPr marL="514350" indent="-514350">
                  <a:buFont typeface="+mj-lt"/>
                  <a:buAutoNum type="arabicPeriod"/>
                </a:pPr>
                <a:r>
                  <a:rPr lang="el-GR" sz="2200" dirty="0"/>
                  <a:t>Οι νόμοι εκφράζουν τις ουσίες των ιδιοτήτων.</a:t>
                </a:r>
              </a:p>
              <a:p>
                <a:pPr marL="514350" indent="-514350">
                  <a:buFont typeface="+mj-lt"/>
                  <a:buAutoNum type="arabicPeriod"/>
                </a:pPr>
                <a:r>
                  <a:rPr lang="el-GR" sz="2200" dirty="0"/>
                  <a:t>Έστω </a:t>
                </a:r>
                <a14:m>
                  <m:oMath xmlns:m="http://schemas.openxmlformats.org/officeDocument/2006/math">
                    <m:r>
                      <a:rPr lang="en-US" sz="2200" b="0" i="1" smtClean="0">
                        <a:latin typeface="Cambria Math" panose="02040503050406030204" pitchFamily="18" charset="0"/>
                      </a:rPr>
                      <m:t>𝑃</m:t>
                    </m:r>
                  </m:oMath>
                </a14:m>
                <a:r>
                  <a:rPr lang="en-US" sz="2200" dirty="0"/>
                  <a:t> </a:t>
                </a:r>
                <a:r>
                  <a:rPr lang="el-GR" sz="2200" dirty="0"/>
                  <a:t>μια </a:t>
                </a:r>
                <a:r>
                  <a:rPr lang="el-GR" sz="2200" b="1" dirty="0" err="1"/>
                  <a:t>προδιαθεσιακή</a:t>
                </a:r>
                <a:r>
                  <a:rPr lang="el-GR" sz="2200" b="1" dirty="0"/>
                  <a:t> ιδιότητα </a:t>
                </a:r>
                <a:r>
                  <a:rPr lang="el-GR" sz="2200" dirty="0"/>
                  <a:t>τότε, σε κάθε </a:t>
                </a:r>
                <a:r>
                  <a:rPr lang="el-GR" sz="2200" dirty="0" err="1"/>
                  <a:t>δύνατό</a:t>
                </a:r>
                <a:r>
                  <a:rPr lang="el-GR" sz="2200" dirty="0"/>
                  <a:t> κόσμο, αν ένα αντικείμενο </a:t>
                </a:r>
                <a14:m>
                  <m:oMath xmlns:m="http://schemas.openxmlformats.org/officeDocument/2006/math">
                    <m:r>
                      <a:rPr lang="en-US" sz="2200" b="0" i="1" smtClean="0">
                        <a:latin typeface="Cambria Math" panose="02040503050406030204" pitchFamily="18" charset="0"/>
                      </a:rPr>
                      <m:t>𝑥</m:t>
                    </m:r>
                  </m:oMath>
                </a14:m>
                <a:r>
                  <a:rPr lang="en-US" sz="2200" dirty="0"/>
                  <a:t> </a:t>
                </a:r>
                <a:r>
                  <a:rPr lang="el-GR" sz="2200" dirty="0"/>
                  <a:t>έχει την ιδιότητα </a:t>
                </a:r>
                <a14:m>
                  <m:oMath xmlns:m="http://schemas.openxmlformats.org/officeDocument/2006/math">
                    <m:r>
                      <a:rPr lang="en-US" sz="2200" i="1">
                        <a:latin typeface="Cambria Math" panose="02040503050406030204" pitchFamily="18" charset="0"/>
                      </a:rPr>
                      <m:t>𝑃</m:t>
                    </m:r>
                  </m:oMath>
                </a14:m>
                <a:r>
                  <a:rPr lang="el-GR" sz="2200" dirty="0"/>
                  <a:t>, προδιατίθεται να εκδηλώσει </a:t>
                </a:r>
                <a14:m>
                  <m:oMath xmlns:m="http://schemas.openxmlformats.org/officeDocument/2006/math">
                    <m:r>
                      <a:rPr lang="en-US" sz="2200" b="0" i="1" smtClean="0">
                        <a:latin typeface="Cambria Math" panose="02040503050406030204" pitchFamily="18" charset="0"/>
                      </a:rPr>
                      <m:t>𝑀</m:t>
                    </m:r>
                  </m:oMath>
                </a14:m>
                <a:r>
                  <a:rPr lang="en-US" sz="2200" dirty="0"/>
                  <a:t> </a:t>
                </a:r>
                <a:r>
                  <a:rPr lang="el-GR" sz="2200" dirty="0"/>
                  <a:t>εφόσον εκτεθεί σε κάποιο ερέθισμα </a:t>
                </a:r>
                <a14:m>
                  <m:oMath xmlns:m="http://schemas.openxmlformats.org/officeDocument/2006/math">
                    <m:r>
                      <a:rPr lang="en-US" sz="2200" b="0" i="1" smtClean="0">
                        <a:latin typeface="Cambria Math" panose="02040503050406030204" pitchFamily="18" charset="0"/>
                      </a:rPr>
                      <m:t>𝑆</m:t>
                    </m:r>
                  </m:oMath>
                </a14:m>
                <a:r>
                  <a:rPr lang="el-GR" sz="2200" dirty="0"/>
                  <a:t>, δηλαδή,</a:t>
                </a:r>
              </a:p>
              <a:p>
                <a:pPr marL="0" indent="0" algn="ctr">
                  <a:buNone/>
                </a:pPr>
                <a:r>
                  <a:rPr lang="en-US" sz="2200" dirty="0"/>
                  <a:t>(DE</a:t>
                </a:r>
                <a:r>
                  <a:rPr lang="en-US" sz="1600" dirty="0"/>
                  <a:t>□</a:t>
                </a:r>
                <a:r>
                  <a:rPr lang="en-US" sz="2200" dirty="0"/>
                  <a:t>):   </a:t>
                </a:r>
                <a:r>
                  <a:rPr lang="en-US" sz="2400" dirty="0"/>
                  <a:t>□</a:t>
                </a:r>
                <a14:m>
                  <m:oMath xmlns:m="http://schemas.openxmlformats.org/officeDocument/2006/math">
                    <m:r>
                      <a:rPr lang="en-US" sz="2200" b="0" i="0" smtClean="0">
                        <a:latin typeface="Cambria Math" panose="02040503050406030204" pitchFamily="18" charset="0"/>
                      </a:rPr>
                      <m:t>(</m:t>
                    </m:r>
                    <m:box>
                      <m:boxPr>
                        <m:ctrlPr>
                          <a:rPr lang="el-GR" sz="2200" b="0" i="1" smtClean="0">
                            <a:latin typeface="Cambria Math" panose="02040503050406030204" pitchFamily="18" charset="0"/>
                          </a:rPr>
                        </m:ctrlPr>
                      </m:boxPr>
                      <m:e>
                        <m:r>
                          <a:rPr lang="en-US" sz="2200" b="0" i="1" smtClean="0">
                            <a:latin typeface="Cambria Math" panose="02040503050406030204" pitchFamily="18" charset="0"/>
                          </a:rPr>
                          <m:t>𝑃𝑥</m:t>
                        </m:r>
                        <m:r>
                          <a:rPr lang="en-US" sz="2200" b="0" i="1" smtClean="0">
                            <a:latin typeface="Cambria Math" panose="02040503050406030204" pitchFamily="18" charset="0"/>
                          </a:rPr>
                          <m:t>→</m:t>
                        </m:r>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𝐷</m:t>
                            </m:r>
                          </m:e>
                          <m:sub>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𝑆</m:t>
                                </m:r>
                                <m:r>
                                  <a:rPr lang="en-US" sz="2200" b="0" i="1" smtClean="0">
                                    <a:latin typeface="Cambria Math" panose="02040503050406030204" pitchFamily="18" charset="0"/>
                                  </a:rPr>
                                  <m:t>,</m:t>
                                </m:r>
                                <m:r>
                                  <a:rPr lang="en-US" sz="2200" b="0" i="1" smtClean="0">
                                    <a:latin typeface="Cambria Math" panose="02040503050406030204" pitchFamily="18" charset="0"/>
                                  </a:rPr>
                                  <m:t>𝑀</m:t>
                                </m:r>
                              </m:e>
                            </m:d>
                          </m:sub>
                        </m:sSub>
                        <m:r>
                          <a:rPr lang="en-US" sz="2200" b="0" i="1" smtClean="0">
                            <a:latin typeface="Cambria Math" panose="02040503050406030204" pitchFamily="18" charset="0"/>
                          </a:rPr>
                          <m:t>𝑥</m:t>
                        </m:r>
                        <m:r>
                          <a:rPr lang="en-US" sz="2200" b="0" i="1" smtClean="0">
                            <a:latin typeface="Cambria Math" panose="02040503050406030204" pitchFamily="18" charset="0"/>
                          </a:rPr>
                          <m:t>)</m:t>
                        </m:r>
                      </m:e>
                    </m:box>
                  </m:oMath>
                </a14:m>
                <a:r>
                  <a:rPr lang="en-US" sz="2200" dirty="0"/>
                  <a:t>.</a:t>
                </a:r>
              </a:p>
              <a:p>
                <a:pPr marL="457200" lvl="1" indent="0" algn="just">
                  <a:buNone/>
                </a:pPr>
                <a:r>
                  <a:rPr lang="el-GR" sz="2200" dirty="0"/>
                  <a:t>Επιπλέον</a:t>
                </a:r>
                <a:r>
                  <a:rPr lang="en-US" sz="2200" dirty="0"/>
                  <a:t> </a:t>
                </a:r>
                <a:r>
                  <a:rPr lang="el-GR" sz="2200" dirty="0"/>
                  <a:t>ισχύει, </a:t>
                </a:r>
              </a:p>
              <a:p>
                <a:pPr marL="457200" lvl="1" indent="0" algn="ctr">
                  <a:buNone/>
                </a:pPr>
                <a:r>
                  <a:rPr lang="en-US" sz="2200" dirty="0"/>
                  <a:t>(CA</a:t>
                </a:r>
                <a:r>
                  <a:rPr lang="en-US" sz="1600" dirty="0"/>
                  <a:t>□</a:t>
                </a:r>
                <a:r>
                  <a:rPr lang="en-US" sz="2200" dirty="0"/>
                  <a:t>):     </a:t>
                </a:r>
                <a:r>
                  <a:rPr lang="en-US" dirty="0"/>
                  <a:t>□</a:t>
                </a:r>
                <a14:m>
                  <m:oMath xmlns:m="http://schemas.openxmlformats.org/officeDocument/2006/math">
                    <m:r>
                      <a:rPr lang="en-US" sz="2200">
                        <a:latin typeface="Cambria Math" panose="02040503050406030204" pitchFamily="18" charset="0"/>
                      </a:rPr>
                      <m:t>(</m:t>
                    </m:r>
                    <m:box>
                      <m:boxPr>
                        <m:ctrlPr>
                          <a:rPr lang="el-GR" sz="2200" i="1">
                            <a:latin typeface="Cambria Math" panose="02040503050406030204" pitchFamily="18" charset="0"/>
                          </a:rPr>
                        </m:ctrlPr>
                      </m:boxPr>
                      <m:e>
                        <m:sSub>
                          <m:sSubPr>
                            <m:ctrlPr>
                              <a:rPr lang="en-US" sz="2200" i="1">
                                <a:latin typeface="Cambria Math" panose="02040503050406030204" pitchFamily="18" charset="0"/>
                              </a:rPr>
                            </m:ctrlPr>
                          </m:sSubPr>
                          <m:e>
                            <m:r>
                              <a:rPr lang="en-US" sz="2200" i="1">
                                <a:latin typeface="Cambria Math" panose="02040503050406030204" pitchFamily="18" charset="0"/>
                              </a:rPr>
                              <m:t>𝐷</m:t>
                            </m:r>
                          </m:e>
                          <m:sub>
                            <m:d>
                              <m:dPr>
                                <m:ctrlPr>
                                  <a:rPr lang="en-US" sz="2200" i="1">
                                    <a:latin typeface="Cambria Math" panose="02040503050406030204" pitchFamily="18" charset="0"/>
                                  </a:rPr>
                                </m:ctrlPr>
                              </m:dPr>
                              <m:e>
                                <m:r>
                                  <a:rPr lang="en-US" sz="2200" i="1">
                                    <a:latin typeface="Cambria Math" panose="02040503050406030204" pitchFamily="18" charset="0"/>
                                  </a:rPr>
                                  <m:t>𝑆</m:t>
                                </m:r>
                                <m:r>
                                  <a:rPr lang="en-US" sz="2200" i="1">
                                    <a:latin typeface="Cambria Math" panose="02040503050406030204" pitchFamily="18" charset="0"/>
                                  </a:rPr>
                                  <m:t>,</m:t>
                                </m:r>
                                <m:r>
                                  <a:rPr lang="en-US" sz="2200" i="1">
                                    <a:latin typeface="Cambria Math" panose="02040503050406030204" pitchFamily="18" charset="0"/>
                                  </a:rPr>
                                  <m:t>𝑀</m:t>
                                </m:r>
                              </m:e>
                            </m:d>
                          </m:sub>
                        </m:sSub>
                        <m:r>
                          <a:rPr lang="en-US" sz="2200" i="1">
                            <a:latin typeface="Cambria Math" panose="02040503050406030204" pitchFamily="18" charset="0"/>
                          </a:rPr>
                          <m:t>𝑥</m:t>
                        </m:r>
                        <m:r>
                          <a:rPr lang="en-US" sz="220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𝑆𝑥</m:t>
                        </m:r>
                      </m:e>
                    </m:box>
                    <m:r>
                      <a:rPr lang="en-US" sz="2200" b="0" i="1" smtClean="0">
                        <a:latin typeface="Cambria Math" panose="02040503050406030204" pitchFamily="18" charset="0"/>
                      </a:rPr>
                      <m:t>       </m:t>
                    </m:r>
                    <m:r>
                      <a:rPr lang="en-US" sz="2200" b="0" i="1" smtClean="0">
                        <a:latin typeface="Cambria Math" panose="02040503050406030204" pitchFamily="18" charset="0"/>
                      </a:rPr>
                      <m:t>𝑀𝑥</m:t>
                    </m:r>
                    <m:r>
                      <a:rPr lang="en-US" sz="2200" b="0" i="1" smtClean="0">
                        <a:latin typeface="Cambria Math" panose="02040503050406030204" pitchFamily="18" charset="0"/>
                      </a:rPr>
                      <m:t>))</m:t>
                    </m:r>
                  </m:oMath>
                </a14:m>
                <a:endParaRPr lang="en-US" sz="2200" b="0" dirty="0"/>
              </a:p>
              <a:p>
                <a:pPr marL="457200" lvl="1" indent="0" algn="just">
                  <a:buNone/>
                </a:pPr>
                <a:endParaRPr lang="el-GR" sz="2200" dirty="0"/>
              </a:p>
              <a:p>
                <a:pPr marL="457200" lvl="1" indent="0" algn="just">
                  <a:buNone/>
                </a:pPr>
                <a:r>
                  <a:rPr lang="en-US" sz="2200" dirty="0"/>
                  <a:t>H (CA</a:t>
                </a:r>
                <a:r>
                  <a:rPr lang="en-US" sz="1600" dirty="0"/>
                  <a:t>□</a:t>
                </a:r>
                <a:r>
                  <a:rPr lang="en-US" sz="2200" dirty="0"/>
                  <a:t>) </a:t>
                </a:r>
                <a:r>
                  <a:rPr lang="el-GR" sz="2200" dirty="0"/>
                  <a:t>μπορεί να κατανοηθεί ως συνέπεια της ανάλυσης του </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𝐷</m:t>
                        </m:r>
                      </m:e>
                      <m:sub>
                        <m:d>
                          <m:dPr>
                            <m:ctrlPr>
                              <a:rPr lang="en-US" sz="2200" i="1">
                                <a:latin typeface="Cambria Math" panose="02040503050406030204" pitchFamily="18" charset="0"/>
                              </a:rPr>
                            </m:ctrlPr>
                          </m:dPr>
                          <m:e>
                            <m:r>
                              <a:rPr lang="en-US" sz="2200" i="1">
                                <a:latin typeface="Cambria Math" panose="02040503050406030204" pitchFamily="18" charset="0"/>
                              </a:rPr>
                              <m:t>𝑆</m:t>
                            </m:r>
                            <m:r>
                              <a:rPr lang="en-US" sz="2200" i="1">
                                <a:latin typeface="Cambria Math" panose="02040503050406030204" pitchFamily="18" charset="0"/>
                              </a:rPr>
                              <m:t>,</m:t>
                            </m:r>
                            <m:r>
                              <a:rPr lang="en-US" sz="2200" i="1">
                                <a:latin typeface="Cambria Math" panose="02040503050406030204" pitchFamily="18" charset="0"/>
                              </a:rPr>
                              <m:t>𝑀</m:t>
                            </m:r>
                          </m:e>
                        </m:d>
                      </m:sub>
                    </m:sSub>
                  </m:oMath>
                </a14:m>
                <a:r>
                  <a:rPr lang="el-GR" sz="2200" b="0" dirty="0"/>
                  <a:t>. </a:t>
                </a:r>
              </a:p>
              <a:p>
                <a:pPr marL="0" indent="0" algn="just">
                  <a:buNone/>
                </a:pPr>
                <a:r>
                  <a:rPr lang="el-GR" sz="2200" b="0" dirty="0"/>
                  <a:t>3. Απ</a:t>
                </a:r>
                <a:r>
                  <a:rPr lang="el-GR" sz="2200" dirty="0"/>
                  <a:t>ό τις</a:t>
                </a:r>
                <a:r>
                  <a:rPr lang="el-GR" sz="2000" dirty="0"/>
                  <a:t> </a:t>
                </a:r>
                <a:r>
                  <a:rPr lang="en-US" sz="2200" dirty="0"/>
                  <a:t>(DE</a:t>
                </a:r>
                <a:r>
                  <a:rPr lang="en-US" sz="1400" dirty="0"/>
                  <a:t>□</a:t>
                </a:r>
                <a:r>
                  <a:rPr lang="en-US" sz="2200" dirty="0"/>
                  <a:t>)</a:t>
                </a:r>
                <a:r>
                  <a:rPr lang="el-GR" sz="2200" dirty="0"/>
                  <a:t> και </a:t>
                </a:r>
                <a:r>
                  <a:rPr lang="en-US" sz="2200" dirty="0"/>
                  <a:t>(CA</a:t>
                </a:r>
                <a:r>
                  <a:rPr lang="en-US" sz="1400" dirty="0"/>
                  <a:t>□</a:t>
                </a:r>
                <a:r>
                  <a:rPr lang="en-US" sz="2200" dirty="0"/>
                  <a:t>)</a:t>
                </a:r>
                <a:r>
                  <a:rPr lang="el-GR" sz="2200" dirty="0"/>
                  <a:t>  συνάγεται  η κανονικότητα </a:t>
                </a:r>
              </a:p>
              <a:p>
                <a:pPr marL="0" indent="0" algn="ctr">
                  <a:buNone/>
                </a:pPr>
                <a14:m>
                  <m:oMathPara xmlns:m="http://schemas.openxmlformats.org/officeDocument/2006/math">
                    <m:oMathParaPr>
                      <m:jc m:val="centerGroup"/>
                    </m:oMathParaPr>
                    <m:oMath xmlns:m="http://schemas.openxmlformats.org/officeDocument/2006/math">
                      <m:r>
                        <m:rPr>
                          <m:nor/>
                        </m:rPr>
                        <a:rPr lang="en-US" sz="2200" dirty="0"/>
                        <m:t>□</m:t>
                      </m:r>
                      <m:r>
                        <a:rPr lang="el-GR"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𝑥</m:t>
                      </m:r>
                      <m:d>
                        <m:dPr>
                          <m:ctrlPr>
                            <a:rPr lang="en-US" sz="2200" i="1">
                              <a:latin typeface="Cambria Math" panose="02040503050406030204" pitchFamily="18" charset="0"/>
                              <a:ea typeface="Cambria Math" panose="02040503050406030204" pitchFamily="18" charset="0"/>
                            </a:rPr>
                          </m:ctrlPr>
                        </m:dPr>
                        <m:e>
                          <m:d>
                            <m:dPr>
                              <m:ctrlPr>
                                <a:rPr lang="en-US" sz="2200" i="1">
                                  <a:latin typeface="Cambria Math" panose="02040503050406030204" pitchFamily="18" charset="0"/>
                                  <a:ea typeface="Cambria Math" panose="02040503050406030204" pitchFamily="18" charset="0"/>
                                </a:rPr>
                              </m:ctrlPr>
                            </m:dPr>
                            <m:e>
                              <m:r>
                                <a:rPr lang="en-US" sz="2200" i="1">
                                  <a:latin typeface="Cambria Math" panose="02040503050406030204" pitchFamily="18" charset="0"/>
                                  <a:ea typeface="Cambria Math" panose="02040503050406030204" pitchFamily="18" charset="0"/>
                                </a:rPr>
                                <m:t>𝑃𝑥</m:t>
                              </m:r>
                              <m:r>
                                <a:rPr lang="en-US" sz="2200" i="1">
                                  <a:latin typeface="Cambria Math" panose="02040503050406030204" pitchFamily="18" charset="0"/>
                                  <a:ea typeface="Cambria Math" panose="02040503050406030204" pitchFamily="18" charset="0"/>
                                </a:rPr>
                                <m:t>&amp;</m:t>
                              </m:r>
                              <m:r>
                                <a:rPr lang="en-US" sz="2200" i="1">
                                  <a:latin typeface="Cambria Math" panose="02040503050406030204" pitchFamily="18" charset="0"/>
                                  <a:ea typeface="Cambria Math" panose="02040503050406030204" pitchFamily="18" charset="0"/>
                                </a:rPr>
                                <m:t>𝑆𝑥</m:t>
                              </m:r>
                            </m:e>
                          </m:d>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rPr>
                            <m:t>𝑀𝑥</m:t>
                          </m:r>
                        </m:e>
                      </m:d>
                      <m:r>
                        <a:rPr lang="el-GR" sz="2200" i="1">
                          <a:latin typeface="Cambria Math" panose="02040503050406030204" pitchFamily="18" charset="0"/>
                        </a:rPr>
                        <m:t>)</m:t>
                      </m:r>
                    </m:oMath>
                  </m:oMathPara>
                </a14:m>
                <a:endParaRPr lang="el-GR" sz="2200" dirty="0"/>
              </a:p>
            </p:txBody>
          </p:sp>
        </mc:Choice>
        <mc:Fallback xmlns="">
          <p:sp>
            <p:nvSpPr>
              <p:cNvPr id="3" name="Content Placeholder 2">
                <a:extLst>
                  <a:ext uri="{FF2B5EF4-FFF2-40B4-BE49-F238E27FC236}">
                    <a16:creationId xmlns:a16="http://schemas.microsoft.com/office/drawing/2014/main" id="{CE6990AE-417C-4ABB-97BC-1D44A0345102}"/>
                  </a:ext>
                </a:extLst>
              </p:cNvPr>
              <p:cNvSpPr>
                <a:spLocks noGrp="1" noRot="1" noChangeAspect="1" noMove="1" noResize="1" noEditPoints="1" noAdjustHandles="1" noChangeArrowheads="1" noChangeShapeType="1" noTextEdit="1"/>
              </p:cNvSpPr>
              <p:nvPr>
                <p:ph idx="1"/>
              </p:nvPr>
            </p:nvSpPr>
            <p:spPr>
              <a:xfrm>
                <a:off x="628650" y="1287379"/>
                <a:ext cx="7886700" cy="4889584"/>
              </a:xfrm>
              <a:blipFill>
                <a:blip r:embed="rId2"/>
                <a:stretch>
                  <a:fillRect l="-1005" t="-1746" r="-1005"/>
                </a:stretch>
              </a:blipFill>
            </p:spPr>
            <p:txBody>
              <a:bodyPr/>
              <a:lstStyle/>
              <a:p>
                <a:r>
                  <a:rPr lang="en-US">
                    <a:noFill/>
                  </a:rPr>
                  <a:t> </a:t>
                </a:r>
              </a:p>
            </p:txBody>
          </p:sp>
        </mc:Fallback>
      </mc:AlternateContent>
      <p:grpSp>
        <p:nvGrpSpPr>
          <p:cNvPr id="12" name="Ομάδα 11">
            <a:extLst>
              <a:ext uri="{FF2B5EF4-FFF2-40B4-BE49-F238E27FC236}">
                <a16:creationId xmlns:a16="http://schemas.microsoft.com/office/drawing/2014/main" id="{62851A67-944A-4706-BDE8-B2370BBF81C6}"/>
              </a:ext>
            </a:extLst>
          </p:cNvPr>
          <p:cNvGrpSpPr/>
          <p:nvPr/>
        </p:nvGrpSpPr>
        <p:grpSpPr>
          <a:xfrm>
            <a:off x="5894363" y="3953022"/>
            <a:ext cx="309490" cy="112542"/>
            <a:chOff x="7061981" y="3981157"/>
            <a:chExt cx="309490" cy="112542"/>
          </a:xfrm>
        </p:grpSpPr>
        <p:sp>
          <p:nvSpPr>
            <p:cNvPr id="4" name="Ορθογώνιο 3">
              <a:extLst>
                <a:ext uri="{FF2B5EF4-FFF2-40B4-BE49-F238E27FC236}">
                  <a16:creationId xmlns:a16="http://schemas.microsoft.com/office/drawing/2014/main" id="{EACE3EDA-192E-453D-A30C-7B8618A64AC6}"/>
                </a:ext>
              </a:extLst>
            </p:cNvPr>
            <p:cNvSpPr/>
            <p:nvPr/>
          </p:nvSpPr>
          <p:spPr>
            <a:xfrm>
              <a:off x="7061981" y="3981157"/>
              <a:ext cx="84407" cy="11254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cxnSp>
          <p:nvCxnSpPr>
            <p:cNvPr id="6" name="Ευθύγραμμο βέλος σύνδεσης 5">
              <a:extLst>
                <a:ext uri="{FF2B5EF4-FFF2-40B4-BE49-F238E27FC236}">
                  <a16:creationId xmlns:a16="http://schemas.microsoft.com/office/drawing/2014/main" id="{B7914C47-B5CA-46F2-9EEE-BE728694FE60}"/>
                </a:ext>
              </a:extLst>
            </p:cNvPr>
            <p:cNvCxnSpPr>
              <a:cxnSpLocks/>
            </p:cNvCxnSpPr>
            <p:nvPr/>
          </p:nvCxnSpPr>
          <p:spPr>
            <a:xfrm>
              <a:off x="7146388" y="4037428"/>
              <a:ext cx="225083"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2775024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2C000D-F8C6-48AD-98E1-379373D2CE75}"/>
              </a:ext>
            </a:extLst>
          </p:cNvPr>
          <p:cNvSpPr>
            <a:spLocks noGrp="1"/>
          </p:cNvSpPr>
          <p:nvPr>
            <p:ph type="title"/>
          </p:nvPr>
        </p:nvSpPr>
        <p:spPr>
          <a:xfrm>
            <a:off x="628650" y="365126"/>
            <a:ext cx="7886700" cy="816560"/>
          </a:xfrm>
        </p:spPr>
        <p:txBody>
          <a:bodyPr>
            <a:normAutofit fontScale="90000"/>
          </a:bodyPr>
          <a:lstStyle/>
          <a:p>
            <a:r>
              <a:rPr lang="el-GR" sz="3600" dirty="0"/>
              <a:t>Η συναγωγή των κανονικοτήτων από τις </a:t>
            </a:r>
            <a:r>
              <a:rPr lang="el-GR" sz="3600" dirty="0" err="1"/>
              <a:t>προδιαθεσιακές</a:t>
            </a:r>
            <a:r>
              <a:rPr lang="el-GR" sz="3600" dirty="0"/>
              <a:t> ιδιότητες κατά </a:t>
            </a:r>
            <a:r>
              <a:rPr lang="en-US" sz="3600" dirty="0"/>
              <a:t>Bird</a:t>
            </a:r>
            <a:endParaRPr lang="el-GR" sz="3600" dirty="0"/>
          </a:p>
        </p:txBody>
      </p:sp>
      <mc:AlternateContent xmlns:mc="http://schemas.openxmlformats.org/markup-compatibility/2006" xmlns:a14="http://schemas.microsoft.com/office/drawing/2010/main">
        <mc:Choice Requires="a14">
          <p:sp>
            <p:nvSpPr>
              <p:cNvPr id="3" name="Θέση περιεχομένου 2">
                <a:extLst>
                  <a:ext uri="{FF2B5EF4-FFF2-40B4-BE49-F238E27FC236}">
                    <a16:creationId xmlns:a16="http://schemas.microsoft.com/office/drawing/2014/main" id="{1D220F42-8515-404F-A362-529BD55B7AEF}"/>
                  </a:ext>
                </a:extLst>
              </p:cNvPr>
              <p:cNvSpPr>
                <a:spLocks noGrp="1"/>
              </p:cNvSpPr>
              <p:nvPr>
                <p:ph idx="1"/>
              </p:nvPr>
            </p:nvSpPr>
            <p:spPr>
              <a:xfrm>
                <a:off x="459837" y="1547446"/>
                <a:ext cx="7886700" cy="5119684"/>
              </a:xfrm>
            </p:spPr>
            <p:txBody>
              <a:bodyPr>
                <a:normAutofit/>
              </a:bodyPr>
              <a:lstStyle/>
              <a:p>
                <a:pPr marL="571500" indent="-571500">
                  <a:buFont typeface="+mj-lt"/>
                  <a:buAutoNum type="romanUcPeriod"/>
                </a:pPr>
                <a:r>
                  <a:rPr lang="el-GR" sz="2200" dirty="0"/>
                  <a:t>Από </a:t>
                </a:r>
                <a:r>
                  <a:rPr lang="en-US" sz="2200" dirty="0"/>
                  <a:t>(DE</a:t>
                </a:r>
                <a:r>
                  <a:rPr lang="en-US" sz="1400" dirty="0"/>
                  <a:t>□</a:t>
                </a:r>
                <a:r>
                  <a:rPr lang="en-US" sz="2200" dirty="0"/>
                  <a:t>)</a:t>
                </a:r>
                <a:r>
                  <a:rPr lang="el-GR" sz="2200" dirty="0"/>
                  <a:t> και </a:t>
                </a:r>
                <a:r>
                  <a:rPr lang="en-US" sz="2200" dirty="0"/>
                  <a:t>(CA</a:t>
                </a:r>
                <a:r>
                  <a:rPr lang="en-US" sz="1400" dirty="0"/>
                  <a:t>□</a:t>
                </a:r>
                <a:r>
                  <a:rPr lang="en-US" sz="2200" dirty="0"/>
                  <a:t>)</a:t>
                </a:r>
                <a:r>
                  <a:rPr lang="el-GR" sz="2200" dirty="0"/>
                  <a:t>  προκύπτει ότι</a:t>
                </a:r>
                <a:endParaRPr lang="en-US" sz="2200" dirty="0"/>
              </a:p>
              <a:p>
                <a:pPr marL="0" indent="0" algn="ctr">
                  <a:buNone/>
                </a:pPr>
                <a:r>
                  <a:rPr lang="en-US" sz="2200" dirty="0"/>
                  <a:t>□</a:t>
                </a:r>
                <a14:m>
                  <m:oMath xmlns:m="http://schemas.openxmlformats.org/officeDocument/2006/math">
                    <m:r>
                      <a:rPr lang="en-US" sz="2200">
                        <a:latin typeface="Cambria Math" panose="02040503050406030204" pitchFamily="18" charset="0"/>
                      </a:rPr>
                      <m:t>(</m:t>
                    </m:r>
                    <m:box>
                      <m:boxPr>
                        <m:ctrlPr>
                          <a:rPr lang="el-GR" sz="2200" i="1">
                            <a:latin typeface="Cambria Math" panose="02040503050406030204" pitchFamily="18" charset="0"/>
                          </a:rPr>
                        </m:ctrlPr>
                      </m:boxPr>
                      <m:e>
                        <m:r>
                          <a:rPr lang="en-US" sz="2200" b="0" i="1" smtClean="0">
                            <a:latin typeface="Cambria Math" panose="02040503050406030204" pitchFamily="18" charset="0"/>
                          </a:rPr>
                          <m:t>𝑃𝑥</m:t>
                        </m:r>
                        <m:r>
                          <a:rPr lang="en-US" sz="2200" b="0" i="1" smtClean="0">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𝑆𝑥</m:t>
                        </m:r>
                      </m:e>
                    </m:box>
                    <m:r>
                      <a:rPr lang="en-US" sz="2200" i="1">
                        <a:latin typeface="Cambria Math" panose="02040503050406030204" pitchFamily="18" charset="0"/>
                      </a:rPr>
                      <m:t>       </m:t>
                    </m:r>
                    <m:r>
                      <a:rPr lang="en-US" sz="2200" i="1">
                        <a:latin typeface="Cambria Math" panose="02040503050406030204" pitchFamily="18" charset="0"/>
                      </a:rPr>
                      <m:t>𝑀𝑥</m:t>
                    </m:r>
                    <m:r>
                      <a:rPr lang="en-US" sz="2200" i="1">
                        <a:latin typeface="Cambria Math" panose="02040503050406030204" pitchFamily="18" charset="0"/>
                      </a:rPr>
                      <m:t>))</m:t>
                    </m:r>
                  </m:oMath>
                </a14:m>
                <a:endParaRPr lang="el-GR" sz="2200" dirty="0"/>
              </a:p>
              <a:p>
                <a:pPr marL="571500" indent="-571500">
                  <a:buFont typeface="+mj-lt"/>
                  <a:buAutoNum type="romanUcPeriod" startAt="2"/>
                </a:pPr>
                <a:r>
                  <a:rPr lang="el-GR" sz="2200" dirty="0"/>
                  <a:t>Έστω δυνατός κόσμος </a:t>
                </a:r>
                <a:r>
                  <a:rPr lang="en-US" sz="2200" dirty="0"/>
                  <a:t>w </a:t>
                </a:r>
                <a:r>
                  <a:rPr lang="el-GR" sz="2200" dirty="0"/>
                  <a:t>στον οποίο για τυχόν αντικείμενο </a:t>
                </a:r>
                <a14:m>
                  <m:oMath xmlns:m="http://schemas.openxmlformats.org/officeDocument/2006/math">
                    <m:r>
                      <a:rPr lang="en-US" sz="2200" i="1">
                        <a:latin typeface="Cambria Math" panose="02040503050406030204" pitchFamily="18" charset="0"/>
                      </a:rPr>
                      <m:t>𝑥</m:t>
                    </m:r>
                  </m:oMath>
                </a14:m>
                <a:r>
                  <a:rPr lang="el-GR" sz="2200" dirty="0"/>
                  <a:t>, </a:t>
                </a:r>
              </a:p>
              <a:p>
                <a:pPr marL="0" indent="0" algn="ctr">
                  <a:buNone/>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𝑃𝑥</m:t>
                      </m:r>
                      <m:r>
                        <a:rPr lang="en-US" sz="2200" b="0" i="1" smtClean="0">
                          <a:latin typeface="Cambria Math" panose="02040503050406030204" pitchFamily="18" charset="0"/>
                        </a:rPr>
                        <m:t>&amp;</m:t>
                      </m:r>
                      <m:r>
                        <a:rPr lang="en-US" sz="2200" b="0" i="1" smtClean="0">
                          <a:latin typeface="Cambria Math" panose="02040503050406030204" pitchFamily="18" charset="0"/>
                        </a:rPr>
                        <m:t>𝑆𝑥</m:t>
                      </m:r>
                    </m:oMath>
                  </m:oMathPara>
                </a14:m>
                <a:endParaRPr lang="en-US" sz="2200" b="0" dirty="0"/>
              </a:p>
              <a:p>
                <a:pPr marL="514350" indent="-514350" algn="just">
                  <a:buFont typeface="+mj-lt"/>
                  <a:buAutoNum type="romanUcPeriod" startAt="3"/>
                </a:pPr>
                <a:r>
                  <a:rPr lang="el-GR" sz="2200" b="0" dirty="0"/>
                  <a:t>Από (Ι) και (ΙΙ) προκύ</a:t>
                </a:r>
                <a:r>
                  <a:rPr lang="el-GR" sz="2200" dirty="0"/>
                  <a:t>πτει </a:t>
                </a:r>
              </a:p>
              <a:p>
                <a:pPr marL="0" indent="0" algn="ctr">
                  <a:buNone/>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𝑀</m:t>
                      </m:r>
                      <m:r>
                        <a:rPr lang="en-US" sz="2200" i="1">
                          <a:latin typeface="Cambria Math" panose="02040503050406030204" pitchFamily="18" charset="0"/>
                        </a:rPr>
                        <m:t>𝑥</m:t>
                      </m:r>
                    </m:oMath>
                  </m:oMathPara>
                </a14:m>
                <a:endParaRPr lang="en-US" sz="2200" dirty="0"/>
              </a:p>
              <a:p>
                <a:pPr marL="514350" indent="-514350" algn="just">
                  <a:buFont typeface="+mj-lt"/>
                  <a:buAutoNum type="romanUcPeriod" startAt="4"/>
                </a:pPr>
                <a:r>
                  <a:rPr lang="el-GR" sz="2200" dirty="0"/>
                  <a:t>Άρα, </a:t>
                </a:r>
              </a:p>
              <a:p>
                <a:pPr marL="0" indent="0" algn="ctr">
                  <a:buNone/>
                </a:pPr>
                <a14:m>
                  <m:oMath xmlns:m="http://schemas.openxmlformats.org/officeDocument/2006/math">
                    <m:r>
                      <a:rPr lang="en-US" sz="2200" i="1">
                        <a:latin typeface="Cambria Math" panose="02040503050406030204" pitchFamily="18" charset="0"/>
                      </a:rPr>
                      <m:t>𝑃𝑥</m:t>
                    </m:r>
                    <m:r>
                      <a:rPr lang="en-US" sz="2200" i="1">
                        <a:latin typeface="Cambria Math" panose="02040503050406030204" pitchFamily="18" charset="0"/>
                      </a:rPr>
                      <m:t>&amp;</m:t>
                    </m:r>
                    <m:r>
                      <a:rPr lang="en-US" sz="2200" i="1">
                        <a:latin typeface="Cambria Math" panose="02040503050406030204" pitchFamily="18" charset="0"/>
                      </a:rPr>
                      <m:t>𝑆𝑥</m:t>
                    </m:r>
                    <m:r>
                      <a:rPr lang="en-US" sz="220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𝑀𝑥</m:t>
                    </m:r>
                  </m:oMath>
                </a14:m>
                <a:r>
                  <a:rPr lang="en-US" sz="2200" dirty="0"/>
                  <a:t>.</a:t>
                </a:r>
              </a:p>
              <a:p>
                <a:pPr marL="514350" indent="-514350" algn="just">
                  <a:buFont typeface="+mj-lt"/>
                  <a:buAutoNum type="romanUcPeriod" startAt="5"/>
                </a:pPr>
                <a:r>
                  <a:rPr lang="el-GR" sz="2200" dirty="0"/>
                  <a:t>Επειδή το </a:t>
                </a:r>
                <a14:m>
                  <m:oMath xmlns:m="http://schemas.openxmlformats.org/officeDocument/2006/math">
                    <m:r>
                      <a:rPr lang="en-US" sz="2200" i="1">
                        <a:latin typeface="Cambria Math" panose="02040503050406030204" pitchFamily="18" charset="0"/>
                      </a:rPr>
                      <m:t>𝑥</m:t>
                    </m:r>
                  </m:oMath>
                </a14:m>
                <a:r>
                  <a:rPr lang="en-US" sz="2200" dirty="0"/>
                  <a:t> </a:t>
                </a:r>
                <a:r>
                  <a:rPr lang="el-GR" sz="2200" dirty="0"/>
                  <a:t>επελέγη αυθαίρετα, </a:t>
                </a:r>
              </a:p>
              <a:p>
                <a:pPr marL="0" indent="0" algn="just">
                  <a:buNone/>
                </a:pPr>
                <a14:m>
                  <m:oMathPara xmlns:m="http://schemas.openxmlformats.org/officeDocument/2006/math">
                    <m:oMathParaPr>
                      <m:jc m:val="centerGroup"/>
                    </m:oMathParaPr>
                    <m:oMath xmlns:m="http://schemas.openxmlformats.org/officeDocument/2006/math">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𝑥</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𝑃𝑥</m:t>
                      </m:r>
                      <m:r>
                        <a:rPr lang="en-US" sz="2200" i="1">
                          <a:latin typeface="Cambria Math" panose="02040503050406030204" pitchFamily="18" charset="0"/>
                          <a:ea typeface="Cambria Math" panose="02040503050406030204" pitchFamily="18" charset="0"/>
                        </a:rPr>
                        <m:t>&amp;</m:t>
                      </m:r>
                      <m:r>
                        <a:rPr lang="en-US" sz="2200" i="1">
                          <a:latin typeface="Cambria Math" panose="02040503050406030204" pitchFamily="18" charset="0"/>
                          <a:ea typeface="Cambria Math" panose="02040503050406030204" pitchFamily="18" charset="0"/>
                        </a:rPr>
                        <m:t>𝑆𝑥</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rPr>
                        <m:t>𝑀𝑥</m:t>
                      </m:r>
                      <m:r>
                        <a:rPr lang="en-US" sz="2200" i="1">
                          <a:latin typeface="Cambria Math" panose="02040503050406030204" pitchFamily="18" charset="0"/>
                        </a:rPr>
                        <m:t>)</m:t>
                      </m:r>
                    </m:oMath>
                  </m:oMathPara>
                </a14:m>
                <a:endParaRPr lang="el-GR" sz="2200" dirty="0"/>
              </a:p>
              <a:p>
                <a:pPr marL="0" indent="0" algn="just">
                  <a:buNone/>
                </a:pPr>
                <a:endParaRPr lang="en-US" sz="2200" dirty="0"/>
              </a:p>
              <a:p>
                <a:pPr marL="514350" indent="-514350" algn="just">
                  <a:buFont typeface="+mj-lt"/>
                  <a:buAutoNum type="romanUcPeriod" startAt="6"/>
                </a:pPr>
                <a:r>
                  <a:rPr lang="el-GR" sz="2200" dirty="0"/>
                  <a:t>Το αποτέλεσμα ισχύει για κάθε δυνατό κόσμο </a:t>
                </a:r>
                <a:r>
                  <a:rPr lang="en-US" sz="2200" dirty="0"/>
                  <a:t>w</a:t>
                </a:r>
                <a:r>
                  <a:rPr lang="el-GR" sz="2200" dirty="0"/>
                  <a:t>, επομένως,</a:t>
                </a:r>
              </a:p>
              <a:p>
                <a:pPr marL="0" indent="0" algn="ctr">
                  <a:buNone/>
                </a:pPr>
                <a14:m>
                  <m:oMathPara xmlns:m="http://schemas.openxmlformats.org/officeDocument/2006/math">
                    <m:oMathParaPr>
                      <m:jc m:val="centerGroup"/>
                    </m:oMathParaPr>
                    <m:oMath xmlns:m="http://schemas.openxmlformats.org/officeDocument/2006/math">
                      <m:r>
                        <m:rPr>
                          <m:nor/>
                        </m:rPr>
                        <a:rPr lang="en-US" sz="2200" dirty="0"/>
                        <m:t>□</m:t>
                      </m:r>
                      <m:r>
                        <a:rPr lang="el-GR" sz="2200" b="0" i="1" smtClean="0">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𝑥</m:t>
                      </m:r>
                      <m:d>
                        <m:dPr>
                          <m:ctrlPr>
                            <a:rPr lang="en-US" sz="2200" i="1">
                              <a:latin typeface="Cambria Math" panose="02040503050406030204" pitchFamily="18" charset="0"/>
                              <a:ea typeface="Cambria Math" panose="02040503050406030204" pitchFamily="18" charset="0"/>
                            </a:rPr>
                          </m:ctrlPr>
                        </m:dPr>
                        <m:e>
                          <m:d>
                            <m:dPr>
                              <m:ctrlPr>
                                <a:rPr lang="en-US" sz="2200" i="1">
                                  <a:latin typeface="Cambria Math" panose="02040503050406030204" pitchFamily="18" charset="0"/>
                                  <a:ea typeface="Cambria Math" panose="02040503050406030204" pitchFamily="18" charset="0"/>
                                </a:rPr>
                              </m:ctrlPr>
                            </m:dPr>
                            <m:e>
                              <m:r>
                                <a:rPr lang="en-US" sz="2200" i="1">
                                  <a:latin typeface="Cambria Math" panose="02040503050406030204" pitchFamily="18" charset="0"/>
                                  <a:ea typeface="Cambria Math" panose="02040503050406030204" pitchFamily="18" charset="0"/>
                                </a:rPr>
                                <m:t>𝑃𝑥</m:t>
                              </m:r>
                              <m:r>
                                <a:rPr lang="en-US" sz="2200" i="1">
                                  <a:latin typeface="Cambria Math" panose="02040503050406030204" pitchFamily="18" charset="0"/>
                                  <a:ea typeface="Cambria Math" panose="02040503050406030204" pitchFamily="18" charset="0"/>
                                </a:rPr>
                                <m:t>&amp;</m:t>
                              </m:r>
                              <m:r>
                                <a:rPr lang="en-US" sz="2200" i="1">
                                  <a:latin typeface="Cambria Math" panose="02040503050406030204" pitchFamily="18" charset="0"/>
                                  <a:ea typeface="Cambria Math" panose="02040503050406030204" pitchFamily="18" charset="0"/>
                                </a:rPr>
                                <m:t>𝑆𝑥</m:t>
                              </m:r>
                            </m:e>
                          </m:d>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rPr>
                            <m:t>𝑀𝑥</m:t>
                          </m:r>
                        </m:e>
                      </m:d>
                      <m:r>
                        <a:rPr lang="el-GR" sz="2200" b="0" i="1" smtClean="0">
                          <a:latin typeface="Cambria Math" panose="02040503050406030204" pitchFamily="18" charset="0"/>
                        </a:rPr>
                        <m:t>)</m:t>
                      </m:r>
                    </m:oMath>
                  </m:oMathPara>
                </a14:m>
                <a:endParaRPr lang="el-GR" sz="2200" dirty="0"/>
              </a:p>
              <a:p>
                <a:pPr marL="0" indent="0" algn="ctr">
                  <a:buNone/>
                </a:pPr>
                <a:endParaRPr lang="en-US" sz="2200" dirty="0"/>
              </a:p>
              <a:p>
                <a:pPr marL="0" indent="0" algn="just">
                  <a:buNone/>
                </a:pPr>
                <a:endParaRPr lang="el-GR" sz="2200" dirty="0"/>
              </a:p>
              <a:p>
                <a:pPr marL="0" indent="0" algn="just">
                  <a:buNone/>
                </a:pPr>
                <a:endParaRPr lang="el-GR" sz="2200" dirty="0"/>
              </a:p>
              <a:p>
                <a:pPr marL="0" indent="0" algn="just">
                  <a:buNone/>
                </a:pPr>
                <a:endParaRPr lang="en-US" sz="2200" dirty="0"/>
              </a:p>
              <a:p>
                <a:pPr marL="0" indent="0" algn="ctr">
                  <a:buNone/>
                </a:pPr>
                <a:endParaRPr lang="en-US" sz="2200" dirty="0"/>
              </a:p>
            </p:txBody>
          </p:sp>
        </mc:Choice>
        <mc:Fallback xmlns="">
          <p:sp>
            <p:nvSpPr>
              <p:cNvPr id="3" name="Θέση περιεχομένου 2">
                <a:extLst>
                  <a:ext uri="{FF2B5EF4-FFF2-40B4-BE49-F238E27FC236}">
                    <a16:creationId xmlns:a16="http://schemas.microsoft.com/office/drawing/2014/main" id="{1D220F42-8515-404F-A362-529BD55B7AEF}"/>
                  </a:ext>
                </a:extLst>
              </p:cNvPr>
              <p:cNvSpPr>
                <a:spLocks noGrp="1" noRot="1" noChangeAspect="1" noMove="1" noResize="1" noEditPoints="1" noAdjustHandles="1" noChangeArrowheads="1" noChangeShapeType="1" noTextEdit="1"/>
              </p:cNvSpPr>
              <p:nvPr>
                <p:ph idx="1"/>
              </p:nvPr>
            </p:nvSpPr>
            <p:spPr>
              <a:xfrm>
                <a:off x="459837" y="1547446"/>
                <a:ext cx="7886700" cy="5119684"/>
              </a:xfrm>
              <a:blipFill>
                <a:blip r:embed="rId2"/>
                <a:stretch>
                  <a:fillRect l="-1005" t="-1667" b="-238"/>
                </a:stretch>
              </a:blipFill>
            </p:spPr>
            <p:txBody>
              <a:bodyPr/>
              <a:lstStyle/>
              <a:p>
                <a:r>
                  <a:rPr lang="en-US">
                    <a:noFill/>
                  </a:rPr>
                  <a:t> </a:t>
                </a:r>
              </a:p>
            </p:txBody>
          </p:sp>
        </mc:Fallback>
      </mc:AlternateContent>
      <p:grpSp>
        <p:nvGrpSpPr>
          <p:cNvPr id="4" name="Ομάδα 3">
            <a:extLst>
              <a:ext uri="{FF2B5EF4-FFF2-40B4-BE49-F238E27FC236}">
                <a16:creationId xmlns:a16="http://schemas.microsoft.com/office/drawing/2014/main" id="{283B2F36-D72D-45E1-B53C-AF0A803D7000}"/>
              </a:ext>
            </a:extLst>
          </p:cNvPr>
          <p:cNvGrpSpPr/>
          <p:nvPr/>
        </p:nvGrpSpPr>
        <p:grpSpPr>
          <a:xfrm>
            <a:off x="4614205" y="2124223"/>
            <a:ext cx="309490" cy="112542"/>
            <a:chOff x="7061981" y="3981157"/>
            <a:chExt cx="309490" cy="112542"/>
          </a:xfrm>
        </p:grpSpPr>
        <p:sp>
          <p:nvSpPr>
            <p:cNvPr id="5" name="Ορθογώνιο 4">
              <a:extLst>
                <a:ext uri="{FF2B5EF4-FFF2-40B4-BE49-F238E27FC236}">
                  <a16:creationId xmlns:a16="http://schemas.microsoft.com/office/drawing/2014/main" id="{49A2578E-7A3E-4880-B678-7AA768761094}"/>
                </a:ext>
              </a:extLst>
            </p:cNvPr>
            <p:cNvSpPr/>
            <p:nvPr/>
          </p:nvSpPr>
          <p:spPr>
            <a:xfrm>
              <a:off x="7061981" y="3981157"/>
              <a:ext cx="84407" cy="11254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cxnSp>
          <p:nvCxnSpPr>
            <p:cNvPr id="6" name="Ευθύγραμμο βέλος σύνδεσης 5">
              <a:extLst>
                <a:ext uri="{FF2B5EF4-FFF2-40B4-BE49-F238E27FC236}">
                  <a16:creationId xmlns:a16="http://schemas.microsoft.com/office/drawing/2014/main" id="{BC3A0846-946B-492F-9766-1597F369E02E}"/>
                </a:ext>
              </a:extLst>
            </p:cNvPr>
            <p:cNvCxnSpPr>
              <a:cxnSpLocks/>
            </p:cNvCxnSpPr>
            <p:nvPr/>
          </p:nvCxnSpPr>
          <p:spPr>
            <a:xfrm>
              <a:off x="7146388" y="4037428"/>
              <a:ext cx="225083"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87163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CD209-9DC5-456F-8048-A1C490E724ED}"/>
              </a:ext>
            </a:extLst>
          </p:cNvPr>
          <p:cNvSpPr>
            <a:spLocks noGrp="1"/>
          </p:cNvSpPr>
          <p:nvPr>
            <p:ph type="title"/>
          </p:nvPr>
        </p:nvSpPr>
        <p:spPr>
          <a:xfrm>
            <a:off x="628650" y="365127"/>
            <a:ext cx="7886700" cy="709072"/>
          </a:xfrm>
        </p:spPr>
        <p:txBody>
          <a:bodyPr>
            <a:normAutofit/>
          </a:bodyPr>
          <a:lstStyle/>
          <a:p>
            <a:r>
              <a:rPr lang="en-US" sz="3600" dirty="0"/>
              <a:t>H </a:t>
            </a:r>
            <a:r>
              <a:rPr lang="el-GR" sz="3600" dirty="0"/>
              <a:t>ένσταση της Β. </a:t>
            </a:r>
            <a:r>
              <a:rPr lang="en-US" sz="3600" dirty="0"/>
              <a:t>Vetter</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0556453-0C11-4E86-BA07-8D53E5B13F7D}"/>
                  </a:ext>
                </a:extLst>
              </p:cNvPr>
              <p:cNvSpPr>
                <a:spLocks noGrp="1"/>
              </p:cNvSpPr>
              <p:nvPr>
                <p:ph idx="1"/>
              </p:nvPr>
            </p:nvSpPr>
            <p:spPr>
              <a:xfrm>
                <a:off x="628650" y="1074199"/>
                <a:ext cx="7886700" cy="5202314"/>
              </a:xfrm>
            </p:spPr>
            <p:txBody>
              <a:bodyPr>
                <a:normAutofit fontScale="77500" lnSpcReduction="20000"/>
              </a:bodyPr>
              <a:lstStyle/>
              <a:p>
                <a:pPr marL="0" indent="0">
                  <a:buNone/>
                </a:pPr>
                <a:r>
                  <a:rPr lang="el-GR" sz="2200" dirty="0"/>
                  <a:t>Θεωρείστε το νόμο του </a:t>
                </a:r>
                <a:r>
                  <a:rPr lang="en-US" sz="2200" dirty="0"/>
                  <a:t>Coulomb</a:t>
                </a:r>
                <a:r>
                  <a:rPr lang="el-GR" sz="2200" dirty="0"/>
                  <a:t>,</a:t>
                </a:r>
              </a:p>
              <a:p>
                <a:pPr marL="0" indent="0" algn="ctr">
                  <a:buNone/>
                </a:pPr>
                <a14:m>
                  <m:oMath xmlns:m="http://schemas.openxmlformats.org/officeDocument/2006/math">
                    <m:r>
                      <a:rPr lang="en-US" sz="2200" b="0" i="1" smtClean="0">
                        <a:latin typeface="Cambria Math" panose="02040503050406030204" pitchFamily="18" charset="0"/>
                      </a:rPr>
                      <m:t>𝐹</m:t>
                    </m:r>
                    <m:r>
                      <a:rPr lang="en-US" sz="2200" b="0" i="1" smtClean="0">
                        <a:latin typeface="Cambria Math" panose="02040503050406030204" pitchFamily="18" charset="0"/>
                      </a:rPr>
                      <m:t>=</m:t>
                    </m:r>
                    <m:r>
                      <a:rPr lang="en-US" sz="2200" b="0" i="1" smtClean="0">
                        <a:latin typeface="Cambria Math" panose="02040503050406030204" pitchFamily="18" charset="0"/>
                      </a:rPr>
                      <m:t>𝐾</m:t>
                    </m:r>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𝑄</m:t>
                        </m:r>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𝑞</m:t>
                            </m:r>
                          </m:e>
                          <m:sub>
                            <m:r>
                              <a:rPr lang="en-US" sz="2200" b="0" i="1" smtClean="0">
                                <a:latin typeface="Cambria Math" panose="02040503050406030204" pitchFamily="18" charset="0"/>
                              </a:rPr>
                              <m:t>𝑖</m:t>
                            </m:r>
                          </m:sub>
                        </m:sSub>
                      </m:num>
                      <m:den>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𝑟</m:t>
                            </m:r>
                          </m:e>
                          <m:sub>
                            <m:r>
                              <a:rPr lang="en-US" sz="2200" b="0" i="1" smtClean="0">
                                <a:latin typeface="Cambria Math" panose="02040503050406030204" pitchFamily="18" charset="0"/>
                              </a:rPr>
                              <m:t>𝑖</m:t>
                            </m:r>
                          </m:sub>
                          <m:sup>
                            <m:r>
                              <a:rPr lang="en-US" sz="2200" b="0" i="1" smtClean="0">
                                <a:latin typeface="Cambria Math" panose="02040503050406030204" pitchFamily="18" charset="0"/>
                              </a:rPr>
                              <m:t>2</m:t>
                            </m:r>
                          </m:sup>
                        </m:sSubSup>
                      </m:den>
                    </m:f>
                  </m:oMath>
                </a14:m>
                <a:r>
                  <a:rPr lang="el-GR" sz="2200" dirty="0"/>
                  <a:t> ,</a:t>
                </a:r>
                <a:endParaRPr lang="en-US" sz="2200" dirty="0"/>
              </a:p>
              <a:p>
                <a:pPr marL="0" indent="0">
                  <a:buNone/>
                </a:pPr>
                <a:r>
                  <a:rPr lang="el-GR" sz="2200" dirty="0"/>
                  <a:t>που περιγράφει τη δύναμη που ασκείται από </a:t>
                </a:r>
                <a:r>
                  <a:rPr lang="el-GR" sz="2200" b="1" dirty="0"/>
                  <a:t>καθορισμένο </a:t>
                </a:r>
                <a:r>
                  <a:rPr lang="el-GR" sz="2200" dirty="0"/>
                  <a:t>φορτίο </a:t>
                </a:r>
                <a14:m>
                  <m:oMath xmlns:m="http://schemas.openxmlformats.org/officeDocument/2006/math">
                    <m:r>
                      <a:rPr lang="en-US" sz="2200" i="1">
                        <a:latin typeface="Cambria Math" panose="02040503050406030204" pitchFamily="18" charset="0"/>
                      </a:rPr>
                      <m:t>𝑄</m:t>
                    </m:r>
                    <m:r>
                      <a:rPr lang="en-US" sz="2200" i="1">
                        <a:latin typeface="Cambria Math" panose="02040503050406030204" pitchFamily="18" charset="0"/>
                      </a:rPr>
                      <m:t> </m:t>
                    </m:r>
                  </m:oMath>
                </a14:m>
                <a:r>
                  <a:rPr lang="el-GR" sz="2200" dirty="0"/>
                  <a:t>σε ηλεκτρικό φορτίο </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𝑞</m:t>
                        </m:r>
                      </m:e>
                      <m:sub>
                        <m:r>
                          <a:rPr lang="en-US" sz="2200" i="1">
                            <a:latin typeface="Cambria Math" panose="02040503050406030204" pitchFamily="18" charset="0"/>
                          </a:rPr>
                          <m:t>𝑖</m:t>
                        </m:r>
                      </m:sub>
                    </m:sSub>
                  </m:oMath>
                </a14:m>
                <a:r>
                  <a:rPr lang="el-GR" sz="2200" dirty="0"/>
                  <a:t>, το οποίο βρίσκεται σε απόσταση </a:t>
                </a:r>
                <a14:m>
                  <m:oMath xmlns:m="http://schemas.openxmlformats.org/officeDocument/2006/math">
                    <m:sSub>
                      <m:sSubPr>
                        <m:ctrlPr>
                          <a:rPr lang="en-US" sz="2200" i="1">
                            <a:latin typeface="Cambria Math" panose="02040503050406030204" pitchFamily="18" charset="0"/>
                          </a:rPr>
                        </m:ctrlPr>
                      </m:sSubPr>
                      <m:e>
                        <m:r>
                          <a:rPr lang="en-US" sz="2200" b="0" i="1" smtClean="0">
                            <a:latin typeface="Cambria Math" panose="02040503050406030204" pitchFamily="18" charset="0"/>
                          </a:rPr>
                          <m:t>𝑟</m:t>
                        </m:r>
                      </m:e>
                      <m:sub>
                        <m:r>
                          <a:rPr lang="en-US" sz="2200" i="1">
                            <a:latin typeface="Cambria Math" panose="02040503050406030204" pitchFamily="18" charset="0"/>
                          </a:rPr>
                          <m:t>𝑖</m:t>
                        </m:r>
                      </m:sub>
                    </m:sSub>
                    <m:r>
                      <a:rPr lang="en-US" sz="2200" b="0" i="1" smtClean="0">
                        <a:latin typeface="Cambria Math" panose="02040503050406030204" pitchFamily="18" charset="0"/>
                      </a:rPr>
                      <m:t>.</m:t>
                    </m:r>
                  </m:oMath>
                </a14:m>
                <a:endParaRPr lang="en-US" sz="2200" b="0" dirty="0"/>
              </a:p>
              <a:p>
                <a:pPr marL="0" indent="0">
                  <a:buNone/>
                </a:pPr>
                <a:r>
                  <a:rPr lang="en-US" sz="2200" dirty="0"/>
                  <a:t>H </a:t>
                </a:r>
                <a:r>
                  <a:rPr lang="el-GR" sz="2200" dirty="0"/>
                  <a:t>ιδιότητα </a:t>
                </a:r>
                <a14:m>
                  <m:oMath xmlns:m="http://schemas.openxmlformats.org/officeDocument/2006/math">
                    <m:r>
                      <a:rPr lang="en-US" sz="2200" i="1">
                        <a:latin typeface="Cambria Math" panose="02040503050406030204" pitchFamily="18" charset="0"/>
                      </a:rPr>
                      <m:t>𝑄</m:t>
                    </m:r>
                  </m:oMath>
                </a14:m>
                <a:r>
                  <a:rPr lang="el-GR" sz="2200" dirty="0"/>
                  <a:t> αναλύεται σύμφωνα με το σχήμα, </a:t>
                </a:r>
              </a:p>
              <a:p>
                <a:pPr marL="0" indent="0" algn="ctr">
                  <a:buNone/>
                </a:pPr>
                <a:r>
                  <a:rPr lang="en-US" sz="2200" dirty="0"/>
                  <a:t>□</a:t>
                </a:r>
                <a14:m>
                  <m:oMath xmlns:m="http://schemas.openxmlformats.org/officeDocument/2006/math">
                    <m:r>
                      <a:rPr lang="en-US" sz="2200">
                        <a:latin typeface="Cambria Math" panose="02040503050406030204" pitchFamily="18" charset="0"/>
                      </a:rPr>
                      <m:t>(</m:t>
                    </m:r>
                    <m:box>
                      <m:boxPr>
                        <m:ctrlPr>
                          <a:rPr lang="el-GR" sz="2200" i="1">
                            <a:latin typeface="Cambria Math" panose="02040503050406030204" pitchFamily="18" charset="0"/>
                          </a:rPr>
                        </m:ctrlPr>
                      </m:boxPr>
                      <m:e>
                        <m:r>
                          <a:rPr lang="en-US" sz="2200" i="1">
                            <a:latin typeface="Cambria Math" panose="02040503050406030204" pitchFamily="18" charset="0"/>
                          </a:rPr>
                          <m:t>𝑃𝑥</m:t>
                        </m:r>
                        <m:r>
                          <a:rPr lang="en-US" sz="2200" i="1">
                            <a:latin typeface="Cambria Math" panose="02040503050406030204" pitchFamily="18" charset="0"/>
                            <a:ea typeface="Cambria Math" panose="02040503050406030204" pitchFamily="18" charset="0"/>
                          </a:rPr>
                          <m:t>→(</m:t>
                        </m:r>
                        <m:r>
                          <a:rPr lang="en-US" sz="2200" i="1">
                            <a:latin typeface="Cambria Math" panose="02040503050406030204" pitchFamily="18" charset="0"/>
                            <a:ea typeface="Cambria Math" panose="02040503050406030204" pitchFamily="18" charset="0"/>
                          </a:rPr>
                          <m:t>𝑆𝑥</m:t>
                        </m:r>
                      </m:e>
                    </m:box>
                    <m:r>
                      <a:rPr lang="en-US" sz="2200" i="1">
                        <a:latin typeface="Cambria Math" panose="02040503050406030204" pitchFamily="18" charset="0"/>
                      </a:rPr>
                      <m:t>       </m:t>
                    </m:r>
                    <m:r>
                      <a:rPr lang="en-US" sz="2200" i="1">
                        <a:latin typeface="Cambria Math" panose="02040503050406030204" pitchFamily="18" charset="0"/>
                      </a:rPr>
                      <m:t>𝑀𝑥</m:t>
                    </m:r>
                    <m:r>
                      <a:rPr lang="en-US" sz="2200" i="1">
                        <a:latin typeface="Cambria Math" panose="02040503050406030204" pitchFamily="18" charset="0"/>
                      </a:rPr>
                      <m:t>))</m:t>
                    </m:r>
                  </m:oMath>
                </a14:m>
                <a:r>
                  <a:rPr lang="el-GR" sz="2200" dirty="0"/>
                  <a:t>,</a:t>
                </a:r>
              </a:p>
              <a:p>
                <a:pPr marL="0" indent="0" algn="just">
                  <a:buNone/>
                </a:pPr>
                <a:r>
                  <a:rPr lang="el-GR" sz="2200" dirty="0"/>
                  <a:t>σε </a:t>
                </a:r>
                <a:r>
                  <a:rPr lang="el-GR" sz="2200" b="1" dirty="0"/>
                  <a:t>πολλαπλές παράλληλες </a:t>
                </a:r>
                <a:r>
                  <a:rPr lang="el-GR" sz="2200" dirty="0"/>
                  <a:t>αποκρίσεις </a:t>
                </a:r>
                <a14:m>
                  <m:oMath xmlns:m="http://schemas.openxmlformats.org/officeDocument/2006/math">
                    <m:r>
                      <a:rPr lang="en-US" sz="2200" b="1" i="1">
                        <a:latin typeface="Cambria Math" panose="02040503050406030204" pitchFamily="18" charset="0"/>
                      </a:rPr>
                      <m:t>𝑴</m:t>
                    </m:r>
                    <m:r>
                      <a:rPr lang="el-GR" sz="2200" b="1" i="1" smtClean="0">
                        <a:latin typeface="Cambria Math" panose="02040503050406030204" pitchFamily="18" charset="0"/>
                      </a:rPr>
                      <m:t>(</m:t>
                    </m:r>
                    <m:sSub>
                      <m:sSubPr>
                        <m:ctrlPr>
                          <a:rPr lang="en-US" sz="2200" b="1" i="1">
                            <a:latin typeface="Cambria Math" panose="02040503050406030204" pitchFamily="18" charset="0"/>
                          </a:rPr>
                        </m:ctrlPr>
                      </m:sSubPr>
                      <m:e>
                        <m:r>
                          <a:rPr lang="en-US" sz="2200" b="1" i="1">
                            <a:latin typeface="Cambria Math" panose="02040503050406030204" pitchFamily="18" charset="0"/>
                          </a:rPr>
                          <m:t>𝒒</m:t>
                        </m:r>
                      </m:e>
                      <m:sub>
                        <m:r>
                          <a:rPr lang="en-US" sz="2200" b="1" i="1">
                            <a:latin typeface="Cambria Math" panose="02040503050406030204" pitchFamily="18" charset="0"/>
                          </a:rPr>
                          <m:t>𝒊</m:t>
                        </m:r>
                      </m:sub>
                    </m:sSub>
                  </m:oMath>
                </a14:m>
                <a:r>
                  <a:rPr lang="el-GR" sz="2200" b="1" i="1" dirty="0">
                    <a:latin typeface="Cambria Math" panose="02040503050406030204" pitchFamily="18" charset="0"/>
                  </a:rPr>
                  <a:t>,</a:t>
                </a:r>
                <a:r>
                  <a:rPr lang="en-US" sz="2200" b="1" dirty="0"/>
                  <a:t> </a:t>
                </a:r>
                <a14:m>
                  <m:oMath xmlns:m="http://schemas.openxmlformats.org/officeDocument/2006/math">
                    <m:sSub>
                      <m:sSubPr>
                        <m:ctrlPr>
                          <a:rPr lang="en-US" sz="2200" b="1" i="1">
                            <a:latin typeface="Cambria Math" panose="02040503050406030204" pitchFamily="18" charset="0"/>
                          </a:rPr>
                        </m:ctrlPr>
                      </m:sSubPr>
                      <m:e>
                        <m:r>
                          <a:rPr lang="en-US" sz="2200" b="1" i="1" smtClean="0">
                            <a:latin typeface="Cambria Math" panose="02040503050406030204" pitchFamily="18" charset="0"/>
                          </a:rPr>
                          <m:t>𝒓</m:t>
                        </m:r>
                      </m:e>
                      <m:sub>
                        <m:r>
                          <a:rPr lang="en-US" sz="2200" b="1" i="1">
                            <a:latin typeface="Cambria Math" panose="02040503050406030204" pitchFamily="18" charset="0"/>
                          </a:rPr>
                          <m:t>𝒊</m:t>
                        </m:r>
                      </m:sub>
                    </m:sSub>
                    <m:r>
                      <a:rPr lang="en-US" sz="2200" b="1" i="1" smtClean="0">
                        <a:latin typeface="Cambria Math" panose="02040503050406030204" pitchFamily="18" charset="0"/>
                      </a:rPr>
                      <m:t>)</m:t>
                    </m:r>
                  </m:oMath>
                </a14:m>
                <a:r>
                  <a:rPr lang="en-US" sz="2200" b="1" i="1" dirty="0">
                    <a:latin typeface="Cambria Math" panose="02040503050406030204" pitchFamily="18" charset="0"/>
                  </a:rPr>
                  <a:t> </a:t>
                </a:r>
                <a:r>
                  <a:rPr lang="el-GR" sz="2200" dirty="0">
                    <a:latin typeface="Cambria Math" panose="02040503050406030204" pitchFamily="18" charset="0"/>
                  </a:rPr>
                  <a:t>που περιγράφουν τη δύναμη που ασκείται από το </a:t>
                </a:r>
                <a14:m>
                  <m:oMath xmlns:m="http://schemas.openxmlformats.org/officeDocument/2006/math">
                    <m:r>
                      <a:rPr lang="en-US" sz="2200" b="0" i="1">
                        <a:latin typeface="Cambria Math" panose="02040503050406030204" pitchFamily="18" charset="0"/>
                      </a:rPr>
                      <m:t>𝑄</m:t>
                    </m:r>
                  </m:oMath>
                </a14:m>
                <a:r>
                  <a:rPr lang="el-GR" sz="2200" dirty="0">
                    <a:latin typeface="Cambria Math" panose="02040503050406030204" pitchFamily="18" charset="0"/>
                  </a:rPr>
                  <a:t> δεδομένης της ύπαρξης αντίστοιχων παράλληλων ερεθισμάτων </a:t>
                </a:r>
                <a:r>
                  <a:rPr lang="en-US" sz="2200" dirty="0">
                    <a:latin typeface="Cambria Math" panose="02040503050406030204" pitchFamily="18" charset="0"/>
                  </a:rPr>
                  <a:t> </a:t>
                </a:r>
                <a14:m>
                  <m:oMath xmlns:m="http://schemas.openxmlformats.org/officeDocument/2006/math">
                    <m:r>
                      <a:rPr lang="en-US" sz="2200" b="1" i="1" smtClean="0">
                        <a:latin typeface="Cambria Math" panose="02040503050406030204" pitchFamily="18" charset="0"/>
                      </a:rPr>
                      <m:t>𝑺</m:t>
                    </m:r>
                    <m:r>
                      <a:rPr lang="el-GR" sz="2200" b="1" i="1">
                        <a:latin typeface="Cambria Math" panose="02040503050406030204" pitchFamily="18" charset="0"/>
                      </a:rPr>
                      <m:t>(</m:t>
                    </m:r>
                    <m:sSub>
                      <m:sSubPr>
                        <m:ctrlPr>
                          <a:rPr lang="en-US" sz="2200" b="1" i="1">
                            <a:latin typeface="Cambria Math" panose="02040503050406030204" pitchFamily="18" charset="0"/>
                          </a:rPr>
                        </m:ctrlPr>
                      </m:sSubPr>
                      <m:e>
                        <m:r>
                          <a:rPr lang="en-US" sz="2200" b="1" i="1">
                            <a:latin typeface="Cambria Math" panose="02040503050406030204" pitchFamily="18" charset="0"/>
                          </a:rPr>
                          <m:t>𝒒</m:t>
                        </m:r>
                      </m:e>
                      <m:sub>
                        <m:r>
                          <a:rPr lang="en-US" sz="2200" b="1" i="1">
                            <a:latin typeface="Cambria Math" panose="02040503050406030204" pitchFamily="18" charset="0"/>
                          </a:rPr>
                          <m:t>𝒊</m:t>
                        </m:r>
                      </m:sub>
                    </m:sSub>
                  </m:oMath>
                </a14:m>
                <a:r>
                  <a:rPr lang="el-GR" sz="2200" b="1" i="1" dirty="0">
                    <a:latin typeface="Cambria Math" panose="02040503050406030204" pitchFamily="18" charset="0"/>
                  </a:rPr>
                  <a:t>,</a:t>
                </a:r>
                <a:r>
                  <a:rPr lang="en-US" sz="2200" b="1" dirty="0"/>
                  <a:t> </a:t>
                </a:r>
                <a14:m>
                  <m:oMath xmlns:m="http://schemas.openxmlformats.org/officeDocument/2006/math">
                    <m:sSub>
                      <m:sSubPr>
                        <m:ctrlPr>
                          <a:rPr lang="en-US" sz="2200" b="1" i="1">
                            <a:latin typeface="Cambria Math" panose="02040503050406030204" pitchFamily="18" charset="0"/>
                          </a:rPr>
                        </m:ctrlPr>
                      </m:sSubPr>
                      <m:e>
                        <m:r>
                          <a:rPr lang="en-US" sz="2200" b="1" i="1">
                            <a:latin typeface="Cambria Math" panose="02040503050406030204" pitchFamily="18" charset="0"/>
                          </a:rPr>
                          <m:t>𝒓</m:t>
                        </m:r>
                      </m:e>
                      <m:sub>
                        <m:r>
                          <a:rPr lang="en-US" sz="2200" b="1" i="1">
                            <a:latin typeface="Cambria Math" panose="02040503050406030204" pitchFamily="18" charset="0"/>
                          </a:rPr>
                          <m:t>𝒊</m:t>
                        </m:r>
                      </m:sub>
                    </m:sSub>
                    <m:r>
                      <a:rPr lang="en-US" sz="2200" b="1" i="1">
                        <a:latin typeface="Cambria Math" panose="02040503050406030204" pitchFamily="18" charset="0"/>
                      </a:rPr>
                      <m:t>)</m:t>
                    </m:r>
                  </m:oMath>
                </a14:m>
                <a:r>
                  <a:rPr lang="en-US" sz="2200" b="1" i="1" dirty="0">
                    <a:latin typeface="Cambria Math" panose="02040503050406030204" pitchFamily="18" charset="0"/>
                  </a:rPr>
                  <a:t> </a:t>
                </a:r>
                <a:r>
                  <a:rPr lang="el-GR" sz="2200" dirty="0">
                    <a:latin typeface="Cambria Math" panose="02040503050406030204" pitchFamily="18" charset="0"/>
                  </a:rPr>
                  <a:t>τα οποία δηλώνουν την ύπαρξη κάποιου </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𝑞</m:t>
                        </m:r>
                      </m:e>
                      <m:sub>
                        <m:r>
                          <a:rPr lang="en-US" sz="2200" i="1">
                            <a:latin typeface="Cambria Math" panose="02040503050406030204" pitchFamily="18" charset="0"/>
                          </a:rPr>
                          <m:t>𝑖</m:t>
                        </m:r>
                      </m:sub>
                    </m:sSub>
                  </m:oMath>
                </a14:m>
                <a:r>
                  <a:rPr lang="el-GR" sz="2200" i="1" dirty="0">
                    <a:latin typeface="Cambria Math" panose="02040503050406030204" pitchFamily="18" charset="0"/>
                  </a:rPr>
                  <a:t> </a:t>
                </a:r>
                <a:r>
                  <a:rPr lang="el-GR" sz="2200" dirty="0">
                    <a:latin typeface="Cambria Math" panose="02040503050406030204" pitchFamily="18" charset="0"/>
                  </a:rPr>
                  <a:t>σε  κάποια απόσταση </a:t>
                </a:r>
                <a14:m>
                  <m:oMath xmlns:m="http://schemas.openxmlformats.org/officeDocument/2006/math">
                    <m:sSub>
                      <m:sSubPr>
                        <m:ctrlPr>
                          <a:rPr lang="en-US" sz="2200" i="1">
                            <a:latin typeface="Cambria Math" panose="02040503050406030204" pitchFamily="18" charset="0"/>
                          </a:rPr>
                        </m:ctrlPr>
                      </m:sSubPr>
                      <m:e>
                        <m:r>
                          <a:rPr lang="en-US" sz="2200" b="0" i="1">
                            <a:latin typeface="Cambria Math" panose="02040503050406030204" pitchFamily="18" charset="0"/>
                          </a:rPr>
                          <m:t>𝑟</m:t>
                        </m:r>
                      </m:e>
                      <m:sub>
                        <m:r>
                          <a:rPr lang="en-US" sz="2200" b="0" i="1">
                            <a:latin typeface="Cambria Math" panose="02040503050406030204" pitchFamily="18" charset="0"/>
                          </a:rPr>
                          <m:t>𝑖</m:t>
                        </m:r>
                      </m:sub>
                    </m:sSub>
                    <m:r>
                      <a:rPr lang="el-GR" sz="2200" b="0" i="1" smtClean="0">
                        <a:latin typeface="Cambria Math" panose="02040503050406030204" pitchFamily="18" charset="0"/>
                      </a:rPr>
                      <m:t>. </m:t>
                    </m:r>
                  </m:oMath>
                </a14:m>
                <a:endParaRPr lang="el-GR" sz="2200" i="1" dirty="0">
                  <a:latin typeface="Cambria Math" panose="02040503050406030204" pitchFamily="18" charset="0"/>
                </a:endParaRPr>
              </a:p>
              <a:p>
                <a:pPr marL="0" indent="0" algn="ctr">
                  <a:lnSpc>
                    <a:spcPct val="120000"/>
                  </a:lnSpc>
                  <a:buNone/>
                </a:pPr>
                <a:r>
                  <a:rPr lang="en-US" sz="2000" b="1" dirty="0"/>
                  <a:t>□</a:t>
                </a:r>
                <a14:m>
                  <m:oMath xmlns:m="http://schemas.openxmlformats.org/officeDocument/2006/math">
                    <m:r>
                      <a:rPr lang="en-US" sz="2000" b="1">
                        <a:latin typeface="Cambria Math" panose="02040503050406030204" pitchFamily="18" charset="0"/>
                      </a:rPr>
                      <m:t>(</m:t>
                    </m:r>
                    <m:box>
                      <m:boxPr>
                        <m:ctrlPr>
                          <a:rPr lang="el-GR" sz="2000" b="1" i="1">
                            <a:latin typeface="Cambria Math" panose="02040503050406030204" pitchFamily="18" charset="0"/>
                          </a:rPr>
                        </m:ctrlPr>
                      </m:boxPr>
                      <m:e>
                        <m:r>
                          <a:rPr lang="en-US" sz="2000" b="1" i="1">
                            <a:latin typeface="Cambria Math" panose="02040503050406030204" pitchFamily="18" charset="0"/>
                          </a:rPr>
                          <m:t>𝒙</m:t>
                        </m:r>
                        <m:r>
                          <a:rPr lang="el-GR" sz="2000" b="1" i="1" smtClean="0">
                            <a:latin typeface="Cambria Math" panose="02040503050406030204" pitchFamily="18" charset="0"/>
                          </a:rPr>
                          <m:t> </m:t>
                        </m:r>
                        <m:r>
                          <a:rPr lang="en-US" sz="2000" b="1" i="0" smtClean="0">
                            <a:latin typeface="Cambria Math" panose="02040503050406030204" pitchFamily="18" charset="0"/>
                          </a:rPr>
                          <m:t>𝐡𝐚</m:t>
                        </m:r>
                        <m:r>
                          <a:rPr lang="en-US" sz="2000" b="1" i="1" smtClean="0">
                            <a:latin typeface="Cambria Math" panose="02040503050406030204" pitchFamily="18" charset="0"/>
                          </a:rPr>
                          <m:t>𝒔</m:t>
                        </m:r>
                        <m:r>
                          <a:rPr lang="en-US" sz="2000" b="1" i="1" smtClean="0">
                            <a:latin typeface="Cambria Math" panose="02040503050406030204" pitchFamily="18" charset="0"/>
                          </a:rPr>
                          <m:t> </m:t>
                        </m:r>
                        <m:r>
                          <a:rPr lang="en-US" sz="2000" b="1" i="1" smtClean="0">
                            <a:latin typeface="Cambria Math" panose="02040503050406030204" pitchFamily="18" charset="0"/>
                          </a:rPr>
                          <m:t>𝒄𝒉𝒂𝒓𝒈𝒆</m:t>
                        </m:r>
                        <m:r>
                          <a:rPr lang="en-US" sz="2000" b="1" i="1" smtClean="0">
                            <a:latin typeface="Cambria Math" panose="02040503050406030204" pitchFamily="18" charset="0"/>
                          </a:rPr>
                          <m:t> </m:t>
                        </m:r>
                        <m:r>
                          <a:rPr lang="en-US" sz="2000" b="1" i="1" smtClean="0">
                            <a:latin typeface="Cambria Math" panose="02040503050406030204" pitchFamily="18" charset="0"/>
                          </a:rPr>
                          <m:t>𝒆</m:t>
                        </m:r>
                        <m:r>
                          <a:rPr lang="en-US" sz="2000" b="1" i="1" smtClean="0">
                            <a:latin typeface="Cambria Math" panose="02040503050406030204" pitchFamily="18" charset="0"/>
                          </a:rPr>
                          <m:t> →(</m:t>
                        </m:r>
                        <m:r>
                          <a:rPr lang="en-US" sz="2000" b="1" i="1" smtClean="0">
                            <a:latin typeface="Cambria Math" panose="02040503050406030204" pitchFamily="18" charset="0"/>
                          </a:rPr>
                          <m:t>𝒙</m:t>
                        </m:r>
                        <m:r>
                          <a:rPr lang="en-US" sz="2000" b="1" i="1" smtClean="0">
                            <a:latin typeface="Cambria Math" panose="02040503050406030204" pitchFamily="18" charset="0"/>
                          </a:rPr>
                          <m:t> </m:t>
                        </m:r>
                        <m:r>
                          <a:rPr lang="en-US" sz="2000" b="1" i="1" smtClean="0">
                            <a:latin typeface="Cambria Math" panose="02040503050406030204" pitchFamily="18" charset="0"/>
                          </a:rPr>
                          <m:t>𝒊𝒔</m:t>
                        </m:r>
                        <m:r>
                          <a:rPr lang="en-US" sz="2000" b="1" i="1" smtClean="0">
                            <a:latin typeface="Cambria Math" panose="02040503050406030204" pitchFamily="18" charset="0"/>
                          </a:rPr>
                          <m:t> </m:t>
                        </m:r>
                        <m:r>
                          <a:rPr lang="en-US" sz="2000" b="1" i="1" smtClean="0">
                            <a:latin typeface="Cambria Math" panose="02040503050406030204" pitchFamily="18" charset="0"/>
                          </a:rPr>
                          <m:t>𝟓</m:t>
                        </m:r>
                        <m:r>
                          <a:rPr lang="en-US" sz="2000" b="1" i="1" smtClean="0">
                            <a:latin typeface="Cambria Math" panose="02040503050406030204" pitchFamily="18" charset="0"/>
                          </a:rPr>
                          <m:t>.</m:t>
                        </m:r>
                        <m:r>
                          <a:rPr lang="en-US" sz="2000" b="1" i="1" smtClean="0">
                            <a:latin typeface="Cambria Math" panose="02040503050406030204" pitchFamily="18" charset="0"/>
                          </a:rPr>
                          <m:t>𝟑</m:t>
                        </m:r>
                        <m:r>
                          <a:rPr lang="en-US" sz="2000" b="1" i="1" smtClean="0">
                            <a:latin typeface="Cambria Math" panose="02040503050406030204" pitchFamily="18" charset="0"/>
                            <a:ea typeface="Cambria Math" panose="02040503050406030204" pitchFamily="18" charset="0"/>
                          </a:rPr>
                          <m:t>×</m:t>
                        </m:r>
                        <m:sSup>
                          <m:sSupPr>
                            <m:ctrlPr>
                              <a:rPr lang="en-US" sz="2000" b="1" i="1" smtClean="0">
                                <a:latin typeface="Cambria Math" panose="02040503050406030204" pitchFamily="18" charset="0"/>
                                <a:ea typeface="Cambria Math" panose="02040503050406030204" pitchFamily="18" charset="0"/>
                              </a:rPr>
                            </m:ctrlPr>
                          </m:sSupPr>
                          <m:e>
                            <m:r>
                              <a:rPr lang="en-US" sz="2000" b="1" i="1" smtClean="0">
                                <a:latin typeface="Cambria Math" panose="02040503050406030204" pitchFamily="18" charset="0"/>
                                <a:ea typeface="Cambria Math" panose="02040503050406030204" pitchFamily="18" charset="0"/>
                              </a:rPr>
                              <m:t>𝟏𝟎</m:t>
                            </m:r>
                          </m:e>
                          <m:sup>
                            <m:r>
                              <a:rPr lang="en-US" sz="2000" b="1" i="1" smtClean="0">
                                <a:latin typeface="Cambria Math" panose="02040503050406030204" pitchFamily="18" charset="0"/>
                                <a:ea typeface="Cambria Math" panose="02040503050406030204" pitchFamily="18" charset="0"/>
                              </a:rPr>
                              <m:t>−</m:t>
                            </m:r>
                            <m:r>
                              <a:rPr lang="en-US" sz="2000" b="1" i="1" smtClean="0">
                                <a:latin typeface="Cambria Math" panose="02040503050406030204" pitchFamily="18" charset="0"/>
                                <a:ea typeface="Cambria Math" panose="02040503050406030204" pitchFamily="18" charset="0"/>
                              </a:rPr>
                              <m:t>𝟏𝟏</m:t>
                            </m:r>
                          </m:sup>
                        </m:sSup>
                        <m:r>
                          <a:rPr lang="en-US" sz="2000" b="1" i="1" smtClean="0">
                            <a:latin typeface="Cambria Math" panose="02040503050406030204" pitchFamily="18" charset="0"/>
                            <a:ea typeface="Cambria Math" panose="02040503050406030204" pitchFamily="18" charset="0"/>
                          </a:rPr>
                          <m:t>𝒎</m:t>
                        </m:r>
                        <m:r>
                          <a:rPr lang="en-US" sz="2000" b="1" i="1" smtClean="0">
                            <a:latin typeface="Cambria Math" panose="02040503050406030204" pitchFamily="18" charset="0"/>
                            <a:ea typeface="Cambria Math" panose="02040503050406030204" pitchFamily="18" charset="0"/>
                          </a:rPr>
                          <m:t> </m:t>
                        </m:r>
                        <m:r>
                          <a:rPr lang="en-US" sz="2000" b="1" i="1" smtClean="0">
                            <a:latin typeface="Cambria Math" panose="02040503050406030204" pitchFamily="18" charset="0"/>
                            <a:ea typeface="Cambria Math" panose="02040503050406030204" pitchFamily="18" charset="0"/>
                          </a:rPr>
                          <m:t>𝒇𝒓𝒐𝒎</m:t>
                        </m:r>
                        <m:r>
                          <a:rPr lang="en-US" sz="2000" b="1" i="1" smtClean="0">
                            <a:latin typeface="Cambria Math" panose="02040503050406030204" pitchFamily="18" charset="0"/>
                            <a:ea typeface="Cambria Math" panose="02040503050406030204" pitchFamily="18" charset="0"/>
                          </a:rPr>
                          <m:t> </m:t>
                        </m:r>
                        <m:r>
                          <a:rPr lang="en-US" sz="2000" b="1" i="1" smtClean="0">
                            <a:latin typeface="Cambria Math" panose="02040503050406030204" pitchFamily="18" charset="0"/>
                            <a:ea typeface="Cambria Math" panose="02040503050406030204" pitchFamily="18" charset="0"/>
                          </a:rPr>
                          <m:t>𝒂</m:t>
                        </m:r>
                        <m:r>
                          <a:rPr lang="en-US" sz="2000" b="1" i="1" smtClean="0">
                            <a:latin typeface="Cambria Math" panose="02040503050406030204" pitchFamily="18" charset="0"/>
                            <a:ea typeface="Cambria Math" panose="02040503050406030204" pitchFamily="18" charset="0"/>
                          </a:rPr>
                          <m:t> </m:t>
                        </m:r>
                        <m:r>
                          <a:rPr lang="en-US" sz="2000" b="1" i="1" smtClean="0">
                            <a:latin typeface="Cambria Math" panose="02040503050406030204" pitchFamily="18" charset="0"/>
                            <a:ea typeface="Cambria Math" panose="02040503050406030204" pitchFamily="18" charset="0"/>
                          </a:rPr>
                          <m:t>𝒄𝒉𝒂𝒓𝒈𝒆</m:t>
                        </m:r>
                        <m:r>
                          <a:rPr lang="en-US" sz="2000" b="1" i="1" smtClean="0">
                            <a:latin typeface="Cambria Math" panose="02040503050406030204" pitchFamily="18" charset="0"/>
                            <a:ea typeface="Cambria Math" panose="02040503050406030204" pitchFamily="18" charset="0"/>
                          </a:rPr>
                          <m:t> </m:t>
                        </m:r>
                        <m:r>
                          <a:rPr lang="en-US" sz="2000" b="1" i="1" smtClean="0">
                            <a:latin typeface="Cambria Math" panose="02040503050406030204" pitchFamily="18" charset="0"/>
                            <a:ea typeface="Cambria Math" panose="02040503050406030204" pitchFamily="18" charset="0"/>
                          </a:rPr>
                          <m:t>𝒐𝒇</m:t>
                        </m:r>
                        <m:r>
                          <a:rPr lang="en-US" sz="2000" b="1" i="1" smtClean="0">
                            <a:latin typeface="Cambria Math" panose="02040503050406030204" pitchFamily="18" charset="0"/>
                            <a:ea typeface="Cambria Math" panose="02040503050406030204" pitchFamily="18" charset="0"/>
                          </a:rPr>
                          <m:t> </m:t>
                        </m:r>
                        <m:r>
                          <a:rPr lang="en-US" sz="2000" b="1" i="1" smtClean="0">
                            <a:latin typeface="Cambria Math" panose="02040503050406030204" pitchFamily="18" charset="0"/>
                            <a:ea typeface="Cambria Math" panose="02040503050406030204" pitchFamily="18" charset="0"/>
                          </a:rPr>
                          <m:t>𝟏</m:t>
                        </m:r>
                        <m:r>
                          <a:rPr lang="en-US" sz="2000" b="1" i="1" smtClean="0">
                            <a:latin typeface="Cambria Math" panose="02040503050406030204" pitchFamily="18" charset="0"/>
                            <a:ea typeface="Cambria Math" panose="02040503050406030204" pitchFamily="18" charset="0"/>
                          </a:rPr>
                          <m:t>.</m:t>
                        </m:r>
                        <m:r>
                          <a:rPr lang="en-US" sz="2000" b="1" i="1" smtClean="0">
                            <a:latin typeface="Cambria Math" panose="02040503050406030204" pitchFamily="18" charset="0"/>
                            <a:ea typeface="Cambria Math" panose="02040503050406030204" pitchFamily="18" charset="0"/>
                          </a:rPr>
                          <m:t>𝟔</m:t>
                        </m:r>
                        <m:r>
                          <a:rPr lang="en-US" sz="2000" b="1" i="1">
                            <a:latin typeface="Cambria Math" panose="02040503050406030204" pitchFamily="18" charset="0"/>
                            <a:ea typeface="Cambria Math" panose="02040503050406030204" pitchFamily="18" charset="0"/>
                          </a:rPr>
                          <m:t>×</m:t>
                        </m:r>
                        <m:sSup>
                          <m:sSupPr>
                            <m:ctrlPr>
                              <a:rPr lang="en-US" sz="2000" b="1" i="1">
                                <a:latin typeface="Cambria Math" panose="02040503050406030204" pitchFamily="18" charset="0"/>
                                <a:ea typeface="Cambria Math" panose="02040503050406030204" pitchFamily="18" charset="0"/>
                              </a:rPr>
                            </m:ctrlPr>
                          </m:sSupPr>
                          <m:e>
                            <m:r>
                              <a:rPr lang="en-US" sz="2000" b="1" i="1">
                                <a:latin typeface="Cambria Math" panose="02040503050406030204" pitchFamily="18" charset="0"/>
                                <a:ea typeface="Cambria Math" panose="02040503050406030204" pitchFamily="18" charset="0"/>
                              </a:rPr>
                              <m:t>𝟏𝟎</m:t>
                            </m:r>
                          </m:e>
                          <m:sup>
                            <m:r>
                              <a:rPr lang="en-US" sz="2000" b="1" i="1">
                                <a:latin typeface="Cambria Math" panose="02040503050406030204" pitchFamily="18" charset="0"/>
                                <a:ea typeface="Cambria Math" panose="02040503050406030204" pitchFamily="18" charset="0"/>
                              </a:rPr>
                              <m:t>−</m:t>
                            </m:r>
                            <m:r>
                              <a:rPr lang="en-US" sz="2000" b="1" i="1" smtClean="0">
                                <a:latin typeface="Cambria Math" panose="02040503050406030204" pitchFamily="18" charset="0"/>
                                <a:ea typeface="Cambria Math" panose="02040503050406030204" pitchFamily="18" charset="0"/>
                              </a:rPr>
                              <m:t>𝟏𝟗</m:t>
                            </m:r>
                          </m:sup>
                        </m:sSup>
                        <m:r>
                          <a:rPr lang="en-US" sz="2000" b="1" i="1" smtClean="0">
                            <a:latin typeface="Cambria Math" panose="02040503050406030204" pitchFamily="18" charset="0"/>
                            <a:ea typeface="Cambria Math" panose="02040503050406030204" pitchFamily="18" charset="0"/>
                          </a:rPr>
                          <m:t>𝑪</m:t>
                        </m:r>
                        <m:r>
                          <a:rPr lang="en-US" sz="2000" b="1" i="1" smtClean="0">
                            <a:latin typeface="Cambria Math" panose="02040503050406030204" pitchFamily="18" charset="0"/>
                            <a:ea typeface="Cambria Math" panose="02040503050406030204" pitchFamily="18" charset="0"/>
                          </a:rPr>
                          <m:t>        </m:t>
                        </m:r>
                        <m:r>
                          <a:rPr lang="en-US" sz="2000" b="1" i="1">
                            <a:latin typeface="Cambria Math" panose="02040503050406030204" pitchFamily="18" charset="0"/>
                            <a:ea typeface="Cambria Math" panose="02040503050406030204" pitchFamily="18" charset="0"/>
                          </a:rPr>
                          <m:t>𝒙</m:t>
                        </m:r>
                        <m:r>
                          <a:rPr lang="en-US" sz="2000" b="1" i="1" smtClean="0">
                            <a:latin typeface="Cambria Math" panose="02040503050406030204" pitchFamily="18" charset="0"/>
                            <a:ea typeface="Cambria Math" panose="02040503050406030204" pitchFamily="18" charset="0"/>
                          </a:rPr>
                          <m:t> </m:t>
                        </m:r>
                        <m:r>
                          <a:rPr lang="en-US" sz="2000" b="1" i="1" smtClean="0">
                            <a:latin typeface="Cambria Math" panose="02040503050406030204" pitchFamily="18" charset="0"/>
                            <a:ea typeface="Cambria Math" panose="02040503050406030204" pitchFamily="18" charset="0"/>
                          </a:rPr>
                          <m:t>𝒆𝒙𝒆𝒓𝒕𝒔</m:t>
                        </m:r>
                        <m:r>
                          <a:rPr lang="en-US" sz="2000" b="1" i="1" smtClean="0">
                            <a:latin typeface="Cambria Math" panose="02040503050406030204" pitchFamily="18" charset="0"/>
                            <a:ea typeface="Cambria Math" panose="02040503050406030204" pitchFamily="18" charset="0"/>
                          </a:rPr>
                          <m:t> </m:t>
                        </m:r>
                      </m:e>
                    </m:box>
                    <m:r>
                      <a:rPr lang="en-US" sz="2000" b="1" i="1" smtClean="0">
                        <a:latin typeface="Cambria Math" panose="02040503050406030204" pitchFamily="18" charset="0"/>
                        <a:ea typeface="Cambria Math" panose="02040503050406030204" pitchFamily="18" charset="0"/>
                      </a:rPr>
                      <m:t> </m:t>
                    </m:r>
                    <m:r>
                      <a:rPr lang="en-US" sz="2000" b="1" i="1" smtClean="0">
                        <a:latin typeface="Cambria Math" panose="02040503050406030204" pitchFamily="18" charset="0"/>
                        <a:ea typeface="Cambria Math" panose="02040503050406030204" pitchFamily="18" charset="0"/>
                      </a:rPr>
                      <m:t>𝒂</m:t>
                    </m:r>
                    <m:r>
                      <a:rPr lang="en-US" sz="2000" b="1" i="1" smtClean="0">
                        <a:latin typeface="Cambria Math" panose="02040503050406030204" pitchFamily="18" charset="0"/>
                        <a:ea typeface="Cambria Math" panose="02040503050406030204" pitchFamily="18" charset="0"/>
                      </a:rPr>
                      <m:t> </m:t>
                    </m:r>
                    <m:r>
                      <a:rPr lang="en-US" sz="2000" b="1" i="1" smtClean="0">
                        <a:latin typeface="Cambria Math" panose="02040503050406030204" pitchFamily="18" charset="0"/>
                        <a:ea typeface="Cambria Math" panose="02040503050406030204" pitchFamily="18" charset="0"/>
                      </a:rPr>
                      <m:t>𝒇𝒐𝒓𝒄𝒆</m:t>
                    </m:r>
                    <m:r>
                      <a:rPr lang="en-US" sz="2000" b="1" i="1" smtClean="0">
                        <a:latin typeface="Cambria Math" panose="02040503050406030204" pitchFamily="18" charset="0"/>
                        <a:ea typeface="Cambria Math" panose="02040503050406030204" pitchFamily="18" charset="0"/>
                      </a:rPr>
                      <m:t> </m:t>
                    </m:r>
                    <m:r>
                      <a:rPr lang="en-US" sz="2000" b="1" i="1" smtClean="0">
                        <a:latin typeface="Cambria Math" panose="02040503050406030204" pitchFamily="18" charset="0"/>
                        <a:ea typeface="Cambria Math" panose="02040503050406030204" pitchFamily="18" charset="0"/>
                      </a:rPr>
                      <m:t>𝒐𝒇</m:t>
                    </m:r>
                    <m:r>
                      <a:rPr lang="en-US" sz="2000" b="1" i="1" smtClean="0">
                        <a:latin typeface="Cambria Math" panose="02040503050406030204" pitchFamily="18" charset="0"/>
                        <a:ea typeface="Cambria Math" panose="02040503050406030204" pitchFamily="18" charset="0"/>
                      </a:rPr>
                      <m:t> </m:t>
                    </m:r>
                    <m:r>
                      <a:rPr lang="en-US" sz="2000" b="1" i="1" smtClean="0">
                        <a:latin typeface="Cambria Math" panose="02040503050406030204" pitchFamily="18" charset="0"/>
                        <a:ea typeface="Cambria Math" panose="02040503050406030204" pitchFamily="18" charset="0"/>
                      </a:rPr>
                      <m:t>𝟖</m:t>
                    </m:r>
                    <m:r>
                      <a:rPr lang="en-US" sz="2000" b="1" i="1">
                        <a:latin typeface="Cambria Math" panose="02040503050406030204" pitchFamily="18" charset="0"/>
                        <a:ea typeface="Cambria Math" panose="02040503050406030204" pitchFamily="18" charset="0"/>
                      </a:rPr>
                      <m:t>×</m:t>
                    </m:r>
                    <m:sSup>
                      <m:sSupPr>
                        <m:ctrlPr>
                          <a:rPr lang="en-US" sz="2000" b="1" i="1">
                            <a:latin typeface="Cambria Math" panose="02040503050406030204" pitchFamily="18" charset="0"/>
                            <a:ea typeface="Cambria Math" panose="02040503050406030204" pitchFamily="18" charset="0"/>
                          </a:rPr>
                        </m:ctrlPr>
                      </m:sSupPr>
                      <m:e>
                        <m:r>
                          <a:rPr lang="en-US" sz="2000" b="1" i="1">
                            <a:latin typeface="Cambria Math" panose="02040503050406030204" pitchFamily="18" charset="0"/>
                            <a:ea typeface="Cambria Math" panose="02040503050406030204" pitchFamily="18" charset="0"/>
                          </a:rPr>
                          <m:t>𝟏𝟎</m:t>
                        </m:r>
                      </m:e>
                      <m:sup>
                        <m:r>
                          <a:rPr lang="en-US" sz="2000" b="1" i="1">
                            <a:latin typeface="Cambria Math" panose="02040503050406030204" pitchFamily="18" charset="0"/>
                            <a:ea typeface="Cambria Math" panose="02040503050406030204" pitchFamily="18" charset="0"/>
                          </a:rPr>
                          <m:t>−</m:t>
                        </m:r>
                        <m:r>
                          <a:rPr lang="en-US" sz="2000" b="1" i="1" smtClean="0">
                            <a:latin typeface="Cambria Math" panose="02040503050406030204" pitchFamily="18" charset="0"/>
                            <a:ea typeface="Cambria Math" panose="02040503050406030204" pitchFamily="18" charset="0"/>
                          </a:rPr>
                          <m:t>𝟖</m:t>
                        </m:r>
                      </m:sup>
                    </m:sSup>
                    <m:r>
                      <a:rPr lang="en-US" sz="2000" b="1" i="1" smtClean="0">
                        <a:latin typeface="Cambria Math" panose="02040503050406030204" pitchFamily="18" charset="0"/>
                        <a:ea typeface="Cambria Math" panose="02040503050406030204" pitchFamily="18" charset="0"/>
                      </a:rPr>
                      <m:t>𝑵</m:t>
                    </m:r>
                    <m:r>
                      <a:rPr lang="en-US" sz="2000" b="1" i="1">
                        <a:latin typeface="Cambria Math" panose="02040503050406030204" pitchFamily="18" charset="0"/>
                      </a:rPr>
                      <m:t>))</m:t>
                    </m:r>
                  </m:oMath>
                </a14:m>
                <a:endParaRPr lang="el-GR" sz="2000" b="1" dirty="0"/>
              </a:p>
              <a:p>
                <a:pPr marL="0" indent="0" algn="just">
                  <a:lnSpc>
                    <a:spcPct val="120000"/>
                  </a:lnSpc>
                  <a:buNone/>
                </a:pPr>
                <a:r>
                  <a:rPr lang="el-GR" sz="2000" dirty="0"/>
                  <a:t>Σύμφωνα, με τον </a:t>
                </a:r>
                <a:r>
                  <a:rPr lang="en-US" sz="2000" dirty="0"/>
                  <a:t>Bird, </a:t>
                </a:r>
                <a:r>
                  <a:rPr lang="el-GR" sz="2000" dirty="0"/>
                  <a:t>συνάγεται παραγωγικά νομολογικές προτάσεις του τύπου,</a:t>
                </a:r>
              </a:p>
              <a:p>
                <a:pPr marL="0" indent="0" algn="ctr">
                  <a:lnSpc>
                    <a:spcPct val="120000"/>
                  </a:lnSpc>
                  <a:buNone/>
                </a:pPr>
                <a14:m>
                  <m:oMath xmlns:m="http://schemas.openxmlformats.org/officeDocument/2006/math">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𝒙</m:t>
                    </m:r>
                    <m:d>
                      <m:dPr>
                        <m:ctrlPr>
                          <a:rPr lang="en-US" sz="2000" b="1" i="1">
                            <a:latin typeface="Cambria Math" panose="02040503050406030204" pitchFamily="18" charset="0"/>
                            <a:ea typeface="Cambria Math" panose="02040503050406030204" pitchFamily="18" charset="0"/>
                          </a:rPr>
                        </m:ctrlPr>
                      </m:dPr>
                      <m:e>
                        <m:d>
                          <m:dPr>
                            <m:ctrlPr>
                              <a:rPr lang="en-US" sz="2000" b="1" i="1">
                                <a:latin typeface="Cambria Math" panose="02040503050406030204" pitchFamily="18" charset="0"/>
                                <a:ea typeface="Cambria Math" panose="02040503050406030204" pitchFamily="18" charset="0"/>
                              </a:rPr>
                            </m:ctrlPr>
                          </m:dPr>
                          <m:e>
                            <m:r>
                              <a:rPr lang="en-US" sz="2000" b="1" i="1">
                                <a:latin typeface="Cambria Math" panose="02040503050406030204" pitchFamily="18" charset="0"/>
                              </a:rPr>
                              <m:t>𝒙</m:t>
                            </m:r>
                            <m:r>
                              <a:rPr lang="el-GR" sz="2000" b="1" i="1">
                                <a:latin typeface="Cambria Math" panose="02040503050406030204" pitchFamily="18" charset="0"/>
                              </a:rPr>
                              <m:t> </m:t>
                            </m:r>
                            <m:r>
                              <a:rPr lang="en-US" sz="2000" b="1" i="1">
                                <a:latin typeface="Cambria Math" panose="02040503050406030204" pitchFamily="18" charset="0"/>
                              </a:rPr>
                              <m:t>𝒉𝒂𝒔</m:t>
                            </m:r>
                            <m:r>
                              <a:rPr lang="en-US" sz="2000" b="1" i="1">
                                <a:latin typeface="Cambria Math" panose="02040503050406030204" pitchFamily="18" charset="0"/>
                              </a:rPr>
                              <m:t> </m:t>
                            </m:r>
                            <m:r>
                              <a:rPr lang="en-US" sz="2000" b="1" i="1">
                                <a:latin typeface="Cambria Math" panose="02040503050406030204" pitchFamily="18" charset="0"/>
                              </a:rPr>
                              <m:t>𝒄𝒉𝒂𝒓𝒈𝒆</m:t>
                            </m:r>
                            <m:r>
                              <a:rPr lang="en-US" sz="2000" b="1" i="1">
                                <a:latin typeface="Cambria Math" panose="02040503050406030204" pitchFamily="18" charset="0"/>
                              </a:rPr>
                              <m:t> </m:t>
                            </m:r>
                            <m:r>
                              <a:rPr lang="en-US" sz="2000" b="1" i="1">
                                <a:latin typeface="Cambria Math" panose="02040503050406030204" pitchFamily="18" charset="0"/>
                              </a:rPr>
                              <m:t>𝒆</m:t>
                            </m:r>
                            <m:r>
                              <a:rPr lang="el-GR" sz="2000" b="1" i="1" smtClean="0">
                                <a:latin typeface="Cambria Math" panose="02040503050406030204" pitchFamily="18" charset="0"/>
                              </a:rPr>
                              <m:t> </m:t>
                            </m:r>
                          </m:e>
                        </m:d>
                        <m:r>
                          <a:rPr lang="el-GR" sz="2000" b="1" i="1" smtClean="0">
                            <a:latin typeface="Cambria Math" panose="02040503050406030204" pitchFamily="18" charset="0"/>
                          </a:rPr>
                          <m:t>&amp;</m:t>
                        </m:r>
                        <m:d>
                          <m:dPr>
                            <m:ctrlPr>
                              <a:rPr lang="el-GR" sz="2000" b="1" i="1" smtClean="0">
                                <a:latin typeface="Cambria Math" panose="02040503050406030204" pitchFamily="18" charset="0"/>
                              </a:rPr>
                            </m:ctrlPr>
                          </m:dPr>
                          <m:e>
                            <m:r>
                              <a:rPr lang="en-US" sz="2000" b="1" i="1">
                                <a:latin typeface="Cambria Math" panose="02040503050406030204" pitchFamily="18" charset="0"/>
                              </a:rPr>
                              <m:t>𝒙</m:t>
                            </m:r>
                            <m:r>
                              <a:rPr lang="en-US" sz="2000" b="1" i="1">
                                <a:latin typeface="Cambria Math" panose="02040503050406030204" pitchFamily="18" charset="0"/>
                              </a:rPr>
                              <m:t> </m:t>
                            </m:r>
                            <m:r>
                              <a:rPr lang="en-US" sz="2000" b="1" i="1">
                                <a:latin typeface="Cambria Math" panose="02040503050406030204" pitchFamily="18" charset="0"/>
                              </a:rPr>
                              <m:t>𝒊𝒔</m:t>
                            </m:r>
                            <m:r>
                              <a:rPr lang="en-US" sz="2000" b="1" i="1">
                                <a:latin typeface="Cambria Math" panose="02040503050406030204" pitchFamily="18" charset="0"/>
                              </a:rPr>
                              <m:t> </m:t>
                            </m:r>
                            <m:r>
                              <a:rPr lang="en-US" sz="2000" b="1" i="1">
                                <a:latin typeface="Cambria Math" panose="02040503050406030204" pitchFamily="18" charset="0"/>
                              </a:rPr>
                              <m:t>𝟓</m:t>
                            </m:r>
                            <m:r>
                              <a:rPr lang="en-US" sz="2000" b="1" i="1">
                                <a:latin typeface="Cambria Math" panose="02040503050406030204" pitchFamily="18" charset="0"/>
                              </a:rPr>
                              <m:t>.</m:t>
                            </m:r>
                            <m:r>
                              <a:rPr lang="en-US" sz="2000" b="1" i="1">
                                <a:latin typeface="Cambria Math" panose="02040503050406030204" pitchFamily="18" charset="0"/>
                              </a:rPr>
                              <m:t>𝟑</m:t>
                            </m:r>
                            <m:r>
                              <a:rPr lang="en-US" sz="2000" b="1" i="1">
                                <a:latin typeface="Cambria Math" panose="02040503050406030204" pitchFamily="18" charset="0"/>
                                <a:ea typeface="Cambria Math" panose="02040503050406030204" pitchFamily="18" charset="0"/>
                              </a:rPr>
                              <m:t>×</m:t>
                            </m:r>
                            <m:sSup>
                              <m:sSupPr>
                                <m:ctrlPr>
                                  <a:rPr lang="en-US" sz="2000" b="1" i="1">
                                    <a:latin typeface="Cambria Math" panose="02040503050406030204" pitchFamily="18" charset="0"/>
                                    <a:ea typeface="Cambria Math" panose="02040503050406030204" pitchFamily="18" charset="0"/>
                                  </a:rPr>
                                </m:ctrlPr>
                              </m:sSupPr>
                              <m:e>
                                <m:r>
                                  <a:rPr lang="en-US" sz="2000" b="1" i="1">
                                    <a:latin typeface="Cambria Math" panose="02040503050406030204" pitchFamily="18" charset="0"/>
                                    <a:ea typeface="Cambria Math" panose="02040503050406030204" pitchFamily="18" charset="0"/>
                                  </a:rPr>
                                  <m:t>𝟏𝟎</m:t>
                                </m:r>
                              </m:e>
                              <m:sup>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𝟏𝟏</m:t>
                                </m:r>
                              </m:sup>
                            </m:sSup>
                            <m:r>
                              <a:rPr lang="en-US" sz="2000" b="1" i="1">
                                <a:latin typeface="Cambria Math" panose="02040503050406030204" pitchFamily="18" charset="0"/>
                                <a:ea typeface="Cambria Math" panose="02040503050406030204" pitchFamily="18" charset="0"/>
                              </a:rPr>
                              <m:t>𝒎</m:t>
                            </m:r>
                            <m:r>
                              <a:rPr lang="en-US" sz="2000" b="1" i="1">
                                <a:latin typeface="Cambria Math" panose="02040503050406030204" pitchFamily="18" charset="0"/>
                                <a:ea typeface="Cambria Math" panose="02040503050406030204" pitchFamily="18" charset="0"/>
                              </a:rPr>
                              <m:t> </m:t>
                            </m:r>
                            <m:r>
                              <a:rPr lang="en-US" sz="2000" b="1" i="1">
                                <a:latin typeface="Cambria Math" panose="02040503050406030204" pitchFamily="18" charset="0"/>
                                <a:ea typeface="Cambria Math" panose="02040503050406030204" pitchFamily="18" charset="0"/>
                              </a:rPr>
                              <m:t>𝒇𝒓𝒐𝒎</m:t>
                            </m:r>
                            <m:r>
                              <a:rPr lang="en-US" sz="2000" b="1" i="1">
                                <a:latin typeface="Cambria Math" panose="02040503050406030204" pitchFamily="18" charset="0"/>
                                <a:ea typeface="Cambria Math" panose="02040503050406030204" pitchFamily="18" charset="0"/>
                              </a:rPr>
                              <m:t> </m:t>
                            </m:r>
                            <m:r>
                              <a:rPr lang="en-US" sz="2000" b="1" i="1">
                                <a:latin typeface="Cambria Math" panose="02040503050406030204" pitchFamily="18" charset="0"/>
                                <a:ea typeface="Cambria Math" panose="02040503050406030204" pitchFamily="18" charset="0"/>
                              </a:rPr>
                              <m:t>𝒂</m:t>
                            </m:r>
                            <m:r>
                              <a:rPr lang="en-US" sz="2000" b="1" i="1">
                                <a:latin typeface="Cambria Math" panose="02040503050406030204" pitchFamily="18" charset="0"/>
                                <a:ea typeface="Cambria Math" panose="02040503050406030204" pitchFamily="18" charset="0"/>
                              </a:rPr>
                              <m:t> </m:t>
                            </m:r>
                            <m:r>
                              <a:rPr lang="en-US" sz="2000" b="1" i="1">
                                <a:latin typeface="Cambria Math" panose="02040503050406030204" pitchFamily="18" charset="0"/>
                                <a:ea typeface="Cambria Math" panose="02040503050406030204" pitchFamily="18" charset="0"/>
                              </a:rPr>
                              <m:t>𝒄𝒉𝒂𝒓𝒈𝒆</m:t>
                            </m:r>
                            <m:r>
                              <a:rPr lang="en-US" sz="2000" b="1" i="1">
                                <a:latin typeface="Cambria Math" panose="02040503050406030204" pitchFamily="18" charset="0"/>
                                <a:ea typeface="Cambria Math" panose="02040503050406030204" pitchFamily="18" charset="0"/>
                              </a:rPr>
                              <m:t> </m:t>
                            </m:r>
                            <m:r>
                              <a:rPr lang="en-US" sz="2000" b="1" i="1">
                                <a:latin typeface="Cambria Math" panose="02040503050406030204" pitchFamily="18" charset="0"/>
                                <a:ea typeface="Cambria Math" panose="02040503050406030204" pitchFamily="18" charset="0"/>
                              </a:rPr>
                              <m:t>𝒐𝒇</m:t>
                            </m:r>
                            <m:r>
                              <a:rPr lang="en-US" sz="2000" b="1" i="1">
                                <a:latin typeface="Cambria Math" panose="02040503050406030204" pitchFamily="18" charset="0"/>
                                <a:ea typeface="Cambria Math" panose="02040503050406030204" pitchFamily="18" charset="0"/>
                              </a:rPr>
                              <m:t> </m:t>
                            </m:r>
                            <m:r>
                              <a:rPr lang="en-US" sz="2000" b="1" i="1">
                                <a:latin typeface="Cambria Math" panose="02040503050406030204" pitchFamily="18" charset="0"/>
                                <a:ea typeface="Cambria Math" panose="02040503050406030204" pitchFamily="18" charset="0"/>
                              </a:rPr>
                              <m:t>𝟏</m:t>
                            </m:r>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𝟔</m:t>
                            </m:r>
                            <m:r>
                              <a:rPr lang="en-US" sz="2000" b="1" i="1">
                                <a:latin typeface="Cambria Math" panose="02040503050406030204" pitchFamily="18" charset="0"/>
                                <a:ea typeface="Cambria Math" panose="02040503050406030204" pitchFamily="18" charset="0"/>
                              </a:rPr>
                              <m:t>×</m:t>
                            </m:r>
                            <m:sSup>
                              <m:sSupPr>
                                <m:ctrlPr>
                                  <a:rPr lang="en-US" sz="2000" b="1" i="1">
                                    <a:latin typeface="Cambria Math" panose="02040503050406030204" pitchFamily="18" charset="0"/>
                                    <a:ea typeface="Cambria Math" panose="02040503050406030204" pitchFamily="18" charset="0"/>
                                  </a:rPr>
                                </m:ctrlPr>
                              </m:sSupPr>
                              <m:e>
                                <m:r>
                                  <a:rPr lang="en-US" sz="2000" b="1" i="1">
                                    <a:latin typeface="Cambria Math" panose="02040503050406030204" pitchFamily="18" charset="0"/>
                                    <a:ea typeface="Cambria Math" panose="02040503050406030204" pitchFamily="18" charset="0"/>
                                  </a:rPr>
                                  <m:t>𝟏𝟎</m:t>
                                </m:r>
                              </m:e>
                              <m:sup>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𝟏𝟗</m:t>
                                </m:r>
                              </m:sup>
                            </m:sSup>
                            <m:r>
                              <a:rPr lang="en-US" sz="2000" b="1" i="1">
                                <a:latin typeface="Cambria Math" panose="02040503050406030204" pitchFamily="18" charset="0"/>
                                <a:ea typeface="Cambria Math" panose="02040503050406030204" pitchFamily="18" charset="0"/>
                              </a:rPr>
                              <m:t>𝑪</m:t>
                            </m:r>
                          </m:e>
                        </m:d>
                        <m:r>
                          <a:rPr lang="en-US" sz="2000" b="1" i="1">
                            <a:latin typeface="Cambria Math" panose="02040503050406030204" pitchFamily="18" charset="0"/>
                            <a:ea typeface="Cambria Math" panose="02040503050406030204" pitchFamily="18" charset="0"/>
                          </a:rPr>
                          <m:t>→</m:t>
                        </m:r>
                        <m:r>
                          <a:rPr lang="en-US" sz="2000" b="1" i="1" smtClean="0">
                            <a:latin typeface="Cambria Math" panose="02040503050406030204" pitchFamily="18" charset="0"/>
                            <a:ea typeface="Cambria Math" panose="02040503050406030204" pitchFamily="18" charset="0"/>
                          </a:rPr>
                          <m:t>(</m:t>
                        </m:r>
                        <m:r>
                          <a:rPr lang="en-US" sz="2000" b="1" i="1" smtClean="0">
                            <a:latin typeface="Cambria Math" panose="02040503050406030204" pitchFamily="18" charset="0"/>
                            <a:ea typeface="Cambria Math" panose="02040503050406030204" pitchFamily="18" charset="0"/>
                          </a:rPr>
                          <m:t>𝒙</m:t>
                        </m:r>
                        <m:r>
                          <a:rPr lang="en-US" sz="2000" b="1" i="1" smtClean="0">
                            <a:latin typeface="Cambria Math" panose="02040503050406030204" pitchFamily="18" charset="0"/>
                            <a:ea typeface="Cambria Math" panose="02040503050406030204" pitchFamily="18" charset="0"/>
                          </a:rPr>
                          <m:t>  </m:t>
                        </m:r>
                        <m:r>
                          <a:rPr lang="en-US" sz="2000" b="1" i="1" smtClean="0">
                            <a:latin typeface="Cambria Math" panose="02040503050406030204" pitchFamily="18" charset="0"/>
                            <a:ea typeface="Cambria Math" panose="02040503050406030204" pitchFamily="18" charset="0"/>
                          </a:rPr>
                          <m:t>𝒆𝒙𝒆𝒓𝒕𝒔</m:t>
                        </m:r>
                        <m:r>
                          <a:rPr lang="en-US" sz="2000" b="1" i="1" smtClean="0">
                            <a:latin typeface="Cambria Math" panose="02040503050406030204" pitchFamily="18" charset="0"/>
                            <a:ea typeface="Cambria Math" panose="02040503050406030204" pitchFamily="18" charset="0"/>
                          </a:rPr>
                          <m:t> </m:t>
                        </m:r>
                        <m:r>
                          <a:rPr lang="en-US" sz="2000" b="1" i="1">
                            <a:latin typeface="Cambria Math" panose="02040503050406030204" pitchFamily="18" charset="0"/>
                            <a:ea typeface="Cambria Math" panose="02040503050406030204" pitchFamily="18" charset="0"/>
                          </a:rPr>
                          <m:t>𝒂</m:t>
                        </m:r>
                        <m:r>
                          <a:rPr lang="en-US" sz="2000" b="1" i="1">
                            <a:latin typeface="Cambria Math" panose="02040503050406030204" pitchFamily="18" charset="0"/>
                            <a:ea typeface="Cambria Math" panose="02040503050406030204" pitchFamily="18" charset="0"/>
                          </a:rPr>
                          <m:t> </m:t>
                        </m:r>
                        <m:r>
                          <a:rPr lang="en-US" sz="2000" b="1" i="1">
                            <a:latin typeface="Cambria Math" panose="02040503050406030204" pitchFamily="18" charset="0"/>
                            <a:ea typeface="Cambria Math" panose="02040503050406030204" pitchFamily="18" charset="0"/>
                          </a:rPr>
                          <m:t>𝒇𝒐𝒓𝒄𝒆</m:t>
                        </m:r>
                        <m:r>
                          <a:rPr lang="en-US" sz="2000" b="1" i="1">
                            <a:latin typeface="Cambria Math" panose="02040503050406030204" pitchFamily="18" charset="0"/>
                            <a:ea typeface="Cambria Math" panose="02040503050406030204" pitchFamily="18" charset="0"/>
                          </a:rPr>
                          <m:t> </m:t>
                        </m:r>
                        <m:r>
                          <a:rPr lang="en-US" sz="2000" b="1" i="1">
                            <a:latin typeface="Cambria Math" panose="02040503050406030204" pitchFamily="18" charset="0"/>
                            <a:ea typeface="Cambria Math" panose="02040503050406030204" pitchFamily="18" charset="0"/>
                          </a:rPr>
                          <m:t>𝒐𝒇</m:t>
                        </m:r>
                        <m:r>
                          <a:rPr lang="en-US" sz="2000" b="1" i="1">
                            <a:latin typeface="Cambria Math" panose="02040503050406030204" pitchFamily="18" charset="0"/>
                            <a:ea typeface="Cambria Math" panose="02040503050406030204" pitchFamily="18" charset="0"/>
                          </a:rPr>
                          <m:t> </m:t>
                        </m:r>
                        <m:r>
                          <a:rPr lang="en-US" sz="2000" b="1" i="1">
                            <a:latin typeface="Cambria Math" panose="02040503050406030204" pitchFamily="18" charset="0"/>
                            <a:ea typeface="Cambria Math" panose="02040503050406030204" pitchFamily="18" charset="0"/>
                          </a:rPr>
                          <m:t>𝟖</m:t>
                        </m:r>
                        <m:r>
                          <a:rPr lang="en-US" sz="2000" b="1" i="1">
                            <a:latin typeface="Cambria Math" panose="02040503050406030204" pitchFamily="18" charset="0"/>
                            <a:ea typeface="Cambria Math" panose="02040503050406030204" pitchFamily="18" charset="0"/>
                          </a:rPr>
                          <m:t>×</m:t>
                        </m:r>
                        <m:sSup>
                          <m:sSupPr>
                            <m:ctrlPr>
                              <a:rPr lang="en-US" sz="2000" b="1" i="1">
                                <a:latin typeface="Cambria Math" panose="02040503050406030204" pitchFamily="18" charset="0"/>
                                <a:ea typeface="Cambria Math" panose="02040503050406030204" pitchFamily="18" charset="0"/>
                              </a:rPr>
                            </m:ctrlPr>
                          </m:sSupPr>
                          <m:e>
                            <m:r>
                              <a:rPr lang="en-US" sz="2000" b="1" i="1">
                                <a:latin typeface="Cambria Math" panose="02040503050406030204" pitchFamily="18" charset="0"/>
                                <a:ea typeface="Cambria Math" panose="02040503050406030204" pitchFamily="18" charset="0"/>
                              </a:rPr>
                              <m:t>𝟏𝟎</m:t>
                            </m:r>
                          </m:e>
                          <m:sup>
                            <m:r>
                              <a:rPr lang="en-US" sz="2000" b="1" i="1">
                                <a:latin typeface="Cambria Math" panose="02040503050406030204" pitchFamily="18" charset="0"/>
                                <a:ea typeface="Cambria Math" panose="02040503050406030204" pitchFamily="18" charset="0"/>
                              </a:rPr>
                              <m:t>−</m:t>
                            </m:r>
                            <m:r>
                              <a:rPr lang="en-US" sz="2000" b="1" i="1">
                                <a:latin typeface="Cambria Math" panose="02040503050406030204" pitchFamily="18" charset="0"/>
                                <a:ea typeface="Cambria Math" panose="02040503050406030204" pitchFamily="18" charset="0"/>
                              </a:rPr>
                              <m:t>𝟖</m:t>
                            </m:r>
                          </m:sup>
                        </m:sSup>
                        <m:r>
                          <a:rPr lang="en-US" sz="2000" b="1" i="1">
                            <a:latin typeface="Cambria Math" panose="02040503050406030204" pitchFamily="18" charset="0"/>
                            <a:ea typeface="Cambria Math" panose="02040503050406030204" pitchFamily="18" charset="0"/>
                          </a:rPr>
                          <m:t>𝑵</m:t>
                        </m:r>
                        <m:r>
                          <a:rPr lang="en-US" sz="2000" b="1" i="1" smtClean="0">
                            <a:latin typeface="Cambria Math" panose="02040503050406030204" pitchFamily="18" charset="0"/>
                            <a:ea typeface="Cambria Math" panose="02040503050406030204" pitchFamily="18" charset="0"/>
                          </a:rPr>
                          <m:t>)</m:t>
                        </m:r>
                      </m:e>
                    </m:d>
                  </m:oMath>
                </a14:m>
                <a:r>
                  <a:rPr lang="en-US" sz="2000" b="1" dirty="0"/>
                  <a:t>,</a:t>
                </a:r>
              </a:p>
              <a:p>
                <a:pPr marL="0" indent="0" algn="just">
                  <a:lnSpc>
                    <a:spcPct val="120000"/>
                  </a:lnSpc>
                  <a:buNone/>
                </a:pPr>
                <a:r>
                  <a:rPr lang="el-GR" sz="2000" dirty="0"/>
                  <a:t>για διαφορετικά </a:t>
                </a:r>
                <a14:m>
                  <m:oMath xmlns:m="http://schemas.openxmlformats.org/officeDocument/2006/math">
                    <m:r>
                      <a:rPr lang="en-US" sz="2000" b="1" i="1">
                        <a:latin typeface="Cambria Math" panose="02040503050406030204" pitchFamily="18" charset="0"/>
                      </a:rPr>
                      <m:t>𝑴</m:t>
                    </m:r>
                    <m:r>
                      <a:rPr lang="el-GR"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𝒒</m:t>
                        </m:r>
                      </m:e>
                      <m:sub>
                        <m:r>
                          <a:rPr lang="en-US" sz="2000" b="1" i="1">
                            <a:latin typeface="Cambria Math" panose="02040503050406030204" pitchFamily="18" charset="0"/>
                          </a:rPr>
                          <m:t>𝒊</m:t>
                        </m:r>
                      </m:sub>
                    </m:sSub>
                  </m:oMath>
                </a14:m>
                <a:r>
                  <a:rPr lang="el-GR" sz="2000" b="1" i="1" dirty="0">
                    <a:latin typeface="Cambria Math" panose="02040503050406030204" pitchFamily="18" charset="0"/>
                  </a:rPr>
                  <a:t>,</a:t>
                </a:r>
                <a:r>
                  <a:rPr lang="en-US" sz="2000" b="1" dirty="0"/>
                  <a:t> </a:t>
                </a:r>
                <a14:m>
                  <m:oMath xmlns:m="http://schemas.openxmlformats.org/officeDocument/2006/math">
                    <m:sSub>
                      <m:sSubPr>
                        <m:ctrlPr>
                          <a:rPr lang="en-US" sz="2000" b="1" i="1">
                            <a:latin typeface="Cambria Math" panose="02040503050406030204" pitchFamily="18" charset="0"/>
                          </a:rPr>
                        </m:ctrlPr>
                      </m:sSubPr>
                      <m:e>
                        <m:r>
                          <a:rPr lang="en-US" sz="2000" b="1" i="1">
                            <a:latin typeface="Cambria Math" panose="02040503050406030204" pitchFamily="18" charset="0"/>
                          </a:rPr>
                          <m:t>𝒓</m:t>
                        </m:r>
                      </m:e>
                      <m:sub>
                        <m:r>
                          <a:rPr lang="en-US" sz="2000" b="1" i="1">
                            <a:latin typeface="Cambria Math" panose="02040503050406030204" pitchFamily="18" charset="0"/>
                          </a:rPr>
                          <m:t>𝒊</m:t>
                        </m:r>
                      </m:sub>
                    </m:sSub>
                    <m:r>
                      <a:rPr lang="en-US" sz="2000" b="1" i="1">
                        <a:latin typeface="Cambria Math" panose="02040503050406030204" pitchFamily="18" charset="0"/>
                      </a:rPr>
                      <m:t>)</m:t>
                    </m:r>
                  </m:oMath>
                </a14:m>
                <a:r>
                  <a:rPr lang="en-US" sz="2000" b="1" i="1" dirty="0">
                    <a:latin typeface="Cambria Math" panose="02040503050406030204" pitchFamily="18" charset="0"/>
                  </a:rPr>
                  <a:t> </a:t>
                </a:r>
                <a:r>
                  <a:rPr lang="el-GR" sz="2000" b="1" i="1" dirty="0">
                    <a:latin typeface="Cambria Math" panose="02040503050406030204" pitchFamily="18" charset="0"/>
                  </a:rPr>
                  <a:t>, </a:t>
                </a:r>
                <a14:m>
                  <m:oMath xmlns:m="http://schemas.openxmlformats.org/officeDocument/2006/math">
                    <m:r>
                      <a:rPr lang="en-US" sz="2000" b="1" i="1">
                        <a:latin typeface="Cambria Math" panose="02040503050406030204" pitchFamily="18" charset="0"/>
                      </a:rPr>
                      <m:t>𝑺</m:t>
                    </m:r>
                    <m:r>
                      <a:rPr lang="el-GR"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𝒒</m:t>
                        </m:r>
                      </m:e>
                      <m:sub>
                        <m:r>
                          <a:rPr lang="en-US" sz="2000" b="1" i="1">
                            <a:latin typeface="Cambria Math" panose="02040503050406030204" pitchFamily="18" charset="0"/>
                          </a:rPr>
                          <m:t>𝒊</m:t>
                        </m:r>
                      </m:sub>
                    </m:sSub>
                  </m:oMath>
                </a14:m>
                <a:r>
                  <a:rPr lang="el-GR" sz="2000" b="1" i="1" dirty="0">
                    <a:latin typeface="Cambria Math" panose="02040503050406030204" pitchFamily="18" charset="0"/>
                  </a:rPr>
                  <a:t>,</a:t>
                </a:r>
                <a:r>
                  <a:rPr lang="en-US" sz="2000" b="1" dirty="0"/>
                  <a:t> </a:t>
                </a:r>
                <a14:m>
                  <m:oMath xmlns:m="http://schemas.openxmlformats.org/officeDocument/2006/math">
                    <m:sSub>
                      <m:sSubPr>
                        <m:ctrlPr>
                          <a:rPr lang="en-US" sz="2000" b="1" i="1">
                            <a:latin typeface="Cambria Math" panose="02040503050406030204" pitchFamily="18" charset="0"/>
                          </a:rPr>
                        </m:ctrlPr>
                      </m:sSubPr>
                      <m:e>
                        <m:r>
                          <a:rPr lang="en-US" sz="2000" b="1" i="1">
                            <a:latin typeface="Cambria Math" panose="02040503050406030204" pitchFamily="18" charset="0"/>
                          </a:rPr>
                          <m:t>𝒓</m:t>
                        </m:r>
                      </m:e>
                      <m:sub>
                        <m:r>
                          <a:rPr lang="en-US" sz="2000" b="1" i="1">
                            <a:latin typeface="Cambria Math" panose="02040503050406030204" pitchFamily="18" charset="0"/>
                          </a:rPr>
                          <m:t>𝒊</m:t>
                        </m:r>
                      </m:sub>
                    </m:sSub>
                    <m:r>
                      <a:rPr lang="en-US" sz="2000" b="1" i="1">
                        <a:latin typeface="Cambria Math" panose="02040503050406030204" pitchFamily="18" charset="0"/>
                      </a:rPr>
                      <m:t>)</m:t>
                    </m:r>
                  </m:oMath>
                </a14:m>
                <a:r>
                  <a:rPr lang="el-GR" sz="2000" b="1" i="1" dirty="0">
                    <a:latin typeface="Cambria Math" panose="02040503050406030204" pitchFamily="18" charset="0"/>
                  </a:rPr>
                  <a:t>.</a:t>
                </a:r>
                <a:r>
                  <a:rPr lang="en-US" sz="2000" b="1" i="1" dirty="0">
                    <a:latin typeface="Cambria Math" panose="02040503050406030204" pitchFamily="18" charset="0"/>
                  </a:rPr>
                  <a:t> </a:t>
                </a:r>
                <a:endParaRPr lang="el-GR" sz="2000" dirty="0"/>
              </a:p>
              <a:p>
                <a:pPr marL="0" indent="0" algn="ctr">
                  <a:lnSpc>
                    <a:spcPct val="120000"/>
                  </a:lnSpc>
                  <a:buNone/>
                </a:pPr>
                <a:endParaRPr lang="el-GR" sz="2000" dirty="0"/>
              </a:p>
              <a:p>
                <a:pPr marL="0" indent="0" algn="just">
                  <a:lnSpc>
                    <a:spcPct val="120000"/>
                  </a:lnSpc>
                  <a:buNone/>
                </a:pPr>
                <a:endParaRPr lang="el-GR" sz="2000" b="1" dirty="0"/>
              </a:p>
            </p:txBody>
          </p:sp>
        </mc:Choice>
        <mc:Fallback>
          <p:sp>
            <p:nvSpPr>
              <p:cNvPr id="3" name="Content Placeholder 2">
                <a:extLst>
                  <a:ext uri="{FF2B5EF4-FFF2-40B4-BE49-F238E27FC236}">
                    <a16:creationId xmlns:a16="http://schemas.microsoft.com/office/drawing/2014/main" id="{E0556453-0C11-4E86-BA07-8D53E5B13F7D}"/>
                  </a:ext>
                </a:extLst>
              </p:cNvPr>
              <p:cNvSpPr>
                <a:spLocks noGrp="1" noRot="1" noChangeAspect="1" noMove="1" noResize="1" noEditPoints="1" noAdjustHandles="1" noChangeArrowheads="1" noChangeShapeType="1" noTextEdit="1"/>
              </p:cNvSpPr>
              <p:nvPr>
                <p:ph idx="1"/>
              </p:nvPr>
            </p:nvSpPr>
            <p:spPr>
              <a:xfrm>
                <a:off x="628650" y="1074199"/>
                <a:ext cx="7886700" cy="5202314"/>
              </a:xfrm>
              <a:blipFill>
                <a:blip r:embed="rId2"/>
                <a:stretch>
                  <a:fillRect l="-1159" t="-1639" r="-541" b="-4918"/>
                </a:stretch>
              </a:blipFill>
            </p:spPr>
            <p:txBody>
              <a:bodyPr/>
              <a:lstStyle/>
              <a:p>
                <a:r>
                  <a:rPr lang="en-US">
                    <a:noFill/>
                  </a:rPr>
                  <a:t> </a:t>
                </a:r>
              </a:p>
            </p:txBody>
          </p:sp>
        </mc:Fallback>
      </mc:AlternateContent>
      <p:grpSp>
        <p:nvGrpSpPr>
          <p:cNvPr id="7" name="Ομάδα 3">
            <a:extLst>
              <a:ext uri="{FF2B5EF4-FFF2-40B4-BE49-F238E27FC236}">
                <a16:creationId xmlns:a16="http://schemas.microsoft.com/office/drawing/2014/main" id="{83D936E5-B519-486E-ABCD-7155542BA0EE}"/>
              </a:ext>
            </a:extLst>
          </p:cNvPr>
          <p:cNvGrpSpPr/>
          <p:nvPr/>
        </p:nvGrpSpPr>
        <p:grpSpPr>
          <a:xfrm>
            <a:off x="3231471" y="3943904"/>
            <a:ext cx="263953" cy="113190"/>
            <a:chOff x="7061981" y="3981157"/>
            <a:chExt cx="309490" cy="112542"/>
          </a:xfrm>
        </p:grpSpPr>
        <p:sp>
          <p:nvSpPr>
            <p:cNvPr id="8" name="Ορθογώνιο 4">
              <a:extLst>
                <a:ext uri="{FF2B5EF4-FFF2-40B4-BE49-F238E27FC236}">
                  <a16:creationId xmlns:a16="http://schemas.microsoft.com/office/drawing/2014/main" id="{6888306D-1D06-4E63-A277-B6CB2D6C4DBA}"/>
                </a:ext>
              </a:extLst>
            </p:cNvPr>
            <p:cNvSpPr/>
            <p:nvPr/>
          </p:nvSpPr>
          <p:spPr>
            <a:xfrm>
              <a:off x="7061981" y="3981157"/>
              <a:ext cx="84407" cy="11254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cxnSp>
          <p:nvCxnSpPr>
            <p:cNvPr id="9" name="Ευθύγραμμο βέλος σύνδεσης 5">
              <a:extLst>
                <a:ext uri="{FF2B5EF4-FFF2-40B4-BE49-F238E27FC236}">
                  <a16:creationId xmlns:a16="http://schemas.microsoft.com/office/drawing/2014/main" id="{44AAFF6E-EF31-4971-A237-21D5538ACD64}"/>
                </a:ext>
              </a:extLst>
            </p:cNvPr>
            <p:cNvCxnSpPr>
              <a:cxnSpLocks/>
            </p:cNvCxnSpPr>
            <p:nvPr/>
          </p:nvCxnSpPr>
          <p:spPr>
            <a:xfrm>
              <a:off x="7146388" y="4037428"/>
              <a:ext cx="225083"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10" name="Ομάδα 3">
            <a:extLst>
              <a:ext uri="{FF2B5EF4-FFF2-40B4-BE49-F238E27FC236}">
                <a16:creationId xmlns:a16="http://schemas.microsoft.com/office/drawing/2014/main" id="{CF188AEF-6F00-41EA-8FB0-BCF8479C995A}"/>
              </a:ext>
            </a:extLst>
          </p:cNvPr>
          <p:cNvGrpSpPr/>
          <p:nvPr/>
        </p:nvGrpSpPr>
        <p:grpSpPr>
          <a:xfrm>
            <a:off x="4733277" y="2658122"/>
            <a:ext cx="263953" cy="113190"/>
            <a:chOff x="7061981" y="3981157"/>
            <a:chExt cx="309490" cy="112542"/>
          </a:xfrm>
        </p:grpSpPr>
        <p:sp>
          <p:nvSpPr>
            <p:cNvPr id="11" name="Ορθογώνιο 4">
              <a:extLst>
                <a:ext uri="{FF2B5EF4-FFF2-40B4-BE49-F238E27FC236}">
                  <a16:creationId xmlns:a16="http://schemas.microsoft.com/office/drawing/2014/main" id="{794795D9-39CD-46F3-A04D-027B29B51CAB}"/>
                </a:ext>
              </a:extLst>
            </p:cNvPr>
            <p:cNvSpPr/>
            <p:nvPr/>
          </p:nvSpPr>
          <p:spPr>
            <a:xfrm>
              <a:off x="7061981" y="3981157"/>
              <a:ext cx="84407" cy="11254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cxnSp>
          <p:nvCxnSpPr>
            <p:cNvPr id="12" name="Ευθύγραμμο βέλος σύνδεσης 5">
              <a:extLst>
                <a:ext uri="{FF2B5EF4-FFF2-40B4-BE49-F238E27FC236}">
                  <a16:creationId xmlns:a16="http://schemas.microsoft.com/office/drawing/2014/main" id="{85C6336E-78CB-4BD7-B31D-F2869CD9BCE6}"/>
                </a:ext>
              </a:extLst>
            </p:cNvPr>
            <p:cNvCxnSpPr>
              <a:cxnSpLocks/>
            </p:cNvCxnSpPr>
            <p:nvPr/>
          </p:nvCxnSpPr>
          <p:spPr>
            <a:xfrm>
              <a:off x="7146388" y="4037428"/>
              <a:ext cx="225083"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4236317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CD209-9DC5-456F-8048-A1C490E724ED}"/>
              </a:ext>
            </a:extLst>
          </p:cNvPr>
          <p:cNvSpPr>
            <a:spLocks noGrp="1"/>
          </p:cNvSpPr>
          <p:nvPr>
            <p:ph type="title"/>
          </p:nvPr>
        </p:nvSpPr>
        <p:spPr>
          <a:xfrm>
            <a:off x="628650" y="365127"/>
            <a:ext cx="7886700" cy="549273"/>
          </a:xfrm>
        </p:spPr>
        <p:txBody>
          <a:bodyPr>
            <a:normAutofit fontScale="90000"/>
          </a:bodyPr>
          <a:lstStyle/>
          <a:p>
            <a:r>
              <a:rPr lang="en-US" sz="3600" dirty="0"/>
              <a:t>H </a:t>
            </a:r>
            <a:r>
              <a:rPr lang="el-GR" sz="3600" dirty="0"/>
              <a:t>ένσταση της Β. </a:t>
            </a:r>
            <a:r>
              <a:rPr lang="en-US" sz="3600" dirty="0"/>
              <a:t>Vetter</a:t>
            </a:r>
          </a:p>
        </p:txBody>
      </p:sp>
      <p:sp>
        <p:nvSpPr>
          <p:cNvPr id="3" name="Content Placeholder 2">
            <a:extLst>
              <a:ext uri="{FF2B5EF4-FFF2-40B4-BE49-F238E27FC236}">
                <a16:creationId xmlns:a16="http://schemas.microsoft.com/office/drawing/2014/main" id="{E0556453-0C11-4E86-BA07-8D53E5B13F7D}"/>
              </a:ext>
            </a:extLst>
          </p:cNvPr>
          <p:cNvSpPr>
            <a:spLocks noGrp="1"/>
          </p:cNvSpPr>
          <p:nvPr>
            <p:ph idx="1"/>
          </p:nvPr>
        </p:nvSpPr>
        <p:spPr>
          <a:xfrm>
            <a:off x="628650" y="1074199"/>
            <a:ext cx="7886700" cy="5418674"/>
          </a:xfrm>
        </p:spPr>
        <p:txBody>
          <a:bodyPr>
            <a:normAutofit fontScale="70000" lnSpcReduction="20000"/>
          </a:bodyPr>
          <a:lstStyle/>
          <a:p>
            <a:pPr marL="0" indent="0" algn="just">
              <a:lnSpc>
                <a:spcPct val="120000"/>
              </a:lnSpc>
              <a:buNone/>
            </a:pPr>
            <a:r>
              <a:rPr lang="el-GR" sz="2600" dirty="0"/>
              <a:t>Ωστόσο, η παραγωγική συναγωγή αυτών των νομολογικών προτάσεων δεν ισοδυναμεί με συναγωγή του νόμου του </a:t>
            </a:r>
            <a:r>
              <a:rPr lang="en-US" sz="2600" dirty="0"/>
              <a:t>Coulomb </a:t>
            </a:r>
            <a:r>
              <a:rPr lang="el-GR" sz="2600" dirty="0"/>
              <a:t>αλλά με τη συναγωγή </a:t>
            </a:r>
            <a:r>
              <a:rPr lang="el-GR" sz="2600" i="1" dirty="0"/>
              <a:t>όλων </a:t>
            </a:r>
            <a:r>
              <a:rPr lang="el-GR" sz="2600" dirty="0"/>
              <a:t>των πραγματώσεων αυτού. </a:t>
            </a:r>
          </a:p>
          <a:p>
            <a:pPr marL="0" indent="0" algn="just">
              <a:lnSpc>
                <a:spcPct val="120000"/>
              </a:lnSpc>
              <a:buNone/>
            </a:pPr>
            <a:r>
              <a:rPr lang="el-GR" sz="2600" dirty="0"/>
              <a:t>Για να συναγάγουμε το νόμο του </a:t>
            </a:r>
            <a:r>
              <a:rPr lang="en-US" sz="2600" dirty="0"/>
              <a:t>Coulomb </a:t>
            </a:r>
            <a:r>
              <a:rPr lang="el-GR" sz="2600" dirty="0"/>
              <a:t>θα πρέπει να ενοποιήσουμε αυτές τις πραγματώσεις και αυτό προϋποθέτει τη </a:t>
            </a:r>
            <a:r>
              <a:rPr lang="el-GR" sz="2600" b="1" dirty="0"/>
              <a:t>δικαιολόγηση της ομοιότητάς τους. </a:t>
            </a:r>
          </a:p>
          <a:p>
            <a:pPr marL="457200" lvl="1" indent="0" algn="just">
              <a:lnSpc>
                <a:spcPct val="120000"/>
              </a:lnSpc>
              <a:buNone/>
            </a:pPr>
            <a:r>
              <a:rPr lang="en-US" sz="2600" b="1" i="1" dirty="0"/>
              <a:t>But the crucial regularity is the similarity between the </a:t>
            </a:r>
            <a:r>
              <a:rPr lang="en-US" sz="2600" b="1" i="1" dirty="0" err="1"/>
              <a:t>Coulombian</a:t>
            </a:r>
            <a:r>
              <a:rPr lang="en-US" sz="2600" b="1" i="1" dirty="0"/>
              <a:t> laws: the fact that they all exhibit the same numerical correlations between stimulus and manifestation.</a:t>
            </a:r>
            <a:endParaRPr lang="el-GR" sz="2600" b="1" i="1" dirty="0"/>
          </a:p>
          <a:p>
            <a:pPr marL="457200" indent="-457200" algn="just">
              <a:lnSpc>
                <a:spcPct val="120000"/>
              </a:lnSpc>
              <a:buFont typeface="+mj-lt"/>
              <a:buAutoNum type="arabicPeriod"/>
            </a:pPr>
            <a:r>
              <a:rPr lang="el-GR" sz="2600" dirty="0"/>
              <a:t>Η ομοιότητα των πραγματώσεων δεν δικαιολογείται στο επίπεδο των πραγματώσεων.</a:t>
            </a:r>
          </a:p>
          <a:p>
            <a:pPr marL="457200" indent="-457200" algn="just">
              <a:lnSpc>
                <a:spcPct val="120000"/>
              </a:lnSpc>
              <a:buFont typeface="+mj-lt"/>
              <a:buAutoNum type="arabicPeriod"/>
            </a:pPr>
            <a:r>
              <a:rPr lang="el-GR" sz="2600" dirty="0"/>
              <a:t>Δεν μπορούμε να προσφύγουμε στο νόμο του </a:t>
            </a:r>
            <a:r>
              <a:rPr lang="en-US" sz="2600" dirty="0"/>
              <a:t>Coulomb</a:t>
            </a:r>
            <a:r>
              <a:rPr lang="el-GR" sz="2600" dirty="0"/>
              <a:t> για να δικαιολογήσουμε την ομοιότητα εφόσον αυτό θα ισοδυναμούμε με την υπόθεση της ύπαρξης κάποιας μη δικαιολογημένης κανονικότητας - κάτι μη αποδεκτό από τον </a:t>
            </a:r>
            <a:r>
              <a:rPr lang="el-GR" sz="2600" dirty="0" err="1"/>
              <a:t>Προδιαθεσιακό</a:t>
            </a:r>
            <a:r>
              <a:rPr lang="el-GR" sz="2600" dirty="0"/>
              <a:t> </a:t>
            </a:r>
            <a:r>
              <a:rPr lang="el-GR" sz="2600" dirty="0" err="1"/>
              <a:t>Ουσιοκράτη</a:t>
            </a:r>
            <a:r>
              <a:rPr lang="el-GR" sz="2600" dirty="0"/>
              <a:t>.</a:t>
            </a:r>
          </a:p>
          <a:p>
            <a:pPr marL="457200" indent="-457200" algn="just">
              <a:lnSpc>
                <a:spcPct val="120000"/>
              </a:lnSpc>
              <a:buFont typeface="+mj-lt"/>
              <a:buAutoNum type="arabicPeriod"/>
            </a:pPr>
            <a:r>
              <a:rPr lang="el-GR" sz="2600" b="1" dirty="0"/>
              <a:t>Εικασία (ΧΣ): </a:t>
            </a:r>
            <a:r>
              <a:rPr lang="el-GR" sz="2600" dirty="0"/>
              <a:t>η προσφυγή σε κάποιου τύπου ιεραρχία ιδιοτήτων, κατ’ αντιστοιχία προς την ιεραρχία των φυσικών ειδών του </a:t>
            </a:r>
            <a:r>
              <a:rPr lang="en-US" sz="2600" dirty="0"/>
              <a:t>Ellis,</a:t>
            </a:r>
            <a:r>
              <a:rPr lang="el-GR" sz="2600" dirty="0"/>
              <a:t> δεν θα μπορούσε να επιλύσει το πρόβλημα;  </a:t>
            </a:r>
            <a:endParaRPr lang="en-US" sz="2600" b="1" dirty="0"/>
          </a:p>
          <a:p>
            <a:pPr marL="457200" indent="-457200" algn="just">
              <a:lnSpc>
                <a:spcPct val="120000"/>
              </a:lnSpc>
              <a:buFont typeface="+mj-lt"/>
              <a:buAutoNum type="arabicPeriod"/>
            </a:pPr>
            <a:endParaRPr lang="el-GR" sz="2000" b="1" dirty="0"/>
          </a:p>
        </p:txBody>
      </p:sp>
    </p:spTree>
    <p:extLst>
      <p:ext uri="{BB962C8B-B14F-4D97-AF65-F5344CB8AC3E}">
        <p14:creationId xmlns:p14="http://schemas.microsoft.com/office/powerpoint/2010/main" val="416344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2A738D-2245-40B9-8EC0-1D0F6DE61BF4}"/>
              </a:ext>
            </a:extLst>
          </p:cNvPr>
          <p:cNvSpPr>
            <a:spLocks noGrp="1"/>
          </p:cNvSpPr>
          <p:nvPr>
            <p:ph type="title"/>
          </p:nvPr>
        </p:nvSpPr>
        <p:spPr>
          <a:xfrm>
            <a:off x="628650" y="365126"/>
            <a:ext cx="7886700" cy="886899"/>
          </a:xfrm>
        </p:spPr>
        <p:txBody>
          <a:bodyPr>
            <a:noAutofit/>
          </a:bodyPr>
          <a:lstStyle/>
          <a:p>
            <a:r>
              <a:rPr lang="el-GR" sz="3200" dirty="0"/>
              <a:t>Ανάλυση της έννοιας «νόμος» κατά τον εμπειρισμό 2</a:t>
            </a:r>
          </a:p>
        </p:txBody>
      </p:sp>
      <p:sp>
        <p:nvSpPr>
          <p:cNvPr id="3" name="Θέση περιεχομένου 2">
            <a:extLst>
              <a:ext uri="{FF2B5EF4-FFF2-40B4-BE49-F238E27FC236}">
                <a16:creationId xmlns:a16="http://schemas.microsoft.com/office/drawing/2014/main" id="{BDD69084-B2B2-433E-BCD2-46DEE180F565}"/>
              </a:ext>
            </a:extLst>
          </p:cNvPr>
          <p:cNvSpPr>
            <a:spLocks noGrp="1"/>
          </p:cNvSpPr>
          <p:nvPr>
            <p:ph idx="1"/>
          </p:nvPr>
        </p:nvSpPr>
        <p:spPr>
          <a:xfrm>
            <a:off x="628650" y="1392701"/>
            <a:ext cx="7886700" cy="4784261"/>
          </a:xfrm>
        </p:spPr>
        <p:txBody>
          <a:bodyPr/>
          <a:lstStyle/>
          <a:p>
            <a:pPr marL="0" indent="0">
              <a:buNone/>
            </a:pPr>
            <a:r>
              <a:rPr lang="el-GR" dirty="0"/>
              <a:t>Μια καθολική γενίκευση της μορφής: «Όλα τα Α είναι Β» εκφράζει έναν </a:t>
            </a:r>
            <a:r>
              <a:rPr lang="el-GR" b="1" dirty="0"/>
              <a:t>επιστημονικό</a:t>
            </a:r>
            <a:r>
              <a:rPr lang="el-GR" dirty="0"/>
              <a:t> </a:t>
            </a:r>
            <a:r>
              <a:rPr lang="el-GR" b="1" dirty="0"/>
              <a:t>νόμο Ν  </a:t>
            </a:r>
            <a:r>
              <a:rPr lang="el-GR" i="1" dirty="0"/>
              <a:t>αν και μόνο αν </a:t>
            </a:r>
          </a:p>
          <a:p>
            <a:pPr marL="971550" lvl="1" indent="-514350">
              <a:buFont typeface="+mj-lt"/>
              <a:buAutoNum type="alphaLcParenR"/>
            </a:pPr>
            <a:r>
              <a:rPr lang="el-GR" dirty="0"/>
              <a:t>ισχύει ότι όλα τα Α είναι Β</a:t>
            </a:r>
          </a:p>
          <a:p>
            <a:pPr marL="971550" lvl="1" indent="-514350">
              <a:buFont typeface="+mj-lt"/>
              <a:buAutoNum type="alphaLcParenR"/>
            </a:pPr>
            <a:r>
              <a:rPr lang="el-GR" dirty="0"/>
              <a:t> Χ? (η ιδιότητα που καθιστά τη γενίκευση </a:t>
            </a:r>
            <a:r>
              <a:rPr lang="el-GR" b="1" dirty="0" err="1"/>
              <a:t>νομοειδή</a:t>
            </a:r>
            <a:r>
              <a:rPr lang="el-GR" dirty="0"/>
              <a:t>)</a:t>
            </a:r>
          </a:p>
          <a:p>
            <a:pPr marL="0" indent="0">
              <a:buNone/>
            </a:pPr>
            <a:endParaRPr lang="el-GR" dirty="0"/>
          </a:p>
          <a:p>
            <a:pPr marL="0" indent="0">
              <a:buNone/>
            </a:pPr>
            <a:r>
              <a:rPr lang="el-GR" dirty="0"/>
              <a:t>Με άλλα λόγια, </a:t>
            </a:r>
          </a:p>
          <a:p>
            <a:pPr marL="0" indent="0">
              <a:buNone/>
            </a:pPr>
            <a:endParaRPr lang="el-GR" dirty="0"/>
          </a:p>
          <a:p>
            <a:pPr marL="0" indent="0" algn="ctr">
              <a:buNone/>
            </a:pPr>
            <a:r>
              <a:rPr lang="el-GR" b="1" dirty="0"/>
              <a:t>Επιστημονικός Νόμος = Κανονικότητα + Χ</a:t>
            </a:r>
          </a:p>
          <a:p>
            <a:pPr marL="0" indent="0" algn="ctr">
              <a:buNone/>
            </a:pPr>
            <a:endParaRPr lang="el-GR" b="1" dirty="0"/>
          </a:p>
        </p:txBody>
      </p:sp>
    </p:spTree>
    <p:extLst>
      <p:ext uri="{BB962C8B-B14F-4D97-AF65-F5344CB8AC3E}">
        <p14:creationId xmlns:p14="http://schemas.microsoft.com/office/powerpoint/2010/main" val="78198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C5CBAC-1C6E-455C-B59A-11411B3DC247}"/>
              </a:ext>
            </a:extLst>
          </p:cNvPr>
          <p:cNvSpPr>
            <a:spLocks noGrp="1"/>
          </p:cNvSpPr>
          <p:nvPr>
            <p:ph type="title"/>
          </p:nvPr>
        </p:nvSpPr>
        <p:spPr>
          <a:xfrm>
            <a:off x="628650" y="365127"/>
            <a:ext cx="7886700" cy="1097914"/>
          </a:xfrm>
        </p:spPr>
        <p:txBody>
          <a:bodyPr>
            <a:normAutofit fontScale="90000"/>
          </a:bodyPr>
          <a:lstStyle/>
          <a:p>
            <a:r>
              <a:rPr lang="el-GR" dirty="0"/>
              <a:t>Το </a:t>
            </a:r>
            <a:r>
              <a:rPr lang="el-GR" b="1" dirty="0" err="1"/>
              <a:t>Επιστημικό</a:t>
            </a:r>
            <a:r>
              <a:rPr lang="el-GR" b="1" dirty="0"/>
              <a:t> καθεστώς </a:t>
            </a:r>
            <a:r>
              <a:rPr lang="el-GR" dirty="0"/>
              <a:t>μιας γενίκευσης την καθιστά </a:t>
            </a:r>
            <a:r>
              <a:rPr lang="el-GR" dirty="0" err="1"/>
              <a:t>νομοειδή</a:t>
            </a:r>
            <a:endParaRPr lang="el-GR" dirty="0"/>
          </a:p>
        </p:txBody>
      </p:sp>
      <p:sp>
        <p:nvSpPr>
          <p:cNvPr id="3" name="Θέση περιεχομένου 2">
            <a:extLst>
              <a:ext uri="{FF2B5EF4-FFF2-40B4-BE49-F238E27FC236}">
                <a16:creationId xmlns:a16="http://schemas.microsoft.com/office/drawing/2014/main" id="{562C8F6B-4B27-4AF2-8BE1-4EFBAD9AACA5}"/>
              </a:ext>
            </a:extLst>
          </p:cNvPr>
          <p:cNvSpPr>
            <a:spLocks noGrp="1"/>
          </p:cNvSpPr>
          <p:nvPr>
            <p:ph idx="1"/>
          </p:nvPr>
        </p:nvSpPr>
        <p:spPr>
          <a:xfrm>
            <a:off x="628650" y="1589649"/>
            <a:ext cx="7886700" cy="4587314"/>
          </a:xfrm>
        </p:spPr>
        <p:txBody>
          <a:bodyPr>
            <a:normAutofit/>
          </a:bodyPr>
          <a:lstStyle/>
          <a:p>
            <a:pPr marL="0" indent="0">
              <a:buNone/>
            </a:pPr>
            <a:endParaRPr lang="en-US" dirty="0"/>
          </a:p>
          <a:p>
            <a:pPr marL="0" indent="0">
              <a:buNone/>
            </a:pPr>
            <a:r>
              <a:rPr lang="el-GR" dirty="0"/>
              <a:t>Μια καθολική γενίκευση της μορφής: «Όλα τα Α είναι Β» εκφράζει έναν </a:t>
            </a:r>
            <a:r>
              <a:rPr lang="el-GR" b="1" dirty="0"/>
              <a:t>επιστημονικό</a:t>
            </a:r>
            <a:r>
              <a:rPr lang="el-GR" dirty="0"/>
              <a:t> </a:t>
            </a:r>
            <a:r>
              <a:rPr lang="el-GR" b="1" dirty="0"/>
              <a:t>νόμο Ν  </a:t>
            </a:r>
            <a:r>
              <a:rPr lang="el-GR" i="1" dirty="0"/>
              <a:t>αν και μόνο αν </a:t>
            </a:r>
          </a:p>
          <a:p>
            <a:pPr marL="971550" lvl="1" indent="-514350">
              <a:buFont typeface="+mj-lt"/>
              <a:buAutoNum type="alphaLcParenR"/>
            </a:pPr>
            <a:r>
              <a:rPr lang="el-GR" dirty="0"/>
              <a:t>όλα τα Α είναι Β</a:t>
            </a:r>
          </a:p>
          <a:p>
            <a:pPr marL="971550" lvl="1" indent="-514350">
              <a:buFont typeface="+mj-lt"/>
              <a:buAutoNum type="alphaLcParenR"/>
            </a:pPr>
            <a:r>
              <a:rPr lang="el-GR" dirty="0">
                <a:solidFill>
                  <a:srgbClr val="FF0000"/>
                </a:solidFill>
              </a:rPr>
              <a:t>Η καθολική γενίκευση «όλα τα Α είναι Β» κατέχει προνομιακή </a:t>
            </a:r>
            <a:r>
              <a:rPr lang="el-GR" dirty="0" err="1">
                <a:solidFill>
                  <a:srgbClr val="FF0000"/>
                </a:solidFill>
              </a:rPr>
              <a:t>επιστημική</a:t>
            </a:r>
            <a:r>
              <a:rPr lang="el-GR" dirty="0">
                <a:solidFill>
                  <a:srgbClr val="FF0000"/>
                </a:solidFill>
              </a:rPr>
              <a:t> θέση στην έρευνά μας για την απόκτηση γνώσης.</a:t>
            </a:r>
          </a:p>
          <a:p>
            <a:pPr marL="0" indent="0">
              <a:buNone/>
            </a:pPr>
            <a:endParaRPr lang="en-US" dirty="0">
              <a:solidFill>
                <a:srgbClr val="FF0000"/>
              </a:solidFill>
            </a:endParaRPr>
          </a:p>
          <a:p>
            <a:pPr marL="0" indent="0">
              <a:buNone/>
            </a:pPr>
            <a:endParaRPr lang="el-GR" dirty="0">
              <a:solidFill>
                <a:srgbClr val="FF0000"/>
              </a:solidFill>
            </a:endParaRPr>
          </a:p>
        </p:txBody>
      </p:sp>
    </p:spTree>
    <p:extLst>
      <p:ext uri="{BB962C8B-B14F-4D97-AF65-F5344CB8AC3E}">
        <p14:creationId xmlns:p14="http://schemas.microsoft.com/office/powerpoint/2010/main" val="89476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C5CBAC-1C6E-455C-B59A-11411B3DC247}"/>
              </a:ext>
            </a:extLst>
          </p:cNvPr>
          <p:cNvSpPr>
            <a:spLocks noGrp="1"/>
          </p:cNvSpPr>
          <p:nvPr>
            <p:ph type="title"/>
          </p:nvPr>
        </p:nvSpPr>
        <p:spPr>
          <a:xfrm>
            <a:off x="628650" y="365127"/>
            <a:ext cx="7886700" cy="1097914"/>
          </a:xfrm>
        </p:spPr>
        <p:txBody>
          <a:bodyPr>
            <a:normAutofit fontScale="90000"/>
          </a:bodyPr>
          <a:lstStyle/>
          <a:p>
            <a:r>
              <a:rPr lang="el-GR" dirty="0"/>
              <a:t>Το </a:t>
            </a:r>
            <a:r>
              <a:rPr lang="el-GR" b="1" dirty="0" err="1"/>
              <a:t>Επιστημικό</a:t>
            </a:r>
            <a:r>
              <a:rPr lang="el-GR" b="1" dirty="0"/>
              <a:t> καθεστώς </a:t>
            </a:r>
            <a:r>
              <a:rPr lang="el-GR" dirty="0"/>
              <a:t>μιας γενίκευσης την καθιστά </a:t>
            </a:r>
            <a:r>
              <a:rPr lang="el-GR" dirty="0" err="1"/>
              <a:t>νομοειδή</a:t>
            </a:r>
            <a:endParaRPr lang="el-GR" dirty="0"/>
          </a:p>
        </p:txBody>
      </p:sp>
      <p:sp>
        <p:nvSpPr>
          <p:cNvPr id="3" name="Θέση περιεχομένου 2">
            <a:extLst>
              <a:ext uri="{FF2B5EF4-FFF2-40B4-BE49-F238E27FC236}">
                <a16:creationId xmlns:a16="http://schemas.microsoft.com/office/drawing/2014/main" id="{562C8F6B-4B27-4AF2-8BE1-4EFBAD9AACA5}"/>
              </a:ext>
            </a:extLst>
          </p:cNvPr>
          <p:cNvSpPr>
            <a:spLocks noGrp="1"/>
          </p:cNvSpPr>
          <p:nvPr>
            <p:ph idx="1"/>
          </p:nvPr>
        </p:nvSpPr>
        <p:spPr>
          <a:xfrm>
            <a:off x="628650" y="1589649"/>
            <a:ext cx="7886700" cy="4587314"/>
          </a:xfrm>
        </p:spPr>
        <p:txBody>
          <a:bodyPr>
            <a:normAutofit fontScale="77500" lnSpcReduction="20000"/>
          </a:bodyPr>
          <a:lstStyle/>
          <a:p>
            <a:pPr marL="0" indent="0">
              <a:buNone/>
            </a:pPr>
            <a:r>
              <a:rPr lang="en-US" b="1" dirty="0"/>
              <a:t>Ayer (1963)</a:t>
            </a:r>
          </a:p>
          <a:p>
            <a:r>
              <a:rPr lang="en-US" dirty="0"/>
              <a:t>the difference between [laws and accidents (what he called “</a:t>
            </a:r>
            <a:r>
              <a:rPr lang="en-US" dirty="0" err="1"/>
              <a:t>generalisations</a:t>
            </a:r>
            <a:r>
              <a:rPr lang="en-US" dirty="0"/>
              <a:t> of fact”)] lies not so much on the side of the facts that make them true or false, as in </a:t>
            </a:r>
            <a:r>
              <a:rPr lang="en-US" dirty="0">
                <a:solidFill>
                  <a:srgbClr val="FF0000"/>
                </a:solidFill>
              </a:rPr>
              <a:t>the attitude of those who put them forward</a:t>
            </a:r>
            <a:r>
              <a:rPr lang="en-US" dirty="0"/>
              <a:t>. </a:t>
            </a:r>
          </a:p>
          <a:p>
            <a:pPr marL="0" indent="0">
              <a:buNone/>
            </a:pPr>
            <a:endParaRPr lang="en-US" dirty="0"/>
          </a:p>
          <a:p>
            <a:pPr marL="0" indent="0">
              <a:buNone/>
            </a:pPr>
            <a:r>
              <a:rPr lang="en-US" b="1" dirty="0"/>
              <a:t>Ayer  (1972) </a:t>
            </a:r>
          </a:p>
          <a:p>
            <a:pPr marL="0" indent="0">
              <a:buNone/>
            </a:pPr>
            <a:r>
              <a:rPr lang="en-US" dirty="0"/>
              <a:t>The difference is that when one looks upon a </a:t>
            </a:r>
            <a:r>
              <a:rPr lang="en-US" dirty="0" err="1"/>
              <a:t>generalisation</a:t>
            </a:r>
            <a:r>
              <a:rPr lang="en-US" dirty="0"/>
              <a:t> as a </a:t>
            </a:r>
            <a:r>
              <a:rPr lang="en-US" dirty="0" err="1"/>
              <a:t>generalisation</a:t>
            </a:r>
            <a:r>
              <a:rPr lang="en-US" dirty="0"/>
              <a:t> of law one is willing to </a:t>
            </a:r>
            <a:r>
              <a:rPr lang="en-US" dirty="0">
                <a:solidFill>
                  <a:srgbClr val="FF0000"/>
                </a:solidFill>
              </a:rPr>
              <a:t>extend it to unknown and to imaginary instances </a:t>
            </a:r>
            <a:r>
              <a:rPr lang="en-US" dirty="0"/>
              <a:t>in a way that one is not willing to extend any </a:t>
            </a:r>
            <a:r>
              <a:rPr lang="en-US" dirty="0" err="1"/>
              <a:t>generalisation</a:t>
            </a:r>
            <a:r>
              <a:rPr lang="en-US" dirty="0"/>
              <a:t> that one is treating only as a </a:t>
            </a:r>
            <a:r>
              <a:rPr lang="en-US" dirty="0" err="1"/>
              <a:t>generalisation</a:t>
            </a:r>
            <a:r>
              <a:rPr lang="en-US" dirty="0"/>
              <a:t> of fact.  </a:t>
            </a:r>
          </a:p>
          <a:p>
            <a:pPr marL="0" indent="0">
              <a:buNone/>
            </a:pPr>
            <a:endParaRPr lang="en-US" dirty="0"/>
          </a:p>
          <a:p>
            <a:pPr marL="0" indent="0">
              <a:buNone/>
            </a:pPr>
            <a:r>
              <a:rPr lang="en-US" b="1" dirty="0"/>
              <a:t>Goodman (1983)  </a:t>
            </a:r>
          </a:p>
          <a:p>
            <a:pPr marL="0" indent="0">
              <a:buNone/>
            </a:pPr>
            <a:r>
              <a:rPr lang="en-US" dirty="0"/>
              <a:t>rather than a sentence being used for prediction because it is a law, it is called a law because it is used for </a:t>
            </a:r>
            <a:r>
              <a:rPr lang="en-US" dirty="0">
                <a:solidFill>
                  <a:srgbClr val="FF0000"/>
                </a:solidFill>
              </a:rPr>
              <a:t>prediction</a:t>
            </a:r>
            <a:r>
              <a:rPr lang="en-US" dirty="0"/>
              <a:t>. </a:t>
            </a:r>
          </a:p>
          <a:p>
            <a:pPr marL="0" indent="0">
              <a:buNone/>
            </a:pPr>
            <a:endParaRPr lang="en-US" dirty="0">
              <a:solidFill>
                <a:srgbClr val="FF0000"/>
              </a:solidFill>
            </a:endParaRPr>
          </a:p>
          <a:p>
            <a:pPr marL="0" indent="0">
              <a:buNone/>
            </a:pPr>
            <a:endParaRPr lang="el-GR" dirty="0">
              <a:solidFill>
                <a:srgbClr val="FF0000"/>
              </a:solidFill>
            </a:endParaRPr>
          </a:p>
        </p:txBody>
      </p:sp>
    </p:spTree>
    <p:extLst>
      <p:ext uri="{BB962C8B-B14F-4D97-AF65-F5344CB8AC3E}">
        <p14:creationId xmlns:p14="http://schemas.microsoft.com/office/powerpoint/2010/main" val="673582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D6CA38-8769-4DE2-8CD6-600930309B11}"/>
              </a:ext>
            </a:extLst>
          </p:cNvPr>
          <p:cNvSpPr>
            <a:spLocks noGrp="1"/>
          </p:cNvSpPr>
          <p:nvPr>
            <p:ph type="title"/>
          </p:nvPr>
        </p:nvSpPr>
        <p:spPr>
          <a:xfrm>
            <a:off x="628650" y="365126"/>
            <a:ext cx="7886700" cy="619611"/>
          </a:xfrm>
        </p:spPr>
        <p:txBody>
          <a:bodyPr>
            <a:normAutofit fontScale="90000"/>
          </a:bodyPr>
          <a:lstStyle/>
          <a:p>
            <a:r>
              <a:rPr lang="el-GR" dirty="0"/>
              <a:t>Κριτική</a:t>
            </a:r>
          </a:p>
        </p:txBody>
      </p:sp>
      <p:sp>
        <p:nvSpPr>
          <p:cNvPr id="3" name="Θέση περιεχομένου 2">
            <a:extLst>
              <a:ext uri="{FF2B5EF4-FFF2-40B4-BE49-F238E27FC236}">
                <a16:creationId xmlns:a16="http://schemas.microsoft.com/office/drawing/2014/main" id="{CC8767B6-227C-4FAB-9A5C-DE1F44872508}"/>
              </a:ext>
            </a:extLst>
          </p:cNvPr>
          <p:cNvSpPr>
            <a:spLocks noGrp="1"/>
          </p:cNvSpPr>
          <p:nvPr>
            <p:ph idx="1"/>
          </p:nvPr>
        </p:nvSpPr>
        <p:spPr>
          <a:xfrm>
            <a:off x="628650" y="1322363"/>
            <a:ext cx="7886700" cy="4854600"/>
          </a:xfrm>
        </p:spPr>
        <p:txBody>
          <a:bodyPr/>
          <a:lstStyle/>
          <a:p>
            <a:pPr marL="0" indent="0">
              <a:buNone/>
            </a:pPr>
            <a:r>
              <a:rPr lang="el-GR" dirty="0"/>
              <a:t>Η προσέγγιση είναι </a:t>
            </a:r>
            <a:r>
              <a:rPr lang="el-GR" b="1" dirty="0"/>
              <a:t>ανθρωπομορφική</a:t>
            </a:r>
            <a:r>
              <a:rPr lang="el-GR" dirty="0"/>
              <a:t> και η διάκριση ανάμεσα σε νόμους και σε </a:t>
            </a:r>
            <a:r>
              <a:rPr lang="el-GR" dirty="0" err="1"/>
              <a:t>ατυχηματικές</a:t>
            </a:r>
            <a:r>
              <a:rPr lang="el-GR" dirty="0"/>
              <a:t> γενικεύσεις δεν είναι αρκετά στιβαρή εφόσον εξαρτάται από πραγματολογικά χαρακτηριστικά που αφορούν τις ψυχολογικές μας προδιαθέσεις.</a:t>
            </a:r>
          </a:p>
          <a:p>
            <a:pPr marL="514350" indent="-514350">
              <a:buFont typeface="+mj-lt"/>
              <a:buAutoNum type="arabicPeriod"/>
            </a:pPr>
            <a:endParaRPr lang="el-GR" dirty="0"/>
          </a:p>
          <a:p>
            <a:pPr lvl="1"/>
            <a:endParaRPr lang="el-GR" dirty="0"/>
          </a:p>
        </p:txBody>
      </p:sp>
    </p:spTree>
    <p:extLst>
      <p:ext uri="{BB962C8B-B14F-4D97-AF65-F5344CB8AC3E}">
        <p14:creationId xmlns:p14="http://schemas.microsoft.com/office/powerpoint/2010/main" val="91736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F90BE1-DF0E-43D1-BB50-A631558AF346}"/>
              </a:ext>
            </a:extLst>
          </p:cNvPr>
          <p:cNvSpPr>
            <a:spLocks noGrp="1"/>
          </p:cNvSpPr>
          <p:nvPr>
            <p:ph type="title"/>
          </p:nvPr>
        </p:nvSpPr>
        <p:spPr>
          <a:xfrm>
            <a:off x="628650" y="365126"/>
            <a:ext cx="7886700" cy="957237"/>
          </a:xfrm>
        </p:spPr>
        <p:txBody>
          <a:bodyPr>
            <a:noAutofit/>
          </a:bodyPr>
          <a:lstStyle/>
          <a:p>
            <a:r>
              <a:rPr lang="el-GR" sz="3200" dirty="0"/>
              <a:t>Η </a:t>
            </a:r>
            <a:r>
              <a:rPr lang="el-GR" sz="3200" b="1" dirty="0"/>
              <a:t>τροπική ισχύς </a:t>
            </a:r>
            <a:r>
              <a:rPr lang="el-GR" sz="3200" dirty="0"/>
              <a:t>καθιστά μια κανονικότητα </a:t>
            </a:r>
            <a:r>
              <a:rPr lang="el-GR" sz="3200" dirty="0" err="1"/>
              <a:t>νομοειδή</a:t>
            </a:r>
            <a:r>
              <a:rPr lang="el-GR" sz="3200" dirty="0"/>
              <a:t>.</a:t>
            </a:r>
          </a:p>
        </p:txBody>
      </p:sp>
      <p:sp>
        <p:nvSpPr>
          <p:cNvPr id="3" name="Θέση περιεχομένου 2">
            <a:extLst>
              <a:ext uri="{FF2B5EF4-FFF2-40B4-BE49-F238E27FC236}">
                <a16:creationId xmlns:a16="http://schemas.microsoft.com/office/drawing/2014/main" id="{97456432-5505-4924-BBB6-9955DF45A032}"/>
              </a:ext>
            </a:extLst>
          </p:cNvPr>
          <p:cNvSpPr>
            <a:spLocks noGrp="1"/>
          </p:cNvSpPr>
          <p:nvPr>
            <p:ph idx="1"/>
          </p:nvPr>
        </p:nvSpPr>
        <p:spPr>
          <a:xfrm>
            <a:off x="628650" y="1434905"/>
            <a:ext cx="7886700" cy="4867421"/>
          </a:xfrm>
        </p:spPr>
        <p:txBody>
          <a:bodyPr>
            <a:normAutofit fontScale="92500" lnSpcReduction="10000"/>
          </a:bodyPr>
          <a:lstStyle/>
          <a:p>
            <a:pPr marL="0" indent="0">
              <a:buNone/>
            </a:pPr>
            <a:r>
              <a:rPr lang="el-GR" sz="2200" dirty="0"/>
              <a:t>Μια καθολική γενίκευση της μορφής: «Όλα τα Α είναι Β» εκφράζει έναν </a:t>
            </a:r>
            <a:r>
              <a:rPr lang="el-GR" sz="2200" b="1" dirty="0"/>
              <a:t>επιστημονικό</a:t>
            </a:r>
            <a:r>
              <a:rPr lang="el-GR" sz="2200" dirty="0"/>
              <a:t> </a:t>
            </a:r>
            <a:r>
              <a:rPr lang="el-GR" sz="2200" b="1" dirty="0"/>
              <a:t>νόμο Ν  </a:t>
            </a:r>
            <a:r>
              <a:rPr lang="el-GR" sz="2200" i="1" dirty="0"/>
              <a:t>αν και μόνο αν </a:t>
            </a:r>
          </a:p>
          <a:p>
            <a:pPr marL="971550" lvl="1" indent="-514350">
              <a:buFont typeface="+mj-lt"/>
              <a:buAutoNum type="alphaLcParenR"/>
            </a:pPr>
            <a:r>
              <a:rPr lang="el-GR" sz="2200" dirty="0"/>
              <a:t>όλα τα Α είναι Β</a:t>
            </a:r>
          </a:p>
          <a:p>
            <a:pPr marL="971550" lvl="1" indent="-514350">
              <a:buFont typeface="+mj-lt"/>
              <a:buAutoNum type="alphaLcParenR"/>
            </a:pPr>
            <a:r>
              <a:rPr lang="el-GR" sz="2200" dirty="0">
                <a:solidFill>
                  <a:srgbClr val="FF0000"/>
                </a:solidFill>
              </a:rPr>
              <a:t>Αν κάποιο αντικείμενο </a:t>
            </a:r>
            <a:r>
              <a:rPr lang="en-US" sz="2200" i="1" dirty="0">
                <a:solidFill>
                  <a:srgbClr val="FF0000"/>
                </a:solidFill>
              </a:rPr>
              <a:t>x</a:t>
            </a:r>
            <a:r>
              <a:rPr lang="el-GR" sz="2200" dirty="0">
                <a:solidFill>
                  <a:srgbClr val="FF0000"/>
                </a:solidFill>
              </a:rPr>
              <a:t> ήταν </a:t>
            </a:r>
            <a:r>
              <a:rPr lang="el-GR" sz="2200" i="1" dirty="0">
                <a:solidFill>
                  <a:srgbClr val="FF0000"/>
                </a:solidFill>
              </a:rPr>
              <a:t>Α </a:t>
            </a:r>
            <a:r>
              <a:rPr lang="el-GR" sz="2200" dirty="0">
                <a:solidFill>
                  <a:srgbClr val="FF0000"/>
                </a:solidFill>
              </a:rPr>
              <a:t>τότε το </a:t>
            </a:r>
            <a:r>
              <a:rPr lang="en-US" sz="2200" i="1" dirty="0">
                <a:solidFill>
                  <a:srgbClr val="FF0000"/>
                </a:solidFill>
              </a:rPr>
              <a:t>x</a:t>
            </a:r>
            <a:r>
              <a:rPr lang="el-GR" sz="2200" dirty="0">
                <a:solidFill>
                  <a:srgbClr val="FF0000"/>
                </a:solidFill>
              </a:rPr>
              <a:t> θα ήταν επίσης </a:t>
            </a:r>
            <a:r>
              <a:rPr lang="el-GR" sz="2200" i="1" dirty="0">
                <a:solidFill>
                  <a:srgbClr val="FF0000"/>
                </a:solidFill>
              </a:rPr>
              <a:t>Β. </a:t>
            </a:r>
          </a:p>
          <a:p>
            <a:pPr marL="0" indent="0">
              <a:buNone/>
            </a:pPr>
            <a:endParaRPr lang="el-GR" sz="2200" i="1" dirty="0">
              <a:solidFill>
                <a:srgbClr val="FF0000"/>
              </a:solidFill>
            </a:endParaRPr>
          </a:p>
          <a:p>
            <a:pPr marL="0" indent="0">
              <a:buNone/>
            </a:pPr>
            <a:r>
              <a:rPr lang="el-GR" sz="2200" i="1" dirty="0"/>
              <a:t>Παράδειγμα </a:t>
            </a:r>
            <a:r>
              <a:rPr lang="el-GR" sz="2200" dirty="0"/>
              <a:t>(</a:t>
            </a:r>
            <a:r>
              <a:rPr lang="en-US" sz="2200" dirty="0"/>
              <a:t>Reichenbach)</a:t>
            </a:r>
            <a:r>
              <a:rPr lang="el-GR" sz="2200" dirty="0"/>
              <a:t>:</a:t>
            </a:r>
          </a:p>
          <a:p>
            <a:r>
              <a:rPr lang="el-GR" sz="2200" i="1" dirty="0">
                <a:solidFill>
                  <a:srgbClr val="FF0000"/>
                </a:solidFill>
              </a:rPr>
              <a:t>Όλοι οι</a:t>
            </a:r>
            <a:r>
              <a:rPr lang="en-US" sz="2200" i="1" dirty="0">
                <a:solidFill>
                  <a:srgbClr val="FF0000"/>
                </a:solidFill>
              </a:rPr>
              <a:t> </a:t>
            </a:r>
            <a:r>
              <a:rPr lang="el-GR" sz="2200" i="1" dirty="0">
                <a:solidFill>
                  <a:srgbClr val="FF0000"/>
                </a:solidFill>
              </a:rPr>
              <a:t>κύβοι χρυσού έχουν μέγεθος μικρότερο από ένα κυβικό μίλι. </a:t>
            </a:r>
            <a:r>
              <a:rPr lang="el-GR" sz="2200" dirty="0"/>
              <a:t>(μη </a:t>
            </a:r>
            <a:r>
              <a:rPr lang="el-GR" sz="2200" dirty="0" err="1"/>
              <a:t>νομοειδής</a:t>
            </a:r>
            <a:r>
              <a:rPr lang="el-GR" sz="2200" dirty="0"/>
              <a:t> κανονικότητα) </a:t>
            </a:r>
            <a:endParaRPr lang="el-GR" sz="2200" i="1" dirty="0"/>
          </a:p>
          <a:p>
            <a:r>
              <a:rPr lang="el-GR" sz="2200" i="1" dirty="0">
                <a:solidFill>
                  <a:srgbClr val="FF0000"/>
                </a:solidFill>
              </a:rPr>
              <a:t>Όλοι οι κύβοι πλουτωνίου έχουν μέγεθος μικρότερο από ένα κυβικό μίλι. </a:t>
            </a:r>
            <a:r>
              <a:rPr lang="el-GR" sz="2200" dirty="0"/>
              <a:t>(</a:t>
            </a:r>
            <a:r>
              <a:rPr lang="el-GR" sz="2200" dirty="0" err="1"/>
              <a:t>νομοειδής</a:t>
            </a:r>
            <a:r>
              <a:rPr lang="el-GR" sz="2200" dirty="0"/>
              <a:t> κανονικότητα)</a:t>
            </a:r>
          </a:p>
          <a:p>
            <a:pPr marL="0" indent="0">
              <a:buNone/>
            </a:pPr>
            <a:endParaRPr lang="el-GR" sz="2200" dirty="0"/>
          </a:p>
          <a:p>
            <a:pPr marL="0" indent="0">
              <a:buNone/>
            </a:pPr>
            <a:r>
              <a:rPr lang="el-GR" sz="2200" i="1" dirty="0"/>
              <a:t>Κριτική:</a:t>
            </a:r>
          </a:p>
          <a:p>
            <a:pPr marL="0" indent="0">
              <a:buNone/>
            </a:pPr>
            <a:r>
              <a:rPr lang="el-GR" sz="2200" dirty="0"/>
              <a:t>Κυκλικότητα (;): οι θεωρίες για την αλήθεια των </a:t>
            </a:r>
            <a:r>
              <a:rPr lang="el-GR" sz="2200" dirty="0" err="1"/>
              <a:t>αντιγεγονικών</a:t>
            </a:r>
            <a:r>
              <a:rPr lang="el-GR" sz="2200" dirty="0"/>
              <a:t> προτάσεων (</a:t>
            </a:r>
            <a:r>
              <a:rPr lang="en-US" sz="2200" dirty="0"/>
              <a:t>e.g. Lewis) </a:t>
            </a:r>
            <a:r>
              <a:rPr lang="el-GR" sz="2200" dirty="0"/>
              <a:t>εξαρτώνται από τη διάκριση ανάμεσα σε νόμους και σε μη </a:t>
            </a:r>
            <a:r>
              <a:rPr lang="el-GR" sz="2200" dirty="0" err="1"/>
              <a:t>νομοειδείς</a:t>
            </a:r>
            <a:r>
              <a:rPr lang="el-GR" sz="2200" dirty="0"/>
              <a:t> κανονικότητες (εγγύτητα των δυνατών κόσμων).</a:t>
            </a:r>
          </a:p>
          <a:p>
            <a:pPr marL="0" indent="0">
              <a:buNone/>
            </a:pPr>
            <a:endParaRPr lang="el-GR" sz="2200" i="1" dirty="0"/>
          </a:p>
          <a:p>
            <a:endParaRPr lang="el-GR" dirty="0"/>
          </a:p>
        </p:txBody>
      </p:sp>
    </p:spTree>
    <p:extLst>
      <p:ext uri="{BB962C8B-B14F-4D97-AF65-F5344CB8AC3E}">
        <p14:creationId xmlns:p14="http://schemas.microsoft.com/office/powerpoint/2010/main" val="2193435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498973-911C-4C07-995D-D8EDF8A02271}"/>
              </a:ext>
            </a:extLst>
          </p:cNvPr>
          <p:cNvSpPr>
            <a:spLocks noGrp="1"/>
          </p:cNvSpPr>
          <p:nvPr>
            <p:ph type="title"/>
          </p:nvPr>
        </p:nvSpPr>
        <p:spPr>
          <a:xfrm>
            <a:off x="628650" y="365127"/>
            <a:ext cx="7886700" cy="957236"/>
          </a:xfrm>
        </p:spPr>
        <p:txBody>
          <a:bodyPr>
            <a:normAutofit fontScale="90000"/>
          </a:bodyPr>
          <a:lstStyle/>
          <a:p>
            <a:r>
              <a:rPr lang="el-GR" sz="3200" dirty="0"/>
              <a:t>Η προσέγγιση </a:t>
            </a:r>
            <a:r>
              <a:rPr lang="en-US" sz="3200" dirty="0"/>
              <a:t>Mill – Ramsey – Lewis: </a:t>
            </a:r>
            <a:r>
              <a:rPr lang="el-GR" sz="3200" dirty="0"/>
              <a:t>ο ιστός των νόμων</a:t>
            </a:r>
          </a:p>
        </p:txBody>
      </p:sp>
      <p:sp>
        <p:nvSpPr>
          <p:cNvPr id="3" name="Θέση περιεχομένου 2">
            <a:extLst>
              <a:ext uri="{FF2B5EF4-FFF2-40B4-BE49-F238E27FC236}">
                <a16:creationId xmlns:a16="http://schemas.microsoft.com/office/drawing/2014/main" id="{BEDB364B-38D3-4228-A166-7B4FB4D07A7A}"/>
              </a:ext>
            </a:extLst>
          </p:cNvPr>
          <p:cNvSpPr>
            <a:spLocks noGrp="1"/>
          </p:cNvSpPr>
          <p:nvPr>
            <p:ph idx="1"/>
          </p:nvPr>
        </p:nvSpPr>
        <p:spPr>
          <a:xfrm>
            <a:off x="628650" y="1322363"/>
            <a:ext cx="7886700" cy="4854601"/>
          </a:xfrm>
        </p:spPr>
        <p:txBody>
          <a:bodyPr>
            <a:noAutofit/>
          </a:bodyPr>
          <a:lstStyle/>
          <a:p>
            <a:pPr marL="0" indent="0">
              <a:buNone/>
            </a:pPr>
            <a:endParaRPr lang="el-GR" sz="2200" dirty="0"/>
          </a:p>
          <a:p>
            <a:pPr marL="0" indent="0">
              <a:buNone/>
            </a:pPr>
            <a:r>
              <a:rPr lang="el-GR" sz="2200" dirty="0"/>
              <a:t>Μια καθολική γενίκευση της μορφής: «Όλα τα Α είναι Β» εκφράζει έναν </a:t>
            </a:r>
            <a:r>
              <a:rPr lang="el-GR" sz="2200" b="1" dirty="0"/>
              <a:t>επιστημονικό</a:t>
            </a:r>
            <a:r>
              <a:rPr lang="el-GR" sz="2200" dirty="0"/>
              <a:t> </a:t>
            </a:r>
            <a:r>
              <a:rPr lang="el-GR" sz="2200" b="1" dirty="0"/>
              <a:t>νόμο Ν  </a:t>
            </a:r>
            <a:r>
              <a:rPr lang="el-GR" sz="2200" i="1" dirty="0"/>
              <a:t>αν και μόνο αν </a:t>
            </a:r>
          </a:p>
          <a:p>
            <a:pPr marL="971550" lvl="1" indent="-514350">
              <a:buFont typeface="+mj-lt"/>
              <a:buAutoNum type="alphaLcParenR"/>
            </a:pPr>
            <a:r>
              <a:rPr lang="el-GR" sz="2200" dirty="0"/>
              <a:t>όλα τα Α είναι Β</a:t>
            </a:r>
          </a:p>
          <a:p>
            <a:pPr marL="971550" lvl="1" indent="-514350">
              <a:buFont typeface="+mj-lt"/>
              <a:buAutoNum type="alphaLcParenR"/>
            </a:pPr>
            <a:r>
              <a:rPr lang="el-GR" sz="2200" i="1" dirty="0">
                <a:solidFill>
                  <a:srgbClr val="FF0000"/>
                </a:solidFill>
              </a:rPr>
              <a:t>η καθολική γενίκευση αποτελεί αξίωμα ή θεώρημα στο βέλτιστο παραγωγικό σύστημα </a:t>
            </a:r>
            <a:r>
              <a:rPr lang="el-GR" sz="2200" dirty="0">
                <a:solidFill>
                  <a:srgbClr val="FF0000"/>
                </a:solidFill>
              </a:rPr>
              <a:t>Φ</a:t>
            </a:r>
            <a:r>
              <a:rPr lang="el-GR" sz="2200" i="1" dirty="0">
                <a:solidFill>
                  <a:srgbClr val="FF0000"/>
                </a:solidFill>
              </a:rPr>
              <a:t> ( ή, αν δεν υφίσταται μοναδικό βέλτιστο παραγωγικό σύστημα </a:t>
            </a:r>
            <a:r>
              <a:rPr lang="el-GR" sz="2200" dirty="0">
                <a:solidFill>
                  <a:srgbClr val="FF0000"/>
                </a:solidFill>
              </a:rPr>
              <a:t>Φ, </a:t>
            </a:r>
            <a:r>
              <a:rPr lang="el-GR" sz="2200" i="1" dirty="0">
                <a:solidFill>
                  <a:srgbClr val="FF0000"/>
                </a:solidFill>
              </a:rPr>
              <a:t>η γενίκευση είναι αξίωμα  ή θεώρημα σε όλα τα παραγωγικά συστήματα που συνδέονται με όρους απλότητας και ισχύος)</a:t>
            </a:r>
            <a:endParaRPr lang="el-GR" sz="2200" dirty="0"/>
          </a:p>
          <a:p>
            <a:endParaRPr lang="el-GR" sz="2200" dirty="0"/>
          </a:p>
          <a:p>
            <a:r>
              <a:rPr lang="el-GR" sz="2200" dirty="0"/>
              <a:t>Καμιά κανονικότητα δεν μπορεί να χαρακτηρισθεί </a:t>
            </a:r>
            <a:r>
              <a:rPr lang="el-GR" sz="2200" dirty="0" err="1"/>
              <a:t>νομοειδής</a:t>
            </a:r>
            <a:r>
              <a:rPr lang="el-GR" sz="2200" dirty="0"/>
              <a:t> εφόσον αυτή εκλαμβάνεται σε απομόνωση.</a:t>
            </a:r>
          </a:p>
        </p:txBody>
      </p:sp>
    </p:spTree>
    <p:extLst>
      <p:ext uri="{BB962C8B-B14F-4D97-AF65-F5344CB8AC3E}">
        <p14:creationId xmlns:p14="http://schemas.microsoft.com/office/powerpoint/2010/main" val="820626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498973-911C-4C07-995D-D8EDF8A02271}"/>
              </a:ext>
            </a:extLst>
          </p:cNvPr>
          <p:cNvSpPr>
            <a:spLocks noGrp="1"/>
          </p:cNvSpPr>
          <p:nvPr>
            <p:ph type="title"/>
          </p:nvPr>
        </p:nvSpPr>
        <p:spPr>
          <a:xfrm>
            <a:off x="628650" y="365127"/>
            <a:ext cx="7886700" cy="957236"/>
          </a:xfrm>
        </p:spPr>
        <p:txBody>
          <a:bodyPr>
            <a:normAutofit fontScale="90000"/>
          </a:bodyPr>
          <a:lstStyle/>
          <a:p>
            <a:r>
              <a:rPr lang="el-GR" sz="3200" dirty="0"/>
              <a:t>Η προσέγγιση </a:t>
            </a:r>
            <a:r>
              <a:rPr lang="en-US" sz="3200" dirty="0"/>
              <a:t>Mill – Ramsey – Lewis: </a:t>
            </a:r>
            <a:r>
              <a:rPr lang="el-GR" sz="3200" dirty="0"/>
              <a:t>ο ιστός των νόμων</a:t>
            </a:r>
          </a:p>
        </p:txBody>
      </p:sp>
      <p:sp>
        <p:nvSpPr>
          <p:cNvPr id="3" name="Θέση περιεχομένου 2">
            <a:extLst>
              <a:ext uri="{FF2B5EF4-FFF2-40B4-BE49-F238E27FC236}">
                <a16:creationId xmlns:a16="http://schemas.microsoft.com/office/drawing/2014/main" id="{BEDB364B-38D3-4228-A166-7B4FB4D07A7A}"/>
              </a:ext>
            </a:extLst>
          </p:cNvPr>
          <p:cNvSpPr>
            <a:spLocks noGrp="1"/>
          </p:cNvSpPr>
          <p:nvPr>
            <p:ph idx="1"/>
          </p:nvPr>
        </p:nvSpPr>
        <p:spPr>
          <a:xfrm>
            <a:off x="628650" y="1322363"/>
            <a:ext cx="7886700" cy="4854601"/>
          </a:xfrm>
        </p:spPr>
        <p:txBody>
          <a:bodyPr>
            <a:noAutofit/>
          </a:bodyPr>
          <a:lstStyle/>
          <a:p>
            <a:r>
              <a:rPr lang="el-GR" sz="2000" b="1" dirty="0"/>
              <a:t>Βέλτιστο</a:t>
            </a:r>
            <a:r>
              <a:rPr lang="el-GR" sz="2000" dirty="0"/>
              <a:t> </a:t>
            </a:r>
            <a:r>
              <a:rPr lang="el-GR" sz="2000" b="1" dirty="0"/>
              <a:t>σύστημα</a:t>
            </a:r>
            <a:r>
              <a:rPr lang="el-GR" sz="2000" dirty="0"/>
              <a:t>: βέλτιστος συνδυασμός ισχύος και απλότητας</a:t>
            </a:r>
          </a:p>
          <a:p>
            <a:pPr lvl="1"/>
            <a:r>
              <a:rPr lang="el-GR" sz="2000" b="1" dirty="0"/>
              <a:t>Ισχύς</a:t>
            </a:r>
            <a:r>
              <a:rPr lang="el-GR" sz="2000" dirty="0"/>
              <a:t>: μετράει το μέγεθος της πληροφορίας που προσφέρει το σύστημα για τον κόσμο. Μέτρο της ισχύος μπορεί να θεωρηθεί το πλήθος των παραγωγικών επακόλουθων των αξιωμάτων μιας θεωρίας.</a:t>
            </a:r>
          </a:p>
          <a:p>
            <a:pPr lvl="1"/>
            <a:r>
              <a:rPr lang="el-GR" sz="2000" b="1" dirty="0"/>
              <a:t>Απλότητα</a:t>
            </a:r>
            <a:r>
              <a:rPr lang="el-GR" sz="2000" dirty="0"/>
              <a:t>: πόσο αποτελεσματικά το σύστημα οργανώνει τα διάφορα γεγονότα που περιγράφουν τον κόσμο. Μέτρο της απλότητας μπορεί να θεωρηθεί το πλήθος των ανεξάρτητων προτάσεων που υιοθετεί το σύστημα χωρίς απόδειξη.    </a:t>
            </a:r>
            <a:endParaRPr lang="el-GR" sz="2000" b="1" dirty="0">
              <a:cs typeface="Times New Roman" charset="0"/>
            </a:endParaRPr>
          </a:p>
          <a:p>
            <a:r>
              <a:rPr lang="en-GB" sz="2000" b="1" dirty="0">
                <a:cs typeface="Times New Roman" charset="0"/>
              </a:rPr>
              <a:t>Frank Ramsey</a:t>
            </a:r>
            <a:r>
              <a:rPr lang="en-GB" sz="2000" dirty="0">
                <a:cs typeface="Times New Roman" charset="0"/>
              </a:rPr>
              <a:t>: </a:t>
            </a:r>
            <a:r>
              <a:rPr lang="ja-JP" altLang="en-GB" sz="2000" dirty="0">
                <a:cs typeface="Times New Roman" charset="0"/>
              </a:rPr>
              <a:t>“</a:t>
            </a:r>
            <a:r>
              <a:rPr lang="en-GB" sz="2000" dirty="0">
                <a:cs typeface="Times New Roman" charset="0"/>
              </a:rPr>
              <a:t>even if we knew everything, we should still want to systematise our knowledge as </a:t>
            </a:r>
            <a:r>
              <a:rPr lang="en-GB" sz="2000" dirty="0">
                <a:solidFill>
                  <a:srgbClr val="FF0000"/>
                </a:solidFill>
                <a:cs typeface="Times New Roman" charset="0"/>
              </a:rPr>
              <a:t>a deductive system, and the general axioms in that system would be the fundamental laws of nature</a:t>
            </a:r>
            <a:r>
              <a:rPr lang="ja-JP" altLang="en-GB" sz="2000" dirty="0">
                <a:cs typeface="Times New Roman" charset="0"/>
              </a:rPr>
              <a:t>”</a:t>
            </a:r>
            <a:r>
              <a:rPr lang="en-GB" sz="2000" dirty="0">
                <a:cs typeface="Times New Roman" charset="0"/>
              </a:rPr>
              <a:t> (1928, 131).</a:t>
            </a:r>
          </a:p>
          <a:p>
            <a:r>
              <a:rPr lang="en-GB" sz="2000" dirty="0">
                <a:cs typeface="Times New Roman" charset="0"/>
              </a:rPr>
              <a:t> </a:t>
            </a:r>
            <a:r>
              <a:rPr lang="en-GB" sz="2000" b="1" dirty="0">
                <a:cs typeface="Times New Roman" charset="0"/>
              </a:rPr>
              <a:t>David Lewis</a:t>
            </a:r>
            <a:r>
              <a:rPr lang="en-GB" sz="2000" dirty="0">
                <a:cs typeface="Times New Roman" charset="0"/>
              </a:rPr>
              <a:t> (1973, 73) </a:t>
            </a:r>
            <a:r>
              <a:rPr lang="ja-JP" altLang="en-GB" sz="2000" dirty="0">
                <a:cs typeface="Times New Roman" charset="0"/>
              </a:rPr>
              <a:t>“</a:t>
            </a:r>
            <a:r>
              <a:rPr lang="en-GB" sz="2000" dirty="0">
                <a:cs typeface="Times New Roman" charset="0"/>
              </a:rPr>
              <a:t>a contingent generalisation is a law if and only if it appears as </a:t>
            </a:r>
            <a:r>
              <a:rPr lang="en-GB" sz="2000" dirty="0">
                <a:solidFill>
                  <a:srgbClr val="FF0000"/>
                </a:solidFill>
                <a:cs typeface="Times New Roman" charset="0"/>
              </a:rPr>
              <a:t>a theorem (or axiom) in each of the deductive systems that achieves a best combination of simplicity and strength</a:t>
            </a:r>
            <a:r>
              <a:rPr lang="ja-JP" altLang="en-GB" sz="2000" dirty="0">
                <a:cs typeface="Times New Roman" charset="0"/>
              </a:rPr>
              <a:t>”</a:t>
            </a:r>
            <a:r>
              <a:rPr lang="en-GB" sz="2000" dirty="0">
                <a:cs typeface="Times New Roman" charset="0"/>
              </a:rPr>
              <a:t>.</a:t>
            </a:r>
            <a:endParaRPr lang="el-GR" sz="2000" dirty="0"/>
          </a:p>
        </p:txBody>
      </p:sp>
    </p:spTree>
    <p:extLst>
      <p:ext uri="{BB962C8B-B14F-4D97-AF65-F5344CB8AC3E}">
        <p14:creationId xmlns:p14="http://schemas.microsoft.com/office/powerpoint/2010/main" val="1898807315"/>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1535</TotalTime>
  <Words>3476</Words>
  <Application>Microsoft Office PowerPoint</Application>
  <PresentationFormat>On-screen Show (4:3)</PresentationFormat>
  <Paragraphs>222</Paragraphs>
  <Slides>29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游ゴシック</vt:lpstr>
      <vt:lpstr>Arial</vt:lpstr>
      <vt:lpstr>Calibri</vt:lpstr>
      <vt:lpstr>Calibri Light</vt:lpstr>
      <vt:lpstr>Cambria Math</vt:lpstr>
      <vt:lpstr>Times New Roman</vt:lpstr>
      <vt:lpstr>Θέμα του Office</vt:lpstr>
      <vt:lpstr>Επιστημονικοί Νόμοι  Σύγχρονες Απόψεις</vt:lpstr>
      <vt:lpstr>Ανάλυση της έννοιας «νόμος» κατά τον εμπειρισμό 1: Inference-ticket view</vt:lpstr>
      <vt:lpstr>Ανάλυση της έννοιας «νόμος» κατά τον εμπειρισμό 2</vt:lpstr>
      <vt:lpstr>Το Επιστημικό καθεστώς μιας γενίκευσης την καθιστά νομοειδή</vt:lpstr>
      <vt:lpstr>Το Επιστημικό καθεστώς μιας γενίκευσης την καθιστά νομοειδή</vt:lpstr>
      <vt:lpstr>Κριτική</vt:lpstr>
      <vt:lpstr>Η τροπική ισχύς καθιστά μια κανονικότητα νομοειδή.</vt:lpstr>
      <vt:lpstr>Η προσέγγιση Mill – Ramsey – Lewis: ο ιστός των νόμων</vt:lpstr>
      <vt:lpstr>Η προσέγγιση Mill – Ramsey – Lewis: ο ιστός των νόμων</vt:lpstr>
      <vt:lpstr>Παράδειγμα </vt:lpstr>
      <vt:lpstr>Προτερήματα της προσέγγισης MRL</vt:lpstr>
      <vt:lpstr>Αντίρρηση στην προσέγγιση MRL</vt:lpstr>
      <vt:lpstr>Απάντηση</vt:lpstr>
      <vt:lpstr>H άποψη των Armstrong – Dretske – Tooley: τι δεν είναι οι νόμοι της φύσης </vt:lpstr>
      <vt:lpstr>H άποψη των Armstrong – Dretske – Tooley: τι είναι οι νόμοι της φύσης </vt:lpstr>
      <vt:lpstr>Το επιχείρημα του Tooley: νόμοι που δεν περιλαμβάνονται στο βέλτιστο σύστημα MRL</vt:lpstr>
      <vt:lpstr>Το επιχείρημα του Tooley: νόμοι που δεν περιλαμβάνονται στο βέλτιστο σύστημα MRL</vt:lpstr>
      <vt:lpstr>Τι είναι η σχέση αναγκαιότητας;</vt:lpstr>
      <vt:lpstr>Tooley (1977): η σχέση αναγκαιότητας είναι θεωρητική κατασκευή</vt:lpstr>
      <vt:lpstr>Armstrong 1 (1983): η σχέση αναγκαιότητας είναι αιτιακή</vt:lpstr>
      <vt:lpstr>Armstrong 2 (1983): η σχέση αναγκαιότητας είναι πρωταρχική</vt:lpstr>
      <vt:lpstr>Η Σχέση Αναγκαιότητας είναι εσωτερική σχέση </vt:lpstr>
      <vt:lpstr>PowerPoint Presentation</vt:lpstr>
      <vt:lpstr>Οι νόμοι της φύσης σύμφωνα με την  προδιαθεσιακή ουσιοκρατία του Ellis</vt:lpstr>
      <vt:lpstr>Πλεονεκτήματα της άποψης του Ellis για τους νόμους της φύσης </vt:lpstr>
      <vt:lpstr>Οι νόμοι της φύσης και η προδιαθεσιακή ουσιοκρατία του Bird</vt:lpstr>
      <vt:lpstr>Η συναγωγή των κανονικοτήτων από τις προδιαθεσιακές ιδιότητες κατά Bird</vt:lpstr>
      <vt:lpstr>H ένσταση της Β. Vetter</vt:lpstr>
      <vt:lpstr>H ένσταση της Β. Vetter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Chrysovalantis Stergiou</dc:creator>
  <cp:lastModifiedBy>Chrysovalantis Stergiou</cp:lastModifiedBy>
  <cp:revision>150</cp:revision>
  <dcterms:created xsi:type="dcterms:W3CDTF">2021-05-07T04:03:35Z</dcterms:created>
  <dcterms:modified xsi:type="dcterms:W3CDTF">2021-05-17T14:27:17Z</dcterms:modified>
</cp:coreProperties>
</file>