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590" r:id="rId3"/>
    <p:sldId id="591" r:id="rId4"/>
    <p:sldId id="603" r:id="rId5"/>
    <p:sldId id="592" r:id="rId6"/>
    <p:sldId id="593" r:id="rId7"/>
    <p:sldId id="594" r:id="rId8"/>
    <p:sldId id="595" r:id="rId9"/>
    <p:sldId id="596" r:id="rId10"/>
    <p:sldId id="597" r:id="rId11"/>
    <p:sldId id="598" r:id="rId12"/>
    <p:sldId id="609" r:id="rId13"/>
    <p:sldId id="599" r:id="rId14"/>
    <p:sldId id="600" r:id="rId15"/>
    <p:sldId id="601" r:id="rId16"/>
    <p:sldId id="602" r:id="rId17"/>
    <p:sldId id="610" r:id="rId18"/>
    <p:sldId id="611" r:id="rId19"/>
    <p:sldId id="612" r:id="rId20"/>
    <p:sldId id="613" r:id="rId21"/>
    <p:sldId id="614" r:id="rId22"/>
    <p:sldId id="615" r:id="rId23"/>
    <p:sldId id="616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88CB9-7F34-4E4B-9F41-34065D5A1294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4EA8-5859-494B-A714-C6119E9E5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25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88CB9-7F34-4E4B-9F41-34065D5A1294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4EA8-5859-494B-A714-C6119E9E5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049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88CB9-7F34-4E4B-9F41-34065D5A1294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4EA8-5859-494B-A714-C6119E9E5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464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88CB9-7F34-4E4B-9F41-34065D5A1294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4EA8-5859-494B-A714-C6119E9E5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340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88CB9-7F34-4E4B-9F41-34065D5A1294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4EA8-5859-494B-A714-C6119E9E5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265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88CB9-7F34-4E4B-9F41-34065D5A1294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4EA8-5859-494B-A714-C6119E9E5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50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88CB9-7F34-4E4B-9F41-34065D5A1294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4EA8-5859-494B-A714-C6119E9E5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713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88CB9-7F34-4E4B-9F41-34065D5A1294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4EA8-5859-494B-A714-C6119E9E5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745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88CB9-7F34-4E4B-9F41-34065D5A1294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4EA8-5859-494B-A714-C6119E9E5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457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88CB9-7F34-4E4B-9F41-34065D5A1294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4EA8-5859-494B-A714-C6119E9E5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489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88CB9-7F34-4E4B-9F41-34065D5A1294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4EA8-5859-494B-A714-C6119E9E5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940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88CB9-7F34-4E4B-9F41-34065D5A1294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14EA8-5859-494B-A714-C6119E9E5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540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5F563-8B30-4AE1-82E5-D7C1449A2C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Επιστημονική Εξήγηση και Αιτιότητα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97CD4E-6EEC-4FE7-8DDD-8B46FC639B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endParaRPr lang="el-GR" dirty="0"/>
          </a:p>
          <a:p>
            <a:r>
              <a:rPr lang="el-GR" dirty="0"/>
              <a:t>Στάθης Ψύλλος και </a:t>
            </a:r>
            <a:r>
              <a:rPr lang="el-GR" dirty="0" err="1"/>
              <a:t>Χρυσοβαλάντης</a:t>
            </a:r>
            <a:r>
              <a:rPr lang="el-GR" dirty="0"/>
              <a:t> Στεργίου</a:t>
            </a:r>
          </a:p>
          <a:p>
            <a:endParaRPr lang="el-GR" dirty="0"/>
          </a:p>
          <a:p>
            <a:endParaRPr lang="el-GR" dirty="0"/>
          </a:p>
          <a:p>
            <a:r>
              <a:rPr lang="el-GR" dirty="0"/>
              <a:t>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753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3EDE27B-E161-4684-8261-D7A923125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13668"/>
            <a:ext cx="7886700" cy="436732"/>
          </a:xfrm>
        </p:spPr>
        <p:txBody>
          <a:bodyPr>
            <a:normAutofit fontScale="90000"/>
          </a:bodyPr>
          <a:lstStyle/>
          <a:p>
            <a:r>
              <a:rPr lang="el-GR" dirty="0"/>
              <a:t>Αντιπαραδείγματα 2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1B1D4E0-0BAC-43B4-8747-D0220E45A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81686"/>
            <a:ext cx="7886700" cy="4995277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l-GR" sz="2200"/>
          </a:p>
          <a:p>
            <a:pPr marL="971550" lvl="1" indent="-514350">
              <a:buFont typeface="+mj-lt"/>
              <a:buAutoNum type="arabicPeriod"/>
            </a:pPr>
            <a:endParaRPr lang="el-GR"/>
          </a:p>
          <a:p>
            <a:pPr marL="971550" lvl="1" indent="-514350">
              <a:buFont typeface="+mj-lt"/>
              <a:buAutoNum type="arabicPeriod"/>
            </a:pPr>
            <a:endParaRPr lang="el-GR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14D0D7C3-D204-4F32-9D1F-08483B982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655" y="840516"/>
            <a:ext cx="6331341" cy="3043996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3B8128C1-7A7B-42BB-968B-23048A49F0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655" y="3884512"/>
            <a:ext cx="6331341" cy="292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074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3EDE27B-E161-4684-8261-D7A923125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13668"/>
            <a:ext cx="7886700" cy="436732"/>
          </a:xfrm>
        </p:spPr>
        <p:txBody>
          <a:bodyPr>
            <a:normAutofit fontScale="90000"/>
          </a:bodyPr>
          <a:lstStyle/>
          <a:p>
            <a:r>
              <a:rPr lang="el-GR" dirty="0"/>
              <a:t>Αντιπαραδείγματα 2</a:t>
            </a: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5CA16186-9462-4AD1-93F3-01487DCB5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104" y="897766"/>
            <a:ext cx="6743790" cy="1302054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418CA8F8-067C-48C3-B69E-0DA8B16667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104" y="2199820"/>
            <a:ext cx="6743788" cy="186346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ABAF8AB-B36B-4C13-9FCE-61D47F32F4AD}"/>
              </a:ext>
            </a:extLst>
          </p:cNvPr>
          <p:cNvSpPr/>
          <p:nvPr/>
        </p:nvSpPr>
        <p:spPr>
          <a:xfrm>
            <a:off x="696895" y="4413612"/>
            <a:ext cx="775020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/>
              <a:t>Το μαγεμένο αλάτι</a:t>
            </a:r>
          </a:p>
          <a:p>
            <a:r>
              <a:rPr lang="el-GR" dirty="0"/>
              <a:t>Θεωρείστε το ακόλουθο παραγωγικό επιχείρημα με το οποίο συμπεραίνουμε ότι «αυτό το δείγμα μαγειρικού αλατιού είναι </a:t>
            </a:r>
            <a:r>
              <a:rPr lang="el-GR" dirty="0" err="1"/>
              <a:t>υδατοδιαλυτό</a:t>
            </a:r>
            <a:r>
              <a:rPr lang="el-GR" dirty="0"/>
              <a:t>».</a:t>
            </a:r>
          </a:p>
          <a:p>
            <a:r>
              <a:rPr lang="el-GR" dirty="0"/>
              <a:t>Όλα τα δείγματα μαγειρικού αλατιού στα οποία έχουμε κάνει μάγια είναι </a:t>
            </a:r>
            <a:r>
              <a:rPr lang="el-GR" dirty="0" err="1"/>
              <a:t>υδατοδιαλυτά</a:t>
            </a:r>
            <a:r>
              <a:rPr lang="el-GR" dirty="0"/>
              <a:t>. Σε αυτό το δείγμα μαγειρικού αλατιού έχουμε κάνει μάγια. Άρα, αυτό το δείγμα μαγειρικού αλατιού είναι </a:t>
            </a:r>
            <a:r>
              <a:rPr lang="el-GR" dirty="0" err="1"/>
              <a:t>υδατοδιαλυτό</a:t>
            </a:r>
            <a:r>
              <a:rPr lang="el-G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2624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3EDE27B-E161-4684-8261-D7A923125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13668"/>
            <a:ext cx="7886700" cy="436732"/>
          </a:xfrm>
        </p:spPr>
        <p:txBody>
          <a:bodyPr>
            <a:normAutofit fontScale="90000"/>
          </a:bodyPr>
          <a:lstStyle/>
          <a:p>
            <a:r>
              <a:rPr lang="el-GR" dirty="0"/>
              <a:t>Αντιπαραδείγματα 2</a:t>
            </a:r>
          </a:p>
        </p:txBody>
      </p:sp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58B3CCE3-0DE1-40DD-A836-FA6E5924E2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129" y="1859839"/>
            <a:ext cx="7273975" cy="289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131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414425E-4D1C-4029-820C-5FCEB51DD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91477"/>
          </a:xfrm>
        </p:spPr>
        <p:txBody>
          <a:bodyPr>
            <a:normAutofit fontScale="90000"/>
          </a:bodyPr>
          <a:lstStyle/>
          <a:p>
            <a:r>
              <a:rPr lang="el-GR" sz="3800" dirty="0"/>
              <a:t>Επιστημονική εξήγηση και ενοποίηση</a:t>
            </a: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7AE5214F-248A-48C0-A74A-7E4D0CDBC2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7086" y="1194911"/>
            <a:ext cx="5472331" cy="1195043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52744CC5-97C9-4F61-8854-0F18E2197D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834" y="2628262"/>
            <a:ext cx="5472331" cy="1481166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178410DB-DE36-42FC-9829-A0AC03FC69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7086" y="4224337"/>
            <a:ext cx="6103445" cy="226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1834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76D4F76-718C-442F-A4AF-88201DF94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93003"/>
          </a:xfrm>
        </p:spPr>
        <p:txBody>
          <a:bodyPr>
            <a:normAutofit fontScale="90000"/>
          </a:bodyPr>
          <a:lstStyle/>
          <a:p>
            <a:r>
              <a:rPr lang="el-GR" dirty="0"/>
              <a:t>Οι βασικές έννοιες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01C2A0E-E243-4CCD-9695-051404434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95754"/>
            <a:ext cx="7886700" cy="4981209"/>
          </a:xfrm>
        </p:spPr>
        <p:txBody>
          <a:bodyPr>
            <a:normAutofit/>
          </a:bodyPr>
          <a:lstStyle/>
          <a:p>
            <a:r>
              <a:rPr lang="el-GR" sz="2200" b="1" dirty="0"/>
              <a:t>Εξηγητικό απόθεμα </a:t>
            </a:r>
            <a:r>
              <a:rPr lang="el-GR" sz="2200" dirty="0"/>
              <a:t>(</a:t>
            </a:r>
            <a:r>
              <a:rPr lang="el-GR" sz="2200" dirty="0" err="1"/>
              <a:t>explanatory</a:t>
            </a:r>
            <a:r>
              <a:rPr lang="el-GR" sz="2200" dirty="0"/>
              <a:t> </a:t>
            </a:r>
            <a:r>
              <a:rPr lang="el-GR" sz="2200" dirty="0" err="1"/>
              <a:t>store</a:t>
            </a:r>
            <a:r>
              <a:rPr lang="el-GR" sz="2200" dirty="0"/>
              <a:t>) E(K) ονομάζουμε το απόθεμα των εξηγητικών επιχειρημάτων που συστηματοποιεί ένα συνεπές σύνολο πεποιθήσεων K με τον βέλτιστο τρόπο.</a:t>
            </a:r>
          </a:p>
          <a:p>
            <a:r>
              <a:rPr lang="el-GR" sz="2200" b="1" dirty="0"/>
              <a:t>Συστηματοποίηση</a:t>
            </a:r>
            <a:r>
              <a:rPr lang="el-GR" sz="2200" dirty="0"/>
              <a:t> ενός συνόλου πεποιθήσεων K ονομάζουμε κάθε σύνολο επιχειρημάτων με τα οποία συνάγονται κάποια στοιχεία του K από κάποια άλλα στοιχεία του K </a:t>
            </a:r>
          </a:p>
          <a:p>
            <a:r>
              <a:rPr lang="el-GR" sz="2200" b="1" dirty="0"/>
              <a:t>Βέλτιστη συστηματοποίηση </a:t>
            </a:r>
            <a:r>
              <a:rPr lang="el-GR" sz="2200" dirty="0"/>
              <a:t>είναι εκείνη που χρησιμοποιεί τον ελάχιστο αριθμό εξηγητικών σχημάτων για να παραγάγει ως συμπέρασμα των μέγιστο αριθμό πεποιθήσεων από το σύνολο K. Η βέλτιστη συστηματοποίηση προσφέρει τη μέγιστη ενοποίηση.</a:t>
            </a:r>
          </a:p>
          <a:p>
            <a:r>
              <a:rPr lang="el-GR" sz="2400" b="1" dirty="0"/>
              <a:t>Εξηγητικό σχήμα </a:t>
            </a:r>
            <a:r>
              <a:rPr lang="el-GR" sz="2400" dirty="0"/>
              <a:t>(</a:t>
            </a:r>
            <a:r>
              <a:rPr lang="en-US" sz="2400" dirty="0"/>
              <a:t>explanatory schema or pattern) </a:t>
            </a:r>
            <a:r>
              <a:rPr lang="el-GR" sz="2400" dirty="0"/>
              <a:t>ονομάζουμε κάθε διατεταγμένη τριάδα,</a:t>
            </a:r>
          </a:p>
          <a:p>
            <a:pPr marL="0" indent="0">
              <a:buNone/>
            </a:pPr>
            <a:r>
              <a:rPr lang="el-GR" sz="2400" dirty="0"/>
              <a:t> </a:t>
            </a:r>
          </a:p>
          <a:p>
            <a:endParaRPr lang="el-GR" sz="2200" dirty="0"/>
          </a:p>
          <a:p>
            <a:endParaRPr lang="el-GR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3B2753B7-EDE2-4F5F-8359-1846DB19B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654" y="5590964"/>
            <a:ext cx="6808692" cy="27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063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B55E17E-2FC8-4116-B989-3188AAA16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77409"/>
          </a:xfrm>
        </p:spPr>
        <p:txBody>
          <a:bodyPr>
            <a:normAutofit fontScale="90000"/>
          </a:bodyPr>
          <a:lstStyle/>
          <a:p>
            <a:r>
              <a:rPr lang="el-GR" dirty="0"/>
              <a:t>Παράδειγμα εξηγητικού σχήματος</a:t>
            </a: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F26C362E-F71B-49ED-AD14-C34843A6DE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110154"/>
            <a:ext cx="7886700" cy="286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9841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EDF6A30-560A-4A25-84EC-B42FBE106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35206"/>
          </a:xfrm>
        </p:spPr>
        <p:txBody>
          <a:bodyPr>
            <a:normAutofit fontScale="90000"/>
          </a:bodyPr>
          <a:lstStyle/>
          <a:p>
            <a:r>
              <a:rPr lang="el-GR" dirty="0"/>
              <a:t>Σχόλια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7D5B2C4-1630-4D48-A667-11A58E91F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4566"/>
            <a:ext cx="7886700" cy="4812397"/>
          </a:xfrm>
        </p:spPr>
        <p:txBody>
          <a:bodyPr>
            <a:normAutofit/>
          </a:bodyPr>
          <a:lstStyle/>
          <a:p>
            <a:r>
              <a:rPr lang="el-GR" dirty="0"/>
              <a:t>Ο </a:t>
            </a:r>
            <a:r>
              <a:rPr lang="el-GR" dirty="0" err="1"/>
              <a:t>Kitcher</a:t>
            </a:r>
            <a:r>
              <a:rPr lang="el-GR" dirty="0"/>
              <a:t> υιοθετεί τη </a:t>
            </a:r>
            <a:r>
              <a:rPr lang="el-GR" dirty="0" err="1"/>
              <a:t>συναγωγική</a:t>
            </a:r>
            <a:r>
              <a:rPr lang="el-GR" dirty="0"/>
              <a:t> αντίληψη για την επιστημονική εξήγηση, σε συμφωνία με το </a:t>
            </a:r>
            <a:r>
              <a:rPr lang="el-GR" dirty="0" err="1"/>
              <a:t>Hempel</a:t>
            </a:r>
            <a:r>
              <a:rPr lang="el-GR" dirty="0"/>
              <a:t>: οι εξηγήσεις είναι έγκυρα παραγωγικά επιχειρήματα.</a:t>
            </a:r>
          </a:p>
          <a:p>
            <a:endParaRPr lang="el-GR" dirty="0"/>
          </a:p>
          <a:p>
            <a:r>
              <a:rPr lang="el-GR" dirty="0"/>
              <a:t>Ο </a:t>
            </a:r>
            <a:r>
              <a:rPr lang="el-GR" dirty="0" err="1"/>
              <a:t>Kitcher</a:t>
            </a:r>
            <a:r>
              <a:rPr lang="el-GR" dirty="0"/>
              <a:t> δεν υιοθετεί την αντίληψη του επικαλύπτοντος νόμου για την επιστημονική εξήγηση, σε αντίθεση με το </a:t>
            </a:r>
            <a:r>
              <a:rPr lang="el-GR" dirty="0" err="1"/>
              <a:t>Hempel</a:t>
            </a:r>
            <a:r>
              <a:rPr lang="el-GR" dirty="0"/>
              <a:t>. Δεν απαιτεί κάποια από τις προκείμενες των σχηματικών επιχειρημάτων να είναι επιστημονικός νόμος ή </a:t>
            </a:r>
            <a:r>
              <a:rPr lang="el-GR" dirty="0" err="1"/>
              <a:t>νομοειδής</a:t>
            </a:r>
            <a:r>
              <a:rPr lang="el-GR" dirty="0"/>
              <a:t> πρόταση. </a:t>
            </a:r>
          </a:p>
        </p:txBody>
      </p:sp>
    </p:spTree>
    <p:extLst>
      <p:ext uri="{BB962C8B-B14F-4D97-AF65-F5344CB8AC3E}">
        <p14:creationId xmlns:p14="http://schemas.microsoft.com/office/powerpoint/2010/main" val="19651755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0D9A025-FA53-4594-99A6-7D9FA66E3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04019"/>
          </a:xfrm>
        </p:spPr>
        <p:txBody>
          <a:bodyPr>
            <a:noAutofit/>
          </a:bodyPr>
          <a:lstStyle/>
          <a:p>
            <a:r>
              <a:rPr lang="el-GR" sz="3600" dirty="0" err="1"/>
              <a:t>Αιτιακή</a:t>
            </a:r>
            <a:r>
              <a:rPr lang="el-GR" sz="3600" dirty="0"/>
              <a:t> Εξήγηση: η άποψη του</a:t>
            </a:r>
            <a:r>
              <a:rPr lang="en-US" sz="3600" dirty="0"/>
              <a:t> Salmon</a:t>
            </a:r>
            <a:endParaRPr lang="el-GR" sz="3600" dirty="0"/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1AFFCFAC-E8E8-4696-8931-843C2BB4C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123028"/>
            <a:ext cx="7886700" cy="3053935"/>
          </a:xfrm>
        </p:spPr>
        <p:txBody>
          <a:bodyPr>
            <a:normAutofit/>
          </a:bodyPr>
          <a:lstStyle/>
          <a:p>
            <a:r>
              <a:rPr lang="el-GR" sz="2200" dirty="0"/>
              <a:t>Εξηγητέο: ένα συμβάν α τύπου Α</a:t>
            </a:r>
          </a:p>
          <a:p>
            <a:r>
              <a:rPr lang="el-GR" sz="2200" dirty="0"/>
              <a:t>Συγκεντρώνουμε όλους τους παράγοντες X που έχουν στατιστική συνάφεια με το συμβάν τύπου A και τις τιμές πιθανοτήτων που συνδέονται με τις σχέσεις συνάφειας. </a:t>
            </a:r>
            <a:endParaRPr lang="en-US" sz="2200" dirty="0"/>
          </a:p>
          <a:p>
            <a:endParaRPr lang="el-GR" dirty="0"/>
          </a:p>
          <a:p>
            <a:r>
              <a:rPr lang="el-GR" sz="2200" dirty="0"/>
              <a:t>Εξηγούμε τις σχέσεις στατιστικής συνάφειας των A και Χ στη βάση των </a:t>
            </a:r>
            <a:r>
              <a:rPr lang="el-GR" sz="2200" dirty="0" err="1"/>
              <a:t>αιτιακών</a:t>
            </a:r>
            <a:r>
              <a:rPr lang="el-GR" sz="2200" dirty="0"/>
              <a:t> σχέσεων του α με συμβάντα </a:t>
            </a:r>
            <a:r>
              <a:rPr lang="en-US" sz="2200" dirty="0"/>
              <a:t>x </a:t>
            </a:r>
            <a:r>
              <a:rPr lang="el-GR" sz="2200" dirty="0"/>
              <a:t>που υλοποιούν τους παράγοντες Χ.</a:t>
            </a:r>
          </a:p>
        </p:txBody>
      </p:sp>
      <p:pic>
        <p:nvPicPr>
          <p:cNvPr id="7" name="Θέση περιεχομένου 3">
            <a:extLst>
              <a:ext uri="{FF2B5EF4-FFF2-40B4-BE49-F238E27FC236}">
                <a16:creationId xmlns:a16="http://schemas.microsoft.com/office/drawing/2014/main" id="{640D1231-D76A-462E-AC70-5EB0A42FA7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264977"/>
            <a:ext cx="7886700" cy="1662219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B10E57BD-21C2-43A2-98D6-FD83591741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6073" y="4536122"/>
            <a:ext cx="2214070" cy="43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7723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0D9A025-FA53-4594-99A6-7D9FA66E3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04019"/>
          </a:xfrm>
        </p:spPr>
        <p:txBody>
          <a:bodyPr>
            <a:noAutofit/>
          </a:bodyPr>
          <a:lstStyle/>
          <a:p>
            <a:r>
              <a:rPr lang="el-GR" sz="3600" dirty="0" err="1"/>
              <a:t>Αιτιακή</a:t>
            </a:r>
            <a:r>
              <a:rPr lang="el-GR" sz="3600" dirty="0"/>
              <a:t> Εξήγηση 1: η άποψη του</a:t>
            </a:r>
            <a:r>
              <a:rPr lang="en-US" sz="3600" dirty="0"/>
              <a:t> Salmon</a:t>
            </a:r>
            <a:endParaRPr lang="el-GR" sz="3600" dirty="0"/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1AFFCFAC-E8E8-4696-8931-843C2BB4C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09822"/>
            <a:ext cx="7886700" cy="4967141"/>
          </a:xfrm>
        </p:spPr>
        <p:txBody>
          <a:bodyPr>
            <a:normAutofit/>
          </a:bodyPr>
          <a:lstStyle/>
          <a:p>
            <a:endParaRPr lang="en-US" sz="2200" dirty="0"/>
          </a:p>
          <a:p>
            <a:r>
              <a:rPr lang="el-GR" sz="2200" dirty="0"/>
              <a:t>Οι </a:t>
            </a:r>
            <a:r>
              <a:rPr lang="el-GR" sz="2200" dirty="0" err="1"/>
              <a:t>αιτιακές</a:t>
            </a:r>
            <a:r>
              <a:rPr lang="el-GR" sz="2200" dirty="0"/>
              <a:t> σχέσεις ανάμεσα σε οποιαδήποτε δύο συμβάντα ανάγονται σε δύο τύπους οντοτήτων, τις </a:t>
            </a:r>
            <a:r>
              <a:rPr lang="el-GR" sz="2200" b="1" dirty="0" err="1"/>
              <a:t>αιτιακές</a:t>
            </a:r>
            <a:r>
              <a:rPr lang="el-GR" sz="2200" b="1" dirty="0"/>
              <a:t> διαδικασίες</a:t>
            </a:r>
            <a:r>
              <a:rPr lang="el-GR" sz="2200" dirty="0"/>
              <a:t> και τις </a:t>
            </a:r>
            <a:r>
              <a:rPr lang="el-GR" sz="2200" b="1" dirty="0" err="1"/>
              <a:t>αιτιακές</a:t>
            </a:r>
            <a:r>
              <a:rPr lang="el-GR" sz="2200" b="1" dirty="0"/>
              <a:t> αλληλεπιδράσεις</a:t>
            </a:r>
            <a:r>
              <a:rPr lang="el-GR" sz="2200" dirty="0"/>
              <a:t>, και στις σχέσεις τους οι οποίες ορίζονται γεωμετρικά και μηχανικά. </a:t>
            </a:r>
          </a:p>
          <a:p>
            <a:endParaRPr lang="el-GR" sz="2200" dirty="0"/>
          </a:p>
          <a:p>
            <a:r>
              <a:rPr lang="el-GR" sz="2200" dirty="0"/>
              <a:t>Ο </a:t>
            </a:r>
            <a:r>
              <a:rPr lang="el-GR" sz="2200" dirty="0" err="1"/>
              <a:t>Salmon</a:t>
            </a:r>
            <a:r>
              <a:rPr lang="el-GR" sz="2200" dirty="0"/>
              <a:t> διέκρινε την «αιτιολογική» (</a:t>
            </a:r>
            <a:r>
              <a:rPr lang="el-GR" sz="2200" dirty="0" err="1"/>
              <a:t>etiological</a:t>
            </a:r>
            <a:r>
              <a:rPr lang="el-GR" sz="2200" dirty="0"/>
              <a:t>) και «</a:t>
            </a:r>
            <a:r>
              <a:rPr lang="el-GR" sz="2200" dirty="0" err="1"/>
              <a:t>συγκροτητική</a:t>
            </a:r>
            <a:r>
              <a:rPr lang="el-GR" sz="2200" dirty="0"/>
              <a:t>» (</a:t>
            </a:r>
            <a:r>
              <a:rPr lang="el-GR" sz="2200" dirty="0" err="1"/>
              <a:t>constitutive</a:t>
            </a:r>
            <a:r>
              <a:rPr lang="el-GR" sz="2200" dirty="0"/>
              <a:t>) όψη της εξήγησης: </a:t>
            </a:r>
          </a:p>
          <a:p>
            <a:pPr lvl="1"/>
            <a:r>
              <a:rPr lang="el-GR" sz="2200" dirty="0"/>
              <a:t>Αιτιολογική όψη: γιατί το α συμβαίνει. </a:t>
            </a:r>
          </a:p>
          <a:p>
            <a:pPr lvl="1"/>
            <a:r>
              <a:rPr lang="el-GR" sz="2200" dirty="0" err="1"/>
              <a:t>Συγκροτητική</a:t>
            </a:r>
            <a:r>
              <a:rPr lang="el-GR" sz="2200" dirty="0"/>
              <a:t> όψη:  γιατί το α έχει συγκεκριμένα χαρακτηριστικά.</a:t>
            </a:r>
          </a:p>
          <a:p>
            <a:pPr marL="0" indent="0">
              <a:buNone/>
            </a:pPr>
            <a:endParaRPr lang="el-GR" sz="2200" dirty="0"/>
          </a:p>
          <a:p>
            <a:pPr marL="0" indent="0">
              <a:buNone/>
            </a:pPr>
            <a:endParaRPr lang="el-GR" sz="2200" dirty="0"/>
          </a:p>
        </p:txBody>
      </p:sp>
    </p:spTree>
    <p:extLst>
      <p:ext uri="{BB962C8B-B14F-4D97-AF65-F5344CB8AC3E}">
        <p14:creationId xmlns:p14="http://schemas.microsoft.com/office/powerpoint/2010/main" val="19366295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19AF00C-68C7-44E2-A03C-9C0A2504C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91477"/>
          </a:xfrm>
        </p:spPr>
        <p:txBody>
          <a:bodyPr>
            <a:normAutofit fontScale="90000"/>
          </a:bodyPr>
          <a:lstStyle/>
          <a:p>
            <a:r>
              <a:rPr lang="el-GR" sz="4000" dirty="0"/>
              <a:t>Παράδειγμα: </a:t>
            </a:r>
            <a:r>
              <a:rPr lang="el-GR" sz="3300" dirty="0"/>
              <a:t>γιατί ο </a:t>
            </a:r>
            <a:r>
              <a:rPr lang="en-US" sz="3300" dirty="0"/>
              <a:t>a</a:t>
            </a:r>
            <a:r>
              <a:rPr lang="el-GR" sz="3300" dirty="0"/>
              <a:t> νόσησε από λευχαιμία;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F41AC59-6EBF-4807-852A-D3F36A07E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11348"/>
            <a:ext cx="7886700" cy="5233181"/>
          </a:xfrm>
        </p:spPr>
        <p:txBody>
          <a:bodyPr>
            <a:normAutofit fontScale="77500" lnSpcReduction="20000"/>
          </a:bodyPr>
          <a:lstStyle/>
          <a:p>
            <a:r>
              <a:rPr lang="el-GR" sz="2200" dirty="0"/>
              <a:t>Έστω οι τύποι συμβάντων, </a:t>
            </a:r>
          </a:p>
          <a:p>
            <a:pPr lvl="1">
              <a:lnSpc>
                <a:spcPct val="120000"/>
              </a:lnSpc>
            </a:pPr>
            <a:r>
              <a:rPr lang="el-GR" sz="2200" dirty="0" err="1"/>
              <a:t>Ax</a:t>
            </a:r>
            <a:r>
              <a:rPr lang="el-GR" sz="2200" dirty="0"/>
              <a:t> : 'o x νόσησε από λευχαιμία', και, </a:t>
            </a:r>
          </a:p>
          <a:p>
            <a:pPr lvl="1">
              <a:lnSpc>
                <a:spcPct val="120000"/>
              </a:lnSpc>
            </a:pPr>
            <a:r>
              <a:rPr lang="el-GR" sz="2200" dirty="0" err="1"/>
              <a:t>Lxyt</a:t>
            </a:r>
            <a:r>
              <a:rPr lang="el-GR" sz="2200" dirty="0"/>
              <a:t> : 'o x βρέθηκε τη χρονική στιγμή t σε απόσταση μικρότερη από 2km από την περιοχή y ‘ </a:t>
            </a:r>
          </a:p>
          <a:p>
            <a:pPr lvl="1">
              <a:lnSpc>
                <a:spcPct val="120000"/>
              </a:lnSpc>
            </a:pPr>
            <a:r>
              <a:rPr lang="el-GR" sz="2200" dirty="0" err="1"/>
              <a:t>Cyt</a:t>
            </a:r>
            <a:r>
              <a:rPr lang="el-GR" sz="2200" dirty="0"/>
              <a:t> :' έγινε έκρηξη ατομικής βόμβας στην περιοχή y τη χρονική στιγμή t 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l-GR" sz="2200" dirty="0"/>
              <a:t> </a:t>
            </a:r>
          </a:p>
          <a:p>
            <a:r>
              <a:rPr lang="el-GR" sz="2200" dirty="0" err="1"/>
              <a:t>Aa</a:t>
            </a:r>
            <a:r>
              <a:rPr lang="el-GR" sz="2200" dirty="0"/>
              <a:t> , (</a:t>
            </a:r>
            <a:r>
              <a:rPr lang="el-GR" sz="2200" dirty="0" err="1"/>
              <a:t>εξηγητέο</a:t>
            </a:r>
            <a:r>
              <a:rPr lang="el-GR" sz="2200" dirty="0"/>
              <a:t>). Ισχύουν, </a:t>
            </a:r>
            <a:r>
              <a:rPr lang="el-GR" sz="2200" dirty="0" err="1"/>
              <a:t>Labτ</a:t>
            </a:r>
            <a:r>
              <a:rPr lang="el-GR" sz="2200" dirty="0"/>
              <a:t> και </a:t>
            </a:r>
            <a:r>
              <a:rPr lang="el-GR" sz="2200" dirty="0" err="1"/>
              <a:t>Cbτ</a:t>
            </a:r>
            <a:r>
              <a:rPr lang="el-GR" sz="2200" dirty="0"/>
              <a:t> και </a:t>
            </a:r>
          </a:p>
          <a:p>
            <a:pPr marL="0" indent="0" algn="ctr">
              <a:buNone/>
            </a:pPr>
            <a:r>
              <a:rPr lang="el-GR" sz="2200" dirty="0" err="1"/>
              <a:t>Pr</a:t>
            </a:r>
            <a:r>
              <a:rPr lang="el-GR" sz="2200" dirty="0"/>
              <a:t>( </a:t>
            </a:r>
            <a:r>
              <a:rPr lang="el-GR" sz="2200" dirty="0" err="1"/>
              <a:t>Ax|Lxyt&amp;Cyt</a:t>
            </a:r>
            <a:r>
              <a:rPr lang="el-GR" sz="2200" dirty="0"/>
              <a:t> ) &gt;</a:t>
            </a:r>
            <a:r>
              <a:rPr lang="el-GR" sz="2200" dirty="0" err="1"/>
              <a:t>Pr</a:t>
            </a:r>
            <a:r>
              <a:rPr lang="el-GR" sz="2200" dirty="0"/>
              <a:t>( </a:t>
            </a:r>
            <a:r>
              <a:rPr lang="el-GR" sz="2200" dirty="0" err="1"/>
              <a:t>Ax|Lxyt</a:t>
            </a:r>
            <a:r>
              <a:rPr lang="el-GR" sz="2200" dirty="0"/>
              <a:t> ) </a:t>
            </a:r>
            <a:endParaRPr lang="en-US" sz="2200" dirty="0"/>
          </a:p>
          <a:p>
            <a:pPr marL="0" indent="0" algn="ctr">
              <a:buNone/>
            </a:pPr>
            <a:endParaRPr lang="en-US" sz="2200" dirty="0"/>
          </a:p>
          <a:p>
            <a:pPr algn="just"/>
            <a:r>
              <a:rPr lang="el-GR" sz="2400" dirty="0"/>
              <a:t>Το συμβάν της έκρηξης που αποτελεί μια </a:t>
            </a:r>
            <a:r>
              <a:rPr lang="el-GR" sz="2400" dirty="0" err="1"/>
              <a:t>αιτιακή</a:t>
            </a:r>
            <a:r>
              <a:rPr lang="el-GR" sz="2400" dirty="0"/>
              <a:t> αλληλεπίδραση κατά την οποία εκλύεται ενέργεια υπό τη μορφή, π.χ., ηλεκτρομαγνητικής ακτινοβολίας, η οποία διαδίδεται στο χώρο και στο χρόνο μέσω της </a:t>
            </a:r>
            <a:r>
              <a:rPr lang="el-GR" sz="2400" dirty="0" err="1"/>
              <a:t>αιτιακής</a:t>
            </a:r>
            <a:r>
              <a:rPr lang="el-GR" sz="2400" dirty="0"/>
              <a:t> διαδικασίας της κίνησης των φωτονίων που «μεταφέρουν» ενέργεια και ορμή για να </a:t>
            </a:r>
            <a:r>
              <a:rPr lang="el-GR" sz="2400" dirty="0" err="1"/>
              <a:t>αλληλεπιδράσουν</a:t>
            </a:r>
            <a:r>
              <a:rPr lang="el-GR" sz="2400" dirty="0"/>
              <a:t> με τους ιστούς τους ανθρώπινου σώματος στην περιοχή που αυτό βρίσκεται και να προκαλέσουν σε αυτό κυτταρικές αλλοιώσεις. Άρα η σχέση στατιστικής συνάφειας της έκρηξης με τη </a:t>
            </a:r>
            <a:r>
              <a:rPr lang="el-GR" sz="2400" dirty="0" err="1"/>
              <a:t>νόσηση</a:t>
            </a:r>
            <a:r>
              <a:rPr lang="el-GR" sz="2400" dirty="0"/>
              <a:t> από λευχαιμία εξηγείται από την </a:t>
            </a:r>
            <a:r>
              <a:rPr lang="el-GR" sz="2400" dirty="0" err="1"/>
              <a:t>χωροχρονική</a:t>
            </a:r>
            <a:r>
              <a:rPr lang="el-GR" sz="2400" dirty="0"/>
              <a:t> διάδοση των εκπεμπόμενων φωτονίων και την </a:t>
            </a:r>
            <a:r>
              <a:rPr lang="el-GR" sz="2400" dirty="0" err="1"/>
              <a:t>αιτιακή</a:t>
            </a:r>
            <a:r>
              <a:rPr lang="el-GR" sz="2400" dirty="0"/>
              <a:t> αλληλεπίδραση αυτών με τα ανθρώπινα κύτταρα.</a:t>
            </a:r>
            <a:endParaRPr lang="el-GR" sz="2200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17373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9EC76-C165-4C2D-8662-E111FA1EB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80093"/>
          </a:xfrm>
        </p:spPr>
        <p:txBody>
          <a:bodyPr>
            <a:normAutofit/>
          </a:bodyPr>
          <a:lstStyle/>
          <a:p>
            <a:r>
              <a:rPr lang="el-GR" sz="3800" dirty="0"/>
              <a:t>Το Παραγωγικό Νομολογικό Πρότυπο</a:t>
            </a:r>
            <a:endParaRPr lang="en-US" sz="3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C46DE-B39C-45F1-B1A0-522AC0FB7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429000"/>
            <a:ext cx="7886700" cy="2747962"/>
          </a:xfrm>
        </p:spPr>
        <p:txBody>
          <a:bodyPr>
            <a:normAutofit fontScale="92500" lnSpcReduction="10000"/>
          </a:bodyPr>
          <a:lstStyle/>
          <a:p>
            <a:r>
              <a:rPr lang="el-GR" sz="2400" dirty="0" err="1"/>
              <a:t>Hempel</a:t>
            </a:r>
            <a:r>
              <a:rPr lang="el-GR" sz="2400" dirty="0"/>
              <a:t> και </a:t>
            </a:r>
            <a:r>
              <a:rPr lang="el-GR" sz="2400" dirty="0" err="1"/>
              <a:t>Oppenheim</a:t>
            </a:r>
            <a:r>
              <a:rPr lang="el-GR" sz="2400" dirty="0"/>
              <a:t> (1948)</a:t>
            </a:r>
            <a:r>
              <a:rPr lang="en-US" sz="2400" dirty="0"/>
              <a:t>:</a:t>
            </a:r>
            <a:r>
              <a:rPr lang="el-GR" sz="2400" dirty="0"/>
              <a:t> η επιστημονική εξήγηση είναι μια σχέση ανάμεσα σε δύο κλάσεις προτάσεων στη γλώσσα μιας επιστημονικής θεωρίας. </a:t>
            </a:r>
          </a:p>
          <a:p>
            <a:r>
              <a:rPr lang="el-GR" sz="2400" i="1" dirty="0" err="1"/>
              <a:t>Εξηγητέο</a:t>
            </a:r>
            <a:r>
              <a:rPr lang="el-GR" sz="2400" i="1" dirty="0"/>
              <a:t> (</a:t>
            </a:r>
            <a:r>
              <a:rPr lang="en-US" sz="2400" i="1" dirty="0"/>
              <a:t>explanandum)</a:t>
            </a:r>
            <a:r>
              <a:rPr lang="en-US" sz="2400" dirty="0"/>
              <a:t>:</a:t>
            </a:r>
            <a:r>
              <a:rPr lang="en-US" sz="2400" i="1" dirty="0"/>
              <a:t> </a:t>
            </a:r>
            <a:r>
              <a:rPr lang="el-GR" sz="2400" dirty="0"/>
              <a:t>το σύνολο των προτάσεων που περιγράφουν το προς εξήγηση γεγονός.</a:t>
            </a:r>
            <a:endParaRPr lang="el-GR" sz="2400" i="1" dirty="0"/>
          </a:p>
          <a:p>
            <a:r>
              <a:rPr lang="el-GR" sz="2400" i="1" dirty="0"/>
              <a:t>Εξηγούν</a:t>
            </a:r>
            <a:r>
              <a:rPr lang="el-GR" sz="2400" dirty="0"/>
              <a:t> (</a:t>
            </a:r>
            <a:r>
              <a:rPr lang="el-GR" sz="2400" dirty="0" err="1"/>
              <a:t>explanans</a:t>
            </a:r>
            <a:r>
              <a:rPr lang="el-GR" sz="2400" dirty="0"/>
              <a:t>): (1) προτάσεις που δηλώνουν συγκεκριμένες αρχικές συνθήκες, C1 , C2 ,..., </a:t>
            </a:r>
            <a:r>
              <a:rPr lang="el-GR" sz="2400" dirty="0" err="1"/>
              <a:t>Cn</a:t>
            </a:r>
            <a:r>
              <a:rPr lang="el-GR" sz="2400" dirty="0"/>
              <a:t>, (2) προτάσεις που εκφράζουν γενικούς νόμους, L1 , L2 ,..., </a:t>
            </a:r>
            <a:r>
              <a:rPr lang="el-GR" sz="2400" dirty="0" err="1"/>
              <a:t>Lm</a:t>
            </a:r>
            <a:r>
              <a:rPr lang="el-GR" sz="2400" dirty="0"/>
              <a:t> .</a:t>
            </a:r>
          </a:p>
          <a:p>
            <a:endParaRPr lang="el-GR" sz="2400" dirty="0">
              <a:effectLst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F87767-B511-46D5-B52C-DAAF604457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998" y="1265188"/>
            <a:ext cx="6316003" cy="189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2167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B8FE043-2FE9-41BE-A403-E54DB098A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21139"/>
          </a:xfrm>
        </p:spPr>
        <p:txBody>
          <a:bodyPr>
            <a:normAutofit fontScale="90000"/>
          </a:bodyPr>
          <a:lstStyle/>
          <a:p>
            <a:r>
              <a:rPr lang="el-GR" dirty="0"/>
              <a:t>Παρατηρήσεις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1B01C76-FA8B-44B6-A746-B7D73058A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67618"/>
            <a:ext cx="7886700" cy="5009345"/>
          </a:xfrm>
        </p:spPr>
        <p:txBody>
          <a:bodyPr>
            <a:normAutofit/>
          </a:bodyPr>
          <a:lstStyle/>
          <a:p>
            <a:r>
              <a:rPr lang="el-GR" dirty="0"/>
              <a:t>Η προσέγγιση του </a:t>
            </a:r>
            <a:r>
              <a:rPr lang="el-GR" dirty="0" err="1"/>
              <a:t>Salmon</a:t>
            </a:r>
            <a:r>
              <a:rPr lang="el-GR" dirty="0"/>
              <a:t> δεν είναι </a:t>
            </a:r>
            <a:r>
              <a:rPr lang="el-GR" dirty="0" err="1"/>
              <a:t>συναγωγική</a:t>
            </a:r>
            <a:r>
              <a:rPr lang="el-GR" dirty="0"/>
              <a:t>. </a:t>
            </a:r>
          </a:p>
          <a:p>
            <a:endParaRPr lang="el-GR" dirty="0"/>
          </a:p>
          <a:p>
            <a:r>
              <a:rPr lang="el-GR" dirty="0"/>
              <a:t>Η προσέγγιση του </a:t>
            </a:r>
            <a:r>
              <a:rPr lang="el-GR" dirty="0" err="1"/>
              <a:t>Salmon</a:t>
            </a:r>
            <a:r>
              <a:rPr lang="el-GR" dirty="0"/>
              <a:t> δεν ακολουθεί το πρότυπο του επικαλύπτοντος νόμου. </a:t>
            </a:r>
          </a:p>
          <a:p>
            <a:endParaRPr lang="el-GR" dirty="0"/>
          </a:p>
          <a:p>
            <a:r>
              <a:rPr lang="el-GR" dirty="0"/>
              <a:t>Η προσέγγιση του </a:t>
            </a:r>
            <a:r>
              <a:rPr lang="el-GR" dirty="0" err="1"/>
              <a:t>Salmon</a:t>
            </a:r>
            <a:r>
              <a:rPr lang="el-GR" dirty="0"/>
              <a:t> είναι </a:t>
            </a:r>
            <a:r>
              <a:rPr lang="el-GR" dirty="0" err="1"/>
              <a:t>οντική</a:t>
            </a:r>
            <a:r>
              <a:rPr lang="el-GR" dirty="0"/>
              <a:t>. </a:t>
            </a:r>
          </a:p>
          <a:p>
            <a:endParaRPr lang="el-GR" dirty="0"/>
          </a:p>
          <a:p>
            <a:r>
              <a:rPr lang="el-GR" dirty="0"/>
              <a:t>Η εξηγητική ασυμμετρία ανάγεται στην ασυμμετρία αιτίου – αποτελέσματος. </a:t>
            </a:r>
          </a:p>
        </p:txBody>
      </p:sp>
    </p:spTree>
    <p:extLst>
      <p:ext uri="{BB962C8B-B14F-4D97-AF65-F5344CB8AC3E}">
        <p14:creationId xmlns:p14="http://schemas.microsoft.com/office/powerpoint/2010/main" val="1031690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725D8EA-6A70-4D2C-8712-7484BD08E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18086"/>
          </a:xfrm>
        </p:spPr>
        <p:txBody>
          <a:bodyPr>
            <a:normAutofit/>
          </a:bodyPr>
          <a:lstStyle/>
          <a:p>
            <a:r>
              <a:rPr lang="el-GR" sz="3600" dirty="0" err="1"/>
              <a:t>Αιτιακή</a:t>
            </a:r>
            <a:r>
              <a:rPr lang="el-GR" sz="3600" dirty="0"/>
              <a:t> Εξήγηση 2: </a:t>
            </a:r>
            <a:r>
              <a:rPr lang="el-GR" sz="3000" dirty="0"/>
              <a:t>η άποψη του </a:t>
            </a:r>
            <a:r>
              <a:rPr lang="en-US" sz="3000" dirty="0"/>
              <a:t>Woodward</a:t>
            </a:r>
            <a:endParaRPr lang="el-GR" sz="3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DC2056A-CBD4-414F-89E6-65F9B2185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66092"/>
            <a:ext cx="7886700" cy="4910871"/>
          </a:xfrm>
        </p:spPr>
        <p:txBody>
          <a:bodyPr>
            <a:normAutofit fontScale="92500" lnSpcReduction="20000"/>
          </a:bodyPr>
          <a:lstStyle/>
          <a:p>
            <a:r>
              <a:rPr lang="en-US" sz="2200" b="1" dirty="0" err="1"/>
              <a:t>Βι</a:t>
            </a:r>
            <a:r>
              <a:rPr lang="en-US" sz="2200" b="1" dirty="0"/>
              <a:t>βλιογραφία</a:t>
            </a:r>
            <a:endParaRPr lang="en-US" sz="2200" dirty="0"/>
          </a:p>
          <a:p>
            <a:pPr marL="457200" lvl="1" indent="0">
              <a:buNone/>
            </a:pPr>
            <a:r>
              <a:rPr lang="en-US" sz="2200" dirty="0"/>
              <a:t>Woodward, J., 2003, Making Things Happen: A Theory of Causal Explanation, Oxford: Oxford University Press.</a:t>
            </a:r>
          </a:p>
          <a:p>
            <a:pPr marL="0" indent="0">
              <a:buNone/>
            </a:pPr>
            <a:endParaRPr lang="el-GR" dirty="0"/>
          </a:p>
          <a:p>
            <a:r>
              <a:rPr lang="el-GR" sz="2400" dirty="0"/>
              <a:t>Σε μια γνήσια εξήγηση: </a:t>
            </a:r>
          </a:p>
          <a:p>
            <a:pPr marL="914400" lvl="1" indent="-457200">
              <a:buFont typeface="+mj-lt"/>
              <a:buAutoNum type="arabicPeriod"/>
            </a:pPr>
            <a:r>
              <a:rPr lang="el-GR" u="sng" dirty="0" err="1"/>
              <a:t>Εξηγητέο</a:t>
            </a:r>
            <a:r>
              <a:rPr lang="el-GR" dirty="0"/>
              <a:t>: μια μεταβλητή Y που έχει την τιμή y .</a:t>
            </a:r>
          </a:p>
          <a:p>
            <a:pPr marL="914400" lvl="1" indent="-457200">
              <a:buFont typeface="+mj-lt"/>
              <a:buAutoNum type="arabicPeriod"/>
            </a:pPr>
            <a:r>
              <a:rPr lang="el-GR" u="sng" dirty="0"/>
              <a:t>Εξηγούν</a:t>
            </a:r>
            <a:r>
              <a:rPr lang="el-GR" dirty="0"/>
              <a:t>: </a:t>
            </a:r>
          </a:p>
          <a:p>
            <a:pPr lvl="2"/>
            <a:r>
              <a:rPr lang="el-GR" sz="2400" dirty="0"/>
              <a:t>Μια μεταβλητή X που έχει την τιμή x (αρχικές ή οριακές συνθήκες)</a:t>
            </a:r>
          </a:p>
          <a:p>
            <a:pPr lvl="2"/>
            <a:r>
              <a:rPr lang="el-GR" sz="2400" dirty="0"/>
              <a:t>Μια γενίκευση G που συσχετίζει τις μεταβλητές X,Y . </a:t>
            </a:r>
          </a:p>
          <a:p>
            <a:pPr marL="914400" lvl="1" indent="-457200">
              <a:buFont typeface="+mj-lt"/>
              <a:buAutoNum type="arabicPeriod"/>
            </a:pPr>
            <a:endParaRPr lang="el-GR" dirty="0"/>
          </a:p>
          <a:p>
            <a:pPr marL="914400" lvl="1" indent="-457200">
              <a:buFont typeface="+mj-lt"/>
              <a:buAutoNum type="arabicPeriod"/>
            </a:pPr>
            <a:r>
              <a:rPr lang="el-GR" dirty="0"/>
              <a:t>H G συνεπάγεται ότι εφόσον X=x τότε Y=y . </a:t>
            </a:r>
          </a:p>
          <a:p>
            <a:pPr marL="914400" lvl="1" indent="-457200">
              <a:buFont typeface="+mj-lt"/>
              <a:buAutoNum type="arabicPeriod"/>
            </a:pPr>
            <a:endParaRPr lang="el-GR" dirty="0"/>
          </a:p>
          <a:p>
            <a:pPr marL="914400" lvl="1" indent="-457200">
              <a:buFont typeface="+mj-lt"/>
              <a:buAutoNum type="arabicPeriod"/>
            </a:pPr>
            <a:r>
              <a:rPr lang="el-GR" dirty="0"/>
              <a:t>Υπάρχει μια </a:t>
            </a:r>
            <a:r>
              <a:rPr lang="el-GR" b="1" dirty="0"/>
              <a:t>παρέμβαση</a:t>
            </a:r>
            <a:r>
              <a:rPr lang="el-GR" dirty="0"/>
              <a:t> στη μεταβλητή X ως προς τη μεταβλητή Y η οποία μεταβάλλει την τιμή της Y και η G περιγράφει την τιμή που θα ελάμβανε η Y υπό την επίδραση της παρέμβασης.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169071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A2189A1-F34A-4670-81A5-CA6BC5CDC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33680"/>
          </a:xfrm>
        </p:spPr>
        <p:txBody>
          <a:bodyPr>
            <a:normAutofit fontScale="90000"/>
          </a:bodyPr>
          <a:lstStyle/>
          <a:p>
            <a:r>
              <a:rPr lang="el-GR" dirty="0"/>
              <a:t>Βασικές έννοιες της προσέγγισης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AD5895F-C609-403F-910B-AC0179B27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80160"/>
            <a:ext cx="7886700" cy="4896803"/>
          </a:xfrm>
        </p:spPr>
        <p:txBody>
          <a:bodyPr>
            <a:normAutofit lnSpcReduction="10000"/>
          </a:bodyPr>
          <a:lstStyle/>
          <a:p>
            <a:r>
              <a:rPr lang="el-GR" sz="2200" b="1" dirty="0"/>
              <a:t>Μεταβλητή</a:t>
            </a:r>
            <a:r>
              <a:rPr lang="el-GR" sz="2200" dirty="0"/>
              <a:t> θεωρείται κάθε ποσότητα ή </a:t>
            </a:r>
            <a:r>
              <a:rPr lang="el-GR" sz="2200" dirty="0" err="1"/>
              <a:t>μεγέθος</a:t>
            </a:r>
            <a:r>
              <a:rPr lang="el-GR" sz="2200" dirty="0"/>
              <a:t> που λαμβάνει περισσότερες από μία τιμές</a:t>
            </a:r>
          </a:p>
          <a:p>
            <a:r>
              <a:rPr lang="el-GR" sz="2200" dirty="0"/>
              <a:t>Μια μεταβλητή I που λαμβάνει ορισμένη τιμή, I= a , αποτελεί </a:t>
            </a:r>
            <a:r>
              <a:rPr lang="el-GR" sz="2200" b="1" dirty="0"/>
              <a:t>παρέμβαση</a:t>
            </a:r>
            <a:r>
              <a:rPr lang="el-GR" sz="2200" dirty="0"/>
              <a:t> στη μεταβλητή X ως προς τη μεταβλητή Y αν </a:t>
            </a:r>
          </a:p>
          <a:p>
            <a:pPr marL="914400" lvl="1" indent="-457200">
              <a:buFont typeface="+mj-lt"/>
              <a:buAutoNum type="alphaLcParenR"/>
            </a:pPr>
            <a:r>
              <a:rPr lang="el-GR" sz="2200" dirty="0"/>
              <a:t>η τιμή της X εξαρτάται από την τιμή της I και η τιμή που έχει η X στην πραγματικότητα προκύπτει από το γεγονός ότι I= a , </a:t>
            </a:r>
          </a:p>
          <a:p>
            <a:pPr marL="914400" lvl="1" indent="-457200">
              <a:buFont typeface="+mj-lt"/>
              <a:buAutoNum type="alphaLcParenR"/>
            </a:pPr>
            <a:r>
              <a:rPr lang="el-GR" sz="2200" dirty="0"/>
              <a:t>η I λαμβάνοντας συγκεκριμένες τιμές αδρανοποιεί κάθε άλλη μεταβλητή Z από την οποία εξαρτάται η τιμή της X και πλέον η τιμή της X εξαρτάται μόνο από την τιμή της I . </a:t>
            </a:r>
          </a:p>
          <a:p>
            <a:pPr marL="914400" lvl="1" indent="-457200">
              <a:buFont typeface="+mj-lt"/>
              <a:buAutoNum type="alphaLcParenR"/>
            </a:pPr>
            <a:r>
              <a:rPr lang="el-GR" sz="2200" dirty="0"/>
              <a:t>η I επηρεάζει την τιμή της Y μόνο ως αποτέλεσμα της μεταβολής που προκαλεί στην τιμή της X , </a:t>
            </a:r>
          </a:p>
          <a:p>
            <a:pPr marL="914400" lvl="1" indent="-457200">
              <a:buFont typeface="+mj-lt"/>
              <a:buAutoNum type="alphaLcParenR"/>
            </a:pPr>
            <a:r>
              <a:rPr lang="el-GR" sz="2200" dirty="0"/>
              <a:t>η I είναι ανεξάρτητη από κάθε άλλη μεταβλητή Z από την οποία εξαρτάται η τιμή της Y χωρίς να μεταβάλλεται η τιμή της X 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795977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CAC7A3C-88FD-4E8B-95F7-F282F908B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291090"/>
            <a:ext cx="7886699" cy="510768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Παρα</a:t>
            </a:r>
            <a:r>
              <a:rPr lang="en-US" sz="3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δείγμ</a:t>
            </a: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ατα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FACFC09A-C757-4A9A-8EFE-60CD27BB9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110" y="801858"/>
            <a:ext cx="8401780" cy="576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068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C3445-FA53-415D-BC72-0743D8652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33359"/>
          </a:xfrm>
        </p:spPr>
        <p:txBody>
          <a:bodyPr>
            <a:normAutofit fontScale="90000"/>
          </a:bodyPr>
          <a:lstStyle/>
          <a:p>
            <a:r>
              <a:rPr lang="el-GR" sz="4000" dirty="0"/>
              <a:t>Π-Ν Πρότυπο: οι συνθήκες επάρκειας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5A0CF4-4006-4867-B25A-E51C51EC6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47060"/>
            <a:ext cx="7886700" cy="4729903"/>
          </a:xfrm>
        </p:spPr>
        <p:txBody>
          <a:bodyPr/>
          <a:lstStyle/>
          <a:p>
            <a:r>
              <a:rPr lang="el-GR" b="1" dirty="0"/>
              <a:t>Λογικές συνθήκες επάρκειας:</a:t>
            </a:r>
          </a:p>
          <a:p>
            <a:pPr lvl="1"/>
            <a:r>
              <a:rPr lang="el-GR" dirty="0"/>
              <a:t>Το </a:t>
            </a:r>
            <a:r>
              <a:rPr lang="el-GR" dirty="0" err="1"/>
              <a:t>εξηγητέο</a:t>
            </a:r>
            <a:r>
              <a:rPr lang="el-GR" dirty="0"/>
              <a:t> πρέπει να είναι λογικό επακόλουθο του </a:t>
            </a:r>
            <a:r>
              <a:rPr lang="el-GR" dirty="0" err="1"/>
              <a:t>εξηγούντος</a:t>
            </a:r>
            <a:r>
              <a:rPr lang="el-GR" dirty="0"/>
              <a:t>: </a:t>
            </a:r>
            <a:endParaRPr lang="pt-BR" dirty="0"/>
          </a:p>
          <a:p>
            <a:pPr lvl="1"/>
            <a:r>
              <a:rPr lang="el-GR" dirty="0"/>
              <a:t>Το εξηγούν πρέπει να περιλαμβάνει τουλάχιστον ένα γενικό νόμο.</a:t>
            </a:r>
          </a:p>
          <a:p>
            <a:pPr lvl="1"/>
            <a:r>
              <a:rPr lang="el-GR" dirty="0"/>
              <a:t>Το εξηγούν πρέπει να έχει εμπειρικό περιεχόμενο.</a:t>
            </a:r>
          </a:p>
          <a:p>
            <a:endParaRPr lang="el-GR" dirty="0"/>
          </a:p>
          <a:p>
            <a:r>
              <a:rPr lang="el-GR" b="1" dirty="0"/>
              <a:t>Εμπειρικές συνθήκες επάρκειας:</a:t>
            </a:r>
          </a:p>
          <a:p>
            <a:pPr lvl="1"/>
            <a:r>
              <a:rPr lang="el-GR" dirty="0"/>
              <a:t>Οι προτάσεις που περιλαμβάνονται στο εξηγούν θα πρέπει να είναι αληθείς.</a:t>
            </a:r>
          </a:p>
          <a:p>
            <a:pPr marL="457200" lvl="1" indent="0">
              <a:buNone/>
            </a:pPr>
            <a:endParaRPr lang="el-GR" b="1" dirty="0"/>
          </a:p>
          <a:p>
            <a:pPr lvl="1"/>
            <a:endParaRPr lang="el-GR" dirty="0"/>
          </a:p>
          <a:p>
            <a:pPr lvl="1"/>
            <a:endParaRPr lang="el-GR" dirty="0"/>
          </a:p>
          <a:p>
            <a:pPr lvl="1"/>
            <a:endParaRPr lang="en-US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C9C99894-EDC8-487D-AFDB-87C97827C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7591" y="2282994"/>
            <a:ext cx="3885460" cy="31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979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0759671-5039-40AB-983F-369FFBD85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2860"/>
            <a:ext cx="7886700" cy="535206"/>
          </a:xfrm>
        </p:spPr>
        <p:txBody>
          <a:bodyPr>
            <a:normAutofit fontScale="90000"/>
          </a:bodyPr>
          <a:lstStyle/>
          <a:p>
            <a:r>
              <a:rPr lang="el-GR" dirty="0"/>
              <a:t>Παράδειγμα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B67217B-95B2-4B0A-93CB-74937134E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748066"/>
            <a:ext cx="7886700" cy="5891885"/>
          </a:xfrm>
        </p:spPr>
        <p:txBody>
          <a:bodyPr>
            <a:noAutofit/>
          </a:bodyPr>
          <a:lstStyle/>
          <a:p>
            <a:r>
              <a:rPr lang="el-GR" sz="1750" b="1" dirty="0" err="1"/>
              <a:t>Εξηγητέο</a:t>
            </a:r>
            <a:r>
              <a:rPr lang="el-GR" sz="1750" dirty="0"/>
              <a:t>: Ένα καλαμάκι που είναι μερικώς βυθισμένο σε νερό εμφανίζεται </a:t>
            </a:r>
            <a:r>
              <a:rPr lang="el-GR" sz="1750" dirty="0" err="1"/>
              <a:t>κεκαμμένο</a:t>
            </a:r>
            <a:r>
              <a:rPr lang="el-GR" sz="1750" dirty="0"/>
              <a:t> με ανύψωση προς την επιφάνεια του νερού σε ένα παρατηρητή τοποθετημένο στον αέρα.</a:t>
            </a:r>
          </a:p>
          <a:p>
            <a:r>
              <a:rPr lang="el-GR" sz="1750" b="1" dirty="0"/>
              <a:t>Εξηγούν </a:t>
            </a:r>
          </a:p>
          <a:p>
            <a:pPr lvl="1"/>
            <a:r>
              <a:rPr lang="en-US" sz="1750" dirty="0"/>
              <a:t>L1: </a:t>
            </a:r>
            <a:r>
              <a:rPr lang="el-GR" sz="1750" dirty="0"/>
              <a:t>Σε ομογενές μέσο, το φως διαδίδεται ευθύγραμμα από ανεξάρτητες φωτεινές ακτίνες.</a:t>
            </a:r>
          </a:p>
          <a:p>
            <a:pPr lvl="1"/>
            <a:r>
              <a:rPr lang="en-US" sz="1750" dirty="0"/>
              <a:t>L2: O </a:t>
            </a:r>
            <a:r>
              <a:rPr lang="el-GR" sz="1750" dirty="0"/>
              <a:t>νόμος του </a:t>
            </a:r>
            <a:r>
              <a:rPr lang="en-US" sz="1750" dirty="0"/>
              <a:t>Snell </a:t>
            </a:r>
            <a:r>
              <a:rPr lang="el-GR" sz="1750" dirty="0"/>
              <a:t>: Για μια φωτεινή ακτίνα που αρχικά διαδίδεται σε ένα οπτικό μέσο 1, προσπίπτει σε διαθλαστική επιφάνεια και ακολούθως διαδίδεται σε μέσο 2 με διαφορετικό δείκτη διάθλαση, ο λόγος του ημιτόνου της γωνίας πρόσπτωσης προς το ημίτονο της γωνίας διάθλασης είναι σταθερός και ίσος με το λόγο του δείκτη διάθλασης του οπτικού μέσου 2 προς το δείκτη διάθλασης του οπτικού μέσου 1</a:t>
            </a:r>
          </a:p>
          <a:p>
            <a:pPr lvl="1"/>
            <a:r>
              <a:rPr lang="en-US" sz="1750" dirty="0"/>
              <a:t>L3: </a:t>
            </a:r>
            <a:r>
              <a:rPr lang="el-GR" sz="1750" dirty="0"/>
              <a:t>Το νερό είναι οπτικά πυκνότερο μέσο από  τον αέρα. </a:t>
            </a:r>
          </a:p>
          <a:p>
            <a:pPr lvl="1"/>
            <a:r>
              <a:rPr lang="en-US" sz="1750" dirty="0"/>
              <a:t>L4: </a:t>
            </a:r>
            <a:r>
              <a:rPr lang="el-GR" sz="1750" dirty="0"/>
              <a:t>Ο παρατηρητής που δέχεται αποκλίνουσα δέσμη θεωρεί ότι αυτή προέρχεται από σημειακή φωτεινή πηγή που βρίσκεται στην εστία της δέσμης.</a:t>
            </a:r>
          </a:p>
          <a:p>
            <a:pPr lvl="1"/>
            <a:r>
              <a:rPr lang="en-US" sz="1750" dirty="0"/>
              <a:t>C</a:t>
            </a:r>
            <a:r>
              <a:rPr lang="el-GR" sz="1750" dirty="0"/>
              <a:t>1: Το καλαμάκι είναι ευθύ. </a:t>
            </a:r>
          </a:p>
          <a:p>
            <a:pPr lvl="1"/>
            <a:r>
              <a:rPr lang="en-US" sz="1750" dirty="0"/>
              <a:t>C2: </a:t>
            </a:r>
            <a:r>
              <a:rPr lang="el-GR" sz="1750" dirty="0"/>
              <a:t>Μέρος από το καλαμάκι είναι βυθισμένο στο νερό.</a:t>
            </a:r>
          </a:p>
          <a:p>
            <a:pPr lvl="1"/>
            <a:r>
              <a:rPr lang="en-US" sz="1750" dirty="0"/>
              <a:t>C3: O </a:t>
            </a:r>
            <a:r>
              <a:rPr lang="el-GR" sz="1750" dirty="0"/>
              <a:t>παρατηρητής είναι τοποθετημένος σε συγκεκριμένο σημείο στον αέρα.</a:t>
            </a:r>
          </a:p>
          <a:p>
            <a:r>
              <a:rPr lang="el-GR" sz="1750" b="1" dirty="0"/>
              <a:t>Εξήγηση</a:t>
            </a:r>
            <a:r>
              <a:rPr lang="el-GR" sz="1750" dirty="0"/>
              <a:t>: ορθό παραγωγικό επιχείρημα με προκείμενες το εξηγούν και συμπέρασμα το </a:t>
            </a:r>
            <a:r>
              <a:rPr lang="el-GR" sz="1750" dirty="0" err="1"/>
              <a:t>εξηγητέο</a:t>
            </a:r>
            <a:r>
              <a:rPr lang="el-GR" sz="175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4508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7E539A9-6B44-44D5-B429-6A17C9295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33680"/>
          </a:xfrm>
        </p:spPr>
        <p:txBody>
          <a:bodyPr>
            <a:normAutofit fontScale="90000"/>
          </a:bodyPr>
          <a:lstStyle/>
          <a:p>
            <a:r>
              <a:rPr lang="el-GR" dirty="0"/>
              <a:t>Σχόλια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AE52DE1-AF9F-4FF2-8DCD-ECEC55EF7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67618"/>
            <a:ext cx="7886700" cy="5009345"/>
          </a:xfrm>
        </p:spPr>
        <p:txBody>
          <a:bodyPr>
            <a:normAutofit fontScale="92500"/>
          </a:bodyPr>
          <a:lstStyle/>
          <a:p>
            <a:r>
              <a:rPr lang="el-GR" sz="2600" b="1" dirty="0"/>
              <a:t>Το πρότυπο του επικαλύπτοντος νόμου: </a:t>
            </a:r>
            <a:r>
              <a:rPr lang="el-GR" sz="2600" dirty="0"/>
              <a:t>Κάθε πλήρως διατυπωμένη και επαρκής επιστημονική εξήγηση περιλαμβάνει έναν επιστημονικό νόμο (2η λογική συνθήκη επάρκειας)</a:t>
            </a:r>
          </a:p>
          <a:p>
            <a:r>
              <a:rPr lang="el-GR" sz="2600" b="1" dirty="0"/>
              <a:t>Πώς κατανοείται ο επιστημονικός νόμος στο Π-Ν πρότυπο;</a:t>
            </a:r>
            <a:endParaRPr lang="el-GR" sz="2600" dirty="0"/>
          </a:p>
          <a:p>
            <a:pPr lvl="1"/>
            <a:r>
              <a:rPr lang="el-GR" i="1" dirty="0"/>
              <a:t>Θεμελιώδης</a:t>
            </a:r>
            <a:r>
              <a:rPr lang="el-GR" dirty="0"/>
              <a:t> </a:t>
            </a:r>
            <a:r>
              <a:rPr lang="el-GR" i="1" dirty="0" err="1"/>
              <a:t>νομοειδής</a:t>
            </a:r>
            <a:r>
              <a:rPr lang="el-GR" i="1" dirty="0"/>
              <a:t> </a:t>
            </a:r>
            <a:r>
              <a:rPr lang="el-GR" dirty="0"/>
              <a:t>πρόταση είναι κάθε γνήσια καθολική πρόταση, δηλαδή, κάθε πρόταση που περιέχει μόνο καθολικούς </a:t>
            </a:r>
            <a:r>
              <a:rPr lang="el-GR" dirty="0" err="1"/>
              <a:t>ποσοδείκτες</a:t>
            </a:r>
            <a:r>
              <a:rPr lang="el-GR" dirty="0"/>
              <a:t> (καθολική) και δεν περιέχει ονόματα. </a:t>
            </a:r>
          </a:p>
          <a:p>
            <a:pPr lvl="1"/>
            <a:r>
              <a:rPr lang="el-GR" i="1" dirty="0"/>
              <a:t>Θεμελιώδης</a:t>
            </a:r>
            <a:r>
              <a:rPr lang="el-GR" dirty="0"/>
              <a:t> </a:t>
            </a:r>
            <a:r>
              <a:rPr lang="el-GR" i="1" dirty="0"/>
              <a:t>νόμος</a:t>
            </a:r>
            <a:r>
              <a:rPr lang="el-GR" dirty="0"/>
              <a:t> είναι κάθε αληθής θεμελιώδης </a:t>
            </a:r>
            <a:r>
              <a:rPr lang="el-GR" dirty="0" err="1"/>
              <a:t>νομοειδής</a:t>
            </a:r>
            <a:r>
              <a:rPr lang="el-GR" dirty="0"/>
              <a:t> πρόταση.</a:t>
            </a:r>
          </a:p>
          <a:p>
            <a:r>
              <a:rPr lang="el-GR" sz="2600" b="1" dirty="0"/>
              <a:t>Το </a:t>
            </a:r>
            <a:r>
              <a:rPr lang="el-GR" sz="2600" b="1" dirty="0" err="1"/>
              <a:t>συναγωγικό</a:t>
            </a:r>
            <a:r>
              <a:rPr lang="el-GR" sz="2600" b="1" dirty="0"/>
              <a:t> πρότυπο της επιστημονικής εξήγησης:  </a:t>
            </a:r>
            <a:r>
              <a:rPr lang="el-GR" sz="2600" dirty="0"/>
              <a:t>κάθε επιστημονική εξήγηση είναι ένα επιχείρημα, παραγωγικό ή επαγωγικό. (1η λογική συνθήκη επάρκειας)</a:t>
            </a:r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83505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A375EED-DE7F-4000-B964-AA37F248A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89951"/>
          </a:xfrm>
        </p:spPr>
        <p:txBody>
          <a:bodyPr>
            <a:normAutofit fontScale="90000"/>
          </a:bodyPr>
          <a:lstStyle/>
          <a:p>
            <a:r>
              <a:rPr lang="el-GR" dirty="0"/>
              <a:t>Συμμετρία Εξήγησης και Πρόβλεψης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CEE6337-8BD3-4738-B148-E418BE3E6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4566"/>
            <a:ext cx="7886700" cy="4812397"/>
          </a:xfrm>
        </p:spPr>
        <p:txBody>
          <a:bodyPr>
            <a:normAutofit/>
          </a:bodyPr>
          <a:lstStyle/>
          <a:p>
            <a:r>
              <a:rPr lang="el-GR" sz="2400" dirty="0"/>
              <a:t>Οι εξηγήσεις και οι προβλέψεις ικανοποιούν τις ίδιες συνθήκες επάρκειας. </a:t>
            </a:r>
          </a:p>
          <a:p>
            <a:r>
              <a:rPr lang="el-GR" sz="2400" dirty="0"/>
              <a:t>Η διαφορά τους είναι πραγματολογική. </a:t>
            </a:r>
          </a:p>
          <a:p>
            <a:r>
              <a:rPr lang="el-GR" sz="2400" dirty="0"/>
              <a:t>Η θέση συμμετρίας εξήγησης-πρόβλεψης δεν είναι εύκολο να αμφισβητηθεί αν περιοριστούμε στο Π-Ν πρότυπο. </a:t>
            </a:r>
          </a:p>
          <a:p>
            <a:endParaRPr lang="el-GR" sz="2400" dirty="0"/>
          </a:p>
          <a:p>
            <a:r>
              <a:rPr lang="el-GR" sz="2400" dirty="0"/>
              <a:t>Η θέσης περί συμμετρίας αμφισβητείται σε εξηγήσεις που κάνουν χρήση στατιστικών νόμων και λαμβάνουν τη μορφή επαγωγικών επιχειρημάτων. («Σύφιλη - Πάρεση»)</a:t>
            </a:r>
          </a:p>
          <a:p>
            <a:r>
              <a:rPr lang="el-GR" sz="2400" dirty="0"/>
              <a:t>Ορισμένες περιπτώσεις προβλέψεων δεν αποτελούν αποδεκτές επιστημονικές εξηγήσεις («βαρόμετρο»)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26487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A375EED-DE7F-4000-B964-AA37F248A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89951"/>
          </a:xfrm>
        </p:spPr>
        <p:txBody>
          <a:bodyPr>
            <a:normAutofit fontScale="90000"/>
          </a:bodyPr>
          <a:lstStyle/>
          <a:p>
            <a:r>
              <a:rPr lang="el-GR" dirty="0"/>
              <a:t>Αντιπαραδείγματα 1</a:t>
            </a: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B465BDD3-C82A-49B4-8712-70F84179E5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4294158"/>
            <a:ext cx="7886700" cy="1486080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536E0AB6-A8E6-4731-9536-B7D5AD2101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754" y="1463990"/>
            <a:ext cx="7612388" cy="253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950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40D9C80-50DD-43A2-99AF-4A3AD862F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63342"/>
          </a:xfrm>
        </p:spPr>
        <p:txBody>
          <a:bodyPr>
            <a:normAutofit fontScale="90000"/>
          </a:bodyPr>
          <a:lstStyle/>
          <a:p>
            <a:r>
              <a:rPr lang="el-GR" dirty="0"/>
              <a:t>Εξήγηση και Αιτιότητα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91942B1-0CD2-42AD-9F51-F04B91775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2702"/>
            <a:ext cx="7886700" cy="4784261"/>
          </a:xfrm>
        </p:spPr>
        <p:txBody>
          <a:bodyPr/>
          <a:lstStyle/>
          <a:p>
            <a:r>
              <a:rPr lang="en-US" b="1" dirty="0"/>
              <a:t>Hempel </a:t>
            </a:r>
            <a:r>
              <a:rPr lang="el-GR" b="1" dirty="0"/>
              <a:t>και </a:t>
            </a:r>
            <a:r>
              <a:rPr lang="en-US" b="1" dirty="0"/>
              <a:t>Oppenheim (1948)</a:t>
            </a:r>
            <a:r>
              <a:rPr lang="el-GR" b="1" dirty="0"/>
              <a:t>: </a:t>
            </a:r>
            <a:r>
              <a:rPr lang="el-GR" dirty="0"/>
              <a:t>οι αρχικές συνθήκες C1 , C2 ,..., </a:t>
            </a:r>
            <a:r>
              <a:rPr lang="el-GR" dirty="0" err="1"/>
              <a:t>Cn</a:t>
            </a:r>
            <a:r>
              <a:rPr lang="el-GR" dirty="0"/>
              <a:t>  κατανοούνται ως αίτιο του εξηγητέου E. </a:t>
            </a:r>
          </a:p>
          <a:p>
            <a:pPr marL="0" indent="0">
              <a:buNone/>
            </a:pPr>
            <a:endParaRPr lang="el-GR" dirty="0"/>
          </a:p>
          <a:p>
            <a:r>
              <a:rPr lang="el-GR" b="1" dirty="0" err="1"/>
              <a:t>Hempel</a:t>
            </a:r>
            <a:r>
              <a:rPr lang="el-GR" b="1" dirty="0"/>
              <a:t> (1965): </a:t>
            </a:r>
            <a:r>
              <a:rPr lang="el-GR" dirty="0"/>
              <a:t>οι αρχικές συνθήκες C1 , C2 ,..., </a:t>
            </a:r>
            <a:r>
              <a:rPr lang="el-GR" dirty="0" err="1"/>
              <a:t>Cn</a:t>
            </a:r>
            <a:r>
              <a:rPr lang="el-GR" dirty="0"/>
              <a:t> είναι αίτιο του </a:t>
            </a:r>
            <a:r>
              <a:rPr lang="el-GR" dirty="0" err="1"/>
              <a:t>εξηγούντος</a:t>
            </a:r>
            <a:r>
              <a:rPr lang="el-GR" dirty="0"/>
              <a:t> όταν στο εξηγούν περιλαμβάνονται νόμοι αλληλουχίας (</a:t>
            </a:r>
            <a:r>
              <a:rPr lang="el-GR" dirty="0" err="1"/>
              <a:t>laws</a:t>
            </a:r>
            <a:r>
              <a:rPr lang="el-GR" dirty="0"/>
              <a:t> of </a:t>
            </a:r>
            <a:r>
              <a:rPr lang="el-GR" dirty="0" err="1"/>
              <a:t>succession</a:t>
            </a:r>
            <a:r>
              <a:rPr lang="el-GR" dirty="0"/>
              <a:t>) που αφορούν χρονική εξέλιξη και όχι νόμοι συνύπαρξης (</a:t>
            </a:r>
            <a:r>
              <a:rPr lang="el-GR" dirty="0" err="1"/>
              <a:t>laws</a:t>
            </a:r>
            <a:r>
              <a:rPr lang="el-GR" dirty="0"/>
              <a:t> of </a:t>
            </a:r>
            <a:r>
              <a:rPr lang="el-GR" dirty="0" err="1"/>
              <a:t>coexistence</a:t>
            </a:r>
            <a:r>
              <a:rPr lang="el-GR" dirty="0"/>
              <a:t>).</a:t>
            </a:r>
          </a:p>
          <a:p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28508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3EDE27B-E161-4684-8261-D7A923125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36732"/>
          </a:xfrm>
        </p:spPr>
        <p:txBody>
          <a:bodyPr>
            <a:normAutofit fontScale="90000"/>
          </a:bodyPr>
          <a:lstStyle/>
          <a:p>
            <a:r>
              <a:rPr lang="el-GR" dirty="0"/>
              <a:t>Προβλήματα του Π-Ν προτύπου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1B1D4E0-0BAC-43B4-8747-D0220E45A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81686"/>
            <a:ext cx="7886700" cy="5106572"/>
          </a:xfrm>
        </p:spPr>
        <p:txBody>
          <a:bodyPr>
            <a:normAutofit/>
          </a:bodyPr>
          <a:lstStyle/>
          <a:p>
            <a:r>
              <a:rPr lang="el-GR" sz="2200" dirty="0"/>
              <a:t>Υπάρχουν «εξηγήσεις» που ικανοποιούν τις συνθήκες επάρκειας των </a:t>
            </a:r>
            <a:r>
              <a:rPr lang="el-GR" sz="2200" dirty="0" err="1"/>
              <a:t>Hempel</a:t>
            </a:r>
            <a:r>
              <a:rPr lang="el-GR" sz="2200" dirty="0"/>
              <a:t> και </a:t>
            </a:r>
            <a:r>
              <a:rPr lang="el-GR" sz="2200" dirty="0" err="1"/>
              <a:t>Oppenheim</a:t>
            </a:r>
            <a:r>
              <a:rPr lang="el-GR" sz="2200" dirty="0"/>
              <a:t> αλλά δεν επιδεικνύουν αλλά χαρακτηριστικά μιας «καλής» επιστημονικής εξήγηση:</a:t>
            </a:r>
          </a:p>
          <a:p>
            <a:pPr marL="914400" lvl="1" indent="-457200">
              <a:buFont typeface="+mj-lt"/>
              <a:buAutoNum type="arabicPeriod"/>
            </a:pPr>
            <a:r>
              <a:rPr lang="el-GR" sz="2200" dirty="0"/>
              <a:t>Εξηγητική ασυμμετρία («ο ιστός και η σκιά του»)</a:t>
            </a:r>
          </a:p>
          <a:p>
            <a:pPr marL="914400" lvl="1" indent="-457200">
              <a:buFont typeface="+mj-lt"/>
              <a:buAutoNum type="arabicPeriod"/>
            </a:pPr>
            <a:r>
              <a:rPr lang="el-GR" sz="2200" dirty="0"/>
              <a:t>Χρονική ασυμμετρία («η ηλιακή έκλειψη»)</a:t>
            </a:r>
          </a:p>
          <a:p>
            <a:pPr marL="914400" lvl="1" indent="-457200">
              <a:buFont typeface="+mj-lt"/>
              <a:buAutoNum type="arabicPeriod"/>
            </a:pPr>
            <a:r>
              <a:rPr lang="el-GR" sz="2200" dirty="0"/>
              <a:t>Συνάφεια </a:t>
            </a:r>
            <a:r>
              <a:rPr lang="el-GR" sz="2200" dirty="0" err="1"/>
              <a:t>εξηγούντος</a:t>
            </a:r>
            <a:r>
              <a:rPr lang="el-GR" sz="2200" dirty="0"/>
              <a:t>-εξηγητέου («το μαγεμένο αλάτι»)</a:t>
            </a:r>
          </a:p>
          <a:p>
            <a:r>
              <a:rPr lang="el-GR" sz="2200" dirty="0"/>
              <a:t>Υπάρχουν «καλές» επιστημονικές εξηγήσεις που δεν ικανοποιούν τις συνθήκες επάρκειας των </a:t>
            </a:r>
            <a:r>
              <a:rPr lang="el-GR" sz="2200" dirty="0" err="1"/>
              <a:t>Hempel-Oppenheim</a:t>
            </a:r>
            <a:r>
              <a:rPr lang="el-GR" sz="2200" dirty="0"/>
              <a:t>:</a:t>
            </a:r>
          </a:p>
          <a:p>
            <a:pPr marL="971550" lvl="1" indent="-514350">
              <a:buFont typeface="+mj-lt"/>
              <a:buAutoNum type="arabicPeriod"/>
            </a:pPr>
            <a:r>
              <a:rPr lang="el-GR" sz="2200" dirty="0"/>
              <a:t>Επιστημονικές εξηγήσεις ανασυγκροτούνται ως επαγωγικά επιχειρήματα.</a:t>
            </a:r>
          </a:p>
          <a:p>
            <a:pPr marL="971550" lvl="1" indent="-514350">
              <a:buFont typeface="+mj-lt"/>
              <a:buAutoNum type="arabicPeriod"/>
            </a:pPr>
            <a:r>
              <a:rPr lang="el-GR" sz="2200" dirty="0"/>
              <a:t>Επιστημονικές εξηγήσεις χρησιμοποιούν στατιστικούς νόμους. </a:t>
            </a:r>
          </a:p>
          <a:p>
            <a:pPr marL="971550" lvl="1" indent="-514350">
              <a:buFont typeface="+mj-lt"/>
              <a:buAutoNum type="arabicPeriod"/>
            </a:pPr>
            <a:r>
              <a:rPr lang="el-GR" sz="2200" dirty="0"/>
              <a:t>Μη νομολογικές επιστημονικές («ο λεκές από μελάνι»).</a:t>
            </a:r>
          </a:p>
          <a:p>
            <a:r>
              <a:rPr lang="el-GR" sz="2200" dirty="0"/>
              <a:t>Το πρόβλημα της Π-Ν εξήγησης νόμων</a:t>
            </a:r>
          </a:p>
          <a:p>
            <a:pPr marL="971550" lvl="1" indent="-514350">
              <a:buFont typeface="+mj-lt"/>
              <a:buAutoNum type="arabicPeriod"/>
            </a:pPr>
            <a:endParaRPr lang="el-GR" sz="2200" dirty="0"/>
          </a:p>
          <a:p>
            <a:pPr marL="971550" lvl="1" indent="-514350">
              <a:buFont typeface="+mj-lt"/>
              <a:buAutoNum type="arabicPeriod"/>
            </a:pPr>
            <a:endParaRPr lang="el-GR" sz="2200" dirty="0"/>
          </a:p>
        </p:txBody>
      </p:sp>
    </p:spTree>
    <p:extLst>
      <p:ext uri="{BB962C8B-B14F-4D97-AF65-F5344CB8AC3E}">
        <p14:creationId xmlns:p14="http://schemas.microsoft.com/office/powerpoint/2010/main" val="12703437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1523</Words>
  <Application>Microsoft Office PowerPoint</Application>
  <PresentationFormat>On-screen Show (4:3)</PresentationFormat>
  <Paragraphs>131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Επιστημονική Εξήγηση και Αιτιότητα</vt:lpstr>
      <vt:lpstr>Το Παραγωγικό Νομολογικό Πρότυπο</vt:lpstr>
      <vt:lpstr>Π-Ν Πρότυπο: οι συνθήκες επάρκειας</vt:lpstr>
      <vt:lpstr>Παράδειγμα</vt:lpstr>
      <vt:lpstr>Σχόλια</vt:lpstr>
      <vt:lpstr>Συμμετρία Εξήγησης και Πρόβλεψης</vt:lpstr>
      <vt:lpstr>Αντιπαραδείγματα 1</vt:lpstr>
      <vt:lpstr>Εξήγηση και Αιτιότητα</vt:lpstr>
      <vt:lpstr>Προβλήματα του Π-Ν προτύπου</vt:lpstr>
      <vt:lpstr>Αντιπαραδείγματα 2</vt:lpstr>
      <vt:lpstr>Αντιπαραδείγματα 2</vt:lpstr>
      <vt:lpstr>Αντιπαραδείγματα 2</vt:lpstr>
      <vt:lpstr>Επιστημονική εξήγηση και ενοποίηση</vt:lpstr>
      <vt:lpstr>Οι βασικές έννοιες</vt:lpstr>
      <vt:lpstr>Παράδειγμα εξηγητικού σχήματος</vt:lpstr>
      <vt:lpstr>Σχόλια </vt:lpstr>
      <vt:lpstr>Αιτιακή Εξήγηση: η άποψη του Salmon</vt:lpstr>
      <vt:lpstr>Αιτιακή Εξήγηση 1: η άποψη του Salmon</vt:lpstr>
      <vt:lpstr>Παράδειγμα: γιατί ο a νόσησε από λευχαιμία; </vt:lpstr>
      <vt:lpstr>Παρατηρήσεις </vt:lpstr>
      <vt:lpstr>Αιτιακή Εξήγηση 2: η άποψη του Woodward</vt:lpstr>
      <vt:lpstr>Βασικές έννοιες της προσέγγισης</vt:lpstr>
      <vt:lpstr>Παραδείγματα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Επιστημονική Εξήγηση και Αιτιότητα</dc:title>
  <dc:creator>Chrysovalantis Stergiou</dc:creator>
  <cp:lastModifiedBy>Chrysovalantis Stergiou</cp:lastModifiedBy>
  <cp:revision>22</cp:revision>
  <dcterms:created xsi:type="dcterms:W3CDTF">2021-03-21T18:14:17Z</dcterms:created>
  <dcterms:modified xsi:type="dcterms:W3CDTF">2021-03-23T12:41:00Z</dcterms:modified>
</cp:coreProperties>
</file>