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82" r:id="rId3"/>
    <p:sldId id="583" r:id="rId4"/>
    <p:sldId id="584" r:id="rId5"/>
    <p:sldId id="586" r:id="rId6"/>
    <p:sldId id="585" r:id="rId7"/>
    <p:sldId id="587" r:id="rId8"/>
    <p:sldId id="589" r:id="rId9"/>
    <p:sldId id="588" r:id="rId10"/>
    <p:sldId id="580" r:id="rId11"/>
    <p:sldId id="581" r:id="rId12"/>
    <p:sldId id="257" r:id="rId13"/>
    <p:sldId id="604" r:id="rId14"/>
    <p:sldId id="621" r:id="rId15"/>
    <p:sldId id="605" r:id="rId16"/>
    <p:sldId id="606" r:id="rId17"/>
    <p:sldId id="607" r:id="rId18"/>
    <p:sldId id="608" r:id="rId19"/>
    <p:sldId id="617" r:id="rId20"/>
    <p:sldId id="636" r:id="rId21"/>
    <p:sldId id="637" r:id="rId22"/>
    <p:sldId id="620" r:id="rId23"/>
    <p:sldId id="625" r:id="rId24"/>
    <p:sldId id="624" r:id="rId25"/>
    <p:sldId id="629" r:id="rId26"/>
    <p:sldId id="630" r:id="rId27"/>
    <p:sldId id="627" r:id="rId28"/>
    <p:sldId id="628" r:id="rId29"/>
    <p:sldId id="638" r:id="rId30"/>
    <p:sldId id="626" r:id="rId31"/>
    <p:sldId id="639" r:id="rId32"/>
    <p:sldId id="623" r:id="rId33"/>
    <p:sldId id="633" r:id="rId34"/>
    <p:sldId id="632" r:id="rId35"/>
    <p:sldId id="634" r:id="rId36"/>
    <p:sldId id="635" r:id="rId37"/>
    <p:sldId id="640" r:id="rId38"/>
    <p:sldId id="641" r:id="rId39"/>
    <p:sldId id="642" r:id="rId40"/>
    <p:sldId id="652" r:id="rId41"/>
    <p:sldId id="653" r:id="rId42"/>
    <p:sldId id="654" r:id="rId43"/>
    <p:sldId id="655" r:id="rId44"/>
    <p:sldId id="656" r:id="rId45"/>
    <p:sldId id="644" r:id="rId46"/>
    <p:sldId id="657" r:id="rId47"/>
    <p:sldId id="658" r:id="rId48"/>
    <p:sldId id="643" r:id="rId49"/>
    <p:sldId id="647" r:id="rId50"/>
    <p:sldId id="649" r:id="rId51"/>
    <p:sldId id="651" r:id="rId52"/>
    <p:sldId id="645" r:id="rId53"/>
    <p:sldId id="646" r:id="rId54"/>
    <p:sldId id="65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F52A8B8-4799-4A68-A9A7-C3D2C59DF6A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82197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F52A8B8-4799-4A68-A9A7-C3D2C59DF6A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212273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F52A8B8-4799-4A68-A9A7-C3D2C59DF6A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422727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F52A8B8-4799-4A68-A9A7-C3D2C59DF6A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123276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F52A8B8-4799-4A68-A9A7-C3D2C59DF6A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371841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F52A8B8-4799-4A68-A9A7-C3D2C59DF6A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141010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F52A8B8-4799-4A68-A9A7-C3D2C59DF6A0}" type="datetimeFigureOut">
              <a:rPr lang="en-US" smtClean="0"/>
              <a:t>3/12/2023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404658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F52A8B8-4799-4A68-A9A7-C3D2C59DF6A0}" type="datetimeFigureOut">
              <a:rPr lang="en-US" smtClean="0"/>
              <a:t>3/12/2023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81688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2A8B8-4799-4A68-A9A7-C3D2C59DF6A0}" type="datetimeFigureOut">
              <a:rPr lang="en-US" smtClean="0"/>
              <a:t>3/12/2023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9424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F52A8B8-4799-4A68-A9A7-C3D2C59DF6A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141169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F52A8B8-4799-4A68-A9A7-C3D2C59DF6A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215167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2A8B8-4799-4A68-A9A7-C3D2C59DF6A0}" type="datetimeFigureOut">
              <a:rPr lang="en-US" smtClean="0"/>
              <a:t>3/12/2023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C9B5A-451B-462B-9B25-793752D0DA8D}" type="slidenum">
              <a:rPr lang="en-US" smtClean="0"/>
              <a:t>‹#›</a:t>
            </a:fld>
            <a:endParaRPr lang="en-US"/>
          </a:p>
        </p:txBody>
      </p:sp>
    </p:spTree>
    <p:extLst>
      <p:ext uri="{BB962C8B-B14F-4D97-AF65-F5344CB8AC3E}">
        <p14:creationId xmlns:p14="http://schemas.microsoft.com/office/powerpoint/2010/main" val="333843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2AF2-247A-49CB-8EF4-9E2202F00A66}"/>
              </a:ext>
            </a:extLst>
          </p:cNvPr>
          <p:cNvSpPr>
            <a:spLocks noGrp="1"/>
          </p:cNvSpPr>
          <p:nvPr>
            <p:ph type="ctrTitle"/>
          </p:nvPr>
        </p:nvSpPr>
        <p:spPr>
          <a:xfrm>
            <a:off x="1143000" y="1488123"/>
            <a:ext cx="6858000" cy="3055742"/>
          </a:xfrm>
        </p:spPr>
        <p:txBody>
          <a:bodyPr>
            <a:normAutofit/>
          </a:bodyPr>
          <a:lstStyle/>
          <a:p>
            <a:br>
              <a:rPr lang="el-GR" dirty="0"/>
            </a:br>
            <a:r>
              <a:rPr lang="el-GR" dirty="0"/>
              <a:t>Αιτιότητα</a:t>
            </a:r>
            <a:br>
              <a:rPr lang="el-GR" dirty="0"/>
            </a:br>
            <a:endParaRPr lang="en-US" dirty="0"/>
          </a:p>
        </p:txBody>
      </p:sp>
      <p:sp>
        <p:nvSpPr>
          <p:cNvPr id="3" name="Subtitle 2">
            <a:extLst>
              <a:ext uri="{FF2B5EF4-FFF2-40B4-BE49-F238E27FC236}">
                <a16:creationId xmlns:a16="http://schemas.microsoft.com/office/drawing/2014/main" id="{C295B8AA-07F8-48EE-BCE4-A0CB58BE39E4}"/>
              </a:ext>
            </a:extLst>
          </p:cNvPr>
          <p:cNvSpPr>
            <a:spLocks noGrp="1"/>
          </p:cNvSpPr>
          <p:nvPr>
            <p:ph type="subTitle" idx="1"/>
          </p:nvPr>
        </p:nvSpPr>
        <p:spPr>
          <a:xfrm>
            <a:off x="1143000" y="4895556"/>
            <a:ext cx="6858000" cy="984737"/>
          </a:xfrm>
        </p:spPr>
        <p:txBody>
          <a:bodyPr>
            <a:normAutofit/>
          </a:bodyPr>
          <a:lstStyle/>
          <a:p>
            <a:r>
              <a:rPr lang="el-GR" dirty="0"/>
              <a:t>Στάθης Ψύλλος  - </a:t>
            </a:r>
            <a:r>
              <a:rPr lang="el-GR" dirty="0" err="1"/>
              <a:t>Χρυσοβαλάντης</a:t>
            </a:r>
            <a:r>
              <a:rPr lang="el-GR" dirty="0"/>
              <a:t> Στεργίου</a:t>
            </a:r>
          </a:p>
          <a:p>
            <a:r>
              <a:rPr lang="el-GR" dirty="0"/>
              <a:t>2021</a:t>
            </a:r>
            <a:endParaRPr lang="en-US" dirty="0"/>
          </a:p>
        </p:txBody>
      </p:sp>
    </p:spTree>
    <p:extLst>
      <p:ext uri="{BB962C8B-B14F-4D97-AF65-F5344CB8AC3E}">
        <p14:creationId xmlns:p14="http://schemas.microsoft.com/office/powerpoint/2010/main" val="115967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8701" y="1417436"/>
            <a:ext cx="1592610" cy="3530338"/>
          </a:xfrm>
          <a:prstGeom prst="rect">
            <a:avLst/>
          </a:prstGeom>
        </p:spPr>
        <p:txBody>
          <a:bodyPr vert="horz" wrap="square" lIns="0" tIns="6362" rIns="0" bIns="0" rtlCol="0">
            <a:spAutoFit/>
          </a:bodyPr>
          <a:lstStyle/>
          <a:p>
            <a:pPr marL="6697" marR="100121">
              <a:lnSpc>
                <a:spcPct val="109600"/>
              </a:lnSpc>
              <a:spcBef>
                <a:spcPts val="50"/>
              </a:spcBef>
            </a:pPr>
            <a:r>
              <a:rPr sz="2004" spc="3" dirty="0">
                <a:cs typeface="Palatino"/>
              </a:rPr>
              <a:t>David</a:t>
            </a:r>
            <a:r>
              <a:rPr sz="2004" spc="-37" dirty="0">
                <a:cs typeface="Palatino"/>
              </a:rPr>
              <a:t> </a:t>
            </a:r>
            <a:r>
              <a:rPr sz="2004" spc="5" dirty="0">
                <a:cs typeface="Palatino"/>
              </a:rPr>
              <a:t>Hume  </a:t>
            </a:r>
            <a:r>
              <a:rPr sz="2004" spc="-19" dirty="0">
                <a:cs typeface="Palatino"/>
              </a:rPr>
              <a:t>(1711 </a:t>
            </a:r>
            <a:r>
              <a:rPr sz="2004" spc="3" dirty="0">
                <a:cs typeface="Palatino"/>
              </a:rPr>
              <a:t>-</a:t>
            </a:r>
            <a:r>
              <a:rPr sz="2004" spc="-3" dirty="0">
                <a:cs typeface="Palatino"/>
              </a:rPr>
              <a:t> </a:t>
            </a:r>
            <a:r>
              <a:rPr sz="2004" spc="5" dirty="0">
                <a:cs typeface="Palatino"/>
              </a:rPr>
              <a:t>1776)</a:t>
            </a:r>
            <a:endParaRPr sz="2004" dirty="0">
              <a:cs typeface="Palatino"/>
            </a:endParaRPr>
          </a:p>
          <a:p>
            <a:pPr>
              <a:spcBef>
                <a:spcPts val="19"/>
              </a:spcBef>
            </a:pPr>
            <a:endParaRPr sz="1582" dirty="0">
              <a:cs typeface="Palatino"/>
            </a:endParaRPr>
          </a:p>
          <a:p>
            <a:pPr marL="6697" marR="100121">
              <a:lnSpc>
                <a:spcPct val="109600"/>
              </a:lnSpc>
            </a:pPr>
            <a:r>
              <a:rPr sz="2004" spc="8" dirty="0">
                <a:cs typeface="Palatino"/>
              </a:rPr>
              <a:t>A </a:t>
            </a:r>
            <a:r>
              <a:rPr sz="2004" i="1" spc="-29" dirty="0">
                <a:cs typeface="Palatino"/>
              </a:rPr>
              <a:t>Treatise </a:t>
            </a:r>
            <a:r>
              <a:rPr sz="2004" i="1" spc="3" dirty="0">
                <a:cs typeface="Palatino"/>
              </a:rPr>
              <a:t>of  </a:t>
            </a:r>
            <a:r>
              <a:rPr sz="2004" i="1" spc="-3" dirty="0">
                <a:cs typeface="Palatino"/>
              </a:rPr>
              <a:t>Nature</a:t>
            </a:r>
            <a:r>
              <a:rPr sz="2004" i="1" spc="-29" dirty="0">
                <a:cs typeface="Palatino"/>
              </a:rPr>
              <a:t> </a:t>
            </a:r>
            <a:r>
              <a:rPr sz="2004" spc="3" dirty="0">
                <a:cs typeface="Palatino"/>
              </a:rPr>
              <a:t>(1738)</a:t>
            </a:r>
            <a:endParaRPr sz="2004" dirty="0">
              <a:cs typeface="Palatino"/>
            </a:endParaRPr>
          </a:p>
          <a:p>
            <a:pPr>
              <a:spcBef>
                <a:spcPts val="16"/>
              </a:spcBef>
            </a:pPr>
            <a:endParaRPr sz="1582" dirty="0">
              <a:cs typeface="Palatino"/>
            </a:endParaRPr>
          </a:p>
          <a:p>
            <a:pPr marL="6697" marR="2679">
              <a:lnSpc>
                <a:spcPct val="109600"/>
              </a:lnSpc>
              <a:spcBef>
                <a:spcPts val="3"/>
              </a:spcBef>
            </a:pPr>
            <a:r>
              <a:rPr sz="2004" i="1" spc="5" dirty="0">
                <a:cs typeface="Palatino"/>
              </a:rPr>
              <a:t>An </a:t>
            </a:r>
            <a:r>
              <a:rPr sz="2004" i="1" spc="3" dirty="0">
                <a:cs typeface="Palatino"/>
              </a:rPr>
              <a:t>Enquiry  Concerning  </a:t>
            </a:r>
            <a:r>
              <a:rPr sz="2004" i="1" spc="5" dirty="0">
                <a:cs typeface="Palatino"/>
              </a:rPr>
              <a:t>Human  U</a:t>
            </a:r>
            <a:r>
              <a:rPr sz="2004" i="1" spc="3" dirty="0">
                <a:cs typeface="Palatino"/>
              </a:rPr>
              <a:t>nderst</a:t>
            </a:r>
            <a:r>
              <a:rPr sz="2004" i="1" dirty="0">
                <a:cs typeface="Palatino"/>
              </a:rPr>
              <a:t>a</a:t>
            </a:r>
            <a:r>
              <a:rPr sz="2004" i="1" spc="5" dirty="0">
                <a:cs typeface="Palatino"/>
              </a:rPr>
              <a:t>nd</a:t>
            </a:r>
            <a:r>
              <a:rPr sz="2004" i="1" dirty="0">
                <a:cs typeface="Palatino"/>
              </a:rPr>
              <a:t>i</a:t>
            </a:r>
            <a:r>
              <a:rPr sz="2004" i="1" spc="3" dirty="0">
                <a:cs typeface="Palatino"/>
              </a:rPr>
              <a:t>ng  </a:t>
            </a:r>
            <a:r>
              <a:rPr sz="2004" dirty="0">
                <a:cs typeface="Palatino"/>
              </a:rPr>
              <a:t>(1748)</a:t>
            </a:r>
          </a:p>
        </p:txBody>
      </p:sp>
      <p:sp>
        <p:nvSpPr>
          <p:cNvPr id="3" name="object 3"/>
          <p:cNvSpPr/>
          <p:nvPr/>
        </p:nvSpPr>
        <p:spPr>
          <a:xfrm>
            <a:off x="1504061" y="857250"/>
            <a:ext cx="4185072" cy="5143500"/>
          </a:xfrm>
          <a:prstGeom prst="rect">
            <a:avLst/>
          </a:prstGeom>
          <a:blipFill>
            <a:blip r:embed="rId2" cstate="print"/>
            <a:stretch>
              <a:fillRect/>
            </a:stretch>
          </a:blipFill>
        </p:spPr>
        <p:txBody>
          <a:bodyPr wrap="square" lIns="0" tIns="0" rIns="0" bIns="0" rtlCol="0"/>
          <a:lstStyle/>
          <a:p>
            <a:endParaRPr sz="949"/>
          </a:p>
        </p:txBody>
      </p:sp>
    </p:spTree>
    <p:extLst>
      <p:ext uri="{BB962C8B-B14F-4D97-AF65-F5344CB8AC3E}">
        <p14:creationId xmlns:p14="http://schemas.microsoft.com/office/powerpoint/2010/main" val="239225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0944" y="2756477"/>
            <a:ext cx="7382112" cy="911498"/>
          </a:xfrm>
          <a:prstGeom prst="rect">
            <a:avLst/>
          </a:prstGeom>
        </p:spPr>
        <p:txBody>
          <a:bodyPr vert="horz" wrap="square" lIns="0" tIns="6698" rIns="0" bIns="0" rtlCol="0">
            <a:spAutoFit/>
          </a:bodyPr>
          <a:lstStyle/>
          <a:p>
            <a:pPr marL="6697">
              <a:spcBef>
                <a:spcPts val="53"/>
              </a:spcBef>
            </a:pPr>
            <a:r>
              <a:rPr sz="1740" b="1" spc="-21" dirty="0">
                <a:cs typeface="Times New Roman"/>
              </a:rPr>
              <a:t>Treatise </a:t>
            </a:r>
            <a:r>
              <a:rPr sz="1740" b="1" dirty="0">
                <a:cs typeface="Times New Roman"/>
              </a:rPr>
              <a:t>of </a:t>
            </a:r>
            <a:r>
              <a:rPr sz="1740" b="1" spc="-3" dirty="0">
                <a:cs typeface="Times New Roman"/>
              </a:rPr>
              <a:t>Human </a:t>
            </a:r>
            <a:r>
              <a:rPr sz="1740" b="1" spc="-5" dirty="0">
                <a:cs typeface="Times New Roman"/>
              </a:rPr>
              <a:t>Nature</a:t>
            </a:r>
            <a:r>
              <a:rPr sz="1740" spc="-5" dirty="0">
                <a:cs typeface="Times New Roman"/>
              </a:rPr>
              <a:t>, </a:t>
            </a:r>
            <a:r>
              <a:rPr sz="1740" dirty="0">
                <a:cs typeface="Times New Roman"/>
              </a:rPr>
              <a:t>I </a:t>
            </a:r>
            <a:r>
              <a:rPr sz="1740" spc="-3" dirty="0">
                <a:cs typeface="Times New Roman"/>
              </a:rPr>
              <a:t>iii </a:t>
            </a:r>
            <a:r>
              <a:rPr sz="1740" dirty="0">
                <a:cs typeface="Times New Roman"/>
              </a:rPr>
              <a:t>1-6,</a:t>
            </a:r>
            <a:r>
              <a:rPr sz="1740" spc="21" dirty="0">
                <a:cs typeface="Times New Roman"/>
              </a:rPr>
              <a:t> </a:t>
            </a:r>
            <a:r>
              <a:rPr sz="1740" dirty="0">
                <a:cs typeface="Times New Roman"/>
              </a:rPr>
              <a:t>14-15.</a:t>
            </a:r>
          </a:p>
          <a:p>
            <a:pPr>
              <a:spcBef>
                <a:spcPts val="3"/>
              </a:spcBef>
            </a:pPr>
            <a:endParaRPr sz="2399" dirty="0">
              <a:cs typeface="Times New Roman"/>
            </a:endParaRPr>
          </a:p>
          <a:p>
            <a:pPr marL="6697"/>
            <a:r>
              <a:rPr sz="1740" b="1" spc="-3" dirty="0">
                <a:cs typeface="Times New Roman"/>
              </a:rPr>
              <a:t>Enquiry Concerning Human Understanding</a:t>
            </a:r>
            <a:r>
              <a:rPr sz="1740" spc="-3" dirty="0">
                <a:cs typeface="Times New Roman"/>
              </a:rPr>
              <a:t>, Sections II, VII,</a:t>
            </a:r>
            <a:r>
              <a:rPr sz="1740" spc="-16" dirty="0">
                <a:cs typeface="Times New Roman"/>
              </a:rPr>
              <a:t> </a:t>
            </a:r>
            <a:r>
              <a:rPr sz="1740" spc="-3" dirty="0">
                <a:cs typeface="Times New Roman"/>
              </a:rPr>
              <a:t>VIII</a:t>
            </a:r>
            <a:endParaRPr sz="1740" dirty="0">
              <a:cs typeface="Times New Roman"/>
            </a:endParaRPr>
          </a:p>
        </p:txBody>
      </p:sp>
    </p:spTree>
    <p:extLst>
      <p:ext uri="{BB962C8B-B14F-4D97-AF65-F5344CB8AC3E}">
        <p14:creationId xmlns:p14="http://schemas.microsoft.com/office/powerpoint/2010/main" val="9671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B650E-0DFB-4C79-8D26-5DABD854FFF5}"/>
              </a:ext>
            </a:extLst>
          </p:cNvPr>
          <p:cNvSpPr>
            <a:spLocks noGrp="1"/>
          </p:cNvSpPr>
          <p:nvPr>
            <p:ph type="title"/>
          </p:nvPr>
        </p:nvSpPr>
        <p:spPr>
          <a:xfrm>
            <a:off x="852257" y="382090"/>
            <a:ext cx="7563774" cy="612420"/>
          </a:xfrm>
        </p:spPr>
        <p:txBody>
          <a:bodyPr>
            <a:noAutofit/>
          </a:bodyPr>
          <a:lstStyle/>
          <a:p>
            <a:r>
              <a:rPr lang="en-US" sz="3800" dirty="0"/>
              <a:t>O Hume </a:t>
            </a:r>
            <a:r>
              <a:rPr lang="el-GR" sz="3800" dirty="0"/>
              <a:t>για την αιτιότητα 1</a:t>
            </a:r>
            <a:endParaRPr lang="en-US" sz="3800" dirty="0"/>
          </a:p>
        </p:txBody>
      </p:sp>
      <p:sp>
        <p:nvSpPr>
          <p:cNvPr id="5" name="Content Placeholder 4">
            <a:extLst>
              <a:ext uri="{FF2B5EF4-FFF2-40B4-BE49-F238E27FC236}">
                <a16:creationId xmlns:a16="http://schemas.microsoft.com/office/drawing/2014/main" id="{C5F1B2DF-79A6-451D-91BC-9D5F4F4901D9}"/>
              </a:ext>
            </a:extLst>
          </p:cNvPr>
          <p:cNvSpPr>
            <a:spLocks noGrp="1"/>
          </p:cNvSpPr>
          <p:nvPr>
            <p:ph idx="1"/>
          </p:nvPr>
        </p:nvSpPr>
        <p:spPr>
          <a:xfrm>
            <a:off x="628649" y="1083076"/>
            <a:ext cx="7886700" cy="5459767"/>
          </a:xfrm>
        </p:spPr>
        <p:txBody>
          <a:bodyPr>
            <a:normAutofit fontScale="40000" lnSpcReduction="20000"/>
          </a:bodyPr>
          <a:lstStyle/>
          <a:p>
            <a:pPr marL="0" indent="0">
              <a:lnSpc>
                <a:spcPct val="110000"/>
              </a:lnSpc>
              <a:buNone/>
            </a:pPr>
            <a:r>
              <a:rPr lang="el-GR" sz="4000" dirty="0"/>
              <a:t>Ιδού μια σφαίρα μπιλιάρδου που βρίσκεται πάνω στο τραπέζι, καθώς και μία άλλη που κινείται με ταχύτητα προς την πρώτη. Οι σφαίρες συγκρούονται και αυτή που προηγουμένως ήταν ακίνητη τώρα αποκτά κίνηση. Αυτό είναι το πλέον τέλειο παράδειγμα της σχέσης αιτίας και αποτελέσματος από όσα γνωρίζουμε, είτε διά της αισθήσεως είτε διά του </a:t>
            </a:r>
            <a:r>
              <a:rPr lang="el-GR" sz="4000" dirty="0" err="1"/>
              <a:t>αναστοχασμού</a:t>
            </a:r>
            <a:r>
              <a:rPr lang="el-GR" sz="4000" dirty="0"/>
              <a:t>. Ας το εξετάσουμε λοιπόν. Είναι σαφές ότι οι δύο σφαίρες ήρθαν σε μεταξύ τους επαφή πριν να μεταδοθεί η κίνηση και ότι δεν μεσολάβησε διακοπή μεταξύ της κρούσης και της κίνησης. Επομένως, η </a:t>
            </a:r>
            <a:r>
              <a:rPr lang="el-GR" sz="4000" i="1" u="sng" dirty="0"/>
              <a:t>συνάφεια </a:t>
            </a:r>
            <a:r>
              <a:rPr lang="el-GR" sz="4000" u="sng" dirty="0"/>
              <a:t>στον χρόνο και στον χώρο</a:t>
            </a:r>
            <a:r>
              <a:rPr lang="el-GR" sz="4000" dirty="0"/>
              <a:t> είναι </a:t>
            </a:r>
            <a:r>
              <a:rPr lang="el-GR" sz="4000" dirty="0" err="1"/>
              <a:t>προαπαιτούμενη</a:t>
            </a:r>
            <a:r>
              <a:rPr lang="el-GR" sz="4000" dirty="0"/>
              <a:t> συνθήκη για τη λειτουργία όλων των αιτιών. Είναι σαφές, επίσης, ότι η κίνηση που ήταν η αιτία προηγείται της κίνησης που ήταν το αποτέλεσμα. Συνεπώς, η </a:t>
            </a:r>
            <a:r>
              <a:rPr lang="el-GR" sz="4000" i="1" u="sng" dirty="0"/>
              <a:t>προτεραιότητα </a:t>
            </a:r>
            <a:r>
              <a:rPr lang="el-GR" sz="4000" u="sng" dirty="0"/>
              <a:t> στον χρόνο</a:t>
            </a:r>
            <a:r>
              <a:rPr lang="el-GR" sz="4000" dirty="0"/>
              <a:t> είναι μία ακόμα </a:t>
            </a:r>
            <a:r>
              <a:rPr lang="el-GR" sz="4000" dirty="0" err="1"/>
              <a:t>προαπαιτούμενη</a:t>
            </a:r>
            <a:r>
              <a:rPr lang="el-GR" sz="4000" dirty="0"/>
              <a:t> συνθήκη σε κάθε αιτία. Αλλά δεν είναι μόνο αυτό. Ας δοκιμάσουμε, σε όμοια περίσταση, με άλλες σφαίρες του ίδιου είδους</a:t>
            </a:r>
            <a:r>
              <a:rPr lang="el-GR" sz="4000" baseline="30000" dirty="0"/>
              <a:t>. </a:t>
            </a:r>
            <a:r>
              <a:rPr lang="el-GR" sz="4000" dirty="0"/>
              <a:t>πάντα θα βρίσκουμε ότι η ώθηση της μίας προκαλεί την κίνηση της άλλης. Άρα εδώ υπάρχει μία τρίτη συνθήκη, δηλαδή αυτή της </a:t>
            </a:r>
            <a:r>
              <a:rPr lang="el-GR" sz="4000" i="1" u="sng" dirty="0"/>
              <a:t>σταθερής σύζευξης</a:t>
            </a:r>
            <a:r>
              <a:rPr lang="el-GR" sz="4000" u="sng" dirty="0"/>
              <a:t> ανάμεσα στην αιτία και το αποτέλεσμα</a:t>
            </a:r>
            <a:r>
              <a:rPr lang="el-GR" sz="4000" dirty="0"/>
              <a:t>. Κάθε αντικείμενο όμοιο με την αιτία παράγει ένα αντικείμενο όμοιο με το αποτέλεσμα. </a:t>
            </a:r>
            <a:r>
              <a:rPr lang="el-GR" sz="4000" u="sng" dirty="0"/>
              <a:t>Δεν μπορώ να ανακαλύψω τίποτα άλλο σε αυτή την αιτία εκτός από αυτές τις τρεις συνθήκες: τη συνάφεια την προτεραιότητα και τη σταθερή σύζευξη.</a:t>
            </a:r>
            <a:r>
              <a:rPr lang="el-GR" sz="4000" dirty="0"/>
              <a:t> Η πρώτη σφαίρα βρίσκεται σε κίνηση, αγγίζει τη δεύτερη και, αμέσως η δεύτερη βρίσκεται σε κίνηση. Όταν δοκιμάζω το ίδιο πείραμα με τις ίδιες σφαίρες ή με παρόμοιες, στις ίδιες ή σε παρόμοιες περιστάσεις, ανακαλύπτω ότι, μετά την κίνηση και την επαφή της πρώτης σφαίρας, πάντα ακολουθεί η κίνηση της άλλης σφαίρας. </a:t>
            </a:r>
            <a:r>
              <a:rPr lang="el-GR" sz="4000" u="sng" dirty="0"/>
              <a:t>Σε όποιο σχήμα και αν εντάξω αυτό το ζήτημα, με όποιον τρόπο κι αν το εξετάσω, δεν μπορώ να ανακαλύψω τίποτα περισσότερο.</a:t>
            </a:r>
            <a:r>
              <a:rPr lang="el-GR" sz="4000" dirty="0"/>
              <a:t> </a:t>
            </a:r>
            <a:endParaRPr lang="en-US" sz="4000" dirty="0"/>
          </a:p>
          <a:p>
            <a:pPr marL="0" indent="0" algn="r">
              <a:buNone/>
            </a:pPr>
            <a:r>
              <a:rPr lang="en-US" sz="3300" b="1" dirty="0"/>
              <a:t>Hume</a:t>
            </a:r>
            <a:r>
              <a:rPr lang="el-GR" sz="3300" b="1" dirty="0"/>
              <a:t>, </a:t>
            </a:r>
            <a:r>
              <a:rPr lang="el-GR" sz="3300" b="1" i="1" dirty="0"/>
              <a:t>Σύνοψη </a:t>
            </a:r>
            <a:r>
              <a:rPr lang="el-GR" sz="3300" b="1" dirty="0"/>
              <a:t>(μτφ. Μ. </a:t>
            </a:r>
            <a:r>
              <a:rPr lang="el-GR" sz="3300" b="1" dirty="0" err="1"/>
              <a:t>Πουρνάρη</a:t>
            </a:r>
            <a:r>
              <a:rPr lang="el-GR" sz="3300" b="1" dirty="0"/>
              <a:t> – Χ. Μητσοπούλου  σ. 66)</a:t>
            </a:r>
            <a:endParaRPr lang="en-US" sz="3300" dirty="0"/>
          </a:p>
          <a:p>
            <a:pPr marL="0" indent="0">
              <a:buNone/>
            </a:pPr>
            <a:endParaRPr lang="en-US" dirty="0"/>
          </a:p>
        </p:txBody>
      </p:sp>
    </p:spTree>
    <p:extLst>
      <p:ext uri="{BB962C8B-B14F-4D97-AF65-F5344CB8AC3E}">
        <p14:creationId xmlns:p14="http://schemas.microsoft.com/office/powerpoint/2010/main" val="82116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97A9DF-27F7-4834-8F75-7D0D9E48B03A}"/>
              </a:ext>
            </a:extLst>
          </p:cNvPr>
          <p:cNvSpPr>
            <a:spLocks noGrp="1"/>
          </p:cNvSpPr>
          <p:nvPr>
            <p:ph type="title"/>
          </p:nvPr>
        </p:nvSpPr>
        <p:spPr>
          <a:xfrm>
            <a:off x="583809" y="686609"/>
            <a:ext cx="7976382" cy="728478"/>
          </a:xfrm>
        </p:spPr>
        <p:txBody>
          <a:bodyPr>
            <a:noAutofit/>
          </a:bodyPr>
          <a:lstStyle/>
          <a:p>
            <a:r>
              <a:rPr lang="el-GR" sz="3600" dirty="0"/>
              <a:t>Ο 1ος ορισμός της αιτίας κατά τον </a:t>
            </a:r>
            <a:r>
              <a:rPr lang="en-US" sz="3600" dirty="0"/>
              <a:t>Hume</a:t>
            </a:r>
            <a:endParaRPr lang="el-GR" sz="3600" dirty="0"/>
          </a:p>
        </p:txBody>
      </p:sp>
      <p:sp>
        <p:nvSpPr>
          <p:cNvPr id="3" name="Θέση περιεχομένου 2">
            <a:extLst>
              <a:ext uri="{FF2B5EF4-FFF2-40B4-BE49-F238E27FC236}">
                <a16:creationId xmlns:a16="http://schemas.microsoft.com/office/drawing/2014/main" id="{68D9A6D6-F457-47BC-9F06-66E035B6A205}"/>
              </a:ext>
            </a:extLst>
          </p:cNvPr>
          <p:cNvSpPr>
            <a:spLocks noGrp="1"/>
          </p:cNvSpPr>
          <p:nvPr>
            <p:ph idx="1"/>
          </p:nvPr>
        </p:nvSpPr>
        <p:spPr>
          <a:xfrm>
            <a:off x="800209" y="1649914"/>
            <a:ext cx="7543582" cy="4521477"/>
          </a:xfrm>
        </p:spPr>
        <p:txBody>
          <a:bodyPr>
            <a:noAutofit/>
          </a:bodyPr>
          <a:lstStyle/>
          <a:p>
            <a:pPr marL="0" indent="0">
              <a:buNone/>
            </a:pPr>
            <a:r>
              <a:rPr lang="el-GR" sz="2400" b="1" dirty="0"/>
              <a:t>Μπορούμε να ορίσουμε την ΑΙΤΙΑ ως </a:t>
            </a:r>
            <a:r>
              <a:rPr lang="el-GR" sz="2400" b="1" i="1" dirty="0"/>
              <a:t>ένα αντικείμενο που προηγείται και βρίσκεται σε συνάφεια με κάποιο άλλο, ενώ όλα τα αντικείμενα που μοιάζουν με το πρώτο βρίσκονται σε όμοια σχέση χρονικής προτεραιότητας και συνάφειας με τα αντικείμενα που μοιάζουν με το δεύτερο.</a:t>
            </a:r>
            <a:endParaRPr lang="en-US" sz="2400" b="1" i="1" dirty="0"/>
          </a:p>
          <a:p>
            <a:pPr marL="0" indent="0" algn="r">
              <a:buNone/>
            </a:pPr>
            <a:r>
              <a:rPr lang="el-GR" sz="2400" b="1" i="1" dirty="0"/>
              <a:t>Πραγματεία </a:t>
            </a:r>
            <a:endParaRPr lang="en-US" sz="2400" b="1" i="1" dirty="0"/>
          </a:p>
          <a:p>
            <a:pPr marL="0" indent="0">
              <a:buNone/>
            </a:pPr>
            <a:r>
              <a:rPr lang="en-US" sz="2400" b="1" dirty="0"/>
              <a:t>Suitably to this experience, therefore, we may define a cause to be </a:t>
            </a:r>
            <a:r>
              <a:rPr lang="en-US" sz="2400" b="1" i="1" dirty="0"/>
              <a:t>an object, followed by another, and where all the objects, similar to the first, are followed by objects similar to the second</a:t>
            </a:r>
            <a:r>
              <a:rPr lang="en-US" sz="2400" b="1" dirty="0"/>
              <a:t>.</a:t>
            </a:r>
          </a:p>
          <a:p>
            <a:pPr marL="0" indent="0" algn="r">
              <a:buNone/>
            </a:pPr>
            <a:r>
              <a:rPr lang="en-US" sz="2400" b="1" i="1" dirty="0"/>
              <a:t>Enquiry</a:t>
            </a:r>
            <a:r>
              <a:rPr lang="en-US" sz="2400" b="1" dirty="0"/>
              <a:t> </a:t>
            </a:r>
            <a:endParaRPr lang="el-GR" sz="2400" b="1" dirty="0"/>
          </a:p>
          <a:p>
            <a:pPr marL="0" indent="0">
              <a:buNone/>
            </a:pPr>
            <a:endParaRPr lang="el-GR" sz="2400" b="1" i="1" dirty="0"/>
          </a:p>
        </p:txBody>
      </p:sp>
    </p:spTree>
    <p:extLst>
      <p:ext uri="{BB962C8B-B14F-4D97-AF65-F5344CB8AC3E}">
        <p14:creationId xmlns:p14="http://schemas.microsoft.com/office/powerpoint/2010/main" val="425488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9B5153-A1BF-45CA-A9CF-7EEC332D40B9}"/>
              </a:ext>
            </a:extLst>
          </p:cNvPr>
          <p:cNvSpPr>
            <a:spLocks noGrp="1"/>
          </p:cNvSpPr>
          <p:nvPr>
            <p:ph type="title"/>
          </p:nvPr>
        </p:nvSpPr>
        <p:spPr>
          <a:xfrm>
            <a:off x="815926" y="365126"/>
            <a:ext cx="7699424" cy="760289"/>
          </a:xfrm>
        </p:spPr>
        <p:txBody>
          <a:bodyPr>
            <a:normAutofit/>
          </a:bodyPr>
          <a:lstStyle/>
          <a:p>
            <a:r>
              <a:rPr lang="el-GR" sz="4000" dirty="0"/>
              <a:t>Η θεωρία της κανονικότητας </a:t>
            </a:r>
          </a:p>
        </p:txBody>
      </p:sp>
      <p:sp>
        <p:nvSpPr>
          <p:cNvPr id="3" name="Θέση περιεχομένου 2">
            <a:extLst>
              <a:ext uri="{FF2B5EF4-FFF2-40B4-BE49-F238E27FC236}">
                <a16:creationId xmlns:a16="http://schemas.microsoft.com/office/drawing/2014/main" id="{122F66ED-55C6-491D-9025-25E65F92CDA4}"/>
              </a:ext>
            </a:extLst>
          </p:cNvPr>
          <p:cNvSpPr>
            <a:spLocks noGrp="1"/>
          </p:cNvSpPr>
          <p:nvPr>
            <p:ph idx="1"/>
          </p:nvPr>
        </p:nvSpPr>
        <p:spPr>
          <a:xfrm>
            <a:off x="511272" y="1378633"/>
            <a:ext cx="8121455" cy="4685788"/>
          </a:xfrm>
        </p:spPr>
        <p:txBody>
          <a:bodyPr>
            <a:normAutofit/>
          </a:bodyPr>
          <a:lstStyle/>
          <a:p>
            <a:pPr>
              <a:lnSpc>
                <a:spcPct val="170000"/>
              </a:lnSpc>
            </a:pPr>
            <a:r>
              <a:rPr lang="el-GR" sz="2400" b="1" dirty="0"/>
              <a:t>Το </a:t>
            </a:r>
            <a:r>
              <a:rPr lang="en-US" sz="2400" b="1" dirty="0"/>
              <a:t>c </a:t>
            </a:r>
            <a:r>
              <a:rPr lang="el-GR" sz="2400" b="1" dirty="0"/>
              <a:t>είναι αιτία του </a:t>
            </a:r>
            <a:r>
              <a:rPr lang="en-US" sz="2400" b="1" dirty="0"/>
              <a:t>e</a:t>
            </a:r>
            <a:r>
              <a:rPr lang="el-GR" sz="2400" b="1" dirty="0"/>
              <a:t> </a:t>
            </a:r>
            <a:r>
              <a:rPr lang="en-US" sz="2400" b="1" dirty="0"/>
              <a:t>(analysandum)  </a:t>
            </a:r>
            <a:r>
              <a:rPr lang="el-GR" sz="2400" b="1" dirty="0" err="1"/>
              <a:t>ανν</a:t>
            </a:r>
            <a:r>
              <a:rPr lang="en-US" sz="2400" b="1" dirty="0"/>
              <a:t>  (1)&amp;(2)&amp;(3) (analysans)</a:t>
            </a:r>
            <a:endParaRPr lang="el-GR" sz="2400" b="1" dirty="0"/>
          </a:p>
          <a:p>
            <a:pPr lvl="1" indent="-342900">
              <a:lnSpc>
                <a:spcPct val="170000"/>
              </a:lnSpc>
              <a:buFont typeface="+mj-lt"/>
              <a:buAutoNum type="arabicPeriod"/>
            </a:pPr>
            <a:r>
              <a:rPr lang="el-GR" sz="2200" i="1" dirty="0"/>
              <a:t>Το </a:t>
            </a:r>
            <a:r>
              <a:rPr lang="en-US" sz="2200" i="1" dirty="0"/>
              <a:t>c </a:t>
            </a:r>
            <a:r>
              <a:rPr lang="el-GR" sz="2200" i="1" dirty="0"/>
              <a:t>είναι σε </a:t>
            </a:r>
            <a:r>
              <a:rPr lang="el-GR" sz="2200" i="1" dirty="0" err="1"/>
              <a:t>χωροχρονική</a:t>
            </a:r>
            <a:r>
              <a:rPr lang="el-GR" sz="2200" i="1" dirty="0"/>
              <a:t> γειτονία με το </a:t>
            </a:r>
            <a:r>
              <a:rPr lang="en-US" sz="2200" i="1" dirty="0"/>
              <a:t>e.</a:t>
            </a:r>
            <a:r>
              <a:rPr lang="el-GR" sz="2200" i="1" dirty="0"/>
              <a:t> </a:t>
            </a:r>
            <a:endParaRPr lang="en-US" sz="2200" i="1" dirty="0"/>
          </a:p>
          <a:p>
            <a:pPr marL="685800" lvl="2" indent="0">
              <a:lnSpc>
                <a:spcPct val="170000"/>
              </a:lnSpc>
              <a:buNone/>
            </a:pPr>
            <a:r>
              <a:rPr lang="el-GR" sz="2200" i="1" dirty="0"/>
              <a:t>1΄</a:t>
            </a:r>
            <a:r>
              <a:rPr lang="en-US" sz="2200" i="1" dirty="0"/>
              <a:t>.</a:t>
            </a:r>
            <a:r>
              <a:rPr lang="el-GR" sz="2200" i="1" dirty="0"/>
              <a:t> Τ</a:t>
            </a:r>
            <a:r>
              <a:rPr lang="en-US" sz="2200" i="1" dirty="0"/>
              <a:t>a c </a:t>
            </a:r>
            <a:r>
              <a:rPr lang="el-GR" sz="2200" i="1" dirty="0"/>
              <a:t>και </a:t>
            </a:r>
            <a:r>
              <a:rPr lang="en-US" sz="2200" i="1" dirty="0"/>
              <a:t>e </a:t>
            </a:r>
            <a:r>
              <a:rPr lang="el-GR" sz="2200" i="1" dirty="0"/>
              <a:t>λαμβάνουν χώρα (</a:t>
            </a:r>
            <a:r>
              <a:rPr lang="en-US" sz="2200" i="1" dirty="0"/>
              <a:t>Enquiry </a:t>
            </a:r>
            <a:r>
              <a:rPr lang="el-GR" sz="2200" i="1" dirty="0"/>
              <a:t>) </a:t>
            </a:r>
            <a:endParaRPr lang="en-US" sz="2200" i="1" dirty="0"/>
          </a:p>
          <a:p>
            <a:pPr lvl="1" indent="-342900">
              <a:lnSpc>
                <a:spcPct val="170000"/>
              </a:lnSpc>
              <a:buFont typeface="+mj-lt"/>
              <a:buAutoNum type="arabicPeriod"/>
            </a:pPr>
            <a:r>
              <a:rPr lang="en-US" sz="2200" i="1" dirty="0"/>
              <a:t>To e </a:t>
            </a:r>
            <a:r>
              <a:rPr lang="el-GR" sz="2200" i="1" dirty="0"/>
              <a:t>έπεται χρονικά του </a:t>
            </a:r>
            <a:r>
              <a:rPr lang="en-US" sz="2200" i="1" dirty="0"/>
              <a:t>c</a:t>
            </a:r>
          </a:p>
          <a:p>
            <a:pPr lvl="1" indent="-342900">
              <a:lnSpc>
                <a:spcPct val="170000"/>
              </a:lnSpc>
              <a:buFont typeface="+mj-lt"/>
              <a:buAutoNum type="arabicPeriod"/>
            </a:pPr>
            <a:r>
              <a:rPr lang="el-GR" sz="2200" i="1" dirty="0"/>
              <a:t>Όλα τα συμβάντα τύπου – </a:t>
            </a:r>
            <a:r>
              <a:rPr lang="en-US" sz="2200" i="1" dirty="0"/>
              <a:t>C </a:t>
            </a:r>
            <a:r>
              <a:rPr lang="el-GR" sz="2200" i="1" dirty="0"/>
              <a:t>ακολουθούνται από συμβάντα τύπου – Ε .</a:t>
            </a:r>
            <a:endParaRPr lang="el-GR" sz="2200" dirty="0"/>
          </a:p>
          <a:p>
            <a:pPr marL="0" indent="0">
              <a:lnSpc>
                <a:spcPct val="170000"/>
              </a:lnSpc>
              <a:buNone/>
            </a:pPr>
            <a:endParaRPr lang="el-GR" sz="2400" dirty="0"/>
          </a:p>
        </p:txBody>
      </p:sp>
    </p:spTree>
    <p:extLst>
      <p:ext uri="{BB962C8B-B14F-4D97-AF65-F5344CB8AC3E}">
        <p14:creationId xmlns:p14="http://schemas.microsoft.com/office/powerpoint/2010/main" val="183925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32B99D-F910-4FC7-97F4-1FAEB3863E7A}"/>
              </a:ext>
            </a:extLst>
          </p:cNvPr>
          <p:cNvSpPr>
            <a:spLocks noGrp="1"/>
          </p:cNvSpPr>
          <p:nvPr>
            <p:ph type="title"/>
          </p:nvPr>
        </p:nvSpPr>
        <p:spPr>
          <a:xfrm>
            <a:off x="872197" y="731520"/>
            <a:ext cx="7990449" cy="1054201"/>
          </a:xfrm>
        </p:spPr>
        <p:txBody>
          <a:bodyPr>
            <a:noAutofit/>
          </a:bodyPr>
          <a:lstStyle/>
          <a:p>
            <a:r>
              <a:rPr lang="el-GR" sz="4000" dirty="0"/>
              <a:t>Προβλήματα της θεωρίας της κανονικότητας</a:t>
            </a:r>
          </a:p>
        </p:txBody>
      </p:sp>
      <p:sp>
        <p:nvSpPr>
          <p:cNvPr id="3" name="Θέση περιεχομένου 2">
            <a:extLst>
              <a:ext uri="{FF2B5EF4-FFF2-40B4-BE49-F238E27FC236}">
                <a16:creationId xmlns:a16="http://schemas.microsoft.com/office/drawing/2014/main" id="{76DD69FB-80F5-4B6B-8F4A-AB5B24E2ED7C}"/>
              </a:ext>
            </a:extLst>
          </p:cNvPr>
          <p:cNvSpPr>
            <a:spLocks noGrp="1"/>
          </p:cNvSpPr>
          <p:nvPr>
            <p:ph idx="1"/>
          </p:nvPr>
        </p:nvSpPr>
        <p:spPr>
          <a:xfrm>
            <a:off x="807242" y="2070589"/>
            <a:ext cx="7529515" cy="4372414"/>
          </a:xfrm>
        </p:spPr>
        <p:txBody>
          <a:bodyPr>
            <a:normAutofit/>
          </a:bodyPr>
          <a:lstStyle/>
          <a:p>
            <a:pPr marL="0" indent="0">
              <a:buNone/>
            </a:pPr>
            <a:r>
              <a:rPr lang="el-GR" sz="2200" dirty="0"/>
              <a:t>Είδη προβλημάτων : </a:t>
            </a:r>
          </a:p>
          <a:p>
            <a:pPr marL="728663" marR="2679" lvl="1" indent="-385763">
              <a:lnSpc>
                <a:spcPct val="101000"/>
              </a:lnSpc>
              <a:buFont typeface="+mj-lt"/>
              <a:buAutoNum type="arabicPeriod"/>
              <a:tabLst>
                <a:tab pos="3824003" algn="l"/>
              </a:tabLst>
            </a:pPr>
            <a:r>
              <a:rPr lang="en-US" sz="2200" u="heavy" spc="-3" dirty="0">
                <a:uFill>
                  <a:solidFill>
                    <a:srgbClr val="000000"/>
                  </a:solidFill>
                </a:uFill>
                <a:cs typeface="Times New Roman"/>
              </a:rPr>
              <a:t>analysandum </a:t>
            </a:r>
            <a:r>
              <a:rPr lang="el-GR" sz="2200" u="heavy" spc="68" dirty="0">
                <a:uFill>
                  <a:solidFill>
                    <a:srgbClr val="000000"/>
                  </a:solidFill>
                </a:uFill>
                <a:cs typeface="Times New Roman"/>
              </a:rPr>
              <a:t>αληθές,</a:t>
            </a:r>
            <a:r>
              <a:rPr lang="el-GR" sz="2200" u="heavy" spc="21" dirty="0">
                <a:uFill>
                  <a:solidFill>
                    <a:srgbClr val="000000"/>
                  </a:solidFill>
                </a:uFill>
                <a:cs typeface="Times New Roman"/>
              </a:rPr>
              <a:t> </a:t>
            </a:r>
            <a:r>
              <a:rPr lang="en-US" sz="2200" u="heavy" spc="-3" dirty="0">
                <a:uFill>
                  <a:solidFill>
                    <a:srgbClr val="000000"/>
                  </a:solidFill>
                </a:uFill>
                <a:cs typeface="Times New Roman"/>
              </a:rPr>
              <a:t>analysans</a:t>
            </a:r>
            <a:r>
              <a:rPr lang="en-US" sz="2200" u="heavy" spc="11" dirty="0">
                <a:uFill>
                  <a:solidFill>
                    <a:srgbClr val="000000"/>
                  </a:solidFill>
                </a:uFill>
                <a:cs typeface="Times New Roman"/>
              </a:rPr>
              <a:t> </a:t>
            </a:r>
            <a:r>
              <a:rPr lang="el-GR" sz="2200" u="heavy" spc="95" dirty="0">
                <a:uFill>
                  <a:solidFill>
                    <a:srgbClr val="000000"/>
                  </a:solidFill>
                </a:uFill>
                <a:cs typeface="Times New Roman"/>
              </a:rPr>
              <a:t>ψευδές </a:t>
            </a:r>
            <a:r>
              <a:rPr lang="el-GR" sz="2200" spc="-3" dirty="0">
                <a:cs typeface="Times New Roman"/>
              </a:rPr>
              <a:t>-&gt; </a:t>
            </a:r>
            <a:r>
              <a:rPr lang="el-GR" sz="2200" spc="68" dirty="0">
                <a:cs typeface="Times New Roman"/>
              </a:rPr>
              <a:t>όχι</a:t>
            </a:r>
            <a:r>
              <a:rPr lang="el-GR" sz="2200" spc="-24" dirty="0">
                <a:cs typeface="Times New Roman"/>
              </a:rPr>
              <a:t> </a:t>
            </a:r>
            <a:r>
              <a:rPr lang="el-GR" sz="2200" spc="107" dirty="0">
                <a:cs typeface="Times New Roman"/>
              </a:rPr>
              <a:t>αναγκαία  </a:t>
            </a:r>
            <a:r>
              <a:rPr lang="el-GR" sz="2200" spc="79" dirty="0">
                <a:cs typeface="Times New Roman"/>
              </a:rPr>
              <a:t>συνθήκη </a:t>
            </a:r>
            <a:r>
              <a:rPr lang="el-GR" sz="2200" spc="-3" dirty="0">
                <a:cs typeface="Times New Roman"/>
              </a:rPr>
              <a:t>(</a:t>
            </a:r>
            <a:r>
              <a:rPr lang="en-US" sz="2200" spc="-3" dirty="0">
                <a:cs typeface="Times New Roman"/>
              </a:rPr>
              <a:t>condition </a:t>
            </a:r>
            <a:r>
              <a:rPr lang="en-US" sz="2200" dirty="0">
                <a:cs typeface="Times New Roman"/>
              </a:rPr>
              <a:t>not</a:t>
            </a:r>
            <a:r>
              <a:rPr lang="en-US" sz="2200" spc="-79" dirty="0">
                <a:cs typeface="Times New Roman"/>
              </a:rPr>
              <a:t> </a:t>
            </a:r>
            <a:r>
              <a:rPr lang="en-US" sz="2200" b="1" spc="-3" dirty="0">
                <a:cs typeface="Times New Roman"/>
              </a:rPr>
              <a:t>necessary</a:t>
            </a:r>
            <a:r>
              <a:rPr lang="en-US" sz="2200" spc="-3" dirty="0">
                <a:cs typeface="Times New Roman"/>
              </a:rPr>
              <a:t>)</a:t>
            </a:r>
            <a:endParaRPr lang="el-GR" sz="2200" spc="-3" dirty="0">
              <a:cs typeface="Times New Roman"/>
            </a:endParaRPr>
          </a:p>
          <a:p>
            <a:pPr marL="728663" marR="2679" lvl="1" indent="-385763">
              <a:lnSpc>
                <a:spcPct val="101000"/>
              </a:lnSpc>
              <a:buFont typeface="+mj-lt"/>
              <a:buAutoNum type="arabicPeriod"/>
              <a:tabLst>
                <a:tab pos="3824003" algn="l"/>
              </a:tabLst>
            </a:pPr>
            <a:r>
              <a:rPr lang="en-US" sz="2200" u="heavy" spc="-3" dirty="0">
                <a:uFill>
                  <a:solidFill>
                    <a:srgbClr val="000000"/>
                  </a:solidFill>
                </a:uFill>
                <a:cs typeface="Times New Roman"/>
              </a:rPr>
              <a:t>analysandum </a:t>
            </a:r>
            <a:r>
              <a:rPr lang="el-GR" sz="2200" u="heavy" spc="82" dirty="0">
                <a:uFill>
                  <a:solidFill>
                    <a:srgbClr val="000000"/>
                  </a:solidFill>
                </a:uFill>
                <a:cs typeface="Times New Roman"/>
              </a:rPr>
              <a:t>ψευδές, </a:t>
            </a:r>
            <a:r>
              <a:rPr lang="en-US" sz="2200" u="heavy" spc="-3" dirty="0">
                <a:uFill>
                  <a:solidFill>
                    <a:srgbClr val="000000"/>
                  </a:solidFill>
                </a:uFill>
                <a:cs typeface="Times New Roman"/>
              </a:rPr>
              <a:t>analysans </a:t>
            </a:r>
            <a:r>
              <a:rPr lang="el-GR" sz="2200" u="heavy" spc="79" dirty="0">
                <a:uFill>
                  <a:solidFill>
                    <a:srgbClr val="000000"/>
                  </a:solidFill>
                </a:uFill>
                <a:cs typeface="Times New Roman"/>
              </a:rPr>
              <a:t>αληθές</a:t>
            </a:r>
            <a:r>
              <a:rPr lang="el-GR" sz="2200" spc="79" dirty="0">
                <a:cs typeface="Times New Roman"/>
              </a:rPr>
              <a:t> </a:t>
            </a:r>
            <a:r>
              <a:rPr lang="el-GR" sz="2200" spc="-3" dirty="0">
                <a:cs typeface="Times New Roman"/>
              </a:rPr>
              <a:t>-&gt; </a:t>
            </a:r>
            <a:r>
              <a:rPr lang="el-GR" sz="2200" spc="68" dirty="0">
                <a:cs typeface="Times New Roman"/>
              </a:rPr>
              <a:t>όχι</a:t>
            </a:r>
            <a:r>
              <a:rPr lang="el-GR" sz="2200" spc="-145" dirty="0">
                <a:cs typeface="Times New Roman"/>
              </a:rPr>
              <a:t> </a:t>
            </a:r>
            <a:r>
              <a:rPr lang="el-GR" sz="2200" spc="84" dirty="0">
                <a:cs typeface="Times New Roman"/>
              </a:rPr>
              <a:t>επαρκής  </a:t>
            </a:r>
            <a:r>
              <a:rPr lang="el-GR" sz="2200" spc="79" dirty="0">
                <a:cs typeface="Times New Roman"/>
              </a:rPr>
              <a:t>συνθήκη </a:t>
            </a:r>
            <a:r>
              <a:rPr lang="el-GR" sz="2200" spc="-3" dirty="0">
                <a:cs typeface="Times New Roman"/>
              </a:rPr>
              <a:t>(</a:t>
            </a:r>
            <a:r>
              <a:rPr lang="en-US" sz="2200" spc="-3" dirty="0">
                <a:cs typeface="Times New Roman"/>
              </a:rPr>
              <a:t>condition </a:t>
            </a:r>
            <a:r>
              <a:rPr lang="en-US" sz="2200" dirty="0">
                <a:cs typeface="Times New Roman"/>
              </a:rPr>
              <a:t>not</a:t>
            </a:r>
            <a:r>
              <a:rPr lang="en-US" sz="2200" spc="-79" dirty="0">
                <a:cs typeface="Times New Roman"/>
              </a:rPr>
              <a:t> </a:t>
            </a:r>
            <a:r>
              <a:rPr lang="en-US" sz="2200" b="1" spc="-11" dirty="0">
                <a:cs typeface="Times New Roman"/>
              </a:rPr>
              <a:t>sufficient</a:t>
            </a:r>
            <a:r>
              <a:rPr lang="en-US" sz="2200" spc="-11" dirty="0">
                <a:cs typeface="Times New Roman"/>
              </a:rPr>
              <a:t>)</a:t>
            </a:r>
            <a:endParaRPr lang="en-US" sz="2200" dirty="0">
              <a:cs typeface="Times New Roman"/>
            </a:endParaRPr>
          </a:p>
          <a:p>
            <a:pPr marL="0" indent="0" algn="ctr">
              <a:buNone/>
            </a:pPr>
            <a:r>
              <a:rPr lang="el-GR" sz="2200" dirty="0"/>
              <a:t>***</a:t>
            </a:r>
          </a:p>
          <a:p>
            <a:pPr marL="0" indent="0" algn="just">
              <a:buNone/>
            </a:pPr>
            <a:r>
              <a:rPr lang="el-GR" sz="2200" dirty="0"/>
              <a:t>Α. Το πρόβλημα του κοινού αιτίου</a:t>
            </a:r>
          </a:p>
          <a:p>
            <a:pPr marL="0" indent="0" algn="just">
              <a:buNone/>
            </a:pPr>
            <a:r>
              <a:rPr lang="el-GR" sz="2200" dirty="0"/>
              <a:t>Β.  Στατιστικές κανονικότητες</a:t>
            </a:r>
          </a:p>
          <a:p>
            <a:pPr marL="0" indent="0" algn="just">
              <a:buNone/>
            </a:pPr>
            <a:r>
              <a:rPr lang="el-GR" sz="2200" dirty="0"/>
              <a:t>Γ. Ανεπανάληπτα συμβάντα</a:t>
            </a:r>
          </a:p>
          <a:p>
            <a:pPr marL="0" indent="0" algn="ctr">
              <a:buNone/>
            </a:pPr>
            <a:endParaRPr lang="el-GR" sz="2200" dirty="0"/>
          </a:p>
        </p:txBody>
      </p:sp>
    </p:spTree>
    <p:extLst>
      <p:ext uri="{BB962C8B-B14F-4D97-AF65-F5344CB8AC3E}">
        <p14:creationId xmlns:p14="http://schemas.microsoft.com/office/powerpoint/2010/main" val="227953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DD0510-9E07-40EF-8B2A-00CCFDD18B5B}"/>
              </a:ext>
            </a:extLst>
          </p:cNvPr>
          <p:cNvSpPr>
            <a:spLocks noGrp="1"/>
          </p:cNvSpPr>
          <p:nvPr>
            <p:ph type="title"/>
          </p:nvPr>
        </p:nvSpPr>
        <p:spPr>
          <a:xfrm>
            <a:off x="1400739" y="754709"/>
            <a:ext cx="6899200" cy="348651"/>
          </a:xfrm>
        </p:spPr>
        <p:txBody>
          <a:bodyPr>
            <a:noAutofit/>
          </a:bodyPr>
          <a:lstStyle/>
          <a:p>
            <a:r>
              <a:rPr lang="el-GR" sz="3800" dirty="0"/>
              <a:t>Το πρόβλημα του κοινού αιτίου</a:t>
            </a:r>
          </a:p>
        </p:txBody>
      </p:sp>
      <p:sp>
        <p:nvSpPr>
          <p:cNvPr id="3" name="Θέση περιεχομένου 2">
            <a:extLst>
              <a:ext uri="{FF2B5EF4-FFF2-40B4-BE49-F238E27FC236}">
                <a16:creationId xmlns:a16="http://schemas.microsoft.com/office/drawing/2014/main" id="{B6C60474-A9CF-4406-80BC-6DC402C4D005}"/>
              </a:ext>
            </a:extLst>
          </p:cNvPr>
          <p:cNvSpPr>
            <a:spLocks noGrp="1"/>
          </p:cNvSpPr>
          <p:nvPr>
            <p:ph idx="1"/>
          </p:nvPr>
        </p:nvSpPr>
        <p:spPr>
          <a:xfrm>
            <a:off x="694843" y="1650090"/>
            <a:ext cx="7754314" cy="4608389"/>
          </a:xfrm>
        </p:spPr>
        <p:txBody>
          <a:bodyPr numCol="2"/>
          <a:lstStyle/>
          <a:p>
            <a:pPr marL="0" indent="0">
              <a:buNone/>
            </a:pPr>
            <a:endParaRPr lang="el-GR" sz="1800" b="1" dirty="0"/>
          </a:p>
          <a:p>
            <a:r>
              <a:rPr lang="el-GR" sz="2200" b="1" dirty="0"/>
              <a:t>Κανονικότητα</a:t>
            </a:r>
            <a:r>
              <a:rPr lang="el-GR" sz="2200" dirty="0"/>
              <a:t>: η πτώση της ένδειξης του βαρομέτρου ακολουθείται από καταιγίδα.</a:t>
            </a:r>
          </a:p>
          <a:p>
            <a:endParaRPr lang="el-GR" sz="2200" dirty="0"/>
          </a:p>
          <a:p>
            <a:r>
              <a:rPr lang="el-GR" sz="2200" b="1" dirty="0"/>
              <a:t>Αιτιότητα: </a:t>
            </a:r>
            <a:r>
              <a:rPr lang="el-GR" sz="2200" dirty="0"/>
              <a:t>η κανονικότητα δεν είναι </a:t>
            </a:r>
            <a:r>
              <a:rPr lang="el-GR" sz="2200" dirty="0" err="1"/>
              <a:t>αιτιακή</a:t>
            </a:r>
            <a:r>
              <a:rPr lang="el-GR" sz="2200" dirty="0"/>
              <a:t>. Η μείωση της ένδειξης του βαρομέτρου και η καταιγίδα είναι </a:t>
            </a:r>
            <a:r>
              <a:rPr lang="el-GR" sz="2200" b="1" dirty="0"/>
              <a:t>αποτελέσματα</a:t>
            </a:r>
            <a:r>
              <a:rPr lang="el-GR" sz="2200" dirty="0"/>
              <a:t> της ελάττωσης της ατμοσφαιρικής πίεσης</a:t>
            </a:r>
            <a:r>
              <a:rPr lang="el-GR" sz="1800" dirty="0"/>
              <a:t>.</a:t>
            </a:r>
            <a:endParaRPr lang="el-GR" sz="1800" b="1" dirty="0"/>
          </a:p>
        </p:txBody>
      </p:sp>
      <p:sp>
        <p:nvSpPr>
          <p:cNvPr id="5" name="object 3">
            <a:extLst>
              <a:ext uri="{FF2B5EF4-FFF2-40B4-BE49-F238E27FC236}">
                <a16:creationId xmlns:a16="http://schemas.microsoft.com/office/drawing/2014/main" id="{4BB16B69-32CE-45E2-8EB5-5A20910196B7}"/>
              </a:ext>
            </a:extLst>
          </p:cNvPr>
          <p:cNvSpPr txBox="1"/>
          <p:nvPr/>
        </p:nvSpPr>
        <p:spPr>
          <a:xfrm>
            <a:off x="6133516" y="3954285"/>
            <a:ext cx="520504" cy="298831"/>
          </a:xfrm>
          <a:prstGeom prst="rect">
            <a:avLst/>
          </a:prstGeom>
        </p:spPr>
        <p:txBody>
          <a:bodyPr vert="horz" wrap="square" lIns="0" tIns="6698" rIns="0" bIns="0" rtlCol="0">
            <a:spAutoFit/>
          </a:bodyPr>
          <a:lstStyle/>
          <a:p>
            <a:pPr marL="6697">
              <a:spcBef>
                <a:spcPts val="53"/>
              </a:spcBef>
            </a:pPr>
            <a:r>
              <a:rPr sz="1898" dirty="0">
                <a:latin typeface="Lucida Grande"/>
                <a:cs typeface="Lucida Grande"/>
              </a:rPr>
              <a:t>↓</a:t>
            </a:r>
            <a:r>
              <a:rPr sz="1898" dirty="0">
                <a:latin typeface="Helvetica-Light"/>
                <a:cs typeface="Helvetica-Light"/>
              </a:rPr>
              <a:t>ΑΠ</a:t>
            </a:r>
          </a:p>
        </p:txBody>
      </p:sp>
      <p:sp>
        <p:nvSpPr>
          <p:cNvPr id="6" name="object 4">
            <a:extLst>
              <a:ext uri="{FF2B5EF4-FFF2-40B4-BE49-F238E27FC236}">
                <a16:creationId xmlns:a16="http://schemas.microsoft.com/office/drawing/2014/main" id="{6EB8E2A8-A4AB-47D9-B3A5-021302931AF3}"/>
              </a:ext>
            </a:extLst>
          </p:cNvPr>
          <p:cNvSpPr txBox="1"/>
          <p:nvPr/>
        </p:nvSpPr>
        <p:spPr>
          <a:xfrm>
            <a:off x="5292269" y="2702158"/>
            <a:ext cx="432671" cy="298831"/>
          </a:xfrm>
          <a:prstGeom prst="rect">
            <a:avLst/>
          </a:prstGeom>
        </p:spPr>
        <p:txBody>
          <a:bodyPr vert="horz" wrap="square" lIns="0" tIns="6698" rIns="0" bIns="0" rtlCol="0">
            <a:spAutoFit/>
          </a:bodyPr>
          <a:lstStyle/>
          <a:p>
            <a:pPr marL="6697">
              <a:spcBef>
                <a:spcPts val="53"/>
              </a:spcBef>
            </a:pPr>
            <a:r>
              <a:rPr sz="1898" dirty="0">
                <a:latin typeface="Lucida Grande"/>
                <a:cs typeface="Lucida Grande"/>
              </a:rPr>
              <a:t>↓</a:t>
            </a:r>
            <a:r>
              <a:rPr sz="1898" dirty="0">
                <a:latin typeface="Helvetica-Light"/>
                <a:cs typeface="Helvetica-Light"/>
              </a:rPr>
              <a:t>Β</a:t>
            </a:r>
          </a:p>
        </p:txBody>
      </p:sp>
      <p:sp>
        <p:nvSpPr>
          <p:cNvPr id="7" name="object 5">
            <a:extLst>
              <a:ext uri="{FF2B5EF4-FFF2-40B4-BE49-F238E27FC236}">
                <a16:creationId xmlns:a16="http://schemas.microsoft.com/office/drawing/2014/main" id="{F2D3DC2C-CB5B-4D66-95EE-0A4173C34CFE}"/>
              </a:ext>
            </a:extLst>
          </p:cNvPr>
          <p:cNvSpPr txBox="1"/>
          <p:nvPr/>
        </p:nvSpPr>
        <p:spPr>
          <a:xfrm>
            <a:off x="7265099" y="2697537"/>
            <a:ext cx="180133" cy="298831"/>
          </a:xfrm>
          <a:prstGeom prst="rect">
            <a:avLst/>
          </a:prstGeom>
        </p:spPr>
        <p:txBody>
          <a:bodyPr vert="horz" wrap="square" lIns="0" tIns="6698" rIns="0" bIns="0" rtlCol="0">
            <a:spAutoFit/>
          </a:bodyPr>
          <a:lstStyle/>
          <a:p>
            <a:pPr marL="6697">
              <a:spcBef>
                <a:spcPts val="53"/>
              </a:spcBef>
            </a:pPr>
            <a:r>
              <a:rPr sz="1898" dirty="0">
                <a:latin typeface="Helvetica-Light"/>
                <a:cs typeface="Helvetica-Light"/>
              </a:rPr>
              <a:t>Κ</a:t>
            </a:r>
            <a:endParaRPr sz="1898">
              <a:latin typeface="Helvetica-Light"/>
              <a:cs typeface="Helvetica-Light"/>
            </a:endParaRPr>
          </a:p>
        </p:txBody>
      </p:sp>
      <p:cxnSp>
        <p:nvCxnSpPr>
          <p:cNvPr id="22" name="Ευθύγραμμο βέλος σύνδεσης 21">
            <a:extLst>
              <a:ext uri="{FF2B5EF4-FFF2-40B4-BE49-F238E27FC236}">
                <a16:creationId xmlns:a16="http://schemas.microsoft.com/office/drawing/2014/main" id="{928402A0-DEA5-496E-A6B5-B4134B6A289F}"/>
              </a:ext>
            </a:extLst>
          </p:cNvPr>
          <p:cNvCxnSpPr>
            <a:stCxn id="5" idx="0"/>
          </p:cNvCxnSpPr>
          <p:nvPr/>
        </p:nvCxnSpPr>
        <p:spPr>
          <a:xfrm flipH="1" flipV="1">
            <a:off x="5661032" y="2996369"/>
            <a:ext cx="732736" cy="957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41A4B1ED-A938-4E4A-9E9B-3D45DBBCB202}"/>
              </a:ext>
            </a:extLst>
          </p:cNvPr>
          <p:cNvCxnSpPr>
            <a:cxnSpLocks/>
          </p:cNvCxnSpPr>
          <p:nvPr/>
        </p:nvCxnSpPr>
        <p:spPr>
          <a:xfrm flipV="1">
            <a:off x="6577136" y="2996370"/>
            <a:ext cx="611457" cy="957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a:extLst>
              <a:ext uri="{FF2B5EF4-FFF2-40B4-BE49-F238E27FC236}">
                <a16:creationId xmlns:a16="http://schemas.microsoft.com/office/drawing/2014/main" id="{F5E270E8-ADA8-45F0-8087-F34955163649}"/>
              </a:ext>
            </a:extLst>
          </p:cNvPr>
          <p:cNvCxnSpPr>
            <a:cxnSpLocks/>
          </p:cNvCxnSpPr>
          <p:nvPr/>
        </p:nvCxnSpPr>
        <p:spPr>
          <a:xfrm>
            <a:off x="5724940" y="2857821"/>
            <a:ext cx="1414782"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52617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24E528-3637-4847-8A34-81E91CDC260C}"/>
              </a:ext>
            </a:extLst>
          </p:cNvPr>
          <p:cNvSpPr>
            <a:spLocks noGrp="1"/>
          </p:cNvSpPr>
          <p:nvPr>
            <p:ph type="title"/>
          </p:nvPr>
        </p:nvSpPr>
        <p:spPr>
          <a:xfrm>
            <a:off x="717452" y="844063"/>
            <a:ext cx="6850965" cy="548640"/>
          </a:xfrm>
        </p:spPr>
        <p:txBody>
          <a:bodyPr>
            <a:normAutofit fontScale="90000"/>
          </a:bodyPr>
          <a:lstStyle/>
          <a:p>
            <a:r>
              <a:rPr lang="el-GR" dirty="0"/>
              <a:t>Άλλα προβλήματα</a:t>
            </a:r>
          </a:p>
        </p:txBody>
      </p:sp>
      <p:sp>
        <p:nvSpPr>
          <p:cNvPr id="3" name="Θέση περιεχομένου 2">
            <a:extLst>
              <a:ext uri="{FF2B5EF4-FFF2-40B4-BE49-F238E27FC236}">
                <a16:creationId xmlns:a16="http://schemas.microsoft.com/office/drawing/2014/main" id="{A4AAD5D2-D1B8-47D2-B422-14DFF41D5B0F}"/>
              </a:ext>
            </a:extLst>
          </p:cNvPr>
          <p:cNvSpPr>
            <a:spLocks noGrp="1"/>
          </p:cNvSpPr>
          <p:nvPr>
            <p:ph idx="1"/>
          </p:nvPr>
        </p:nvSpPr>
        <p:spPr>
          <a:xfrm>
            <a:off x="407963" y="1621781"/>
            <a:ext cx="8328074" cy="4611157"/>
          </a:xfrm>
        </p:spPr>
        <p:txBody>
          <a:bodyPr>
            <a:normAutofit/>
          </a:bodyPr>
          <a:lstStyle/>
          <a:p>
            <a:r>
              <a:rPr lang="el-GR" sz="2200" dirty="0"/>
              <a:t>Υπάρχουν συμβάντα για τα οποία ευλόγως θα υποστηρίζαμε ότι έχουν </a:t>
            </a:r>
            <a:r>
              <a:rPr lang="el-GR" sz="2200" dirty="0" err="1"/>
              <a:t>αιτιακή</a:t>
            </a:r>
            <a:r>
              <a:rPr lang="el-GR" sz="2200" dirty="0"/>
              <a:t> σχέση μολονότι οι τύποι τους ικανοποιούν στατιστικές κανονικότητες.  </a:t>
            </a:r>
            <a:endParaRPr lang="en-US" sz="2200" dirty="0"/>
          </a:p>
          <a:p>
            <a:pPr lvl="1"/>
            <a:r>
              <a:rPr lang="el-GR" sz="2200" dirty="0"/>
              <a:t>Ένας πυρήνας </a:t>
            </a:r>
            <a:r>
              <a:rPr lang="en-US" sz="2200" dirty="0"/>
              <a:t>U-238 </a:t>
            </a:r>
            <a:r>
              <a:rPr lang="el-GR" sz="2200" dirty="0"/>
              <a:t>διασπάστηκε με αποτέλεσμα τη δημιουργία ενός ελαφρύτερου πυρήνα. </a:t>
            </a:r>
          </a:p>
          <a:p>
            <a:endParaRPr lang="el-GR" sz="2200" dirty="0"/>
          </a:p>
          <a:p>
            <a:endParaRPr lang="el-GR" sz="2200" dirty="0"/>
          </a:p>
          <a:p>
            <a:r>
              <a:rPr lang="el-GR" sz="2200" dirty="0"/>
              <a:t>Ενδέχεται να υπάρχουν συμβάντα τα οποία δεν είναι επαναλαμβανόμενα στην ιστορία του σύμπαντος, π.χ. </a:t>
            </a:r>
            <a:r>
              <a:rPr lang="en-US" sz="2200" dirty="0"/>
              <a:t>Big Bang </a:t>
            </a:r>
            <a:r>
              <a:rPr lang="el-GR" sz="2200" dirty="0"/>
              <a:t>(σύμφωνα με την καλύτερη κοσμολογική θεωρία που διαθέτουμε)</a:t>
            </a:r>
            <a:endParaRPr lang="en-US" sz="2200" dirty="0"/>
          </a:p>
          <a:p>
            <a:pPr marL="342900" lvl="1" indent="0">
              <a:buNone/>
            </a:pPr>
            <a:endParaRPr lang="el-GR" sz="2200" dirty="0"/>
          </a:p>
        </p:txBody>
      </p:sp>
    </p:spTree>
    <p:extLst>
      <p:ext uri="{BB962C8B-B14F-4D97-AF65-F5344CB8AC3E}">
        <p14:creationId xmlns:p14="http://schemas.microsoft.com/office/powerpoint/2010/main" val="319476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3DA1-10AA-43D7-B0E8-B5DE1B25A210}"/>
              </a:ext>
            </a:extLst>
          </p:cNvPr>
          <p:cNvSpPr>
            <a:spLocks noGrp="1"/>
          </p:cNvSpPr>
          <p:nvPr>
            <p:ph type="title"/>
          </p:nvPr>
        </p:nvSpPr>
        <p:spPr>
          <a:xfrm>
            <a:off x="731520" y="422032"/>
            <a:ext cx="7765365" cy="548640"/>
          </a:xfrm>
        </p:spPr>
        <p:txBody>
          <a:bodyPr>
            <a:noAutofit/>
          </a:bodyPr>
          <a:lstStyle/>
          <a:p>
            <a:r>
              <a:rPr lang="el-GR" sz="3800" dirty="0"/>
              <a:t>Η άποψη του </a:t>
            </a:r>
            <a:r>
              <a:rPr lang="en-US" sz="3800" dirty="0"/>
              <a:t>Mill</a:t>
            </a:r>
          </a:p>
        </p:txBody>
      </p:sp>
      <p:sp>
        <p:nvSpPr>
          <p:cNvPr id="3" name="Content Placeholder 2">
            <a:extLst>
              <a:ext uri="{FF2B5EF4-FFF2-40B4-BE49-F238E27FC236}">
                <a16:creationId xmlns:a16="http://schemas.microsoft.com/office/drawing/2014/main" id="{9E55FD47-4461-441C-9290-04E8FF69CAB1}"/>
              </a:ext>
            </a:extLst>
          </p:cNvPr>
          <p:cNvSpPr>
            <a:spLocks noGrp="1"/>
          </p:cNvSpPr>
          <p:nvPr>
            <p:ph idx="1"/>
          </p:nvPr>
        </p:nvSpPr>
        <p:spPr>
          <a:xfrm>
            <a:off x="497753" y="1134805"/>
            <a:ext cx="8148493" cy="5301163"/>
          </a:xfrm>
        </p:spPr>
        <p:txBody>
          <a:bodyPr>
            <a:noAutofit/>
          </a:bodyPr>
          <a:lstStyle/>
          <a:p>
            <a:r>
              <a:rPr lang="el-GR" sz="2000" dirty="0"/>
              <a:t>Η </a:t>
            </a:r>
            <a:r>
              <a:rPr lang="el-GR" sz="2000" b="1" dirty="0"/>
              <a:t>αιτία</a:t>
            </a:r>
            <a:r>
              <a:rPr lang="el-GR" sz="2000" dirty="0"/>
              <a:t> είναι ένα </a:t>
            </a:r>
            <a:r>
              <a:rPr lang="el-GR" sz="2000" b="1" dirty="0"/>
              <a:t>σύνολο παραγόντων</a:t>
            </a:r>
            <a:r>
              <a:rPr lang="el-GR" sz="2000" dirty="0"/>
              <a:t>, θετικών και αρνητικών, οι οποίοι αν είναι παρόντες και απόντες, αντίστοιχα, το αποτέλεσμα ακολουθεί με </a:t>
            </a:r>
            <a:r>
              <a:rPr lang="el-GR" sz="2000" b="1" dirty="0"/>
              <a:t>αναλλοίωτο και απόλυτο </a:t>
            </a:r>
            <a:r>
              <a:rPr lang="el-GR" sz="2000" dirty="0"/>
              <a:t>τρόπο. </a:t>
            </a:r>
          </a:p>
          <a:p>
            <a:pPr lvl="1"/>
            <a:r>
              <a:rPr lang="el-GR" sz="2000" dirty="0"/>
              <a:t>Θετικοί παράγοντες: η σύζευξή τους είναι ικανή συνθήκη για να λάβει χώρα το αποτέλεσμα.</a:t>
            </a:r>
          </a:p>
          <a:p>
            <a:pPr lvl="1"/>
            <a:r>
              <a:rPr lang="el-GR" sz="2000" dirty="0"/>
              <a:t>Αρνητικοί παράγοντες: όλοι οι παράγοντες που αποτρέπουν το αποτέλεσμα.</a:t>
            </a:r>
          </a:p>
          <a:p>
            <a:pPr lvl="1"/>
            <a:r>
              <a:rPr lang="el-GR" sz="2000" dirty="0"/>
              <a:t>Δεν υπάρχουν </a:t>
            </a:r>
            <a:r>
              <a:rPr lang="el-GR" sz="2000" i="1" dirty="0"/>
              <a:t>άλλοι</a:t>
            </a:r>
            <a:r>
              <a:rPr lang="el-GR" sz="2000" dirty="0"/>
              <a:t> παράγοντες, πλην της αιτίας, των οποίων η παρουσία ή η απουσία επηρεάζει την εκδήλωση του αποτελέσματος.</a:t>
            </a:r>
          </a:p>
          <a:p>
            <a:r>
              <a:rPr lang="el-GR" sz="2000" dirty="0"/>
              <a:t>Η κανονικότητα είναι αναγκαία αλλά όχι ικανή συνθήκη για την αιτιότητα: μη </a:t>
            </a:r>
            <a:r>
              <a:rPr lang="el-GR" sz="2000" dirty="0" err="1"/>
              <a:t>αιτιακή</a:t>
            </a:r>
            <a:r>
              <a:rPr lang="el-GR" sz="2000" dirty="0"/>
              <a:t> κανονικότητα η εναλλαγή ημέρας και νύχτας.</a:t>
            </a:r>
          </a:p>
          <a:p>
            <a:r>
              <a:rPr lang="el-GR" sz="2000" dirty="0"/>
              <a:t>Οι αναλλοίωτες κανονικότητες ανάμεσα σε συμβάντα που είναι αποτελέσματα κάποιου κοινού αιτίου δεν υποδεικνύουν σχέση αιτίου – αποτελέσματος διότι η ακολουθία συμβάντων δεν είναι απόλυτη. </a:t>
            </a:r>
          </a:p>
          <a:p>
            <a:r>
              <a:rPr lang="el-GR" sz="2000" dirty="0"/>
              <a:t> Οι αναλλοίωτες ακολουθίες συμβάντων που είναι </a:t>
            </a:r>
            <a:r>
              <a:rPr lang="el-GR" sz="2000" dirty="0" err="1"/>
              <a:t>αιτιακές</a:t>
            </a:r>
            <a:r>
              <a:rPr lang="el-GR" sz="2000" dirty="0"/>
              <a:t> αποτελούν νόμους της φύσης.</a:t>
            </a:r>
            <a:endParaRPr lang="en-US" sz="2000" dirty="0"/>
          </a:p>
        </p:txBody>
      </p:sp>
    </p:spTree>
    <p:extLst>
      <p:ext uri="{BB962C8B-B14F-4D97-AF65-F5344CB8AC3E}">
        <p14:creationId xmlns:p14="http://schemas.microsoft.com/office/powerpoint/2010/main" val="304661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7702" y="372747"/>
            <a:ext cx="7188591" cy="505361"/>
          </a:xfrm>
          <a:prstGeom prst="rect">
            <a:avLst/>
          </a:prstGeom>
        </p:spPr>
        <p:txBody>
          <a:bodyPr vert="horz" wrap="square" lIns="0" tIns="6698" rIns="0" bIns="0" rtlCol="0" anchor="ctr">
            <a:spAutoFit/>
          </a:bodyPr>
          <a:lstStyle/>
          <a:p>
            <a:pPr marL="6697">
              <a:spcBef>
                <a:spcPts val="53"/>
              </a:spcBef>
            </a:pPr>
            <a:r>
              <a:rPr sz="3600" dirty="0">
                <a:latin typeface="Calibri" panose="020F0502020204030204" pitchFamily="34" charset="0"/>
                <a:cs typeface="Times New Roman"/>
              </a:rPr>
              <a:t>INUS </a:t>
            </a:r>
            <a:r>
              <a:rPr sz="3600" spc="-5" dirty="0">
                <a:latin typeface="Calibri" panose="020F0502020204030204" pitchFamily="34" charset="0"/>
                <a:cs typeface="Times New Roman"/>
              </a:rPr>
              <a:t>ανάλυση </a:t>
            </a:r>
            <a:r>
              <a:rPr sz="3600" spc="-3" dirty="0">
                <a:latin typeface="Calibri" panose="020F0502020204030204" pitchFamily="34" charset="0"/>
                <a:cs typeface="Times New Roman"/>
              </a:rPr>
              <a:t>της αιτιότητας </a:t>
            </a:r>
            <a:r>
              <a:rPr sz="3600" dirty="0">
                <a:latin typeface="Calibri" panose="020F0502020204030204" pitchFamily="34" charset="0"/>
                <a:cs typeface="Times New Roman"/>
              </a:rPr>
              <a:t>-</a:t>
            </a:r>
            <a:r>
              <a:rPr sz="3600" spc="-5" dirty="0">
                <a:latin typeface="Calibri" panose="020F0502020204030204" pitchFamily="34" charset="0"/>
                <a:cs typeface="Times New Roman"/>
              </a:rPr>
              <a:t> </a:t>
            </a:r>
            <a:r>
              <a:rPr sz="3600" spc="-3" dirty="0">
                <a:latin typeface="Calibri" panose="020F0502020204030204" pitchFamily="34" charset="0"/>
                <a:cs typeface="Times New Roman"/>
              </a:rPr>
              <a:t>Mackie</a:t>
            </a:r>
            <a:endParaRPr sz="3600" dirty="0">
              <a:latin typeface="Calibri" panose="020F0502020204030204" pitchFamily="34" charset="0"/>
              <a:cs typeface="Times New Roman"/>
            </a:endParaRPr>
          </a:p>
        </p:txBody>
      </p:sp>
      <p:sp>
        <p:nvSpPr>
          <p:cNvPr id="3" name="object 3"/>
          <p:cNvSpPr txBox="1"/>
          <p:nvPr/>
        </p:nvSpPr>
        <p:spPr>
          <a:xfrm>
            <a:off x="656666" y="1032853"/>
            <a:ext cx="7830661" cy="5612214"/>
          </a:xfrm>
          <a:prstGeom prst="rect">
            <a:avLst/>
          </a:prstGeom>
        </p:spPr>
        <p:txBody>
          <a:bodyPr vert="horz" wrap="square" lIns="0" tIns="8037" rIns="0" bIns="0" rtlCol="0">
            <a:spAutoFit/>
          </a:bodyPr>
          <a:lstStyle/>
          <a:p>
            <a:pPr marL="349597" indent="-342900" algn="just">
              <a:lnSpc>
                <a:spcPts val="2400"/>
              </a:lnSpc>
              <a:spcBef>
                <a:spcPts val="63"/>
              </a:spcBef>
              <a:buFont typeface="Arial" panose="020B0604020202020204" pitchFamily="34" charset="0"/>
              <a:buChar char="•"/>
            </a:pPr>
            <a:r>
              <a:rPr sz="2000" b="1" spc="-45" dirty="0">
                <a:cs typeface="Times New Roman"/>
              </a:rPr>
              <a:t>Τα </a:t>
            </a:r>
            <a:r>
              <a:rPr sz="2000" b="1" spc="-3" dirty="0">
                <a:cs typeface="Times New Roman"/>
              </a:rPr>
              <a:t>αποτελέσµατα έχουν </a:t>
            </a:r>
            <a:r>
              <a:rPr sz="2000" b="1" spc="3" dirty="0">
                <a:cs typeface="Times New Roman"/>
              </a:rPr>
              <a:t>συνήθως </a:t>
            </a:r>
            <a:r>
              <a:rPr sz="2000" b="1" spc="-16" dirty="0">
                <a:cs typeface="Times New Roman"/>
              </a:rPr>
              <a:t>µια </a:t>
            </a:r>
            <a:r>
              <a:rPr sz="2000" b="1" spc="3" dirty="0">
                <a:cs typeface="Times New Roman"/>
              </a:rPr>
              <a:t>“ποικιλία</a:t>
            </a:r>
            <a:r>
              <a:rPr sz="2000" b="1" spc="63" dirty="0">
                <a:cs typeface="Times New Roman"/>
              </a:rPr>
              <a:t> </a:t>
            </a:r>
            <a:r>
              <a:rPr sz="2000" b="1" spc="3" dirty="0">
                <a:cs typeface="Times New Roman"/>
              </a:rPr>
              <a:t>αιτιών”</a:t>
            </a:r>
            <a:r>
              <a:rPr lang="el-GR" sz="2000" b="1" spc="3" dirty="0">
                <a:cs typeface="Times New Roman"/>
              </a:rPr>
              <a:t>.</a:t>
            </a:r>
            <a:endParaRPr lang="el-GR" sz="2000" b="1" dirty="0">
              <a:cs typeface="Times New Roman"/>
            </a:endParaRPr>
          </a:p>
          <a:p>
            <a:pPr marL="349597" indent="-342900" algn="just">
              <a:lnSpc>
                <a:spcPts val="2400"/>
              </a:lnSpc>
              <a:spcBef>
                <a:spcPts val="63"/>
              </a:spcBef>
              <a:buFont typeface="Arial" panose="020B0604020202020204" pitchFamily="34" charset="0"/>
              <a:buChar char="•"/>
            </a:pPr>
            <a:r>
              <a:rPr sz="2000" spc="3" dirty="0" err="1">
                <a:cs typeface="Times New Roman"/>
              </a:rPr>
              <a:t>Έν</a:t>
            </a:r>
            <a:r>
              <a:rPr lang="el-GR" sz="2000" spc="3" dirty="0">
                <a:cs typeface="Times New Roman"/>
              </a:rPr>
              <a:t>α</a:t>
            </a:r>
            <a:r>
              <a:rPr sz="2000" spc="3" dirty="0">
                <a:cs typeface="Times New Roman"/>
              </a:rPr>
              <a:t> </a:t>
            </a:r>
            <a:r>
              <a:rPr lang="el-GR" sz="2000" spc="-5" dirty="0">
                <a:cs typeface="Times New Roman"/>
              </a:rPr>
              <a:t>συγκεκριμένο</a:t>
            </a:r>
            <a:r>
              <a:rPr sz="2000" spc="-5" dirty="0">
                <a:cs typeface="Times New Roman"/>
              </a:rPr>
              <a:t> </a:t>
            </a:r>
            <a:r>
              <a:rPr sz="2000" spc="-3" dirty="0">
                <a:cs typeface="Times New Roman"/>
              </a:rPr>
              <a:t>αποτέλεσµα </a:t>
            </a:r>
            <a:r>
              <a:rPr sz="2000" spc="5" dirty="0">
                <a:cs typeface="Times New Roman"/>
              </a:rPr>
              <a:t>Ε </a:t>
            </a:r>
            <a:r>
              <a:rPr sz="2000" spc="-8" dirty="0">
                <a:cs typeface="Times New Roman"/>
              </a:rPr>
              <a:t>µπορεί </a:t>
            </a:r>
            <a:r>
              <a:rPr sz="2000" spc="3" dirty="0">
                <a:cs typeface="Times New Roman"/>
              </a:rPr>
              <a:t>να </a:t>
            </a:r>
            <a:r>
              <a:rPr sz="2000" dirty="0">
                <a:cs typeface="Times New Roman"/>
              </a:rPr>
              <a:t>προκληθεί </a:t>
            </a:r>
            <a:r>
              <a:rPr sz="2000" spc="3" dirty="0">
                <a:cs typeface="Times New Roman"/>
              </a:rPr>
              <a:t>από </a:t>
            </a:r>
            <a:r>
              <a:rPr lang="el-GR" sz="2000" spc="3" dirty="0">
                <a:cs typeface="Times New Roman"/>
              </a:rPr>
              <a:t>διαφορετικά</a:t>
            </a:r>
            <a:r>
              <a:rPr sz="2000" spc="3" dirty="0">
                <a:cs typeface="Times New Roman"/>
              </a:rPr>
              <a:t> </a:t>
            </a:r>
            <a:r>
              <a:rPr lang="el-GR" sz="2000" spc="3" dirty="0">
                <a:cs typeface="Times New Roman"/>
              </a:rPr>
              <a:t>σύνολα παραγόντων, </a:t>
            </a:r>
          </a:p>
          <a:p>
            <a:pPr marL="6697" algn="ctr">
              <a:lnSpc>
                <a:spcPts val="2400"/>
              </a:lnSpc>
              <a:spcBef>
                <a:spcPts val="63"/>
              </a:spcBef>
            </a:pPr>
            <a:r>
              <a:rPr lang="el-GR" sz="2000" spc="3" dirty="0">
                <a:cs typeface="Times New Roman"/>
              </a:rPr>
              <a:t>{</a:t>
            </a:r>
            <a:r>
              <a:rPr sz="2000" spc="3" dirty="0">
                <a:cs typeface="Times New Roman"/>
              </a:rPr>
              <a:t>Α</a:t>
            </a:r>
            <a:r>
              <a:rPr lang="el-GR" sz="2000" spc="3" dirty="0">
                <a:cs typeface="Times New Roman"/>
              </a:rPr>
              <a:t>,</a:t>
            </a:r>
            <a:r>
              <a:rPr sz="2000" spc="3" dirty="0">
                <a:cs typeface="Times New Roman"/>
              </a:rPr>
              <a:t>Β</a:t>
            </a:r>
            <a:r>
              <a:rPr lang="el-GR" sz="2000" spc="3" dirty="0">
                <a:cs typeface="Times New Roman"/>
              </a:rPr>
              <a:t>,</a:t>
            </a:r>
            <a:r>
              <a:rPr sz="2000" spc="3" dirty="0">
                <a:cs typeface="Times New Roman"/>
              </a:rPr>
              <a:t>Γ</a:t>
            </a:r>
            <a:r>
              <a:rPr lang="el-GR" sz="2000" spc="3" dirty="0">
                <a:cs typeface="Times New Roman"/>
              </a:rPr>
              <a:t>} ,  {Α΄,Β΄,Γ΄} ,  {Α΄΄,Β΄΄,Γ΄΄},</a:t>
            </a:r>
          </a:p>
          <a:p>
            <a:pPr marL="463897" lvl="1" algn="just">
              <a:lnSpc>
                <a:spcPts val="2400"/>
              </a:lnSpc>
              <a:spcBef>
                <a:spcPts val="63"/>
              </a:spcBef>
            </a:pPr>
            <a:r>
              <a:rPr lang="el-GR" sz="2000" spc="3" dirty="0">
                <a:cs typeface="Times New Roman"/>
              </a:rPr>
              <a:t>εφόσον οι παράγοντες κάθε συνόλου λαμβάνουν χώρα μαζί. Λέμε τότε ότι καθένα από αυτά τα σύνολα είναι </a:t>
            </a:r>
            <a:r>
              <a:rPr sz="2000" b="1" spc="3" dirty="0">
                <a:cs typeface="Times New Roman"/>
              </a:rPr>
              <a:t>επα</a:t>
            </a:r>
            <a:r>
              <a:rPr sz="2000" b="1" spc="3" dirty="0" err="1">
                <a:cs typeface="Times New Roman"/>
              </a:rPr>
              <a:t>ρκές</a:t>
            </a:r>
            <a:r>
              <a:rPr sz="2000" b="1" spc="3" dirty="0">
                <a:cs typeface="Times New Roman"/>
              </a:rPr>
              <a:t> </a:t>
            </a:r>
            <a:r>
              <a:rPr sz="2000" dirty="0">
                <a:cs typeface="Times New Roman"/>
              </a:rPr>
              <a:t>(sufficient) </a:t>
            </a:r>
            <a:r>
              <a:rPr sz="2000" spc="3" dirty="0">
                <a:cs typeface="Times New Roman"/>
              </a:rPr>
              <a:t>για το Ε</a:t>
            </a:r>
            <a:r>
              <a:rPr lang="el-GR" sz="2000" spc="3" dirty="0">
                <a:cs typeface="Times New Roman"/>
              </a:rPr>
              <a:t>.</a:t>
            </a:r>
          </a:p>
          <a:p>
            <a:pPr marL="6697" algn="ctr">
              <a:lnSpc>
                <a:spcPts val="2400"/>
              </a:lnSpc>
              <a:spcBef>
                <a:spcPts val="63"/>
              </a:spcBef>
            </a:pPr>
            <a:r>
              <a:rPr sz="2000" spc="3" dirty="0">
                <a:cs typeface="Times New Roman"/>
              </a:rPr>
              <a:t>  (Α&amp;Β&amp;Γ) </a:t>
            </a:r>
            <a:r>
              <a:rPr sz="2000" spc="5" dirty="0">
                <a:cs typeface="Times New Roman"/>
              </a:rPr>
              <a:t>—&gt;</a:t>
            </a:r>
            <a:r>
              <a:rPr sz="2000" spc="-5" dirty="0">
                <a:cs typeface="Times New Roman"/>
              </a:rPr>
              <a:t> </a:t>
            </a:r>
            <a:r>
              <a:rPr sz="2000" spc="5" dirty="0">
                <a:cs typeface="Times New Roman"/>
              </a:rPr>
              <a:t>Ε</a:t>
            </a:r>
            <a:endParaRPr sz="2000" dirty="0">
              <a:cs typeface="Times New Roman"/>
            </a:endParaRPr>
          </a:p>
          <a:p>
            <a:pPr marL="6697" algn="ctr">
              <a:lnSpc>
                <a:spcPts val="2400"/>
              </a:lnSpc>
            </a:pPr>
            <a:r>
              <a:rPr sz="2000" spc="3" dirty="0">
                <a:cs typeface="Times New Roman"/>
              </a:rPr>
              <a:t>(Α΄&amp;Β΄&amp;Γ΄) </a:t>
            </a:r>
            <a:r>
              <a:rPr sz="2000" spc="5" dirty="0">
                <a:cs typeface="Times New Roman"/>
              </a:rPr>
              <a:t>—&gt;</a:t>
            </a:r>
            <a:r>
              <a:rPr sz="2000" spc="-5" dirty="0">
                <a:cs typeface="Times New Roman"/>
              </a:rPr>
              <a:t> </a:t>
            </a:r>
            <a:r>
              <a:rPr sz="2000" spc="5" dirty="0">
                <a:cs typeface="Times New Roman"/>
              </a:rPr>
              <a:t>Ε</a:t>
            </a:r>
            <a:endParaRPr sz="2000" dirty="0">
              <a:cs typeface="Times New Roman"/>
            </a:endParaRPr>
          </a:p>
          <a:p>
            <a:pPr marL="6697" algn="ctr">
              <a:lnSpc>
                <a:spcPts val="2400"/>
              </a:lnSpc>
            </a:pPr>
            <a:r>
              <a:rPr sz="2000" spc="3" dirty="0">
                <a:cs typeface="Times New Roman"/>
              </a:rPr>
              <a:t>(Α΄΄&amp;Β΄΄&amp;Γ΄΄)</a:t>
            </a:r>
            <a:r>
              <a:rPr sz="2000" spc="-3" dirty="0">
                <a:cs typeface="Times New Roman"/>
              </a:rPr>
              <a:t> </a:t>
            </a:r>
            <a:r>
              <a:rPr sz="2000" spc="5" dirty="0">
                <a:cs typeface="Times New Roman"/>
              </a:rPr>
              <a:t>—&gt;Ε</a:t>
            </a:r>
            <a:endParaRPr lang="el-GR" sz="2000" spc="5" dirty="0">
              <a:cs typeface="Times New Roman"/>
            </a:endParaRPr>
          </a:p>
          <a:p>
            <a:pPr marL="349597" indent="-342900" algn="just">
              <a:lnSpc>
                <a:spcPts val="2400"/>
              </a:lnSpc>
              <a:buFont typeface="Arial" panose="020B0604020202020204" pitchFamily="34" charset="0"/>
              <a:buChar char="•"/>
            </a:pPr>
            <a:r>
              <a:rPr lang="el-GR" sz="2000" dirty="0">
                <a:cs typeface="Times New Roman"/>
              </a:rPr>
              <a:t>Α</a:t>
            </a:r>
            <a:r>
              <a:rPr sz="2000" dirty="0" err="1">
                <a:cs typeface="Times New Roman"/>
              </a:rPr>
              <a:t>λλά</a:t>
            </a:r>
            <a:r>
              <a:rPr lang="el-GR" sz="2000" dirty="0">
                <a:cs typeface="Times New Roman"/>
              </a:rPr>
              <a:t> </a:t>
            </a:r>
            <a:r>
              <a:rPr sz="2000" dirty="0"/>
              <a:t>κα</a:t>
            </a:r>
            <a:r>
              <a:rPr sz="2000" dirty="0" err="1"/>
              <a:t>νέν</a:t>
            </a:r>
            <a:r>
              <a:rPr sz="2000" dirty="0"/>
              <a:t>α</a:t>
            </a:r>
            <a:r>
              <a:rPr lang="el-GR" sz="2000" dirty="0"/>
              <a:t> από αυτά τα σύνολα</a:t>
            </a:r>
            <a:r>
              <a:rPr sz="2000" dirty="0"/>
              <a:t> </a:t>
            </a:r>
            <a:r>
              <a:rPr sz="2000" b="1" dirty="0"/>
              <a:t>δεν είναι αναγκαίο </a:t>
            </a:r>
            <a:r>
              <a:rPr sz="2000" dirty="0"/>
              <a:t>(necessary) για </a:t>
            </a:r>
            <a:r>
              <a:rPr lang="el-GR" sz="2000" dirty="0"/>
              <a:t>να λάβει χώρα το </a:t>
            </a:r>
            <a:r>
              <a:rPr sz="2000" dirty="0"/>
              <a:t> Ε </a:t>
            </a:r>
            <a:endParaRPr lang="el-GR" sz="2000" dirty="0"/>
          </a:p>
          <a:p>
            <a:pPr marL="2749897" marR="2727029" lvl="6" algn="ctr">
              <a:lnSpc>
                <a:spcPts val="2400"/>
              </a:lnSpc>
              <a:spcBef>
                <a:spcPts val="74"/>
              </a:spcBef>
              <a:tabLst>
                <a:tab pos="201246" algn="l"/>
              </a:tabLst>
            </a:pPr>
            <a:r>
              <a:rPr sz="2000" dirty="0"/>
              <a:t> Ε—x—&gt; (Α&amp;Β&amp;Γ)</a:t>
            </a:r>
          </a:p>
          <a:p>
            <a:pPr marL="6697" algn="ctr">
              <a:lnSpc>
                <a:spcPts val="2400"/>
              </a:lnSpc>
              <a:tabLst>
                <a:tab pos="201246" algn="l"/>
              </a:tabLst>
            </a:pPr>
            <a:r>
              <a:rPr sz="2000" dirty="0"/>
              <a:t>Ε	—x—&gt; (Α΄&amp;Β΄&amp;Γ΄)</a:t>
            </a:r>
          </a:p>
          <a:p>
            <a:pPr marL="6697" algn="ctr">
              <a:lnSpc>
                <a:spcPts val="2400"/>
              </a:lnSpc>
              <a:tabLst>
                <a:tab pos="201246" algn="l"/>
              </a:tabLst>
            </a:pPr>
            <a:r>
              <a:rPr sz="2000" dirty="0"/>
              <a:t>Ε	—x—&gt; (Α΄΄&amp;Β΄΄&amp;Γ΄΄)</a:t>
            </a:r>
            <a:endParaRPr lang="el-GR" sz="2000" dirty="0"/>
          </a:p>
          <a:p>
            <a:pPr marL="349597" indent="-342900" algn="just">
              <a:lnSpc>
                <a:spcPts val="2400"/>
              </a:lnSpc>
              <a:buFont typeface="Arial" panose="020B0604020202020204" pitchFamily="34" charset="0"/>
              <a:buChar char="•"/>
              <a:tabLst>
                <a:tab pos="201246" algn="l"/>
              </a:tabLst>
            </a:pPr>
            <a:r>
              <a:rPr lang="el-GR" sz="2000" b="1" dirty="0"/>
              <a:t>Αναγκαίο και επαρκές </a:t>
            </a:r>
            <a:r>
              <a:rPr lang="el-GR" sz="2000" dirty="0"/>
              <a:t>σύνολο για το Ε είναι η ένωση των </a:t>
            </a:r>
            <a:r>
              <a:rPr lang="el-GR" sz="2000" spc="3" dirty="0">
                <a:cs typeface="Times New Roman"/>
              </a:rPr>
              <a:t>{Α,Β,Γ} ,  {Α΄,Β΄,Γ΄} ,  {Α΄΄,Β΄΄,Γ΄΄}, </a:t>
            </a:r>
          </a:p>
          <a:p>
            <a:pPr marL="6697" algn="ctr">
              <a:lnSpc>
                <a:spcPts val="2400"/>
              </a:lnSpc>
              <a:tabLst>
                <a:tab pos="201246" algn="l"/>
              </a:tabLst>
            </a:pPr>
            <a:r>
              <a:rPr sz="2000" dirty="0"/>
              <a:t> [(Α&amp;Β&amp;Γ) v (Α΄&amp;Β΄&amp;Γ΄) v (Α΄΄&amp;Β΄΄&amp;Γ΄΄)] &lt;—&gt; E</a:t>
            </a:r>
          </a:p>
        </p:txBody>
      </p:sp>
    </p:spTree>
    <p:extLst>
      <p:ext uri="{BB962C8B-B14F-4D97-AF65-F5344CB8AC3E}">
        <p14:creationId xmlns:p14="http://schemas.microsoft.com/office/powerpoint/2010/main" val="100369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3720-C6B2-423D-9C2A-341C5D7C3FA5}"/>
              </a:ext>
            </a:extLst>
          </p:cNvPr>
          <p:cNvSpPr>
            <a:spLocks noGrp="1"/>
          </p:cNvSpPr>
          <p:nvPr>
            <p:ph type="title"/>
          </p:nvPr>
        </p:nvSpPr>
        <p:spPr>
          <a:xfrm>
            <a:off x="829994" y="681037"/>
            <a:ext cx="6699518" cy="696827"/>
          </a:xfrm>
        </p:spPr>
        <p:txBody>
          <a:bodyPr/>
          <a:lstStyle/>
          <a:p>
            <a:r>
              <a:rPr lang="el-GR" dirty="0"/>
              <a:t>Γενικά για την Αιτιότητα</a:t>
            </a:r>
            <a:endParaRPr lang="en-US" dirty="0"/>
          </a:p>
        </p:txBody>
      </p:sp>
      <p:sp>
        <p:nvSpPr>
          <p:cNvPr id="3" name="Content Placeholder 2">
            <a:extLst>
              <a:ext uri="{FF2B5EF4-FFF2-40B4-BE49-F238E27FC236}">
                <a16:creationId xmlns:a16="http://schemas.microsoft.com/office/drawing/2014/main" id="{C2447430-AD87-48B7-9740-3DA13EE7DF9F}"/>
              </a:ext>
            </a:extLst>
          </p:cNvPr>
          <p:cNvSpPr>
            <a:spLocks noGrp="1"/>
          </p:cNvSpPr>
          <p:nvPr>
            <p:ph idx="1"/>
          </p:nvPr>
        </p:nvSpPr>
        <p:spPr/>
        <p:txBody>
          <a:bodyPr>
            <a:normAutofit lnSpcReduction="10000"/>
          </a:bodyPr>
          <a:lstStyle/>
          <a:p>
            <a:r>
              <a:rPr lang="el-GR" dirty="0"/>
              <a:t>Με τον όρο «αιτιότητα» δηλώνουμε τη σχέση ανάμεσα στο «αίτιο» και στο «αποτέλεσμα». </a:t>
            </a:r>
          </a:p>
          <a:p>
            <a:pPr marL="6697">
              <a:spcBef>
                <a:spcPts val="53"/>
              </a:spcBef>
              <a:tabLst>
                <a:tab pos="352264" algn="l"/>
              </a:tabLst>
            </a:pPr>
            <a:endParaRPr lang="el-GR" spc="116" dirty="0">
              <a:cs typeface="Times New Roman"/>
            </a:endParaRPr>
          </a:p>
          <a:p>
            <a:pPr marL="6697">
              <a:spcBef>
                <a:spcPts val="53"/>
              </a:spcBef>
              <a:tabLst>
                <a:tab pos="352264" algn="l"/>
              </a:tabLst>
            </a:pPr>
            <a:r>
              <a:rPr lang="el-GR" spc="116" dirty="0">
                <a:cs typeface="Times New Roman"/>
              </a:rPr>
              <a:t>Ανάλυση </a:t>
            </a:r>
            <a:r>
              <a:rPr lang="el-GR" spc="95" dirty="0">
                <a:cs typeface="Times New Roman"/>
              </a:rPr>
              <a:t>αιτιότητας: </a:t>
            </a:r>
            <a:r>
              <a:rPr lang="el-GR" spc="113" dirty="0">
                <a:cs typeface="Times New Roman"/>
              </a:rPr>
              <a:t>το</a:t>
            </a:r>
            <a:r>
              <a:rPr lang="el-GR" dirty="0">
                <a:cs typeface="Times New Roman"/>
              </a:rPr>
              <a:t> </a:t>
            </a:r>
            <a:r>
              <a:rPr lang="el-GR" spc="264" dirty="0">
                <a:cs typeface="Times New Roman"/>
              </a:rPr>
              <a:t>Α </a:t>
            </a:r>
            <a:r>
              <a:rPr lang="el-GR" spc="82" dirty="0">
                <a:cs typeface="Times New Roman"/>
              </a:rPr>
              <a:t>είναι </a:t>
            </a:r>
            <a:r>
              <a:rPr lang="el-GR" spc="92" dirty="0">
                <a:cs typeface="Times New Roman"/>
              </a:rPr>
              <a:t>αίτιο </a:t>
            </a:r>
            <a:r>
              <a:rPr lang="el-GR" spc="124" dirty="0">
                <a:cs typeface="Times New Roman"/>
              </a:rPr>
              <a:t>του</a:t>
            </a:r>
            <a:r>
              <a:rPr lang="el-GR" spc="-164" dirty="0">
                <a:cs typeface="Times New Roman"/>
              </a:rPr>
              <a:t> </a:t>
            </a:r>
            <a:r>
              <a:rPr lang="el-GR" spc="63" dirty="0">
                <a:cs typeface="Times New Roman"/>
              </a:rPr>
              <a:t>Β,</a:t>
            </a:r>
            <a:r>
              <a:rPr lang="el-GR" spc="3" dirty="0">
                <a:cs typeface="Times New Roman"/>
              </a:rPr>
              <a:t> </a:t>
            </a:r>
            <a:r>
              <a:rPr lang="el-GR" b="1" spc="124" dirty="0">
                <a:cs typeface="Times New Roman"/>
              </a:rPr>
              <a:t>αν </a:t>
            </a:r>
            <a:r>
              <a:rPr lang="el-GR" b="1" spc="58" dirty="0">
                <a:cs typeface="Times New Roman"/>
              </a:rPr>
              <a:t>και </a:t>
            </a:r>
            <a:r>
              <a:rPr lang="el-GR" b="1" spc="121" dirty="0">
                <a:cs typeface="Times New Roman"/>
              </a:rPr>
              <a:t>μόνο </a:t>
            </a:r>
            <a:r>
              <a:rPr lang="el-GR" b="1" spc="124" dirty="0">
                <a:cs typeface="Times New Roman"/>
              </a:rPr>
              <a:t>αν</a:t>
            </a:r>
            <a:r>
              <a:rPr lang="el-GR" b="1" spc="-164" dirty="0">
                <a:cs typeface="Times New Roman"/>
              </a:rPr>
              <a:t> </a:t>
            </a:r>
            <a:r>
              <a:rPr lang="el-GR" dirty="0">
                <a:cs typeface="Times New Roman"/>
              </a:rPr>
              <a:t>…</a:t>
            </a:r>
          </a:p>
          <a:p>
            <a:pPr marL="349597" lvl="1">
              <a:spcBef>
                <a:spcPts val="53"/>
              </a:spcBef>
              <a:tabLst>
                <a:tab pos="352264" algn="l"/>
              </a:tabLst>
            </a:pPr>
            <a:endParaRPr lang="el-GR" dirty="0">
              <a:cs typeface="Times New Roman"/>
            </a:endParaRPr>
          </a:p>
          <a:p>
            <a:pPr marL="349597" lvl="1">
              <a:spcBef>
                <a:spcPts val="53"/>
              </a:spcBef>
              <a:tabLst>
                <a:tab pos="352264" algn="l"/>
              </a:tabLst>
            </a:pPr>
            <a:r>
              <a:rPr lang="el-GR" dirty="0">
                <a:cs typeface="Times New Roman"/>
              </a:rPr>
              <a:t>Τι είδους οντότητες σχετίζονται μέσω της αιτιότητας; Ποια είναι τα </a:t>
            </a:r>
            <a:r>
              <a:rPr lang="en-US" dirty="0" err="1">
                <a:cs typeface="Times New Roman"/>
              </a:rPr>
              <a:t>relata</a:t>
            </a:r>
            <a:r>
              <a:rPr lang="en-US" dirty="0">
                <a:cs typeface="Times New Roman"/>
              </a:rPr>
              <a:t> </a:t>
            </a:r>
            <a:r>
              <a:rPr lang="el-GR" dirty="0"/>
              <a:t>της </a:t>
            </a:r>
            <a:r>
              <a:rPr lang="el-GR" dirty="0" err="1"/>
              <a:t>αιτιακής</a:t>
            </a:r>
            <a:r>
              <a:rPr lang="el-GR" dirty="0"/>
              <a:t> σχέσης; Τι είναι τα Α και Β;</a:t>
            </a:r>
          </a:p>
          <a:p>
            <a:pPr marL="349597" lvl="1">
              <a:spcBef>
                <a:spcPts val="53"/>
              </a:spcBef>
              <a:tabLst>
                <a:tab pos="352264" algn="l"/>
              </a:tabLst>
            </a:pPr>
            <a:endParaRPr lang="el-GR" dirty="0"/>
          </a:p>
          <a:p>
            <a:pPr marL="349597" lvl="1">
              <a:spcBef>
                <a:spcPts val="53"/>
              </a:spcBef>
              <a:tabLst>
                <a:tab pos="352264" algn="l"/>
              </a:tabLst>
            </a:pPr>
            <a:r>
              <a:rPr lang="el-GR" dirty="0"/>
              <a:t>Ποιες είναι οι ικανές και αναγκαίες συνθήκες που ικανοποιούν οι οντότητες αυτές ώστε να λέμε ότι βρίσκονται σε </a:t>
            </a:r>
            <a:r>
              <a:rPr lang="el-GR" dirty="0" err="1"/>
              <a:t>αιτιακή</a:t>
            </a:r>
            <a:r>
              <a:rPr lang="el-GR" dirty="0"/>
              <a:t> σχέση; </a:t>
            </a:r>
            <a:endParaRPr lang="en-US" dirty="0"/>
          </a:p>
        </p:txBody>
      </p:sp>
    </p:spTree>
    <p:extLst>
      <p:ext uri="{BB962C8B-B14F-4D97-AF65-F5344CB8AC3E}">
        <p14:creationId xmlns:p14="http://schemas.microsoft.com/office/powerpoint/2010/main" val="121041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B303AF-06DC-48F4-8C85-C4D88848421A}"/>
              </a:ext>
            </a:extLst>
          </p:cNvPr>
          <p:cNvSpPr>
            <a:spLocks noGrp="1"/>
          </p:cNvSpPr>
          <p:nvPr>
            <p:ph type="title"/>
          </p:nvPr>
        </p:nvSpPr>
        <p:spPr>
          <a:xfrm>
            <a:off x="628650" y="365126"/>
            <a:ext cx="7886700" cy="577409"/>
          </a:xfrm>
        </p:spPr>
        <p:txBody>
          <a:bodyPr>
            <a:normAutofit fontScale="90000"/>
          </a:bodyPr>
          <a:lstStyle/>
          <a:p>
            <a:r>
              <a:rPr lang="el-GR" sz="3600" dirty="0">
                <a:latin typeface="Calibri" panose="020F0502020204030204" pitchFamily="34" charset="0"/>
                <a:cs typeface="Times New Roman"/>
              </a:rPr>
              <a:t>INUS </a:t>
            </a:r>
            <a:r>
              <a:rPr lang="el-GR" sz="3600" spc="-5" dirty="0">
                <a:latin typeface="Calibri" panose="020F0502020204030204" pitchFamily="34" charset="0"/>
                <a:cs typeface="Times New Roman"/>
              </a:rPr>
              <a:t>ανάλυση </a:t>
            </a:r>
            <a:r>
              <a:rPr lang="el-GR" sz="3600" spc="-3" dirty="0">
                <a:latin typeface="Calibri" panose="020F0502020204030204" pitchFamily="34" charset="0"/>
                <a:cs typeface="Times New Roman"/>
              </a:rPr>
              <a:t>της αιτιότητας </a:t>
            </a:r>
            <a:r>
              <a:rPr lang="el-GR" sz="3600" dirty="0">
                <a:latin typeface="Calibri" panose="020F0502020204030204" pitchFamily="34" charset="0"/>
                <a:cs typeface="Times New Roman"/>
              </a:rPr>
              <a:t>-</a:t>
            </a:r>
            <a:r>
              <a:rPr lang="el-GR" sz="3600" spc="-5" dirty="0">
                <a:latin typeface="Calibri" panose="020F0502020204030204" pitchFamily="34" charset="0"/>
                <a:cs typeface="Times New Roman"/>
              </a:rPr>
              <a:t> </a:t>
            </a:r>
            <a:r>
              <a:rPr lang="el-GR" sz="3600" spc="-3" dirty="0" err="1">
                <a:latin typeface="Calibri" panose="020F0502020204030204" pitchFamily="34" charset="0"/>
                <a:cs typeface="Times New Roman"/>
              </a:rPr>
              <a:t>Mackie</a:t>
            </a:r>
            <a:endParaRPr lang="el-GR" sz="3600" dirty="0"/>
          </a:p>
        </p:txBody>
      </p:sp>
      <p:sp>
        <p:nvSpPr>
          <p:cNvPr id="3" name="Θέση περιεχομένου 2">
            <a:extLst>
              <a:ext uri="{FF2B5EF4-FFF2-40B4-BE49-F238E27FC236}">
                <a16:creationId xmlns:a16="http://schemas.microsoft.com/office/drawing/2014/main" id="{8A7BDD16-851C-4C8E-8ECE-372AF0B8D91F}"/>
              </a:ext>
            </a:extLst>
          </p:cNvPr>
          <p:cNvSpPr>
            <a:spLocks noGrp="1"/>
          </p:cNvSpPr>
          <p:nvPr>
            <p:ph idx="1"/>
          </p:nvPr>
        </p:nvSpPr>
        <p:spPr>
          <a:xfrm>
            <a:off x="628650" y="1167618"/>
            <a:ext cx="7886700" cy="5009345"/>
          </a:xfrm>
        </p:spPr>
        <p:txBody>
          <a:bodyPr>
            <a:normAutofit/>
          </a:bodyPr>
          <a:lstStyle/>
          <a:p>
            <a:r>
              <a:rPr lang="el-GR" sz="2200" dirty="0"/>
              <a:t>Κάθε στοιχείο του συνόλου </a:t>
            </a:r>
            <a:endParaRPr lang="en-US" sz="2200" dirty="0"/>
          </a:p>
          <a:p>
            <a:pPr marL="0" indent="0" algn="ctr">
              <a:buNone/>
            </a:pPr>
            <a:r>
              <a:rPr lang="el-GR" sz="2200" spc="3" dirty="0">
                <a:cs typeface="Times New Roman"/>
              </a:rPr>
              <a:t>{Α,Β,Γ}</a:t>
            </a:r>
            <a:r>
              <a:rPr lang="en-US" sz="2200" spc="3" dirty="0">
                <a:cs typeface="Times New Roman"/>
              </a:rPr>
              <a:t>U</a:t>
            </a:r>
            <a:r>
              <a:rPr lang="el-GR" sz="2200" spc="3" dirty="0">
                <a:cs typeface="Times New Roman"/>
              </a:rPr>
              <a:t>{Α΄,Β΄,Γ΄}</a:t>
            </a:r>
            <a:r>
              <a:rPr lang="en-US" sz="2200" spc="3" dirty="0">
                <a:cs typeface="Times New Roman"/>
              </a:rPr>
              <a:t>U </a:t>
            </a:r>
            <a:r>
              <a:rPr lang="el-GR" sz="2200" spc="3" dirty="0">
                <a:cs typeface="Times New Roman"/>
              </a:rPr>
              <a:t> {Α΄΄,Β΄΄,Γ΄΄}</a:t>
            </a:r>
            <a:endParaRPr lang="en-US" sz="2200" spc="3" dirty="0">
              <a:cs typeface="Times New Roman"/>
            </a:endParaRPr>
          </a:p>
          <a:p>
            <a:pPr marL="457200" lvl="1" indent="0" algn="just">
              <a:buNone/>
            </a:pPr>
            <a:r>
              <a:rPr lang="el-GR" sz="2200" spc="3" dirty="0">
                <a:cs typeface="Times New Roman"/>
              </a:rPr>
              <a:t>αποτελεί μία συνθήκη Ι</a:t>
            </a:r>
            <a:r>
              <a:rPr lang="en-US" sz="2200" spc="3" dirty="0">
                <a:cs typeface="Times New Roman"/>
              </a:rPr>
              <a:t>NUS</a:t>
            </a:r>
            <a:r>
              <a:rPr lang="el-GR" sz="2200" spc="3" dirty="0">
                <a:cs typeface="Times New Roman"/>
              </a:rPr>
              <a:t> για το Ε¨, </a:t>
            </a:r>
          </a:p>
          <a:p>
            <a:pPr marL="0" indent="0" algn="ctr">
              <a:buNone/>
            </a:pPr>
            <a:r>
              <a:rPr lang="en-US" sz="2200" spc="3" dirty="0">
                <a:cs typeface="Times New Roman"/>
              </a:rPr>
              <a:t> I</a:t>
            </a:r>
            <a:r>
              <a:rPr lang="el-GR" sz="2200" spc="3" dirty="0">
                <a:cs typeface="Times New Roman"/>
              </a:rPr>
              <a:t>(</a:t>
            </a:r>
            <a:r>
              <a:rPr lang="en-US" sz="2200" spc="3" dirty="0" err="1">
                <a:cs typeface="Times New Roman"/>
              </a:rPr>
              <a:t>nsufficient</a:t>
            </a:r>
            <a:r>
              <a:rPr lang="en-US" sz="2200" spc="3" dirty="0">
                <a:cs typeface="Times New Roman"/>
              </a:rPr>
              <a:t>) but N(</a:t>
            </a:r>
            <a:r>
              <a:rPr lang="en-US" sz="2200" spc="3" dirty="0" err="1">
                <a:cs typeface="Times New Roman"/>
              </a:rPr>
              <a:t>ecessary</a:t>
            </a:r>
            <a:r>
              <a:rPr lang="en-US" sz="2200" spc="3" dirty="0">
                <a:cs typeface="Times New Roman"/>
              </a:rPr>
              <a:t>) part of a U(</a:t>
            </a:r>
            <a:r>
              <a:rPr lang="en-US" sz="2200" spc="3" dirty="0" err="1">
                <a:cs typeface="Times New Roman"/>
              </a:rPr>
              <a:t>nnecessary</a:t>
            </a:r>
            <a:r>
              <a:rPr lang="en-US" sz="2200" spc="3" dirty="0">
                <a:cs typeface="Times New Roman"/>
              </a:rPr>
              <a:t>) and S(</a:t>
            </a:r>
            <a:r>
              <a:rPr lang="en-US" sz="2200" spc="3" dirty="0" err="1">
                <a:cs typeface="Times New Roman"/>
              </a:rPr>
              <a:t>ufficient</a:t>
            </a:r>
            <a:r>
              <a:rPr lang="en-US" sz="2200" spc="3" dirty="0">
                <a:cs typeface="Times New Roman"/>
              </a:rPr>
              <a:t>) condition for E.</a:t>
            </a:r>
          </a:p>
          <a:p>
            <a:pPr marL="0" indent="0" algn="ctr">
              <a:buNone/>
            </a:pPr>
            <a:r>
              <a:rPr lang="en-US" sz="2200" b="1" spc="3" dirty="0">
                <a:cs typeface="Times New Roman"/>
              </a:rPr>
              <a:t>***</a:t>
            </a:r>
          </a:p>
          <a:p>
            <a:pPr marL="457200" lvl="1" indent="0" algn="just">
              <a:buNone/>
            </a:pPr>
            <a:r>
              <a:rPr lang="en-US" sz="2200" b="1" spc="3" dirty="0">
                <a:cs typeface="Times New Roman"/>
              </a:rPr>
              <a:t>C </a:t>
            </a:r>
            <a:r>
              <a:rPr lang="el-GR" sz="2200" b="1" spc="3" dirty="0">
                <a:cs typeface="Times New Roman"/>
              </a:rPr>
              <a:t>είναι αιτία του Ε </a:t>
            </a:r>
            <a:r>
              <a:rPr lang="el-GR" sz="2200" b="1" spc="3" dirty="0" err="1">
                <a:cs typeface="Times New Roman"/>
              </a:rPr>
              <a:t>ανν</a:t>
            </a:r>
            <a:endParaRPr lang="el-GR" sz="2200" b="1" spc="3" dirty="0">
              <a:cs typeface="Times New Roman"/>
            </a:endParaRPr>
          </a:p>
          <a:p>
            <a:pPr marL="914400" lvl="1" indent="-457200" algn="just">
              <a:buFont typeface="+mj-lt"/>
              <a:buAutoNum type="arabicPeriod"/>
            </a:pPr>
            <a:r>
              <a:rPr lang="el-GR" sz="2200" spc="3" dirty="0">
                <a:cs typeface="Times New Roman"/>
              </a:rPr>
              <a:t>Ο παράγων </a:t>
            </a:r>
            <a:r>
              <a:rPr lang="en-US" sz="2200" spc="3" dirty="0">
                <a:cs typeface="Times New Roman"/>
              </a:rPr>
              <a:t>C </a:t>
            </a:r>
            <a:r>
              <a:rPr lang="el-GR" sz="2200" spc="3" dirty="0">
                <a:cs typeface="Times New Roman"/>
              </a:rPr>
              <a:t>είναι συνθήκη </a:t>
            </a:r>
            <a:r>
              <a:rPr lang="en-US" sz="2200" spc="3" dirty="0">
                <a:cs typeface="Times New Roman"/>
              </a:rPr>
              <a:t>INUS </a:t>
            </a:r>
            <a:r>
              <a:rPr lang="el-GR" sz="2200" spc="3" dirty="0">
                <a:cs typeface="Times New Roman"/>
              </a:rPr>
              <a:t>για το Ε.</a:t>
            </a:r>
          </a:p>
          <a:p>
            <a:pPr marL="914400" lvl="1" indent="-457200" algn="just">
              <a:buFont typeface="+mj-lt"/>
              <a:buAutoNum type="arabicPeriod"/>
            </a:pPr>
            <a:r>
              <a:rPr lang="el-GR" sz="2200" spc="3" dirty="0">
                <a:cs typeface="Times New Roman"/>
              </a:rPr>
              <a:t>Ο παράγων </a:t>
            </a:r>
            <a:r>
              <a:rPr lang="en-US" sz="2200" spc="3" dirty="0">
                <a:cs typeface="Times New Roman"/>
              </a:rPr>
              <a:t>C </a:t>
            </a:r>
            <a:r>
              <a:rPr lang="el-GR" sz="2200" spc="3" dirty="0">
                <a:cs typeface="Times New Roman"/>
              </a:rPr>
              <a:t>είναι παρών όταν λαμβάνει χώρα το Ε.</a:t>
            </a:r>
          </a:p>
          <a:p>
            <a:pPr marL="914400" lvl="1" indent="-457200" algn="just">
              <a:buFont typeface="+mj-lt"/>
              <a:buAutoNum type="arabicPeriod"/>
            </a:pPr>
            <a:r>
              <a:rPr lang="el-GR" sz="2200" spc="3" dirty="0">
                <a:cs typeface="Times New Roman"/>
              </a:rPr>
              <a:t>Άλλοι παράγοντες οι οποίοι σε σύζευξη με τον </a:t>
            </a:r>
            <a:r>
              <a:rPr lang="en-US" sz="2200" spc="3" dirty="0">
                <a:cs typeface="Times New Roman"/>
              </a:rPr>
              <a:t>C </a:t>
            </a:r>
            <a:r>
              <a:rPr lang="el-GR" sz="2200" spc="3" dirty="0">
                <a:cs typeface="Times New Roman"/>
              </a:rPr>
              <a:t>συνιστούν επαρκή συνθήκη για το Ε είναι παρόντες.</a:t>
            </a:r>
          </a:p>
          <a:p>
            <a:pPr marL="914400" lvl="1" indent="-457200" algn="just">
              <a:buFont typeface="+mj-lt"/>
              <a:buAutoNum type="arabicPeriod"/>
            </a:pPr>
            <a:r>
              <a:rPr lang="el-GR" sz="2200" spc="3" dirty="0">
                <a:cs typeface="Times New Roman"/>
              </a:rPr>
              <a:t>Άλλοι παράγοντες, εκτός του </a:t>
            </a:r>
            <a:r>
              <a:rPr lang="en-US" sz="2200" spc="3" dirty="0">
                <a:cs typeface="Times New Roman"/>
              </a:rPr>
              <a:t>C</a:t>
            </a:r>
            <a:r>
              <a:rPr lang="el-GR" sz="2200" spc="3" dirty="0">
                <a:cs typeface="Times New Roman"/>
              </a:rPr>
              <a:t>, οι οποίοι σε σύζευξη να αποτελούν ικανή συνθήκη για το Ε δεν είναι παρόντες </a:t>
            </a:r>
            <a:r>
              <a:rPr lang="en-US" sz="2200" spc="3" dirty="0">
                <a:cs typeface="Times New Roman"/>
              </a:rPr>
              <a:t> </a:t>
            </a:r>
            <a:r>
              <a:rPr lang="el-GR" sz="2200" spc="3" dirty="0">
                <a:cs typeface="Times New Roman"/>
              </a:rPr>
              <a:t> </a:t>
            </a:r>
            <a:endParaRPr lang="en-US" sz="2200" spc="3" dirty="0">
              <a:cs typeface="Times New Roman"/>
            </a:endParaRPr>
          </a:p>
        </p:txBody>
      </p:sp>
    </p:spTree>
    <p:extLst>
      <p:ext uri="{BB962C8B-B14F-4D97-AF65-F5344CB8AC3E}">
        <p14:creationId xmlns:p14="http://schemas.microsoft.com/office/powerpoint/2010/main" val="312152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E4A569-900F-45FE-BB23-BBC40EA8999C}"/>
              </a:ext>
            </a:extLst>
          </p:cNvPr>
          <p:cNvSpPr>
            <a:spLocks noGrp="1"/>
          </p:cNvSpPr>
          <p:nvPr>
            <p:ph type="title"/>
          </p:nvPr>
        </p:nvSpPr>
        <p:spPr>
          <a:xfrm>
            <a:off x="628650" y="365127"/>
            <a:ext cx="7886700" cy="535206"/>
          </a:xfrm>
        </p:spPr>
        <p:txBody>
          <a:bodyPr>
            <a:normAutofit fontScale="90000"/>
          </a:bodyPr>
          <a:lstStyle/>
          <a:p>
            <a:r>
              <a:rPr lang="el-GR" dirty="0"/>
              <a:t>Παράδειγμα</a:t>
            </a:r>
          </a:p>
        </p:txBody>
      </p:sp>
      <p:sp>
        <p:nvSpPr>
          <p:cNvPr id="3" name="Θέση περιεχομένου 2">
            <a:extLst>
              <a:ext uri="{FF2B5EF4-FFF2-40B4-BE49-F238E27FC236}">
                <a16:creationId xmlns:a16="http://schemas.microsoft.com/office/drawing/2014/main" id="{AC387391-3966-41F6-8BFA-A93DED2351BB}"/>
              </a:ext>
            </a:extLst>
          </p:cNvPr>
          <p:cNvSpPr>
            <a:spLocks noGrp="1"/>
          </p:cNvSpPr>
          <p:nvPr>
            <p:ph idx="1"/>
          </p:nvPr>
        </p:nvSpPr>
        <p:spPr>
          <a:xfrm>
            <a:off x="628650" y="1167618"/>
            <a:ext cx="7886700" cy="5009345"/>
          </a:xfrm>
        </p:spPr>
        <p:txBody>
          <a:bodyPr/>
          <a:lstStyle/>
          <a:p>
            <a:pPr marL="0" indent="0">
              <a:buNone/>
            </a:pPr>
            <a:r>
              <a:rPr lang="el-GR" sz="2200" dirty="0"/>
              <a:t>Ένα σπίτι καίγεται και αναζητείται η αιτία. </a:t>
            </a:r>
          </a:p>
          <a:p>
            <a:pPr marL="514350" indent="-514350">
              <a:buAutoNum type="arabicParenBoth"/>
            </a:pPr>
            <a:r>
              <a:rPr lang="el-GR" sz="2200" dirty="0"/>
              <a:t>Βραχυκύκλωμα (Β) παρουσία οξυγόνου (Ο), σε εύφλεκτο περιβάλλον (Π), απουσία </a:t>
            </a:r>
            <a:r>
              <a:rPr lang="el-GR" sz="2200" dirty="0" err="1"/>
              <a:t>σπρίνκλερ</a:t>
            </a:r>
            <a:r>
              <a:rPr lang="el-GR" sz="2200" dirty="0"/>
              <a:t> (Σ).</a:t>
            </a:r>
          </a:p>
          <a:p>
            <a:pPr marL="457200" indent="-457200">
              <a:buAutoNum type="arabicParenBoth" startAt="2"/>
            </a:pPr>
            <a:r>
              <a:rPr lang="el-GR" sz="2200" dirty="0"/>
              <a:t>Εμπρηστής (Ε),  με χρήση πετρελαίου (Λ) παρουσία οξυγόνου (Ο) σε εύφλεκτο περιβάλλον (Π), απουσία </a:t>
            </a:r>
            <a:r>
              <a:rPr lang="el-GR" sz="2200" dirty="0" err="1"/>
              <a:t>σπρίνκλερ</a:t>
            </a:r>
            <a:r>
              <a:rPr lang="el-GR" sz="2200" dirty="0"/>
              <a:t> (Σ).</a:t>
            </a:r>
          </a:p>
          <a:p>
            <a:pPr marL="0" indent="0" algn="ctr">
              <a:buNone/>
            </a:pPr>
            <a:r>
              <a:rPr lang="el-GR" sz="2200" dirty="0"/>
              <a:t>***</a:t>
            </a:r>
          </a:p>
          <a:p>
            <a:pPr marL="0" indent="0" algn="ctr">
              <a:buNone/>
            </a:pPr>
            <a:r>
              <a:rPr lang="el-GR" sz="2200" dirty="0"/>
              <a:t>Β&amp;Ο&amp;Π&amp;Σ , Ε&amp;Λ &amp;Ο &amp;Π&amp;Σ είναι επαρκείς συνθήκες για τη φωτιά και οι Β, Ο, Π, Ε, Λ, Σ είναι συνθήκες </a:t>
            </a:r>
            <a:r>
              <a:rPr lang="en-US" sz="2200" dirty="0"/>
              <a:t>INUS </a:t>
            </a:r>
            <a:r>
              <a:rPr lang="el-GR" sz="2200" dirty="0"/>
              <a:t>για τη φωτιά.</a:t>
            </a:r>
          </a:p>
          <a:p>
            <a:pPr marL="0" indent="0" algn="ctr">
              <a:buNone/>
            </a:pPr>
            <a:r>
              <a:rPr lang="el-GR" sz="2200" dirty="0"/>
              <a:t>***</a:t>
            </a:r>
          </a:p>
          <a:p>
            <a:pPr marL="0" indent="0" algn="ctr">
              <a:buNone/>
            </a:pPr>
            <a:r>
              <a:rPr lang="el-GR" sz="2200" dirty="0"/>
              <a:t>Το </a:t>
            </a:r>
            <a:r>
              <a:rPr lang="el-GR" sz="2200" b="1" dirty="0"/>
              <a:t>βραχυκύκλωμα προκάλεσε τη φωτιά</a:t>
            </a:r>
            <a:r>
              <a:rPr lang="el-GR" sz="2200" dirty="0"/>
              <a:t>, </a:t>
            </a:r>
            <a:r>
              <a:rPr lang="el-GR" sz="2200" dirty="0" err="1"/>
              <a:t>ανν</a:t>
            </a:r>
            <a:r>
              <a:rPr lang="el-GR" sz="2200" dirty="0"/>
              <a:t> 1) το Β είναι συνθήκη Ι</a:t>
            </a:r>
            <a:r>
              <a:rPr lang="en-US" sz="2200" dirty="0"/>
              <a:t>NUS</a:t>
            </a:r>
            <a:r>
              <a:rPr lang="el-GR" sz="2200" dirty="0"/>
              <a:t>,</a:t>
            </a:r>
            <a:r>
              <a:rPr lang="en-US" sz="2200" dirty="0"/>
              <a:t> </a:t>
            </a:r>
            <a:r>
              <a:rPr lang="el-GR" sz="2200" dirty="0"/>
              <a:t>2) το Β λαμβάνει χώρα, 3) οι παράγοντες Ο, Π, Σ είναι παρόντες και 4) οι παράγοντες Ε,Λ  απουσιάζουν.</a:t>
            </a:r>
          </a:p>
          <a:p>
            <a:pPr marL="0" indent="0" algn="ctr">
              <a:buNone/>
            </a:pPr>
            <a:endParaRPr lang="el-GR" sz="2200" dirty="0"/>
          </a:p>
          <a:p>
            <a:pPr marL="0" indent="0">
              <a:buNone/>
            </a:pPr>
            <a:endParaRPr lang="el-GR" dirty="0"/>
          </a:p>
        </p:txBody>
      </p:sp>
    </p:spTree>
    <p:extLst>
      <p:ext uri="{BB962C8B-B14F-4D97-AF65-F5344CB8AC3E}">
        <p14:creationId xmlns:p14="http://schemas.microsoft.com/office/powerpoint/2010/main" val="110490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FF5E40-3C52-494C-9DF3-23E612567FC5}"/>
              </a:ext>
            </a:extLst>
          </p:cNvPr>
          <p:cNvSpPr>
            <a:spLocks noGrp="1"/>
          </p:cNvSpPr>
          <p:nvPr>
            <p:ph type="title"/>
          </p:nvPr>
        </p:nvSpPr>
        <p:spPr>
          <a:xfrm>
            <a:off x="628650" y="365128"/>
            <a:ext cx="7886700" cy="774357"/>
          </a:xfrm>
        </p:spPr>
        <p:txBody>
          <a:bodyPr>
            <a:normAutofit fontScale="90000"/>
          </a:bodyPr>
          <a:lstStyle/>
          <a:p>
            <a:r>
              <a:rPr lang="en-US" dirty="0"/>
              <a:t>H </a:t>
            </a:r>
            <a:r>
              <a:rPr lang="el-GR" dirty="0" err="1"/>
              <a:t>αντιγεγονική</a:t>
            </a:r>
            <a:r>
              <a:rPr lang="el-GR" dirty="0"/>
              <a:t> θεωρία της αιτιότητας </a:t>
            </a:r>
          </a:p>
        </p:txBody>
      </p:sp>
      <p:sp>
        <p:nvSpPr>
          <p:cNvPr id="3" name="Θέση περιεχομένου 2">
            <a:extLst>
              <a:ext uri="{FF2B5EF4-FFF2-40B4-BE49-F238E27FC236}">
                <a16:creationId xmlns:a16="http://schemas.microsoft.com/office/drawing/2014/main" id="{66B61A91-2683-4C35-A3FC-253F9BC34B21}"/>
              </a:ext>
            </a:extLst>
          </p:cNvPr>
          <p:cNvSpPr>
            <a:spLocks noGrp="1"/>
          </p:cNvSpPr>
          <p:nvPr>
            <p:ph idx="1"/>
          </p:nvPr>
        </p:nvSpPr>
        <p:spPr>
          <a:xfrm>
            <a:off x="628650" y="1350500"/>
            <a:ext cx="7886700" cy="5008099"/>
          </a:xfrm>
        </p:spPr>
        <p:txBody>
          <a:bodyPr numCol="1">
            <a:normAutofit lnSpcReduction="10000"/>
          </a:bodyPr>
          <a:lstStyle/>
          <a:p>
            <a:r>
              <a:rPr lang="en-US" sz="2200" dirty="0"/>
              <a:t>Suitably to this experience, therefore, we may define a cause to be </a:t>
            </a:r>
            <a:r>
              <a:rPr lang="en-US" sz="2200" i="1" dirty="0"/>
              <a:t>an object, followed by another, and where all the objects, similar to the first, are followed by objects similar to the second</a:t>
            </a:r>
            <a:r>
              <a:rPr lang="en-US" sz="2200" dirty="0"/>
              <a:t>. Or in other words, </a:t>
            </a:r>
            <a:r>
              <a:rPr lang="en-US" b="1" i="1" dirty="0"/>
              <a:t>where, if the first object had not been, the second never had existed</a:t>
            </a:r>
            <a:r>
              <a:rPr lang="en-US" b="1" dirty="0"/>
              <a:t>.</a:t>
            </a:r>
            <a:endParaRPr lang="el-GR" b="1" dirty="0"/>
          </a:p>
          <a:p>
            <a:pPr marL="0" indent="0" algn="r">
              <a:buNone/>
            </a:pPr>
            <a:r>
              <a:rPr lang="en-US" sz="2200" dirty="0"/>
              <a:t>Hume, </a:t>
            </a:r>
            <a:r>
              <a:rPr lang="en-US" sz="2200" i="1" dirty="0"/>
              <a:t>Enquiry</a:t>
            </a:r>
            <a:r>
              <a:rPr lang="en-US" sz="2200" dirty="0"/>
              <a:t>  VII</a:t>
            </a:r>
            <a:endParaRPr lang="el-GR" sz="2200" dirty="0"/>
          </a:p>
          <a:p>
            <a:pPr marL="8929">
              <a:spcBef>
                <a:spcPts val="4"/>
              </a:spcBef>
            </a:pPr>
            <a:endParaRPr lang="el-GR" sz="2200" spc="91" dirty="0">
              <a:cs typeface="Times New Roman"/>
            </a:endParaRPr>
          </a:p>
          <a:p>
            <a:pPr marL="8929">
              <a:spcBef>
                <a:spcPts val="4"/>
              </a:spcBef>
            </a:pPr>
            <a:r>
              <a:rPr lang="el-GR" sz="2200" spc="91" dirty="0">
                <a:cs typeface="Times New Roman"/>
              </a:rPr>
              <a:t>Το</a:t>
            </a:r>
            <a:r>
              <a:rPr lang="el-GR" sz="2200" spc="-4" dirty="0">
                <a:cs typeface="Times New Roman"/>
              </a:rPr>
              <a:t> </a:t>
            </a:r>
            <a:r>
              <a:rPr lang="en-US" sz="2200" i="1" spc="186" dirty="0">
                <a:cs typeface="Times New Roman"/>
              </a:rPr>
              <a:t>c</a:t>
            </a:r>
            <a:r>
              <a:rPr lang="el-GR" sz="2200" dirty="0">
                <a:cs typeface="Times New Roman"/>
              </a:rPr>
              <a:t> </a:t>
            </a:r>
            <a:r>
              <a:rPr lang="el-GR" sz="2200" spc="56" dirty="0">
                <a:cs typeface="Times New Roman"/>
              </a:rPr>
              <a:t>είναι</a:t>
            </a:r>
            <a:r>
              <a:rPr lang="el-GR" sz="2200" spc="-4" dirty="0">
                <a:cs typeface="Times New Roman"/>
              </a:rPr>
              <a:t> </a:t>
            </a:r>
            <a:r>
              <a:rPr lang="el-GR" sz="2200" spc="74" dirty="0">
                <a:cs typeface="Times New Roman"/>
              </a:rPr>
              <a:t>αιτία</a:t>
            </a:r>
            <a:r>
              <a:rPr lang="el-GR" sz="2200" spc="-4" dirty="0">
                <a:cs typeface="Times New Roman"/>
              </a:rPr>
              <a:t> </a:t>
            </a:r>
            <a:r>
              <a:rPr lang="el-GR" sz="2200" spc="88" dirty="0">
                <a:cs typeface="Times New Roman"/>
              </a:rPr>
              <a:t>του</a:t>
            </a:r>
            <a:r>
              <a:rPr lang="el-GR" sz="2200" dirty="0">
                <a:cs typeface="Times New Roman"/>
              </a:rPr>
              <a:t> </a:t>
            </a:r>
            <a:r>
              <a:rPr lang="en-US" sz="2200" i="1" spc="91" dirty="0">
                <a:cs typeface="Times New Roman"/>
              </a:rPr>
              <a:t>e</a:t>
            </a:r>
            <a:r>
              <a:rPr lang="el-GR" sz="2200" dirty="0">
                <a:cs typeface="Times New Roman"/>
              </a:rPr>
              <a:t> </a:t>
            </a:r>
            <a:r>
              <a:rPr lang="el-GR" sz="2200" spc="74" dirty="0">
                <a:cs typeface="Times New Roman"/>
              </a:rPr>
              <a:t>αν,</a:t>
            </a:r>
            <a:r>
              <a:rPr lang="el-GR" sz="2200" dirty="0">
                <a:cs typeface="Times New Roman"/>
              </a:rPr>
              <a:t> </a:t>
            </a:r>
            <a:r>
              <a:rPr lang="el-GR" sz="2200" spc="80" dirty="0">
                <a:cs typeface="Times New Roman"/>
              </a:rPr>
              <a:t>και</a:t>
            </a:r>
            <a:r>
              <a:rPr lang="el-GR" sz="2200" spc="-4" dirty="0">
                <a:cs typeface="Times New Roman"/>
              </a:rPr>
              <a:t> </a:t>
            </a:r>
            <a:r>
              <a:rPr lang="el-GR" sz="2200" spc="74" dirty="0">
                <a:cs typeface="Times New Roman"/>
              </a:rPr>
              <a:t>μόνο</a:t>
            </a:r>
            <a:r>
              <a:rPr lang="el-GR" sz="2200" dirty="0">
                <a:cs typeface="Times New Roman"/>
              </a:rPr>
              <a:t> </a:t>
            </a:r>
            <a:r>
              <a:rPr lang="el-GR" sz="2200" spc="74" dirty="0">
                <a:cs typeface="Times New Roman"/>
              </a:rPr>
              <a:t>αν,</a:t>
            </a:r>
            <a:endParaRPr lang="el-GR" sz="2200" dirty="0">
              <a:cs typeface="Times New Roman"/>
            </a:endParaRPr>
          </a:p>
          <a:p>
            <a:pPr marL="264309" indent="-255826">
              <a:spcBef>
                <a:spcPts val="14"/>
              </a:spcBef>
              <a:buAutoNum type="romanLcParenBoth"/>
              <a:tabLst>
                <a:tab pos="264756" algn="l"/>
              </a:tabLst>
            </a:pPr>
            <a:r>
              <a:rPr lang="en-US" sz="2200" spc="105" dirty="0">
                <a:cs typeface="Times New Roman"/>
              </a:rPr>
              <a:t>   </a:t>
            </a:r>
            <a:r>
              <a:rPr lang="el-GR" sz="2200" spc="105" dirty="0">
                <a:cs typeface="Times New Roman"/>
              </a:rPr>
              <a:t>τα </a:t>
            </a:r>
            <a:r>
              <a:rPr lang="en-US" sz="2200" i="1" spc="186" dirty="0">
                <a:cs typeface="Times New Roman"/>
              </a:rPr>
              <a:t>c</a:t>
            </a:r>
            <a:r>
              <a:rPr lang="el-GR" sz="2200" spc="-288" dirty="0">
                <a:cs typeface="Times New Roman"/>
              </a:rPr>
              <a:t> </a:t>
            </a:r>
            <a:r>
              <a:rPr lang="el-GR" sz="2200" spc="80" dirty="0">
                <a:cs typeface="Times New Roman"/>
              </a:rPr>
              <a:t>και </a:t>
            </a:r>
            <a:r>
              <a:rPr lang="en-US" sz="2200" i="1" spc="91" dirty="0">
                <a:cs typeface="Times New Roman"/>
              </a:rPr>
              <a:t>e</a:t>
            </a:r>
            <a:r>
              <a:rPr lang="el-GR" sz="2200" spc="91" dirty="0">
                <a:cs typeface="Times New Roman"/>
              </a:rPr>
              <a:t> </a:t>
            </a:r>
            <a:r>
              <a:rPr lang="el-GR" sz="2200" spc="74" dirty="0">
                <a:cs typeface="Times New Roman"/>
              </a:rPr>
              <a:t>συμβαίνουν</a:t>
            </a:r>
            <a:endParaRPr lang="el-GR" sz="2200" dirty="0">
              <a:cs typeface="Times New Roman"/>
            </a:endParaRPr>
          </a:p>
          <a:p>
            <a:pPr marL="324135" indent="-315653">
              <a:spcBef>
                <a:spcPts val="14"/>
              </a:spcBef>
              <a:buAutoNum type="romanLcParenBoth"/>
              <a:tabLst>
                <a:tab pos="324583" algn="l"/>
              </a:tabLst>
            </a:pPr>
            <a:r>
              <a:rPr lang="en-US" sz="2200" spc="80" dirty="0">
                <a:cs typeface="Times New Roman"/>
              </a:rPr>
              <a:t>  </a:t>
            </a:r>
            <a:r>
              <a:rPr lang="el-GR" sz="2200" spc="80" dirty="0">
                <a:cs typeface="Times New Roman"/>
              </a:rPr>
              <a:t>το</a:t>
            </a:r>
            <a:r>
              <a:rPr lang="el-GR" sz="2200" spc="-4" dirty="0">
                <a:cs typeface="Times New Roman"/>
              </a:rPr>
              <a:t> </a:t>
            </a:r>
            <a:r>
              <a:rPr lang="en-US" sz="2200" i="1" spc="186" dirty="0">
                <a:cs typeface="Times New Roman"/>
              </a:rPr>
              <a:t>c</a:t>
            </a:r>
            <a:r>
              <a:rPr lang="el-GR" sz="2200" dirty="0">
                <a:cs typeface="Times New Roman"/>
              </a:rPr>
              <a:t> </a:t>
            </a:r>
            <a:r>
              <a:rPr lang="el-GR" sz="2200" spc="56" dirty="0">
                <a:cs typeface="Times New Roman"/>
              </a:rPr>
              <a:t>συμβαίνει</a:t>
            </a:r>
            <a:r>
              <a:rPr lang="el-GR" sz="2200" spc="-4" dirty="0">
                <a:cs typeface="Times New Roman"/>
              </a:rPr>
              <a:t> </a:t>
            </a:r>
            <a:r>
              <a:rPr lang="el-GR" sz="2200" spc="63" dirty="0">
                <a:cs typeface="Times New Roman"/>
              </a:rPr>
              <a:t>πριν</a:t>
            </a:r>
            <a:r>
              <a:rPr lang="el-GR" sz="2200" dirty="0">
                <a:cs typeface="Times New Roman"/>
              </a:rPr>
              <a:t> </a:t>
            </a:r>
            <a:r>
              <a:rPr lang="el-GR" sz="2200" spc="102" dirty="0">
                <a:cs typeface="Times New Roman"/>
              </a:rPr>
              <a:t>από</a:t>
            </a:r>
            <a:r>
              <a:rPr lang="el-GR" sz="2200" dirty="0">
                <a:cs typeface="Times New Roman"/>
              </a:rPr>
              <a:t> </a:t>
            </a:r>
            <a:r>
              <a:rPr lang="el-GR" sz="2200" spc="80" dirty="0">
                <a:cs typeface="Times New Roman"/>
              </a:rPr>
              <a:t>το</a:t>
            </a:r>
            <a:r>
              <a:rPr lang="el-GR" sz="2200" dirty="0">
                <a:cs typeface="Times New Roman"/>
              </a:rPr>
              <a:t> </a:t>
            </a:r>
            <a:r>
              <a:rPr lang="en-US" sz="2200" i="1" spc="91" dirty="0">
                <a:cs typeface="Times New Roman"/>
              </a:rPr>
              <a:t>e</a:t>
            </a:r>
            <a:endParaRPr lang="el-GR" sz="2200" dirty="0">
              <a:cs typeface="Times New Roman"/>
            </a:endParaRPr>
          </a:p>
          <a:p>
            <a:pPr marL="383516" indent="-375034">
              <a:spcBef>
                <a:spcPts val="14"/>
              </a:spcBef>
              <a:buAutoNum type="romanLcParenBoth"/>
              <a:tabLst>
                <a:tab pos="383963" algn="l"/>
                <a:tab pos="5354497" algn="l"/>
              </a:tabLst>
            </a:pPr>
            <a:r>
              <a:rPr lang="en-US" sz="2200" spc="109" dirty="0">
                <a:cs typeface="Times New Roman"/>
              </a:rPr>
              <a:t> </a:t>
            </a:r>
            <a:r>
              <a:rPr lang="el-GR" sz="2200" spc="109" dirty="0">
                <a:cs typeface="Times New Roman"/>
              </a:rPr>
              <a:t>αν</a:t>
            </a:r>
            <a:r>
              <a:rPr lang="el-GR" sz="2200" dirty="0">
                <a:cs typeface="Times New Roman"/>
              </a:rPr>
              <a:t> </a:t>
            </a:r>
            <a:r>
              <a:rPr lang="el-GR" sz="2200" spc="84" dirty="0">
                <a:cs typeface="Times New Roman"/>
              </a:rPr>
              <a:t>δεν</a:t>
            </a:r>
            <a:r>
              <a:rPr lang="el-GR" sz="2200" spc="4" dirty="0">
                <a:cs typeface="Times New Roman"/>
              </a:rPr>
              <a:t> </a:t>
            </a:r>
            <a:r>
              <a:rPr lang="el-GR" sz="2200" spc="46" dirty="0">
                <a:cs typeface="Times New Roman"/>
              </a:rPr>
              <a:t>είχε</a:t>
            </a:r>
            <a:r>
              <a:rPr lang="el-GR" sz="2200" dirty="0">
                <a:cs typeface="Times New Roman"/>
              </a:rPr>
              <a:t> </a:t>
            </a:r>
            <a:r>
              <a:rPr lang="el-GR" sz="2200" spc="49" dirty="0">
                <a:cs typeface="Times New Roman"/>
              </a:rPr>
              <a:t>συμβεί</a:t>
            </a:r>
            <a:r>
              <a:rPr lang="el-GR" sz="2200" spc="-4" dirty="0">
                <a:cs typeface="Times New Roman"/>
              </a:rPr>
              <a:t> </a:t>
            </a:r>
            <a:r>
              <a:rPr lang="el-GR" sz="2200" spc="80" dirty="0">
                <a:cs typeface="Times New Roman"/>
              </a:rPr>
              <a:t>το</a:t>
            </a:r>
            <a:r>
              <a:rPr lang="el-GR" sz="2200" spc="4" dirty="0">
                <a:cs typeface="Times New Roman"/>
              </a:rPr>
              <a:t> </a:t>
            </a:r>
            <a:r>
              <a:rPr lang="en-US" sz="2200" i="1" spc="91" dirty="0">
                <a:cs typeface="Times New Roman"/>
              </a:rPr>
              <a:t>c</a:t>
            </a:r>
            <a:r>
              <a:rPr lang="el-GR" sz="2200" spc="91" dirty="0">
                <a:cs typeface="Times New Roman"/>
              </a:rPr>
              <a:t>,</a:t>
            </a:r>
            <a:r>
              <a:rPr lang="el-GR" sz="2200" spc="4" dirty="0">
                <a:cs typeface="Times New Roman"/>
              </a:rPr>
              <a:t> </a:t>
            </a:r>
            <a:r>
              <a:rPr lang="el-GR" sz="2200" spc="67" dirty="0">
                <a:cs typeface="Times New Roman"/>
              </a:rPr>
              <a:t>τότε</a:t>
            </a:r>
            <a:r>
              <a:rPr lang="el-GR" sz="2200" spc="-4" dirty="0">
                <a:cs typeface="Times New Roman"/>
              </a:rPr>
              <a:t> </a:t>
            </a:r>
            <a:r>
              <a:rPr lang="el-GR" sz="2200" spc="91" dirty="0">
                <a:cs typeface="Times New Roman"/>
              </a:rPr>
              <a:t>δε</a:t>
            </a:r>
            <a:r>
              <a:rPr lang="el-GR" sz="2200" dirty="0">
                <a:cs typeface="Times New Roman"/>
              </a:rPr>
              <a:t> </a:t>
            </a:r>
            <a:r>
              <a:rPr lang="el-GR" sz="2200" spc="137" dirty="0">
                <a:cs typeface="Times New Roman"/>
              </a:rPr>
              <a:t>θα</a:t>
            </a:r>
            <a:r>
              <a:rPr lang="el-GR" sz="2200" dirty="0">
                <a:cs typeface="Times New Roman"/>
              </a:rPr>
              <a:t> </a:t>
            </a:r>
            <a:endParaRPr lang="en-US" sz="2200" dirty="0">
              <a:cs typeface="Times New Roman"/>
            </a:endParaRPr>
          </a:p>
          <a:p>
            <a:pPr marL="8482" indent="0">
              <a:spcBef>
                <a:spcPts val="14"/>
              </a:spcBef>
              <a:buNone/>
              <a:tabLst>
                <a:tab pos="383963" algn="l"/>
                <a:tab pos="5354497" algn="l"/>
              </a:tabLst>
            </a:pPr>
            <a:r>
              <a:rPr lang="en-US" sz="2200" spc="46" dirty="0">
                <a:cs typeface="Times New Roman"/>
              </a:rPr>
              <a:t>	  </a:t>
            </a:r>
            <a:r>
              <a:rPr lang="el-GR" sz="2200" spc="46" dirty="0">
                <a:cs typeface="Times New Roman"/>
              </a:rPr>
              <a:t>είχε</a:t>
            </a:r>
            <a:r>
              <a:rPr lang="el-GR" sz="2200" spc="-4" dirty="0">
                <a:cs typeface="Times New Roman"/>
              </a:rPr>
              <a:t> </a:t>
            </a:r>
            <a:r>
              <a:rPr lang="el-GR" sz="2200" spc="49" dirty="0">
                <a:cs typeface="Times New Roman"/>
              </a:rPr>
              <a:t>συμβεί</a:t>
            </a:r>
            <a:r>
              <a:rPr lang="el-GR" sz="2200" dirty="0">
                <a:cs typeface="Times New Roman"/>
              </a:rPr>
              <a:t> </a:t>
            </a:r>
            <a:r>
              <a:rPr lang="el-GR" sz="2200" spc="80" dirty="0">
                <a:cs typeface="Times New Roman"/>
              </a:rPr>
              <a:t>το</a:t>
            </a:r>
            <a:r>
              <a:rPr lang="el-GR" sz="2200" spc="4" dirty="0">
                <a:cs typeface="Times New Roman"/>
              </a:rPr>
              <a:t> </a:t>
            </a:r>
            <a:r>
              <a:rPr lang="en-US" sz="2200" i="1" spc="91" dirty="0">
                <a:cs typeface="Times New Roman"/>
              </a:rPr>
              <a:t>e</a:t>
            </a:r>
            <a:r>
              <a:rPr lang="en-US" sz="2200" spc="91" dirty="0">
                <a:cs typeface="Times New Roman"/>
              </a:rPr>
              <a:t>, </a:t>
            </a:r>
            <a:r>
              <a:rPr lang="en-US" sz="2200" spc="60" dirty="0">
                <a:cs typeface="Times New Roman"/>
              </a:rPr>
              <a:t>   </a:t>
            </a:r>
            <a:r>
              <a:rPr lang="el-GR" sz="2200" spc="60" dirty="0">
                <a:cs typeface="Times New Roman"/>
              </a:rPr>
              <a:t>(~</a:t>
            </a:r>
            <a:r>
              <a:rPr lang="en-US" sz="2200" i="1" spc="60" dirty="0">
                <a:cs typeface="Times New Roman"/>
              </a:rPr>
              <a:t>c</a:t>
            </a:r>
            <a:r>
              <a:rPr lang="el-GR" sz="2200" spc="60" dirty="0">
                <a:cs typeface="Times New Roman"/>
              </a:rPr>
              <a:t> </a:t>
            </a:r>
            <a:r>
              <a:rPr lang="el-GR" sz="2200" spc="-4" dirty="0">
                <a:cs typeface="AppleMyungjo"/>
              </a:rPr>
              <a:t>◻→</a:t>
            </a:r>
            <a:r>
              <a:rPr lang="el-GR" sz="2200" spc="102" dirty="0">
                <a:cs typeface="AppleMyungjo"/>
              </a:rPr>
              <a:t> </a:t>
            </a:r>
            <a:r>
              <a:rPr lang="el-GR" sz="2200" i="1" spc="28" dirty="0">
                <a:cs typeface="Times New Roman"/>
              </a:rPr>
              <a:t>~</a:t>
            </a:r>
            <a:r>
              <a:rPr lang="en-US" sz="2200" i="1" spc="28" dirty="0">
                <a:cs typeface="Times New Roman"/>
              </a:rPr>
              <a:t>e</a:t>
            </a:r>
            <a:r>
              <a:rPr lang="el-GR" sz="2200" i="1" spc="28" dirty="0">
                <a:cs typeface="Times New Roman"/>
              </a:rPr>
              <a:t>)</a:t>
            </a:r>
          </a:p>
          <a:p>
            <a:pPr marL="8482" indent="0">
              <a:spcBef>
                <a:spcPts val="14"/>
              </a:spcBef>
              <a:buNone/>
              <a:tabLst>
                <a:tab pos="383963" algn="l"/>
                <a:tab pos="5354497" algn="l"/>
              </a:tabLst>
            </a:pPr>
            <a:endParaRPr lang="en-US" sz="2200" spc="28" dirty="0">
              <a:cs typeface="Times New Roman"/>
            </a:endParaRPr>
          </a:p>
          <a:p>
            <a:pPr marL="694282" lvl="2" indent="0">
              <a:spcBef>
                <a:spcPts val="14"/>
              </a:spcBef>
              <a:buNone/>
              <a:tabLst>
                <a:tab pos="383963" algn="l"/>
                <a:tab pos="5354497" algn="l"/>
              </a:tabLst>
            </a:pPr>
            <a:endParaRPr lang="el-GR" sz="1600" dirty="0">
              <a:cs typeface="Times New Roman"/>
            </a:endParaRPr>
          </a:p>
          <a:p>
            <a:pPr algn="just"/>
            <a:r>
              <a:rPr lang="en-US" sz="2200" spc="28" dirty="0">
                <a:cs typeface="Times New Roman"/>
              </a:rPr>
              <a:t>Lewis, D., (1973). “Causation”, </a:t>
            </a:r>
            <a:endParaRPr lang="el-GR" sz="2200" spc="28" dirty="0">
              <a:cs typeface="Times New Roman"/>
            </a:endParaRPr>
          </a:p>
          <a:p>
            <a:pPr marL="0" indent="0" algn="just">
              <a:buNone/>
            </a:pPr>
            <a:r>
              <a:rPr lang="en-US" sz="2200" i="1" spc="28" dirty="0">
                <a:cs typeface="Times New Roman"/>
              </a:rPr>
              <a:t>		   Journal of Philosophy </a:t>
            </a:r>
            <a:r>
              <a:rPr lang="en-US" sz="2200" spc="28" dirty="0">
                <a:cs typeface="Times New Roman"/>
              </a:rPr>
              <a:t>70.</a:t>
            </a:r>
          </a:p>
          <a:p>
            <a:pPr marL="0" indent="0" algn="just">
              <a:buNone/>
            </a:pPr>
            <a:endParaRPr lang="el-GR" sz="2200" spc="28" dirty="0">
              <a:cs typeface="Times New Roman"/>
            </a:endParaRPr>
          </a:p>
          <a:p>
            <a:pPr marL="0" indent="0" algn="just">
              <a:buNone/>
            </a:pPr>
            <a:endParaRPr lang="el-GR" sz="2200" dirty="0"/>
          </a:p>
        </p:txBody>
      </p:sp>
      <p:sp>
        <p:nvSpPr>
          <p:cNvPr id="4" name="object 4">
            <a:extLst>
              <a:ext uri="{FF2B5EF4-FFF2-40B4-BE49-F238E27FC236}">
                <a16:creationId xmlns:a16="http://schemas.microsoft.com/office/drawing/2014/main" id="{140BB0F1-9B4D-4623-B97D-FBA7C0AD19BA}"/>
              </a:ext>
            </a:extLst>
          </p:cNvPr>
          <p:cNvSpPr/>
          <p:nvPr/>
        </p:nvSpPr>
        <p:spPr>
          <a:xfrm>
            <a:off x="6658417" y="3429002"/>
            <a:ext cx="1856935" cy="2891545"/>
          </a:xfrm>
          <a:prstGeom prst="rect">
            <a:avLst/>
          </a:prstGeom>
          <a:blipFill>
            <a:blip r:embed="rId2" cstate="print"/>
            <a:stretch>
              <a:fillRect/>
            </a:stretch>
          </a:blipFill>
        </p:spPr>
        <p:txBody>
          <a:bodyPr wrap="square" lIns="0" tIns="0" rIns="0" bIns="0" rtlCol="0"/>
          <a:lstStyle/>
          <a:p>
            <a:endParaRPr sz="1266"/>
          </a:p>
        </p:txBody>
      </p:sp>
    </p:spTree>
    <p:extLst>
      <p:ext uri="{BB962C8B-B14F-4D97-AF65-F5344CB8AC3E}">
        <p14:creationId xmlns:p14="http://schemas.microsoft.com/office/powerpoint/2010/main" val="411746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993B55-B8A9-427F-BDE4-3D197091CEA2}"/>
              </a:ext>
            </a:extLst>
          </p:cNvPr>
          <p:cNvSpPr>
            <a:spLocks noGrp="1"/>
          </p:cNvSpPr>
          <p:nvPr>
            <p:ph type="title"/>
          </p:nvPr>
        </p:nvSpPr>
        <p:spPr>
          <a:xfrm>
            <a:off x="628650" y="365127"/>
            <a:ext cx="7886700" cy="830628"/>
          </a:xfrm>
        </p:spPr>
        <p:txBody>
          <a:bodyPr>
            <a:noAutofit/>
          </a:bodyPr>
          <a:lstStyle/>
          <a:p>
            <a:r>
              <a:rPr lang="el-GR" sz="3600" dirty="0"/>
              <a:t>Σημασιολογία των </a:t>
            </a:r>
            <a:r>
              <a:rPr lang="el-GR" sz="3600" dirty="0" err="1"/>
              <a:t>αντιγεγονοτικών</a:t>
            </a:r>
            <a:r>
              <a:rPr lang="el-GR" sz="3600" dirty="0"/>
              <a:t> υποθετικών προτάσεων (ΑΥΠ), </a:t>
            </a:r>
            <a:r>
              <a:rPr lang="en-US" sz="3600" dirty="0"/>
              <a:t>p</a:t>
            </a:r>
            <a:r>
              <a:rPr lang="el-GR" sz="3600" spc="-4" dirty="0">
                <a:cs typeface="AppleMyungjo"/>
              </a:rPr>
              <a:t>◻→ </a:t>
            </a:r>
            <a:r>
              <a:rPr lang="en-US" sz="3600" spc="-4" dirty="0">
                <a:cs typeface="AppleMyungjo"/>
              </a:rPr>
              <a:t>q</a:t>
            </a:r>
            <a:endParaRPr lang="el-GR" sz="3600" dirty="0"/>
          </a:p>
        </p:txBody>
      </p:sp>
      <p:sp>
        <p:nvSpPr>
          <p:cNvPr id="3" name="Θέση περιεχομένου 2">
            <a:extLst>
              <a:ext uri="{FF2B5EF4-FFF2-40B4-BE49-F238E27FC236}">
                <a16:creationId xmlns:a16="http://schemas.microsoft.com/office/drawing/2014/main" id="{34A33B0B-20E7-47FF-92BC-02254C4C23BF}"/>
              </a:ext>
            </a:extLst>
          </p:cNvPr>
          <p:cNvSpPr>
            <a:spLocks noGrp="1"/>
          </p:cNvSpPr>
          <p:nvPr>
            <p:ph idx="1"/>
          </p:nvPr>
        </p:nvSpPr>
        <p:spPr>
          <a:xfrm>
            <a:off x="414933" y="1434905"/>
            <a:ext cx="8314134" cy="4774754"/>
          </a:xfrm>
        </p:spPr>
        <p:txBody>
          <a:bodyPr>
            <a:normAutofit/>
          </a:bodyPr>
          <a:lstStyle/>
          <a:p>
            <a:r>
              <a:rPr lang="el-GR" sz="2100" dirty="0"/>
              <a:t>Σύμφωνα με τη σημασιολογία της υλικής συνεπαγωγής, αν η </a:t>
            </a:r>
            <a:r>
              <a:rPr lang="en-US" sz="2100" dirty="0"/>
              <a:t>p</a:t>
            </a:r>
            <a:r>
              <a:rPr lang="el-GR" sz="2100" dirty="0"/>
              <a:t> είναι ψευδής τότε η </a:t>
            </a:r>
            <a:r>
              <a:rPr lang="en-US" sz="2100" dirty="0"/>
              <a:t>p</a:t>
            </a:r>
            <a:r>
              <a:rPr lang="el-GR" sz="2100" spc="-4" dirty="0">
                <a:cs typeface="AppleMyungjo"/>
              </a:rPr>
              <a:t>→ </a:t>
            </a:r>
            <a:r>
              <a:rPr lang="en-US" sz="2100" spc="-4" dirty="0">
                <a:cs typeface="AppleMyungjo"/>
              </a:rPr>
              <a:t>q</a:t>
            </a:r>
            <a:r>
              <a:rPr lang="el-GR" sz="2100" spc="-4" dirty="0">
                <a:cs typeface="AppleMyungjo"/>
              </a:rPr>
              <a:t> είναι αληθής. Άρα όλες οι ΑΥΠ </a:t>
            </a:r>
            <a:r>
              <a:rPr lang="el-GR" sz="2100" spc="-4">
                <a:cs typeface="AppleMyungjo"/>
              </a:rPr>
              <a:t>είναι αληθείς.  </a:t>
            </a:r>
            <a:endParaRPr lang="el-GR" sz="2100" spc="-4" dirty="0">
              <a:cs typeface="AppleMyungjo"/>
            </a:endParaRPr>
          </a:p>
          <a:p>
            <a:r>
              <a:rPr lang="el-GR" sz="2100" spc="-4" dirty="0"/>
              <a:t>Σημασιολογία δυνατών κόσμων: </a:t>
            </a:r>
          </a:p>
          <a:p>
            <a:pPr lvl="1"/>
            <a:r>
              <a:rPr lang="el-GR" sz="2100" b="1" spc="-4" dirty="0"/>
              <a:t>Δυνατός κόσμος</a:t>
            </a:r>
            <a:r>
              <a:rPr lang="el-GR" sz="2100" spc="-4" dirty="0"/>
              <a:t>: ο τρόπος που ο κόσμος θα μπορούσε να υπάρχει ή να έχει υπάρξει. </a:t>
            </a:r>
          </a:p>
          <a:p>
            <a:pPr lvl="1"/>
            <a:r>
              <a:rPr lang="el-GR" sz="2100" b="1" spc="-4" dirty="0"/>
              <a:t>Ιεραρχία των δυνατών κόσμων ως προς την εγγύτητά τους</a:t>
            </a:r>
            <a:r>
              <a:rPr lang="en-US" sz="2100" b="1" spc="-4" dirty="0"/>
              <a:t>: w#1  </a:t>
            </a:r>
            <a:r>
              <a:rPr lang="el-GR" sz="2100" b="1" spc="-4" dirty="0"/>
              <a:t>είναι εγγύτερα στον πραγματικό κόσμο @ από τον </a:t>
            </a:r>
            <a:r>
              <a:rPr lang="en-US" sz="2100" b="1" spc="-4" dirty="0"/>
              <a:t>w</a:t>
            </a:r>
            <a:r>
              <a:rPr lang="el-GR" sz="2100" b="1" spc="-4" dirty="0"/>
              <a:t>#2</a:t>
            </a:r>
            <a:endParaRPr lang="en-US" sz="2100" b="1" spc="-4" dirty="0"/>
          </a:p>
          <a:p>
            <a:pPr marL="342900" lvl="1" indent="0">
              <a:buNone/>
            </a:pPr>
            <a:endParaRPr lang="el-GR" sz="2100" spc="-4" dirty="0"/>
          </a:p>
          <a:p>
            <a:pPr lvl="1"/>
            <a:r>
              <a:rPr lang="en-US" sz="2100" b="1" dirty="0"/>
              <a:t>p</a:t>
            </a:r>
            <a:r>
              <a:rPr lang="el-GR" sz="2100" b="1" spc="-4" dirty="0">
                <a:cs typeface="AppleMyungjo"/>
              </a:rPr>
              <a:t>◻→ </a:t>
            </a:r>
            <a:r>
              <a:rPr lang="en-US" sz="2100" b="1" spc="-4" dirty="0">
                <a:cs typeface="AppleMyungjo"/>
              </a:rPr>
              <a:t>q</a:t>
            </a:r>
            <a:r>
              <a:rPr lang="el-GR" sz="2100" b="1" spc="-4" dirty="0">
                <a:cs typeface="AppleMyungjo"/>
              </a:rPr>
              <a:t> είναι αληθής </a:t>
            </a:r>
            <a:r>
              <a:rPr lang="el-GR" sz="2100" spc="-4" dirty="0" err="1">
                <a:cs typeface="AppleMyungjo"/>
              </a:rPr>
              <a:t>ανν</a:t>
            </a:r>
            <a:r>
              <a:rPr lang="el-GR" sz="2100" spc="-4" dirty="0">
                <a:cs typeface="AppleMyungjo"/>
              </a:rPr>
              <a:t> όλοι οι δυνατοί κόσμοι στους οποίους η </a:t>
            </a:r>
            <a:r>
              <a:rPr lang="en-US" sz="2100" spc="-4" dirty="0">
                <a:cs typeface="AppleMyungjo"/>
              </a:rPr>
              <a:t>p </a:t>
            </a:r>
            <a:r>
              <a:rPr lang="el-GR" sz="2100" spc="-4" dirty="0">
                <a:cs typeface="AppleMyungjo"/>
              </a:rPr>
              <a:t>και η </a:t>
            </a:r>
            <a:r>
              <a:rPr lang="en-US" sz="2100" spc="-4" dirty="0">
                <a:cs typeface="AppleMyungjo"/>
              </a:rPr>
              <a:t>q </a:t>
            </a:r>
            <a:r>
              <a:rPr lang="el-GR" sz="2100" spc="-4" dirty="0">
                <a:cs typeface="AppleMyungjo"/>
              </a:rPr>
              <a:t>είναι αληθείς είναι εγγύτεροι στον πραγματικό κόσμο από τους δυνατούς κόσμους στους οποίους η </a:t>
            </a:r>
            <a:r>
              <a:rPr lang="en-US" sz="2100" spc="-4" dirty="0">
                <a:cs typeface="AppleMyungjo"/>
              </a:rPr>
              <a:t>p</a:t>
            </a:r>
            <a:r>
              <a:rPr lang="el-GR" sz="2100" spc="-4" dirty="0">
                <a:cs typeface="AppleMyungjo"/>
              </a:rPr>
              <a:t> είναι αληθής και η </a:t>
            </a:r>
            <a:r>
              <a:rPr lang="en-US" sz="2100" spc="-4" dirty="0">
                <a:cs typeface="AppleMyungjo"/>
              </a:rPr>
              <a:t>q </a:t>
            </a:r>
            <a:r>
              <a:rPr lang="el-GR" sz="2100" spc="-4" dirty="0">
                <a:cs typeface="AppleMyungjo"/>
              </a:rPr>
              <a:t>ψευδής.  </a:t>
            </a:r>
            <a:endParaRPr lang="el-GR" sz="2100" spc="-4" dirty="0"/>
          </a:p>
          <a:p>
            <a:pPr lvl="1"/>
            <a:endParaRPr lang="el-GR" dirty="0"/>
          </a:p>
        </p:txBody>
      </p:sp>
      <p:grpSp>
        <p:nvGrpSpPr>
          <p:cNvPr id="4" name="Ομάδα 3">
            <a:extLst>
              <a:ext uri="{FF2B5EF4-FFF2-40B4-BE49-F238E27FC236}">
                <a16:creationId xmlns:a16="http://schemas.microsoft.com/office/drawing/2014/main" id="{8AB08FE0-4C51-4C08-852F-A78292260746}"/>
              </a:ext>
            </a:extLst>
          </p:cNvPr>
          <p:cNvGrpSpPr/>
          <p:nvPr/>
        </p:nvGrpSpPr>
        <p:grpSpPr>
          <a:xfrm>
            <a:off x="414933" y="5395266"/>
            <a:ext cx="8314134" cy="1210149"/>
            <a:chOff x="696516" y="4808917"/>
            <a:chExt cx="8233438" cy="1241583"/>
          </a:xfrm>
        </p:grpSpPr>
        <p:sp>
          <p:nvSpPr>
            <p:cNvPr id="5" name="object 4">
              <a:extLst>
                <a:ext uri="{FF2B5EF4-FFF2-40B4-BE49-F238E27FC236}">
                  <a16:creationId xmlns:a16="http://schemas.microsoft.com/office/drawing/2014/main" id="{236E585A-65EE-49E4-8187-E8DA23F985BD}"/>
                </a:ext>
              </a:extLst>
            </p:cNvPr>
            <p:cNvSpPr txBox="1"/>
            <p:nvPr/>
          </p:nvSpPr>
          <p:spPr>
            <a:xfrm>
              <a:off x="696516" y="5694282"/>
              <a:ext cx="275481" cy="356218"/>
            </a:xfrm>
            <a:prstGeom prst="rect">
              <a:avLst/>
            </a:prstGeom>
          </p:spPr>
          <p:txBody>
            <a:bodyPr vert="horz" wrap="square" lIns="0" tIns="11609" rIns="0" bIns="0" rtlCol="0">
              <a:spAutoFit/>
            </a:bodyPr>
            <a:lstStyle/>
            <a:p>
              <a:pPr marL="8929">
                <a:spcBef>
                  <a:spcPts val="91"/>
                </a:spcBef>
              </a:pPr>
              <a:r>
                <a:rPr sz="2180" spc="18" dirty="0">
                  <a:latin typeface="Times New Roman"/>
                  <a:cs typeface="Times New Roman"/>
                </a:rPr>
                <a:t>@</a:t>
              </a:r>
              <a:endParaRPr sz="2180" dirty="0">
                <a:latin typeface="Times New Roman"/>
                <a:cs typeface="Times New Roman"/>
              </a:endParaRPr>
            </a:p>
          </p:txBody>
        </p:sp>
        <p:sp>
          <p:nvSpPr>
            <p:cNvPr id="6" name="object 5">
              <a:extLst>
                <a:ext uri="{FF2B5EF4-FFF2-40B4-BE49-F238E27FC236}">
                  <a16:creationId xmlns:a16="http://schemas.microsoft.com/office/drawing/2014/main" id="{57FC7AEC-83E1-4228-821F-0F39B6228D61}"/>
                </a:ext>
              </a:extLst>
            </p:cNvPr>
            <p:cNvSpPr txBox="1"/>
            <p:nvPr/>
          </p:nvSpPr>
          <p:spPr>
            <a:xfrm>
              <a:off x="1513426" y="5694282"/>
              <a:ext cx="740271" cy="356218"/>
            </a:xfrm>
            <a:prstGeom prst="rect">
              <a:avLst/>
            </a:prstGeom>
          </p:spPr>
          <p:txBody>
            <a:bodyPr vert="horz" wrap="square" lIns="0" tIns="11609" rIns="0" bIns="0" rtlCol="0">
              <a:spAutoFit/>
            </a:bodyPr>
            <a:lstStyle/>
            <a:p>
              <a:pPr marL="8929">
                <a:spcBef>
                  <a:spcPts val="91"/>
                </a:spcBef>
              </a:pPr>
              <a:r>
                <a:rPr sz="2180" spc="7" dirty="0">
                  <a:latin typeface="Times New Roman"/>
                  <a:cs typeface="Times New Roman"/>
                </a:rPr>
                <a:t>~p,</a:t>
              </a:r>
              <a:r>
                <a:rPr sz="2180" spc="-56" dirty="0">
                  <a:latin typeface="Times New Roman"/>
                  <a:cs typeface="Times New Roman"/>
                </a:rPr>
                <a:t> </a:t>
              </a:r>
              <a:r>
                <a:rPr sz="2180" spc="7" dirty="0">
                  <a:latin typeface="Times New Roman"/>
                  <a:cs typeface="Times New Roman"/>
                </a:rPr>
                <a:t>~q</a:t>
              </a:r>
              <a:endParaRPr sz="2180" dirty="0">
                <a:latin typeface="Times New Roman"/>
                <a:cs typeface="Times New Roman"/>
              </a:endParaRPr>
            </a:p>
          </p:txBody>
        </p:sp>
        <p:sp>
          <p:nvSpPr>
            <p:cNvPr id="7" name="object 6">
              <a:extLst>
                <a:ext uri="{FF2B5EF4-FFF2-40B4-BE49-F238E27FC236}">
                  <a16:creationId xmlns:a16="http://schemas.microsoft.com/office/drawing/2014/main" id="{A092F53E-91B8-4B05-8D72-F08FBBBDCA6D}"/>
                </a:ext>
              </a:extLst>
            </p:cNvPr>
            <p:cNvSpPr txBox="1"/>
            <p:nvPr/>
          </p:nvSpPr>
          <p:spPr>
            <a:xfrm>
              <a:off x="3354231" y="5694282"/>
              <a:ext cx="588913" cy="356218"/>
            </a:xfrm>
            <a:prstGeom prst="rect">
              <a:avLst/>
            </a:prstGeom>
          </p:spPr>
          <p:txBody>
            <a:bodyPr vert="horz" wrap="square" lIns="0" tIns="11609" rIns="0" bIns="0" rtlCol="0">
              <a:spAutoFit/>
            </a:bodyPr>
            <a:lstStyle/>
            <a:p>
              <a:pPr marL="8929">
                <a:spcBef>
                  <a:spcPts val="91"/>
                </a:spcBef>
              </a:pPr>
              <a:r>
                <a:rPr sz="2180" spc="7" dirty="0">
                  <a:latin typeface="Times New Roman"/>
                  <a:cs typeface="Times New Roman"/>
                </a:rPr>
                <a:t>~p,</a:t>
              </a:r>
              <a:r>
                <a:rPr sz="2180" spc="-60" dirty="0">
                  <a:latin typeface="Times New Roman"/>
                  <a:cs typeface="Times New Roman"/>
                </a:rPr>
                <a:t> </a:t>
              </a:r>
              <a:r>
                <a:rPr sz="2180" spc="11" dirty="0">
                  <a:latin typeface="Times New Roman"/>
                  <a:cs typeface="Times New Roman"/>
                </a:rPr>
                <a:t>q</a:t>
              </a:r>
              <a:endParaRPr sz="2180" dirty="0">
                <a:latin typeface="Times New Roman"/>
                <a:cs typeface="Times New Roman"/>
              </a:endParaRPr>
            </a:p>
          </p:txBody>
        </p:sp>
        <p:sp>
          <p:nvSpPr>
            <p:cNvPr id="8" name="object 7">
              <a:extLst>
                <a:ext uri="{FF2B5EF4-FFF2-40B4-BE49-F238E27FC236}">
                  <a16:creationId xmlns:a16="http://schemas.microsoft.com/office/drawing/2014/main" id="{801B498C-E30C-470A-899D-20A5A06CAB9E}"/>
                </a:ext>
              </a:extLst>
            </p:cNvPr>
            <p:cNvSpPr txBox="1"/>
            <p:nvPr/>
          </p:nvSpPr>
          <p:spPr>
            <a:xfrm>
              <a:off x="4903903" y="5694282"/>
              <a:ext cx="740271" cy="356218"/>
            </a:xfrm>
            <a:prstGeom prst="rect">
              <a:avLst/>
            </a:prstGeom>
          </p:spPr>
          <p:txBody>
            <a:bodyPr vert="horz" wrap="square" lIns="0" tIns="11609" rIns="0" bIns="0" rtlCol="0">
              <a:spAutoFit/>
            </a:bodyPr>
            <a:lstStyle/>
            <a:p>
              <a:pPr marL="8929">
                <a:spcBef>
                  <a:spcPts val="91"/>
                </a:spcBef>
              </a:pPr>
              <a:r>
                <a:rPr sz="2180" spc="7" dirty="0">
                  <a:latin typeface="Times New Roman"/>
                  <a:cs typeface="Times New Roman"/>
                </a:rPr>
                <a:t>~p,</a:t>
              </a:r>
              <a:r>
                <a:rPr sz="2180" spc="-56" dirty="0">
                  <a:latin typeface="Times New Roman"/>
                  <a:cs typeface="Times New Roman"/>
                </a:rPr>
                <a:t> </a:t>
              </a:r>
              <a:r>
                <a:rPr sz="2180" spc="7" dirty="0">
                  <a:latin typeface="Times New Roman"/>
                  <a:cs typeface="Times New Roman"/>
                </a:rPr>
                <a:t>~q</a:t>
              </a:r>
              <a:endParaRPr sz="2180">
                <a:latin typeface="Times New Roman"/>
                <a:cs typeface="Times New Roman"/>
              </a:endParaRPr>
            </a:p>
          </p:txBody>
        </p:sp>
        <p:sp>
          <p:nvSpPr>
            <p:cNvPr id="9" name="object 8">
              <a:extLst>
                <a:ext uri="{FF2B5EF4-FFF2-40B4-BE49-F238E27FC236}">
                  <a16:creationId xmlns:a16="http://schemas.microsoft.com/office/drawing/2014/main" id="{745D6863-F30D-4A0E-BDDF-9DA660CDC7F7}"/>
                </a:ext>
              </a:extLst>
            </p:cNvPr>
            <p:cNvSpPr txBox="1"/>
            <p:nvPr/>
          </p:nvSpPr>
          <p:spPr>
            <a:xfrm>
              <a:off x="6535062" y="5694282"/>
              <a:ext cx="468809" cy="356218"/>
            </a:xfrm>
            <a:prstGeom prst="rect">
              <a:avLst/>
            </a:prstGeom>
          </p:spPr>
          <p:txBody>
            <a:bodyPr vert="horz" wrap="square" lIns="0" tIns="11609" rIns="0" bIns="0" rtlCol="0">
              <a:spAutoFit/>
            </a:bodyPr>
            <a:lstStyle/>
            <a:p>
              <a:pPr marL="8929">
                <a:spcBef>
                  <a:spcPts val="91"/>
                </a:spcBef>
              </a:pPr>
              <a:r>
                <a:rPr sz="2180" b="1" spc="7" dirty="0">
                  <a:latin typeface="Times New Roman"/>
                  <a:cs typeface="Times New Roman"/>
                </a:rPr>
                <a:t>p,</a:t>
              </a:r>
              <a:r>
                <a:rPr sz="2180" b="1" spc="-56" dirty="0">
                  <a:latin typeface="Times New Roman"/>
                  <a:cs typeface="Times New Roman"/>
                </a:rPr>
                <a:t> </a:t>
              </a:r>
              <a:r>
                <a:rPr sz="2180" b="1" spc="11" dirty="0">
                  <a:latin typeface="Times New Roman"/>
                  <a:cs typeface="Times New Roman"/>
                </a:rPr>
                <a:t>q</a:t>
              </a:r>
              <a:endParaRPr sz="2180">
                <a:latin typeface="Times New Roman"/>
                <a:cs typeface="Times New Roman"/>
              </a:endParaRPr>
            </a:p>
          </p:txBody>
        </p:sp>
        <p:sp>
          <p:nvSpPr>
            <p:cNvPr id="10" name="object 9">
              <a:extLst>
                <a:ext uri="{FF2B5EF4-FFF2-40B4-BE49-F238E27FC236}">
                  <a16:creationId xmlns:a16="http://schemas.microsoft.com/office/drawing/2014/main" id="{3C45D52F-52A7-4430-8617-831BD4635B94}"/>
                </a:ext>
              </a:extLst>
            </p:cNvPr>
            <p:cNvSpPr txBox="1"/>
            <p:nvPr/>
          </p:nvSpPr>
          <p:spPr>
            <a:xfrm>
              <a:off x="8174620" y="5694282"/>
              <a:ext cx="614363" cy="356218"/>
            </a:xfrm>
            <a:prstGeom prst="rect">
              <a:avLst/>
            </a:prstGeom>
          </p:spPr>
          <p:txBody>
            <a:bodyPr vert="horz" wrap="square" lIns="0" tIns="11609" rIns="0" bIns="0" rtlCol="0">
              <a:spAutoFit/>
            </a:bodyPr>
            <a:lstStyle/>
            <a:p>
              <a:pPr marL="8929">
                <a:spcBef>
                  <a:spcPts val="91"/>
                </a:spcBef>
              </a:pPr>
              <a:r>
                <a:rPr sz="2180" b="1" spc="7" dirty="0">
                  <a:latin typeface="Times New Roman"/>
                  <a:cs typeface="Times New Roman"/>
                </a:rPr>
                <a:t>p,</a:t>
              </a:r>
              <a:r>
                <a:rPr sz="2180" b="1" spc="-53" dirty="0">
                  <a:latin typeface="Times New Roman"/>
                  <a:cs typeface="Times New Roman"/>
                </a:rPr>
                <a:t> </a:t>
              </a:r>
              <a:r>
                <a:rPr sz="2180" b="1" spc="7" dirty="0">
                  <a:latin typeface="Times New Roman"/>
                  <a:cs typeface="Times New Roman"/>
                </a:rPr>
                <a:t>~q</a:t>
              </a:r>
              <a:endParaRPr sz="2180">
                <a:latin typeface="Times New Roman"/>
                <a:cs typeface="Times New Roman"/>
              </a:endParaRPr>
            </a:p>
          </p:txBody>
        </p:sp>
        <p:sp>
          <p:nvSpPr>
            <p:cNvPr id="11" name="object 10">
              <a:extLst>
                <a:ext uri="{FF2B5EF4-FFF2-40B4-BE49-F238E27FC236}">
                  <a16:creationId xmlns:a16="http://schemas.microsoft.com/office/drawing/2014/main" id="{6950387E-1782-4248-AE5F-58BCDB07D131}"/>
                </a:ext>
              </a:extLst>
            </p:cNvPr>
            <p:cNvSpPr/>
            <p:nvPr/>
          </p:nvSpPr>
          <p:spPr>
            <a:xfrm>
              <a:off x="1495449" y="4808917"/>
              <a:ext cx="955476" cy="955477"/>
            </a:xfrm>
            <a:prstGeom prst="rect">
              <a:avLst/>
            </a:prstGeom>
            <a:blipFill>
              <a:blip r:embed="rId2" cstate="print"/>
              <a:stretch>
                <a:fillRect/>
              </a:stretch>
            </a:blipFill>
          </p:spPr>
          <p:txBody>
            <a:bodyPr wrap="square" lIns="0" tIns="0" rIns="0" bIns="0" rtlCol="0"/>
            <a:lstStyle/>
            <a:p>
              <a:endParaRPr sz="1266"/>
            </a:p>
          </p:txBody>
        </p:sp>
        <p:sp>
          <p:nvSpPr>
            <p:cNvPr id="12" name="object 11">
              <a:extLst>
                <a:ext uri="{FF2B5EF4-FFF2-40B4-BE49-F238E27FC236}">
                  <a16:creationId xmlns:a16="http://schemas.microsoft.com/office/drawing/2014/main" id="{0D7F54F7-FAD7-4CE4-8921-14F26EC3031F}"/>
                </a:ext>
              </a:extLst>
            </p:cNvPr>
            <p:cNvSpPr/>
            <p:nvPr/>
          </p:nvSpPr>
          <p:spPr>
            <a:xfrm>
              <a:off x="1526702" y="4822312"/>
              <a:ext cx="892969" cy="892969"/>
            </a:xfrm>
            <a:custGeom>
              <a:avLst/>
              <a:gdLst/>
              <a:ahLst/>
              <a:cxnLst/>
              <a:rect l="l" t="t" r="r" b="b"/>
              <a:pathLst>
                <a:path w="1270000" h="1270000">
                  <a:moveTo>
                    <a:pt x="634999" y="0"/>
                  </a:moveTo>
                  <a:lnTo>
                    <a:pt x="590707" y="1537"/>
                  </a:lnTo>
                  <a:lnTo>
                    <a:pt x="546588" y="6148"/>
                  </a:lnTo>
                  <a:lnTo>
                    <a:pt x="502817" y="13833"/>
                  </a:lnTo>
                  <a:lnTo>
                    <a:pt x="459567" y="24593"/>
                  </a:lnTo>
                  <a:lnTo>
                    <a:pt x="417011" y="38427"/>
                  </a:lnTo>
                  <a:lnTo>
                    <a:pt x="375324" y="55335"/>
                  </a:lnTo>
                  <a:lnTo>
                    <a:pt x="334678" y="75317"/>
                  </a:lnTo>
                  <a:lnTo>
                    <a:pt x="295248" y="98373"/>
                  </a:lnTo>
                  <a:lnTo>
                    <a:pt x="257207" y="124504"/>
                  </a:lnTo>
                  <a:lnTo>
                    <a:pt x="220728" y="153709"/>
                  </a:lnTo>
                  <a:lnTo>
                    <a:pt x="185987" y="185988"/>
                  </a:lnTo>
                  <a:lnTo>
                    <a:pt x="153708" y="220729"/>
                  </a:lnTo>
                  <a:lnTo>
                    <a:pt x="124503" y="257208"/>
                  </a:lnTo>
                  <a:lnTo>
                    <a:pt x="98373" y="295249"/>
                  </a:lnTo>
                  <a:lnTo>
                    <a:pt x="75317" y="334679"/>
                  </a:lnTo>
                  <a:lnTo>
                    <a:pt x="55334" y="375325"/>
                  </a:lnTo>
                  <a:lnTo>
                    <a:pt x="38427" y="417012"/>
                  </a:lnTo>
                  <a:lnTo>
                    <a:pt x="24593" y="459568"/>
                  </a:lnTo>
                  <a:lnTo>
                    <a:pt x="13833" y="502818"/>
                  </a:lnTo>
                  <a:lnTo>
                    <a:pt x="6148" y="546589"/>
                  </a:lnTo>
                  <a:lnTo>
                    <a:pt x="1537" y="590708"/>
                  </a:lnTo>
                  <a:lnTo>
                    <a:pt x="0" y="635000"/>
                  </a:lnTo>
                  <a:lnTo>
                    <a:pt x="1537" y="679292"/>
                  </a:lnTo>
                  <a:lnTo>
                    <a:pt x="6148" y="723410"/>
                  </a:lnTo>
                  <a:lnTo>
                    <a:pt x="13833" y="767182"/>
                  </a:lnTo>
                  <a:lnTo>
                    <a:pt x="24593" y="810432"/>
                  </a:lnTo>
                  <a:lnTo>
                    <a:pt x="38427" y="852988"/>
                  </a:lnTo>
                  <a:lnTo>
                    <a:pt x="55334" y="894675"/>
                  </a:lnTo>
                  <a:lnTo>
                    <a:pt x="75317" y="935321"/>
                  </a:lnTo>
                  <a:lnTo>
                    <a:pt x="98373" y="974751"/>
                  </a:lnTo>
                  <a:lnTo>
                    <a:pt x="124503" y="1012792"/>
                  </a:lnTo>
                  <a:lnTo>
                    <a:pt x="153708" y="1049270"/>
                  </a:lnTo>
                  <a:lnTo>
                    <a:pt x="185987" y="1084012"/>
                  </a:lnTo>
                  <a:lnTo>
                    <a:pt x="220728" y="1116291"/>
                  </a:lnTo>
                  <a:lnTo>
                    <a:pt x="257207" y="1145495"/>
                  </a:lnTo>
                  <a:lnTo>
                    <a:pt x="295248" y="1171626"/>
                  </a:lnTo>
                  <a:lnTo>
                    <a:pt x="334678" y="1194682"/>
                  </a:lnTo>
                  <a:lnTo>
                    <a:pt x="375324" y="1214664"/>
                  </a:lnTo>
                  <a:lnTo>
                    <a:pt x="417011" y="1231572"/>
                  </a:lnTo>
                  <a:lnTo>
                    <a:pt x="459567" y="1245406"/>
                  </a:lnTo>
                  <a:lnTo>
                    <a:pt x="502817" y="1256165"/>
                  </a:lnTo>
                  <a:lnTo>
                    <a:pt x="546588" y="1263851"/>
                  </a:lnTo>
                  <a:lnTo>
                    <a:pt x="590707" y="1268462"/>
                  </a:lnTo>
                  <a:lnTo>
                    <a:pt x="634999" y="1269999"/>
                  </a:lnTo>
                  <a:lnTo>
                    <a:pt x="679291" y="1268462"/>
                  </a:lnTo>
                  <a:lnTo>
                    <a:pt x="723410" y="1263851"/>
                  </a:lnTo>
                  <a:lnTo>
                    <a:pt x="767181" y="1256165"/>
                  </a:lnTo>
                  <a:lnTo>
                    <a:pt x="810431" y="1245406"/>
                  </a:lnTo>
                  <a:lnTo>
                    <a:pt x="852987" y="1231572"/>
                  </a:lnTo>
                  <a:lnTo>
                    <a:pt x="894675" y="1214664"/>
                  </a:lnTo>
                  <a:lnTo>
                    <a:pt x="935320" y="1194682"/>
                  </a:lnTo>
                  <a:lnTo>
                    <a:pt x="974751" y="1171626"/>
                  </a:lnTo>
                  <a:lnTo>
                    <a:pt x="1012792" y="1145495"/>
                  </a:lnTo>
                  <a:lnTo>
                    <a:pt x="1049270" y="1116291"/>
                  </a:lnTo>
                  <a:lnTo>
                    <a:pt x="1084012" y="1084012"/>
                  </a:lnTo>
                  <a:lnTo>
                    <a:pt x="1116291" y="1049270"/>
                  </a:lnTo>
                  <a:lnTo>
                    <a:pt x="1145496" y="1012792"/>
                  </a:lnTo>
                  <a:lnTo>
                    <a:pt x="1171626" y="974751"/>
                  </a:lnTo>
                  <a:lnTo>
                    <a:pt x="1194682" y="935321"/>
                  </a:lnTo>
                  <a:lnTo>
                    <a:pt x="1214665" y="894675"/>
                  </a:lnTo>
                  <a:lnTo>
                    <a:pt x="1231572" y="852988"/>
                  </a:lnTo>
                  <a:lnTo>
                    <a:pt x="1245406" y="810432"/>
                  </a:lnTo>
                  <a:lnTo>
                    <a:pt x="1256166" y="767182"/>
                  </a:lnTo>
                  <a:lnTo>
                    <a:pt x="1263851" y="723410"/>
                  </a:lnTo>
                  <a:lnTo>
                    <a:pt x="1268462" y="679292"/>
                  </a:lnTo>
                  <a:lnTo>
                    <a:pt x="1269999" y="635000"/>
                  </a:lnTo>
                  <a:lnTo>
                    <a:pt x="1268462" y="590708"/>
                  </a:lnTo>
                  <a:lnTo>
                    <a:pt x="1263851" y="546589"/>
                  </a:lnTo>
                  <a:lnTo>
                    <a:pt x="1256166" y="502818"/>
                  </a:lnTo>
                  <a:lnTo>
                    <a:pt x="1245406" y="459568"/>
                  </a:lnTo>
                  <a:lnTo>
                    <a:pt x="1231572" y="417012"/>
                  </a:lnTo>
                  <a:lnTo>
                    <a:pt x="1214665" y="375325"/>
                  </a:lnTo>
                  <a:lnTo>
                    <a:pt x="1194682" y="334679"/>
                  </a:lnTo>
                  <a:lnTo>
                    <a:pt x="1171626" y="295249"/>
                  </a:lnTo>
                  <a:lnTo>
                    <a:pt x="1145496" y="257208"/>
                  </a:lnTo>
                  <a:lnTo>
                    <a:pt x="1116291" y="220729"/>
                  </a:lnTo>
                  <a:lnTo>
                    <a:pt x="1084012" y="185988"/>
                  </a:lnTo>
                  <a:lnTo>
                    <a:pt x="1049270" y="153709"/>
                  </a:lnTo>
                  <a:lnTo>
                    <a:pt x="1012792" y="124504"/>
                  </a:lnTo>
                  <a:lnTo>
                    <a:pt x="974751" y="98373"/>
                  </a:lnTo>
                  <a:lnTo>
                    <a:pt x="935320" y="75317"/>
                  </a:lnTo>
                  <a:lnTo>
                    <a:pt x="894675" y="55335"/>
                  </a:lnTo>
                  <a:lnTo>
                    <a:pt x="852987" y="38427"/>
                  </a:lnTo>
                  <a:lnTo>
                    <a:pt x="810431" y="24593"/>
                  </a:lnTo>
                  <a:lnTo>
                    <a:pt x="767181" y="13833"/>
                  </a:lnTo>
                  <a:lnTo>
                    <a:pt x="723410" y="6148"/>
                  </a:lnTo>
                  <a:lnTo>
                    <a:pt x="679291" y="1537"/>
                  </a:lnTo>
                  <a:lnTo>
                    <a:pt x="634999" y="0"/>
                  </a:lnTo>
                  <a:close/>
                </a:path>
              </a:pathLst>
            </a:custGeom>
            <a:solidFill>
              <a:srgbClr val="FFFFFF"/>
            </a:solidFill>
          </p:spPr>
          <p:txBody>
            <a:bodyPr wrap="square" lIns="0" tIns="0" rIns="0" bIns="0" rtlCol="0"/>
            <a:lstStyle/>
            <a:p>
              <a:endParaRPr sz="1266"/>
            </a:p>
          </p:txBody>
        </p:sp>
        <p:sp>
          <p:nvSpPr>
            <p:cNvPr id="13" name="object 12">
              <a:extLst>
                <a:ext uri="{FF2B5EF4-FFF2-40B4-BE49-F238E27FC236}">
                  <a16:creationId xmlns:a16="http://schemas.microsoft.com/office/drawing/2014/main" id="{30E1DA33-1DFD-4F3A-9064-3A9BD0749C90}"/>
                </a:ext>
              </a:extLst>
            </p:cNvPr>
            <p:cNvSpPr/>
            <p:nvPr/>
          </p:nvSpPr>
          <p:spPr>
            <a:xfrm>
              <a:off x="1526702" y="4822312"/>
              <a:ext cx="892969" cy="892969"/>
            </a:xfrm>
            <a:custGeom>
              <a:avLst/>
              <a:gdLst/>
              <a:ahLst/>
              <a:cxnLst/>
              <a:rect l="l" t="t" r="r" b="b"/>
              <a:pathLst>
                <a:path w="1270000" h="1270000">
                  <a:moveTo>
                    <a:pt x="1084012" y="185987"/>
                  </a:moveTo>
                  <a:lnTo>
                    <a:pt x="1116291" y="220729"/>
                  </a:lnTo>
                  <a:lnTo>
                    <a:pt x="1145496" y="257207"/>
                  </a:lnTo>
                  <a:lnTo>
                    <a:pt x="1171626" y="295248"/>
                  </a:lnTo>
                  <a:lnTo>
                    <a:pt x="1194683" y="334678"/>
                  </a:lnTo>
                  <a:lnTo>
                    <a:pt x="1214665" y="375324"/>
                  </a:lnTo>
                  <a:lnTo>
                    <a:pt x="1231573" y="417012"/>
                  </a:lnTo>
                  <a:lnTo>
                    <a:pt x="1245407" y="459567"/>
                  </a:lnTo>
                  <a:lnTo>
                    <a:pt x="1256166" y="502818"/>
                  </a:lnTo>
                  <a:lnTo>
                    <a:pt x="1263852" y="546589"/>
                  </a:lnTo>
                  <a:lnTo>
                    <a:pt x="1268463" y="590707"/>
                  </a:lnTo>
                  <a:lnTo>
                    <a:pt x="1270000" y="634999"/>
                  </a:lnTo>
                  <a:lnTo>
                    <a:pt x="1268463" y="679292"/>
                  </a:lnTo>
                  <a:lnTo>
                    <a:pt x="1263852" y="723410"/>
                  </a:lnTo>
                  <a:lnTo>
                    <a:pt x="1256166" y="767181"/>
                  </a:lnTo>
                  <a:lnTo>
                    <a:pt x="1245407" y="810432"/>
                  </a:lnTo>
                  <a:lnTo>
                    <a:pt x="1231573" y="852987"/>
                  </a:lnTo>
                  <a:lnTo>
                    <a:pt x="1214665" y="894675"/>
                  </a:lnTo>
                  <a:lnTo>
                    <a:pt x="1194683" y="935321"/>
                  </a:lnTo>
                  <a:lnTo>
                    <a:pt x="1171626" y="974751"/>
                  </a:lnTo>
                  <a:lnTo>
                    <a:pt x="1145496" y="1012792"/>
                  </a:lnTo>
                  <a:lnTo>
                    <a:pt x="1116291" y="1049270"/>
                  </a:lnTo>
                  <a:lnTo>
                    <a:pt x="1084012" y="1084012"/>
                  </a:lnTo>
                  <a:lnTo>
                    <a:pt x="1049270" y="1116291"/>
                  </a:lnTo>
                  <a:lnTo>
                    <a:pt x="1012792" y="1145496"/>
                  </a:lnTo>
                  <a:lnTo>
                    <a:pt x="974751" y="1171626"/>
                  </a:lnTo>
                  <a:lnTo>
                    <a:pt x="935321" y="1194683"/>
                  </a:lnTo>
                  <a:lnTo>
                    <a:pt x="894675" y="1214665"/>
                  </a:lnTo>
                  <a:lnTo>
                    <a:pt x="852987" y="1231573"/>
                  </a:lnTo>
                  <a:lnTo>
                    <a:pt x="810432" y="1245407"/>
                  </a:lnTo>
                  <a:lnTo>
                    <a:pt x="767181" y="1256166"/>
                  </a:lnTo>
                  <a:lnTo>
                    <a:pt x="723410" y="1263852"/>
                  </a:lnTo>
                  <a:lnTo>
                    <a:pt x="679292" y="1268463"/>
                  </a:lnTo>
                  <a:lnTo>
                    <a:pt x="635000" y="1270000"/>
                  </a:lnTo>
                  <a:lnTo>
                    <a:pt x="590707" y="1268463"/>
                  </a:lnTo>
                  <a:lnTo>
                    <a:pt x="546589" y="1263852"/>
                  </a:lnTo>
                  <a:lnTo>
                    <a:pt x="502818" y="1256166"/>
                  </a:lnTo>
                  <a:lnTo>
                    <a:pt x="459567" y="1245407"/>
                  </a:lnTo>
                  <a:lnTo>
                    <a:pt x="417012" y="1231573"/>
                  </a:lnTo>
                  <a:lnTo>
                    <a:pt x="375324" y="1214665"/>
                  </a:lnTo>
                  <a:lnTo>
                    <a:pt x="334678" y="1194683"/>
                  </a:lnTo>
                  <a:lnTo>
                    <a:pt x="295248" y="1171626"/>
                  </a:lnTo>
                  <a:lnTo>
                    <a:pt x="257207" y="1145496"/>
                  </a:lnTo>
                  <a:lnTo>
                    <a:pt x="220729" y="1116291"/>
                  </a:lnTo>
                  <a:lnTo>
                    <a:pt x="185987" y="1084012"/>
                  </a:lnTo>
                  <a:lnTo>
                    <a:pt x="153708" y="1049270"/>
                  </a:lnTo>
                  <a:lnTo>
                    <a:pt x="124503" y="1012792"/>
                  </a:lnTo>
                  <a:lnTo>
                    <a:pt x="98373" y="974751"/>
                  </a:lnTo>
                  <a:lnTo>
                    <a:pt x="75317" y="935321"/>
                  </a:lnTo>
                  <a:lnTo>
                    <a:pt x="55335" y="894675"/>
                  </a:lnTo>
                  <a:lnTo>
                    <a:pt x="38427" y="852987"/>
                  </a:lnTo>
                  <a:lnTo>
                    <a:pt x="24593" y="810432"/>
                  </a:lnTo>
                  <a:lnTo>
                    <a:pt x="13833" y="767181"/>
                  </a:lnTo>
                  <a:lnTo>
                    <a:pt x="6148" y="723410"/>
                  </a:lnTo>
                  <a:lnTo>
                    <a:pt x="1537" y="679292"/>
                  </a:lnTo>
                  <a:lnTo>
                    <a:pt x="0" y="635000"/>
                  </a:lnTo>
                  <a:lnTo>
                    <a:pt x="1537" y="590707"/>
                  </a:lnTo>
                  <a:lnTo>
                    <a:pt x="6148" y="546589"/>
                  </a:lnTo>
                  <a:lnTo>
                    <a:pt x="13833" y="502818"/>
                  </a:lnTo>
                  <a:lnTo>
                    <a:pt x="24593" y="459567"/>
                  </a:lnTo>
                  <a:lnTo>
                    <a:pt x="38427" y="417012"/>
                  </a:lnTo>
                  <a:lnTo>
                    <a:pt x="55335" y="375324"/>
                  </a:lnTo>
                  <a:lnTo>
                    <a:pt x="75317" y="334678"/>
                  </a:lnTo>
                  <a:lnTo>
                    <a:pt x="98373" y="295248"/>
                  </a:lnTo>
                  <a:lnTo>
                    <a:pt x="124503" y="257207"/>
                  </a:lnTo>
                  <a:lnTo>
                    <a:pt x="153708" y="220729"/>
                  </a:lnTo>
                  <a:lnTo>
                    <a:pt x="185987" y="185987"/>
                  </a:lnTo>
                  <a:lnTo>
                    <a:pt x="220729" y="153708"/>
                  </a:lnTo>
                  <a:lnTo>
                    <a:pt x="257207" y="124503"/>
                  </a:lnTo>
                  <a:lnTo>
                    <a:pt x="295248" y="98373"/>
                  </a:lnTo>
                  <a:lnTo>
                    <a:pt x="334678" y="75317"/>
                  </a:lnTo>
                  <a:lnTo>
                    <a:pt x="375324" y="55335"/>
                  </a:lnTo>
                  <a:lnTo>
                    <a:pt x="417012" y="38427"/>
                  </a:lnTo>
                  <a:lnTo>
                    <a:pt x="459567" y="24593"/>
                  </a:lnTo>
                  <a:lnTo>
                    <a:pt x="502818" y="13833"/>
                  </a:lnTo>
                  <a:lnTo>
                    <a:pt x="546589" y="6148"/>
                  </a:lnTo>
                  <a:lnTo>
                    <a:pt x="590707" y="1537"/>
                  </a:lnTo>
                  <a:lnTo>
                    <a:pt x="634999" y="0"/>
                  </a:lnTo>
                  <a:lnTo>
                    <a:pt x="679292" y="1537"/>
                  </a:lnTo>
                  <a:lnTo>
                    <a:pt x="723410" y="6148"/>
                  </a:lnTo>
                  <a:lnTo>
                    <a:pt x="767181" y="13833"/>
                  </a:lnTo>
                  <a:lnTo>
                    <a:pt x="810432" y="24593"/>
                  </a:lnTo>
                  <a:lnTo>
                    <a:pt x="852987" y="38427"/>
                  </a:lnTo>
                  <a:lnTo>
                    <a:pt x="894675" y="55335"/>
                  </a:lnTo>
                  <a:lnTo>
                    <a:pt x="935321" y="75317"/>
                  </a:lnTo>
                  <a:lnTo>
                    <a:pt x="974751" y="98373"/>
                  </a:lnTo>
                  <a:lnTo>
                    <a:pt x="1012792" y="124503"/>
                  </a:lnTo>
                  <a:lnTo>
                    <a:pt x="1049270" y="153708"/>
                  </a:lnTo>
                  <a:lnTo>
                    <a:pt x="1084012" y="185987"/>
                  </a:lnTo>
                  <a:close/>
                </a:path>
              </a:pathLst>
            </a:custGeom>
            <a:ln w="12700">
              <a:solidFill>
                <a:srgbClr val="000000"/>
              </a:solidFill>
            </a:ln>
          </p:spPr>
          <p:txBody>
            <a:bodyPr wrap="square" lIns="0" tIns="0" rIns="0" bIns="0" rtlCol="0"/>
            <a:lstStyle/>
            <a:p>
              <a:endParaRPr sz="1266"/>
            </a:p>
          </p:txBody>
        </p:sp>
        <p:sp>
          <p:nvSpPr>
            <p:cNvPr id="14" name="object 13">
              <a:extLst>
                <a:ext uri="{FF2B5EF4-FFF2-40B4-BE49-F238E27FC236}">
                  <a16:creationId xmlns:a16="http://schemas.microsoft.com/office/drawing/2014/main" id="{2C3AD3D6-8939-433F-97D5-6A519D9279E6}"/>
                </a:ext>
              </a:extLst>
            </p:cNvPr>
            <p:cNvSpPr/>
            <p:nvPr/>
          </p:nvSpPr>
          <p:spPr>
            <a:xfrm>
              <a:off x="3224115" y="4813382"/>
              <a:ext cx="946547" cy="946547"/>
            </a:xfrm>
            <a:prstGeom prst="rect">
              <a:avLst/>
            </a:prstGeom>
            <a:blipFill>
              <a:blip r:embed="rId3" cstate="print"/>
              <a:stretch>
                <a:fillRect/>
              </a:stretch>
            </a:blipFill>
          </p:spPr>
          <p:txBody>
            <a:bodyPr wrap="square" lIns="0" tIns="0" rIns="0" bIns="0" rtlCol="0"/>
            <a:lstStyle/>
            <a:p>
              <a:endParaRPr sz="1266"/>
            </a:p>
          </p:txBody>
        </p:sp>
        <p:sp>
          <p:nvSpPr>
            <p:cNvPr id="15" name="object 14">
              <a:extLst>
                <a:ext uri="{FF2B5EF4-FFF2-40B4-BE49-F238E27FC236}">
                  <a16:creationId xmlns:a16="http://schemas.microsoft.com/office/drawing/2014/main" id="{7440A08F-BC9C-4D3F-A5F9-0EB1BF302535}"/>
                </a:ext>
              </a:extLst>
            </p:cNvPr>
            <p:cNvSpPr/>
            <p:nvPr/>
          </p:nvSpPr>
          <p:spPr>
            <a:xfrm>
              <a:off x="3250904" y="4822312"/>
              <a:ext cx="892969" cy="892969"/>
            </a:xfrm>
            <a:custGeom>
              <a:avLst/>
              <a:gdLst/>
              <a:ahLst/>
              <a:cxnLst/>
              <a:rect l="l" t="t" r="r" b="b"/>
              <a:pathLst>
                <a:path w="1270000" h="1270000">
                  <a:moveTo>
                    <a:pt x="635000" y="0"/>
                  </a:moveTo>
                  <a:lnTo>
                    <a:pt x="590708" y="1537"/>
                  </a:lnTo>
                  <a:lnTo>
                    <a:pt x="546589" y="6148"/>
                  </a:lnTo>
                  <a:lnTo>
                    <a:pt x="502818" y="13833"/>
                  </a:lnTo>
                  <a:lnTo>
                    <a:pt x="459568" y="24593"/>
                  </a:lnTo>
                  <a:lnTo>
                    <a:pt x="417012" y="38427"/>
                  </a:lnTo>
                  <a:lnTo>
                    <a:pt x="375324" y="55335"/>
                  </a:lnTo>
                  <a:lnTo>
                    <a:pt x="334679" y="75317"/>
                  </a:lnTo>
                  <a:lnTo>
                    <a:pt x="295248" y="98373"/>
                  </a:lnTo>
                  <a:lnTo>
                    <a:pt x="257207" y="124504"/>
                  </a:lnTo>
                  <a:lnTo>
                    <a:pt x="220729" y="153709"/>
                  </a:lnTo>
                  <a:lnTo>
                    <a:pt x="185987" y="185988"/>
                  </a:lnTo>
                  <a:lnTo>
                    <a:pt x="153708" y="220729"/>
                  </a:lnTo>
                  <a:lnTo>
                    <a:pt x="124503" y="257208"/>
                  </a:lnTo>
                  <a:lnTo>
                    <a:pt x="98373" y="295249"/>
                  </a:lnTo>
                  <a:lnTo>
                    <a:pt x="75317" y="334679"/>
                  </a:lnTo>
                  <a:lnTo>
                    <a:pt x="55334" y="375325"/>
                  </a:lnTo>
                  <a:lnTo>
                    <a:pt x="38427" y="417012"/>
                  </a:lnTo>
                  <a:lnTo>
                    <a:pt x="24593" y="459568"/>
                  </a:lnTo>
                  <a:lnTo>
                    <a:pt x="13833" y="502818"/>
                  </a:lnTo>
                  <a:lnTo>
                    <a:pt x="6148" y="546589"/>
                  </a:lnTo>
                  <a:lnTo>
                    <a:pt x="1537" y="590708"/>
                  </a:lnTo>
                  <a:lnTo>
                    <a:pt x="0" y="635000"/>
                  </a:lnTo>
                  <a:lnTo>
                    <a:pt x="1537" y="679292"/>
                  </a:lnTo>
                  <a:lnTo>
                    <a:pt x="6148" y="723410"/>
                  </a:lnTo>
                  <a:lnTo>
                    <a:pt x="13833" y="767182"/>
                  </a:lnTo>
                  <a:lnTo>
                    <a:pt x="24593" y="810432"/>
                  </a:lnTo>
                  <a:lnTo>
                    <a:pt x="38427" y="852988"/>
                  </a:lnTo>
                  <a:lnTo>
                    <a:pt x="55334" y="894675"/>
                  </a:lnTo>
                  <a:lnTo>
                    <a:pt x="75317" y="935321"/>
                  </a:lnTo>
                  <a:lnTo>
                    <a:pt x="98373" y="974751"/>
                  </a:lnTo>
                  <a:lnTo>
                    <a:pt x="124503" y="1012792"/>
                  </a:lnTo>
                  <a:lnTo>
                    <a:pt x="153708" y="1049270"/>
                  </a:lnTo>
                  <a:lnTo>
                    <a:pt x="185987" y="1084012"/>
                  </a:lnTo>
                  <a:lnTo>
                    <a:pt x="220729" y="1116291"/>
                  </a:lnTo>
                  <a:lnTo>
                    <a:pt x="257207" y="1145495"/>
                  </a:lnTo>
                  <a:lnTo>
                    <a:pt x="295248" y="1171626"/>
                  </a:lnTo>
                  <a:lnTo>
                    <a:pt x="334679" y="1194682"/>
                  </a:lnTo>
                  <a:lnTo>
                    <a:pt x="375324" y="1214664"/>
                  </a:lnTo>
                  <a:lnTo>
                    <a:pt x="417012" y="1231572"/>
                  </a:lnTo>
                  <a:lnTo>
                    <a:pt x="459568" y="1245406"/>
                  </a:lnTo>
                  <a:lnTo>
                    <a:pt x="502818" y="1256165"/>
                  </a:lnTo>
                  <a:lnTo>
                    <a:pt x="546589" y="1263851"/>
                  </a:lnTo>
                  <a:lnTo>
                    <a:pt x="590708" y="1268462"/>
                  </a:lnTo>
                  <a:lnTo>
                    <a:pt x="635000" y="1269999"/>
                  </a:lnTo>
                  <a:lnTo>
                    <a:pt x="679292" y="1268462"/>
                  </a:lnTo>
                  <a:lnTo>
                    <a:pt x="723411" y="1263851"/>
                  </a:lnTo>
                  <a:lnTo>
                    <a:pt x="767182" y="1256165"/>
                  </a:lnTo>
                  <a:lnTo>
                    <a:pt x="810432" y="1245406"/>
                  </a:lnTo>
                  <a:lnTo>
                    <a:pt x="852988" y="1231572"/>
                  </a:lnTo>
                  <a:lnTo>
                    <a:pt x="894675" y="1214664"/>
                  </a:lnTo>
                  <a:lnTo>
                    <a:pt x="935321" y="1194682"/>
                  </a:lnTo>
                  <a:lnTo>
                    <a:pt x="974751" y="1171626"/>
                  </a:lnTo>
                  <a:lnTo>
                    <a:pt x="1012792" y="1145495"/>
                  </a:lnTo>
                  <a:lnTo>
                    <a:pt x="1049271" y="1116291"/>
                  </a:lnTo>
                  <a:lnTo>
                    <a:pt x="1084012" y="1084012"/>
                  </a:lnTo>
                  <a:lnTo>
                    <a:pt x="1116291" y="1049270"/>
                  </a:lnTo>
                  <a:lnTo>
                    <a:pt x="1145496" y="1012792"/>
                  </a:lnTo>
                  <a:lnTo>
                    <a:pt x="1171626" y="974751"/>
                  </a:lnTo>
                  <a:lnTo>
                    <a:pt x="1194682" y="935321"/>
                  </a:lnTo>
                  <a:lnTo>
                    <a:pt x="1214665" y="894675"/>
                  </a:lnTo>
                  <a:lnTo>
                    <a:pt x="1231572" y="852988"/>
                  </a:lnTo>
                  <a:lnTo>
                    <a:pt x="1245406" y="810432"/>
                  </a:lnTo>
                  <a:lnTo>
                    <a:pt x="1256166" y="767182"/>
                  </a:lnTo>
                  <a:lnTo>
                    <a:pt x="1263851" y="723410"/>
                  </a:lnTo>
                  <a:lnTo>
                    <a:pt x="1268462" y="679292"/>
                  </a:lnTo>
                  <a:lnTo>
                    <a:pt x="1269999" y="635000"/>
                  </a:lnTo>
                  <a:lnTo>
                    <a:pt x="1268462" y="590708"/>
                  </a:lnTo>
                  <a:lnTo>
                    <a:pt x="1263851" y="546589"/>
                  </a:lnTo>
                  <a:lnTo>
                    <a:pt x="1256166" y="502818"/>
                  </a:lnTo>
                  <a:lnTo>
                    <a:pt x="1245406" y="459568"/>
                  </a:lnTo>
                  <a:lnTo>
                    <a:pt x="1231572" y="417012"/>
                  </a:lnTo>
                  <a:lnTo>
                    <a:pt x="1214665" y="375325"/>
                  </a:lnTo>
                  <a:lnTo>
                    <a:pt x="1194682" y="334679"/>
                  </a:lnTo>
                  <a:lnTo>
                    <a:pt x="1171626" y="295249"/>
                  </a:lnTo>
                  <a:lnTo>
                    <a:pt x="1145496" y="257208"/>
                  </a:lnTo>
                  <a:lnTo>
                    <a:pt x="1116291" y="220729"/>
                  </a:lnTo>
                  <a:lnTo>
                    <a:pt x="1084012" y="185988"/>
                  </a:lnTo>
                  <a:lnTo>
                    <a:pt x="1049271" y="153709"/>
                  </a:lnTo>
                  <a:lnTo>
                    <a:pt x="1012792" y="124504"/>
                  </a:lnTo>
                  <a:lnTo>
                    <a:pt x="974751" y="98373"/>
                  </a:lnTo>
                  <a:lnTo>
                    <a:pt x="935321" y="75317"/>
                  </a:lnTo>
                  <a:lnTo>
                    <a:pt x="894675" y="55335"/>
                  </a:lnTo>
                  <a:lnTo>
                    <a:pt x="852988" y="38427"/>
                  </a:lnTo>
                  <a:lnTo>
                    <a:pt x="810432" y="24593"/>
                  </a:lnTo>
                  <a:lnTo>
                    <a:pt x="767182" y="13833"/>
                  </a:lnTo>
                  <a:lnTo>
                    <a:pt x="723411" y="6148"/>
                  </a:lnTo>
                  <a:lnTo>
                    <a:pt x="679292" y="1537"/>
                  </a:lnTo>
                  <a:lnTo>
                    <a:pt x="635000" y="0"/>
                  </a:lnTo>
                  <a:close/>
                </a:path>
              </a:pathLst>
            </a:custGeom>
            <a:solidFill>
              <a:srgbClr val="E6E6E6"/>
            </a:solidFill>
          </p:spPr>
          <p:txBody>
            <a:bodyPr wrap="square" lIns="0" tIns="0" rIns="0" bIns="0" rtlCol="0"/>
            <a:lstStyle/>
            <a:p>
              <a:endParaRPr sz="1266"/>
            </a:p>
          </p:txBody>
        </p:sp>
        <p:sp>
          <p:nvSpPr>
            <p:cNvPr id="16" name="object 16">
              <a:extLst>
                <a:ext uri="{FF2B5EF4-FFF2-40B4-BE49-F238E27FC236}">
                  <a16:creationId xmlns:a16="http://schemas.microsoft.com/office/drawing/2014/main" id="{56ED68CD-1D4D-4316-9304-F5AD2C285335}"/>
                </a:ext>
              </a:extLst>
            </p:cNvPr>
            <p:cNvSpPr/>
            <p:nvPr/>
          </p:nvSpPr>
          <p:spPr>
            <a:xfrm>
              <a:off x="4888871" y="4822561"/>
              <a:ext cx="892522" cy="892522"/>
            </a:xfrm>
            <a:custGeom>
              <a:avLst/>
              <a:gdLst/>
              <a:ahLst/>
              <a:cxnLst/>
              <a:rect l="l" t="t" r="r" b="b"/>
              <a:pathLst>
                <a:path w="1269365" h="1269365">
                  <a:moveTo>
                    <a:pt x="656906" y="0"/>
                  </a:moveTo>
                  <a:lnTo>
                    <a:pt x="612547" y="20"/>
                  </a:lnTo>
                  <a:lnTo>
                    <a:pt x="568336" y="3117"/>
                  </a:lnTo>
                  <a:lnTo>
                    <a:pt x="524447" y="9271"/>
                  </a:lnTo>
                  <a:lnTo>
                    <a:pt x="481051" y="18464"/>
                  </a:lnTo>
                  <a:lnTo>
                    <a:pt x="438322" y="30678"/>
                  </a:lnTo>
                  <a:lnTo>
                    <a:pt x="396431" y="45895"/>
                  </a:lnTo>
                  <a:lnTo>
                    <a:pt x="355553" y="64097"/>
                  </a:lnTo>
                  <a:lnTo>
                    <a:pt x="315859" y="85266"/>
                  </a:lnTo>
                  <a:lnTo>
                    <a:pt x="277522" y="109383"/>
                  </a:lnTo>
                  <a:lnTo>
                    <a:pt x="240715" y="136431"/>
                  </a:lnTo>
                  <a:lnTo>
                    <a:pt x="205610" y="166391"/>
                  </a:lnTo>
                  <a:lnTo>
                    <a:pt x="172381" y="199245"/>
                  </a:lnTo>
                  <a:lnTo>
                    <a:pt x="141199" y="234975"/>
                  </a:lnTo>
                  <a:lnTo>
                    <a:pt x="112725" y="272898"/>
                  </a:lnTo>
                  <a:lnTo>
                    <a:pt x="87489" y="312227"/>
                  </a:lnTo>
                  <a:lnTo>
                    <a:pt x="65474" y="352788"/>
                  </a:lnTo>
                  <a:lnTo>
                    <a:pt x="46662" y="394410"/>
                  </a:lnTo>
                  <a:lnTo>
                    <a:pt x="31033" y="436920"/>
                  </a:lnTo>
                  <a:lnTo>
                    <a:pt x="18571" y="480146"/>
                  </a:lnTo>
                  <a:lnTo>
                    <a:pt x="9257" y="523913"/>
                  </a:lnTo>
                  <a:lnTo>
                    <a:pt x="3072" y="568051"/>
                  </a:lnTo>
                  <a:lnTo>
                    <a:pt x="0" y="612385"/>
                  </a:lnTo>
                  <a:lnTo>
                    <a:pt x="32" y="656906"/>
                  </a:lnTo>
                  <a:lnTo>
                    <a:pt x="3117" y="700955"/>
                  </a:lnTo>
                  <a:lnTo>
                    <a:pt x="9271" y="744844"/>
                  </a:lnTo>
                  <a:lnTo>
                    <a:pt x="18464" y="788240"/>
                  </a:lnTo>
                  <a:lnTo>
                    <a:pt x="30678" y="830969"/>
                  </a:lnTo>
                  <a:lnTo>
                    <a:pt x="45895" y="872860"/>
                  </a:lnTo>
                  <a:lnTo>
                    <a:pt x="64097" y="913738"/>
                  </a:lnTo>
                  <a:lnTo>
                    <a:pt x="85266" y="953432"/>
                  </a:lnTo>
                  <a:lnTo>
                    <a:pt x="109383" y="991769"/>
                  </a:lnTo>
                  <a:lnTo>
                    <a:pt x="136431" y="1028576"/>
                  </a:lnTo>
                  <a:lnTo>
                    <a:pt x="166391" y="1063681"/>
                  </a:lnTo>
                  <a:lnTo>
                    <a:pt x="199245" y="1096910"/>
                  </a:lnTo>
                  <a:lnTo>
                    <a:pt x="234975" y="1128092"/>
                  </a:lnTo>
                  <a:lnTo>
                    <a:pt x="272898" y="1156566"/>
                  </a:lnTo>
                  <a:lnTo>
                    <a:pt x="312226" y="1181802"/>
                  </a:lnTo>
                  <a:lnTo>
                    <a:pt x="352788" y="1203817"/>
                  </a:lnTo>
                  <a:lnTo>
                    <a:pt x="394410" y="1222629"/>
                  </a:lnTo>
                  <a:lnTo>
                    <a:pt x="436920" y="1238258"/>
                  </a:lnTo>
                  <a:lnTo>
                    <a:pt x="480146" y="1250720"/>
                  </a:lnTo>
                  <a:lnTo>
                    <a:pt x="523913" y="1260034"/>
                  </a:lnTo>
                  <a:lnTo>
                    <a:pt x="568051" y="1266219"/>
                  </a:lnTo>
                  <a:lnTo>
                    <a:pt x="612385" y="1269291"/>
                  </a:lnTo>
                  <a:lnTo>
                    <a:pt x="656744" y="1269271"/>
                  </a:lnTo>
                  <a:lnTo>
                    <a:pt x="700954" y="1266174"/>
                  </a:lnTo>
                  <a:lnTo>
                    <a:pt x="744844" y="1260020"/>
                  </a:lnTo>
                  <a:lnTo>
                    <a:pt x="788240" y="1250827"/>
                  </a:lnTo>
                  <a:lnTo>
                    <a:pt x="830969" y="1238613"/>
                  </a:lnTo>
                  <a:lnTo>
                    <a:pt x="872859" y="1223396"/>
                  </a:lnTo>
                  <a:lnTo>
                    <a:pt x="913738" y="1205194"/>
                  </a:lnTo>
                  <a:lnTo>
                    <a:pt x="953432" y="1184025"/>
                  </a:lnTo>
                  <a:lnTo>
                    <a:pt x="991769" y="1159908"/>
                  </a:lnTo>
                  <a:lnTo>
                    <a:pt x="1028576" y="1132860"/>
                  </a:lnTo>
                  <a:lnTo>
                    <a:pt x="1063680" y="1102900"/>
                  </a:lnTo>
                  <a:lnTo>
                    <a:pt x="1096910" y="1070046"/>
                  </a:lnTo>
                  <a:lnTo>
                    <a:pt x="1128091" y="1034316"/>
                  </a:lnTo>
                  <a:lnTo>
                    <a:pt x="1156565" y="996393"/>
                  </a:lnTo>
                  <a:lnTo>
                    <a:pt x="1181801" y="957065"/>
                  </a:lnTo>
                  <a:lnTo>
                    <a:pt x="1203816" y="916503"/>
                  </a:lnTo>
                  <a:lnTo>
                    <a:pt x="1222629" y="874881"/>
                  </a:lnTo>
                  <a:lnTo>
                    <a:pt x="1238258" y="832371"/>
                  </a:lnTo>
                  <a:lnTo>
                    <a:pt x="1250720" y="789145"/>
                  </a:lnTo>
                  <a:lnTo>
                    <a:pt x="1260034" y="745378"/>
                  </a:lnTo>
                  <a:lnTo>
                    <a:pt x="1266219" y="701240"/>
                  </a:lnTo>
                  <a:lnTo>
                    <a:pt x="1269291" y="656906"/>
                  </a:lnTo>
                  <a:lnTo>
                    <a:pt x="1269259" y="612385"/>
                  </a:lnTo>
                  <a:lnTo>
                    <a:pt x="1266174" y="568337"/>
                  </a:lnTo>
                  <a:lnTo>
                    <a:pt x="1260020" y="524447"/>
                  </a:lnTo>
                  <a:lnTo>
                    <a:pt x="1250827" y="481051"/>
                  </a:lnTo>
                  <a:lnTo>
                    <a:pt x="1238613" y="438322"/>
                  </a:lnTo>
                  <a:lnTo>
                    <a:pt x="1223396" y="396432"/>
                  </a:lnTo>
                  <a:lnTo>
                    <a:pt x="1205194" y="355553"/>
                  </a:lnTo>
                  <a:lnTo>
                    <a:pt x="1184025" y="315859"/>
                  </a:lnTo>
                  <a:lnTo>
                    <a:pt x="1159908" y="277522"/>
                  </a:lnTo>
                  <a:lnTo>
                    <a:pt x="1132860" y="240715"/>
                  </a:lnTo>
                  <a:lnTo>
                    <a:pt x="1102900" y="205611"/>
                  </a:lnTo>
                  <a:lnTo>
                    <a:pt x="1070046" y="172381"/>
                  </a:lnTo>
                  <a:lnTo>
                    <a:pt x="1034315" y="141200"/>
                  </a:lnTo>
                  <a:lnTo>
                    <a:pt x="996393" y="112725"/>
                  </a:lnTo>
                  <a:lnTo>
                    <a:pt x="957064" y="87490"/>
                  </a:lnTo>
                  <a:lnTo>
                    <a:pt x="916503" y="65474"/>
                  </a:lnTo>
                  <a:lnTo>
                    <a:pt x="874881" y="46662"/>
                  </a:lnTo>
                  <a:lnTo>
                    <a:pt x="832370" y="31033"/>
                  </a:lnTo>
                  <a:lnTo>
                    <a:pt x="789145" y="18571"/>
                  </a:lnTo>
                  <a:lnTo>
                    <a:pt x="745378" y="9257"/>
                  </a:lnTo>
                  <a:lnTo>
                    <a:pt x="701240" y="3072"/>
                  </a:lnTo>
                  <a:lnTo>
                    <a:pt x="656906" y="0"/>
                  </a:lnTo>
                  <a:close/>
                </a:path>
              </a:pathLst>
            </a:custGeom>
            <a:solidFill>
              <a:srgbClr val="969696"/>
            </a:solidFill>
          </p:spPr>
          <p:txBody>
            <a:bodyPr wrap="square" lIns="0" tIns="0" rIns="0" bIns="0" rtlCol="0"/>
            <a:lstStyle/>
            <a:p>
              <a:endParaRPr sz="1266"/>
            </a:p>
          </p:txBody>
        </p:sp>
        <p:sp>
          <p:nvSpPr>
            <p:cNvPr id="17" name="object 17">
              <a:extLst>
                <a:ext uri="{FF2B5EF4-FFF2-40B4-BE49-F238E27FC236}">
                  <a16:creationId xmlns:a16="http://schemas.microsoft.com/office/drawing/2014/main" id="{8D81E89B-966F-433A-A2C2-FD8591785FD9}"/>
                </a:ext>
              </a:extLst>
            </p:cNvPr>
            <p:cNvSpPr/>
            <p:nvPr/>
          </p:nvSpPr>
          <p:spPr>
            <a:xfrm>
              <a:off x="6330338" y="4813382"/>
              <a:ext cx="946547" cy="946547"/>
            </a:xfrm>
            <a:prstGeom prst="rect">
              <a:avLst/>
            </a:prstGeom>
            <a:blipFill>
              <a:blip r:embed="rId3" cstate="print"/>
              <a:stretch>
                <a:fillRect/>
              </a:stretch>
            </a:blipFill>
          </p:spPr>
          <p:txBody>
            <a:bodyPr wrap="square" lIns="0" tIns="0" rIns="0" bIns="0" rtlCol="0"/>
            <a:lstStyle/>
            <a:p>
              <a:endParaRPr sz="1266"/>
            </a:p>
          </p:txBody>
        </p:sp>
        <p:sp>
          <p:nvSpPr>
            <p:cNvPr id="18" name="object 18">
              <a:extLst>
                <a:ext uri="{FF2B5EF4-FFF2-40B4-BE49-F238E27FC236}">
                  <a16:creationId xmlns:a16="http://schemas.microsoft.com/office/drawing/2014/main" id="{89EF8F56-059C-422C-ABAF-F0E89FD09102}"/>
                </a:ext>
              </a:extLst>
            </p:cNvPr>
            <p:cNvSpPr/>
            <p:nvPr/>
          </p:nvSpPr>
          <p:spPr>
            <a:xfrm>
              <a:off x="6357127" y="4822312"/>
              <a:ext cx="892969" cy="892969"/>
            </a:xfrm>
            <a:custGeom>
              <a:avLst/>
              <a:gdLst/>
              <a:ahLst/>
              <a:cxnLst/>
              <a:rect l="l" t="t" r="r" b="b"/>
              <a:pathLst>
                <a:path w="1270000" h="1270000">
                  <a:moveTo>
                    <a:pt x="635000" y="0"/>
                  </a:moveTo>
                  <a:lnTo>
                    <a:pt x="590708" y="1537"/>
                  </a:lnTo>
                  <a:lnTo>
                    <a:pt x="546589" y="6148"/>
                  </a:lnTo>
                  <a:lnTo>
                    <a:pt x="502818" y="13833"/>
                  </a:lnTo>
                  <a:lnTo>
                    <a:pt x="459568" y="24593"/>
                  </a:lnTo>
                  <a:lnTo>
                    <a:pt x="417012" y="38427"/>
                  </a:lnTo>
                  <a:lnTo>
                    <a:pt x="375325" y="55335"/>
                  </a:lnTo>
                  <a:lnTo>
                    <a:pt x="334679" y="75317"/>
                  </a:lnTo>
                  <a:lnTo>
                    <a:pt x="295249" y="98373"/>
                  </a:lnTo>
                  <a:lnTo>
                    <a:pt x="257208" y="124504"/>
                  </a:lnTo>
                  <a:lnTo>
                    <a:pt x="220729" y="153709"/>
                  </a:lnTo>
                  <a:lnTo>
                    <a:pt x="185988" y="185988"/>
                  </a:lnTo>
                  <a:lnTo>
                    <a:pt x="153709" y="220729"/>
                  </a:lnTo>
                  <a:lnTo>
                    <a:pt x="124504" y="257208"/>
                  </a:lnTo>
                  <a:lnTo>
                    <a:pt x="98373" y="295249"/>
                  </a:lnTo>
                  <a:lnTo>
                    <a:pt x="75317" y="334679"/>
                  </a:lnTo>
                  <a:lnTo>
                    <a:pt x="55335" y="375325"/>
                  </a:lnTo>
                  <a:lnTo>
                    <a:pt x="38427" y="417012"/>
                  </a:lnTo>
                  <a:lnTo>
                    <a:pt x="24593" y="459568"/>
                  </a:lnTo>
                  <a:lnTo>
                    <a:pt x="13833" y="502818"/>
                  </a:lnTo>
                  <a:lnTo>
                    <a:pt x="6148" y="546589"/>
                  </a:lnTo>
                  <a:lnTo>
                    <a:pt x="1537" y="590708"/>
                  </a:lnTo>
                  <a:lnTo>
                    <a:pt x="0" y="635000"/>
                  </a:lnTo>
                  <a:lnTo>
                    <a:pt x="1537" y="679292"/>
                  </a:lnTo>
                  <a:lnTo>
                    <a:pt x="6148" y="723410"/>
                  </a:lnTo>
                  <a:lnTo>
                    <a:pt x="13833" y="767182"/>
                  </a:lnTo>
                  <a:lnTo>
                    <a:pt x="24593" y="810432"/>
                  </a:lnTo>
                  <a:lnTo>
                    <a:pt x="38427" y="852988"/>
                  </a:lnTo>
                  <a:lnTo>
                    <a:pt x="55335" y="894675"/>
                  </a:lnTo>
                  <a:lnTo>
                    <a:pt x="75317" y="935321"/>
                  </a:lnTo>
                  <a:lnTo>
                    <a:pt x="98373" y="974751"/>
                  </a:lnTo>
                  <a:lnTo>
                    <a:pt x="124504" y="1012792"/>
                  </a:lnTo>
                  <a:lnTo>
                    <a:pt x="153709" y="1049270"/>
                  </a:lnTo>
                  <a:lnTo>
                    <a:pt x="185988" y="1084012"/>
                  </a:lnTo>
                  <a:lnTo>
                    <a:pt x="220729" y="1116291"/>
                  </a:lnTo>
                  <a:lnTo>
                    <a:pt x="257208" y="1145495"/>
                  </a:lnTo>
                  <a:lnTo>
                    <a:pt x="295249" y="1171626"/>
                  </a:lnTo>
                  <a:lnTo>
                    <a:pt x="334679" y="1194682"/>
                  </a:lnTo>
                  <a:lnTo>
                    <a:pt x="375325" y="1214664"/>
                  </a:lnTo>
                  <a:lnTo>
                    <a:pt x="417012" y="1231572"/>
                  </a:lnTo>
                  <a:lnTo>
                    <a:pt x="459568" y="1245406"/>
                  </a:lnTo>
                  <a:lnTo>
                    <a:pt x="502818" y="1256165"/>
                  </a:lnTo>
                  <a:lnTo>
                    <a:pt x="546589" y="1263851"/>
                  </a:lnTo>
                  <a:lnTo>
                    <a:pt x="590708" y="1268462"/>
                  </a:lnTo>
                  <a:lnTo>
                    <a:pt x="635000" y="1269999"/>
                  </a:lnTo>
                  <a:lnTo>
                    <a:pt x="679292" y="1268462"/>
                  </a:lnTo>
                  <a:lnTo>
                    <a:pt x="723410" y="1263851"/>
                  </a:lnTo>
                  <a:lnTo>
                    <a:pt x="767182" y="1256165"/>
                  </a:lnTo>
                  <a:lnTo>
                    <a:pt x="810432" y="1245406"/>
                  </a:lnTo>
                  <a:lnTo>
                    <a:pt x="852988" y="1231572"/>
                  </a:lnTo>
                  <a:lnTo>
                    <a:pt x="894675" y="1214664"/>
                  </a:lnTo>
                  <a:lnTo>
                    <a:pt x="935321" y="1194682"/>
                  </a:lnTo>
                  <a:lnTo>
                    <a:pt x="974751" y="1171626"/>
                  </a:lnTo>
                  <a:lnTo>
                    <a:pt x="1012792" y="1145495"/>
                  </a:lnTo>
                  <a:lnTo>
                    <a:pt x="1049270" y="1116291"/>
                  </a:lnTo>
                  <a:lnTo>
                    <a:pt x="1084012" y="1084012"/>
                  </a:lnTo>
                  <a:lnTo>
                    <a:pt x="1116291" y="1049270"/>
                  </a:lnTo>
                  <a:lnTo>
                    <a:pt x="1145496" y="1012792"/>
                  </a:lnTo>
                  <a:lnTo>
                    <a:pt x="1171626" y="974751"/>
                  </a:lnTo>
                  <a:lnTo>
                    <a:pt x="1194683" y="935321"/>
                  </a:lnTo>
                  <a:lnTo>
                    <a:pt x="1214665" y="894675"/>
                  </a:lnTo>
                  <a:lnTo>
                    <a:pt x="1231573" y="852988"/>
                  </a:lnTo>
                  <a:lnTo>
                    <a:pt x="1245407" y="810432"/>
                  </a:lnTo>
                  <a:lnTo>
                    <a:pt x="1256166" y="767182"/>
                  </a:lnTo>
                  <a:lnTo>
                    <a:pt x="1263852" y="723410"/>
                  </a:lnTo>
                  <a:lnTo>
                    <a:pt x="1268463" y="679292"/>
                  </a:lnTo>
                  <a:lnTo>
                    <a:pt x="1270000" y="635000"/>
                  </a:lnTo>
                  <a:lnTo>
                    <a:pt x="1268463" y="590708"/>
                  </a:lnTo>
                  <a:lnTo>
                    <a:pt x="1263852" y="546589"/>
                  </a:lnTo>
                  <a:lnTo>
                    <a:pt x="1256166" y="502818"/>
                  </a:lnTo>
                  <a:lnTo>
                    <a:pt x="1245407" y="459568"/>
                  </a:lnTo>
                  <a:lnTo>
                    <a:pt x="1231573" y="417012"/>
                  </a:lnTo>
                  <a:lnTo>
                    <a:pt x="1214665" y="375325"/>
                  </a:lnTo>
                  <a:lnTo>
                    <a:pt x="1194683" y="334679"/>
                  </a:lnTo>
                  <a:lnTo>
                    <a:pt x="1171626" y="295249"/>
                  </a:lnTo>
                  <a:lnTo>
                    <a:pt x="1145496" y="257208"/>
                  </a:lnTo>
                  <a:lnTo>
                    <a:pt x="1116291" y="220729"/>
                  </a:lnTo>
                  <a:lnTo>
                    <a:pt x="1084012" y="185988"/>
                  </a:lnTo>
                  <a:lnTo>
                    <a:pt x="1049270" y="153709"/>
                  </a:lnTo>
                  <a:lnTo>
                    <a:pt x="1012792" y="124504"/>
                  </a:lnTo>
                  <a:lnTo>
                    <a:pt x="974751" y="98373"/>
                  </a:lnTo>
                  <a:lnTo>
                    <a:pt x="935321" y="75317"/>
                  </a:lnTo>
                  <a:lnTo>
                    <a:pt x="894675" y="55335"/>
                  </a:lnTo>
                  <a:lnTo>
                    <a:pt x="852988" y="38427"/>
                  </a:lnTo>
                  <a:lnTo>
                    <a:pt x="810432" y="24593"/>
                  </a:lnTo>
                  <a:lnTo>
                    <a:pt x="767182" y="13833"/>
                  </a:lnTo>
                  <a:lnTo>
                    <a:pt x="723410" y="6148"/>
                  </a:lnTo>
                  <a:lnTo>
                    <a:pt x="679292" y="1537"/>
                  </a:lnTo>
                  <a:lnTo>
                    <a:pt x="635000" y="0"/>
                  </a:lnTo>
                  <a:close/>
                </a:path>
              </a:pathLst>
            </a:custGeom>
            <a:solidFill>
              <a:srgbClr val="454545"/>
            </a:solidFill>
          </p:spPr>
          <p:txBody>
            <a:bodyPr wrap="square" lIns="0" tIns="0" rIns="0" bIns="0" rtlCol="0"/>
            <a:lstStyle/>
            <a:p>
              <a:endParaRPr sz="1266"/>
            </a:p>
          </p:txBody>
        </p:sp>
        <p:sp>
          <p:nvSpPr>
            <p:cNvPr id="19" name="object 19">
              <a:extLst>
                <a:ext uri="{FF2B5EF4-FFF2-40B4-BE49-F238E27FC236}">
                  <a16:creationId xmlns:a16="http://schemas.microsoft.com/office/drawing/2014/main" id="{737B1AB4-4699-4528-8990-6C4A66DBE803}"/>
                </a:ext>
              </a:extLst>
            </p:cNvPr>
            <p:cNvSpPr/>
            <p:nvPr/>
          </p:nvSpPr>
          <p:spPr>
            <a:xfrm>
              <a:off x="7983407" y="4813382"/>
              <a:ext cx="946547" cy="946547"/>
            </a:xfrm>
            <a:prstGeom prst="rect">
              <a:avLst/>
            </a:prstGeom>
            <a:blipFill>
              <a:blip r:embed="rId3" cstate="print"/>
              <a:stretch>
                <a:fillRect/>
              </a:stretch>
            </a:blipFill>
          </p:spPr>
          <p:txBody>
            <a:bodyPr wrap="square" lIns="0" tIns="0" rIns="0" bIns="0" rtlCol="0"/>
            <a:lstStyle/>
            <a:p>
              <a:endParaRPr sz="1266"/>
            </a:p>
          </p:txBody>
        </p:sp>
        <p:sp>
          <p:nvSpPr>
            <p:cNvPr id="20" name="object 20">
              <a:extLst>
                <a:ext uri="{FF2B5EF4-FFF2-40B4-BE49-F238E27FC236}">
                  <a16:creationId xmlns:a16="http://schemas.microsoft.com/office/drawing/2014/main" id="{4729B8C0-5E96-4213-AF11-F2D1ACEE7D2B}"/>
                </a:ext>
              </a:extLst>
            </p:cNvPr>
            <p:cNvSpPr/>
            <p:nvPr/>
          </p:nvSpPr>
          <p:spPr>
            <a:xfrm>
              <a:off x="8010197" y="4822312"/>
              <a:ext cx="892969" cy="892969"/>
            </a:xfrm>
            <a:custGeom>
              <a:avLst/>
              <a:gdLst/>
              <a:ahLst/>
              <a:cxnLst/>
              <a:rect l="l" t="t" r="r" b="b"/>
              <a:pathLst>
                <a:path w="1270000" h="1270000">
                  <a:moveTo>
                    <a:pt x="634999" y="0"/>
                  </a:moveTo>
                  <a:lnTo>
                    <a:pt x="590707" y="1537"/>
                  </a:lnTo>
                  <a:lnTo>
                    <a:pt x="546588" y="6148"/>
                  </a:lnTo>
                  <a:lnTo>
                    <a:pt x="502817" y="13833"/>
                  </a:lnTo>
                  <a:lnTo>
                    <a:pt x="459567" y="24593"/>
                  </a:lnTo>
                  <a:lnTo>
                    <a:pt x="417011" y="38427"/>
                  </a:lnTo>
                  <a:lnTo>
                    <a:pt x="375324" y="55335"/>
                  </a:lnTo>
                  <a:lnTo>
                    <a:pt x="334678" y="75317"/>
                  </a:lnTo>
                  <a:lnTo>
                    <a:pt x="295248" y="98373"/>
                  </a:lnTo>
                  <a:lnTo>
                    <a:pt x="257207" y="124504"/>
                  </a:lnTo>
                  <a:lnTo>
                    <a:pt x="220728" y="153709"/>
                  </a:lnTo>
                  <a:lnTo>
                    <a:pt x="185987" y="185988"/>
                  </a:lnTo>
                  <a:lnTo>
                    <a:pt x="153708" y="220729"/>
                  </a:lnTo>
                  <a:lnTo>
                    <a:pt x="124503" y="257208"/>
                  </a:lnTo>
                  <a:lnTo>
                    <a:pt x="98373" y="295249"/>
                  </a:lnTo>
                  <a:lnTo>
                    <a:pt x="75317" y="334679"/>
                  </a:lnTo>
                  <a:lnTo>
                    <a:pt x="55334" y="375325"/>
                  </a:lnTo>
                  <a:lnTo>
                    <a:pt x="38427" y="417012"/>
                  </a:lnTo>
                  <a:lnTo>
                    <a:pt x="24593" y="459568"/>
                  </a:lnTo>
                  <a:lnTo>
                    <a:pt x="13833" y="502818"/>
                  </a:lnTo>
                  <a:lnTo>
                    <a:pt x="6148" y="546589"/>
                  </a:lnTo>
                  <a:lnTo>
                    <a:pt x="1537" y="590708"/>
                  </a:lnTo>
                  <a:lnTo>
                    <a:pt x="0" y="635000"/>
                  </a:lnTo>
                  <a:lnTo>
                    <a:pt x="1537" y="679292"/>
                  </a:lnTo>
                  <a:lnTo>
                    <a:pt x="6148" y="723410"/>
                  </a:lnTo>
                  <a:lnTo>
                    <a:pt x="13833" y="767182"/>
                  </a:lnTo>
                  <a:lnTo>
                    <a:pt x="24593" y="810432"/>
                  </a:lnTo>
                  <a:lnTo>
                    <a:pt x="38427" y="852988"/>
                  </a:lnTo>
                  <a:lnTo>
                    <a:pt x="55334" y="894675"/>
                  </a:lnTo>
                  <a:lnTo>
                    <a:pt x="75317" y="935321"/>
                  </a:lnTo>
                  <a:lnTo>
                    <a:pt x="98373" y="974751"/>
                  </a:lnTo>
                  <a:lnTo>
                    <a:pt x="124503" y="1012792"/>
                  </a:lnTo>
                  <a:lnTo>
                    <a:pt x="153708" y="1049270"/>
                  </a:lnTo>
                  <a:lnTo>
                    <a:pt x="185987" y="1084012"/>
                  </a:lnTo>
                  <a:lnTo>
                    <a:pt x="220728" y="1116291"/>
                  </a:lnTo>
                  <a:lnTo>
                    <a:pt x="257207" y="1145495"/>
                  </a:lnTo>
                  <a:lnTo>
                    <a:pt x="295248" y="1171626"/>
                  </a:lnTo>
                  <a:lnTo>
                    <a:pt x="334678" y="1194682"/>
                  </a:lnTo>
                  <a:lnTo>
                    <a:pt x="375324" y="1214664"/>
                  </a:lnTo>
                  <a:lnTo>
                    <a:pt x="417011" y="1231572"/>
                  </a:lnTo>
                  <a:lnTo>
                    <a:pt x="459567" y="1245406"/>
                  </a:lnTo>
                  <a:lnTo>
                    <a:pt x="502817" y="1256165"/>
                  </a:lnTo>
                  <a:lnTo>
                    <a:pt x="546588" y="1263851"/>
                  </a:lnTo>
                  <a:lnTo>
                    <a:pt x="590707" y="1268462"/>
                  </a:lnTo>
                  <a:lnTo>
                    <a:pt x="634999" y="1269999"/>
                  </a:lnTo>
                  <a:lnTo>
                    <a:pt x="679291" y="1268462"/>
                  </a:lnTo>
                  <a:lnTo>
                    <a:pt x="723409" y="1263851"/>
                  </a:lnTo>
                  <a:lnTo>
                    <a:pt x="767181" y="1256165"/>
                  </a:lnTo>
                  <a:lnTo>
                    <a:pt x="810431" y="1245406"/>
                  </a:lnTo>
                  <a:lnTo>
                    <a:pt x="852987" y="1231572"/>
                  </a:lnTo>
                  <a:lnTo>
                    <a:pt x="894674" y="1214664"/>
                  </a:lnTo>
                  <a:lnTo>
                    <a:pt x="935320" y="1194682"/>
                  </a:lnTo>
                  <a:lnTo>
                    <a:pt x="974750" y="1171626"/>
                  </a:lnTo>
                  <a:lnTo>
                    <a:pt x="1012791" y="1145495"/>
                  </a:lnTo>
                  <a:lnTo>
                    <a:pt x="1049269" y="1116291"/>
                  </a:lnTo>
                  <a:lnTo>
                    <a:pt x="1084011" y="1084012"/>
                  </a:lnTo>
                  <a:lnTo>
                    <a:pt x="1116289" y="1049270"/>
                  </a:lnTo>
                  <a:lnTo>
                    <a:pt x="1145493" y="1012792"/>
                  </a:lnTo>
                  <a:lnTo>
                    <a:pt x="1171623" y="974751"/>
                  </a:lnTo>
                  <a:lnTo>
                    <a:pt x="1194679" y="935321"/>
                  </a:lnTo>
                  <a:lnTo>
                    <a:pt x="1214661" y="894675"/>
                  </a:lnTo>
                  <a:lnTo>
                    <a:pt x="1231568" y="852988"/>
                  </a:lnTo>
                  <a:lnTo>
                    <a:pt x="1245402" y="810432"/>
                  </a:lnTo>
                  <a:lnTo>
                    <a:pt x="1256161" y="767182"/>
                  </a:lnTo>
                  <a:lnTo>
                    <a:pt x="1263846" y="723410"/>
                  </a:lnTo>
                  <a:lnTo>
                    <a:pt x="1268457" y="679292"/>
                  </a:lnTo>
                  <a:lnTo>
                    <a:pt x="1269994" y="635000"/>
                  </a:lnTo>
                  <a:lnTo>
                    <a:pt x="1268457" y="590708"/>
                  </a:lnTo>
                  <a:lnTo>
                    <a:pt x="1263846" y="546589"/>
                  </a:lnTo>
                  <a:lnTo>
                    <a:pt x="1256161" y="502818"/>
                  </a:lnTo>
                  <a:lnTo>
                    <a:pt x="1245402" y="459568"/>
                  </a:lnTo>
                  <a:lnTo>
                    <a:pt x="1231568" y="417012"/>
                  </a:lnTo>
                  <a:lnTo>
                    <a:pt x="1214661" y="375325"/>
                  </a:lnTo>
                  <a:lnTo>
                    <a:pt x="1194679" y="334679"/>
                  </a:lnTo>
                  <a:lnTo>
                    <a:pt x="1171623" y="295249"/>
                  </a:lnTo>
                  <a:lnTo>
                    <a:pt x="1145493" y="257208"/>
                  </a:lnTo>
                  <a:lnTo>
                    <a:pt x="1116289" y="220729"/>
                  </a:lnTo>
                  <a:lnTo>
                    <a:pt x="1084011" y="185988"/>
                  </a:lnTo>
                  <a:lnTo>
                    <a:pt x="1049269" y="153709"/>
                  </a:lnTo>
                  <a:lnTo>
                    <a:pt x="1012791" y="124504"/>
                  </a:lnTo>
                  <a:lnTo>
                    <a:pt x="974750" y="98373"/>
                  </a:lnTo>
                  <a:lnTo>
                    <a:pt x="935320" y="75317"/>
                  </a:lnTo>
                  <a:lnTo>
                    <a:pt x="894674" y="55335"/>
                  </a:lnTo>
                  <a:lnTo>
                    <a:pt x="852987" y="38427"/>
                  </a:lnTo>
                  <a:lnTo>
                    <a:pt x="810431" y="24593"/>
                  </a:lnTo>
                  <a:lnTo>
                    <a:pt x="767181" y="13833"/>
                  </a:lnTo>
                  <a:lnTo>
                    <a:pt x="723409" y="6148"/>
                  </a:lnTo>
                  <a:lnTo>
                    <a:pt x="679291" y="1537"/>
                  </a:lnTo>
                  <a:lnTo>
                    <a:pt x="634999" y="0"/>
                  </a:lnTo>
                  <a:close/>
                </a:path>
              </a:pathLst>
            </a:custGeom>
            <a:solidFill>
              <a:srgbClr val="000000"/>
            </a:solidFill>
          </p:spPr>
          <p:txBody>
            <a:bodyPr wrap="square" lIns="0" tIns="0" rIns="0" bIns="0" rtlCol="0"/>
            <a:lstStyle/>
            <a:p>
              <a:endParaRPr sz="1266"/>
            </a:p>
          </p:txBody>
        </p:sp>
      </p:grpSp>
    </p:spTree>
    <p:extLst>
      <p:ext uri="{BB962C8B-B14F-4D97-AF65-F5344CB8AC3E}">
        <p14:creationId xmlns:p14="http://schemas.microsoft.com/office/powerpoint/2010/main" val="3831732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FB1AD3-7863-4438-8BCE-50DA94C68423}"/>
              </a:ext>
            </a:extLst>
          </p:cNvPr>
          <p:cNvSpPr>
            <a:spLocks noGrp="1"/>
          </p:cNvSpPr>
          <p:nvPr>
            <p:ph type="title"/>
          </p:nvPr>
        </p:nvSpPr>
        <p:spPr>
          <a:xfrm>
            <a:off x="628650" y="365127"/>
            <a:ext cx="7886700" cy="746222"/>
          </a:xfrm>
        </p:spPr>
        <p:txBody>
          <a:bodyPr>
            <a:normAutofit/>
          </a:bodyPr>
          <a:lstStyle/>
          <a:p>
            <a:r>
              <a:rPr lang="el-GR" sz="3800" dirty="0"/>
              <a:t>Η θεωρία του </a:t>
            </a:r>
            <a:r>
              <a:rPr lang="en-US" sz="3800" dirty="0"/>
              <a:t>Lewis</a:t>
            </a:r>
            <a:endParaRPr lang="el-GR" sz="3800" dirty="0"/>
          </a:p>
        </p:txBody>
      </p:sp>
      <p:sp>
        <p:nvSpPr>
          <p:cNvPr id="3" name="Θέση περιεχομένου 2">
            <a:extLst>
              <a:ext uri="{FF2B5EF4-FFF2-40B4-BE49-F238E27FC236}">
                <a16:creationId xmlns:a16="http://schemas.microsoft.com/office/drawing/2014/main" id="{F8DBD1FC-84AF-4FED-A5FD-6E33B0CFFBD4}"/>
              </a:ext>
            </a:extLst>
          </p:cNvPr>
          <p:cNvSpPr>
            <a:spLocks noGrp="1"/>
          </p:cNvSpPr>
          <p:nvPr>
            <p:ph idx="1"/>
          </p:nvPr>
        </p:nvSpPr>
        <p:spPr>
          <a:xfrm>
            <a:off x="628650" y="1294228"/>
            <a:ext cx="7886700" cy="4882737"/>
          </a:xfrm>
        </p:spPr>
        <p:txBody>
          <a:bodyPr>
            <a:normAutofit lnSpcReduction="10000"/>
          </a:bodyPr>
          <a:lstStyle/>
          <a:p>
            <a:pPr marL="457200" indent="-457200">
              <a:buFont typeface="+mj-lt"/>
              <a:buAutoNum type="arabicPeriod"/>
            </a:pPr>
            <a:r>
              <a:rPr lang="el-GR" sz="2200" b="1" dirty="0" err="1"/>
              <a:t>Αντιγεγονοτική</a:t>
            </a:r>
            <a:r>
              <a:rPr lang="el-GR" sz="2200" b="1" dirty="0"/>
              <a:t> Εξάρτηση</a:t>
            </a:r>
            <a:r>
              <a:rPr lang="el-GR" sz="2200" dirty="0"/>
              <a:t>: Ο(</a:t>
            </a:r>
            <a:r>
              <a:rPr lang="en-US" sz="2200" dirty="0"/>
              <a:t>c) , O(e)</a:t>
            </a:r>
            <a:r>
              <a:rPr lang="el-GR" sz="2200" dirty="0"/>
              <a:t>, προτάσεις που δηλώνουν ότι τα </a:t>
            </a:r>
            <a:r>
              <a:rPr lang="en-US" sz="2200" dirty="0"/>
              <a:t>c, e </a:t>
            </a:r>
            <a:r>
              <a:rPr lang="el-GR" sz="2200" dirty="0"/>
              <a:t>λαμβάνουν χώρα, αντίστοιχα.</a:t>
            </a:r>
          </a:p>
          <a:p>
            <a:pPr marL="342900" lvl="1" indent="0">
              <a:buNone/>
            </a:pPr>
            <a:r>
              <a:rPr lang="el-GR" sz="2200" dirty="0"/>
              <a:t>Η οικογένεια {Ο(</a:t>
            </a:r>
            <a:r>
              <a:rPr lang="en-US" sz="2200" dirty="0"/>
              <a:t>e) , ~</a:t>
            </a:r>
            <a:r>
              <a:rPr lang="el-GR" sz="2200" dirty="0"/>
              <a:t>Ο(</a:t>
            </a:r>
            <a:r>
              <a:rPr lang="en-US" sz="2200" dirty="0"/>
              <a:t>e)} </a:t>
            </a:r>
            <a:r>
              <a:rPr lang="el-GR" sz="2200" dirty="0"/>
              <a:t>εξαρτάται </a:t>
            </a:r>
            <a:r>
              <a:rPr lang="el-GR" sz="2200" dirty="0" err="1"/>
              <a:t>αντιγεγονοτικά</a:t>
            </a:r>
            <a:r>
              <a:rPr lang="el-GR" sz="2200" dirty="0"/>
              <a:t> από την  οικογένεια {Ο(</a:t>
            </a:r>
            <a:r>
              <a:rPr lang="en-US" sz="2200" dirty="0"/>
              <a:t>c) , ~</a:t>
            </a:r>
            <a:r>
              <a:rPr lang="el-GR" sz="2200" dirty="0"/>
              <a:t>Ο(</a:t>
            </a:r>
            <a:r>
              <a:rPr lang="en-US" sz="2200" dirty="0"/>
              <a:t>c)} </a:t>
            </a:r>
            <a:r>
              <a:rPr lang="el-GR" sz="2200" dirty="0"/>
              <a:t>αν και μόνο αν </a:t>
            </a:r>
          </a:p>
          <a:p>
            <a:pPr marL="342900" lvl="1" indent="0" algn="ctr">
              <a:buNone/>
            </a:pPr>
            <a:r>
              <a:rPr lang="el-GR" sz="2200" dirty="0"/>
              <a:t>	  Ο(</a:t>
            </a:r>
            <a:r>
              <a:rPr lang="en-US" sz="2200" dirty="0"/>
              <a:t>c)</a:t>
            </a:r>
            <a:r>
              <a:rPr lang="el-GR" sz="2200" spc="-4" dirty="0">
                <a:cs typeface="AppleMyungjo"/>
              </a:rPr>
              <a:t> ◻→ </a:t>
            </a:r>
            <a:r>
              <a:rPr lang="el-GR" sz="2200" dirty="0"/>
              <a:t>Ο(</a:t>
            </a:r>
            <a:r>
              <a:rPr lang="en-US" sz="2200" dirty="0"/>
              <a:t>e)</a:t>
            </a:r>
            <a:r>
              <a:rPr lang="el-GR" sz="2200" dirty="0"/>
              <a:t> και </a:t>
            </a:r>
          </a:p>
          <a:p>
            <a:pPr marL="342900" lvl="1" indent="0" algn="ctr">
              <a:buNone/>
            </a:pPr>
            <a:r>
              <a:rPr lang="el-GR" sz="2200" dirty="0"/>
              <a:t>	~Ο(</a:t>
            </a:r>
            <a:r>
              <a:rPr lang="en-US" sz="2200" dirty="0"/>
              <a:t>c)</a:t>
            </a:r>
            <a:r>
              <a:rPr lang="el-GR" sz="2200" spc="-4" dirty="0">
                <a:cs typeface="AppleMyungjo"/>
              </a:rPr>
              <a:t> ◻→ ~</a:t>
            </a:r>
            <a:r>
              <a:rPr lang="el-GR" sz="2200" dirty="0"/>
              <a:t>Ο(</a:t>
            </a:r>
            <a:r>
              <a:rPr lang="en-US" sz="2200" dirty="0"/>
              <a:t>e)</a:t>
            </a:r>
            <a:r>
              <a:rPr lang="el-GR" sz="2200" dirty="0"/>
              <a:t> </a:t>
            </a:r>
          </a:p>
          <a:p>
            <a:pPr marL="457200" indent="-457200" algn="just">
              <a:buFont typeface="+mj-lt"/>
              <a:buAutoNum type="arabicPeriod"/>
            </a:pPr>
            <a:r>
              <a:rPr lang="el-GR" sz="2200" b="1" dirty="0" err="1"/>
              <a:t>Αιτιακή</a:t>
            </a:r>
            <a:r>
              <a:rPr lang="el-GR" sz="2200" b="1" dirty="0"/>
              <a:t> Εξάρτηση: </a:t>
            </a:r>
            <a:r>
              <a:rPr lang="en-US" sz="2200" i="1" dirty="0"/>
              <a:t>e </a:t>
            </a:r>
            <a:r>
              <a:rPr lang="el-GR" sz="2200" dirty="0"/>
              <a:t>εξαρτάται </a:t>
            </a:r>
            <a:r>
              <a:rPr lang="el-GR" sz="2200" dirty="0" err="1"/>
              <a:t>αιτιακά</a:t>
            </a:r>
            <a:r>
              <a:rPr lang="el-GR" sz="2200" dirty="0"/>
              <a:t> από το </a:t>
            </a:r>
            <a:r>
              <a:rPr lang="en-US" sz="2200" i="1" dirty="0"/>
              <a:t>c</a:t>
            </a:r>
            <a:r>
              <a:rPr lang="en-US" sz="2200" dirty="0"/>
              <a:t> </a:t>
            </a:r>
            <a:r>
              <a:rPr lang="el-GR" sz="2200" dirty="0"/>
              <a:t>αν και μόνο αν η οικογένεια {Ο(</a:t>
            </a:r>
            <a:r>
              <a:rPr lang="en-US" sz="2200" dirty="0"/>
              <a:t>e) , ~</a:t>
            </a:r>
            <a:r>
              <a:rPr lang="el-GR" sz="2200" dirty="0"/>
              <a:t>Ο(</a:t>
            </a:r>
            <a:r>
              <a:rPr lang="en-US" sz="2200" dirty="0"/>
              <a:t>e)} </a:t>
            </a:r>
            <a:r>
              <a:rPr lang="el-GR" sz="2200" dirty="0"/>
              <a:t>εξαρτάται </a:t>
            </a:r>
            <a:r>
              <a:rPr lang="el-GR" sz="2200" dirty="0" err="1"/>
              <a:t>αντιγεγονοτικά</a:t>
            </a:r>
            <a:r>
              <a:rPr lang="el-GR" sz="2200" dirty="0"/>
              <a:t> από την  οικογένεια {Ο(</a:t>
            </a:r>
            <a:r>
              <a:rPr lang="en-US" sz="2200" dirty="0"/>
              <a:t>c) , ~</a:t>
            </a:r>
            <a:r>
              <a:rPr lang="el-GR" sz="2200" dirty="0"/>
              <a:t>Ο(</a:t>
            </a:r>
            <a:r>
              <a:rPr lang="en-US" sz="2200" dirty="0"/>
              <a:t>c)}</a:t>
            </a:r>
            <a:r>
              <a:rPr lang="el-GR" sz="2200" dirty="0"/>
              <a:t>.</a:t>
            </a:r>
          </a:p>
          <a:p>
            <a:pPr marL="457200" indent="-457200" algn="just">
              <a:buFont typeface="+mj-lt"/>
              <a:buAutoNum type="arabicPeriod"/>
            </a:pPr>
            <a:r>
              <a:rPr lang="el-GR" sz="2200" b="1" dirty="0"/>
              <a:t>Αιτία: </a:t>
            </a:r>
            <a:r>
              <a:rPr lang="el-GR" sz="2200" dirty="0"/>
              <a:t>Αν Ο(</a:t>
            </a:r>
            <a:r>
              <a:rPr lang="en-US" sz="2200" dirty="0"/>
              <a:t>c), </a:t>
            </a:r>
            <a:r>
              <a:rPr lang="el-GR" sz="2200" dirty="0"/>
              <a:t>Ο(</a:t>
            </a:r>
            <a:r>
              <a:rPr lang="en-US" sz="2200" dirty="0"/>
              <a:t>e)  </a:t>
            </a:r>
            <a:r>
              <a:rPr lang="el-GR" sz="2200" dirty="0"/>
              <a:t>είναι αληθείς και το</a:t>
            </a:r>
            <a:r>
              <a:rPr lang="en-US" sz="2200" dirty="0"/>
              <a:t> e </a:t>
            </a:r>
            <a:r>
              <a:rPr lang="el-GR" sz="2200" dirty="0"/>
              <a:t>εξαρτάται </a:t>
            </a:r>
            <a:r>
              <a:rPr lang="el-GR" sz="2200" dirty="0" err="1"/>
              <a:t>αντιγεγονοτικά</a:t>
            </a:r>
            <a:r>
              <a:rPr lang="el-GR" sz="2200" dirty="0"/>
              <a:t> από το </a:t>
            </a:r>
            <a:r>
              <a:rPr lang="en-US" sz="2200" dirty="0"/>
              <a:t>c</a:t>
            </a:r>
            <a:r>
              <a:rPr lang="el-GR" sz="2200" dirty="0"/>
              <a:t>, τότε το </a:t>
            </a:r>
            <a:r>
              <a:rPr lang="en-US" sz="2200" dirty="0"/>
              <a:t>c </a:t>
            </a:r>
            <a:r>
              <a:rPr lang="el-GR" sz="2200" dirty="0"/>
              <a:t>είναι αιτία του </a:t>
            </a:r>
            <a:r>
              <a:rPr lang="en-US" sz="2200" dirty="0"/>
              <a:t>e.</a:t>
            </a:r>
          </a:p>
          <a:p>
            <a:pPr marL="457200" indent="-457200" algn="just">
              <a:buFont typeface="+mj-lt"/>
              <a:buAutoNum type="arabicPeriod"/>
            </a:pPr>
            <a:r>
              <a:rPr lang="el-GR" sz="2200" b="1" dirty="0" err="1"/>
              <a:t>Αιτιακή</a:t>
            </a:r>
            <a:r>
              <a:rPr lang="el-GR" sz="2200" b="1" dirty="0"/>
              <a:t> αλυσίδα: </a:t>
            </a:r>
            <a:r>
              <a:rPr lang="en-US" sz="2200" b="1" dirty="0"/>
              <a:t> </a:t>
            </a:r>
            <a:r>
              <a:rPr lang="el-GR" sz="2200" dirty="0"/>
              <a:t>Αν  το </a:t>
            </a:r>
            <a:r>
              <a:rPr lang="en-US" sz="2200" dirty="0"/>
              <a:t>c</a:t>
            </a:r>
            <a:r>
              <a:rPr lang="el-GR" sz="2200" dirty="0"/>
              <a:t> είναι αιτία του </a:t>
            </a:r>
            <a:r>
              <a:rPr lang="en-US" sz="2200" dirty="0"/>
              <a:t>e</a:t>
            </a:r>
            <a:r>
              <a:rPr lang="el-GR" sz="2200" dirty="0"/>
              <a:t>, τότε υπάρχει μια αλυσίδα </a:t>
            </a:r>
            <a:r>
              <a:rPr lang="el-GR" sz="2200" dirty="0" err="1"/>
              <a:t>αιτιακά</a:t>
            </a:r>
            <a:r>
              <a:rPr lang="el-GR" sz="2200" dirty="0"/>
              <a:t> εξαρτώμενων γεγονότων με αρχικό συμβάν το</a:t>
            </a:r>
            <a:r>
              <a:rPr lang="en-US" sz="2200" dirty="0"/>
              <a:t> c</a:t>
            </a:r>
            <a:r>
              <a:rPr lang="el-GR" sz="2200" dirty="0"/>
              <a:t> και  τελικό συμβάν του </a:t>
            </a:r>
            <a:r>
              <a:rPr lang="en-US" sz="2200" dirty="0"/>
              <a:t>e.</a:t>
            </a:r>
            <a:endParaRPr lang="el-GR" sz="2200" b="1" dirty="0"/>
          </a:p>
        </p:txBody>
      </p:sp>
    </p:spTree>
    <p:extLst>
      <p:ext uri="{BB962C8B-B14F-4D97-AF65-F5344CB8AC3E}">
        <p14:creationId xmlns:p14="http://schemas.microsoft.com/office/powerpoint/2010/main" val="286145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9D1978-29A2-4B99-93A1-86831293864A}"/>
              </a:ext>
            </a:extLst>
          </p:cNvPr>
          <p:cNvSpPr>
            <a:spLocks noGrp="1"/>
          </p:cNvSpPr>
          <p:nvPr>
            <p:ph type="title"/>
          </p:nvPr>
        </p:nvSpPr>
        <p:spPr>
          <a:xfrm>
            <a:off x="628650" y="365127"/>
            <a:ext cx="7886700" cy="633680"/>
          </a:xfrm>
        </p:spPr>
        <p:txBody>
          <a:bodyPr>
            <a:normAutofit fontScale="90000"/>
          </a:bodyPr>
          <a:lstStyle/>
          <a:p>
            <a:r>
              <a:rPr lang="el-GR" dirty="0"/>
              <a:t>Το πρόβλημα των </a:t>
            </a:r>
            <a:r>
              <a:rPr lang="el-GR" dirty="0" err="1"/>
              <a:t>αντιγεγονοτικών</a:t>
            </a:r>
            <a:r>
              <a:rPr lang="el-GR" dirty="0"/>
              <a:t> συνεπαγωγών</a:t>
            </a:r>
          </a:p>
        </p:txBody>
      </p:sp>
      <p:sp>
        <p:nvSpPr>
          <p:cNvPr id="3" name="Θέση περιεχομένου 2">
            <a:extLst>
              <a:ext uri="{FF2B5EF4-FFF2-40B4-BE49-F238E27FC236}">
                <a16:creationId xmlns:a16="http://schemas.microsoft.com/office/drawing/2014/main" id="{598CAFCC-1446-4ECD-93BA-0312783547EE}"/>
              </a:ext>
            </a:extLst>
          </p:cNvPr>
          <p:cNvSpPr>
            <a:spLocks noGrp="1"/>
          </p:cNvSpPr>
          <p:nvPr>
            <p:ph idx="1"/>
          </p:nvPr>
        </p:nvSpPr>
        <p:spPr>
          <a:xfrm>
            <a:off x="628650" y="1223888"/>
            <a:ext cx="7886700" cy="5430129"/>
          </a:xfrm>
        </p:spPr>
        <p:txBody>
          <a:bodyPr>
            <a:noAutofit/>
          </a:bodyPr>
          <a:lstStyle/>
          <a:p>
            <a:r>
              <a:rPr lang="el-GR" sz="2200" b="1" dirty="0"/>
              <a:t>Παράδειγμα</a:t>
            </a:r>
            <a:r>
              <a:rPr lang="el-GR" sz="2200" i="1" dirty="0"/>
              <a:t>: </a:t>
            </a:r>
            <a:r>
              <a:rPr lang="el-GR" sz="2200" b="1" i="1" dirty="0"/>
              <a:t>Αν ο Κιμ είχε πιέσει το κόκκινο κουμπί, η ανθρωπότητα θα είχε καταστραφεί.</a:t>
            </a:r>
          </a:p>
          <a:p>
            <a:pPr marL="342900" lvl="1" indent="0">
              <a:buNone/>
            </a:pPr>
            <a:r>
              <a:rPr lang="el-GR" sz="2000" b="1" dirty="0"/>
              <a:t>@: </a:t>
            </a:r>
            <a:r>
              <a:rPr lang="el-GR" sz="2000" dirty="0"/>
              <a:t>Ο Κιμ δεν έχει πιέσει το κουμπί // </a:t>
            </a:r>
            <a:r>
              <a:rPr lang="el-GR" sz="2000" i="1" dirty="0"/>
              <a:t>Η ανθρωπότητα δεν έχει καταστραφεί.</a:t>
            </a:r>
            <a:endParaRPr lang="el-GR" sz="2000" dirty="0"/>
          </a:p>
          <a:p>
            <a:pPr marL="342900" lvl="1" indent="0">
              <a:buNone/>
            </a:pPr>
            <a:r>
              <a:rPr lang="en-US" sz="2000" b="1" dirty="0"/>
              <a:t>w1: </a:t>
            </a:r>
            <a:r>
              <a:rPr lang="en-US" sz="2000" dirty="0"/>
              <a:t>O K</a:t>
            </a:r>
            <a:r>
              <a:rPr lang="el-GR" sz="2000" dirty="0" err="1"/>
              <a:t>ιμ</a:t>
            </a:r>
            <a:r>
              <a:rPr lang="el-GR" sz="2000" dirty="0"/>
              <a:t> έχει πιέσει το κουμπί // </a:t>
            </a:r>
            <a:r>
              <a:rPr lang="el-GR" sz="2000" i="1" dirty="0"/>
              <a:t>Η ανθρωπότητα δεν έχει καταστραφεί.</a:t>
            </a:r>
            <a:endParaRPr lang="el-GR" sz="2000" dirty="0"/>
          </a:p>
          <a:p>
            <a:pPr marL="342900" lvl="1" indent="0">
              <a:buNone/>
            </a:pPr>
            <a:r>
              <a:rPr lang="en-US" sz="2000" b="1" dirty="0"/>
              <a:t>w2: </a:t>
            </a:r>
            <a:r>
              <a:rPr lang="en-US" sz="2000" dirty="0"/>
              <a:t>O </a:t>
            </a:r>
            <a:r>
              <a:rPr lang="el-GR" sz="2000" dirty="0"/>
              <a:t>Κιμ έχει πιέσει το κουμπί // </a:t>
            </a:r>
            <a:r>
              <a:rPr lang="el-GR" sz="2000" i="1" dirty="0"/>
              <a:t>Η ανθρωπότητα έχει καταστραφεί.</a:t>
            </a:r>
            <a:endParaRPr lang="el-GR" sz="2000" dirty="0"/>
          </a:p>
          <a:p>
            <a:pPr marL="0" indent="0">
              <a:buNone/>
            </a:pPr>
            <a:r>
              <a:rPr lang="el-GR" sz="2200" dirty="0"/>
              <a:t>Στη βάση </a:t>
            </a:r>
            <a:r>
              <a:rPr lang="el-GR" sz="2200"/>
              <a:t>του πλήθους </a:t>
            </a:r>
            <a:r>
              <a:rPr lang="el-GR" sz="2200" dirty="0"/>
              <a:t>των ομοιοτήτων με τον πραγματικό κόσμο η διάταξη των τριών δυνατών κόσμων είναι η εξής: </a:t>
            </a:r>
          </a:p>
          <a:p>
            <a:pPr marL="0" indent="0" algn="ctr">
              <a:buNone/>
            </a:pPr>
            <a:r>
              <a:rPr lang="el-GR" sz="2200" b="1" dirty="0"/>
              <a:t>@&lt;</a:t>
            </a:r>
            <a:r>
              <a:rPr lang="en-US" sz="2200" b="1" dirty="0"/>
              <a:t>w1&lt;w2</a:t>
            </a:r>
          </a:p>
          <a:p>
            <a:pPr marL="342900" lvl="1" indent="0" algn="ctr">
              <a:buNone/>
            </a:pPr>
            <a:r>
              <a:rPr lang="el-GR" sz="2200" b="1" dirty="0"/>
              <a:t>Άρα, αντίθετα προς τις εύλογες διαισθήσεις μας, η </a:t>
            </a:r>
            <a:r>
              <a:rPr lang="el-GR" sz="2200" b="1" dirty="0" err="1"/>
              <a:t>αντιγεγονοτική</a:t>
            </a:r>
            <a:r>
              <a:rPr lang="el-GR" sz="2200" b="1" dirty="0"/>
              <a:t> συνεπαγωγή είναι ψευδής.</a:t>
            </a:r>
            <a:endParaRPr lang="el-GR" sz="2200" dirty="0"/>
          </a:p>
          <a:p>
            <a:r>
              <a:rPr lang="el-GR" sz="2200" b="1" dirty="0"/>
              <a:t>Πρόβλημα: </a:t>
            </a:r>
            <a:r>
              <a:rPr lang="el-GR" sz="2200" dirty="0"/>
              <a:t>Θα πρέπει να προσδιορίσουμε τα κριτήρια  το κριτήριο ιεράρχησης των δυνατών κόσμων ως προς την εγγύτητά (ομοιότητά) τους με τον  πραγματικό κόσμο ώστε να συμφωνούν με τις εύλογες διαισθήσεις μας. </a:t>
            </a:r>
          </a:p>
          <a:p>
            <a:endParaRPr lang="el-GR" sz="2200" dirty="0"/>
          </a:p>
        </p:txBody>
      </p:sp>
    </p:spTree>
    <p:extLst>
      <p:ext uri="{BB962C8B-B14F-4D97-AF65-F5344CB8AC3E}">
        <p14:creationId xmlns:p14="http://schemas.microsoft.com/office/powerpoint/2010/main" val="1261476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9D1978-29A2-4B99-93A1-86831293864A}"/>
              </a:ext>
            </a:extLst>
          </p:cNvPr>
          <p:cNvSpPr>
            <a:spLocks noGrp="1"/>
          </p:cNvSpPr>
          <p:nvPr>
            <p:ph type="title"/>
          </p:nvPr>
        </p:nvSpPr>
        <p:spPr>
          <a:xfrm>
            <a:off x="628650" y="365127"/>
            <a:ext cx="7886700" cy="633680"/>
          </a:xfrm>
        </p:spPr>
        <p:txBody>
          <a:bodyPr>
            <a:normAutofit/>
          </a:bodyPr>
          <a:lstStyle/>
          <a:p>
            <a:r>
              <a:rPr lang="el-GR" sz="3000" dirty="0" err="1"/>
              <a:t>Προβλήμα</a:t>
            </a:r>
            <a:r>
              <a:rPr lang="el-GR" sz="3000" dirty="0"/>
              <a:t> 1: οι </a:t>
            </a:r>
            <a:r>
              <a:rPr lang="el-GR" sz="3000" dirty="0" err="1"/>
              <a:t>αντιγεγονοτικές</a:t>
            </a:r>
            <a:r>
              <a:rPr lang="el-GR" sz="3000" dirty="0"/>
              <a:t> συνεπαγωγές</a:t>
            </a:r>
          </a:p>
        </p:txBody>
      </p:sp>
      <p:sp>
        <p:nvSpPr>
          <p:cNvPr id="3" name="Θέση περιεχομένου 2">
            <a:extLst>
              <a:ext uri="{FF2B5EF4-FFF2-40B4-BE49-F238E27FC236}">
                <a16:creationId xmlns:a16="http://schemas.microsoft.com/office/drawing/2014/main" id="{598CAFCC-1446-4ECD-93BA-0312783547EE}"/>
              </a:ext>
            </a:extLst>
          </p:cNvPr>
          <p:cNvSpPr>
            <a:spLocks noGrp="1"/>
          </p:cNvSpPr>
          <p:nvPr>
            <p:ph idx="1"/>
          </p:nvPr>
        </p:nvSpPr>
        <p:spPr>
          <a:xfrm>
            <a:off x="628650" y="998807"/>
            <a:ext cx="7886700" cy="5494066"/>
          </a:xfrm>
        </p:spPr>
        <p:txBody>
          <a:bodyPr>
            <a:noAutofit/>
          </a:bodyPr>
          <a:lstStyle/>
          <a:p>
            <a:pPr marL="0" indent="0">
              <a:buNone/>
            </a:pPr>
            <a:r>
              <a:rPr lang="el-GR" sz="2200" b="1" dirty="0"/>
              <a:t>Η απάντηση του </a:t>
            </a:r>
            <a:r>
              <a:rPr lang="en-US" sz="2200" b="1" dirty="0"/>
              <a:t>Lewis </a:t>
            </a:r>
            <a:r>
              <a:rPr lang="en-US" sz="2200" dirty="0"/>
              <a:t>(1986):</a:t>
            </a:r>
          </a:p>
          <a:p>
            <a:r>
              <a:rPr lang="el-GR" sz="2000" dirty="0"/>
              <a:t>Η διάταξη των δυνατών κόσμων στηρίζεται (α) στο πλήθος των φυσικών νόμων που ισχύουν στον πραγματικό και στο δυνατό κόσμο και (β) στο πλήθος των συγκεκριμένων γεγονότων που είναι κοινά στον πραγματικό και στο δυνατό κόσμο.</a:t>
            </a:r>
          </a:p>
          <a:p>
            <a:r>
              <a:rPr lang="el-GR" sz="2000" dirty="0"/>
              <a:t>Συνταγές ιεράρχησης (με σειρά σημασίας): </a:t>
            </a:r>
          </a:p>
          <a:p>
            <a:pPr lvl="1" indent="-342900">
              <a:buFont typeface="+mj-lt"/>
              <a:buAutoNum type="arabicPeriod"/>
            </a:pPr>
            <a:r>
              <a:rPr lang="el-GR" sz="1800" dirty="0"/>
              <a:t>Αποφύγετε μεγάλες και εκτεταμένες παραβιάσεις των φυσικών νόμων που ισχύουν στον πραγματικό κόσμο.</a:t>
            </a:r>
          </a:p>
          <a:p>
            <a:pPr lvl="1" indent="-342900">
              <a:buFont typeface="+mj-lt"/>
              <a:buAutoNum type="arabicPeriod"/>
            </a:pPr>
            <a:r>
              <a:rPr lang="el-GR" sz="1800" dirty="0"/>
              <a:t>Μεγιστοποιείστε το πλήθος των συγκεκριμένων γεγονότων στο δυνατό κόσμο που συνταιριάζουν </a:t>
            </a:r>
            <a:r>
              <a:rPr lang="el-GR" sz="1800" dirty="0" err="1"/>
              <a:t>χωροχρονικά</a:t>
            </a:r>
            <a:r>
              <a:rPr lang="el-GR" sz="1800" dirty="0"/>
              <a:t> με αυτά του πραγματικού κόσμου.</a:t>
            </a:r>
          </a:p>
          <a:p>
            <a:pPr lvl="1" indent="-342900">
              <a:buFont typeface="+mj-lt"/>
              <a:buAutoNum type="arabicPeriod"/>
            </a:pPr>
            <a:r>
              <a:rPr lang="el-GR" sz="1800" dirty="0"/>
              <a:t>Αποφύγετε μικρές, τοπικές παραβιάσεις των φυσικών νόμων.</a:t>
            </a:r>
          </a:p>
          <a:p>
            <a:pPr lvl="1" indent="-342900">
              <a:buFont typeface="+mj-lt"/>
              <a:buAutoNum type="arabicPeriod"/>
            </a:pPr>
            <a:r>
              <a:rPr lang="el-GR" sz="1800" dirty="0"/>
              <a:t>Διασφαλίστε την προσεγγιστική ομοιότητα των συγκεκριμένων γεγονότων ανάμεσα στον πραγματικό και στο δυνατό κόσμο.   </a:t>
            </a:r>
            <a:endParaRPr lang="el-GR" sz="2200" b="1" dirty="0"/>
          </a:p>
          <a:p>
            <a:r>
              <a:rPr lang="el-GR" sz="2200" b="1" dirty="0"/>
              <a:t>Η λύση στο πρόβλημα του Κιμ: </a:t>
            </a:r>
            <a:r>
              <a:rPr lang="el-GR" sz="2000" dirty="0"/>
              <a:t>Στον κόσμο </a:t>
            </a:r>
            <a:r>
              <a:rPr lang="en-US" sz="2000" dirty="0"/>
              <a:t>w1</a:t>
            </a:r>
            <a:r>
              <a:rPr lang="el-GR" sz="2000" dirty="0"/>
              <a:t>, όπου ο Κιμ έχει πιέσει του κουμπί, για να μην καταστραφεί η ανθρωπότητα θα πρέπει να λάβουν χώρα παραβιάσεις των νόμων της φύσης. Άρα, ο κόσμος </a:t>
            </a:r>
            <a:r>
              <a:rPr lang="en-US" sz="2000" dirty="0"/>
              <a:t>w</a:t>
            </a:r>
            <a:r>
              <a:rPr lang="el-GR" sz="2000" dirty="0"/>
              <a:t>2</a:t>
            </a:r>
            <a:r>
              <a:rPr lang="en-US" sz="2000" dirty="0"/>
              <a:t> </a:t>
            </a:r>
            <a:r>
              <a:rPr lang="el-GR" sz="2000" dirty="0"/>
              <a:t>είναι εγγύτερα στον πραγματικό κόσμο από τον </a:t>
            </a:r>
            <a:r>
              <a:rPr lang="en-US" sz="2000" dirty="0"/>
              <a:t>w1</a:t>
            </a:r>
            <a:r>
              <a:rPr lang="el-GR" sz="2000" dirty="0"/>
              <a:t> – σε συμφωνία με τις διαισθήσεις μας.</a:t>
            </a:r>
            <a:endParaRPr lang="el-GR" sz="2000" b="1" dirty="0"/>
          </a:p>
        </p:txBody>
      </p:sp>
    </p:spTree>
    <p:extLst>
      <p:ext uri="{BB962C8B-B14F-4D97-AF65-F5344CB8AC3E}">
        <p14:creationId xmlns:p14="http://schemas.microsoft.com/office/powerpoint/2010/main" val="405060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051DB3-FFCF-41E9-98EE-8227ED371DBF}"/>
              </a:ext>
            </a:extLst>
          </p:cNvPr>
          <p:cNvSpPr>
            <a:spLocks noGrp="1"/>
          </p:cNvSpPr>
          <p:nvPr>
            <p:ph type="title"/>
          </p:nvPr>
        </p:nvSpPr>
        <p:spPr>
          <a:xfrm>
            <a:off x="628650" y="365128"/>
            <a:ext cx="7886700" cy="605545"/>
          </a:xfrm>
        </p:spPr>
        <p:txBody>
          <a:bodyPr>
            <a:normAutofit/>
          </a:bodyPr>
          <a:lstStyle/>
          <a:p>
            <a:r>
              <a:rPr lang="el-GR" sz="3000" dirty="0"/>
              <a:t>Πρόβλημα 2: Προκαταβολή (</a:t>
            </a:r>
            <a:r>
              <a:rPr lang="en-US" sz="3000" dirty="0"/>
              <a:t>preemption)</a:t>
            </a:r>
            <a:endParaRPr lang="el-GR" sz="3000" dirty="0"/>
          </a:p>
        </p:txBody>
      </p:sp>
      <p:sp>
        <p:nvSpPr>
          <p:cNvPr id="3" name="Θέση περιεχομένου 2">
            <a:extLst>
              <a:ext uri="{FF2B5EF4-FFF2-40B4-BE49-F238E27FC236}">
                <a16:creationId xmlns:a16="http://schemas.microsoft.com/office/drawing/2014/main" id="{DB38D7A8-4F86-402A-94E6-3BF6B8C94AF5}"/>
              </a:ext>
            </a:extLst>
          </p:cNvPr>
          <p:cNvSpPr>
            <a:spLocks noGrp="1"/>
          </p:cNvSpPr>
          <p:nvPr>
            <p:ph idx="1"/>
          </p:nvPr>
        </p:nvSpPr>
        <p:spPr>
          <a:xfrm>
            <a:off x="628650" y="1167620"/>
            <a:ext cx="7886700" cy="5009345"/>
          </a:xfrm>
        </p:spPr>
        <p:txBody>
          <a:bodyPr>
            <a:normAutofit/>
          </a:bodyPr>
          <a:lstStyle/>
          <a:p>
            <a:endParaRPr lang="el-GR" sz="2400" dirty="0"/>
          </a:p>
          <a:p>
            <a:r>
              <a:rPr lang="el-GR" sz="2400" dirty="0"/>
              <a:t>Ένα συμβάν </a:t>
            </a:r>
            <a:r>
              <a:rPr lang="en-US" sz="2400" dirty="0"/>
              <a:t>c</a:t>
            </a:r>
            <a:r>
              <a:rPr lang="el-GR" sz="2400" dirty="0"/>
              <a:t>΄ είναι </a:t>
            </a:r>
            <a:r>
              <a:rPr lang="el-GR" sz="2400" b="1" dirty="0"/>
              <a:t>προλαμβανόμενη αιτία </a:t>
            </a:r>
            <a:r>
              <a:rPr lang="el-GR" sz="2400" dirty="0"/>
              <a:t>(</a:t>
            </a:r>
            <a:r>
              <a:rPr lang="en-US" sz="2400" dirty="0"/>
              <a:t>pre-empted cause) </a:t>
            </a:r>
            <a:r>
              <a:rPr lang="el-GR" sz="2400" dirty="0"/>
              <a:t>ενός συμβάντος </a:t>
            </a:r>
            <a:r>
              <a:rPr lang="en-US" sz="2400" dirty="0"/>
              <a:t>e</a:t>
            </a:r>
            <a:r>
              <a:rPr lang="el-GR" sz="2400" dirty="0"/>
              <a:t> αν η </a:t>
            </a:r>
            <a:r>
              <a:rPr lang="en-US" sz="2400" dirty="0"/>
              <a:t>c</a:t>
            </a:r>
            <a:r>
              <a:rPr lang="el-GR" sz="2400" dirty="0"/>
              <a:t>΄ θα προκαλούσε το </a:t>
            </a:r>
            <a:r>
              <a:rPr lang="en-US" sz="2400" dirty="0"/>
              <a:t>e, </a:t>
            </a:r>
            <a:r>
              <a:rPr lang="el-GR" sz="2400" dirty="0"/>
              <a:t>αλλά η ενέργειά της παύεται ή προλαμβάνεται από κάποιο άλλο συμβάν </a:t>
            </a:r>
            <a:r>
              <a:rPr lang="en-US" sz="2400" dirty="0"/>
              <a:t>c</a:t>
            </a:r>
            <a:r>
              <a:rPr lang="el-GR" sz="2400" dirty="0"/>
              <a:t> που λαμβάνει χώρα και είναι</a:t>
            </a:r>
            <a:r>
              <a:rPr lang="en-US" sz="2400" dirty="0"/>
              <a:t> </a:t>
            </a:r>
            <a:r>
              <a:rPr lang="el-GR" sz="2400" dirty="0"/>
              <a:t>η αιτία του </a:t>
            </a:r>
            <a:r>
              <a:rPr lang="en-US" sz="2400" dirty="0"/>
              <a:t>e.</a:t>
            </a:r>
          </a:p>
          <a:p>
            <a:pPr marL="0" indent="0">
              <a:buNone/>
            </a:pPr>
            <a:endParaRPr lang="en-US" sz="2400" b="1" dirty="0"/>
          </a:p>
          <a:p>
            <a:r>
              <a:rPr lang="el-GR" sz="2400" b="1" dirty="0"/>
              <a:t>Πρώιμη προκαταβολή </a:t>
            </a:r>
            <a:r>
              <a:rPr lang="el-GR" sz="2400" dirty="0"/>
              <a:t>(</a:t>
            </a:r>
            <a:r>
              <a:rPr lang="en-US" sz="2400" dirty="0"/>
              <a:t>early pre-emption): </a:t>
            </a:r>
            <a:r>
              <a:rPr lang="el-GR" sz="2400" dirty="0"/>
              <a:t> η </a:t>
            </a:r>
            <a:r>
              <a:rPr lang="en-US" sz="2400" dirty="0"/>
              <a:t>c’ </a:t>
            </a:r>
            <a:r>
              <a:rPr lang="el-GR" sz="2400" dirty="0"/>
              <a:t>παύεται </a:t>
            </a:r>
            <a:r>
              <a:rPr lang="el-GR" sz="2400" b="1" i="1" dirty="0"/>
              <a:t>προτού </a:t>
            </a:r>
            <a:r>
              <a:rPr lang="el-GR" sz="2400" dirty="0"/>
              <a:t>το συμβάν </a:t>
            </a:r>
            <a:r>
              <a:rPr lang="en-US" sz="2400" dirty="0"/>
              <a:t>c </a:t>
            </a:r>
            <a:r>
              <a:rPr lang="el-GR" sz="2400" dirty="0"/>
              <a:t>προκαλέσει το </a:t>
            </a:r>
            <a:r>
              <a:rPr lang="en-US" sz="2400" dirty="0"/>
              <a:t>e.</a:t>
            </a:r>
          </a:p>
          <a:p>
            <a:pPr marL="0" indent="0">
              <a:buNone/>
            </a:pPr>
            <a:endParaRPr lang="en-US" sz="2400" dirty="0"/>
          </a:p>
          <a:p>
            <a:r>
              <a:rPr lang="el-GR" sz="2400" dirty="0"/>
              <a:t> </a:t>
            </a:r>
            <a:r>
              <a:rPr lang="el-GR" sz="2400" b="1" dirty="0"/>
              <a:t>Ύστερη προκαταβολή </a:t>
            </a:r>
            <a:r>
              <a:rPr lang="el-GR" sz="2400" dirty="0"/>
              <a:t>(</a:t>
            </a:r>
            <a:r>
              <a:rPr lang="en-US" sz="2400" dirty="0"/>
              <a:t>late pre-emption)</a:t>
            </a:r>
            <a:r>
              <a:rPr lang="el-GR" sz="2400" dirty="0"/>
              <a:t> </a:t>
            </a:r>
            <a:r>
              <a:rPr lang="en-US" sz="2400" dirty="0"/>
              <a:t>:   </a:t>
            </a:r>
            <a:r>
              <a:rPr lang="el-GR" sz="2400" dirty="0"/>
              <a:t>η </a:t>
            </a:r>
            <a:r>
              <a:rPr lang="en-US" sz="2400" dirty="0"/>
              <a:t>c’ </a:t>
            </a:r>
            <a:r>
              <a:rPr lang="el-GR" sz="2400" dirty="0"/>
              <a:t>προλαμβάνεται από το γεγονός ότι </a:t>
            </a:r>
            <a:r>
              <a:rPr lang="el-GR" sz="2400" b="1" i="1" dirty="0"/>
              <a:t> </a:t>
            </a:r>
            <a:r>
              <a:rPr lang="el-GR" sz="2400" dirty="0"/>
              <a:t>το συμβάν </a:t>
            </a:r>
            <a:r>
              <a:rPr lang="en-US" sz="2400" dirty="0"/>
              <a:t>c </a:t>
            </a:r>
            <a:r>
              <a:rPr lang="el-GR" sz="2400" dirty="0"/>
              <a:t>προκάλεσε το </a:t>
            </a:r>
            <a:r>
              <a:rPr lang="en-US" sz="2400" dirty="0"/>
              <a:t>e.</a:t>
            </a:r>
          </a:p>
          <a:p>
            <a:endParaRPr lang="el-GR" dirty="0"/>
          </a:p>
        </p:txBody>
      </p:sp>
    </p:spTree>
    <p:extLst>
      <p:ext uri="{BB962C8B-B14F-4D97-AF65-F5344CB8AC3E}">
        <p14:creationId xmlns:p14="http://schemas.microsoft.com/office/powerpoint/2010/main" val="2718873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DFF193-4E83-4607-9C55-41B0127ABD82}"/>
              </a:ext>
            </a:extLst>
          </p:cNvPr>
          <p:cNvSpPr>
            <a:spLocks noGrp="1"/>
          </p:cNvSpPr>
          <p:nvPr>
            <p:ph type="title"/>
          </p:nvPr>
        </p:nvSpPr>
        <p:spPr>
          <a:xfrm>
            <a:off x="628650" y="365126"/>
            <a:ext cx="7886700" cy="732153"/>
          </a:xfrm>
        </p:spPr>
        <p:txBody>
          <a:bodyPr>
            <a:noAutofit/>
          </a:bodyPr>
          <a:lstStyle/>
          <a:p>
            <a:r>
              <a:rPr lang="el-GR" sz="3000" dirty="0"/>
              <a:t>Πρόβλημα 2</a:t>
            </a:r>
            <a:r>
              <a:rPr lang="el-GR" sz="3000" baseline="30000" dirty="0"/>
              <a:t>α</a:t>
            </a:r>
            <a:r>
              <a:rPr lang="el-GR" sz="3000" dirty="0"/>
              <a:t>:  </a:t>
            </a:r>
            <a:r>
              <a:rPr lang="el-GR" sz="3000" i="1" dirty="0"/>
              <a:t>πρώιμης</a:t>
            </a:r>
            <a:r>
              <a:rPr lang="el-GR" sz="3000" dirty="0"/>
              <a:t> προκαταβολής (</a:t>
            </a:r>
            <a:r>
              <a:rPr lang="en-US" sz="3000" dirty="0"/>
              <a:t>early pre-emption)</a:t>
            </a:r>
            <a:endParaRPr lang="el-GR" sz="3000" dirty="0"/>
          </a:p>
        </p:txBody>
      </p:sp>
      <p:sp>
        <p:nvSpPr>
          <p:cNvPr id="3" name="Θέση περιεχομένου 2">
            <a:extLst>
              <a:ext uri="{FF2B5EF4-FFF2-40B4-BE49-F238E27FC236}">
                <a16:creationId xmlns:a16="http://schemas.microsoft.com/office/drawing/2014/main" id="{1B53375C-7827-4572-9454-B630FBA86075}"/>
              </a:ext>
            </a:extLst>
          </p:cNvPr>
          <p:cNvSpPr>
            <a:spLocks noGrp="1"/>
          </p:cNvSpPr>
          <p:nvPr>
            <p:ph idx="1"/>
          </p:nvPr>
        </p:nvSpPr>
        <p:spPr>
          <a:xfrm>
            <a:off x="628650" y="1195756"/>
            <a:ext cx="7886700" cy="5297118"/>
          </a:xfrm>
        </p:spPr>
        <p:txBody>
          <a:bodyPr>
            <a:normAutofit fontScale="92500" lnSpcReduction="20000"/>
          </a:bodyPr>
          <a:lstStyle/>
          <a:p>
            <a:r>
              <a:rPr lang="el-GR" sz="2400" dirty="0"/>
              <a:t>Δύο εκτελεστές ο Α και ο Β έχουν ένα συμβόλαιο θανάτου για τον Γ. Αμφότεροι οι εκτελεστές λαμβάνουν θέση βολής και ο Α πυροβολεί τον Γ. Ο θόρυβος του όπλου αποσυντονίζει τον Β ο οποίος δεν πυροβολεί. Ο Γ εκτελείται από τον Α ενώ αν ο Β πυροβολούσε θα σκότωνε τον Γ. Η βολή του Β προλαμβάνεται από τη βολή του Α. </a:t>
            </a:r>
          </a:p>
          <a:p>
            <a:endParaRPr lang="el-GR" dirty="0"/>
          </a:p>
          <a:p>
            <a:endParaRPr lang="el-GR" dirty="0"/>
          </a:p>
          <a:p>
            <a:endParaRPr lang="el-GR" dirty="0"/>
          </a:p>
          <a:p>
            <a:endParaRPr lang="el-GR" dirty="0"/>
          </a:p>
          <a:p>
            <a:r>
              <a:rPr lang="el-GR" sz="2000" dirty="0"/>
              <a:t>Αν ~ Ο(Α)</a:t>
            </a:r>
            <a:r>
              <a:rPr lang="el-GR" sz="2000" spc="-4" dirty="0">
                <a:cs typeface="AppleMyungjo"/>
              </a:rPr>
              <a:t> ◻→ ~</a:t>
            </a:r>
            <a:r>
              <a:rPr lang="el-GR" sz="2000" dirty="0"/>
              <a:t>Ο(Γ</a:t>
            </a:r>
            <a:r>
              <a:rPr lang="en-US" sz="2000" dirty="0"/>
              <a:t>)</a:t>
            </a:r>
            <a:r>
              <a:rPr lang="el-GR" sz="2000" dirty="0"/>
              <a:t> και Ο(Α), Ο(Γ) αληθείς, τότε Α είναι αιτία του Γ.</a:t>
            </a:r>
          </a:p>
          <a:p>
            <a:r>
              <a:rPr lang="el-GR" sz="2000" dirty="0"/>
              <a:t>Στον πραγματικό κόσμο: η Ο(Α)</a:t>
            </a:r>
            <a:r>
              <a:rPr lang="el-GR" sz="2000" spc="-4" dirty="0"/>
              <a:t>, η</a:t>
            </a:r>
            <a:r>
              <a:rPr lang="el-GR" sz="2000" dirty="0"/>
              <a:t> ~Ο(Β) και η Ο(Γ) είναι αληθείς. </a:t>
            </a:r>
          </a:p>
          <a:p>
            <a:r>
              <a:rPr lang="el-GR" sz="2000" dirty="0"/>
              <a:t>Όμως, οι δυνατοί κόσμοι στους οποίους ικανοποιούνται οι ~ Ο(Α), Ο(Β)</a:t>
            </a:r>
            <a:r>
              <a:rPr lang="el-GR" sz="2000" spc="-4" dirty="0">
                <a:cs typeface="AppleMyungjo"/>
              </a:rPr>
              <a:t> και </a:t>
            </a:r>
            <a:r>
              <a:rPr lang="el-GR" sz="2000" dirty="0"/>
              <a:t>Ο(Γ</a:t>
            </a:r>
            <a:r>
              <a:rPr lang="en-US" sz="2000" dirty="0"/>
              <a:t>)</a:t>
            </a:r>
            <a:r>
              <a:rPr lang="el-GR" sz="2000" dirty="0"/>
              <a:t>  είναι εγγύτεροι από εκείνους που  ικανοποιούν τις ~ Ο(Α), ~Ο(Β)</a:t>
            </a:r>
            <a:r>
              <a:rPr lang="el-GR" sz="2000" spc="-4" dirty="0">
                <a:cs typeface="AppleMyungjo"/>
              </a:rPr>
              <a:t> και ~</a:t>
            </a:r>
            <a:r>
              <a:rPr lang="el-GR" sz="2000" dirty="0"/>
              <a:t>Ο(Γ</a:t>
            </a:r>
            <a:r>
              <a:rPr lang="en-US" sz="2000" dirty="0"/>
              <a:t>)</a:t>
            </a:r>
            <a:r>
              <a:rPr lang="el-GR" sz="2000" dirty="0"/>
              <a:t> διότι σε απουσία του θορύβου από το όπλο του Α ο Β θα πυροβολούσε και θα σκότωνε τον Γ.</a:t>
            </a:r>
          </a:p>
          <a:p>
            <a:r>
              <a:rPr lang="el-GR" sz="2000" dirty="0"/>
              <a:t>Άρα, ενάντια στις διαισθήσεις μας, δεν μπορούμε να συμπεράνουμε ότι ο Α σκότωσε τον Γ </a:t>
            </a:r>
          </a:p>
          <a:p>
            <a:endParaRPr lang="el-GR" dirty="0"/>
          </a:p>
          <a:p>
            <a:endParaRPr lang="el-GR" dirty="0"/>
          </a:p>
        </p:txBody>
      </p:sp>
      <p:sp>
        <p:nvSpPr>
          <p:cNvPr id="4" name="TextBox 3">
            <a:extLst>
              <a:ext uri="{FF2B5EF4-FFF2-40B4-BE49-F238E27FC236}">
                <a16:creationId xmlns:a16="http://schemas.microsoft.com/office/drawing/2014/main" id="{FEAC5E24-45E5-4D6A-9E4F-0025FAA63CED}"/>
              </a:ext>
            </a:extLst>
          </p:cNvPr>
          <p:cNvSpPr txBox="1"/>
          <p:nvPr/>
        </p:nvSpPr>
        <p:spPr>
          <a:xfrm>
            <a:off x="2743201" y="2763028"/>
            <a:ext cx="3080824" cy="923330"/>
          </a:xfrm>
          <a:prstGeom prst="rect">
            <a:avLst/>
          </a:prstGeom>
          <a:noFill/>
          <a:ln>
            <a:solidFill>
              <a:schemeClr val="tx1"/>
            </a:solidFill>
          </a:ln>
        </p:spPr>
        <p:txBody>
          <a:bodyPr wrap="square" rtlCol="0">
            <a:spAutoFit/>
          </a:bodyPr>
          <a:lstStyle/>
          <a:p>
            <a:r>
              <a:rPr lang="el-GR" b="1" dirty="0"/>
              <a:t>Α</a:t>
            </a:r>
          </a:p>
          <a:p>
            <a:r>
              <a:rPr lang="el-GR" b="1" dirty="0"/>
              <a:t>						Γ</a:t>
            </a:r>
          </a:p>
          <a:p>
            <a:r>
              <a:rPr lang="el-GR" b="1" dirty="0"/>
              <a:t>Β</a:t>
            </a:r>
          </a:p>
        </p:txBody>
      </p:sp>
      <p:grpSp>
        <p:nvGrpSpPr>
          <p:cNvPr id="5" name="Ομάδα 4">
            <a:extLst>
              <a:ext uri="{FF2B5EF4-FFF2-40B4-BE49-F238E27FC236}">
                <a16:creationId xmlns:a16="http://schemas.microsoft.com/office/drawing/2014/main" id="{5114C1F4-66BE-4814-85DC-7604EEC11654}"/>
              </a:ext>
            </a:extLst>
          </p:cNvPr>
          <p:cNvGrpSpPr/>
          <p:nvPr/>
        </p:nvGrpSpPr>
        <p:grpSpPr>
          <a:xfrm>
            <a:off x="3003453" y="2930961"/>
            <a:ext cx="2560320" cy="587464"/>
            <a:chOff x="2391508" y="3084204"/>
            <a:chExt cx="2560320" cy="587464"/>
          </a:xfrm>
        </p:grpSpPr>
        <p:cxnSp>
          <p:nvCxnSpPr>
            <p:cNvPr id="6" name="Ευθύγραμμο βέλος σύνδεσης 5">
              <a:extLst>
                <a:ext uri="{FF2B5EF4-FFF2-40B4-BE49-F238E27FC236}">
                  <a16:creationId xmlns:a16="http://schemas.microsoft.com/office/drawing/2014/main" id="{991719DE-BE53-4D0F-9183-BED7DA2A1DA4}"/>
                </a:ext>
              </a:extLst>
            </p:cNvPr>
            <p:cNvCxnSpPr/>
            <p:nvPr/>
          </p:nvCxnSpPr>
          <p:spPr>
            <a:xfrm flipV="1">
              <a:off x="2391508" y="3429000"/>
              <a:ext cx="2560320" cy="24266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DED125E4-ABBD-43D6-A7FF-EBEE0D254122}"/>
                </a:ext>
              </a:extLst>
            </p:cNvPr>
            <p:cNvCxnSpPr/>
            <p:nvPr/>
          </p:nvCxnSpPr>
          <p:spPr>
            <a:xfrm>
              <a:off x="2391508" y="3084204"/>
              <a:ext cx="2560320" cy="305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026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5B3CD4-A501-422B-AA8E-E4514612E3A6}"/>
              </a:ext>
            </a:extLst>
          </p:cNvPr>
          <p:cNvSpPr>
            <a:spLocks noGrp="1"/>
          </p:cNvSpPr>
          <p:nvPr>
            <p:ph type="title"/>
          </p:nvPr>
        </p:nvSpPr>
        <p:spPr>
          <a:xfrm>
            <a:off x="628650" y="365126"/>
            <a:ext cx="7886700" cy="507071"/>
          </a:xfrm>
        </p:spPr>
        <p:txBody>
          <a:bodyPr>
            <a:normAutofit fontScale="90000"/>
          </a:bodyPr>
          <a:lstStyle/>
          <a:p>
            <a:r>
              <a:rPr lang="el-GR" dirty="0"/>
              <a:t>Η απάντηση του </a:t>
            </a:r>
            <a:r>
              <a:rPr lang="en-US" dirty="0"/>
              <a:t>Lewis</a:t>
            </a:r>
            <a:endParaRPr lang="el-GR" dirty="0"/>
          </a:p>
        </p:txBody>
      </p:sp>
      <p:sp>
        <p:nvSpPr>
          <p:cNvPr id="3" name="Θέση περιεχομένου 2">
            <a:extLst>
              <a:ext uri="{FF2B5EF4-FFF2-40B4-BE49-F238E27FC236}">
                <a16:creationId xmlns:a16="http://schemas.microsoft.com/office/drawing/2014/main" id="{EFBDA873-CA92-4EC3-97F1-05C1DB161050}"/>
              </a:ext>
            </a:extLst>
          </p:cNvPr>
          <p:cNvSpPr>
            <a:spLocks noGrp="1"/>
          </p:cNvSpPr>
          <p:nvPr>
            <p:ph idx="1"/>
          </p:nvPr>
        </p:nvSpPr>
        <p:spPr>
          <a:xfrm>
            <a:off x="628650" y="1069145"/>
            <a:ext cx="7886700" cy="5107818"/>
          </a:xfrm>
        </p:spPr>
        <p:txBody>
          <a:bodyPr>
            <a:normAutofit/>
          </a:bodyPr>
          <a:lstStyle/>
          <a:p>
            <a:r>
              <a:rPr lang="el-GR" sz="2200" dirty="0"/>
              <a:t>Ο θάνατος του Γ δεν εξαρτάται </a:t>
            </a:r>
            <a:r>
              <a:rPr lang="el-GR" sz="2200" dirty="0" err="1"/>
              <a:t>αντιγεγονοτικά</a:t>
            </a:r>
            <a:r>
              <a:rPr lang="el-GR" sz="2200" dirty="0"/>
              <a:t> ούτε από τη βολή του Α ούτε από τη βολή του Β. </a:t>
            </a:r>
          </a:p>
          <a:p>
            <a:r>
              <a:rPr lang="el-GR" sz="2200" dirty="0"/>
              <a:t>Αν όμως θεωρήσουμε την ύπαρξη μιας </a:t>
            </a:r>
            <a:r>
              <a:rPr lang="el-GR" sz="2200" dirty="0" err="1"/>
              <a:t>αιτιακής</a:t>
            </a:r>
            <a:r>
              <a:rPr lang="el-GR" sz="2200" dirty="0"/>
              <a:t> αλυσίδας συμβάντων Χ1, …,Χ</a:t>
            </a:r>
            <a:r>
              <a:rPr lang="en-US" sz="2200" dirty="0"/>
              <a:t>n</a:t>
            </a:r>
            <a:r>
              <a:rPr lang="el-GR" sz="2200" dirty="0"/>
              <a:t> (διαδοχικές θέσεις του βλήματος) που λαμβάνουν χώρα στον πραγματικό κόσμο και συνδέουν τη βολή του Α με το θάνατο του Γ, τότε οι </a:t>
            </a:r>
            <a:r>
              <a:rPr lang="el-GR" sz="2200" dirty="0" err="1"/>
              <a:t>αντιγεγονοτικές</a:t>
            </a:r>
            <a:r>
              <a:rPr lang="el-GR" sz="2200" dirty="0"/>
              <a:t> προτάσεις </a:t>
            </a:r>
          </a:p>
          <a:p>
            <a:pPr marL="0" indent="0" algn="ctr">
              <a:buNone/>
            </a:pPr>
            <a:r>
              <a:rPr lang="el-GR" sz="2200" dirty="0"/>
              <a:t>~Ο(Α)</a:t>
            </a:r>
            <a:r>
              <a:rPr lang="el-GR" sz="2200" spc="-4" dirty="0">
                <a:cs typeface="AppleMyungjo"/>
              </a:rPr>
              <a:t> ◻→</a:t>
            </a:r>
            <a:r>
              <a:rPr lang="el-GR" sz="2200" dirty="0"/>
              <a:t> ~Ο(Χ1), …, ~Ο(Χ</a:t>
            </a:r>
            <a:r>
              <a:rPr lang="en-US" sz="2200" dirty="0"/>
              <a:t>n-1</a:t>
            </a:r>
            <a:r>
              <a:rPr lang="el-GR" sz="2200" dirty="0"/>
              <a:t>)</a:t>
            </a:r>
            <a:r>
              <a:rPr lang="el-GR" sz="2200" spc="-4" dirty="0">
                <a:cs typeface="AppleMyungjo"/>
              </a:rPr>
              <a:t> ◻→</a:t>
            </a:r>
            <a:r>
              <a:rPr lang="el-GR" sz="2200" dirty="0"/>
              <a:t> ~Ο(Χ</a:t>
            </a:r>
            <a:r>
              <a:rPr lang="en-US" sz="2200" dirty="0"/>
              <a:t>n</a:t>
            </a:r>
            <a:r>
              <a:rPr lang="el-GR" sz="2200" dirty="0"/>
              <a:t>)</a:t>
            </a:r>
            <a:r>
              <a:rPr lang="en-US" sz="2200" dirty="0"/>
              <a:t>, </a:t>
            </a:r>
            <a:r>
              <a:rPr lang="el-GR" sz="2200" dirty="0"/>
              <a:t>~Ο(Χ</a:t>
            </a:r>
            <a:r>
              <a:rPr lang="en-US" sz="2200" dirty="0"/>
              <a:t>n</a:t>
            </a:r>
            <a:r>
              <a:rPr lang="el-GR" sz="2200" dirty="0"/>
              <a:t>)</a:t>
            </a:r>
            <a:r>
              <a:rPr lang="el-GR" sz="2200" spc="-4" dirty="0">
                <a:cs typeface="AppleMyungjo"/>
              </a:rPr>
              <a:t> ◻→</a:t>
            </a:r>
            <a:r>
              <a:rPr lang="el-GR" sz="2200" dirty="0"/>
              <a:t> ~Ο(Γ) </a:t>
            </a:r>
          </a:p>
          <a:p>
            <a:pPr marL="266700" lvl="1" indent="0" algn="just">
              <a:buNone/>
            </a:pPr>
            <a:r>
              <a:rPr lang="el-GR" sz="2200" dirty="0"/>
              <a:t>είναι αληθείς και δεν υπάρχει αντίστοιχη ακολουθία συμβάντων στον πραγματικό κόσμο που να συνδέει το Β με το Γ.  </a:t>
            </a:r>
          </a:p>
          <a:p>
            <a:pPr marL="0" indent="0" algn="ctr">
              <a:buNone/>
            </a:pPr>
            <a:r>
              <a:rPr lang="el-GR" sz="2600" dirty="0"/>
              <a:t> </a:t>
            </a:r>
            <a:endParaRPr lang="el-GR" sz="2200" dirty="0"/>
          </a:p>
          <a:p>
            <a:pPr lvl="1"/>
            <a:endParaRPr lang="el-GR" sz="2200" dirty="0"/>
          </a:p>
        </p:txBody>
      </p:sp>
    </p:spTree>
    <p:extLst>
      <p:ext uri="{BB962C8B-B14F-4D97-AF65-F5344CB8AC3E}">
        <p14:creationId xmlns:p14="http://schemas.microsoft.com/office/powerpoint/2010/main" val="199365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C04F-7FD9-4AFB-9A01-BAD229C2BFEA}"/>
              </a:ext>
            </a:extLst>
          </p:cNvPr>
          <p:cNvSpPr>
            <a:spLocks noGrp="1"/>
          </p:cNvSpPr>
          <p:nvPr>
            <p:ph type="title"/>
          </p:nvPr>
        </p:nvSpPr>
        <p:spPr>
          <a:xfrm>
            <a:off x="1614487" y="927716"/>
            <a:ext cx="5915025" cy="531804"/>
          </a:xfrm>
        </p:spPr>
        <p:txBody>
          <a:bodyPr>
            <a:noAutofit/>
          </a:bodyPr>
          <a:lstStyle/>
          <a:p>
            <a:r>
              <a:rPr lang="el-GR" sz="3800" dirty="0"/>
              <a:t>Τα </a:t>
            </a:r>
            <a:r>
              <a:rPr lang="en-US" sz="3800" dirty="0" err="1"/>
              <a:t>relata</a:t>
            </a:r>
            <a:r>
              <a:rPr lang="en-US" sz="3800" dirty="0"/>
              <a:t> </a:t>
            </a:r>
            <a:r>
              <a:rPr lang="el-GR" sz="3800" dirty="0"/>
              <a:t>της </a:t>
            </a:r>
            <a:r>
              <a:rPr lang="el-GR" sz="3800" dirty="0" err="1"/>
              <a:t>αιτιακής</a:t>
            </a:r>
            <a:r>
              <a:rPr lang="el-GR" sz="3800" dirty="0"/>
              <a:t> σχέσης</a:t>
            </a:r>
            <a:endParaRPr lang="en-US" sz="3800" dirty="0"/>
          </a:p>
        </p:txBody>
      </p:sp>
      <p:sp>
        <p:nvSpPr>
          <p:cNvPr id="3" name="Content Placeholder 2">
            <a:extLst>
              <a:ext uri="{FF2B5EF4-FFF2-40B4-BE49-F238E27FC236}">
                <a16:creationId xmlns:a16="http://schemas.microsoft.com/office/drawing/2014/main" id="{9F98230F-7510-43CD-8281-3C461531F321}"/>
              </a:ext>
            </a:extLst>
          </p:cNvPr>
          <p:cNvSpPr>
            <a:spLocks noGrp="1"/>
          </p:cNvSpPr>
          <p:nvPr>
            <p:ph idx="1"/>
          </p:nvPr>
        </p:nvSpPr>
        <p:spPr>
          <a:xfrm>
            <a:off x="1056444" y="1695635"/>
            <a:ext cx="7272062" cy="4456590"/>
          </a:xfrm>
        </p:spPr>
        <p:txBody>
          <a:bodyPr>
            <a:normAutofit fontScale="92500" lnSpcReduction="20000"/>
          </a:bodyPr>
          <a:lstStyle/>
          <a:p>
            <a:r>
              <a:rPr lang="el-GR" b="1" dirty="0"/>
              <a:t>Αντικείμενα </a:t>
            </a:r>
            <a:r>
              <a:rPr lang="el-GR" spc="29" dirty="0">
                <a:cs typeface="Times New Roman"/>
              </a:rPr>
              <a:t>‘η </a:t>
            </a:r>
            <a:r>
              <a:rPr lang="el-GR" spc="92" dirty="0">
                <a:cs typeface="Times New Roman"/>
              </a:rPr>
              <a:t>πέτρα </a:t>
            </a:r>
            <a:r>
              <a:rPr lang="el-GR" spc="66" dirty="0">
                <a:cs typeface="Times New Roman"/>
              </a:rPr>
              <a:t>έσπασε </a:t>
            </a:r>
            <a:r>
              <a:rPr lang="el-GR" spc="90" dirty="0">
                <a:cs typeface="Times New Roman"/>
              </a:rPr>
              <a:t>το</a:t>
            </a:r>
            <a:r>
              <a:rPr lang="el-GR" spc="-242" dirty="0">
                <a:cs typeface="Times New Roman"/>
              </a:rPr>
              <a:t> </a:t>
            </a:r>
            <a:r>
              <a:rPr lang="el-GR" spc="107" dirty="0">
                <a:cs typeface="Times New Roman"/>
              </a:rPr>
              <a:t>παράθυρο’</a:t>
            </a:r>
            <a:endParaRPr lang="el-GR" dirty="0">
              <a:cs typeface="Times New Roman"/>
            </a:endParaRPr>
          </a:p>
          <a:p>
            <a:r>
              <a:rPr lang="en-US" b="1" dirty="0"/>
              <a:t>Hobbes</a:t>
            </a:r>
          </a:p>
          <a:p>
            <a:pPr marL="342900" lvl="1" indent="0">
              <a:buNone/>
            </a:pPr>
            <a:r>
              <a:rPr lang="en-US" dirty="0"/>
              <a:t>“</a:t>
            </a:r>
            <a:r>
              <a:rPr lang="el-GR" dirty="0"/>
              <a:t>Κατανοούμε ότι ένα ενεργούν παράγει το καθορισμένο, ή κάποιο συγκεκριμένο, αποτέλεσμα στο πάσχον, σύμφωνα με κάποιο ορισμένο </a:t>
            </a:r>
            <a:r>
              <a:rPr lang="el-GR" dirty="0" err="1"/>
              <a:t>συμβεβηκός</a:t>
            </a:r>
            <a:r>
              <a:rPr lang="el-GR" dirty="0"/>
              <a:t> ή </a:t>
            </a:r>
            <a:r>
              <a:rPr lang="el-GR" dirty="0" err="1"/>
              <a:t>συμβεβηκότα</a:t>
            </a:r>
            <a:r>
              <a:rPr lang="el-GR" dirty="0"/>
              <a:t> από τα οποία τόσο αυτό όσο και το πάσχον επηρεάζονται. Αυτό σημαίνει ότι το ενεργούν έχει αυτό ακριβώς το αποτέλεσμα, όχι επειδή είναι ένα σώμα αλλά επειδή είναι σώμα αυτού του είδους ή επειδή κινείται κατ' αυτόν τον τρόπο.</a:t>
            </a:r>
            <a:r>
              <a:rPr lang="en-US" dirty="0"/>
              <a:t>”</a:t>
            </a:r>
          </a:p>
          <a:p>
            <a:pPr marL="342900" lvl="1" indent="0" algn="r">
              <a:buNone/>
            </a:pPr>
            <a:r>
              <a:rPr lang="en-US" i="1" dirty="0"/>
              <a:t>Elements </a:t>
            </a:r>
            <a:r>
              <a:rPr lang="en-US" i="1"/>
              <a:t>of Philosophy</a:t>
            </a:r>
            <a:endParaRPr lang="en-US" dirty="0"/>
          </a:p>
          <a:p>
            <a:pPr marL="342900" lvl="1" indent="0">
              <a:buNone/>
            </a:pPr>
            <a:endParaRPr lang="en-US" dirty="0"/>
          </a:p>
          <a:p>
            <a:r>
              <a:rPr lang="el-GR" spc="29" dirty="0">
                <a:cs typeface="Times New Roman"/>
              </a:rPr>
              <a:t>‘η </a:t>
            </a:r>
            <a:r>
              <a:rPr lang="el-GR" spc="92" dirty="0">
                <a:cs typeface="Times New Roman"/>
              </a:rPr>
              <a:t>πέτρα </a:t>
            </a:r>
            <a:r>
              <a:rPr lang="el-GR" spc="66" dirty="0">
                <a:cs typeface="Times New Roman"/>
              </a:rPr>
              <a:t>έσπασε</a:t>
            </a:r>
            <a:r>
              <a:rPr lang="el-GR" spc="-107" dirty="0">
                <a:cs typeface="Times New Roman"/>
              </a:rPr>
              <a:t> </a:t>
            </a:r>
            <a:r>
              <a:rPr lang="el-GR" spc="90" dirty="0">
                <a:cs typeface="Times New Roman"/>
              </a:rPr>
              <a:t>το</a:t>
            </a:r>
            <a:r>
              <a:rPr lang="el-GR" spc="5" dirty="0">
                <a:cs typeface="Times New Roman"/>
              </a:rPr>
              <a:t> </a:t>
            </a:r>
            <a:r>
              <a:rPr lang="el-GR" spc="107" dirty="0">
                <a:cs typeface="Times New Roman"/>
              </a:rPr>
              <a:t>παράθυρο’</a:t>
            </a:r>
            <a:r>
              <a:rPr lang="en-US" spc="-3" dirty="0">
                <a:cs typeface="Times New Roman"/>
              </a:rPr>
              <a:t> </a:t>
            </a:r>
            <a:r>
              <a:rPr lang="en-US" spc="-3" dirty="0">
                <a:cs typeface="Times New Roman"/>
                <a:sym typeface="Wingdings" panose="05000000000000000000" pitchFamily="2" charset="2"/>
              </a:rPr>
              <a:t> </a:t>
            </a:r>
            <a:r>
              <a:rPr lang="el-GR" spc="29" dirty="0">
                <a:cs typeface="Times New Roman"/>
              </a:rPr>
              <a:t>‘η </a:t>
            </a:r>
            <a:r>
              <a:rPr lang="el-GR" spc="92" dirty="0">
                <a:cs typeface="Times New Roman"/>
              </a:rPr>
              <a:t>πέτρα </a:t>
            </a:r>
            <a:r>
              <a:rPr lang="el-GR" spc="40" dirty="0">
                <a:cs typeface="Times New Roman"/>
              </a:rPr>
              <a:t>με </a:t>
            </a:r>
            <a:r>
              <a:rPr lang="el-GR" spc="60" dirty="0">
                <a:cs typeface="Times New Roman"/>
              </a:rPr>
              <a:t>τις  </a:t>
            </a:r>
            <a:r>
              <a:rPr lang="el-GR" spc="71" dirty="0">
                <a:cs typeface="Times New Roman"/>
              </a:rPr>
              <a:t>συγκεκριμένες ιδιότητες </a:t>
            </a:r>
            <a:r>
              <a:rPr lang="el-GR" spc="37" dirty="0">
                <a:cs typeface="Times New Roman"/>
              </a:rPr>
              <a:t>σε </a:t>
            </a:r>
            <a:r>
              <a:rPr lang="el-GR" spc="74" dirty="0">
                <a:cs typeface="Times New Roman"/>
              </a:rPr>
              <a:t>συγκεκριμένο</a:t>
            </a:r>
            <a:r>
              <a:rPr lang="el-GR" spc="-200" dirty="0">
                <a:cs typeface="Times New Roman"/>
              </a:rPr>
              <a:t> </a:t>
            </a:r>
            <a:r>
              <a:rPr lang="el-GR" spc="74" dirty="0">
                <a:cs typeface="Times New Roman"/>
              </a:rPr>
              <a:t>περιβάλλον  </a:t>
            </a:r>
            <a:r>
              <a:rPr lang="el-GR" spc="66" dirty="0">
                <a:cs typeface="Times New Roman"/>
              </a:rPr>
              <a:t>έσπασε </a:t>
            </a:r>
            <a:r>
              <a:rPr lang="el-GR" spc="90" dirty="0">
                <a:cs typeface="Times New Roman"/>
              </a:rPr>
              <a:t>το</a:t>
            </a:r>
            <a:r>
              <a:rPr lang="el-GR" spc="-71" dirty="0">
                <a:cs typeface="Times New Roman"/>
              </a:rPr>
              <a:t> </a:t>
            </a:r>
            <a:r>
              <a:rPr lang="el-GR" spc="107" dirty="0">
                <a:cs typeface="Times New Roman"/>
              </a:rPr>
              <a:t>παράθυρο’</a:t>
            </a:r>
            <a:endParaRPr lang="el-GR" dirty="0">
              <a:cs typeface="Times New Roman"/>
            </a:endParaRPr>
          </a:p>
        </p:txBody>
      </p:sp>
    </p:spTree>
    <p:extLst>
      <p:ext uri="{BB962C8B-B14F-4D97-AF65-F5344CB8AC3E}">
        <p14:creationId xmlns:p14="http://schemas.microsoft.com/office/powerpoint/2010/main" val="955900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462BD2-DDA9-433A-B83E-DAA2D0D025F4}"/>
              </a:ext>
            </a:extLst>
          </p:cNvPr>
          <p:cNvSpPr txBox="1"/>
          <p:nvPr/>
        </p:nvSpPr>
        <p:spPr>
          <a:xfrm>
            <a:off x="2743201" y="2943458"/>
            <a:ext cx="3080824" cy="923330"/>
          </a:xfrm>
          <a:prstGeom prst="rect">
            <a:avLst/>
          </a:prstGeom>
          <a:noFill/>
          <a:ln>
            <a:solidFill>
              <a:schemeClr val="tx1"/>
            </a:solidFill>
          </a:ln>
        </p:spPr>
        <p:txBody>
          <a:bodyPr wrap="square" rtlCol="0">
            <a:spAutoFit/>
          </a:bodyPr>
          <a:lstStyle/>
          <a:p>
            <a:r>
              <a:rPr lang="el-GR" b="1" dirty="0"/>
              <a:t>Δ</a:t>
            </a:r>
          </a:p>
          <a:p>
            <a:r>
              <a:rPr lang="el-GR" b="1" dirty="0"/>
              <a:t>						Γ</a:t>
            </a:r>
          </a:p>
          <a:p>
            <a:r>
              <a:rPr lang="el-GR" b="1" dirty="0"/>
              <a:t>Τ</a:t>
            </a:r>
          </a:p>
        </p:txBody>
      </p:sp>
      <p:grpSp>
        <p:nvGrpSpPr>
          <p:cNvPr id="13" name="Ομάδα 12">
            <a:extLst>
              <a:ext uri="{FF2B5EF4-FFF2-40B4-BE49-F238E27FC236}">
                <a16:creationId xmlns:a16="http://schemas.microsoft.com/office/drawing/2014/main" id="{80026D29-0F1C-4E94-A151-FDD51DD53FE0}"/>
              </a:ext>
            </a:extLst>
          </p:cNvPr>
          <p:cNvGrpSpPr/>
          <p:nvPr/>
        </p:nvGrpSpPr>
        <p:grpSpPr>
          <a:xfrm>
            <a:off x="3003453" y="3111391"/>
            <a:ext cx="2560320" cy="587464"/>
            <a:chOff x="2391508" y="3084204"/>
            <a:chExt cx="2560320" cy="587464"/>
          </a:xfrm>
        </p:grpSpPr>
        <p:cxnSp>
          <p:nvCxnSpPr>
            <p:cNvPr id="10" name="Ευθύγραμμο βέλος σύνδεσης 9">
              <a:extLst>
                <a:ext uri="{FF2B5EF4-FFF2-40B4-BE49-F238E27FC236}">
                  <a16:creationId xmlns:a16="http://schemas.microsoft.com/office/drawing/2014/main" id="{5B57E83C-59BA-4DFE-BFF5-0FA1B56F4344}"/>
                </a:ext>
              </a:extLst>
            </p:cNvPr>
            <p:cNvCxnSpPr/>
            <p:nvPr/>
          </p:nvCxnSpPr>
          <p:spPr>
            <a:xfrm flipV="1">
              <a:off x="2391508" y="3429000"/>
              <a:ext cx="2560320" cy="2426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EF694D88-2CF7-4507-BF52-6223C758EA4A}"/>
                </a:ext>
              </a:extLst>
            </p:cNvPr>
            <p:cNvCxnSpPr/>
            <p:nvPr/>
          </p:nvCxnSpPr>
          <p:spPr>
            <a:xfrm>
              <a:off x="2391508" y="3084204"/>
              <a:ext cx="2560320" cy="305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Τίτλος 18">
            <a:extLst>
              <a:ext uri="{FF2B5EF4-FFF2-40B4-BE49-F238E27FC236}">
                <a16:creationId xmlns:a16="http://schemas.microsoft.com/office/drawing/2014/main" id="{5A37D1A4-C957-4A8C-B5D4-FA395463CB91}"/>
              </a:ext>
            </a:extLst>
          </p:cNvPr>
          <p:cNvSpPr>
            <a:spLocks noGrp="1"/>
          </p:cNvSpPr>
          <p:nvPr>
            <p:ph type="title"/>
          </p:nvPr>
        </p:nvSpPr>
        <p:spPr>
          <a:xfrm>
            <a:off x="628651" y="365128"/>
            <a:ext cx="8008913" cy="859641"/>
          </a:xfrm>
        </p:spPr>
        <p:txBody>
          <a:bodyPr>
            <a:normAutofit fontScale="90000"/>
          </a:bodyPr>
          <a:lstStyle/>
          <a:p>
            <a:r>
              <a:rPr lang="el-GR" sz="4000" dirty="0"/>
              <a:t>Πρόβλημα 2</a:t>
            </a:r>
            <a:r>
              <a:rPr lang="el-GR" sz="4000" baseline="30000" dirty="0"/>
              <a:t>β </a:t>
            </a:r>
            <a:r>
              <a:rPr lang="el-GR" sz="4000" dirty="0"/>
              <a:t>: </a:t>
            </a:r>
            <a:r>
              <a:rPr lang="el-GR" sz="4000" i="1" dirty="0"/>
              <a:t>ύστερη</a:t>
            </a:r>
            <a:r>
              <a:rPr lang="el-GR" sz="4000" dirty="0"/>
              <a:t> προκαταβολή (</a:t>
            </a:r>
            <a:r>
              <a:rPr lang="en-US" sz="4000" dirty="0"/>
              <a:t>late preemption</a:t>
            </a:r>
            <a:r>
              <a:rPr lang="en-US" dirty="0"/>
              <a:t>)</a:t>
            </a:r>
            <a:endParaRPr lang="el-GR" dirty="0"/>
          </a:p>
        </p:txBody>
      </p:sp>
      <p:sp>
        <p:nvSpPr>
          <p:cNvPr id="17" name="Θέση περιεχομένου 16">
            <a:extLst>
              <a:ext uri="{FF2B5EF4-FFF2-40B4-BE49-F238E27FC236}">
                <a16:creationId xmlns:a16="http://schemas.microsoft.com/office/drawing/2014/main" id="{9F1EE6F3-C4D6-4467-AAF3-63E0A0868F50}"/>
              </a:ext>
            </a:extLst>
          </p:cNvPr>
          <p:cNvSpPr>
            <a:spLocks noGrp="1"/>
          </p:cNvSpPr>
          <p:nvPr>
            <p:ph idx="1"/>
          </p:nvPr>
        </p:nvSpPr>
        <p:spPr>
          <a:xfrm>
            <a:off x="689757" y="1392702"/>
            <a:ext cx="7886700" cy="5254916"/>
          </a:xfrm>
        </p:spPr>
        <p:txBody>
          <a:bodyPr>
            <a:normAutofit fontScale="92500" lnSpcReduction="20000"/>
          </a:bodyPr>
          <a:lstStyle/>
          <a:p>
            <a:r>
              <a:rPr lang="el-GR" sz="2200" dirty="0"/>
              <a:t>Υποθέστε ότι ο Δαυίδ (Δ) πετάει μια πέτρα στον Γολιάθ (Γ). Ταυτόχρονα ο Γουλιέλμος </a:t>
            </a:r>
            <a:r>
              <a:rPr lang="el-GR" sz="2200" dirty="0" err="1"/>
              <a:t>Τέλλος</a:t>
            </a:r>
            <a:r>
              <a:rPr lang="el-GR" sz="2200" dirty="0"/>
              <a:t> (Τ) εξαπολύει το βέλος του στον</a:t>
            </a:r>
            <a:r>
              <a:rPr lang="en-US" sz="2200" dirty="0"/>
              <a:t> </a:t>
            </a:r>
            <a:r>
              <a:rPr lang="el-GR" sz="2200" dirty="0"/>
              <a:t>Γολιάθ. Το βέλος του </a:t>
            </a:r>
            <a:r>
              <a:rPr lang="el-GR" sz="2200" dirty="0" err="1"/>
              <a:t>Τέλλου</a:t>
            </a:r>
            <a:r>
              <a:rPr lang="el-GR" sz="2200" dirty="0"/>
              <a:t> θα σκότωνε τον Γολιάθ αν η πέτρα του Δαυίδ δεν τον είχε καταβάλλει λίγο νωρίτερα. Το αποτέλεσμα που θα επιτύγχανε ο </a:t>
            </a:r>
            <a:r>
              <a:rPr lang="el-GR" sz="2200" dirty="0" err="1"/>
              <a:t>Τέλλος</a:t>
            </a:r>
            <a:r>
              <a:rPr lang="el-GR" sz="2200" dirty="0"/>
              <a:t> προλαμβάνεται από την πέτρα του Δαυίδ.  </a:t>
            </a:r>
          </a:p>
          <a:p>
            <a:endParaRPr lang="el-GR" dirty="0"/>
          </a:p>
          <a:p>
            <a:endParaRPr lang="el-GR" dirty="0"/>
          </a:p>
          <a:p>
            <a:pPr marL="0" indent="0">
              <a:buNone/>
            </a:pPr>
            <a:endParaRPr lang="el-GR" dirty="0"/>
          </a:p>
          <a:p>
            <a:endParaRPr lang="el-GR" dirty="0"/>
          </a:p>
          <a:p>
            <a:endParaRPr lang="el-GR" dirty="0"/>
          </a:p>
          <a:p>
            <a:r>
              <a:rPr lang="el-GR" sz="2200" dirty="0"/>
              <a:t>Ο Δ είναι αίτιο του θανάτου του Γ μόνο αν ~ Ο(Δ)</a:t>
            </a:r>
            <a:r>
              <a:rPr lang="el-GR" sz="2200" spc="-4" dirty="0">
                <a:cs typeface="AppleMyungjo"/>
              </a:rPr>
              <a:t> ◻→ ~</a:t>
            </a:r>
            <a:r>
              <a:rPr lang="el-GR" sz="2200" dirty="0"/>
              <a:t>Ο(Γ</a:t>
            </a:r>
            <a:r>
              <a:rPr lang="en-US" sz="2200" dirty="0"/>
              <a:t>)</a:t>
            </a:r>
            <a:r>
              <a:rPr lang="el-GR" sz="2200" dirty="0"/>
              <a:t> </a:t>
            </a:r>
          </a:p>
          <a:p>
            <a:r>
              <a:rPr lang="el-GR" sz="2200" dirty="0"/>
              <a:t>Στον πραγματικό κόσμο: η Ο(Δ)</a:t>
            </a:r>
            <a:r>
              <a:rPr lang="el-GR" sz="2200" spc="-4" dirty="0"/>
              <a:t>, η</a:t>
            </a:r>
            <a:r>
              <a:rPr lang="el-GR" sz="2200" dirty="0"/>
              <a:t> Ο(Τ) και η Ο(Γ) είναι αληθείς. </a:t>
            </a:r>
          </a:p>
          <a:p>
            <a:r>
              <a:rPr lang="el-GR" sz="2200" dirty="0"/>
              <a:t>Όμως, οι δυνατοί κόσμοι στους οποίους οι ~ Ο(Δ)</a:t>
            </a:r>
            <a:r>
              <a:rPr lang="en-US" sz="2200" dirty="0"/>
              <a:t>, O(T)</a:t>
            </a:r>
            <a:r>
              <a:rPr lang="el-GR" sz="2200" spc="-4" dirty="0">
                <a:cs typeface="AppleMyungjo"/>
              </a:rPr>
              <a:t> και </a:t>
            </a:r>
            <a:r>
              <a:rPr lang="el-GR" sz="2200" dirty="0"/>
              <a:t>Ο(Γ</a:t>
            </a:r>
            <a:r>
              <a:rPr lang="en-US" sz="2200" dirty="0"/>
              <a:t>)</a:t>
            </a:r>
            <a:r>
              <a:rPr lang="el-GR" sz="2200" dirty="0"/>
              <a:t> είναι αληθείς είναι εγγύτεροι στον πραγματικό κόσμο από τους δυνατούς κόσμους στους οποίους  οι ~ Ο(Δ)</a:t>
            </a:r>
            <a:r>
              <a:rPr lang="en-US" sz="2200" dirty="0"/>
              <a:t>, ~O(T)</a:t>
            </a:r>
            <a:r>
              <a:rPr lang="el-GR" sz="2200" spc="-4" dirty="0">
                <a:cs typeface="AppleMyungjo"/>
              </a:rPr>
              <a:t> και ~</a:t>
            </a:r>
            <a:r>
              <a:rPr lang="el-GR" sz="2200" dirty="0"/>
              <a:t>Ο(Γ</a:t>
            </a:r>
            <a:r>
              <a:rPr lang="en-US" sz="2200" dirty="0"/>
              <a:t>) </a:t>
            </a:r>
            <a:r>
              <a:rPr lang="el-GR" sz="2200" dirty="0"/>
              <a:t>είναι αληθείς.</a:t>
            </a:r>
          </a:p>
          <a:p>
            <a:r>
              <a:rPr lang="el-GR" sz="2200" dirty="0"/>
              <a:t>Άρα, ενάντια στις διαισθήσεις μας, ο Δ δεν είναι αιτία του Γ.</a:t>
            </a:r>
          </a:p>
        </p:txBody>
      </p:sp>
    </p:spTree>
    <p:extLst>
      <p:ext uri="{BB962C8B-B14F-4D97-AF65-F5344CB8AC3E}">
        <p14:creationId xmlns:p14="http://schemas.microsoft.com/office/powerpoint/2010/main" val="2743263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B3A273-100B-47DC-B4D6-CEADA7E49F97}"/>
              </a:ext>
            </a:extLst>
          </p:cNvPr>
          <p:cNvSpPr>
            <a:spLocks noGrp="1"/>
          </p:cNvSpPr>
          <p:nvPr>
            <p:ph type="title"/>
          </p:nvPr>
        </p:nvSpPr>
        <p:spPr>
          <a:xfrm>
            <a:off x="628650" y="365127"/>
            <a:ext cx="7886700" cy="436732"/>
          </a:xfrm>
        </p:spPr>
        <p:txBody>
          <a:bodyPr>
            <a:normAutofit fontScale="90000"/>
          </a:bodyPr>
          <a:lstStyle/>
          <a:p>
            <a:r>
              <a:rPr lang="el-GR" dirty="0"/>
              <a:t>Αδυναμία της προηγούμενης λύσης</a:t>
            </a:r>
          </a:p>
        </p:txBody>
      </p:sp>
      <p:sp>
        <p:nvSpPr>
          <p:cNvPr id="3" name="Θέση περιεχομένου 2">
            <a:extLst>
              <a:ext uri="{FF2B5EF4-FFF2-40B4-BE49-F238E27FC236}">
                <a16:creationId xmlns:a16="http://schemas.microsoft.com/office/drawing/2014/main" id="{746ECF70-6BE8-437C-85AF-F69F4F9EFC35}"/>
              </a:ext>
            </a:extLst>
          </p:cNvPr>
          <p:cNvSpPr>
            <a:spLocks noGrp="1"/>
          </p:cNvSpPr>
          <p:nvPr>
            <p:ph idx="1"/>
          </p:nvPr>
        </p:nvSpPr>
        <p:spPr>
          <a:xfrm>
            <a:off x="628650" y="1252025"/>
            <a:ext cx="7886700" cy="4924938"/>
          </a:xfrm>
        </p:spPr>
        <p:txBody>
          <a:bodyPr/>
          <a:lstStyle/>
          <a:p>
            <a:r>
              <a:rPr lang="el-GR" sz="2200" dirty="0"/>
              <a:t>Η λύση που υιοθετήθηκε στο πρόβλημα της πρώιμης προκαταβολής δεν εφαρμόζεται σε αυτήν την περίπτωση διότι υπάρχουν δύο ακολουθίες ενδιάμεσων συμβάντων</a:t>
            </a:r>
          </a:p>
          <a:p>
            <a:pPr marL="0" indent="0" algn="ctr">
              <a:buNone/>
            </a:pPr>
            <a:r>
              <a:rPr lang="el-GR" sz="2200" dirty="0"/>
              <a:t>Δ,Χ1, …,Χ</a:t>
            </a:r>
            <a:r>
              <a:rPr lang="en-US" sz="2200" dirty="0"/>
              <a:t>n</a:t>
            </a:r>
            <a:r>
              <a:rPr lang="el-GR" sz="2200" dirty="0"/>
              <a:t>,Γ</a:t>
            </a:r>
          </a:p>
          <a:p>
            <a:pPr marL="0" indent="0" algn="ctr">
              <a:buNone/>
            </a:pPr>
            <a:r>
              <a:rPr lang="el-GR" sz="2200" dirty="0"/>
              <a:t>Τ,Υ1, …,Υ</a:t>
            </a:r>
            <a:r>
              <a:rPr lang="en-US" sz="2200" dirty="0"/>
              <a:t>n</a:t>
            </a:r>
            <a:r>
              <a:rPr lang="el-GR" sz="2200" dirty="0"/>
              <a:t>,Γ</a:t>
            </a:r>
          </a:p>
          <a:p>
            <a:pPr marL="266700" lvl="1" indent="0" algn="just">
              <a:buNone/>
            </a:pPr>
            <a:r>
              <a:rPr lang="el-GR" sz="2200" dirty="0"/>
              <a:t>για τις οποίες οι </a:t>
            </a:r>
            <a:r>
              <a:rPr lang="el-GR" sz="2200" dirty="0" err="1"/>
              <a:t>αντιγεγονοτικές</a:t>
            </a:r>
            <a:r>
              <a:rPr lang="el-GR" sz="2200" dirty="0"/>
              <a:t> προτάσεις</a:t>
            </a:r>
          </a:p>
          <a:p>
            <a:pPr marL="266700" lvl="1" indent="0" algn="ctr">
              <a:buNone/>
            </a:pPr>
            <a:r>
              <a:rPr lang="el-GR" sz="2200" dirty="0"/>
              <a:t>~Ο(Χ</a:t>
            </a:r>
            <a:r>
              <a:rPr lang="en-US" sz="2200" dirty="0"/>
              <a:t>n</a:t>
            </a:r>
            <a:r>
              <a:rPr lang="el-GR" sz="2200" dirty="0"/>
              <a:t>)</a:t>
            </a:r>
            <a:r>
              <a:rPr lang="el-GR" sz="2200" spc="-4" dirty="0">
                <a:cs typeface="AppleMyungjo"/>
              </a:rPr>
              <a:t> ◻→</a:t>
            </a:r>
            <a:r>
              <a:rPr lang="el-GR" sz="2200" dirty="0"/>
              <a:t> ~Ο(Γ) και ~Ο(Υ</a:t>
            </a:r>
            <a:r>
              <a:rPr lang="en-US" sz="2200" dirty="0"/>
              <a:t>n</a:t>
            </a:r>
            <a:r>
              <a:rPr lang="el-GR" sz="2200" dirty="0"/>
              <a:t>)</a:t>
            </a:r>
            <a:r>
              <a:rPr lang="el-GR" sz="2200" spc="-4" dirty="0">
                <a:cs typeface="AppleMyungjo"/>
              </a:rPr>
              <a:t> ◻→</a:t>
            </a:r>
            <a:r>
              <a:rPr lang="el-GR" sz="2200" dirty="0"/>
              <a:t> ~Ο(Γ) </a:t>
            </a:r>
          </a:p>
          <a:p>
            <a:pPr marL="266700" lvl="1" indent="0" algn="just">
              <a:buNone/>
            </a:pPr>
            <a:r>
              <a:rPr lang="el-GR" sz="2200" dirty="0"/>
              <a:t>δεν είναι αληθείς. </a:t>
            </a:r>
          </a:p>
          <a:p>
            <a:pPr marL="266700" lvl="1" indent="0" algn="just">
              <a:buNone/>
            </a:pPr>
            <a:endParaRPr lang="el-GR" dirty="0"/>
          </a:p>
          <a:p>
            <a:pPr marL="266700" lvl="1" indent="0" algn="just">
              <a:buNone/>
            </a:pPr>
            <a:endParaRPr lang="el-GR" dirty="0"/>
          </a:p>
          <a:p>
            <a:pPr marL="0" indent="0" algn="ctr">
              <a:buNone/>
            </a:pPr>
            <a:endParaRPr lang="el-GR" dirty="0"/>
          </a:p>
        </p:txBody>
      </p:sp>
    </p:spTree>
    <p:extLst>
      <p:ext uri="{BB962C8B-B14F-4D97-AF65-F5344CB8AC3E}">
        <p14:creationId xmlns:p14="http://schemas.microsoft.com/office/powerpoint/2010/main" val="2516080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0EAA92-20C3-4520-B11A-421DD9ED9E6A}"/>
              </a:ext>
            </a:extLst>
          </p:cNvPr>
          <p:cNvSpPr>
            <a:spLocks noGrp="1"/>
          </p:cNvSpPr>
          <p:nvPr>
            <p:ph type="title"/>
          </p:nvPr>
        </p:nvSpPr>
        <p:spPr>
          <a:xfrm>
            <a:off x="628650" y="365128"/>
            <a:ext cx="7886700" cy="704019"/>
          </a:xfrm>
        </p:spPr>
        <p:txBody>
          <a:bodyPr/>
          <a:lstStyle/>
          <a:p>
            <a:r>
              <a:rPr lang="el-GR" dirty="0"/>
              <a:t>Αιτιότητα και</a:t>
            </a:r>
            <a:r>
              <a:rPr lang="en-US" dirty="0"/>
              <a:t> </a:t>
            </a:r>
            <a:r>
              <a:rPr lang="el-GR" dirty="0"/>
              <a:t>νέα μηχανοκρατία</a:t>
            </a:r>
          </a:p>
        </p:txBody>
      </p:sp>
      <p:sp>
        <p:nvSpPr>
          <p:cNvPr id="3" name="Θέση περιεχομένου 2">
            <a:extLst>
              <a:ext uri="{FF2B5EF4-FFF2-40B4-BE49-F238E27FC236}">
                <a16:creationId xmlns:a16="http://schemas.microsoft.com/office/drawing/2014/main" id="{7A601210-5560-49DB-88BF-D6E95C396D55}"/>
              </a:ext>
            </a:extLst>
          </p:cNvPr>
          <p:cNvSpPr>
            <a:spLocks noGrp="1"/>
          </p:cNvSpPr>
          <p:nvPr>
            <p:ph idx="1"/>
          </p:nvPr>
        </p:nvSpPr>
        <p:spPr>
          <a:xfrm>
            <a:off x="628650" y="1420837"/>
            <a:ext cx="7886700" cy="4756126"/>
          </a:xfrm>
        </p:spPr>
        <p:txBody>
          <a:bodyPr/>
          <a:lstStyle/>
          <a:p>
            <a:r>
              <a:rPr lang="el-GR" sz="2400" b="1" spc="-4" dirty="0">
                <a:cs typeface="Calibri"/>
              </a:rPr>
              <a:t>Οι μηχανισμοί εκλαμβάνονται ως ο δεσμός που συνδέει την αιτία με το αποτέλεσμα και εξηγεί την παραγωγικότητα της αιτίας: με ποιον τρόπο η αιτία προκαλεί το αποτέλεσμα. </a:t>
            </a:r>
          </a:p>
          <a:p>
            <a:endParaRPr lang="el-GR" sz="2400" b="1" spc="-4" dirty="0">
              <a:cs typeface="Calibri"/>
            </a:endParaRPr>
          </a:p>
          <a:p>
            <a:r>
              <a:rPr lang="en-US" sz="2400" b="1" spc="-4" dirty="0">
                <a:cs typeface="Calibri"/>
              </a:rPr>
              <a:t>Hume:  </a:t>
            </a:r>
            <a:r>
              <a:rPr lang="el-GR" sz="2400" spc="-4" dirty="0">
                <a:cs typeface="Calibri"/>
              </a:rPr>
              <a:t>η αναγκαία σύνδεση δεν είναι </a:t>
            </a:r>
            <a:r>
              <a:rPr lang="el-GR" sz="2400" spc="-4" dirty="0" err="1">
                <a:cs typeface="Calibri"/>
              </a:rPr>
              <a:t>παρατηρήσιμη</a:t>
            </a:r>
            <a:r>
              <a:rPr lang="el-GR" sz="2400" spc="-4" dirty="0">
                <a:cs typeface="Calibri"/>
              </a:rPr>
              <a:t>.</a:t>
            </a:r>
          </a:p>
          <a:p>
            <a:r>
              <a:rPr lang="en-US" sz="2400" b="1" spc="-4" dirty="0">
                <a:cs typeface="Calibri"/>
              </a:rPr>
              <a:t>Mackie (1974): </a:t>
            </a:r>
            <a:r>
              <a:rPr lang="el-GR" sz="2400" spc="-4" dirty="0">
                <a:cs typeface="Calibri"/>
              </a:rPr>
              <a:t>η ύπαρξη της </a:t>
            </a:r>
            <a:r>
              <a:rPr lang="el-GR" sz="2400" spc="-4" dirty="0" err="1">
                <a:cs typeface="Calibri"/>
              </a:rPr>
              <a:t>αιτιακής</a:t>
            </a:r>
            <a:r>
              <a:rPr lang="el-GR" sz="2400" spc="-4" dirty="0">
                <a:cs typeface="Calibri"/>
              </a:rPr>
              <a:t> σύνδεσης μπορεί </a:t>
            </a:r>
            <a:r>
              <a:rPr lang="el-GR" sz="2400" i="1" spc="-4" dirty="0">
                <a:cs typeface="Calibri"/>
              </a:rPr>
              <a:t>να υποτεθεί </a:t>
            </a:r>
            <a:r>
              <a:rPr lang="el-GR" sz="2400" spc="-4" dirty="0">
                <a:cs typeface="Calibri"/>
              </a:rPr>
              <a:t>και, στη συνέχεια, να διατυπωθεί εκείνη η θεωρία που την καθιστά νοητή. </a:t>
            </a:r>
          </a:p>
          <a:p>
            <a:r>
              <a:rPr lang="en-US" sz="2400" b="1" spc="-4" dirty="0">
                <a:cs typeface="Calibri"/>
              </a:rPr>
              <a:t>Salmon</a:t>
            </a:r>
            <a:r>
              <a:rPr lang="el-GR" sz="2400" b="1" spc="-4" dirty="0">
                <a:cs typeface="Calibri"/>
              </a:rPr>
              <a:t> (όχι ρητά): </a:t>
            </a:r>
            <a:r>
              <a:rPr lang="el-GR" sz="2400" spc="-4" dirty="0">
                <a:cs typeface="Calibri"/>
              </a:rPr>
              <a:t>η </a:t>
            </a:r>
            <a:r>
              <a:rPr lang="el-GR" sz="2400" spc="-4" dirty="0" err="1">
                <a:cs typeface="Calibri"/>
              </a:rPr>
              <a:t>αιτιακή</a:t>
            </a:r>
            <a:r>
              <a:rPr lang="el-GR" sz="2400" spc="-4" dirty="0">
                <a:cs typeface="Calibri"/>
              </a:rPr>
              <a:t> σύνδεση μπορεί </a:t>
            </a:r>
            <a:r>
              <a:rPr lang="el-GR" sz="2400" i="1" spc="-4" dirty="0">
                <a:cs typeface="Calibri"/>
              </a:rPr>
              <a:t>να συναχθεί </a:t>
            </a:r>
            <a:r>
              <a:rPr lang="el-GR" sz="2400" spc="-4" dirty="0">
                <a:cs typeface="Calibri"/>
              </a:rPr>
              <a:t>από πεπερασμένο πλήθος παρατηρήσεων, αν δεχθούμε την απλή επαγωγή με απαρίθμηση. </a:t>
            </a:r>
            <a:endParaRPr lang="el-GR" sz="2400" b="1" spc="-4" dirty="0">
              <a:cs typeface="Calibri"/>
            </a:endParaRPr>
          </a:p>
          <a:p>
            <a:endParaRPr lang="el-GR" sz="2400" spc="-4" dirty="0">
              <a:cs typeface="Calibri"/>
            </a:endParaRPr>
          </a:p>
          <a:p>
            <a:endParaRPr lang="en-US" sz="2400" b="1" spc="-4" dirty="0">
              <a:cs typeface="Calibri"/>
            </a:endParaRPr>
          </a:p>
          <a:p>
            <a:endParaRPr lang="en-US" sz="2400" b="1" spc="-4" dirty="0">
              <a:cs typeface="Calibri"/>
            </a:endParaRPr>
          </a:p>
          <a:p>
            <a:pPr marL="0" indent="0">
              <a:buNone/>
            </a:pPr>
            <a:endParaRPr lang="el-GR" sz="2400" b="1" spc="-4" dirty="0">
              <a:cs typeface="Calibri"/>
            </a:endParaRPr>
          </a:p>
          <a:p>
            <a:endParaRPr lang="el-GR" sz="2400" b="1" spc="-4" dirty="0">
              <a:cs typeface="Calibri"/>
            </a:endParaRPr>
          </a:p>
          <a:p>
            <a:endParaRPr lang="el-GR" dirty="0"/>
          </a:p>
        </p:txBody>
      </p:sp>
    </p:spTree>
    <p:extLst>
      <p:ext uri="{BB962C8B-B14F-4D97-AF65-F5344CB8AC3E}">
        <p14:creationId xmlns:p14="http://schemas.microsoft.com/office/powerpoint/2010/main" val="3580541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16171-0316-4919-B598-5C742971E51E}"/>
              </a:ext>
            </a:extLst>
          </p:cNvPr>
          <p:cNvSpPr>
            <a:spLocks noGrp="1"/>
          </p:cNvSpPr>
          <p:nvPr>
            <p:ph type="title"/>
          </p:nvPr>
        </p:nvSpPr>
        <p:spPr>
          <a:xfrm>
            <a:off x="628650" y="365127"/>
            <a:ext cx="7886700" cy="464868"/>
          </a:xfrm>
        </p:spPr>
        <p:txBody>
          <a:bodyPr>
            <a:normAutofit fontScale="90000"/>
          </a:bodyPr>
          <a:lstStyle/>
          <a:p>
            <a:r>
              <a:rPr lang="el-GR" dirty="0"/>
              <a:t>Είδη μηχανισμών</a:t>
            </a:r>
          </a:p>
        </p:txBody>
      </p:sp>
      <p:sp>
        <p:nvSpPr>
          <p:cNvPr id="3" name="Θέση περιεχομένου 2">
            <a:extLst>
              <a:ext uri="{FF2B5EF4-FFF2-40B4-BE49-F238E27FC236}">
                <a16:creationId xmlns:a16="http://schemas.microsoft.com/office/drawing/2014/main" id="{16E1CEB5-A368-4936-9180-C6C6B3C5DE5B}"/>
              </a:ext>
            </a:extLst>
          </p:cNvPr>
          <p:cNvSpPr>
            <a:spLocks noGrp="1"/>
          </p:cNvSpPr>
          <p:nvPr>
            <p:ph idx="1"/>
          </p:nvPr>
        </p:nvSpPr>
        <p:spPr>
          <a:xfrm>
            <a:off x="628650" y="1167618"/>
            <a:ext cx="7886700" cy="5009345"/>
          </a:xfrm>
        </p:spPr>
        <p:txBody>
          <a:bodyPr>
            <a:normAutofit/>
          </a:bodyPr>
          <a:lstStyle/>
          <a:p>
            <a:r>
              <a:rPr lang="el-GR" sz="2200" dirty="0"/>
              <a:t>Μηχανισμοί διατήρησης - εμμονής (</a:t>
            </a:r>
            <a:r>
              <a:rPr lang="en-US" sz="2200" dirty="0"/>
              <a:t>persistence): </a:t>
            </a:r>
            <a:endParaRPr lang="el-GR" sz="2200" dirty="0"/>
          </a:p>
          <a:p>
            <a:pPr lvl="1"/>
            <a:r>
              <a:rPr lang="el-GR" sz="2200" dirty="0"/>
              <a:t>Η θεωρία των </a:t>
            </a:r>
            <a:r>
              <a:rPr lang="el-GR" sz="2200" dirty="0" err="1"/>
              <a:t>αιτιακών</a:t>
            </a:r>
            <a:r>
              <a:rPr lang="el-GR" sz="2200" dirty="0"/>
              <a:t> γραμμών του  </a:t>
            </a:r>
            <a:r>
              <a:rPr lang="en-US" sz="2200" dirty="0"/>
              <a:t>Russell (1923</a:t>
            </a:r>
            <a:r>
              <a:rPr lang="el-GR" sz="2200" dirty="0"/>
              <a:t>)</a:t>
            </a:r>
            <a:endParaRPr lang="en-US" sz="2200" dirty="0"/>
          </a:p>
          <a:p>
            <a:pPr lvl="1"/>
            <a:r>
              <a:rPr lang="el-GR" sz="2200" dirty="0"/>
              <a:t>Η θεωρία του </a:t>
            </a:r>
            <a:r>
              <a:rPr lang="en-US" sz="2200" dirty="0"/>
              <a:t>Mackie (1974)</a:t>
            </a:r>
            <a:endParaRPr lang="el-GR" sz="2200" dirty="0"/>
          </a:p>
          <a:p>
            <a:pPr lvl="1"/>
            <a:r>
              <a:rPr lang="en-US" sz="2200" dirty="0"/>
              <a:t>H </a:t>
            </a:r>
            <a:r>
              <a:rPr lang="el-GR" sz="2200" dirty="0"/>
              <a:t>θεωρία των διατηρήσιμων ποσοτήτων του </a:t>
            </a:r>
            <a:r>
              <a:rPr lang="en-US" sz="2200" dirty="0" err="1"/>
              <a:t>Dowe</a:t>
            </a:r>
            <a:r>
              <a:rPr lang="en-US" sz="2200" dirty="0"/>
              <a:t> (1992)</a:t>
            </a:r>
            <a:endParaRPr lang="el-GR" sz="2200" dirty="0"/>
          </a:p>
          <a:p>
            <a:pPr marL="457200" lvl="1" indent="0">
              <a:buNone/>
            </a:pPr>
            <a:endParaRPr lang="en-US" sz="2200" dirty="0"/>
          </a:p>
          <a:p>
            <a:r>
              <a:rPr lang="el-GR" sz="2200" dirty="0"/>
              <a:t>Μηχανισμοί διάδοσης </a:t>
            </a:r>
            <a:r>
              <a:rPr lang="el-GR" sz="2200" dirty="0" err="1"/>
              <a:t>αιτιακής</a:t>
            </a:r>
            <a:r>
              <a:rPr lang="el-GR" sz="2200" dirty="0"/>
              <a:t> επιρροής:</a:t>
            </a:r>
          </a:p>
          <a:p>
            <a:pPr lvl="1"/>
            <a:r>
              <a:rPr lang="el-GR" sz="2200" dirty="0"/>
              <a:t>Η πρώιμη θεωρία του </a:t>
            </a:r>
            <a:r>
              <a:rPr lang="en-US" sz="2200" dirty="0"/>
              <a:t>Salmon (1984)</a:t>
            </a:r>
          </a:p>
          <a:p>
            <a:pPr lvl="1"/>
            <a:r>
              <a:rPr lang="en-US" sz="2200" dirty="0"/>
              <a:t>H </a:t>
            </a:r>
            <a:r>
              <a:rPr lang="el-GR" sz="2200" dirty="0"/>
              <a:t>ύστερη θεωρία του </a:t>
            </a:r>
            <a:r>
              <a:rPr lang="en-US" sz="2200" dirty="0"/>
              <a:t>Salmon (1997)</a:t>
            </a:r>
          </a:p>
          <a:p>
            <a:pPr marL="457200" lvl="1" indent="0">
              <a:buNone/>
            </a:pPr>
            <a:endParaRPr lang="en-US" sz="2200" dirty="0"/>
          </a:p>
          <a:p>
            <a:r>
              <a:rPr lang="el-GR" sz="2200" dirty="0"/>
              <a:t>Γενεσιουργοί μηχανισμοί  </a:t>
            </a:r>
          </a:p>
          <a:p>
            <a:pPr lvl="1"/>
            <a:r>
              <a:rPr lang="en-US" sz="2200" dirty="0"/>
              <a:t>H </a:t>
            </a:r>
            <a:r>
              <a:rPr lang="el-GR" sz="2200" dirty="0"/>
              <a:t>προσέγγιση του </a:t>
            </a:r>
            <a:r>
              <a:rPr lang="en-US" sz="2200" dirty="0" err="1"/>
              <a:t>Glennan</a:t>
            </a:r>
            <a:r>
              <a:rPr lang="en-US" sz="2200" dirty="0"/>
              <a:t> </a:t>
            </a:r>
            <a:r>
              <a:rPr lang="el-GR" sz="2200" dirty="0"/>
              <a:t>(1996)</a:t>
            </a:r>
            <a:endParaRPr lang="en-US" sz="2200" dirty="0"/>
          </a:p>
          <a:p>
            <a:pPr lvl="1"/>
            <a:r>
              <a:rPr lang="el-GR" sz="2200" dirty="0"/>
              <a:t>Η προσέγγιση των </a:t>
            </a:r>
            <a:r>
              <a:rPr lang="en-US" sz="2200" dirty="0" err="1"/>
              <a:t>Machamer</a:t>
            </a:r>
            <a:r>
              <a:rPr lang="en-US" sz="2200" dirty="0"/>
              <a:t>, Darden </a:t>
            </a:r>
            <a:r>
              <a:rPr lang="el-GR" sz="2200" dirty="0"/>
              <a:t>και </a:t>
            </a:r>
            <a:r>
              <a:rPr lang="en-US" sz="2200" dirty="0"/>
              <a:t>Craver</a:t>
            </a:r>
            <a:r>
              <a:rPr lang="el-GR" sz="2200" dirty="0"/>
              <a:t> (2000) </a:t>
            </a:r>
            <a:endParaRPr lang="en-US" sz="2200" dirty="0"/>
          </a:p>
          <a:p>
            <a:pPr marL="457200" lvl="1" indent="0">
              <a:buNone/>
            </a:pPr>
            <a:endParaRPr lang="el-GR" sz="2200" dirty="0"/>
          </a:p>
        </p:txBody>
      </p:sp>
    </p:spTree>
    <p:extLst>
      <p:ext uri="{BB962C8B-B14F-4D97-AF65-F5344CB8AC3E}">
        <p14:creationId xmlns:p14="http://schemas.microsoft.com/office/powerpoint/2010/main" val="1522841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4AD408-AC78-4D32-A450-52B0B9956B28}"/>
              </a:ext>
            </a:extLst>
          </p:cNvPr>
          <p:cNvSpPr>
            <a:spLocks noGrp="1"/>
          </p:cNvSpPr>
          <p:nvPr>
            <p:ph type="title"/>
          </p:nvPr>
        </p:nvSpPr>
        <p:spPr>
          <a:xfrm>
            <a:off x="628650" y="365128"/>
            <a:ext cx="7886700" cy="886897"/>
          </a:xfrm>
        </p:spPr>
        <p:txBody>
          <a:bodyPr>
            <a:normAutofit/>
          </a:bodyPr>
          <a:lstStyle/>
          <a:p>
            <a:r>
              <a:rPr lang="en-US" dirty="0"/>
              <a:t>Russell: A</a:t>
            </a:r>
            <a:r>
              <a:rPr lang="el-GR" dirty="0" err="1"/>
              <a:t>ιτιακές</a:t>
            </a:r>
            <a:r>
              <a:rPr lang="el-GR" dirty="0"/>
              <a:t> γραμμές</a:t>
            </a:r>
          </a:p>
        </p:txBody>
      </p:sp>
      <p:sp>
        <p:nvSpPr>
          <p:cNvPr id="3" name="Θέση περιεχομένου 2">
            <a:extLst>
              <a:ext uri="{FF2B5EF4-FFF2-40B4-BE49-F238E27FC236}">
                <a16:creationId xmlns:a16="http://schemas.microsoft.com/office/drawing/2014/main" id="{DCF7C854-8742-4070-A570-D0DB919C84BC}"/>
              </a:ext>
            </a:extLst>
          </p:cNvPr>
          <p:cNvSpPr>
            <a:spLocks noGrp="1"/>
          </p:cNvSpPr>
          <p:nvPr>
            <p:ph idx="1"/>
          </p:nvPr>
        </p:nvSpPr>
        <p:spPr>
          <a:xfrm>
            <a:off x="628650" y="1455938"/>
            <a:ext cx="7886700" cy="4721025"/>
          </a:xfrm>
        </p:spPr>
        <p:txBody>
          <a:bodyPr>
            <a:normAutofit/>
          </a:bodyPr>
          <a:lstStyle/>
          <a:p>
            <a:endParaRPr lang="el-GR" dirty="0"/>
          </a:p>
        </p:txBody>
      </p:sp>
      <p:pic>
        <p:nvPicPr>
          <p:cNvPr id="4" name="Picture 3">
            <a:extLst>
              <a:ext uri="{FF2B5EF4-FFF2-40B4-BE49-F238E27FC236}">
                <a16:creationId xmlns:a16="http://schemas.microsoft.com/office/drawing/2014/main" id="{CD7DE9BB-97FD-4C6F-85A3-C01A546359E3}"/>
              </a:ext>
            </a:extLst>
          </p:cNvPr>
          <p:cNvPicPr>
            <a:picLocks noChangeAspect="1"/>
          </p:cNvPicPr>
          <p:nvPr/>
        </p:nvPicPr>
        <p:blipFill>
          <a:blip r:embed="rId2"/>
          <a:stretch>
            <a:fillRect/>
          </a:stretch>
        </p:blipFill>
        <p:spPr>
          <a:xfrm>
            <a:off x="734096" y="1575845"/>
            <a:ext cx="7675808" cy="4481209"/>
          </a:xfrm>
          <a:prstGeom prst="rect">
            <a:avLst/>
          </a:prstGeom>
        </p:spPr>
      </p:pic>
    </p:spTree>
    <p:extLst>
      <p:ext uri="{BB962C8B-B14F-4D97-AF65-F5344CB8AC3E}">
        <p14:creationId xmlns:p14="http://schemas.microsoft.com/office/powerpoint/2010/main" val="2670031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32C4-120E-42A2-BC55-E5FC037E8A37}"/>
              </a:ext>
            </a:extLst>
          </p:cNvPr>
          <p:cNvSpPr>
            <a:spLocks noGrp="1"/>
          </p:cNvSpPr>
          <p:nvPr>
            <p:ph type="title"/>
          </p:nvPr>
        </p:nvSpPr>
        <p:spPr>
          <a:xfrm>
            <a:off x="628650" y="365127"/>
            <a:ext cx="7886700" cy="558418"/>
          </a:xfrm>
        </p:spPr>
        <p:txBody>
          <a:bodyPr>
            <a:normAutofit fontScale="90000"/>
          </a:bodyPr>
          <a:lstStyle/>
          <a:p>
            <a:r>
              <a:rPr lang="en-US" dirty="0"/>
              <a:t>Russell: A</a:t>
            </a:r>
            <a:r>
              <a:rPr lang="el-GR" dirty="0" err="1"/>
              <a:t>ιτιακές</a:t>
            </a:r>
            <a:r>
              <a:rPr lang="el-GR" dirty="0"/>
              <a:t> γραμμές</a:t>
            </a:r>
            <a:endParaRPr lang="en-US" dirty="0"/>
          </a:p>
        </p:txBody>
      </p:sp>
      <p:sp>
        <p:nvSpPr>
          <p:cNvPr id="3" name="Content Placeholder 2">
            <a:extLst>
              <a:ext uri="{FF2B5EF4-FFF2-40B4-BE49-F238E27FC236}">
                <a16:creationId xmlns:a16="http://schemas.microsoft.com/office/drawing/2014/main" id="{5EB97C92-E4B0-46BA-B16A-C342ED5B95CF}"/>
              </a:ext>
            </a:extLst>
          </p:cNvPr>
          <p:cNvSpPr>
            <a:spLocks noGrp="1"/>
          </p:cNvSpPr>
          <p:nvPr>
            <p:ph idx="1"/>
          </p:nvPr>
        </p:nvSpPr>
        <p:spPr>
          <a:xfrm>
            <a:off x="628650" y="1316736"/>
            <a:ext cx="7886700" cy="4860227"/>
          </a:xfrm>
        </p:spPr>
        <p:txBody>
          <a:bodyPr>
            <a:normAutofit/>
          </a:bodyPr>
          <a:lstStyle/>
          <a:p>
            <a:pPr lvl="0"/>
            <a:r>
              <a:rPr lang="el-GR" sz="2400" dirty="0"/>
              <a:t>Η </a:t>
            </a:r>
            <a:r>
              <a:rPr lang="el-GR" sz="2400" dirty="0" err="1"/>
              <a:t>αιτιακή</a:t>
            </a:r>
            <a:r>
              <a:rPr lang="el-GR" sz="2400" dirty="0"/>
              <a:t> γραμμή είναι μια </a:t>
            </a:r>
            <a:r>
              <a:rPr lang="el-GR" sz="2400" dirty="0" err="1"/>
              <a:t>χωροχρονικά</a:t>
            </a:r>
            <a:r>
              <a:rPr lang="el-GR" sz="2400" dirty="0"/>
              <a:t> συνεχής σειρά συμβάντων που διέπονται από μία κανονικότητα.   </a:t>
            </a:r>
            <a:endParaRPr lang="en-US" sz="2400" dirty="0"/>
          </a:p>
          <a:p>
            <a:pPr lvl="0"/>
            <a:r>
              <a:rPr lang="el-GR" sz="2400" dirty="0"/>
              <a:t>Η κανονικότητα που διέπει τα συμβάντα μιας </a:t>
            </a:r>
            <a:r>
              <a:rPr lang="el-GR" sz="2400" dirty="0" err="1"/>
              <a:t>αιτιακής</a:t>
            </a:r>
            <a:r>
              <a:rPr lang="el-GR" sz="2400" dirty="0"/>
              <a:t> γραμμής εκφράζει την σταθερότητα ή τη βαθμιαία μεταβολή ποιοτήτων ή δομής κατά μήκος της γραμμής.  </a:t>
            </a:r>
            <a:endParaRPr lang="en-US" sz="2400" dirty="0"/>
          </a:p>
          <a:p>
            <a:pPr lvl="0"/>
            <a:r>
              <a:rPr lang="el-GR" sz="2400" dirty="0"/>
              <a:t>Η σχέση αιτίου-αποτελέσματος είναι μία σχέση που συνδέει δύο συμβάντα της ίδιας </a:t>
            </a:r>
            <a:r>
              <a:rPr lang="el-GR" sz="2400" dirty="0" err="1"/>
              <a:t>αιτιακής</a:t>
            </a:r>
            <a:r>
              <a:rPr lang="el-GR" sz="2400" dirty="0"/>
              <a:t> γραμμής.</a:t>
            </a:r>
            <a:endParaRPr lang="en-US" sz="2400" dirty="0"/>
          </a:p>
          <a:p>
            <a:pPr lvl="0"/>
            <a:r>
              <a:rPr lang="el-GR" sz="2400" dirty="0"/>
              <a:t>Ένα φυσικό αντικείμενο είναι μια </a:t>
            </a:r>
            <a:r>
              <a:rPr lang="el-GR" sz="2400" dirty="0" err="1"/>
              <a:t>αιτιακή</a:t>
            </a:r>
            <a:r>
              <a:rPr lang="el-GR" sz="2400" dirty="0"/>
              <a:t> γραμμή. Τα συμβάντα που ανήκουν στην </a:t>
            </a:r>
            <a:r>
              <a:rPr lang="el-GR" sz="2400" dirty="0" err="1"/>
              <a:t>αιτιακή</a:t>
            </a:r>
            <a:r>
              <a:rPr lang="el-GR" sz="2400" dirty="0"/>
              <a:t> γραμμή ενός αντικειμένου περιγράφουν την ύπαρξη του αντικειμένου κάθε χρονική στιγμή σε κάποιο σημείο του χώρου. </a:t>
            </a:r>
            <a:endParaRPr lang="en-US" sz="2400" dirty="0"/>
          </a:p>
          <a:p>
            <a:endParaRPr lang="en-US" dirty="0"/>
          </a:p>
        </p:txBody>
      </p:sp>
    </p:spTree>
    <p:extLst>
      <p:ext uri="{BB962C8B-B14F-4D97-AF65-F5344CB8AC3E}">
        <p14:creationId xmlns:p14="http://schemas.microsoft.com/office/powerpoint/2010/main" val="2813124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B700-FD90-4EC2-8AB3-2FEAF185E7ED}"/>
              </a:ext>
            </a:extLst>
          </p:cNvPr>
          <p:cNvSpPr>
            <a:spLocks noGrp="1"/>
          </p:cNvSpPr>
          <p:nvPr>
            <p:ph type="title"/>
          </p:nvPr>
        </p:nvSpPr>
        <p:spPr>
          <a:xfrm>
            <a:off x="628650" y="365127"/>
            <a:ext cx="7886700" cy="753460"/>
          </a:xfrm>
        </p:spPr>
        <p:txBody>
          <a:bodyPr/>
          <a:lstStyle/>
          <a:p>
            <a:r>
              <a:rPr lang="en-US" dirty="0"/>
              <a:t>H </a:t>
            </a:r>
            <a:r>
              <a:rPr lang="el-GR" dirty="0"/>
              <a:t>θεωρία του </a:t>
            </a:r>
            <a:r>
              <a:rPr lang="en-US" dirty="0"/>
              <a:t>Mackie</a:t>
            </a:r>
          </a:p>
        </p:txBody>
      </p:sp>
      <p:sp>
        <p:nvSpPr>
          <p:cNvPr id="3" name="Content Placeholder 2">
            <a:extLst>
              <a:ext uri="{FF2B5EF4-FFF2-40B4-BE49-F238E27FC236}">
                <a16:creationId xmlns:a16="http://schemas.microsoft.com/office/drawing/2014/main" id="{DA15534B-E068-4698-A6A8-19DE45F291B6}"/>
              </a:ext>
            </a:extLst>
          </p:cNvPr>
          <p:cNvSpPr>
            <a:spLocks noGrp="1"/>
          </p:cNvSpPr>
          <p:nvPr>
            <p:ph idx="1"/>
          </p:nvPr>
        </p:nvSpPr>
        <p:spPr>
          <a:xfrm>
            <a:off x="628650" y="1322774"/>
            <a:ext cx="7886700" cy="4854190"/>
          </a:xfrm>
        </p:spPr>
        <p:txBody>
          <a:bodyPr>
            <a:normAutofit/>
          </a:bodyPr>
          <a:lstStyle/>
          <a:p>
            <a:r>
              <a:rPr lang="el-GR" sz="2400" i="1" dirty="0"/>
              <a:t>Ο μηχανισμός συνίσταται στην ποιοτική ή στη δομική συνέχεια ή διατήρηση που έχει μια διαδικασία την οποία χαρακτηρίζουμε </a:t>
            </a:r>
            <a:r>
              <a:rPr lang="el-GR" sz="2400" i="1" dirty="0" err="1"/>
              <a:t>αιτιακή</a:t>
            </a:r>
            <a:r>
              <a:rPr lang="el-GR" sz="2400" i="1" dirty="0"/>
              <a:t>.</a:t>
            </a:r>
          </a:p>
          <a:p>
            <a:r>
              <a:rPr lang="el-GR" sz="2400" i="1" dirty="0"/>
              <a:t>Αν κάποιο χαρακτηριστικό εμμένει σε κάθε στάδιο μιας διαδικασίας τότε η διαδικασία είναι </a:t>
            </a:r>
            <a:r>
              <a:rPr lang="el-GR" sz="2400" i="1" dirty="0" err="1"/>
              <a:t>αιτιακή</a:t>
            </a:r>
            <a:r>
              <a:rPr lang="el-GR" sz="2400" i="1" dirty="0"/>
              <a:t>. </a:t>
            </a:r>
          </a:p>
          <a:p>
            <a:r>
              <a:rPr lang="el-GR" sz="2400" b="1" i="1" dirty="0"/>
              <a:t>Προβλήματα: </a:t>
            </a:r>
          </a:p>
          <a:p>
            <a:pPr marL="685800" lvl="2">
              <a:spcBef>
                <a:spcPts val="1000"/>
              </a:spcBef>
            </a:pPr>
            <a:r>
              <a:rPr lang="el-GR" i="1" dirty="0"/>
              <a:t>Τι είναι αυτό που εμμένει; </a:t>
            </a:r>
          </a:p>
          <a:p>
            <a:pPr marL="685800" lvl="2">
              <a:spcBef>
                <a:spcPts val="1000"/>
              </a:spcBef>
            </a:pPr>
            <a:r>
              <a:rPr lang="el-GR" i="1" dirty="0"/>
              <a:t>Η εμμονή ενός χαρακτηριστικού λαμβάνει χώρα σε απουσία αλληλεπιδράσεων που να το μεταβάλλουν. Άρα, η εμμονή δεν επαρκεί για να προσδιορίσει την αιτιότητα. </a:t>
            </a:r>
          </a:p>
          <a:p>
            <a:pPr marL="685800" lvl="2">
              <a:spcBef>
                <a:spcPts val="1000"/>
              </a:spcBef>
            </a:pPr>
            <a:r>
              <a:rPr lang="el-GR" i="1" dirty="0"/>
              <a:t>Υπάρχουν διαδικασίες που εκδηλώνουν σταθερότητα χαρακτηριστικών τις οποίες διστάζουμε να τις αποκαλέσουμε </a:t>
            </a:r>
            <a:r>
              <a:rPr lang="el-GR" i="1" dirty="0" err="1"/>
              <a:t>αιτιακά</a:t>
            </a:r>
            <a:r>
              <a:rPr lang="el-GR" i="1" dirty="0"/>
              <a:t> ενεργές (π.χ. κινούμενες σκιές). </a:t>
            </a:r>
            <a:endParaRPr lang="en-US" i="1" dirty="0"/>
          </a:p>
        </p:txBody>
      </p:sp>
    </p:spTree>
    <p:extLst>
      <p:ext uri="{BB962C8B-B14F-4D97-AF65-F5344CB8AC3E}">
        <p14:creationId xmlns:p14="http://schemas.microsoft.com/office/powerpoint/2010/main" val="4187210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F984-D8C6-4FA4-A20D-9C7FEF8535F9}"/>
              </a:ext>
            </a:extLst>
          </p:cNvPr>
          <p:cNvSpPr>
            <a:spLocks noGrp="1"/>
          </p:cNvSpPr>
          <p:nvPr>
            <p:ph type="title"/>
          </p:nvPr>
        </p:nvSpPr>
        <p:spPr>
          <a:xfrm>
            <a:off x="628650" y="365126"/>
            <a:ext cx="7886700" cy="842237"/>
          </a:xfrm>
        </p:spPr>
        <p:txBody>
          <a:bodyPr>
            <a:normAutofit/>
          </a:bodyPr>
          <a:lstStyle/>
          <a:p>
            <a:r>
              <a:rPr lang="el-GR" sz="3600" dirty="0"/>
              <a:t>Η πρώιμη </a:t>
            </a:r>
            <a:r>
              <a:rPr lang="el-GR" sz="3600" dirty="0" err="1"/>
              <a:t>αιτιακή</a:t>
            </a:r>
            <a:r>
              <a:rPr lang="el-GR" sz="3600" dirty="0"/>
              <a:t> θεωρία του</a:t>
            </a:r>
            <a:r>
              <a:rPr lang="en-US" sz="3600" dirty="0"/>
              <a:t> W. Salmon </a:t>
            </a:r>
          </a:p>
        </p:txBody>
      </p:sp>
      <p:sp>
        <p:nvSpPr>
          <p:cNvPr id="3" name="Content Placeholder 2">
            <a:extLst>
              <a:ext uri="{FF2B5EF4-FFF2-40B4-BE49-F238E27FC236}">
                <a16:creationId xmlns:a16="http://schemas.microsoft.com/office/drawing/2014/main" id="{4E91C0BC-E3A4-4EBF-BE7A-8238C1730582}"/>
              </a:ext>
            </a:extLst>
          </p:cNvPr>
          <p:cNvSpPr>
            <a:spLocks noGrp="1"/>
          </p:cNvSpPr>
          <p:nvPr>
            <p:ph idx="1"/>
          </p:nvPr>
        </p:nvSpPr>
        <p:spPr>
          <a:xfrm>
            <a:off x="628650" y="1145220"/>
            <a:ext cx="7886700" cy="5031744"/>
          </a:xfrm>
        </p:spPr>
        <p:txBody>
          <a:bodyPr>
            <a:normAutofit fontScale="32500" lnSpcReduction="20000"/>
          </a:bodyPr>
          <a:lstStyle/>
          <a:p>
            <a:r>
              <a:rPr lang="el-GR" sz="5500" dirty="0"/>
              <a:t>Μια σφαίρα συγκρούεται με μια άλλη και μεταδίδει κίνηση σε αυτή. </a:t>
            </a:r>
          </a:p>
          <a:p>
            <a:pPr marL="457200" lvl="1" indent="0">
              <a:buNone/>
            </a:pPr>
            <a:r>
              <a:rPr lang="el-GR" sz="5500" dirty="0"/>
              <a:t>Η κρούση είναι </a:t>
            </a:r>
            <a:r>
              <a:rPr lang="el-GR" sz="5500" b="1" i="1" dirty="0" err="1"/>
              <a:t>αιτιακή</a:t>
            </a:r>
            <a:r>
              <a:rPr lang="el-GR" sz="5500" b="1" i="1" dirty="0"/>
              <a:t> </a:t>
            </a:r>
            <a:r>
              <a:rPr lang="el-GR" sz="5500" b="1" dirty="0"/>
              <a:t>αλληλεπίδραση</a:t>
            </a:r>
            <a:r>
              <a:rPr lang="el-GR" sz="5500" dirty="0"/>
              <a:t>: λαμβάνει χώρα σε ένα σημείο του χωροχρόνου και μεταβάλλει τα κινητικά χαρακτηριστικά των δύο σφαιρών. </a:t>
            </a:r>
          </a:p>
          <a:p>
            <a:pPr marL="457200" lvl="1" indent="0">
              <a:buNone/>
            </a:pPr>
            <a:r>
              <a:rPr lang="el-GR" sz="5500" b="1" dirty="0"/>
              <a:t>Σε μία </a:t>
            </a:r>
            <a:r>
              <a:rPr lang="el-GR" sz="5500" b="1" dirty="0" err="1"/>
              <a:t>αιτιακή</a:t>
            </a:r>
            <a:r>
              <a:rPr lang="el-GR" sz="5500" b="1" dirty="0"/>
              <a:t> αλληλεπίδραση παράγεται </a:t>
            </a:r>
            <a:r>
              <a:rPr lang="el-GR" sz="5500" b="1" dirty="0" err="1"/>
              <a:t>αιτιακή</a:t>
            </a:r>
            <a:r>
              <a:rPr lang="el-GR" sz="5500" b="1" dirty="0"/>
              <a:t> επιρροή</a:t>
            </a:r>
            <a:r>
              <a:rPr lang="el-GR" sz="5500" dirty="0"/>
              <a:t> η οποία διαδίδεται στον χώρο και στον χρόνο. </a:t>
            </a:r>
          </a:p>
          <a:p>
            <a:r>
              <a:rPr lang="el-GR" sz="5500" dirty="0"/>
              <a:t>Η κινούμενη σφαίρα είναι </a:t>
            </a:r>
            <a:r>
              <a:rPr lang="el-GR" sz="5500" b="1" i="1" dirty="0" err="1"/>
              <a:t>αιτιακή</a:t>
            </a:r>
            <a:r>
              <a:rPr lang="el-GR" sz="5500" b="1" i="1" dirty="0"/>
              <a:t> διαδικασία </a:t>
            </a:r>
            <a:r>
              <a:rPr lang="el-GR" sz="5500" i="1" dirty="0"/>
              <a:t> </a:t>
            </a:r>
            <a:r>
              <a:rPr lang="el-GR" sz="5500" dirty="0"/>
              <a:t>η οποία </a:t>
            </a:r>
            <a:r>
              <a:rPr lang="el-GR" sz="5500" b="1" dirty="0"/>
              <a:t>διαδίδει </a:t>
            </a:r>
            <a:r>
              <a:rPr lang="el-GR" sz="5500" dirty="0"/>
              <a:t>στον χώρο και στον χρόνο την </a:t>
            </a:r>
            <a:r>
              <a:rPr lang="el-GR" sz="5500" dirty="0" err="1"/>
              <a:t>αιτιακή</a:t>
            </a:r>
            <a:r>
              <a:rPr lang="el-GR" sz="5500" dirty="0"/>
              <a:t> επιρροή που παράχθηκε κατά την κρούση.</a:t>
            </a:r>
          </a:p>
          <a:p>
            <a:r>
              <a:rPr lang="el-GR" sz="5500" dirty="0"/>
              <a:t>Αν η κινούμενη σφαίρα συγκρουστεί εκ νέου με άλλη σφαίρα τότε προκαλείται μια </a:t>
            </a:r>
            <a:r>
              <a:rPr lang="el-GR" sz="5500" b="1" dirty="0"/>
              <a:t>νέα </a:t>
            </a:r>
            <a:r>
              <a:rPr lang="el-GR" sz="5500" b="1" dirty="0" err="1"/>
              <a:t>αιτιακή</a:t>
            </a:r>
            <a:r>
              <a:rPr lang="el-GR" sz="5500" b="1" dirty="0"/>
              <a:t> αλληλεπίδραση </a:t>
            </a:r>
            <a:r>
              <a:rPr lang="el-GR" sz="5500" dirty="0"/>
              <a:t>σε κάποια άλλο </a:t>
            </a:r>
            <a:r>
              <a:rPr lang="el-GR" sz="5500" dirty="0" err="1"/>
              <a:t>χωροχρονικό</a:t>
            </a:r>
            <a:r>
              <a:rPr lang="el-GR" sz="5500" dirty="0"/>
              <a:t> σημείο. </a:t>
            </a:r>
          </a:p>
          <a:p>
            <a:pPr marL="0" indent="0">
              <a:buNone/>
            </a:pPr>
            <a:endParaRPr lang="el-GR" sz="5500" b="1" dirty="0"/>
          </a:p>
          <a:p>
            <a:r>
              <a:rPr lang="el-GR" sz="6800" b="1" dirty="0"/>
              <a:t>Το </a:t>
            </a:r>
            <a:r>
              <a:rPr lang="en-US" sz="6800" b="1" dirty="0"/>
              <a:t>c </a:t>
            </a:r>
            <a:r>
              <a:rPr lang="el-GR" sz="6800" b="1" dirty="0"/>
              <a:t>είναι αίτιο του </a:t>
            </a:r>
            <a:r>
              <a:rPr lang="en-US" sz="6800" b="1" dirty="0"/>
              <a:t>e </a:t>
            </a:r>
            <a:r>
              <a:rPr lang="el-GR" sz="6800" b="1" dirty="0" err="1"/>
              <a:t>ανν</a:t>
            </a:r>
            <a:r>
              <a:rPr lang="el-GR" sz="6800" b="1" dirty="0"/>
              <a:t> </a:t>
            </a:r>
          </a:p>
          <a:p>
            <a:pPr marL="1028700" lvl="1" indent="-571500">
              <a:buFont typeface="+mj-lt"/>
              <a:buAutoNum type="romanLcPeriod"/>
            </a:pPr>
            <a:r>
              <a:rPr lang="el-GR" sz="6800" b="1" dirty="0"/>
              <a:t>Τα </a:t>
            </a:r>
            <a:r>
              <a:rPr lang="en-US" sz="6800" b="1" dirty="0"/>
              <a:t>c, e </a:t>
            </a:r>
            <a:r>
              <a:rPr lang="el-GR" sz="6800" b="1" dirty="0"/>
              <a:t>είναι </a:t>
            </a:r>
            <a:r>
              <a:rPr lang="el-GR" sz="6800" b="1" dirty="0" err="1"/>
              <a:t>αιτιακές</a:t>
            </a:r>
            <a:r>
              <a:rPr lang="el-GR" sz="6800" b="1" dirty="0"/>
              <a:t> αλληλεπιδράσεις κατά τις οποίες </a:t>
            </a:r>
            <a:r>
              <a:rPr lang="el-GR" sz="6800" b="1" i="1" dirty="0"/>
              <a:t>παράγεται</a:t>
            </a:r>
            <a:r>
              <a:rPr lang="el-GR" sz="6800" b="1" dirty="0"/>
              <a:t> </a:t>
            </a:r>
            <a:r>
              <a:rPr lang="el-GR" sz="6800" b="1" dirty="0" err="1"/>
              <a:t>αιτιακή</a:t>
            </a:r>
            <a:r>
              <a:rPr lang="el-GR" sz="6800" b="1" dirty="0"/>
              <a:t> επιρροή.</a:t>
            </a:r>
          </a:p>
          <a:p>
            <a:pPr marL="1028700" lvl="1" indent="-571500">
              <a:buFont typeface="+mj-lt"/>
              <a:buAutoNum type="romanLcPeriod"/>
            </a:pPr>
            <a:r>
              <a:rPr lang="el-GR" sz="6800" b="1" dirty="0"/>
              <a:t>Τα </a:t>
            </a:r>
            <a:r>
              <a:rPr lang="en-US" sz="6800" b="1" dirty="0"/>
              <a:t>c, e </a:t>
            </a:r>
            <a:r>
              <a:rPr lang="el-GR" sz="6800" b="1" dirty="0"/>
              <a:t>συνδέονται μέσω μια </a:t>
            </a:r>
            <a:r>
              <a:rPr lang="el-GR" sz="6800" b="1" dirty="0" err="1"/>
              <a:t>αιτιακής</a:t>
            </a:r>
            <a:r>
              <a:rPr lang="el-GR" sz="6800" b="1" dirty="0"/>
              <a:t> διαδικασίας που έχει την ικανότητα να </a:t>
            </a:r>
            <a:r>
              <a:rPr lang="el-GR" sz="6800" b="1" i="1" dirty="0"/>
              <a:t>διαδίδει</a:t>
            </a:r>
            <a:r>
              <a:rPr lang="el-GR" sz="6800" b="1" dirty="0"/>
              <a:t> την </a:t>
            </a:r>
            <a:r>
              <a:rPr lang="el-GR" sz="6800" b="1" dirty="0" err="1"/>
              <a:t>αιτιακή</a:t>
            </a:r>
            <a:r>
              <a:rPr lang="el-GR" sz="6800" b="1" dirty="0"/>
              <a:t> επιρροή.</a:t>
            </a:r>
          </a:p>
          <a:p>
            <a:endParaRPr lang="el-GR" sz="5500" dirty="0"/>
          </a:p>
          <a:p>
            <a:r>
              <a:rPr lang="el-GR" sz="5500" dirty="0"/>
              <a:t>Πως ορίζονται οι έννοιες «</a:t>
            </a:r>
            <a:r>
              <a:rPr lang="el-GR" sz="5500" dirty="0" err="1"/>
              <a:t>αιτιακή</a:t>
            </a:r>
            <a:r>
              <a:rPr lang="el-GR" sz="5500" dirty="0"/>
              <a:t> διαδικασία» και «</a:t>
            </a:r>
            <a:r>
              <a:rPr lang="el-GR" sz="5500" dirty="0" err="1"/>
              <a:t>αιτιακή</a:t>
            </a:r>
            <a:r>
              <a:rPr lang="el-GR" sz="5500" dirty="0"/>
              <a:t> αλληλεπίδραση»;</a:t>
            </a:r>
          </a:p>
          <a:p>
            <a:pPr marL="0" indent="0">
              <a:buNone/>
            </a:pPr>
            <a:endParaRPr lang="el-GR" sz="3300" dirty="0"/>
          </a:p>
          <a:p>
            <a:pPr marL="0" indent="0">
              <a:buNone/>
            </a:pPr>
            <a:endParaRPr lang="el-GR" sz="3300" b="1" dirty="0"/>
          </a:p>
        </p:txBody>
      </p:sp>
    </p:spTree>
    <p:extLst>
      <p:ext uri="{BB962C8B-B14F-4D97-AF65-F5344CB8AC3E}">
        <p14:creationId xmlns:p14="http://schemas.microsoft.com/office/powerpoint/2010/main" val="2484602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F984-D8C6-4FA4-A20D-9C7FEF8535F9}"/>
              </a:ext>
            </a:extLst>
          </p:cNvPr>
          <p:cNvSpPr>
            <a:spLocks noGrp="1"/>
          </p:cNvSpPr>
          <p:nvPr>
            <p:ph type="title"/>
          </p:nvPr>
        </p:nvSpPr>
        <p:spPr>
          <a:xfrm>
            <a:off x="628650" y="365126"/>
            <a:ext cx="7886700" cy="842237"/>
          </a:xfrm>
        </p:spPr>
        <p:txBody>
          <a:bodyPr>
            <a:normAutofit/>
          </a:bodyPr>
          <a:lstStyle/>
          <a:p>
            <a:r>
              <a:rPr lang="el-GR" sz="3600" dirty="0"/>
              <a:t>Η πρώιμη </a:t>
            </a:r>
            <a:r>
              <a:rPr lang="el-GR" sz="3600" dirty="0" err="1"/>
              <a:t>αιτιακή</a:t>
            </a:r>
            <a:r>
              <a:rPr lang="el-GR" sz="3600" dirty="0"/>
              <a:t> θεωρία του</a:t>
            </a:r>
            <a:r>
              <a:rPr lang="en-US" sz="3600" dirty="0"/>
              <a:t> W. Salmon </a:t>
            </a:r>
          </a:p>
        </p:txBody>
      </p:sp>
      <p:sp>
        <p:nvSpPr>
          <p:cNvPr id="3" name="Content Placeholder 2">
            <a:extLst>
              <a:ext uri="{FF2B5EF4-FFF2-40B4-BE49-F238E27FC236}">
                <a16:creationId xmlns:a16="http://schemas.microsoft.com/office/drawing/2014/main" id="{4E91C0BC-E3A4-4EBF-BE7A-8238C1730582}"/>
              </a:ext>
            </a:extLst>
          </p:cNvPr>
          <p:cNvSpPr>
            <a:spLocks noGrp="1"/>
          </p:cNvSpPr>
          <p:nvPr>
            <p:ph idx="1"/>
          </p:nvPr>
        </p:nvSpPr>
        <p:spPr>
          <a:xfrm>
            <a:off x="628650" y="1500326"/>
            <a:ext cx="7886700" cy="4676637"/>
          </a:xfrm>
        </p:spPr>
        <p:txBody>
          <a:bodyPr>
            <a:normAutofit fontScale="85000" lnSpcReduction="20000"/>
          </a:bodyPr>
          <a:lstStyle/>
          <a:p>
            <a:r>
              <a:rPr lang="en-US" dirty="0"/>
              <a:t>S</a:t>
            </a:r>
            <a:r>
              <a:rPr lang="el-GR" dirty="0"/>
              <a:t>-</a:t>
            </a:r>
            <a:r>
              <a:rPr lang="en-US" dirty="0"/>
              <a:t>I</a:t>
            </a:r>
            <a:r>
              <a:rPr lang="el-GR" dirty="0"/>
              <a:t>   Η διαδικασία είναι ένα αντικείμενο που εκδηλώνει με συνέπεια τα  χαρακτηριστικά του.</a:t>
            </a:r>
            <a:endParaRPr lang="en-US" dirty="0"/>
          </a:p>
          <a:p>
            <a:r>
              <a:rPr lang="en-US" dirty="0"/>
              <a:t>S</a:t>
            </a:r>
            <a:r>
              <a:rPr lang="el-GR" dirty="0"/>
              <a:t>-</a:t>
            </a:r>
            <a:r>
              <a:rPr lang="en-US" dirty="0"/>
              <a:t>II  </a:t>
            </a:r>
            <a:r>
              <a:rPr lang="el-GR" dirty="0"/>
              <a:t>Το ίχνος είναι μία μεταβολή κάποιου χαρακτηριστικού η οποία λαμβάνει χώρα σε κάποια τοπική τομή.</a:t>
            </a:r>
            <a:endParaRPr lang="en-US" dirty="0"/>
          </a:p>
          <a:p>
            <a:r>
              <a:rPr lang="en-US" dirty="0"/>
              <a:t>S</a:t>
            </a:r>
            <a:r>
              <a:rPr lang="el-GR" dirty="0"/>
              <a:t>-</a:t>
            </a:r>
            <a:r>
              <a:rPr lang="en-US" dirty="0"/>
              <a:t>III</a:t>
            </a:r>
            <a:r>
              <a:rPr lang="el-GR" dirty="0"/>
              <a:t>    </a:t>
            </a:r>
            <a:r>
              <a:rPr lang="en-US" dirty="0"/>
              <a:t>To </a:t>
            </a:r>
            <a:r>
              <a:rPr lang="el-GR" dirty="0"/>
              <a:t>ίχνος διαδίδεται κατά μήκος ενός διαστήματος όταν εμφανίζεται σε κάθε </a:t>
            </a:r>
            <a:r>
              <a:rPr lang="el-GR" dirty="0" err="1"/>
              <a:t>χωροχρονικό</a:t>
            </a:r>
            <a:r>
              <a:rPr lang="el-GR" dirty="0"/>
              <a:t> σημείο του διαστήματος, σε απουσία αλληλεπιδράσεων.</a:t>
            </a:r>
            <a:endParaRPr lang="en-US" dirty="0"/>
          </a:p>
          <a:p>
            <a:r>
              <a:rPr lang="en-US" dirty="0"/>
              <a:t>S</a:t>
            </a:r>
            <a:r>
              <a:rPr lang="el-GR" dirty="0"/>
              <a:t>-</a:t>
            </a:r>
            <a:r>
              <a:rPr lang="en-US" dirty="0"/>
              <a:t>IV</a:t>
            </a:r>
            <a:r>
              <a:rPr lang="el-GR" dirty="0"/>
              <a:t>    </a:t>
            </a:r>
            <a:r>
              <a:rPr lang="en-US" dirty="0"/>
              <a:t>H </a:t>
            </a:r>
            <a:r>
              <a:rPr lang="el-GR" dirty="0" err="1"/>
              <a:t>αιτιακή</a:t>
            </a:r>
            <a:r>
              <a:rPr lang="el-GR" dirty="0"/>
              <a:t> αλληλεπίδραση είναι μία τομή στην οποία και οι δύο διαδικασίες αποκτούν ίχνος (μεταβάλλονται) και το ίχνος διαδίδεται πέραν του σημείου της τομής.</a:t>
            </a:r>
            <a:endParaRPr lang="en-US" dirty="0"/>
          </a:p>
          <a:p>
            <a:r>
              <a:rPr lang="en-US" dirty="0"/>
              <a:t>S</a:t>
            </a:r>
            <a:r>
              <a:rPr lang="el-GR" dirty="0"/>
              <a:t>-</a:t>
            </a:r>
            <a:r>
              <a:rPr lang="en-US" dirty="0"/>
              <a:t>V</a:t>
            </a:r>
            <a:r>
              <a:rPr lang="el-GR" dirty="0"/>
              <a:t>     Σε μια </a:t>
            </a:r>
            <a:r>
              <a:rPr lang="el-GR" dirty="0" err="1"/>
              <a:t>αιτιακή</a:t>
            </a:r>
            <a:r>
              <a:rPr lang="el-GR" dirty="0"/>
              <a:t> αλληλεπίδραση το ίχνος εισάγεται σε καθεμία από τις τεμνόμενες διαδικασίες. </a:t>
            </a:r>
            <a:endParaRPr lang="en-US" dirty="0"/>
          </a:p>
          <a:p>
            <a:r>
              <a:rPr lang="en-US" dirty="0"/>
              <a:t>S</a:t>
            </a:r>
            <a:r>
              <a:rPr lang="el-GR" dirty="0"/>
              <a:t>-</a:t>
            </a:r>
            <a:r>
              <a:rPr lang="en-US" dirty="0"/>
              <a:t>VI</a:t>
            </a:r>
            <a:r>
              <a:rPr lang="el-GR" dirty="0"/>
              <a:t>   </a:t>
            </a:r>
            <a:r>
              <a:rPr lang="en-US" dirty="0"/>
              <a:t>H</a:t>
            </a:r>
            <a:r>
              <a:rPr lang="el-GR" dirty="0"/>
              <a:t> </a:t>
            </a:r>
            <a:r>
              <a:rPr lang="el-GR" dirty="0" err="1"/>
              <a:t>αιτιακή</a:t>
            </a:r>
            <a:r>
              <a:rPr lang="el-GR" dirty="0"/>
              <a:t> διαδικασία είναι μία διαδικασία η οποία μπορεί να διαδώσει </a:t>
            </a:r>
            <a:r>
              <a:rPr lang="el-GR"/>
              <a:t>ένα ίχνος. </a:t>
            </a:r>
            <a:endParaRPr lang="en-US" dirty="0"/>
          </a:p>
        </p:txBody>
      </p:sp>
    </p:spTree>
    <p:extLst>
      <p:ext uri="{BB962C8B-B14F-4D97-AF65-F5344CB8AC3E}">
        <p14:creationId xmlns:p14="http://schemas.microsoft.com/office/powerpoint/2010/main" val="2480618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F984-D8C6-4FA4-A20D-9C7FEF8535F9}"/>
              </a:ext>
            </a:extLst>
          </p:cNvPr>
          <p:cNvSpPr>
            <a:spLocks noGrp="1"/>
          </p:cNvSpPr>
          <p:nvPr>
            <p:ph type="title"/>
          </p:nvPr>
        </p:nvSpPr>
        <p:spPr>
          <a:xfrm>
            <a:off x="628650" y="365126"/>
            <a:ext cx="7886700" cy="842237"/>
          </a:xfrm>
        </p:spPr>
        <p:txBody>
          <a:bodyPr>
            <a:normAutofit fontScale="90000"/>
          </a:bodyPr>
          <a:lstStyle/>
          <a:p>
            <a:r>
              <a:rPr lang="el-GR" sz="3600" dirty="0" err="1"/>
              <a:t>Ψευδοδιαδικασίες</a:t>
            </a:r>
            <a:r>
              <a:rPr lang="el-GR" sz="3600" dirty="0"/>
              <a:t> και </a:t>
            </a:r>
            <a:r>
              <a:rPr lang="el-GR" sz="3600" dirty="0" err="1"/>
              <a:t>ψευδοαλληλεπιδράσεις</a:t>
            </a:r>
            <a:endParaRPr lang="en-US" sz="3600" dirty="0"/>
          </a:p>
        </p:txBody>
      </p:sp>
      <p:sp>
        <p:nvSpPr>
          <p:cNvPr id="3" name="Content Placeholder 2">
            <a:extLst>
              <a:ext uri="{FF2B5EF4-FFF2-40B4-BE49-F238E27FC236}">
                <a16:creationId xmlns:a16="http://schemas.microsoft.com/office/drawing/2014/main" id="{4E91C0BC-E3A4-4EBF-BE7A-8238C1730582}"/>
              </a:ext>
            </a:extLst>
          </p:cNvPr>
          <p:cNvSpPr>
            <a:spLocks noGrp="1"/>
          </p:cNvSpPr>
          <p:nvPr>
            <p:ph idx="1"/>
          </p:nvPr>
        </p:nvSpPr>
        <p:spPr>
          <a:xfrm>
            <a:off x="628650" y="1207364"/>
            <a:ext cx="7886700" cy="4969600"/>
          </a:xfrm>
        </p:spPr>
        <p:txBody>
          <a:bodyPr>
            <a:noAutofit/>
          </a:bodyPr>
          <a:lstStyle/>
          <a:p>
            <a:pPr marL="0" indent="0">
              <a:buNone/>
            </a:pPr>
            <a:r>
              <a:rPr lang="el-GR" sz="1700" dirty="0"/>
              <a:t>Διάφανο τραπέζι μπιλιάρδου φωτίζεται από προβολέα, ώστε να σχηματίζονται στο δάπεδο οι σκιές των σφαιρών του μπιλιάρδου. </a:t>
            </a:r>
          </a:p>
          <a:p>
            <a:pPr marL="0" indent="0">
              <a:buNone/>
            </a:pPr>
            <a:r>
              <a:rPr lang="el-GR" sz="1700" dirty="0"/>
              <a:t>Η κρούση των σφαιρών αποτυπώνεται ως συνάντηση των σκιών των δύο σφαιρών, οι οποίες προσεγγίζουν το ίδιο σημείο του χώρου σε κάποια χρονική στιγμή, ενώ η κίνηση των δύο σφαιρών αποτυπώνεται ως κίνηση της σκιάς τους στο δάπεδο. </a:t>
            </a:r>
          </a:p>
          <a:p>
            <a:pPr marL="0" indent="0">
              <a:buNone/>
            </a:pPr>
            <a:r>
              <a:rPr lang="el-GR" sz="1700" dirty="0"/>
              <a:t>Οι σκιές είναι διαδικασίες (ομοιομορφία χαρακτηριστικών). </a:t>
            </a:r>
          </a:p>
          <a:p>
            <a:pPr marL="0" indent="0">
              <a:buNone/>
            </a:pPr>
            <a:r>
              <a:rPr lang="el-GR" sz="1700" dirty="0"/>
              <a:t>Η κίνηση της σκιάς είναι </a:t>
            </a:r>
            <a:r>
              <a:rPr lang="el-GR" sz="1700" b="1" dirty="0" err="1"/>
              <a:t>ψευδοδιαδικασία</a:t>
            </a:r>
            <a:r>
              <a:rPr lang="el-GR" sz="1700" dirty="0"/>
              <a:t> διότι π.χ. μία τοπική παραμόρφωσή της που οφείλεται σε τοπική ανωμαλία του επιπέδου στο οποίο σχηματίζεται δεν διαδίδεται πέραν του σημείου στο οποίο δημιουργείται.  </a:t>
            </a:r>
          </a:p>
          <a:p>
            <a:pPr marL="0" indent="0">
              <a:buNone/>
            </a:pPr>
            <a:r>
              <a:rPr lang="el-GR" sz="1700" dirty="0"/>
              <a:t>Η κίνηση της κάθε σκιάς και η μεταβολή των χαρακτηριστικών της κίνησής της </a:t>
            </a:r>
            <a:r>
              <a:rPr lang="el-GR" sz="1700" i="1" dirty="0"/>
              <a:t>εξαρτάται </a:t>
            </a:r>
            <a:r>
              <a:rPr lang="el-GR" sz="1700" dirty="0"/>
              <a:t>από την κίνηση των σφαιρών πάνω στο τραπέζι: απουσία των σφαιρών, απουσιάζουν οι σκιές. Οι σκιές παρασιτούν επί των σφαιρών.</a:t>
            </a:r>
          </a:p>
          <a:p>
            <a:pPr marL="0" indent="0">
              <a:buNone/>
            </a:pPr>
            <a:r>
              <a:rPr lang="el-GR" sz="1700" dirty="0"/>
              <a:t>Στο σημείο τομής των σκιών παράγεται τροποποίηση των χαρακτηριστικών της κίνησής της κάθε σκιάς η οποία εκδηλώνεται πέραν του σημείου τομής. Ωστόσο σε απουσία της τομής (αν το τραπέζι είναι κατά το ήμισυ αδιαφανές) η τροποποίηση συνεχίζει να υφίσταται. Άρα η τροποποίηση των χαρακτηριστικών δεν συνιστά τοπική δημιουργία ίχνους και στο σημείο τομής δεν λαμβάνει χώρα </a:t>
            </a:r>
            <a:r>
              <a:rPr lang="el-GR" sz="1700" dirty="0" err="1"/>
              <a:t>αιτιακή</a:t>
            </a:r>
            <a:r>
              <a:rPr lang="el-GR" sz="1700" dirty="0"/>
              <a:t> αλληλεπίδραση. </a:t>
            </a:r>
          </a:p>
          <a:p>
            <a:pPr marL="0" indent="0">
              <a:buNone/>
            </a:pPr>
            <a:r>
              <a:rPr lang="el-GR" sz="1700" dirty="0"/>
              <a:t>Στο σημείο τομής λαμβάνει χώρα </a:t>
            </a:r>
            <a:r>
              <a:rPr lang="el-GR" sz="1700" b="1" dirty="0" err="1"/>
              <a:t>ψευδοαλληλεπίδραση</a:t>
            </a:r>
            <a:r>
              <a:rPr lang="el-GR" sz="1700" b="1" dirty="0"/>
              <a:t>.</a:t>
            </a:r>
            <a:endParaRPr lang="el-GR" sz="1700" dirty="0"/>
          </a:p>
        </p:txBody>
      </p:sp>
    </p:spTree>
    <p:extLst>
      <p:ext uri="{BB962C8B-B14F-4D97-AF65-F5344CB8AC3E}">
        <p14:creationId xmlns:p14="http://schemas.microsoft.com/office/powerpoint/2010/main" val="116260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C04F-7FD9-4AFB-9A01-BAD229C2BFEA}"/>
              </a:ext>
            </a:extLst>
          </p:cNvPr>
          <p:cNvSpPr>
            <a:spLocks noGrp="1"/>
          </p:cNvSpPr>
          <p:nvPr>
            <p:ph type="title"/>
          </p:nvPr>
        </p:nvSpPr>
        <p:spPr>
          <a:xfrm>
            <a:off x="1041010" y="689317"/>
            <a:ext cx="6488502" cy="773723"/>
          </a:xfrm>
        </p:spPr>
        <p:txBody>
          <a:bodyPr>
            <a:normAutofit/>
          </a:bodyPr>
          <a:lstStyle/>
          <a:p>
            <a:r>
              <a:rPr lang="el-GR" sz="3800" dirty="0"/>
              <a:t>Τα </a:t>
            </a:r>
            <a:r>
              <a:rPr lang="en-US" sz="3800" dirty="0" err="1"/>
              <a:t>relata</a:t>
            </a:r>
            <a:r>
              <a:rPr lang="en-US" sz="3800" dirty="0"/>
              <a:t> </a:t>
            </a:r>
            <a:r>
              <a:rPr lang="el-GR" sz="3800" dirty="0"/>
              <a:t>της </a:t>
            </a:r>
            <a:r>
              <a:rPr lang="el-GR" sz="3800" dirty="0" err="1"/>
              <a:t>αιτιακής</a:t>
            </a:r>
            <a:r>
              <a:rPr lang="el-GR" sz="3800" dirty="0"/>
              <a:t> σχέσης</a:t>
            </a:r>
            <a:endParaRPr lang="en-US" sz="3800" dirty="0"/>
          </a:p>
        </p:txBody>
      </p:sp>
      <p:sp>
        <p:nvSpPr>
          <p:cNvPr id="3" name="Content Placeholder 2">
            <a:extLst>
              <a:ext uri="{FF2B5EF4-FFF2-40B4-BE49-F238E27FC236}">
                <a16:creationId xmlns:a16="http://schemas.microsoft.com/office/drawing/2014/main" id="{9F98230F-7510-43CD-8281-3C461531F321}"/>
              </a:ext>
            </a:extLst>
          </p:cNvPr>
          <p:cNvSpPr>
            <a:spLocks noGrp="1"/>
          </p:cNvSpPr>
          <p:nvPr>
            <p:ph idx="1"/>
          </p:nvPr>
        </p:nvSpPr>
        <p:spPr>
          <a:xfrm>
            <a:off x="886265" y="1702192"/>
            <a:ext cx="7371469" cy="4754880"/>
          </a:xfrm>
        </p:spPr>
        <p:txBody>
          <a:bodyPr>
            <a:noAutofit/>
          </a:bodyPr>
          <a:lstStyle/>
          <a:p>
            <a:pPr marL="6697">
              <a:spcBef>
                <a:spcPts val="53"/>
              </a:spcBef>
            </a:pPr>
            <a:r>
              <a:rPr lang="el-GR" sz="2100" b="1" spc="-3" dirty="0">
                <a:cs typeface="Times New Roman"/>
              </a:rPr>
              <a:t>Σ</a:t>
            </a:r>
            <a:r>
              <a:rPr lang="el-GR" sz="2100" b="1" spc="87" dirty="0">
                <a:cs typeface="Times New Roman"/>
              </a:rPr>
              <a:t>υμβάν</a:t>
            </a:r>
            <a:r>
              <a:rPr lang="el-GR" sz="2100" dirty="0">
                <a:cs typeface="Times New Roman"/>
              </a:rPr>
              <a:t> </a:t>
            </a:r>
            <a:r>
              <a:rPr lang="el-GR" sz="2100" spc="-3" dirty="0">
                <a:cs typeface="Times New Roman"/>
              </a:rPr>
              <a:t>(</a:t>
            </a:r>
            <a:r>
              <a:rPr lang="el-GR" sz="2100" spc="-3" dirty="0" err="1">
                <a:cs typeface="Times New Roman"/>
              </a:rPr>
              <a:t>event</a:t>
            </a:r>
            <a:r>
              <a:rPr lang="el-GR" sz="2100" spc="-3" dirty="0">
                <a:cs typeface="Times New Roman"/>
              </a:rPr>
              <a:t>): η </a:t>
            </a:r>
            <a:r>
              <a:rPr lang="el-GR" sz="2100" dirty="0"/>
              <a:t>εκδήλωση ή η μεταβολή κάποιας ιδιότητας σε κάποιο αντικείμενο. </a:t>
            </a:r>
            <a:endParaRPr lang="el-GR" sz="2100" spc="119" dirty="0">
              <a:cs typeface="Times New Roman"/>
            </a:endParaRPr>
          </a:p>
          <a:p>
            <a:pPr marL="6697"/>
            <a:r>
              <a:rPr lang="el-GR" sz="2100" b="1" spc="119" dirty="0">
                <a:cs typeface="Times New Roman"/>
              </a:rPr>
              <a:t>Αιτιότητα</a:t>
            </a:r>
            <a:r>
              <a:rPr lang="el-GR" sz="2100" spc="119" dirty="0">
                <a:cs typeface="Times New Roman"/>
              </a:rPr>
              <a:t>: τα </a:t>
            </a:r>
            <a:r>
              <a:rPr lang="el-GR" sz="2100" spc="95" dirty="0">
                <a:cs typeface="Times New Roman"/>
              </a:rPr>
              <a:t>συμβάντα </a:t>
            </a:r>
            <a:r>
              <a:rPr lang="el-GR" sz="2100" b="1" spc="58" dirty="0">
                <a:cs typeface="Times New Roman"/>
              </a:rPr>
              <a:t>προκαλούν </a:t>
            </a:r>
            <a:r>
              <a:rPr lang="el-GR" sz="2100" spc="95" dirty="0">
                <a:cs typeface="Times New Roman"/>
              </a:rPr>
              <a:t>άλλα</a:t>
            </a:r>
            <a:r>
              <a:rPr lang="el-GR" sz="2100" spc="-277" dirty="0">
                <a:cs typeface="Times New Roman"/>
              </a:rPr>
              <a:t> </a:t>
            </a:r>
            <a:r>
              <a:rPr lang="el-GR" sz="2100" spc="95" dirty="0">
                <a:cs typeface="Times New Roman"/>
              </a:rPr>
              <a:t>συμβάντα</a:t>
            </a:r>
            <a:endParaRPr lang="el-GR" sz="2100" dirty="0">
              <a:cs typeface="Times New Roman"/>
            </a:endParaRPr>
          </a:p>
          <a:p>
            <a:pPr marL="6697" marR="2679">
              <a:lnSpc>
                <a:spcPts val="2267"/>
              </a:lnSpc>
            </a:pPr>
            <a:r>
              <a:rPr lang="el-GR" sz="2100" spc="82" dirty="0">
                <a:cs typeface="Times New Roman"/>
              </a:rPr>
              <a:t> Οι </a:t>
            </a:r>
            <a:r>
              <a:rPr lang="el-GR" sz="2100" spc="82" dirty="0" err="1">
                <a:cs typeface="Times New Roman"/>
              </a:rPr>
              <a:t>αιτιακές</a:t>
            </a:r>
            <a:r>
              <a:rPr lang="el-GR" sz="2100" spc="82" dirty="0">
                <a:cs typeface="Times New Roman"/>
              </a:rPr>
              <a:t> προτάσεις που αναφέρονται σε  αντικείμενα θα πρέπει </a:t>
            </a:r>
            <a:r>
              <a:rPr lang="el-GR" sz="2100" spc="74" dirty="0">
                <a:cs typeface="Times New Roman"/>
              </a:rPr>
              <a:t>να κατανοούνται με όρους συμβάντων.</a:t>
            </a:r>
            <a:endParaRPr lang="el-GR" sz="2100" dirty="0"/>
          </a:p>
          <a:p>
            <a:endParaRPr lang="el-GR" sz="2100" b="1" dirty="0"/>
          </a:p>
          <a:p>
            <a:r>
              <a:rPr lang="el-GR" sz="2100" b="1" dirty="0"/>
              <a:t>Ενικό συμβάν ή δείγμα συμβάντος (</a:t>
            </a:r>
            <a:r>
              <a:rPr lang="el-GR" sz="2100" b="1" dirty="0" err="1"/>
              <a:t>token</a:t>
            </a:r>
            <a:r>
              <a:rPr lang="el-GR" sz="2100" b="1" dirty="0"/>
              <a:t> </a:t>
            </a:r>
            <a:r>
              <a:rPr lang="el-GR" sz="2100" b="1" dirty="0" err="1"/>
              <a:t>event</a:t>
            </a:r>
            <a:r>
              <a:rPr lang="el-GR" sz="2100" b="1" dirty="0"/>
              <a:t>) </a:t>
            </a:r>
            <a:r>
              <a:rPr lang="el-GR" sz="2100" dirty="0"/>
              <a:t>ονομάζουμε κάθε συμβάν που λαμβάνει χώρα σε ορισμένο σημείο του χωροχρόνου και με αναφορά σε ορισμένα αντικείμενα. </a:t>
            </a:r>
          </a:p>
          <a:p>
            <a:r>
              <a:rPr lang="el-GR" sz="2100" b="1" dirty="0"/>
              <a:t>Γενικό συμβάν ή τύπο συμβάντος (</a:t>
            </a:r>
            <a:r>
              <a:rPr lang="el-GR" sz="2100" b="1" dirty="0" err="1"/>
              <a:t>type</a:t>
            </a:r>
            <a:r>
              <a:rPr lang="el-GR" sz="2100" b="1" dirty="0"/>
              <a:t> </a:t>
            </a:r>
            <a:r>
              <a:rPr lang="el-GR" sz="2100" b="1" dirty="0" err="1"/>
              <a:t>event</a:t>
            </a:r>
            <a:r>
              <a:rPr lang="el-GR" sz="2100" b="1" dirty="0"/>
              <a:t>) </a:t>
            </a:r>
            <a:r>
              <a:rPr lang="el-GR" sz="2100" dirty="0" err="1"/>
              <a:t>oνομάζεται</a:t>
            </a:r>
            <a:r>
              <a:rPr lang="el-GR" sz="2100" dirty="0"/>
              <a:t> κάθε συλλογή ενικών συμβάντων τα στοιχεία της οποίας διαφοροποιούνται ως προς τους </a:t>
            </a:r>
            <a:r>
              <a:rPr lang="el-GR" sz="2100" dirty="0" err="1"/>
              <a:t>χωροχρονικούς</a:t>
            </a:r>
            <a:r>
              <a:rPr lang="el-GR" sz="2100" dirty="0"/>
              <a:t> προσδιορισμούς τους ή την αναφορά σε συγκεκριμένα αντικείμενα (καθέκαστα). </a:t>
            </a:r>
            <a:endParaRPr lang="en-US" sz="2100" dirty="0"/>
          </a:p>
        </p:txBody>
      </p:sp>
    </p:spTree>
    <p:extLst>
      <p:ext uri="{BB962C8B-B14F-4D97-AF65-F5344CB8AC3E}">
        <p14:creationId xmlns:p14="http://schemas.microsoft.com/office/powerpoint/2010/main" val="617072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BBBA27-0C61-448B-BC2C-4B62E0C46E47}"/>
              </a:ext>
            </a:extLst>
          </p:cNvPr>
          <p:cNvSpPr>
            <a:spLocks noGrp="1"/>
          </p:cNvSpPr>
          <p:nvPr>
            <p:ph type="title"/>
          </p:nvPr>
        </p:nvSpPr>
        <p:spPr>
          <a:xfrm>
            <a:off x="628650" y="365126"/>
            <a:ext cx="7886700" cy="760289"/>
          </a:xfrm>
        </p:spPr>
        <p:txBody>
          <a:bodyPr/>
          <a:lstStyle/>
          <a:p>
            <a:r>
              <a:rPr lang="el-GR" dirty="0"/>
              <a:t>Προβλήματα</a:t>
            </a:r>
          </a:p>
        </p:txBody>
      </p:sp>
      <p:sp>
        <p:nvSpPr>
          <p:cNvPr id="3" name="Θέση περιεχομένου 2">
            <a:extLst>
              <a:ext uri="{FF2B5EF4-FFF2-40B4-BE49-F238E27FC236}">
                <a16:creationId xmlns:a16="http://schemas.microsoft.com/office/drawing/2014/main" id="{2DB27C92-7BAA-4029-A725-380FB616438E}"/>
              </a:ext>
            </a:extLst>
          </p:cNvPr>
          <p:cNvSpPr>
            <a:spLocks noGrp="1"/>
          </p:cNvSpPr>
          <p:nvPr>
            <p:ph idx="1"/>
          </p:nvPr>
        </p:nvSpPr>
        <p:spPr>
          <a:xfrm>
            <a:off x="628650" y="1237958"/>
            <a:ext cx="7886700" cy="4939006"/>
          </a:xfrm>
        </p:spPr>
        <p:txBody>
          <a:bodyPr>
            <a:normAutofit fontScale="92500" lnSpcReduction="20000"/>
          </a:bodyPr>
          <a:lstStyle/>
          <a:p>
            <a:r>
              <a:rPr lang="el-GR" dirty="0"/>
              <a:t>Ο </a:t>
            </a:r>
            <a:r>
              <a:rPr lang="en-US" dirty="0"/>
              <a:t>Salmon </a:t>
            </a:r>
            <a:r>
              <a:rPr lang="el-GR" dirty="0"/>
              <a:t>δεν καταφέρει να παρουσιάσει μία θεωρία που δεν προϋποθέτει την αλήθεια </a:t>
            </a:r>
            <a:r>
              <a:rPr lang="el-GR" dirty="0" err="1"/>
              <a:t>αντιγεγονοτικών</a:t>
            </a:r>
            <a:r>
              <a:rPr lang="el-GR" dirty="0"/>
              <a:t> προτάσεων. </a:t>
            </a:r>
          </a:p>
          <a:p>
            <a:r>
              <a:rPr lang="el-GR" dirty="0"/>
              <a:t>Η πρώιμη προσέγγιση του </a:t>
            </a:r>
            <a:r>
              <a:rPr lang="en-US" dirty="0"/>
              <a:t>Salmon </a:t>
            </a:r>
            <a:r>
              <a:rPr lang="el-GR" dirty="0"/>
              <a:t>εξαρτάται από </a:t>
            </a:r>
            <a:r>
              <a:rPr lang="el-GR" dirty="0" err="1"/>
              <a:t>αντιγεγονοτικές</a:t>
            </a:r>
            <a:r>
              <a:rPr lang="el-GR" dirty="0"/>
              <a:t> προτάσεις (ΑΠ) με διπλό τρόπο:</a:t>
            </a:r>
          </a:p>
          <a:p>
            <a:pPr lvl="1"/>
            <a:r>
              <a:rPr lang="el-GR" dirty="0"/>
              <a:t>Για τον ορισμό των </a:t>
            </a:r>
            <a:r>
              <a:rPr lang="el-GR" dirty="0" err="1"/>
              <a:t>αιτιακών</a:t>
            </a:r>
            <a:r>
              <a:rPr lang="el-GR" dirty="0"/>
              <a:t> διαδικασιών: Αν είχαμε δημιουργήσει ίχνος σε κάποιο στάδιο της διαδικασίας τότε αυτή θα το είχε διαδώσει.</a:t>
            </a:r>
          </a:p>
          <a:p>
            <a:pPr lvl="1"/>
            <a:r>
              <a:rPr lang="el-GR" dirty="0"/>
              <a:t>Για τον ορισμό των </a:t>
            </a:r>
            <a:r>
              <a:rPr lang="el-GR" dirty="0" err="1"/>
              <a:t>αιτιακών</a:t>
            </a:r>
            <a:r>
              <a:rPr lang="el-GR" dirty="0"/>
              <a:t> αλληλεπιδράσεων: Αν το υποτιθέμενο ίχνος υπάρχει απουσία της τομής δύο διαδικασιών τότε η τομή δεν είναι </a:t>
            </a:r>
            <a:r>
              <a:rPr lang="el-GR" dirty="0" err="1"/>
              <a:t>αιτιακή</a:t>
            </a:r>
            <a:r>
              <a:rPr lang="el-GR" dirty="0"/>
              <a:t> αλληλεπίδραση</a:t>
            </a:r>
          </a:p>
          <a:p>
            <a:pPr marL="457200" lvl="1" indent="0">
              <a:buNone/>
            </a:pPr>
            <a:endParaRPr lang="el-GR" dirty="0"/>
          </a:p>
          <a:p>
            <a:r>
              <a:rPr lang="el-GR" dirty="0"/>
              <a:t>Η πρώιμη </a:t>
            </a:r>
            <a:r>
              <a:rPr lang="el-GR" dirty="0" err="1"/>
              <a:t>αιτιακή</a:t>
            </a:r>
            <a:r>
              <a:rPr lang="el-GR" dirty="0"/>
              <a:t> θεωρία του </a:t>
            </a:r>
            <a:r>
              <a:rPr lang="en-US" dirty="0"/>
              <a:t>Salmon </a:t>
            </a:r>
            <a:r>
              <a:rPr lang="el-GR" dirty="0"/>
              <a:t>δεν προσδιορίζει τη </a:t>
            </a:r>
            <a:r>
              <a:rPr lang="el-GR" b="1" dirty="0"/>
              <a:t>φύση της </a:t>
            </a:r>
            <a:r>
              <a:rPr lang="el-GR" b="1" dirty="0" err="1"/>
              <a:t>αιτιακής</a:t>
            </a:r>
            <a:r>
              <a:rPr lang="el-GR" b="1" dirty="0"/>
              <a:t> επιρροής. </a:t>
            </a:r>
            <a:r>
              <a:rPr lang="el-GR" dirty="0"/>
              <a:t>Περιγράφει την </a:t>
            </a:r>
            <a:r>
              <a:rPr lang="el-GR" dirty="0" err="1"/>
              <a:t>αιτιακή</a:t>
            </a:r>
            <a:r>
              <a:rPr lang="el-GR" dirty="0"/>
              <a:t> δομή του κόσμου (γεωμετρικό δίκτυο) χωρίς να λαμβάνει υπόψη τα υλικά περιεχόμενα του κόσμου.</a:t>
            </a:r>
            <a:r>
              <a:rPr lang="el-GR" b="1" dirty="0"/>
              <a:t> </a:t>
            </a:r>
            <a:endParaRPr lang="el-GR" dirty="0"/>
          </a:p>
          <a:p>
            <a:pPr lvl="1"/>
            <a:endParaRPr lang="el-GR" dirty="0"/>
          </a:p>
          <a:p>
            <a:pPr lvl="1"/>
            <a:endParaRPr lang="el-GR" dirty="0"/>
          </a:p>
        </p:txBody>
      </p:sp>
    </p:spTree>
    <p:extLst>
      <p:ext uri="{BB962C8B-B14F-4D97-AF65-F5344CB8AC3E}">
        <p14:creationId xmlns:p14="http://schemas.microsoft.com/office/powerpoint/2010/main" val="3071293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28E3FE-D9E9-42AC-9896-599D3DE8A98A}"/>
              </a:ext>
            </a:extLst>
          </p:cNvPr>
          <p:cNvSpPr>
            <a:spLocks noGrp="1"/>
          </p:cNvSpPr>
          <p:nvPr>
            <p:ph type="title"/>
          </p:nvPr>
        </p:nvSpPr>
        <p:spPr>
          <a:xfrm>
            <a:off x="628650" y="365126"/>
            <a:ext cx="7886700" cy="422665"/>
          </a:xfrm>
        </p:spPr>
        <p:txBody>
          <a:bodyPr>
            <a:normAutofit fontScale="90000"/>
          </a:bodyPr>
          <a:lstStyle/>
          <a:p>
            <a:r>
              <a:rPr lang="el-GR" dirty="0"/>
              <a:t>Η ύστερη θεωρία του </a:t>
            </a:r>
            <a:r>
              <a:rPr lang="en-US" dirty="0"/>
              <a:t>W. Salmon</a:t>
            </a:r>
            <a:endParaRPr lang="el-GR" dirty="0"/>
          </a:p>
        </p:txBody>
      </p:sp>
      <p:sp>
        <p:nvSpPr>
          <p:cNvPr id="3" name="Θέση περιεχομένου 2">
            <a:extLst>
              <a:ext uri="{FF2B5EF4-FFF2-40B4-BE49-F238E27FC236}">
                <a16:creationId xmlns:a16="http://schemas.microsoft.com/office/drawing/2014/main" id="{93D790AC-A616-4EBB-A387-33549922AA29}"/>
              </a:ext>
            </a:extLst>
          </p:cNvPr>
          <p:cNvSpPr>
            <a:spLocks noGrp="1"/>
          </p:cNvSpPr>
          <p:nvPr>
            <p:ph idx="1"/>
          </p:nvPr>
        </p:nvSpPr>
        <p:spPr>
          <a:xfrm>
            <a:off x="628650" y="1195754"/>
            <a:ext cx="7886700" cy="4981209"/>
          </a:xfrm>
        </p:spPr>
        <p:txBody>
          <a:bodyPr>
            <a:normAutofit fontScale="92500" lnSpcReduction="10000"/>
          </a:bodyPr>
          <a:lstStyle/>
          <a:p>
            <a:r>
              <a:rPr lang="el-GR" dirty="0"/>
              <a:t>Μια διαδικασία διαδίδει μια διατηρήσιμη ποσότητα από το Α στο Β (Α≠Β) αν και μόνο αν κατέχει [ένα καθορισμένο ποσό από] την ποσότητα στο Α, και στο Β και σε κάθε στάδιο της διαδικασίας ανάμεσα στο Α και στο Β, χωρίς οποιαδήποτε αλληλεπίδραση στο ανοικτό διάστημα (Α,Β), η οποία να περιλαμβάνει ανταλλαγή της συγκεκριμένης διατηρήσιμης ποσότητας. </a:t>
            </a:r>
          </a:p>
          <a:p>
            <a:r>
              <a:rPr lang="el-GR" dirty="0" err="1"/>
              <a:t>Αιτιακή</a:t>
            </a:r>
            <a:r>
              <a:rPr lang="el-GR" dirty="0"/>
              <a:t> διαδικασία είναι η </a:t>
            </a:r>
            <a:r>
              <a:rPr lang="el-GR" dirty="0" err="1"/>
              <a:t>χωροχρονική</a:t>
            </a:r>
            <a:r>
              <a:rPr lang="el-GR" dirty="0"/>
              <a:t> γραμμή ενός αντικειμένου που διαδίδει ένα μη μηδενικό ποσό μιας διατηρήσιμης ποσότητας, σε κάθε στιγμή της ιστορίας του (σε κάθε </a:t>
            </a:r>
            <a:r>
              <a:rPr lang="el-GR" dirty="0" err="1"/>
              <a:t>χωροχρονικό</a:t>
            </a:r>
            <a:r>
              <a:rPr lang="el-GR" dirty="0"/>
              <a:t> σημείο της τροχιάς του).</a:t>
            </a:r>
          </a:p>
          <a:p>
            <a:r>
              <a:rPr lang="el-GR" dirty="0" err="1"/>
              <a:t>Αιτιακή</a:t>
            </a:r>
            <a:r>
              <a:rPr lang="el-GR" dirty="0"/>
              <a:t> αλληλεπίδραση είναι η τομή των </a:t>
            </a:r>
            <a:r>
              <a:rPr lang="el-GR" dirty="0" err="1"/>
              <a:t>χωροχρονικών</a:t>
            </a:r>
            <a:r>
              <a:rPr lang="el-GR" dirty="0"/>
              <a:t> γραμμών που περιλαμβάνει την ανταλλαγή μιας διατηρήσιμης ποσότητας.</a:t>
            </a:r>
          </a:p>
        </p:txBody>
      </p:sp>
    </p:spTree>
    <p:extLst>
      <p:ext uri="{BB962C8B-B14F-4D97-AF65-F5344CB8AC3E}">
        <p14:creationId xmlns:p14="http://schemas.microsoft.com/office/powerpoint/2010/main" val="1665984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A3CC09-7FF5-43B0-AC8A-6DBC1901518E}"/>
              </a:ext>
            </a:extLst>
          </p:cNvPr>
          <p:cNvSpPr>
            <a:spLocks noGrp="1"/>
          </p:cNvSpPr>
          <p:nvPr>
            <p:ph type="title"/>
          </p:nvPr>
        </p:nvSpPr>
        <p:spPr>
          <a:xfrm>
            <a:off x="628650" y="365127"/>
            <a:ext cx="7886700" cy="535206"/>
          </a:xfrm>
        </p:spPr>
        <p:txBody>
          <a:bodyPr>
            <a:normAutofit fontScale="90000"/>
          </a:bodyPr>
          <a:lstStyle/>
          <a:p>
            <a:r>
              <a:rPr lang="el-GR" dirty="0"/>
              <a:t>Παρατηρήσεις</a:t>
            </a:r>
          </a:p>
        </p:txBody>
      </p:sp>
      <p:sp>
        <p:nvSpPr>
          <p:cNvPr id="3" name="Θέση περιεχομένου 2">
            <a:extLst>
              <a:ext uri="{FF2B5EF4-FFF2-40B4-BE49-F238E27FC236}">
                <a16:creationId xmlns:a16="http://schemas.microsoft.com/office/drawing/2014/main" id="{4C294A8A-DA94-4AA9-A7D9-7131FD44B4D5}"/>
              </a:ext>
            </a:extLst>
          </p:cNvPr>
          <p:cNvSpPr>
            <a:spLocks noGrp="1"/>
          </p:cNvSpPr>
          <p:nvPr>
            <p:ph idx="1"/>
          </p:nvPr>
        </p:nvSpPr>
        <p:spPr>
          <a:xfrm>
            <a:off x="628650" y="1139483"/>
            <a:ext cx="7886700" cy="5037480"/>
          </a:xfrm>
        </p:spPr>
        <p:txBody>
          <a:bodyPr>
            <a:normAutofit fontScale="92500" lnSpcReduction="20000"/>
          </a:bodyPr>
          <a:lstStyle/>
          <a:p>
            <a:r>
              <a:rPr lang="el-GR" dirty="0"/>
              <a:t>Η ύστερη θεωρία του </a:t>
            </a:r>
            <a:r>
              <a:rPr lang="en-US" dirty="0"/>
              <a:t>Salmon </a:t>
            </a:r>
            <a:r>
              <a:rPr lang="el-GR" dirty="0"/>
              <a:t>προσδιορίζει τι είναι η </a:t>
            </a:r>
            <a:r>
              <a:rPr lang="el-GR" b="1" dirty="0" err="1"/>
              <a:t>αιτιακή</a:t>
            </a:r>
            <a:r>
              <a:rPr lang="el-GR" b="1" dirty="0"/>
              <a:t> επιρροή</a:t>
            </a:r>
            <a:r>
              <a:rPr lang="el-GR" dirty="0"/>
              <a:t>: κάποια διατηρήσιμη ποσότητα.</a:t>
            </a:r>
          </a:p>
          <a:p>
            <a:r>
              <a:rPr lang="el-GR" dirty="0"/>
              <a:t>Η </a:t>
            </a:r>
            <a:r>
              <a:rPr lang="el-GR" dirty="0" err="1"/>
              <a:t>αιτιακή</a:t>
            </a:r>
            <a:r>
              <a:rPr lang="el-GR" dirty="0"/>
              <a:t> θεωρία του </a:t>
            </a:r>
            <a:r>
              <a:rPr lang="en-US" dirty="0"/>
              <a:t>Salmon </a:t>
            </a:r>
            <a:r>
              <a:rPr lang="el-GR" dirty="0"/>
              <a:t>είναι </a:t>
            </a:r>
            <a:r>
              <a:rPr lang="el-GR" b="1" dirty="0" err="1"/>
              <a:t>ενδεχομενική</a:t>
            </a:r>
            <a:r>
              <a:rPr lang="el-GR" dirty="0"/>
              <a:t> ως προς την αλήθεια εμπειρικών γενικεύσεων για τον κόσμο μας. </a:t>
            </a:r>
          </a:p>
          <a:p>
            <a:r>
              <a:rPr lang="el-GR" dirty="0"/>
              <a:t>Η ύστερη θεωρία του </a:t>
            </a:r>
            <a:r>
              <a:rPr lang="en-US" dirty="0"/>
              <a:t>Salmon</a:t>
            </a:r>
            <a:r>
              <a:rPr lang="el-GR" dirty="0"/>
              <a:t> </a:t>
            </a:r>
            <a:r>
              <a:rPr lang="el-GR" b="1" dirty="0"/>
              <a:t>δεν εξαρτάται από </a:t>
            </a:r>
            <a:r>
              <a:rPr lang="el-GR" b="1" dirty="0" err="1"/>
              <a:t>αντιγεγονοτικές</a:t>
            </a:r>
            <a:r>
              <a:rPr lang="el-GR" b="1" dirty="0"/>
              <a:t> προτάσεις</a:t>
            </a:r>
            <a:r>
              <a:rPr lang="el-GR" dirty="0"/>
              <a:t>: οι </a:t>
            </a:r>
            <a:r>
              <a:rPr lang="el-GR" dirty="0" err="1"/>
              <a:t>αιτιακές</a:t>
            </a:r>
            <a:r>
              <a:rPr lang="el-GR" dirty="0"/>
              <a:t> διαδικασίες υφίστανται ενεργεία επειδή διαδίδουν κάποια διατηρήσιμη ποσότητα χωρίς να είναι δυνάμει </a:t>
            </a:r>
            <a:r>
              <a:rPr lang="el-GR" dirty="0" err="1"/>
              <a:t>αιτιακές</a:t>
            </a:r>
            <a:r>
              <a:rPr lang="el-GR" dirty="0"/>
              <a:t> οντότητες. </a:t>
            </a:r>
          </a:p>
          <a:p>
            <a:r>
              <a:rPr lang="el-GR" dirty="0"/>
              <a:t>Πρόβλημα: η εφαρμογή της </a:t>
            </a:r>
            <a:r>
              <a:rPr lang="el-GR" dirty="0" err="1"/>
              <a:t>αιτιακής</a:t>
            </a:r>
            <a:r>
              <a:rPr lang="el-GR" dirty="0"/>
              <a:t> θεωρίας του </a:t>
            </a:r>
            <a:r>
              <a:rPr lang="en-US" dirty="0"/>
              <a:t>Salmon </a:t>
            </a:r>
            <a:r>
              <a:rPr lang="el-GR" dirty="0"/>
              <a:t>στην ανάλυση </a:t>
            </a:r>
            <a:r>
              <a:rPr lang="el-GR" dirty="0" err="1"/>
              <a:t>αιτιακών</a:t>
            </a:r>
            <a:r>
              <a:rPr lang="el-GR" dirty="0"/>
              <a:t> σχέσεων στη βιολογία, στα ψυχολογικά και στα κοινωνικά φαινόμενα προϋποθέτει την υιοθέτηση </a:t>
            </a:r>
            <a:r>
              <a:rPr lang="el-GR" b="1" dirty="0"/>
              <a:t>ακραίων </a:t>
            </a:r>
            <a:r>
              <a:rPr lang="el-GR" b="1" dirty="0" err="1"/>
              <a:t>αναγωγιστικών</a:t>
            </a:r>
            <a:r>
              <a:rPr lang="el-GR" b="1" dirty="0"/>
              <a:t> θέσεων.</a:t>
            </a:r>
            <a:r>
              <a:rPr lang="el-GR" dirty="0"/>
              <a:t> </a:t>
            </a:r>
          </a:p>
        </p:txBody>
      </p:sp>
    </p:spTree>
    <p:extLst>
      <p:ext uri="{BB962C8B-B14F-4D97-AF65-F5344CB8AC3E}">
        <p14:creationId xmlns:p14="http://schemas.microsoft.com/office/powerpoint/2010/main" val="1351601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62923F-7570-4FAA-BC2C-443A478C1E81}"/>
              </a:ext>
            </a:extLst>
          </p:cNvPr>
          <p:cNvSpPr>
            <a:spLocks noGrp="1"/>
          </p:cNvSpPr>
          <p:nvPr>
            <p:ph type="title"/>
          </p:nvPr>
        </p:nvSpPr>
        <p:spPr>
          <a:xfrm>
            <a:off x="628650" y="365126"/>
            <a:ext cx="7886700" cy="971305"/>
          </a:xfrm>
        </p:spPr>
        <p:txBody>
          <a:bodyPr>
            <a:noAutofit/>
          </a:bodyPr>
          <a:lstStyle/>
          <a:p>
            <a:r>
              <a:rPr lang="el-GR" sz="3600" dirty="0"/>
              <a:t>Η θεωρία των διατηρήσιμων ποσοτήτων του </a:t>
            </a:r>
            <a:r>
              <a:rPr lang="en-US" sz="3600" dirty="0" err="1"/>
              <a:t>Dowe</a:t>
            </a:r>
            <a:endParaRPr lang="el-GR" sz="3600" dirty="0"/>
          </a:p>
        </p:txBody>
      </p:sp>
      <p:sp>
        <p:nvSpPr>
          <p:cNvPr id="3" name="Θέση περιεχομένου 2">
            <a:extLst>
              <a:ext uri="{FF2B5EF4-FFF2-40B4-BE49-F238E27FC236}">
                <a16:creationId xmlns:a16="http://schemas.microsoft.com/office/drawing/2014/main" id="{0776152F-4316-41F4-9DAF-2D4E6C3B0F80}"/>
              </a:ext>
            </a:extLst>
          </p:cNvPr>
          <p:cNvSpPr>
            <a:spLocks noGrp="1"/>
          </p:cNvSpPr>
          <p:nvPr>
            <p:ph idx="1"/>
          </p:nvPr>
        </p:nvSpPr>
        <p:spPr>
          <a:xfrm>
            <a:off x="628650" y="1814732"/>
            <a:ext cx="7886700" cy="4678142"/>
          </a:xfrm>
        </p:spPr>
        <p:txBody>
          <a:bodyPr>
            <a:noAutofit/>
          </a:bodyPr>
          <a:lstStyle/>
          <a:p>
            <a:pPr marL="357175" marR="3572">
              <a:lnSpc>
                <a:spcPts val="2320"/>
              </a:lnSpc>
              <a:spcBef>
                <a:spcPts val="548"/>
              </a:spcBef>
            </a:pPr>
            <a:r>
              <a:rPr lang="el-GR" sz="2400" dirty="0">
                <a:cs typeface="Calibri"/>
              </a:rPr>
              <a:t>Η </a:t>
            </a:r>
            <a:r>
              <a:rPr lang="el-GR" sz="2400" dirty="0" err="1">
                <a:cs typeface="Calibri"/>
              </a:rPr>
              <a:t>αιτιακή</a:t>
            </a:r>
            <a:r>
              <a:rPr lang="el-GR" sz="2400" dirty="0">
                <a:cs typeface="Calibri"/>
              </a:rPr>
              <a:t> διαδικασία είναι η  κοσμική γραμμή ενός αντικειμένου που κατέχει μια διατηρήσιμη ποσότητα. </a:t>
            </a:r>
            <a:endParaRPr lang="en-US" sz="2400" dirty="0">
              <a:cs typeface="Calibri"/>
            </a:endParaRPr>
          </a:p>
          <a:p>
            <a:pPr marL="357175" marR="3572">
              <a:lnSpc>
                <a:spcPts val="2320"/>
              </a:lnSpc>
              <a:spcBef>
                <a:spcPts val="548"/>
              </a:spcBef>
            </a:pPr>
            <a:endParaRPr lang="el-GR" sz="2400" spc="-21" dirty="0">
              <a:cs typeface="Calibri"/>
            </a:endParaRPr>
          </a:p>
          <a:p>
            <a:pPr marL="357175" marR="3572">
              <a:lnSpc>
                <a:spcPts val="2320"/>
              </a:lnSpc>
              <a:spcBef>
                <a:spcPts val="548"/>
              </a:spcBef>
            </a:pPr>
            <a:r>
              <a:rPr lang="el-GR" sz="2400" spc="-21" dirty="0">
                <a:cs typeface="Calibri"/>
              </a:rPr>
              <a:t>Η </a:t>
            </a:r>
            <a:r>
              <a:rPr lang="el-GR" sz="2400" spc="-21" dirty="0" err="1">
                <a:cs typeface="Calibri"/>
              </a:rPr>
              <a:t>αιτιακή</a:t>
            </a:r>
            <a:r>
              <a:rPr lang="el-GR" sz="2400" spc="-21" dirty="0">
                <a:cs typeface="Calibri"/>
              </a:rPr>
              <a:t> αλληλεπίδραση είναι μια τομή κοσμικών γραμμών που ενέχουν ανταλλαγή κάποιας διατηρήσιμης ποσότητας.</a:t>
            </a:r>
            <a:endParaRPr lang="en-US" sz="2400" dirty="0">
              <a:cs typeface="Calibri"/>
            </a:endParaRPr>
          </a:p>
          <a:p>
            <a:endParaRPr lang="el-GR" sz="2400" dirty="0"/>
          </a:p>
          <a:p>
            <a:r>
              <a:rPr lang="el-GR" sz="2400" dirty="0"/>
              <a:t>Βασική διαφορά με </a:t>
            </a:r>
            <a:r>
              <a:rPr lang="en-US" sz="2400" dirty="0"/>
              <a:t>Salmon: </a:t>
            </a:r>
          </a:p>
          <a:p>
            <a:pPr lvl="1"/>
            <a:r>
              <a:rPr lang="en-US" dirty="0"/>
              <a:t>Salmon: </a:t>
            </a:r>
            <a:r>
              <a:rPr lang="el-GR" dirty="0"/>
              <a:t>Διάδοση της διατηρήσιμης ποσότητας </a:t>
            </a:r>
            <a:r>
              <a:rPr lang="en-US" dirty="0"/>
              <a:t>P</a:t>
            </a:r>
            <a:r>
              <a:rPr lang="el-GR" dirty="0"/>
              <a:t> </a:t>
            </a:r>
            <a:endParaRPr lang="en-US" dirty="0"/>
          </a:p>
          <a:p>
            <a:pPr lvl="1"/>
            <a:r>
              <a:rPr lang="en-US" dirty="0" err="1"/>
              <a:t>Dowe</a:t>
            </a:r>
            <a:r>
              <a:rPr lang="en-US" dirty="0"/>
              <a:t>: </a:t>
            </a:r>
            <a:r>
              <a:rPr lang="el-GR" dirty="0"/>
              <a:t>Κατοχή της διατηρήσιμης ποσότητας </a:t>
            </a:r>
            <a:r>
              <a:rPr lang="en-US" dirty="0"/>
              <a:t>P</a:t>
            </a:r>
            <a:r>
              <a:rPr lang="el-GR" dirty="0"/>
              <a:t> από ένα αντικείμενο </a:t>
            </a:r>
            <a:r>
              <a:rPr lang="en-US" dirty="0"/>
              <a:t>X</a:t>
            </a:r>
            <a:r>
              <a:rPr lang="el-GR" dirty="0"/>
              <a:t> + Διαχρονική Ταυτότητα του </a:t>
            </a:r>
            <a:r>
              <a:rPr lang="en-US" dirty="0"/>
              <a:t>X</a:t>
            </a:r>
            <a:r>
              <a:rPr lang="el-GR" dirty="0"/>
              <a:t>.</a:t>
            </a:r>
            <a:endParaRPr lang="en-US" dirty="0"/>
          </a:p>
          <a:p>
            <a:pPr marL="0" indent="0">
              <a:buNone/>
            </a:pPr>
            <a:endParaRPr lang="el-GR" sz="2400" dirty="0"/>
          </a:p>
        </p:txBody>
      </p:sp>
    </p:spTree>
    <p:extLst>
      <p:ext uri="{BB962C8B-B14F-4D97-AF65-F5344CB8AC3E}">
        <p14:creationId xmlns:p14="http://schemas.microsoft.com/office/powerpoint/2010/main" val="3279206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62923F-7570-4FAA-BC2C-443A478C1E81}"/>
              </a:ext>
            </a:extLst>
          </p:cNvPr>
          <p:cNvSpPr>
            <a:spLocks noGrp="1"/>
          </p:cNvSpPr>
          <p:nvPr>
            <p:ph type="title"/>
          </p:nvPr>
        </p:nvSpPr>
        <p:spPr>
          <a:xfrm>
            <a:off x="628650" y="365127"/>
            <a:ext cx="7886700" cy="647748"/>
          </a:xfrm>
        </p:spPr>
        <p:txBody>
          <a:bodyPr>
            <a:noAutofit/>
          </a:bodyPr>
          <a:lstStyle/>
          <a:p>
            <a:r>
              <a:rPr lang="el-GR" sz="3600" dirty="0"/>
              <a:t>Προβλήματα της θεωρίας του </a:t>
            </a:r>
            <a:r>
              <a:rPr lang="en-US" sz="3600" dirty="0" err="1"/>
              <a:t>Dowe</a:t>
            </a:r>
            <a:endParaRPr lang="el-GR" sz="3600" dirty="0"/>
          </a:p>
        </p:txBody>
      </p:sp>
      <p:sp>
        <p:nvSpPr>
          <p:cNvPr id="3" name="Θέση περιεχομένου 2">
            <a:extLst>
              <a:ext uri="{FF2B5EF4-FFF2-40B4-BE49-F238E27FC236}">
                <a16:creationId xmlns:a16="http://schemas.microsoft.com/office/drawing/2014/main" id="{0776152F-4316-41F4-9DAF-2D4E6C3B0F80}"/>
              </a:ext>
            </a:extLst>
          </p:cNvPr>
          <p:cNvSpPr>
            <a:spLocks noGrp="1"/>
          </p:cNvSpPr>
          <p:nvPr>
            <p:ph idx="1"/>
          </p:nvPr>
        </p:nvSpPr>
        <p:spPr>
          <a:xfrm>
            <a:off x="628650" y="1400369"/>
            <a:ext cx="7886700" cy="5092505"/>
          </a:xfrm>
        </p:spPr>
        <p:txBody>
          <a:bodyPr>
            <a:noAutofit/>
          </a:bodyPr>
          <a:lstStyle/>
          <a:p>
            <a:pPr marL="514350" indent="-514350">
              <a:buFont typeface="+mj-lt"/>
              <a:buAutoNum type="arabicPeriod"/>
            </a:pPr>
            <a:r>
              <a:rPr lang="el-GR" sz="2200" dirty="0"/>
              <a:t>Πώς ορίζεται η διαχρονική ταυτότητα του αντικειμένου; </a:t>
            </a:r>
          </a:p>
          <a:p>
            <a:pPr marL="514350" indent="-514350">
              <a:buFont typeface="+mj-lt"/>
              <a:buAutoNum type="arabicPeriod"/>
            </a:pPr>
            <a:r>
              <a:rPr lang="el-GR" sz="2200" dirty="0"/>
              <a:t>Αν η ανάλυση των </a:t>
            </a:r>
            <a:r>
              <a:rPr lang="el-GR" sz="2200" dirty="0" err="1"/>
              <a:t>αιτιακών</a:t>
            </a:r>
            <a:r>
              <a:rPr lang="el-GR" sz="2200" dirty="0"/>
              <a:t> όρων εξαρτάται από μια καταρχήν διάκριση των αντικειμένων σε </a:t>
            </a:r>
            <a:r>
              <a:rPr lang="el-GR" sz="2200" dirty="0" err="1"/>
              <a:t>αιτιακά</a:t>
            </a:r>
            <a:r>
              <a:rPr lang="el-GR" sz="2200" dirty="0"/>
              <a:t> και σε μη </a:t>
            </a:r>
            <a:r>
              <a:rPr lang="el-GR" sz="2200" dirty="0" err="1"/>
              <a:t>αιτιακά</a:t>
            </a:r>
            <a:r>
              <a:rPr lang="el-GR" sz="2200" dirty="0"/>
              <a:t> </a:t>
            </a:r>
            <a:r>
              <a:rPr lang="en-US" sz="2200" dirty="0"/>
              <a:t>(</a:t>
            </a:r>
            <a:r>
              <a:rPr lang="en-US" sz="2200" dirty="0" err="1"/>
              <a:t>Dowe</a:t>
            </a:r>
            <a:r>
              <a:rPr lang="en-US" sz="2200" dirty="0"/>
              <a:t>) </a:t>
            </a:r>
            <a:r>
              <a:rPr lang="el-GR" sz="2200" dirty="0"/>
              <a:t>τότε η θεωρία εξαρτάται από </a:t>
            </a:r>
            <a:r>
              <a:rPr lang="el-GR" sz="2200" dirty="0" err="1"/>
              <a:t>αντιγεγονικές</a:t>
            </a:r>
            <a:r>
              <a:rPr lang="el-GR" sz="2200" dirty="0"/>
              <a:t> προτάσεις: </a:t>
            </a:r>
          </a:p>
          <a:p>
            <a:pPr marL="971550" lvl="1" indent="-514350">
              <a:buFont typeface="+mj-lt"/>
              <a:buAutoNum type="arabicPeriod"/>
            </a:pPr>
            <a:r>
              <a:rPr lang="el-GR" sz="2200" dirty="0"/>
              <a:t>Πώς διακρίνονται τα </a:t>
            </a:r>
            <a:r>
              <a:rPr lang="el-GR" sz="2200" dirty="0" err="1"/>
              <a:t>αιτιακά</a:t>
            </a:r>
            <a:r>
              <a:rPr lang="el-GR" sz="2200" dirty="0"/>
              <a:t> από τα μη </a:t>
            </a:r>
            <a:r>
              <a:rPr lang="el-GR" sz="2200" dirty="0" err="1"/>
              <a:t>αιτιακά</a:t>
            </a:r>
            <a:r>
              <a:rPr lang="el-GR" sz="2200" dirty="0"/>
              <a:t> αντικείμενα αν δεν </a:t>
            </a:r>
            <a:r>
              <a:rPr lang="el-GR" sz="2200" dirty="0" err="1"/>
              <a:t>αλληλεπιδρούν</a:t>
            </a:r>
            <a:r>
              <a:rPr lang="el-GR" sz="2200" dirty="0"/>
              <a:t> ή/και κατέχουν ενεργεία μηδενική τιμή διατηρήσιμης ενέργειας. Από τη δυνατότητά τους να </a:t>
            </a:r>
            <a:r>
              <a:rPr lang="el-GR" sz="2200" dirty="0" err="1"/>
              <a:t>αλληλεπιδράσουν</a:t>
            </a:r>
            <a:r>
              <a:rPr lang="el-GR" sz="2200" dirty="0"/>
              <a:t> ή/και να κατέχουν διατηρήσιμες ποσότητες.</a:t>
            </a:r>
          </a:p>
          <a:p>
            <a:pPr marL="971550" lvl="1" indent="-514350">
              <a:buFont typeface="+mj-lt"/>
              <a:buAutoNum type="arabicPeriod"/>
            </a:pPr>
            <a:r>
              <a:rPr lang="el-GR" sz="2200" dirty="0" err="1"/>
              <a:t>Αιτιακές</a:t>
            </a:r>
            <a:r>
              <a:rPr lang="el-GR" sz="2200" dirty="0"/>
              <a:t> διαδικασίες που δεν έχουν πραγματικά στιγμιότυπα.</a:t>
            </a:r>
          </a:p>
          <a:p>
            <a:pPr marL="514350" indent="-514350">
              <a:buFont typeface="+mj-lt"/>
              <a:buAutoNum type="arabicPeriod"/>
            </a:pPr>
            <a:r>
              <a:rPr lang="el-GR" sz="2200" dirty="0"/>
              <a:t>Η θεωρία του </a:t>
            </a:r>
            <a:r>
              <a:rPr lang="en-US" sz="2200" dirty="0"/>
              <a:t>Salmon </a:t>
            </a:r>
            <a:r>
              <a:rPr lang="el-GR" sz="2200" dirty="0"/>
              <a:t>δεν αντιμετωπίζει το πρόβλημα: η </a:t>
            </a:r>
            <a:r>
              <a:rPr lang="el-GR" sz="2200" dirty="0" err="1"/>
              <a:t>αιτιακή</a:t>
            </a:r>
            <a:r>
              <a:rPr lang="el-GR" sz="2200" dirty="0"/>
              <a:t> διαδικασία είναι ενεργεία και δεν υφίσταται αν μηδενίζονται οι τιμές των διατηρήσιμων ποσοτήτων.</a:t>
            </a:r>
          </a:p>
          <a:p>
            <a:pPr marL="0" indent="0">
              <a:buNone/>
            </a:pPr>
            <a:endParaRPr lang="el-GR" sz="2400" dirty="0"/>
          </a:p>
        </p:txBody>
      </p:sp>
    </p:spTree>
    <p:extLst>
      <p:ext uri="{BB962C8B-B14F-4D97-AF65-F5344CB8AC3E}">
        <p14:creationId xmlns:p14="http://schemas.microsoft.com/office/powerpoint/2010/main" val="973092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7270BA-7625-44BA-A9FE-7B7BD151E7F4}"/>
              </a:ext>
            </a:extLst>
          </p:cNvPr>
          <p:cNvSpPr>
            <a:spLocks noGrp="1"/>
          </p:cNvSpPr>
          <p:nvPr>
            <p:ph type="title"/>
          </p:nvPr>
        </p:nvSpPr>
        <p:spPr>
          <a:xfrm>
            <a:off x="628650" y="365126"/>
            <a:ext cx="7886700" cy="591477"/>
          </a:xfrm>
        </p:spPr>
        <p:txBody>
          <a:bodyPr>
            <a:normAutofit fontScale="90000"/>
          </a:bodyPr>
          <a:lstStyle/>
          <a:p>
            <a:r>
              <a:rPr lang="el-GR" dirty="0"/>
              <a:t>Μηχανισμός: </a:t>
            </a:r>
            <a:r>
              <a:rPr lang="en-US" dirty="0" err="1"/>
              <a:t>Glennan</a:t>
            </a:r>
            <a:endParaRPr lang="el-GR" dirty="0"/>
          </a:p>
        </p:txBody>
      </p:sp>
      <p:sp>
        <p:nvSpPr>
          <p:cNvPr id="3" name="Θέση περιεχομένου 2">
            <a:extLst>
              <a:ext uri="{FF2B5EF4-FFF2-40B4-BE49-F238E27FC236}">
                <a16:creationId xmlns:a16="http://schemas.microsoft.com/office/drawing/2014/main" id="{2EE17A99-6E61-4F73-92A1-40FE1211BE94}"/>
              </a:ext>
            </a:extLst>
          </p:cNvPr>
          <p:cNvSpPr>
            <a:spLocks noGrp="1"/>
          </p:cNvSpPr>
          <p:nvPr>
            <p:ph idx="1"/>
          </p:nvPr>
        </p:nvSpPr>
        <p:spPr>
          <a:xfrm>
            <a:off x="628650" y="1153552"/>
            <a:ext cx="7886700" cy="5023412"/>
          </a:xfrm>
        </p:spPr>
        <p:txBody>
          <a:bodyPr>
            <a:normAutofit fontScale="85000" lnSpcReduction="20000"/>
          </a:bodyPr>
          <a:lstStyle/>
          <a:p>
            <a:r>
              <a:rPr lang="el-GR" b="1" dirty="0"/>
              <a:t>Ο μηχανισμός </a:t>
            </a:r>
            <a:r>
              <a:rPr lang="en-US" b="1" dirty="0"/>
              <a:t>M(B) </a:t>
            </a:r>
            <a:r>
              <a:rPr lang="el-GR" b="1" dirty="0"/>
              <a:t>που υπόκειται μιας συμπεριφοράς</a:t>
            </a:r>
            <a:r>
              <a:rPr lang="en-US" b="1" dirty="0"/>
              <a:t> B</a:t>
            </a:r>
            <a:r>
              <a:rPr lang="el-GR" b="1" dirty="0"/>
              <a:t> είναι ένα σύνθετο σύστημα που παράγει αυτή τη συμπεριφορά μέσω της αλληλεπίδρασης κάποιων μερών σύμφωνα με άμεσους </a:t>
            </a:r>
            <a:r>
              <a:rPr lang="el-GR" b="1" dirty="0" err="1"/>
              <a:t>αιτιακούς</a:t>
            </a:r>
            <a:r>
              <a:rPr lang="el-GR" b="1" dirty="0"/>
              <a:t> νόμους. </a:t>
            </a:r>
            <a:endParaRPr lang="en-US" b="1" dirty="0"/>
          </a:p>
          <a:p>
            <a:pPr marL="0" indent="0">
              <a:buNone/>
            </a:pPr>
            <a:endParaRPr lang="el-GR" b="1" dirty="0"/>
          </a:p>
          <a:p>
            <a:r>
              <a:rPr lang="el-GR" dirty="0"/>
              <a:t>Τα μέρη του Μ(Β) και οι αλληλεπιδράσεις τους εξαρτώνται από τη Β που θέλουμε να εξηγήσουμε.</a:t>
            </a:r>
          </a:p>
          <a:p>
            <a:r>
              <a:rPr lang="el-GR" dirty="0"/>
              <a:t>Τα μέρη του Μ(Β) </a:t>
            </a:r>
            <a:r>
              <a:rPr lang="el-GR" i="1" dirty="0"/>
              <a:t>υφίστανται</a:t>
            </a:r>
            <a:r>
              <a:rPr lang="el-GR" dirty="0"/>
              <a:t> και εκδηλώνουν </a:t>
            </a:r>
            <a:r>
              <a:rPr lang="el-GR" i="1" dirty="0"/>
              <a:t>σταθερότητα – </a:t>
            </a:r>
            <a:r>
              <a:rPr lang="el-GR" dirty="0"/>
              <a:t>είναι αντικείμενα. </a:t>
            </a:r>
          </a:p>
          <a:p>
            <a:pPr lvl="1"/>
            <a:r>
              <a:rPr lang="el-GR" dirty="0"/>
              <a:t>Λόγω αυτής της συνθήκης το Η/Μ πεδίο αποτελεί μια οντότητα που διέπεται από νόμους και δεν μπορεί να εξηγηθεί με τη βοήθεια του μηχανισμού: δεν έχει μέρη. </a:t>
            </a:r>
          </a:p>
          <a:p>
            <a:r>
              <a:rPr lang="el-GR" dirty="0"/>
              <a:t>Τα μέρη του Μ(Β) μπορεί να είναι απλά ή σύνθετα ως προς την εσωτερική δομή τους, δεν απαιτείται να είναι χωρικά εντοπισμένα ούτε να περιγράφονται με καθαρά φυσικό λεξιλόγιο. </a:t>
            </a:r>
          </a:p>
        </p:txBody>
      </p:sp>
    </p:spTree>
    <p:extLst>
      <p:ext uri="{BB962C8B-B14F-4D97-AF65-F5344CB8AC3E}">
        <p14:creationId xmlns:p14="http://schemas.microsoft.com/office/powerpoint/2010/main" val="1281562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7270BA-7625-44BA-A9FE-7B7BD151E7F4}"/>
              </a:ext>
            </a:extLst>
          </p:cNvPr>
          <p:cNvSpPr>
            <a:spLocks noGrp="1"/>
          </p:cNvSpPr>
          <p:nvPr>
            <p:ph type="title"/>
          </p:nvPr>
        </p:nvSpPr>
        <p:spPr>
          <a:xfrm>
            <a:off x="628650" y="365126"/>
            <a:ext cx="7886700" cy="577409"/>
          </a:xfrm>
        </p:spPr>
        <p:txBody>
          <a:bodyPr>
            <a:noAutofit/>
          </a:bodyPr>
          <a:lstStyle/>
          <a:p>
            <a:r>
              <a:rPr lang="el-GR" sz="3600" dirty="0"/>
              <a:t>Μηχανισμός: </a:t>
            </a:r>
            <a:r>
              <a:rPr lang="en-US" sz="3600" dirty="0" err="1"/>
              <a:t>Glennan</a:t>
            </a:r>
            <a:endParaRPr lang="el-GR" sz="3600" dirty="0"/>
          </a:p>
        </p:txBody>
      </p:sp>
      <p:sp>
        <p:nvSpPr>
          <p:cNvPr id="3" name="Θέση περιεχομένου 2">
            <a:extLst>
              <a:ext uri="{FF2B5EF4-FFF2-40B4-BE49-F238E27FC236}">
                <a16:creationId xmlns:a16="http://schemas.microsoft.com/office/drawing/2014/main" id="{2EE17A99-6E61-4F73-92A1-40FE1211BE94}"/>
              </a:ext>
            </a:extLst>
          </p:cNvPr>
          <p:cNvSpPr>
            <a:spLocks noGrp="1"/>
          </p:cNvSpPr>
          <p:nvPr>
            <p:ph idx="1"/>
          </p:nvPr>
        </p:nvSpPr>
        <p:spPr>
          <a:xfrm>
            <a:off x="628650" y="1195754"/>
            <a:ext cx="7886700" cy="4981209"/>
          </a:xfrm>
        </p:spPr>
        <p:txBody>
          <a:bodyPr>
            <a:noAutofit/>
          </a:bodyPr>
          <a:lstStyle/>
          <a:p>
            <a:r>
              <a:rPr lang="el-GR" sz="1800" dirty="0"/>
              <a:t>Η αλληλεπίδραση των μηχανισμών διέπεται από νόμους. </a:t>
            </a:r>
          </a:p>
          <a:p>
            <a:pPr lvl="1"/>
            <a:r>
              <a:rPr lang="el-GR" sz="1800" dirty="0"/>
              <a:t>Νόμος (</a:t>
            </a:r>
            <a:r>
              <a:rPr lang="en-US" sz="1800" dirty="0"/>
              <a:t>Goodman): </a:t>
            </a:r>
            <a:r>
              <a:rPr lang="el-GR" sz="1800" dirty="0"/>
              <a:t>Καθολικές γενικεύσεις που υποστηρίζουν </a:t>
            </a:r>
            <a:r>
              <a:rPr lang="el-GR" sz="1800" dirty="0" err="1"/>
              <a:t>αντιγεγονοτικές</a:t>
            </a:r>
            <a:r>
              <a:rPr lang="el-GR" sz="1800" dirty="0"/>
              <a:t> προτάσεις, γεγονός που τις διακρίνει από τις </a:t>
            </a:r>
            <a:r>
              <a:rPr lang="el-GR" sz="1800" dirty="0" err="1"/>
              <a:t>ατυχηματικές</a:t>
            </a:r>
            <a:r>
              <a:rPr lang="el-GR" sz="1800" dirty="0"/>
              <a:t> γενικεύσεις.</a:t>
            </a:r>
          </a:p>
          <a:p>
            <a:r>
              <a:rPr lang="el-GR" sz="1800" dirty="0"/>
              <a:t>Οι νόμοι που διέπουν τις αλληλεπιδράσεις είναι </a:t>
            </a:r>
            <a:r>
              <a:rPr lang="el-GR" sz="1800" i="1" dirty="0"/>
              <a:t>άμεσοι</a:t>
            </a:r>
            <a:r>
              <a:rPr lang="el-GR" sz="1800" dirty="0"/>
              <a:t> </a:t>
            </a:r>
            <a:r>
              <a:rPr lang="el-GR" sz="1800" dirty="0" err="1"/>
              <a:t>αιτιακοί</a:t>
            </a:r>
            <a:r>
              <a:rPr lang="el-GR" sz="1800" dirty="0"/>
              <a:t> νόμοι. </a:t>
            </a:r>
          </a:p>
          <a:p>
            <a:pPr lvl="1"/>
            <a:r>
              <a:rPr lang="el-GR" sz="1800" dirty="0"/>
              <a:t>Νόμοι που εξηγούνται από την ύπαρξη κοινού αιτίου δεν θεωρείται ότι διέπουν τους μηχανισμούς.</a:t>
            </a:r>
          </a:p>
          <a:p>
            <a:pPr lvl="1"/>
            <a:r>
              <a:rPr lang="el-GR" sz="1800" dirty="0"/>
              <a:t>Οι αλληλεπιδράσεις που διέπονται από τους </a:t>
            </a:r>
            <a:r>
              <a:rPr lang="el-GR" sz="1800" dirty="0" err="1"/>
              <a:t>αιτιακούς</a:t>
            </a:r>
            <a:r>
              <a:rPr lang="el-GR" sz="1800" dirty="0"/>
              <a:t> νόμους αφορούν σε προσεχή μέρη.</a:t>
            </a:r>
          </a:p>
          <a:p>
            <a:pPr lvl="1"/>
            <a:r>
              <a:rPr lang="el-GR" sz="1800" dirty="0"/>
              <a:t>Η έννοια της αμεσότητας εξαρτάται από την ανάλυση του μηχανισμού σε μέρη.</a:t>
            </a:r>
          </a:p>
          <a:p>
            <a:r>
              <a:rPr lang="el-GR" sz="1800" dirty="0"/>
              <a:t>Ο </a:t>
            </a:r>
            <a:r>
              <a:rPr lang="en-US" sz="1800" dirty="0" err="1"/>
              <a:t>Glennan</a:t>
            </a:r>
            <a:r>
              <a:rPr lang="en-US" sz="1800" dirty="0"/>
              <a:t> </a:t>
            </a:r>
            <a:r>
              <a:rPr lang="el-GR" sz="1800" dirty="0"/>
              <a:t>διακρίνει τους νόμους σε μηχανιστικά εξηγήσιμους και σε θεμελιώδεις (π.χ. κλασική φυσική </a:t>
            </a:r>
            <a:r>
              <a:rPr lang="en-US" sz="1800" dirty="0" err="1"/>
              <a:t>Maxwell+Gravitation</a:t>
            </a:r>
            <a:r>
              <a:rPr lang="en-US" sz="1800" dirty="0"/>
              <a:t>)</a:t>
            </a:r>
            <a:r>
              <a:rPr lang="el-GR" sz="1800" dirty="0"/>
              <a:t>. </a:t>
            </a:r>
            <a:r>
              <a:rPr lang="en-US" sz="1800" dirty="0"/>
              <a:t>H </a:t>
            </a:r>
            <a:r>
              <a:rPr lang="el-GR" sz="1800" dirty="0"/>
              <a:t>σύλληψη του μηχανισμού δεν εφαρμόζεται στη θεμελιώδη φυσική.</a:t>
            </a:r>
            <a:endParaRPr lang="en-US" sz="1800" dirty="0"/>
          </a:p>
          <a:p>
            <a:r>
              <a:rPr lang="el-GR" sz="1800" dirty="0"/>
              <a:t>Οι νόμοι που είναι μηχανιστικά εξηγήσιμοι υποστηρίζουν </a:t>
            </a:r>
            <a:r>
              <a:rPr lang="el-GR" sz="1800" dirty="0" err="1"/>
              <a:t>αντιγεγονοτικές</a:t>
            </a:r>
            <a:r>
              <a:rPr lang="el-GR" sz="1800" dirty="0"/>
              <a:t> προτάσεις επειδή υπάρχει ένας μηχανισμός που διασφαλίζει την συμπεριφορά ενός συστήματος που διέπεται από αυτόν τον νόμο.</a:t>
            </a:r>
          </a:p>
        </p:txBody>
      </p:sp>
    </p:spTree>
    <p:extLst>
      <p:ext uri="{BB962C8B-B14F-4D97-AF65-F5344CB8AC3E}">
        <p14:creationId xmlns:p14="http://schemas.microsoft.com/office/powerpoint/2010/main" val="942408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6D8219-1293-4766-B555-C79F00D9C4F1}"/>
              </a:ext>
            </a:extLst>
          </p:cNvPr>
          <p:cNvSpPr>
            <a:spLocks noGrp="1"/>
          </p:cNvSpPr>
          <p:nvPr>
            <p:ph type="title"/>
          </p:nvPr>
        </p:nvSpPr>
        <p:spPr>
          <a:xfrm>
            <a:off x="628650" y="365126"/>
            <a:ext cx="7886700" cy="605545"/>
          </a:xfrm>
        </p:spPr>
        <p:txBody>
          <a:bodyPr>
            <a:normAutofit fontScale="90000"/>
          </a:bodyPr>
          <a:lstStyle/>
          <a:p>
            <a:r>
              <a:rPr lang="el-GR" dirty="0"/>
              <a:t>Παράδειγμα μηχανισμού</a:t>
            </a:r>
          </a:p>
        </p:txBody>
      </p:sp>
      <mc:AlternateContent xmlns:mc="http://schemas.openxmlformats.org/markup-compatibility/2006" xmlns:a14="http://schemas.microsoft.com/office/drawing/2010/main">
        <mc:Choice Requires="a14">
          <p:sp>
            <p:nvSpPr>
              <p:cNvPr id="7" name="Θέση περιεχομένου 6">
                <a:extLst>
                  <a:ext uri="{FF2B5EF4-FFF2-40B4-BE49-F238E27FC236}">
                    <a16:creationId xmlns:a16="http://schemas.microsoft.com/office/drawing/2014/main" id="{C19469DE-CD8D-470D-B413-CEE847108F15}"/>
                  </a:ext>
                </a:extLst>
              </p:cNvPr>
              <p:cNvSpPr>
                <a:spLocks noGrp="1"/>
              </p:cNvSpPr>
              <p:nvPr>
                <p:ph idx="1"/>
              </p:nvPr>
            </p:nvSpPr>
            <p:spPr>
              <a:xfrm>
                <a:off x="628650" y="1125415"/>
                <a:ext cx="7886700" cy="5051548"/>
              </a:xfrm>
            </p:spPr>
            <p:txBody>
              <a:bodyPr>
                <a:normAutofit lnSpcReduction="10000"/>
              </a:bodyPr>
              <a:lstStyle/>
              <a:p>
                <a:r>
                  <a:rPr lang="el-GR" sz="2200" b="1" dirty="0"/>
                  <a:t>Μέρη: </a:t>
                </a:r>
                <a:r>
                  <a:rPr lang="el-GR" sz="2200" dirty="0"/>
                  <a:t>Τρανζίστορ-Αντιστάτες – Αγωγοί</a:t>
                </a:r>
              </a:p>
              <a:p>
                <a:pPr marL="0" indent="0">
                  <a:buNone/>
                </a:pPr>
                <a:r>
                  <a:rPr lang="el-GR" sz="2200" dirty="0"/>
                  <a:t>	  Μπαταρία</a:t>
                </a:r>
              </a:p>
              <a:p>
                <a:r>
                  <a:rPr lang="el-GR" sz="2200" b="1" dirty="0"/>
                  <a:t>Λειτουργία:</a:t>
                </a:r>
                <a:r>
                  <a:rPr lang="el-GR" sz="2200" dirty="0"/>
                  <a:t> διακόπτη, </a:t>
                </a:r>
                <a:r>
                  <a:rPr lang="en-US" sz="2200" i="1" dirty="0" err="1"/>
                  <a:t>Vout</a:t>
                </a:r>
                <a:r>
                  <a:rPr lang="en-US" sz="2200" i="1" dirty="0"/>
                  <a:t>=f(Vin)</a:t>
                </a:r>
                <a:endParaRPr lang="el-GR" sz="2200" i="1" dirty="0"/>
              </a:p>
              <a:p>
                <a:r>
                  <a:rPr lang="el-GR" sz="2200" b="1" dirty="0"/>
                  <a:t>Συμπεριφορά:</a:t>
                </a:r>
              </a:p>
              <a:p>
                <a:endParaRPr lang="el-GR" sz="2200" b="1" dirty="0"/>
              </a:p>
              <a:p>
                <a:endParaRPr lang="el-GR" sz="2200" b="1" dirty="0"/>
              </a:p>
              <a:p>
                <a:r>
                  <a:rPr lang="el-GR" sz="2200" b="1" dirty="0"/>
                  <a:t>Μηχανισμοί υποβάθρου</a:t>
                </a:r>
                <a:r>
                  <a:rPr lang="el-GR" sz="2200" dirty="0"/>
                  <a:t>: μπαταρία, </a:t>
                </a:r>
              </a:p>
              <a:p>
                <a:pPr marL="0" indent="0">
                  <a:buNone/>
                </a:pPr>
                <a:r>
                  <a:rPr lang="el-GR" sz="2200" dirty="0"/>
                  <a:t>	αντιστατών, τρανζίστορ, αγωγοί</a:t>
                </a:r>
              </a:p>
              <a:p>
                <a:r>
                  <a:rPr lang="el-GR" sz="2200" b="1" dirty="0"/>
                  <a:t>Νόμοι αλληλεπίδρασης: </a:t>
                </a:r>
              </a:p>
              <a:p>
                <a:pPr marL="0" indent="0">
                  <a:buNone/>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𝑠𝑜𝑢𝑟𝑐𝑒</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𝐼</m:t>
                          </m:r>
                        </m:e>
                        <m:sub>
                          <m:r>
                            <a:rPr lang="en-US" sz="2200" b="0" i="1" smtClean="0">
                              <a:latin typeface="Cambria Math" panose="02040503050406030204" pitchFamily="18" charset="0"/>
                            </a:rPr>
                            <m:t>𝑐</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𝑜𝑢𝑡</m:t>
                          </m:r>
                        </m:sub>
                      </m:sSub>
                    </m:oMath>
                  </m:oMathPara>
                </a14:m>
                <a:endParaRPr lang="en-US" sz="2200" b="0" dirty="0"/>
              </a:p>
              <a:p>
                <a:pPr marL="0" indent="0" algn="ctr">
                  <a:buNone/>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𝑖𝑛</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b="0" i="1" smtClean="0">
                              <a:latin typeface="Cambria Math" panose="02040503050406030204" pitchFamily="18" charset="0"/>
                            </a:rPr>
                            <m:t>𝑏</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𝑅</m:t>
                          </m:r>
                        </m:e>
                        <m:sub>
                          <m:r>
                            <a:rPr lang="en-US" sz="2200" b="0" i="1" smtClean="0">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𝑏𝑒</m:t>
                          </m:r>
                        </m:sub>
                      </m:sSub>
                    </m:oMath>
                  </m:oMathPara>
                </a14:m>
                <a:endParaRPr lang="en-US" sz="2200" dirty="0"/>
              </a:p>
              <a:p>
                <a:pPr marL="0" indent="0" algn="ctr">
                  <a:buNone/>
                </a:pPr>
                <a14:m>
                  <m:oMathPara xmlns:m="http://schemas.openxmlformats.org/officeDocument/2006/math">
                    <m:oMathParaPr>
                      <m:jc m:val="centerGroup"/>
                    </m:oMathParaPr>
                    <m:oMath xmlns:m="http://schemas.openxmlformats.org/officeDocument/2006/math">
                      <m:r>
                        <a:rPr lang="el-GR" sz="2200" b="0" i="1" smtClean="0">
                          <a:latin typeface="Cambria Math" panose="02040503050406030204" pitchFamily="18" charset="0"/>
                        </a:rPr>
                        <m:t>𝛽</m:t>
                      </m:r>
                      <m:r>
                        <a:rPr lang="el-GR" sz="2200" b="0" i="1" smtClean="0">
                          <a:latin typeface="Cambria Math" panose="02040503050406030204" pitchFamily="18" charset="0"/>
                        </a:rPr>
                        <m:t>=</m:t>
                      </m:r>
                      <m:sSub>
                        <m:sSubPr>
                          <m:ctrlPr>
                            <a:rPr lang="el-GR" sz="2200" b="0" i="1" smtClean="0">
                              <a:latin typeface="Cambria Math" panose="02040503050406030204" pitchFamily="18" charset="0"/>
                            </a:rPr>
                          </m:ctrlPr>
                        </m:sSubPr>
                        <m:e>
                          <m:r>
                            <a:rPr lang="en-US" sz="2200" b="0" i="1" smtClean="0">
                              <a:latin typeface="Cambria Math" panose="02040503050406030204" pitchFamily="18" charset="0"/>
                            </a:rPr>
                            <m:t>𝐼</m:t>
                          </m:r>
                        </m:e>
                        <m:sub>
                          <m:r>
                            <a:rPr lang="en-US" sz="2200" b="0" i="1" smtClean="0">
                              <a:latin typeface="Cambria Math" panose="02040503050406030204" pitchFamily="18" charset="0"/>
                            </a:rPr>
                            <m:t>𝑐</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𝐼</m:t>
                          </m:r>
                        </m:e>
                        <m:sub>
                          <m:r>
                            <a:rPr lang="en-US" sz="2200" b="0" i="1" smtClean="0">
                              <a:latin typeface="Cambria Math" panose="02040503050406030204" pitchFamily="18" charset="0"/>
                            </a:rPr>
                            <m:t>𝑏</m:t>
                          </m:r>
                        </m:sub>
                      </m:sSub>
                    </m:oMath>
                  </m:oMathPara>
                </a14:m>
                <a:endParaRPr lang="el-GR" sz="2200" dirty="0"/>
              </a:p>
              <a:p>
                <a:r>
                  <a:rPr lang="en-US" sz="2200" dirty="0"/>
                  <a:t>(1), (2) </a:t>
                </a:r>
                <a:r>
                  <a:rPr lang="el-GR" sz="2200" dirty="0"/>
                  <a:t>μηχανιστικά εξηγήσιμοι νόμοι</a:t>
                </a:r>
              </a:p>
              <a:p>
                <a:endParaRPr lang="el-GR" sz="2200" dirty="0"/>
              </a:p>
              <a:p>
                <a:endParaRPr lang="el-GR" sz="2200" dirty="0"/>
              </a:p>
              <a:p>
                <a:pPr marL="0" indent="0">
                  <a:buNone/>
                </a:pPr>
                <a:endParaRPr lang="el-GR" dirty="0"/>
              </a:p>
            </p:txBody>
          </p:sp>
        </mc:Choice>
        <mc:Fallback xmlns="">
          <p:sp>
            <p:nvSpPr>
              <p:cNvPr id="7" name="Θέση περιεχομένου 6">
                <a:extLst>
                  <a:ext uri="{FF2B5EF4-FFF2-40B4-BE49-F238E27FC236}">
                    <a16:creationId xmlns:a16="http://schemas.microsoft.com/office/drawing/2014/main" id="{C19469DE-CD8D-470D-B413-CEE847108F15}"/>
                  </a:ext>
                </a:extLst>
              </p:cNvPr>
              <p:cNvSpPr>
                <a:spLocks noGrp="1" noRot="1" noChangeAspect="1" noMove="1" noResize="1" noEditPoints="1" noAdjustHandles="1" noChangeArrowheads="1" noChangeShapeType="1" noTextEdit="1"/>
              </p:cNvSpPr>
              <p:nvPr>
                <p:ph idx="1"/>
              </p:nvPr>
            </p:nvSpPr>
            <p:spPr>
              <a:xfrm>
                <a:off x="628650" y="1125415"/>
                <a:ext cx="7886700" cy="5051548"/>
              </a:xfrm>
              <a:blipFill>
                <a:blip r:embed="rId2"/>
                <a:stretch>
                  <a:fillRect l="-850" t="-2053"/>
                </a:stretch>
              </a:blipFill>
            </p:spPr>
            <p:txBody>
              <a:bodyPr/>
              <a:lstStyle/>
              <a:p>
                <a:r>
                  <a:rPr lang="en-US">
                    <a:noFill/>
                  </a:rPr>
                  <a:t> </a:t>
                </a:r>
              </a:p>
            </p:txBody>
          </p:sp>
        </mc:Fallback>
      </mc:AlternateContent>
      <p:pic>
        <p:nvPicPr>
          <p:cNvPr id="8" name="Θέση περιεχομένου 3">
            <a:extLst>
              <a:ext uri="{FF2B5EF4-FFF2-40B4-BE49-F238E27FC236}">
                <a16:creationId xmlns:a16="http://schemas.microsoft.com/office/drawing/2014/main" id="{65F95D7E-2511-4BD7-A386-C34C3C6234D5}"/>
              </a:ext>
            </a:extLst>
          </p:cNvPr>
          <p:cNvPicPr>
            <a:picLocks noChangeAspect="1"/>
          </p:cNvPicPr>
          <p:nvPr/>
        </p:nvPicPr>
        <p:blipFill>
          <a:blip r:embed="rId3"/>
          <a:stretch>
            <a:fillRect/>
          </a:stretch>
        </p:blipFill>
        <p:spPr>
          <a:xfrm>
            <a:off x="6053503" y="915413"/>
            <a:ext cx="2321170" cy="1827191"/>
          </a:xfrm>
          <a:prstGeom prst="rect">
            <a:avLst/>
          </a:prstGeom>
        </p:spPr>
      </p:pic>
      <p:pic>
        <p:nvPicPr>
          <p:cNvPr id="9" name="Εικόνα 8">
            <a:extLst>
              <a:ext uri="{FF2B5EF4-FFF2-40B4-BE49-F238E27FC236}">
                <a16:creationId xmlns:a16="http://schemas.microsoft.com/office/drawing/2014/main" id="{CA101EFA-E562-440F-84EC-F0383BD30EFC}"/>
              </a:ext>
            </a:extLst>
          </p:cNvPr>
          <p:cNvPicPr>
            <a:picLocks noChangeAspect="1"/>
          </p:cNvPicPr>
          <p:nvPr/>
        </p:nvPicPr>
        <p:blipFill>
          <a:blip r:embed="rId4"/>
          <a:stretch>
            <a:fillRect/>
          </a:stretch>
        </p:blipFill>
        <p:spPr>
          <a:xfrm>
            <a:off x="6194180" y="2897348"/>
            <a:ext cx="2180493" cy="1667436"/>
          </a:xfrm>
          <a:prstGeom prst="rect">
            <a:avLst/>
          </a:prstGeom>
        </p:spPr>
      </p:pic>
      <p:pic>
        <p:nvPicPr>
          <p:cNvPr id="10" name="Εικόνα 9">
            <a:extLst>
              <a:ext uri="{FF2B5EF4-FFF2-40B4-BE49-F238E27FC236}">
                <a16:creationId xmlns:a16="http://schemas.microsoft.com/office/drawing/2014/main" id="{EA5D6A9E-4D98-484C-800F-C16CB2172748}"/>
              </a:ext>
            </a:extLst>
          </p:cNvPr>
          <p:cNvPicPr>
            <a:picLocks noChangeAspect="1"/>
          </p:cNvPicPr>
          <p:nvPr/>
        </p:nvPicPr>
        <p:blipFill>
          <a:blip r:embed="rId5"/>
          <a:stretch>
            <a:fillRect/>
          </a:stretch>
        </p:blipFill>
        <p:spPr>
          <a:xfrm>
            <a:off x="1310843" y="2796152"/>
            <a:ext cx="4201145" cy="632251"/>
          </a:xfrm>
          <a:prstGeom prst="rect">
            <a:avLst/>
          </a:prstGeom>
        </p:spPr>
      </p:pic>
    </p:spTree>
    <p:extLst>
      <p:ext uri="{BB962C8B-B14F-4D97-AF65-F5344CB8AC3E}">
        <p14:creationId xmlns:p14="http://schemas.microsoft.com/office/powerpoint/2010/main" val="2995560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1D3FA7-DFB1-4A60-BA31-8F6328C6A914}"/>
              </a:ext>
            </a:extLst>
          </p:cNvPr>
          <p:cNvSpPr>
            <a:spLocks noGrp="1"/>
          </p:cNvSpPr>
          <p:nvPr>
            <p:ph type="title"/>
          </p:nvPr>
        </p:nvSpPr>
        <p:spPr>
          <a:xfrm>
            <a:off x="628650" y="365126"/>
            <a:ext cx="7886700" cy="999439"/>
          </a:xfrm>
        </p:spPr>
        <p:txBody>
          <a:bodyPr>
            <a:noAutofit/>
          </a:bodyPr>
          <a:lstStyle/>
          <a:p>
            <a:r>
              <a:rPr lang="el-GR" sz="3400" dirty="0"/>
              <a:t>Μηχανισμός</a:t>
            </a:r>
            <a:r>
              <a:rPr lang="el-GR" sz="3600" dirty="0"/>
              <a:t>: </a:t>
            </a:r>
            <a:r>
              <a:rPr lang="en-US" sz="3000" dirty="0" err="1"/>
              <a:t>Machamer</a:t>
            </a:r>
            <a:r>
              <a:rPr lang="en-US" sz="3000" dirty="0"/>
              <a:t>, Darden </a:t>
            </a:r>
            <a:r>
              <a:rPr lang="el-GR" sz="3000" dirty="0"/>
              <a:t>και </a:t>
            </a:r>
            <a:r>
              <a:rPr lang="en-US" sz="3000" dirty="0"/>
              <a:t>Craver (MDC)</a:t>
            </a:r>
            <a:endParaRPr lang="el-GR" sz="3000" dirty="0"/>
          </a:p>
        </p:txBody>
      </p:sp>
      <p:sp>
        <p:nvSpPr>
          <p:cNvPr id="3" name="Θέση περιεχομένου 2">
            <a:extLst>
              <a:ext uri="{FF2B5EF4-FFF2-40B4-BE49-F238E27FC236}">
                <a16:creationId xmlns:a16="http://schemas.microsoft.com/office/drawing/2014/main" id="{B7CF2CE6-78EB-4B0D-98BA-138D55850F0F}"/>
              </a:ext>
            </a:extLst>
          </p:cNvPr>
          <p:cNvSpPr>
            <a:spLocks noGrp="1"/>
          </p:cNvSpPr>
          <p:nvPr>
            <p:ph idx="1"/>
          </p:nvPr>
        </p:nvSpPr>
        <p:spPr>
          <a:xfrm>
            <a:off x="628650" y="1609344"/>
            <a:ext cx="7886700" cy="4567618"/>
          </a:xfrm>
        </p:spPr>
        <p:txBody>
          <a:bodyPr>
            <a:normAutofit/>
          </a:bodyPr>
          <a:lstStyle/>
          <a:p>
            <a:pPr marL="0" indent="0">
              <a:buNone/>
            </a:pPr>
            <a:r>
              <a:rPr lang="el-GR" sz="2200" b="1" dirty="0"/>
              <a:t>Βιβλιογραφία</a:t>
            </a:r>
          </a:p>
          <a:p>
            <a:r>
              <a:rPr lang="en-US" sz="2200" dirty="0" err="1"/>
              <a:t>Machamer</a:t>
            </a:r>
            <a:r>
              <a:rPr lang="en-US" sz="2200" dirty="0"/>
              <a:t>, P.K., L. Darden, and C.F. Craver, 2000 [MDC], “Thinking about Mechanisms”, </a:t>
            </a:r>
            <a:r>
              <a:rPr lang="en-US" sz="2200" i="1" dirty="0"/>
              <a:t>Philosophy of Science</a:t>
            </a:r>
            <a:r>
              <a:rPr lang="en-US" sz="2200" dirty="0"/>
              <a:t>, 67:1–25.</a:t>
            </a:r>
          </a:p>
          <a:p>
            <a:r>
              <a:rPr lang="en-US" sz="2200" dirty="0" err="1"/>
              <a:t>Psillos</a:t>
            </a:r>
            <a:r>
              <a:rPr lang="en-US" sz="2200" dirty="0"/>
              <a:t>, S., 2004, “A Glimpse of the Secret </a:t>
            </a:r>
            <a:r>
              <a:rPr lang="en-US" sz="2200" dirty="0" err="1"/>
              <a:t>Connexion</a:t>
            </a:r>
            <a:r>
              <a:rPr lang="en-US" sz="2200" dirty="0"/>
              <a:t>: Harmonizing Mechanism with Counterfactuals”, </a:t>
            </a:r>
            <a:r>
              <a:rPr lang="en-US" sz="2200" i="1" dirty="0"/>
              <a:t>Perspectives on Science</a:t>
            </a:r>
            <a:r>
              <a:rPr lang="en-US" sz="2200" dirty="0"/>
              <a:t>, 12: 288–319.</a:t>
            </a:r>
          </a:p>
          <a:p>
            <a:pPr marL="457200" lvl="1" indent="0">
              <a:buNone/>
            </a:pPr>
            <a:endParaRPr lang="el-GR" b="1" dirty="0"/>
          </a:p>
          <a:p>
            <a:pPr marL="0" indent="0">
              <a:buNone/>
            </a:pPr>
            <a:r>
              <a:rPr lang="el-GR" b="1" dirty="0"/>
              <a:t>Οι μηχανισμοί είναι οντότητες και δραστηριότητες οι οποίες παράγουν ομαλές μεταβολές από τις αρχικές συνθήκες ή τις προϋποθέσεις τους ως τις τελικές συνθήκες ή τις συνθήκες τερματισμού τους.</a:t>
            </a:r>
          </a:p>
        </p:txBody>
      </p:sp>
    </p:spTree>
    <p:extLst>
      <p:ext uri="{BB962C8B-B14F-4D97-AF65-F5344CB8AC3E}">
        <p14:creationId xmlns:p14="http://schemas.microsoft.com/office/powerpoint/2010/main" val="1817306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8C9D0F-378B-4020-AF6D-98FDAA903461}"/>
              </a:ext>
            </a:extLst>
          </p:cNvPr>
          <p:cNvSpPr>
            <a:spLocks noGrp="1"/>
          </p:cNvSpPr>
          <p:nvPr>
            <p:ph type="title"/>
          </p:nvPr>
        </p:nvSpPr>
        <p:spPr>
          <a:xfrm>
            <a:off x="628650" y="365126"/>
            <a:ext cx="7886700" cy="521139"/>
          </a:xfrm>
        </p:spPr>
        <p:txBody>
          <a:bodyPr>
            <a:normAutofit fontScale="90000"/>
          </a:bodyPr>
          <a:lstStyle/>
          <a:p>
            <a:r>
              <a:rPr lang="el-GR" sz="4000" dirty="0"/>
              <a:t>Μηχανισμός </a:t>
            </a:r>
            <a:r>
              <a:rPr lang="en-US" sz="4000" dirty="0"/>
              <a:t>MDC</a:t>
            </a:r>
            <a:r>
              <a:rPr lang="el-GR" sz="4000" dirty="0"/>
              <a:t>: ηλεκτρονόμος</a:t>
            </a:r>
          </a:p>
        </p:txBody>
      </p:sp>
      <p:sp>
        <p:nvSpPr>
          <p:cNvPr id="5" name="Content Placeholder 4">
            <a:extLst>
              <a:ext uri="{FF2B5EF4-FFF2-40B4-BE49-F238E27FC236}">
                <a16:creationId xmlns:a16="http://schemas.microsoft.com/office/drawing/2014/main" id="{61624A73-14A9-4FDA-B13C-DC852F87F8F7}"/>
              </a:ext>
            </a:extLst>
          </p:cNvPr>
          <p:cNvSpPr>
            <a:spLocks noGrp="1"/>
          </p:cNvSpPr>
          <p:nvPr>
            <p:ph idx="1"/>
          </p:nvPr>
        </p:nvSpPr>
        <p:spPr>
          <a:xfrm>
            <a:off x="628650" y="1198485"/>
            <a:ext cx="7886700" cy="4978478"/>
          </a:xfrm>
        </p:spPr>
        <p:txBody>
          <a:bodyPr>
            <a:normAutofit fontScale="92500" lnSpcReduction="20000"/>
          </a:bodyPr>
          <a:lstStyle/>
          <a:p>
            <a:pPr marL="0" indent="0">
              <a:buNone/>
            </a:pPr>
            <a:r>
              <a:rPr lang="el-GR" sz="2200" dirty="0"/>
              <a:t>Οντότητες: (α) πηνίο, (β) σταθερός πυρήνας,</a:t>
            </a:r>
          </a:p>
          <a:p>
            <a:pPr marL="0" indent="0">
              <a:buNone/>
            </a:pPr>
            <a:r>
              <a:rPr lang="el-GR" sz="2200" dirty="0"/>
              <a:t>(γ) οπλισμός ηλεκτρονόμου, (δ) σταθερές </a:t>
            </a:r>
          </a:p>
          <a:p>
            <a:pPr marL="0" indent="0">
              <a:buNone/>
            </a:pPr>
            <a:r>
              <a:rPr lang="el-GR" sz="2200" dirty="0"/>
              <a:t>επαφές, (ε) κινητές επαφές.</a:t>
            </a:r>
          </a:p>
          <a:p>
            <a:pPr marL="0" indent="0">
              <a:buNone/>
            </a:pPr>
            <a:endParaRPr lang="el-GR" sz="2200" dirty="0"/>
          </a:p>
          <a:p>
            <a:pPr marL="0" indent="0">
              <a:buNone/>
            </a:pPr>
            <a:endParaRPr lang="el-GR" sz="2200" dirty="0"/>
          </a:p>
          <a:p>
            <a:pPr marL="457200" indent="-457200">
              <a:buFont typeface="+mj-lt"/>
              <a:buAutoNum type="arabicPeriod"/>
            </a:pPr>
            <a:r>
              <a:rPr lang="el-GR" sz="2000" dirty="0"/>
              <a:t>Όταν το πηνίο (α) του ηλεκτρονόμου βρεθεί </a:t>
            </a:r>
          </a:p>
          <a:p>
            <a:pPr marL="457200" lvl="1" indent="0">
              <a:buNone/>
            </a:pPr>
            <a:r>
              <a:rPr lang="el-GR" sz="2000" dirty="0"/>
              <a:t>υπό τάση, τότε δημιουργείται γύρω από </a:t>
            </a:r>
          </a:p>
          <a:p>
            <a:pPr marL="457200" lvl="1" indent="0">
              <a:buNone/>
            </a:pPr>
            <a:r>
              <a:rPr lang="el-GR" sz="2000" dirty="0"/>
              <a:t>αυτό μαγνητικό πεδίο (δραστηριότητα 1). </a:t>
            </a:r>
          </a:p>
          <a:p>
            <a:pPr marL="342900" indent="-342900">
              <a:buFont typeface="+mj-lt"/>
              <a:buAutoNum type="arabicPeriod"/>
            </a:pPr>
            <a:r>
              <a:rPr lang="el-GR" sz="2000" dirty="0"/>
              <a:t>Ο σταθερός πυρήνας (β) επί του οποίου έχει τοποθετηθεί το πηνίο, ευρισκόμενος εντός του μαγνητικού πεδίου γίνεται μαγνήτης ( δραστηριότητα 2) και αυτό έχει σαν αποτέλεσμα την έλξη του οπλισμού ( γ ) του ηλεκτρονόμου (δραστηριότητα 3) προς τον μαγνήτη. </a:t>
            </a:r>
          </a:p>
          <a:p>
            <a:pPr marL="342900" indent="-342900">
              <a:buFont typeface="+mj-lt"/>
              <a:buAutoNum type="arabicPeriod"/>
            </a:pPr>
            <a:r>
              <a:rPr lang="el-GR" sz="2000" dirty="0"/>
              <a:t>Αυτή η κίνηση του οπλισμού μεταφέρεται με κατάλληλη μηχανική σύνδεση στις κινητές επαφές (ε) του ηλεκτρονόμου (δραστηριότητα 4) </a:t>
            </a:r>
          </a:p>
          <a:p>
            <a:pPr marL="342900" indent="-342900">
              <a:buFont typeface="+mj-lt"/>
              <a:buAutoNum type="arabicPeriod"/>
            </a:pPr>
            <a:r>
              <a:rPr lang="el-GR" sz="2000" dirty="0"/>
              <a:t>Η κίνηση των οποίων έχει σαν αποτέλεσμα την αγώγιμη σύνδεση των σταθερών επαφών Α και Β (δραστηριότητα 5) μέσω των οποίων τροφοδοτείται το ελεγχόμενο φορτίο.</a:t>
            </a:r>
            <a:endParaRPr lang="en-US" sz="2000" dirty="0"/>
          </a:p>
        </p:txBody>
      </p:sp>
      <p:pic>
        <p:nvPicPr>
          <p:cNvPr id="6" name="Content Placeholder 3">
            <a:extLst>
              <a:ext uri="{FF2B5EF4-FFF2-40B4-BE49-F238E27FC236}">
                <a16:creationId xmlns:a16="http://schemas.microsoft.com/office/drawing/2014/main" id="{149CA3EC-2E65-414A-816A-433CB5ABD28A}"/>
              </a:ext>
            </a:extLst>
          </p:cNvPr>
          <p:cNvPicPr>
            <a:picLocks noChangeAspect="1"/>
          </p:cNvPicPr>
          <p:nvPr/>
        </p:nvPicPr>
        <p:blipFill>
          <a:blip r:embed="rId2"/>
          <a:stretch>
            <a:fillRect/>
          </a:stretch>
        </p:blipFill>
        <p:spPr>
          <a:xfrm>
            <a:off x="5805998" y="1083075"/>
            <a:ext cx="2211874" cy="2620792"/>
          </a:xfrm>
          <a:prstGeom prst="rect">
            <a:avLst/>
          </a:prstGeom>
        </p:spPr>
      </p:pic>
    </p:spTree>
    <p:extLst>
      <p:ext uri="{BB962C8B-B14F-4D97-AF65-F5344CB8AC3E}">
        <p14:creationId xmlns:p14="http://schemas.microsoft.com/office/powerpoint/2010/main" val="103265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8676-8319-4215-8332-50BBFF535099}"/>
              </a:ext>
            </a:extLst>
          </p:cNvPr>
          <p:cNvSpPr>
            <a:spLocks noGrp="1"/>
          </p:cNvSpPr>
          <p:nvPr>
            <p:ph type="title"/>
          </p:nvPr>
        </p:nvSpPr>
        <p:spPr>
          <a:xfrm>
            <a:off x="970671" y="652794"/>
            <a:ext cx="6558841" cy="471880"/>
          </a:xfrm>
        </p:spPr>
        <p:txBody>
          <a:bodyPr>
            <a:normAutofit fontScale="90000"/>
          </a:bodyPr>
          <a:lstStyle/>
          <a:p>
            <a:r>
              <a:rPr lang="el-GR" dirty="0"/>
              <a:t>Γενική </a:t>
            </a:r>
            <a:r>
              <a:rPr lang="en-US" dirty="0"/>
              <a:t>vs. </a:t>
            </a:r>
            <a:r>
              <a:rPr lang="el-GR" dirty="0"/>
              <a:t>Ενική Αιτιότητα</a:t>
            </a:r>
            <a:endParaRPr lang="en-US" dirty="0"/>
          </a:p>
        </p:txBody>
      </p:sp>
      <p:sp>
        <p:nvSpPr>
          <p:cNvPr id="3" name="Content Placeholder 2">
            <a:extLst>
              <a:ext uri="{FF2B5EF4-FFF2-40B4-BE49-F238E27FC236}">
                <a16:creationId xmlns:a16="http://schemas.microsoft.com/office/drawing/2014/main" id="{BD71DFB3-C471-48B3-B850-ADB645AA8C13}"/>
              </a:ext>
            </a:extLst>
          </p:cNvPr>
          <p:cNvSpPr>
            <a:spLocks noGrp="1"/>
          </p:cNvSpPr>
          <p:nvPr>
            <p:ph idx="1"/>
          </p:nvPr>
        </p:nvSpPr>
        <p:spPr>
          <a:xfrm>
            <a:off x="703384" y="1378634"/>
            <a:ext cx="7793502" cy="4965895"/>
          </a:xfrm>
        </p:spPr>
        <p:txBody>
          <a:bodyPr>
            <a:noAutofit/>
          </a:bodyPr>
          <a:lstStyle/>
          <a:p>
            <a:r>
              <a:rPr lang="el-GR" sz="1800" dirty="0"/>
              <a:t>Η </a:t>
            </a:r>
            <a:r>
              <a:rPr lang="el-GR" sz="1800" i="1" dirty="0"/>
              <a:t>γενική αιτιότητα</a:t>
            </a:r>
            <a:r>
              <a:rPr lang="el-GR" sz="1800" dirty="0"/>
              <a:t> είναι μία σχέση που υφίσταται ανάμεσα σε ένα γενικό συμβάν το αποτέλεσμα και σε ένα ή περισσότερα άλλα γενικά συμβάντα που το προκαλούν.</a:t>
            </a:r>
          </a:p>
          <a:p>
            <a:pPr lvl="1"/>
            <a:r>
              <a:rPr lang="el-GR" sz="1800" dirty="0"/>
              <a:t> π.χ. η κατάποση υδροκυανίου προκαλεί θάνατο. </a:t>
            </a:r>
          </a:p>
          <a:p>
            <a:r>
              <a:rPr lang="el-GR" sz="1800" dirty="0"/>
              <a:t>Ενικές πραγματώσεις της γενικής αιτιότητας. </a:t>
            </a:r>
          </a:p>
          <a:p>
            <a:pPr lvl="1"/>
            <a:r>
              <a:rPr lang="el-GR" sz="1800" dirty="0"/>
              <a:t>π.χ. η κατάποση υδροκυανίου προκάλεσε στην Αθήνα, στις 23.00, το θάνατο του κ. Αριστείδη.</a:t>
            </a:r>
          </a:p>
          <a:p>
            <a:r>
              <a:rPr lang="el-GR" sz="1800" dirty="0"/>
              <a:t>Η </a:t>
            </a:r>
            <a:r>
              <a:rPr lang="el-GR" sz="1800" i="1" dirty="0"/>
              <a:t>ενική αιτιότητα</a:t>
            </a:r>
            <a:r>
              <a:rPr lang="el-GR" sz="1800" dirty="0"/>
              <a:t> είναι μία σχέση που υφίσταται ανάμεσα σε ένα ενικό συμβάν, το αποτέλεσμα, και σε ένα ή περισσότερα άλλα ενικά συμβάντα τις αιτίες του και </a:t>
            </a:r>
            <a:r>
              <a:rPr lang="el-GR" sz="1800" u="sng" dirty="0"/>
              <a:t>δεν αποτελεί πραγμάτωση οποιασδήποτε γενικής </a:t>
            </a:r>
            <a:r>
              <a:rPr lang="el-GR" sz="1800" u="sng" dirty="0" err="1"/>
              <a:t>αιτιακής</a:t>
            </a:r>
            <a:r>
              <a:rPr lang="el-GR" sz="1800" u="sng" dirty="0"/>
              <a:t> σχέσης. </a:t>
            </a:r>
            <a:endParaRPr lang="en-US" sz="1800" u="sng" dirty="0"/>
          </a:p>
          <a:p>
            <a:pPr lvl="1"/>
            <a:r>
              <a:rPr lang="en-US" sz="1800" dirty="0"/>
              <a:t>H </a:t>
            </a:r>
            <a:r>
              <a:rPr lang="el-GR" sz="1800" dirty="0" err="1"/>
              <a:t>αιτιακή</a:t>
            </a:r>
            <a:r>
              <a:rPr lang="el-GR" sz="1800" dirty="0"/>
              <a:t> θεωρία του </a:t>
            </a:r>
            <a:r>
              <a:rPr lang="en-US" sz="1800" dirty="0"/>
              <a:t>Salmon</a:t>
            </a:r>
            <a:r>
              <a:rPr lang="el-GR" sz="1800" dirty="0"/>
              <a:t> (1984)</a:t>
            </a:r>
            <a:r>
              <a:rPr lang="en-US" sz="1800" dirty="0"/>
              <a:t> </a:t>
            </a:r>
            <a:r>
              <a:rPr lang="el-GR" sz="1800" dirty="0"/>
              <a:t>αποτελεί μια μηχανιστική προσέγγιση ενικής αιτιότητας – η ισχύς της εξαρτάται από γεγονότα (νόμους) του κόσμου μας.</a:t>
            </a:r>
          </a:p>
          <a:p>
            <a:pPr lvl="1"/>
            <a:r>
              <a:rPr lang="el-GR" sz="1800" dirty="0"/>
              <a:t> </a:t>
            </a:r>
            <a:r>
              <a:rPr lang="en-US" sz="1800" dirty="0"/>
              <a:t>Ducasse (1968)</a:t>
            </a:r>
            <a:r>
              <a:rPr lang="el-GR" sz="1800" dirty="0"/>
              <a:t>,</a:t>
            </a:r>
            <a:r>
              <a:rPr lang="en-US" sz="1800" dirty="0"/>
              <a:t> </a:t>
            </a:r>
            <a:r>
              <a:rPr lang="el-GR" sz="1800" dirty="0"/>
              <a:t>η προσέγγιση της ενικής διαφοράς: ένα συμβάν αποτελεί αιτία ενός άλλου συμβάντος </a:t>
            </a:r>
            <a:r>
              <a:rPr lang="el-GR" sz="1800" dirty="0" err="1"/>
              <a:t>ανν</a:t>
            </a:r>
            <a:r>
              <a:rPr lang="el-GR" sz="1800" dirty="0"/>
              <a:t> το πρώτο ήταν η τελευταία ή η μοναδική διαφορά στο περιβάλλον του δεύτερου προτού αυτό να λάβει χώρα. </a:t>
            </a:r>
            <a:endParaRPr lang="en-US" sz="1800" dirty="0"/>
          </a:p>
          <a:p>
            <a:pPr lvl="1"/>
            <a:endParaRPr lang="el-GR" sz="1800" dirty="0"/>
          </a:p>
        </p:txBody>
      </p:sp>
    </p:spTree>
    <p:extLst>
      <p:ext uri="{BB962C8B-B14F-4D97-AF65-F5344CB8AC3E}">
        <p14:creationId xmlns:p14="http://schemas.microsoft.com/office/powerpoint/2010/main" val="3236056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2DBDF6-5A3B-4B65-BFCC-8F2C415760DD}"/>
              </a:ext>
            </a:extLst>
          </p:cNvPr>
          <p:cNvSpPr>
            <a:spLocks noGrp="1"/>
          </p:cNvSpPr>
          <p:nvPr>
            <p:ph type="title"/>
          </p:nvPr>
        </p:nvSpPr>
        <p:spPr>
          <a:xfrm>
            <a:off x="628650" y="365127"/>
            <a:ext cx="7886700" cy="619612"/>
          </a:xfrm>
        </p:spPr>
        <p:txBody>
          <a:bodyPr>
            <a:normAutofit fontScale="90000"/>
          </a:bodyPr>
          <a:lstStyle/>
          <a:p>
            <a:r>
              <a:rPr lang="el-GR" dirty="0"/>
              <a:t>Η προσέγγιση </a:t>
            </a:r>
            <a:r>
              <a:rPr lang="en-US" dirty="0"/>
              <a:t>MDC</a:t>
            </a:r>
            <a:endParaRPr lang="el-GR" dirty="0"/>
          </a:p>
        </p:txBody>
      </p:sp>
      <p:sp>
        <p:nvSpPr>
          <p:cNvPr id="3" name="Θέση περιεχομένου 2">
            <a:extLst>
              <a:ext uri="{FF2B5EF4-FFF2-40B4-BE49-F238E27FC236}">
                <a16:creationId xmlns:a16="http://schemas.microsoft.com/office/drawing/2014/main" id="{5ADC8D7C-82C2-4327-9F0F-BE5BBCEA63E6}"/>
              </a:ext>
            </a:extLst>
          </p:cNvPr>
          <p:cNvSpPr>
            <a:spLocks noGrp="1"/>
          </p:cNvSpPr>
          <p:nvPr>
            <p:ph idx="1"/>
          </p:nvPr>
        </p:nvSpPr>
        <p:spPr>
          <a:xfrm>
            <a:off x="628650" y="1261871"/>
            <a:ext cx="7886700" cy="4915091"/>
          </a:xfrm>
        </p:spPr>
        <p:txBody>
          <a:bodyPr>
            <a:normAutofit fontScale="77500" lnSpcReduction="20000"/>
          </a:bodyPr>
          <a:lstStyle/>
          <a:p>
            <a:pPr marL="514350" indent="-514350">
              <a:buFont typeface="+mj-lt"/>
              <a:buAutoNum type="arabicPeriod"/>
            </a:pPr>
            <a:r>
              <a:rPr lang="el-GR" dirty="0"/>
              <a:t>Ο μηχανισμός αποτελείται από οντότητες και δραστηριότητες.</a:t>
            </a:r>
          </a:p>
          <a:p>
            <a:pPr marL="514350" indent="-514350">
              <a:buFont typeface="+mj-lt"/>
              <a:buAutoNum type="arabicPeriod"/>
            </a:pPr>
            <a:r>
              <a:rPr lang="el-GR" dirty="0"/>
              <a:t>Οι δραστηριότητες παράγουν τη μεταβολή. </a:t>
            </a:r>
          </a:p>
          <a:p>
            <a:pPr marL="514350" indent="-514350">
              <a:buFont typeface="+mj-lt"/>
              <a:buAutoNum type="arabicPeriod"/>
            </a:pPr>
            <a:r>
              <a:rPr lang="el-GR" dirty="0"/>
              <a:t>Οι οντότητες ενέχονται στις δραστηριότητες.</a:t>
            </a:r>
          </a:p>
          <a:p>
            <a:pPr marL="514350" indent="-514350">
              <a:buFont typeface="+mj-lt"/>
              <a:buAutoNum type="arabicPeriod"/>
            </a:pPr>
            <a:r>
              <a:rPr lang="el-GR" dirty="0"/>
              <a:t>Οι δραστηριότητες απαιτούν οι οντότητες να έχουν συγκεκριμένους τύπους ιδιοτήτων.</a:t>
            </a:r>
          </a:p>
          <a:p>
            <a:pPr marL="514350" indent="-514350">
              <a:buFont typeface="+mj-lt"/>
              <a:buAutoNum type="arabicPeriod"/>
            </a:pPr>
            <a:r>
              <a:rPr lang="el-GR" dirty="0"/>
              <a:t>Οι οντότητες ενδέχεται να βρίσκονται σε ορισμένες </a:t>
            </a:r>
            <a:r>
              <a:rPr lang="el-GR" b="1" dirty="0"/>
              <a:t>χωρικές</a:t>
            </a:r>
            <a:r>
              <a:rPr lang="el-GR" dirty="0"/>
              <a:t> σχέσεις και </a:t>
            </a:r>
            <a:r>
              <a:rPr lang="el-GR" b="1" dirty="0"/>
              <a:t>δομή</a:t>
            </a:r>
            <a:r>
              <a:rPr lang="el-GR" dirty="0"/>
              <a:t>. </a:t>
            </a:r>
          </a:p>
          <a:p>
            <a:pPr marL="514350" indent="-514350">
              <a:buFont typeface="+mj-lt"/>
              <a:buAutoNum type="arabicPeriod"/>
            </a:pPr>
            <a:r>
              <a:rPr lang="el-GR" dirty="0"/>
              <a:t>Οι δραστηριότητες ενδέχεται να έχουν συγκεκριμένα </a:t>
            </a:r>
            <a:r>
              <a:rPr lang="el-GR" b="1" dirty="0"/>
              <a:t>χρονικά</a:t>
            </a:r>
            <a:r>
              <a:rPr lang="el-GR" dirty="0"/>
              <a:t> </a:t>
            </a:r>
            <a:r>
              <a:rPr lang="el-GR" b="1" dirty="0"/>
              <a:t>χαρακτηριστικά</a:t>
            </a:r>
            <a:r>
              <a:rPr lang="el-GR" dirty="0"/>
              <a:t>: χρονική τάξη, ρυθμό και διάρκεια. </a:t>
            </a:r>
          </a:p>
          <a:p>
            <a:pPr marL="514350" indent="-514350">
              <a:buFont typeface="+mj-lt"/>
              <a:buAutoNum type="arabicPeriod"/>
            </a:pPr>
            <a:r>
              <a:rPr lang="el-GR" dirty="0"/>
              <a:t>Οι μηχανισμοί έχουν </a:t>
            </a:r>
            <a:r>
              <a:rPr lang="el-GR" b="1" dirty="0"/>
              <a:t>κανονικότητα</a:t>
            </a:r>
            <a:r>
              <a:rPr lang="el-GR" dirty="0"/>
              <a:t> υπό την έννοια ότι λειτουργούν ως επί τω </a:t>
            </a:r>
            <a:r>
              <a:rPr lang="el-GR" dirty="0" err="1"/>
              <a:t>πλείστον</a:t>
            </a:r>
            <a:r>
              <a:rPr lang="el-GR" dirty="0"/>
              <a:t> με τον ίδιο τρόπο στις ίδιες συνθήκες. </a:t>
            </a:r>
          </a:p>
          <a:p>
            <a:pPr marL="514350" indent="-514350">
              <a:buFont typeface="+mj-lt"/>
              <a:buAutoNum type="arabicPeriod"/>
            </a:pPr>
            <a:r>
              <a:rPr lang="el-GR" dirty="0"/>
              <a:t>Οι μηχανισμοί εκδηλώνουν </a:t>
            </a:r>
            <a:r>
              <a:rPr lang="el-GR" b="1" dirty="0"/>
              <a:t>κανονικότητα</a:t>
            </a:r>
            <a:r>
              <a:rPr lang="el-GR" dirty="0"/>
              <a:t> ως προς τον τρόπο που εξελίσσονται από την αρχή μέχρι το τέλος -  εκδηλώνουν </a:t>
            </a:r>
            <a:r>
              <a:rPr lang="el-GR" b="1" dirty="0"/>
              <a:t>παραγωγική συνέχεια </a:t>
            </a:r>
            <a:r>
              <a:rPr lang="el-GR" dirty="0"/>
              <a:t>ανάμεσα στα στάδια υλοποίησης του χωρίς χάσματα από τις αρχικές μέχρι τις τελικές συνθήκες. </a:t>
            </a:r>
          </a:p>
          <a:p>
            <a:pPr marL="514350" indent="-514350">
              <a:buFont typeface="+mj-lt"/>
              <a:buAutoNum type="arabicPeriod"/>
            </a:pPr>
            <a:endParaRPr lang="el-GR" dirty="0"/>
          </a:p>
        </p:txBody>
      </p:sp>
    </p:spTree>
    <p:extLst>
      <p:ext uri="{BB962C8B-B14F-4D97-AF65-F5344CB8AC3E}">
        <p14:creationId xmlns:p14="http://schemas.microsoft.com/office/powerpoint/2010/main" val="1812464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2DBDF6-5A3B-4B65-BFCC-8F2C415760DD}"/>
              </a:ext>
            </a:extLst>
          </p:cNvPr>
          <p:cNvSpPr>
            <a:spLocks noGrp="1"/>
          </p:cNvSpPr>
          <p:nvPr>
            <p:ph type="title"/>
          </p:nvPr>
        </p:nvSpPr>
        <p:spPr>
          <a:xfrm>
            <a:off x="628650" y="365127"/>
            <a:ext cx="7886700" cy="619612"/>
          </a:xfrm>
        </p:spPr>
        <p:txBody>
          <a:bodyPr>
            <a:normAutofit fontScale="90000"/>
          </a:bodyPr>
          <a:lstStyle/>
          <a:p>
            <a:r>
              <a:rPr lang="el-GR" dirty="0"/>
              <a:t>Η προσέγγιση </a:t>
            </a:r>
            <a:r>
              <a:rPr lang="en-US" dirty="0"/>
              <a:t>MDC</a:t>
            </a:r>
            <a:endParaRPr lang="el-GR" dirty="0"/>
          </a:p>
        </p:txBody>
      </p:sp>
      <p:sp>
        <p:nvSpPr>
          <p:cNvPr id="3" name="Θέση περιεχομένου 2">
            <a:extLst>
              <a:ext uri="{FF2B5EF4-FFF2-40B4-BE49-F238E27FC236}">
                <a16:creationId xmlns:a16="http://schemas.microsoft.com/office/drawing/2014/main" id="{5ADC8D7C-82C2-4327-9F0F-BE5BBCEA63E6}"/>
              </a:ext>
            </a:extLst>
          </p:cNvPr>
          <p:cNvSpPr>
            <a:spLocks noGrp="1"/>
          </p:cNvSpPr>
          <p:nvPr>
            <p:ph idx="1"/>
          </p:nvPr>
        </p:nvSpPr>
        <p:spPr>
          <a:xfrm>
            <a:off x="628650" y="1152145"/>
            <a:ext cx="7886700" cy="5024818"/>
          </a:xfrm>
        </p:spPr>
        <p:txBody>
          <a:bodyPr>
            <a:normAutofit/>
          </a:bodyPr>
          <a:lstStyle/>
          <a:p>
            <a:pPr marL="514350" indent="-514350">
              <a:buFont typeface="+mj-lt"/>
              <a:buAutoNum type="arabicPeriod" startAt="9"/>
            </a:pPr>
            <a:r>
              <a:rPr lang="el-GR" sz="2200" dirty="0"/>
              <a:t>Ο μηχανισμός δεν θεμελιώνεται σε νόμους.</a:t>
            </a:r>
          </a:p>
          <a:p>
            <a:pPr lvl="1"/>
            <a:r>
              <a:rPr lang="el-GR" sz="2200" dirty="0"/>
              <a:t>Η θέση αυτή αποτελεί τη βασική διαφορά ανάμεσα στην προσέγγιση </a:t>
            </a:r>
            <a:r>
              <a:rPr lang="en-US" sz="2200" dirty="0"/>
              <a:t>MDC </a:t>
            </a:r>
            <a:r>
              <a:rPr lang="el-GR" sz="2200" dirty="0"/>
              <a:t>και στην προσέγγιση του </a:t>
            </a:r>
            <a:r>
              <a:rPr lang="en-US" sz="2200" b="1" dirty="0" err="1"/>
              <a:t>Glennan</a:t>
            </a:r>
            <a:r>
              <a:rPr lang="el-GR" sz="2200" dirty="0"/>
              <a:t>. </a:t>
            </a:r>
          </a:p>
          <a:p>
            <a:pPr lvl="1"/>
            <a:r>
              <a:rPr lang="en-US" sz="2200" dirty="0"/>
              <a:t>MDC: </a:t>
            </a:r>
            <a:r>
              <a:rPr lang="el-GR" sz="2200" dirty="0"/>
              <a:t>Υπάρχουν περιπτώσεις στις οποίες δεν υπάρχουν «άμεσοι </a:t>
            </a:r>
            <a:r>
              <a:rPr lang="el-GR" sz="2200" dirty="0" err="1"/>
              <a:t>αιτιακοί</a:t>
            </a:r>
            <a:r>
              <a:rPr lang="el-GR" sz="2200" dirty="0"/>
              <a:t> νόμοι» (</a:t>
            </a:r>
            <a:r>
              <a:rPr lang="en-US" sz="2200" dirty="0" err="1"/>
              <a:t>Glennan</a:t>
            </a:r>
            <a:r>
              <a:rPr lang="en-US" sz="2200" dirty="0"/>
              <a:t>) </a:t>
            </a:r>
            <a:r>
              <a:rPr lang="el-GR" sz="2200" dirty="0"/>
              <a:t>που να χαρακτηρίζουν τον τρόπο που λειτουργούν οι δραστηριότητες. </a:t>
            </a:r>
          </a:p>
          <a:p>
            <a:pPr lvl="1"/>
            <a:r>
              <a:rPr lang="en-US" sz="2200" dirty="0"/>
              <a:t>MDC: </a:t>
            </a:r>
            <a:r>
              <a:rPr lang="el-GR" sz="2200" dirty="0"/>
              <a:t>Η άποψη ότι ο μηχανισμός στηρίζεται σε νόμους δεν λαμβάνει υπόψη την παραγωγική φύση των δραστηριοτήτων. </a:t>
            </a:r>
          </a:p>
          <a:p>
            <a:pPr lvl="1"/>
            <a:endParaRPr lang="el-GR" sz="2200" dirty="0"/>
          </a:p>
          <a:p>
            <a:pPr marL="0" indent="0">
              <a:buNone/>
            </a:pPr>
            <a:endParaRPr lang="el-GR" sz="2200" dirty="0"/>
          </a:p>
        </p:txBody>
      </p:sp>
    </p:spTree>
    <p:extLst>
      <p:ext uri="{BB962C8B-B14F-4D97-AF65-F5344CB8AC3E}">
        <p14:creationId xmlns:p14="http://schemas.microsoft.com/office/powerpoint/2010/main" val="1625468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2B471D-AFF2-413D-BCF9-EC6003570B32}"/>
              </a:ext>
            </a:extLst>
          </p:cNvPr>
          <p:cNvSpPr>
            <a:spLocks noGrp="1"/>
          </p:cNvSpPr>
          <p:nvPr>
            <p:ph type="title"/>
          </p:nvPr>
        </p:nvSpPr>
        <p:spPr>
          <a:xfrm>
            <a:off x="628650" y="365127"/>
            <a:ext cx="7886700" cy="647748"/>
          </a:xfrm>
        </p:spPr>
        <p:txBody>
          <a:bodyPr>
            <a:normAutofit/>
          </a:bodyPr>
          <a:lstStyle/>
          <a:p>
            <a:r>
              <a:rPr lang="en-US" sz="3600" dirty="0"/>
              <a:t>MDC: </a:t>
            </a:r>
            <a:r>
              <a:rPr lang="el-GR" sz="3600" dirty="0"/>
              <a:t>Οντικό καθεστώς των μηχανισμών</a:t>
            </a:r>
          </a:p>
        </p:txBody>
      </p:sp>
      <p:sp>
        <p:nvSpPr>
          <p:cNvPr id="3" name="Θέση περιεχομένου 2">
            <a:extLst>
              <a:ext uri="{FF2B5EF4-FFF2-40B4-BE49-F238E27FC236}">
                <a16:creationId xmlns:a16="http://schemas.microsoft.com/office/drawing/2014/main" id="{75A47761-E9EF-491E-9BA8-D4E40161EC05}"/>
              </a:ext>
            </a:extLst>
          </p:cNvPr>
          <p:cNvSpPr>
            <a:spLocks noGrp="1"/>
          </p:cNvSpPr>
          <p:nvPr>
            <p:ph idx="1"/>
          </p:nvPr>
        </p:nvSpPr>
        <p:spPr>
          <a:xfrm>
            <a:off x="628650" y="1252025"/>
            <a:ext cx="7886700" cy="4924938"/>
          </a:xfrm>
        </p:spPr>
        <p:txBody>
          <a:bodyPr>
            <a:normAutofit/>
          </a:bodyPr>
          <a:lstStyle/>
          <a:p>
            <a:r>
              <a:rPr lang="el-GR" sz="2200" dirty="0" err="1"/>
              <a:t>Δυϊστική</a:t>
            </a:r>
            <a:r>
              <a:rPr lang="el-GR" sz="2200" dirty="0"/>
              <a:t> οντολογία που συνδυάζει τα θετικά στοιχεία των </a:t>
            </a:r>
            <a:r>
              <a:rPr lang="el-GR" sz="2200" dirty="0" err="1"/>
              <a:t>ουσιοκρατικών</a:t>
            </a:r>
            <a:r>
              <a:rPr lang="el-GR" sz="2200" dirty="0"/>
              <a:t> προσεγγίσεων (που εστιάζουν σε οντότητες και ιδιότητες) με τα θετικά στοιχεία των οντολογιών διαδικασιών.</a:t>
            </a:r>
          </a:p>
          <a:p>
            <a:pPr lvl="1"/>
            <a:r>
              <a:rPr lang="el-GR" sz="2200" b="1" dirty="0"/>
              <a:t>Κριτική</a:t>
            </a:r>
            <a:r>
              <a:rPr lang="el-GR" sz="2200" dirty="0"/>
              <a:t>: Πληθωριστική </a:t>
            </a:r>
            <a:r>
              <a:rPr lang="el-GR" sz="2200" dirty="0" err="1"/>
              <a:t>οντική</a:t>
            </a:r>
            <a:r>
              <a:rPr lang="el-GR" sz="2200" dirty="0"/>
              <a:t> προσέγγιση. Μπορούμε να ελαχιστοποιήσουμε τις ανεξάρτητες μεταφυσικές υποθέσεις;</a:t>
            </a:r>
          </a:p>
          <a:p>
            <a:endParaRPr lang="en-US" sz="2200" dirty="0"/>
          </a:p>
          <a:p>
            <a:endParaRPr lang="el-GR" sz="2200" dirty="0"/>
          </a:p>
          <a:p>
            <a:r>
              <a:rPr lang="el-GR" sz="2200" dirty="0"/>
              <a:t>Οι ιδιότητες - προδιαθέσεις των οντοτήτων </a:t>
            </a:r>
            <a:r>
              <a:rPr lang="el-GR" sz="2200" dirty="0" err="1"/>
              <a:t>ταυτοποιούνται</a:t>
            </a:r>
            <a:r>
              <a:rPr lang="el-GR" sz="2200" dirty="0"/>
              <a:t>  μέσω των δραστηριοτήτων στις οποίες ενέχονται. </a:t>
            </a:r>
          </a:p>
          <a:p>
            <a:pPr lvl="1"/>
            <a:r>
              <a:rPr lang="el-GR" sz="2000" b="1" dirty="0"/>
              <a:t>Ψύλλος</a:t>
            </a:r>
            <a:r>
              <a:rPr lang="el-GR" sz="2000" dirty="0"/>
              <a:t>: το επιχείρημα αυτό εγείρει ένα </a:t>
            </a:r>
            <a:r>
              <a:rPr lang="el-GR" sz="2000" dirty="0" err="1"/>
              <a:t>επιστημικό</a:t>
            </a:r>
            <a:r>
              <a:rPr lang="el-GR" sz="2000" dirty="0"/>
              <a:t> ζήτημα το οποίο δεν συνεπάγεται την </a:t>
            </a:r>
            <a:r>
              <a:rPr lang="el-GR" sz="2000" dirty="0" err="1"/>
              <a:t>οντική</a:t>
            </a:r>
            <a:r>
              <a:rPr lang="el-GR" sz="2000" dirty="0"/>
              <a:t> εξάρτηση των οντοτήτων από τις δραστηριότητες. </a:t>
            </a:r>
            <a:endParaRPr lang="el-GR" sz="2200" dirty="0"/>
          </a:p>
          <a:p>
            <a:r>
              <a:rPr lang="el-GR" sz="2200" dirty="0"/>
              <a:t>Οι δραστηριότητες είναι δραστηριότητες οντοτήτων.</a:t>
            </a:r>
          </a:p>
        </p:txBody>
      </p:sp>
    </p:spTree>
    <p:extLst>
      <p:ext uri="{BB962C8B-B14F-4D97-AF65-F5344CB8AC3E}">
        <p14:creationId xmlns:p14="http://schemas.microsoft.com/office/powerpoint/2010/main" val="3655663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3602DC-9681-4EF7-A340-20D7F98746F3}"/>
              </a:ext>
            </a:extLst>
          </p:cNvPr>
          <p:cNvSpPr>
            <a:spLocks noGrp="1"/>
          </p:cNvSpPr>
          <p:nvPr>
            <p:ph type="title"/>
          </p:nvPr>
        </p:nvSpPr>
        <p:spPr>
          <a:xfrm>
            <a:off x="628650" y="365126"/>
            <a:ext cx="7886700" cy="605545"/>
          </a:xfrm>
        </p:spPr>
        <p:txBody>
          <a:bodyPr>
            <a:normAutofit fontScale="90000"/>
          </a:bodyPr>
          <a:lstStyle/>
          <a:p>
            <a:r>
              <a:rPr lang="en-US" sz="4000" dirty="0"/>
              <a:t>MDC: </a:t>
            </a:r>
            <a:r>
              <a:rPr lang="el-GR" sz="4000" dirty="0"/>
              <a:t>Αιτία και παραγωγικός μηχανισμός</a:t>
            </a:r>
          </a:p>
        </p:txBody>
      </p:sp>
      <p:sp>
        <p:nvSpPr>
          <p:cNvPr id="3" name="Θέση περιεχομένου 2">
            <a:extLst>
              <a:ext uri="{FF2B5EF4-FFF2-40B4-BE49-F238E27FC236}">
                <a16:creationId xmlns:a16="http://schemas.microsoft.com/office/drawing/2014/main" id="{99DD4B78-90D3-4095-BA9D-99AC2DE77E12}"/>
              </a:ext>
            </a:extLst>
          </p:cNvPr>
          <p:cNvSpPr>
            <a:spLocks noGrp="1"/>
          </p:cNvSpPr>
          <p:nvPr>
            <p:ph idx="1"/>
          </p:nvPr>
        </p:nvSpPr>
        <p:spPr>
          <a:xfrm>
            <a:off x="628650" y="1700784"/>
            <a:ext cx="7886700" cy="4476179"/>
          </a:xfrm>
        </p:spPr>
        <p:txBody>
          <a:bodyPr>
            <a:normAutofit/>
          </a:bodyPr>
          <a:lstStyle/>
          <a:p>
            <a:endParaRPr lang="en-US" sz="2200" dirty="0"/>
          </a:p>
          <a:p>
            <a:r>
              <a:rPr lang="en-US" sz="2200" dirty="0"/>
              <a:t>MDC: </a:t>
            </a:r>
            <a:r>
              <a:rPr lang="el-GR" sz="2200" dirty="0"/>
              <a:t>Η «αιτία» είναι ένας γενικός όρος που αποκτά νόημα μόνο αν συμπληρωθεί  από συγκεκριμένους τύπους παραγωγικών δραστηριοτήτων  οι οποίοι </a:t>
            </a:r>
            <a:r>
              <a:rPr lang="el-GR" sz="2200" b="1" dirty="0"/>
              <a:t>υποδεικνύονται από την επιστήμη</a:t>
            </a:r>
            <a:r>
              <a:rPr lang="el-GR" sz="2200" dirty="0"/>
              <a:t>. </a:t>
            </a:r>
          </a:p>
          <a:p>
            <a:endParaRPr lang="en-US" sz="2200" dirty="0"/>
          </a:p>
          <a:p>
            <a:endParaRPr lang="en-US" sz="2200" dirty="0"/>
          </a:p>
          <a:p>
            <a:r>
              <a:rPr lang="el-GR" sz="2200" dirty="0"/>
              <a:t>Μια οντότητα έχει ρόλο αιτίας δευτερογενώς, μόνο αν μετέχει σε μία παραγωγική δραστηριότητα: αυτό που κάνει η πενικιλίνη προκαλεί την ίαση από την πνευμονία και όχι η ίδια η πενικιλίνη.</a:t>
            </a:r>
          </a:p>
        </p:txBody>
      </p:sp>
    </p:spTree>
    <p:extLst>
      <p:ext uri="{BB962C8B-B14F-4D97-AF65-F5344CB8AC3E}">
        <p14:creationId xmlns:p14="http://schemas.microsoft.com/office/powerpoint/2010/main" val="3185628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00B4F6-E94F-4E79-B8AC-C28CD3B0B682}"/>
              </a:ext>
            </a:extLst>
          </p:cNvPr>
          <p:cNvSpPr>
            <a:spLocks noGrp="1"/>
          </p:cNvSpPr>
          <p:nvPr>
            <p:ph type="title"/>
          </p:nvPr>
        </p:nvSpPr>
        <p:spPr>
          <a:xfrm>
            <a:off x="628650" y="365127"/>
            <a:ext cx="7886700" cy="585850"/>
          </a:xfrm>
        </p:spPr>
        <p:txBody>
          <a:bodyPr>
            <a:normAutofit fontScale="90000"/>
          </a:bodyPr>
          <a:lstStyle/>
          <a:p>
            <a:r>
              <a:rPr lang="el-GR" dirty="0"/>
              <a:t>Κριτική στην προσέγγιση </a:t>
            </a:r>
            <a:r>
              <a:rPr lang="en-US" dirty="0"/>
              <a:t>MDC</a:t>
            </a:r>
            <a:endParaRPr lang="el-GR" dirty="0"/>
          </a:p>
        </p:txBody>
      </p:sp>
      <p:sp>
        <p:nvSpPr>
          <p:cNvPr id="3" name="Θέση περιεχομένου 2">
            <a:extLst>
              <a:ext uri="{FF2B5EF4-FFF2-40B4-BE49-F238E27FC236}">
                <a16:creationId xmlns:a16="http://schemas.microsoft.com/office/drawing/2014/main" id="{D7622F12-6583-4B20-AA44-6D850777B022}"/>
              </a:ext>
            </a:extLst>
          </p:cNvPr>
          <p:cNvSpPr>
            <a:spLocks noGrp="1"/>
          </p:cNvSpPr>
          <p:nvPr>
            <p:ph idx="1"/>
          </p:nvPr>
        </p:nvSpPr>
        <p:spPr>
          <a:xfrm>
            <a:off x="628650" y="1152144"/>
            <a:ext cx="7886700" cy="5024819"/>
          </a:xfrm>
        </p:spPr>
        <p:txBody>
          <a:bodyPr>
            <a:normAutofit fontScale="92500" lnSpcReduction="10000"/>
          </a:bodyPr>
          <a:lstStyle/>
          <a:p>
            <a:pPr marL="514350" indent="-514350">
              <a:buFont typeface="+mj-lt"/>
              <a:buAutoNum type="arabicPeriod"/>
            </a:pPr>
            <a:r>
              <a:rPr lang="el-GR" sz="2200" dirty="0"/>
              <a:t>Η έννοια της δραστηριότητας δεν ορίζεται επαρκώς ως παραγωγή μεταβολών.</a:t>
            </a:r>
          </a:p>
          <a:p>
            <a:pPr marL="514350" indent="-514350">
              <a:buFont typeface="+mj-lt"/>
              <a:buAutoNum type="arabicPeriod"/>
            </a:pPr>
            <a:r>
              <a:rPr lang="el-GR" sz="2200" dirty="0"/>
              <a:t>Οι δραστηριότητες δεν καθορίζουν τα </a:t>
            </a:r>
            <a:r>
              <a:rPr lang="el-GR" sz="2200" i="1" dirty="0"/>
              <a:t>είδη </a:t>
            </a:r>
            <a:r>
              <a:rPr lang="el-GR" sz="2200" dirty="0"/>
              <a:t>των  οντοτήτων που μετέχουν σε αυτές. </a:t>
            </a:r>
          </a:p>
          <a:p>
            <a:pPr lvl="1"/>
            <a:r>
              <a:rPr lang="el-GR" sz="1800" dirty="0"/>
              <a:t>Τον ρόλο του τρανζίστορ ως διακόπτη μπορεί να τον παίξει</a:t>
            </a:r>
            <a:r>
              <a:rPr lang="en-US" sz="1800" dirty="0"/>
              <a:t> </a:t>
            </a:r>
            <a:r>
              <a:rPr lang="el-GR" sz="1800" dirty="0"/>
              <a:t>μία τρίοδος λυχνία ή ένας διακόπτης </a:t>
            </a:r>
            <a:r>
              <a:rPr lang="el-GR" sz="1800" dirty="0" err="1"/>
              <a:t>ρελέ</a:t>
            </a:r>
            <a:r>
              <a:rPr lang="el-GR" sz="1800" dirty="0"/>
              <a:t> (ηλεκτρονόμος) εφόσον η τάση εισόδου στην οποία το τρανζίστορ εισέρχεται στον κορεσμό είναι ικανή για να «ανοίξει» τον διακόπτη. </a:t>
            </a:r>
          </a:p>
          <a:p>
            <a:pPr marL="457200" indent="-457200">
              <a:buFont typeface="+mj-lt"/>
              <a:buAutoNum type="arabicPeriod"/>
            </a:pPr>
            <a:r>
              <a:rPr lang="el-GR" sz="2400" dirty="0"/>
              <a:t>Η προσέγγιση </a:t>
            </a:r>
            <a:r>
              <a:rPr lang="en-US" sz="2400" dirty="0"/>
              <a:t>MDC </a:t>
            </a:r>
            <a:r>
              <a:rPr lang="el-GR" sz="2400" dirty="0"/>
              <a:t>δεν μπορεί να αποφύγει τη χρήση </a:t>
            </a:r>
            <a:r>
              <a:rPr lang="el-GR" sz="2400" dirty="0" err="1"/>
              <a:t>αντιγεγονοτικών</a:t>
            </a:r>
            <a:r>
              <a:rPr lang="el-GR" sz="2400" dirty="0"/>
              <a:t> προτάσεων:</a:t>
            </a:r>
          </a:p>
          <a:p>
            <a:pPr lvl="1"/>
            <a:r>
              <a:rPr lang="el-GR" sz="2000" dirty="0"/>
              <a:t>Ο λόγος για δραστηριότητες (δημιουργία δεσμού, άπωση, θραύση κλπ.) αποτελεί κεκαλυμμένο λόγο περί </a:t>
            </a:r>
            <a:r>
              <a:rPr lang="el-GR" sz="2000" dirty="0" err="1"/>
              <a:t>αντιγεγονοτικών</a:t>
            </a:r>
            <a:r>
              <a:rPr lang="el-GR" sz="2000" dirty="0"/>
              <a:t> προτάσεων: αν δεν υπήρχε η οντότητα που ενέχεται (ή προκαλεί) στη δραστηριότητα που προκαλεί τη μεταβολή  η μεταβολή δεν θα ελάμβανε χώρα. </a:t>
            </a:r>
          </a:p>
          <a:p>
            <a:pPr lvl="1"/>
            <a:r>
              <a:rPr lang="el-GR" sz="2000" dirty="0"/>
              <a:t>Στην </a:t>
            </a:r>
            <a:r>
              <a:rPr lang="el-GR" sz="2000" dirty="0" err="1"/>
              <a:t>πρόσεγγιση</a:t>
            </a:r>
            <a:r>
              <a:rPr lang="el-GR" sz="2000" dirty="0"/>
              <a:t> του </a:t>
            </a:r>
            <a:r>
              <a:rPr lang="en-US" sz="2000" dirty="0" err="1"/>
              <a:t>Glennan</a:t>
            </a:r>
            <a:r>
              <a:rPr lang="en-US" sz="2000" dirty="0"/>
              <a:t> </a:t>
            </a:r>
            <a:r>
              <a:rPr lang="el-GR" sz="2000" dirty="0"/>
              <a:t>οι </a:t>
            </a:r>
            <a:r>
              <a:rPr lang="el-GR" sz="2000" dirty="0" err="1"/>
              <a:t>αντιγεγονοτικές</a:t>
            </a:r>
            <a:r>
              <a:rPr lang="el-GR" sz="2000" dirty="0"/>
              <a:t> προτάσεις αναδύονται στη νομολογική περιγραφή των </a:t>
            </a:r>
            <a:r>
              <a:rPr lang="el-GR" sz="2000" dirty="0" err="1"/>
              <a:t>αιτιακών</a:t>
            </a:r>
            <a:r>
              <a:rPr lang="el-GR" sz="2000" dirty="0"/>
              <a:t> σχέσεων. Η μη αναφορά σε νόμους στην προσέγγιση </a:t>
            </a:r>
            <a:r>
              <a:rPr lang="en-US" sz="2000" dirty="0"/>
              <a:t>MDC </a:t>
            </a:r>
            <a:r>
              <a:rPr lang="el-GR" sz="2000" dirty="0"/>
              <a:t>οδηγεί σε απουσία ανάλυσης της έννοια της αλληλεπίδρασης μεταξύ δύο μερών του μηχανισμού.</a:t>
            </a:r>
          </a:p>
          <a:p>
            <a:pPr lvl="1"/>
            <a:endParaRPr lang="en-US" sz="1800" dirty="0"/>
          </a:p>
        </p:txBody>
      </p:sp>
    </p:spTree>
    <p:extLst>
      <p:ext uri="{BB962C8B-B14F-4D97-AF65-F5344CB8AC3E}">
        <p14:creationId xmlns:p14="http://schemas.microsoft.com/office/powerpoint/2010/main" val="245538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68DB-9639-48CB-BE5F-DFE635EC6047}"/>
              </a:ext>
            </a:extLst>
          </p:cNvPr>
          <p:cNvSpPr>
            <a:spLocks noGrp="1"/>
          </p:cNvSpPr>
          <p:nvPr>
            <p:ph type="title"/>
          </p:nvPr>
        </p:nvSpPr>
        <p:spPr>
          <a:xfrm>
            <a:off x="1181686" y="842881"/>
            <a:ext cx="6648632" cy="525146"/>
          </a:xfrm>
        </p:spPr>
        <p:txBody>
          <a:bodyPr>
            <a:noAutofit/>
          </a:bodyPr>
          <a:lstStyle/>
          <a:p>
            <a:r>
              <a:rPr lang="el-GR" sz="3600" spc="106" dirty="0">
                <a:latin typeface="Calibri" panose="020F0502020204030204" pitchFamily="34" charset="0"/>
                <a:cs typeface="Calibri" panose="020F0502020204030204" pitchFamily="34" charset="0"/>
              </a:rPr>
              <a:t>Η </a:t>
            </a:r>
            <a:r>
              <a:rPr lang="el-GR" sz="3600" spc="68" dirty="0">
                <a:latin typeface="Calibri" panose="020F0502020204030204" pitchFamily="34" charset="0"/>
                <a:cs typeface="Calibri" panose="020F0502020204030204" pitchFamily="34" charset="0"/>
              </a:rPr>
              <a:t>ανάλυση </a:t>
            </a:r>
            <a:r>
              <a:rPr lang="el-GR" sz="3600" spc="26" dirty="0">
                <a:latin typeface="Calibri" panose="020F0502020204030204" pitchFamily="34" charset="0"/>
                <a:cs typeface="Calibri" panose="020F0502020204030204" pitchFamily="34" charset="0"/>
              </a:rPr>
              <a:t>της </a:t>
            </a:r>
            <a:r>
              <a:rPr lang="el-GR" sz="3600" spc="45" dirty="0" err="1">
                <a:latin typeface="Calibri" panose="020F0502020204030204" pitchFamily="34" charset="0"/>
                <a:cs typeface="Calibri" panose="020F0502020204030204" pitchFamily="34" charset="0"/>
              </a:rPr>
              <a:t>αιτιακής</a:t>
            </a:r>
            <a:r>
              <a:rPr lang="el-GR" sz="3600" spc="-221" dirty="0">
                <a:latin typeface="Calibri" panose="020F0502020204030204" pitchFamily="34" charset="0"/>
                <a:cs typeface="Calibri" panose="020F0502020204030204" pitchFamily="34" charset="0"/>
              </a:rPr>
              <a:t> </a:t>
            </a:r>
            <a:r>
              <a:rPr lang="el-GR" sz="3600" spc="42" dirty="0">
                <a:latin typeface="Calibri" panose="020F0502020204030204" pitchFamily="34" charset="0"/>
                <a:cs typeface="Calibri" panose="020F0502020204030204" pitchFamily="34" charset="0"/>
              </a:rPr>
              <a:t>σχέσης</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F410541-0203-4D4E-BB10-0AA76D9E1A09}"/>
              </a:ext>
            </a:extLst>
          </p:cNvPr>
          <p:cNvSpPr>
            <a:spLocks noGrp="1"/>
          </p:cNvSpPr>
          <p:nvPr>
            <p:ph idx="1"/>
          </p:nvPr>
        </p:nvSpPr>
        <p:spPr>
          <a:xfrm>
            <a:off x="863513" y="1623496"/>
            <a:ext cx="7416973" cy="4270867"/>
          </a:xfrm>
        </p:spPr>
        <p:txBody>
          <a:bodyPr>
            <a:normAutofit/>
          </a:bodyPr>
          <a:lstStyle/>
          <a:p>
            <a:pPr marL="0" indent="0" algn="ctr">
              <a:spcBef>
                <a:spcPts val="53"/>
              </a:spcBef>
              <a:buNone/>
              <a:tabLst>
                <a:tab pos="4881798" algn="l"/>
              </a:tabLst>
            </a:pPr>
            <a:r>
              <a:rPr lang="el-GR" sz="2200" b="1" spc="87" dirty="0">
                <a:cs typeface="Times New Roman"/>
              </a:rPr>
              <a:t>(</a:t>
            </a:r>
            <a:r>
              <a:rPr lang="el-GR" sz="2200" b="1" spc="87" dirty="0" err="1">
                <a:cs typeface="Times New Roman"/>
              </a:rPr>
              <a:t>Αναλυτέο</a:t>
            </a:r>
            <a:r>
              <a:rPr lang="el-GR" sz="2200" b="1" spc="87" dirty="0">
                <a:cs typeface="Times New Roman"/>
              </a:rPr>
              <a:t> - </a:t>
            </a:r>
            <a:r>
              <a:rPr lang="en-US" sz="2200" b="1" spc="87" dirty="0" err="1">
                <a:cs typeface="Times New Roman"/>
              </a:rPr>
              <a:t>Analysandum</a:t>
            </a:r>
            <a:r>
              <a:rPr lang="el-GR" sz="2200" b="1" spc="87" dirty="0">
                <a:cs typeface="Times New Roman"/>
              </a:rPr>
              <a:t>)</a:t>
            </a:r>
            <a:r>
              <a:rPr lang="en-US" sz="2200" b="1" spc="87" dirty="0">
                <a:cs typeface="Times New Roman"/>
              </a:rPr>
              <a:t> </a:t>
            </a:r>
            <a:endParaRPr lang="el-GR" sz="2200" b="1" spc="87" dirty="0">
              <a:cs typeface="Times New Roman"/>
            </a:endParaRPr>
          </a:p>
          <a:p>
            <a:pPr marL="0" indent="0" algn="ctr">
              <a:spcBef>
                <a:spcPts val="53"/>
              </a:spcBef>
              <a:buNone/>
              <a:tabLst>
                <a:tab pos="4881798" algn="l"/>
              </a:tabLst>
            </a:pPr>
            <a:endParaRPr lang="el-GR" sz="2200" i="1" spc="87" dirty="0">
              <a:cs typeface="Times New Roman"/>
            </a:endParaRPr>
          </a:p>
          <a:p>
            <a:pPr marL="0" indent="0" algn="ctr">
              <a:spcBef>
                <a:spcPts val="53"/>
              </a:spcBef>
              <a:buNone/>
              <a:tabLst>
                <a:tab pos="4881798" algn="l"/>
              </a:tabLst>
            </a:pPr>
            <a:r>
              <a:rPr lang="el-GR" sz="2200" i="1" spc="87" dirty="0">
                <a:cs typeface="Times New Roman"/>
              </a:rPr>
              <a:t>το</a:t>
            </a:r>
            <a:r>
              <a:rPr lang="el-GR" sz="2200" i="1" dirty="0">
                <a:cs typeface="Times New Roman"/>
              </a:rPr>
              <a:t> </a:t>
            </a:r>
            <a:r>
              <a:rPr lang="el-GR" sz="2200" i="1" spc="134" dirty="0">
                <a:cs typeface="Times New Roman"/>
              </a:rPr>
              <a:t>συμβάν</a:t>
            </a:r>
            <a:r>
              <a:rPr lang="el-GR" sz="2200" i="1" spc="3" dirty="0">
                <a:cs typeface="Times New Roman"/>
              </a:rPr>
              <a:t> </a:t>
            </a:r>
            <a:r>
              <a:rPr lang="el-GR" sz="2200" i="1" spc="296" dirty="0">
                <a:cs typeface="Times New Roman"/>
              </a:rPr>
              <a:t>Α</a:t>
            </a:r>
            <a:r>
              <a:rPr lang="el-GR" sz="2200" i="1" dirty="0">
                <a:cs typeface="Times New Roman"/>
              </a:rPr>
              <a:t> </a:t>
            </a:r>
            <a:r>
              <a:rPr lang="el-GR" sz="2200" i="1" spc="71" dirty="0">
                <a:cs typeface="Times New Roman"/>
              </a:rPr>
              <a:t>είναι</a:t>
            </a:r>
            <a:r>
              <a:rPr lang="el-GR" sz="2200" i="1" dirty="0">
                <a:cs typeface="Times New Roman"/>
              </a:rPr>
              <a:t> </a:t>
            </a:r>
            <a:r>
              <a:rPr lang="el-GR" sz="2200" i="1" spc="84" dirty="0">
                <a:cs typeface="Times New Roman"/>
              </a:rPr>
              <a:t>αίτιο</a:t>
            </a:r>
            <a:r>
              <a:rPr lang="el-GR" sz="2200" i="1" dirty="0">
                <a:cs typeface="Times New Roman"/>
              </a:rPr>
              <a:t> </a:t>
            </a:r>
            <a:r>
              <a:rPr lang="el-GR" sz="2200" i="1" spc="155" dirty="0">
                <a:cs typeface="Times New Roman"/>
              </a:rPr>
              <a:t>για</a:t>
            </a:r>
            <a:r>
              <a:rPr lang="el-GR" sz="2200" i="1" dirty="0">
                <a:cs typeface="Times New Roman"/>
              </a:rPr>
              <a:t> </a:t>
            </a:r>
            <a:r>
              <a:rPr lang="el-GR" sz="2200" i="1" spc="132" dirty="0">
                <a:cs typeface="Times New Roman"/>
              </a:rPr>
              <a:t>το</a:t>
            </a:r>
            <a:r>
              <a:rPr lang="el-GR" sz="2200" i="1" dirty="0">
                <a:cs typeface="Times New Roman"/>
              </a:rPr>
              <a:t> </a:t>
            </a:r>
            <a:r>
              <a:rPr lang="el-GR" sz="2200" i="1" spc="134" dirty="0">
                <a:cs typeface="Times New Roman"/>
              </a:rPr>
              <a:t>συμβάν</a:t>
            </a:r>
            <a:r>
              <a:rPr lang="el-GR" sz="2200" i="1" spc="3" dirty="0">
                <a:cs typeface="Times New Roman"/>
              </a:rPr>
              <a:t> </a:t>
            </a:r>
            <a:r>
              <a:rPr lang="el-GR" sz="2200" i="1" spc="106" dirty="0">
                <a:cs typeface="Times New Roman"/>
              </a:rPr>
              <a:t>Β’</a:t>
            </a:r>
            <a:endParaRPr lang="el-GR" sz="2200" i="1" spc="-3" dirty="0">
              <a:cs typeface="Times New Roman"/>
            </a:endParaRPr>
          </a:p>
          <a:p>
            <a:pPr marL="0" indent="0" algn="ctr">
              <a:spcBef>
                <a:spcPts val="53"/>
              </a:spcBef>
              <a:buNone/>
              <a:tabLst>
                <a:tab pos="4881798" algn="l"/>
              </a:tabLst>
            </a:pPr>
            <a:endParaRPr lang="en-US" sz="2200" i="1" spc="-3" dirty="0">
              <a:cs typeface="Times New Roman"/>
            </a:endParaRPr>
          </a:p>
          <a:p>
            <a:pPr marL="0" indent="0" algn="ctr">
              <a:spcBef>
                <a:spcPts val="53"/>
              </a:spcBef>
              <a:buNone/>
              <a:tabLst>
                <a:tab pos="4881798" algn="l"/>
              </a:tabLst>
            </a:pPr>
            <a:r>
              <a:rPr lang="el-GR" sz="2200" i="1" spc="-3" dirty="0">
                <a:cs typeface="Times New Roman"/>
              </a:rPr>
              <a:t>α</a:t>
            </a:r>
            <a:r>
              <a:rPr lang="el-GR" sz="2200" i="1" spc="132" dirty="0">
                <a:cs typeface="Times New Roman"/>
              </a:rPr>
              <a:t>ν </a:t>
            </a:r>
            <a:r>
              <a:rPr lang="el-GR" sz="2200" i="1" spc="100" dirty="0">
                <a:cs typeface="Times New Roman"/>
              </a:rPr>
              <a:t>και </a:t>
            </a:r>
            <a:r>
              <a:rPr lang="el-GR" sz="2200" i="1" spc="111" dirty="0">
                <a:cs typeface="Times New Roman"/>
              </a:rPr>
              <a:t>μόνο</a:t>
            </a:r>
            <a:r>
              <a:rPr lang="el-GR" sz="2200" i="1" spc="-229" dirty="0">
                <a:cs typeface="Times New Roman"/>
              </a:rPr>
              <a:t> </a:t>
            </a:r>
            <a:r>
              <a:rPr lang="el-GR" sz="2200" i="1" spc="132" dirty="0">
                <a:cs typeface="Times New Roman"/>
              </a:rPr>
              <a:t>αν</a:t>
            </a:r>
          </a:p>
          <a:p>
            <a:pPr marL="0" indent="0" algn="ctr">
              <a:spcBef>
                <a:spcPts val="53"/>
              </a:spcBef>
              <a:buNone/>
              <a:tabLst>
                <a:tab pos="4881798" algn="l"/>
              </a:tabLst>
            </a:pPr>
            <a:endParaRPr lang="en-US" sz="2200" i="1" spc="132" dirty="0">
              <a:cs typeface="Times New Roman"/>
            </a:endParaRPr>
          </a:p>
          <a:p>
            <a:pPr marL="0" indent="0" algn="ctr">
              <a:spcBef>
                <a:spcPts val="53"/>
              </a:spcBef>
              <a:buNone/>
              <a:tabLst>
                <a:tab pos="4881798" algn="l"/>
              </a:tabLst>
            </a:pPr>
            <a:r>
              <a:rPr lang="el-GR" sz="2200" i="1" spc="132" dirty="0">
                <a:cs typeface="Times New Roman"/>
              </a:rPr>
              <a:t>«…» </a:t>
            </a:r>
            <a:r>
              <a:rPr lang="en-US" sz="2200" b="1" i="1" spc="132" dirty="0">
                <a:cs typeface="Times New Roman"/>
              </a:rPr>
              <a:t> </a:t>
            </a:r>
            <a:endParaRPr lang="el-GR" sz="2200" b="1" i="1" spc="132" dirty="0">
              <a:cs typeface="Times New Roman"/>
            </a:endParaRPr>
          </a:p>
          <a:p>
            <a:pPr marL="0" indent="0" algn="ctr">
              <a:spcBef>
                <a:spcPts val="53"/>
              </a:spcBef>
              <a:buNone/>
              <a:tabLst>
                <a:tab pos="4881798" algn="l"/>
              </a:tabLst>
            </a:pPr>
            <a:r>
              <a:rPr lang="en-US" sz="2200" b="1" spc="132" dirty="0">
                <a:cs typeface="Times New Roman"/>
              </a:rPr>
              <a:t>(</a:t>
            </a:r>
            <a:r>
              <a:rPr lang="el-GR" sz="2200" b="1" spc="132" dirty="0" err="1">
                <a:cs typeface="Times New Roman"/>
              </a:rPr>
              <a:t>Αναλύον</a:t>
            </a:r>
            <a:r>
              <a:rPr lang="el-GR" sz="2200" b="1" spc="132" dirty="0">
                <a:cs typeface="Times New Roman"/>
              </a:rPr>
              <a:t> - </a:t>
            </a:r>
            <a:r>
              <a:rPr lang="en-US" sz="2200" b="1" spc="132" dirty="0" err="1">
                <a:cs typeface="Times New Roman"/>
              </a:rPr>
              <a:t>Analysans</a:t>
            </a:r>
            <a:r>
              <a:rPr lang="en-US" sz="2200" b="1" spc="132" dirty="0">
                <a:cs typeface="Times New Roman"/>
              </a:rPr>
              <a:t>)</a:t>
            </a:r>
            <a:endParaRPr lang="el-GR" sz="2200" spc="132" dirty="0">
              <a:cs typeface="Times New Roman"/>
            </a:endParaRPr>
          </a:p>
          <a:p>
            <a:pPr marL="0" indent="0" algn="ctr">
              <a:spcBef>
                <a:spcPts val="53"/>
              </a:spcBef>
              <a:buNone/>
              <a:tabLst>
                <a:tab pos="4881798" algn="l"/>
              </a:tabLst>
            </a:pPr>
            <a:endParaRPr lang="el-GR" sz="2200" dirty="0">
              <a:cs typeface="Times New Roman"/>
            </a:endParaRPr>
          </a:p>
          <a:p>
            <a:pPr marR="426601" algn="just">
              <a:lnSpc>
                <a:spcPts val="2267"/>
              </a:lnSpc>
            </a:pPr>
            <a:r>
              <a:rPr lang="en-US" sz="2200" spc="-3" dirty="0">
                <a:cs typeface="Times New Roman"/>
              </a:rPr>
              <a:t>H</a:t>
            </a:r>
            <a:r>
              <a:rPr lang="el-GR" sz="2200" spc="3" dirty="0">
                <a:cs typeface="Times New Roman"/>
              </a:rPr>
              <a:t> </a:t>
            </a:r>
            <a:r>
              <a:rPr lang="el-GR" sz="2200" spc="92" dirty="0">
                <a:cs typeface="Times New Roman"/>
              </a:rPr>
              <a:t>ανάλυση</a:t>
            </a:r>
            <a:r>
              <a:rPr lang="el-GR" sz="2200" dirty="0">
                <a:cs typeface="Times New Roman"/>
              </a:rPr>
              <a:t> </a:t>
            </a:r>
            <a:r>
              <a:rPr lang="el-GR" sz="2200" spc="98" dirty="0">
                <a:cs typeface="Times New Roman"/>
              </a:rPr>
              <a:t>δεν</a:t>
            </a:r>
            <a:r>
              <a:rPr lang="el-GR" sz="2200" spc="3" dirty="0">
                <a:cs typeface="Times New Roman"/>
              </a:rPr>
              <a:t> </a:t>
            </a:r>
            <a:r>
              <a:rPr lang="el-GR" sz="2200" spc="60" dirty="0">
                <a:cs typeface="Times New Roman"/>
              </a:rPr>
              <a:t>πρέπει</a:t>
            </a:r>
            <a:r>
              <a:rPr lang="el-GR" sz="2200" dirty="0">
                <a:cs typeface="Times New Roman"/>
              </a:rPr>
              <a:t> </a:t>
            </a:r>
            <a:r>
              <a:rPr lang="el-GR" sz="2200" spc="127" dirty="0">
                <a:cs typeface="Times New Roman"/>
              </a:rPr>
              <a:t>να</a:t>
            </a:r>
            <a:r>
              <a:rPr lang="el-GR" sz="2200" spc="-3" dirty="0">
                <a:cs typeface="Times New Roman"/>
              </a:rPr>
              <a:t> </a:t>
            </a:r>
            <a:r>
              <a:rPr lang="el-GR" sz="2200" spc="63" dirty="0">
                <a:cs typeface="Times New Roman"/>
              </a:rPr>
              <a:t>είναι</a:t>
            </a:r>
            <a:r>
              <a:rPr lang="el-GR" sz="2200" spc="3" dirty="0">
                <a:cs typeface="Times New Roman"/>
              </a:rPr>
              <a:t> </a:t>
            </a:r>
            <a:r>
              <a:rPr lang="el-GR" sz="2200" b="1" spc="29" dirty="0">
                <a:cs typeface="Times New Roman"/>
              </a:rPr>
              <a:t>κυκλική: </a:t>
            </a:r>
            <a:r>
              <a:rPr lang="el-GR" sz="2200" spc="84" dirty="0">
                <a:cs typeface="Times New Roman"/>
              </a:rPr>
              <a:t>το </a:t>
            </a:r>
            <a:r>
              <a:rPr lang="el-GR" sz="2200" spc="84" dirty="0" err="1">
                <a:cs typeface="Times New Roman"/>
              </a:rPr>
              <a:t>αναλύον</a:t>
            </a:r>
            <a:r>
              <a:rPr lang="el-GR" sz="2200" spc="84" dirty="0">
                <a:cs typeface="Times New Roman"/>
              </a:rPr>
              <a:t> δεν θα πρέπει να περιλαμβάνει έννοιες που εξαρτώνται από έννοιες που βρίσκουμε στο </a:t>
            </a:r>
            <a:r>
              <a:rPr lang="el-GR" sz="2200" spc="84" dirty="0" err="1">
                <a:cs typeface="Times New Roman"/>
              </a:rPr>
              <a:t>αναλυτέο</a:t>
            </a:r>
            <a:r>
              <a:rPr lang="el-GR" sz="2200" spc="84" dirty="0">
                <a:cs typeface="Times New Roman"/>
              </a:rPr>
              <a:t>.  </a:t>
            </a:r>
            <a:endParaRPr lang="en-US" sz="2200" dirty="0"/>
          </a:p>
        </p:txBody>
      </p:sp>
    </p:spTree>
    <p:extLst>
      <p:ext uri="{BB962C8B-B14F-4D97-AF65-F5344CB8AC3E}">
        <p14:creationId xmlns:p14="http://schemas.microsoft.com/office/powerpoint/2010/main" val="226462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DF3A-7EF3-47B6-99DF-EE005321F382}"/>
              </a:ext>
            </a:extLst>
          </p:cNvPr>
          <p:cNvSpPr>
            <a:spLocks noGrp="1"/>
          </p:cNvSpPr>
          <p:nvPr>
            <p:ph type="title"/>
          </p:nvPr>
        </p:nvSpPr>
        <p:spPr>
          <a:xfrm>
            <a:off x="1237957" y="649551"/>
            <a:ext cx="6390032" cy="425272"/>
          </a:xfrm>
        </p:spPr>
        <p:txBody>
          <a:bodyPr>
            <a:noAutofit/>
          </a:bodyPr>
          <a:lstStyle/>
          <a:p>
            <a:r>
              <a:rPr lang="el-GR" sz="3800" dirty="0"/>
              <a:t>Παραγωγή ή Εξάρτηση;</a:t>
            </a:r>
            <a:endParaRPr lang="en-US" sz="3800" dirty="0"/>
          </a:p>
        </p:txBody>
      </p:sp>
      <p:sp>
        <p:nvSpPr>
          <p:cNvPr id="3" name="Content Placeholder 2">
            <a:extLst>
              <a:ext uri="{FF2B5EF4-FFF2-40B4-BE49-F238E27FC236}">
                <a16:creationId xmlns:a16="http://schemas.microsoft.com/office/drawing/2014/main" id="{B6805354-566A-4E5D-BE57-498E3E6F01F9}"/>
              </a:ext>
            </a:extLst>
          </p:cNvPr>
          <p:cNvSpPr>
            <a:spLocks noGrp="1"/>
          </p:cNvSpPr>
          <p:nvPr>
            <p:ph idx="1"/>
          </p:nvPr>
        </p:nvSpPr>
        <p:spPr>
          <a:xfrm>
            <a:off x="969021" y="1266092"/>
            <a:ext cx="7471594" cy="5050301"/>
          </a:xfrm>
        </p:spPr>
        <p:txBody>
          <a:bodyPr>
            <a:noAutofit/>
          </a:bodyPr>
          <a:lstStyle/>
          <a:p>
            <a:r>
              <a:rPr lang="el-GR" sz="2200" dirty="0"/>
              <a:t>Κατά την </a:t>
            </a:r>
            <a:r>
              <a:rPr lang="el-GR" sz="2200" b="1" dirty="0"/>
              <a:t>παραγωγική αντίληψη </a:t>
            </a:r>
            <a:r>
              <a:rPr lang="el-GR" sz="2200" dirty="0"/>
              <a:t>της αιτιότητας η αιτία παράγει, προκαλεί, δημιουργεί, γεννά το αποτέλεσμα, συνδέοντας δύο συμβάντα μέσω κάποιου </a:t>
            </a:r>
            <a:r>
              <a:rPr lang="el-GR" sz="2200" dirty="0" err="1"/>
              <a:t>αιτιακού</a:t>
            </a:r>
            <a:r>
              <a:rPr lang="el-GR" sz="2200" dirty="0"/>
              <a:t> δεσμού, μέσω κάποιου μηχανισμού.</a:t>
            </a:r>
          </a:p>
          <a:p>
            <a:endParaRPr lang="el-GR" sz="2200" dirty="0"/>
          </a:p>
          <a:p>
            <a:r>
              <a:rPr lang="el-GR" sz="2200" dirty="0"/>
              <a:t>Κατά τη σύλληψη της αιτιότητας ως </a:t>
            </a:r>
            <a:r>
              <a:rPr lang="el-GR" sz="2200" b="1" dirty="0"/>
              <a:t>εξάρτηση</a:t>
            </a:r>
            <a:r>
              <a:rPr lang="el-GR" sz="2200" dirty="0"/>
              <a:t>, ένα συμβάν είναι αιτία ενός άλλου συμβάντος, του αποτελέσματος, αν το τελευταίο εξαρτάται με κατάλληλο τρόπο από το πρώτο. Η εξάρτηση αυτή μπορεί να είναι:</a:t>
            </a:r>
          </a:p>
          <a:p>
            <a:pPr lvl="1"/>
            <a:r>
              <a:rPr lang="el-GR" sz="2200" dirty="0"/>
              <a:t> </a:t>
            </a:r>
            <a:r>
              <a:rPr lang="el-GR" sz="2200" i="1" dirty="0"/>
              <a:t>νομολογικής φύσης </a:t>
            </a:r>
            <a:r>
              <a:rPr lang="el-GR" sz="2200" dirty="0"/>
              <a:t>(αιτία και αποτέλεσμα εμπίπτουν σε ένα νόμο), </a:t>
            </a:r>
          </a:p>
          <a:p>
            <a:pPr lvl="1"/>
            <a:r>
              <a:rPr lang="el-GR" sz="2200" i="1" dirty="0" err="1"/>
              <a:t>αντιγεγονικής</a:t>
            </a:r>
            <a:r>
              <a:rPr lang="el-GR" sz="2200" i="1" dirty="0"/>
              <a:t> φύσης </a:t>
            </a:r>
            <a:r>
              <a:rPr lang="el-GR" sz="2200" dirty="0"/>
              <a:t>(αν η αιτία δεν υπήρχε, δεν θα εκδηλώνονταν το αποτέλεσμα), </a:t>
            </a:r>
          </a:p>
          <a:p>
            <a:pPr lvl="1"/>
            <a:r>
              <a:rPr lang="el-GR" sz="2200" i="1" dirty="0" err="1"/>
              <a:t>πιθανοκρατικής</a:t>
            </a:r>
            <a:r>
              <a:rPr lang="el-GR" sz="2200" i="1" dirty="0"/>
              <a:t> φύσης </a:t>
            </a:r>
            <a:r>
              <a:rPr lang="el-GR" sz="2200" dirty="0"/>
              <a:t>(η αιτία αυξάνει την πιθανότητα να λάβει χώρα το αποτέλεσμα).</a:t>
            </a:r>
          </a:p>
          <a:p>
            <a:pPr marL="0" indent="0">
              <a:buNone/>
            </a:pPr>
            <a:endParaRPr lang="el-GR" sz="1650" dirty="0"/>
          </a:p>
        </p:txBody>
      </p:sp>
    </p:spTree>
    <p:extLst>
      <p:ext uri="{BB962C8B-B14F-4D97-AF65-F5344CB8AC3E}">
        <p14:creationId xmlns:p14="http://schemas.microsoft.com/office/powerpoint/2010/main" val="293207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DF3A-7EF3-47B6-99DF-EE005321F382}"/>
              </a:ext>
            </a:extLst>
          </p:cNvPr>
          <p:cNvSpPr>
            <a:spLocks noGrp="1"/>
          </p:cNvSpPr>
          <p:nvPr>
            <p:ph type="title"/>
          </p:nvPr>
        </p:nvSpPr>
        <p:spPr>
          <a:xfrm>
            <a:off x="1102664" y="761140"/>
            <a:ext cx="6938672" cy="739907"/>
          </a:xfrm>
        </p:spPr>
        <p:txBody>
          <a:bodyPr>
            <a:normAutofit/>
          </a:bodyPr>
          <a:lstStyle/>
          <a:p>
            <a:r>
              <a:rPr lang="el-GR" sz="3800" dirty="0"/>
              <a:t>Παραγωγή ή Εξάρτηση;</a:t>
            </a:r>
            <a:endParaRPr lang="en-US" sz="3800" dirty="0"/>
          </a:p>
        </p:txBody>
      </p:sp>
      <p:sp>
        <p:nvSpPr>
          <p:cNvPr id="3" name="Content Placeholder 2">
            <a:extLst>
              <a:ext uri="{FF2B5EF4-FFF2-40B4-BE49-F238E27FC236}">
                <a16:creationId xmlns:a16="http://schemas.microsoft.com/office/drawing/2014/main" id="{B6805354-566A-4E5D-BE57-498E3E6F01F9}"/>
              </a:ext>
            </a:extLst>
          </p:cNvPr>
          <p:cNvSpPr>
            <a:spLocks noGrp="1"/>
          </p:cNvSpPr>
          <p:nvPr>
            <p:ph idx="1"/>
          </p:nvPr>
        </p:nvSpPr>
        <p:spPr>
          <a:xfrm>
            <a:off x="1102664" y="1608779"/>
            <a:ext cx="7529515" cy="4488082"/>
          </a:xfrm>
        </p:spPr>
        <p:txBody>
          <a:bodyPr>
            <a:noAutofit/>
          </a:bodyPr>
          <a:lstStyle/>
          <a:p>
            <a:r>
              <a:rPr lang="el-GR" sz="2200" b="1" dirty="0"/>
              <a:t>Παράδειγμα</a:t>
            </a:r>
            <a:r>
              <a:rPr lang="el-GR" sz="2200" dirty="0"/>
              <a:t>:  Η πρόκληση φωτιάς από τον κεραυνό. </a:t>
            </a:r>
          </a:p>
          <a:p>
            <a:endParaRPr lang="el-GR" sz="2200" i="1" dirty="0"/>
          </a:p>
          <a:p>
            <a:r>
              <a:rPr lang="el-GR" sz="2200" i="1" dirty="0"/>
              <a:t>Παραγωγική αντίληψη</a:t>
            </a:r>
            <a:r>
              <a:rPr lang="el-GR" sz="2200" dirty="0"/>
              <a:t>:  ο κεραυνός (αίτιο) προκαλεί τη φωτιά (αποτέλεσμα) μέσω ενός φυσικού μηχανισμού που συνδέει το συμβάν του κεραυνού με το συμβάν της </a:t>
            </a:r>
            <a:r>
              <a:rPr lang="el-GR" sz="2200" dirty="0" err="1"/>
              <a:t>έναυσης</a:t>
            </a:r>
            <a:r>
              <a:rPr lang="el-GR" sz="2200" dirty="0"/>
              <a:t> της φωτιάς. </a:t>
            </a:r>
            <a:endParaRPr lang="el-GR" sz="2200" i="1" dirty="0"/>
          </a:p>
          <a:p>
            <a:r>
              <a:rPr lang="el-GR" sz="2200" i="1" dirty="0" err="1"/>
              <a:t>Αντιγεγονική</a:t>
            </a:r>
            <a:r>
              <a:rPr lang="el-GR" sz="2200" i="1" dirty="0"/>
              <a:t> αντίληψη</a:t>
            </a:r>
            <a:r>
              <a:rPr lang="el-GR" sz="2200" dirty="0"/>
              <a:t>: ο κεραυνός είναι αίτιο της φωτιάς διότι με δεδομένη την εκδήλωση φωτιάς μετά την εκδήλωση του κεραυνού, σε απουσία κεραυνού, η φωτιά δεν θα ελάμβανε χώρα. </a:t>
            </a:r>
            <a:endParaRPr lang="el-GR" sz="2200" i="1" dirty="0"/>
          </a:p>
          <a:p>
            <a:r>
              <a:rPr lang="el-GR" sz="2200" i="1" dirty="0" err="1"/>
              <a:t>Πιθανοκρατική</a:t>
            </a:r>
            <a:r>
              <a:rPr lang="el-GR" sz="2200" i="1" dirty="0"/>
              <a:t> αντίληψη: </a:t>
            </a:r>
            <a:r>
              <a:rPr lang="el-GR" sz="2200" dirty="0"/>
              <a:t>ο κεραυνός αυξάνει την πιθανότητα να λάβει χώρα η φωτιά, άρα ο κεραυνός είναι </a:t>
            </a:r>
            <a:r>
              <a:rPr lang="el-GR" sz="2200" dirty="0" err="1"/>
              <a:t>πιθανοκρατική</a:t>
            </a:r>
            <a:r>
              <a:rPr lang="el-GR" sz="2200" dirty="0"/>
              <a:t> αιτία για την εκδήλωση της φωτιάς.</a:t>
            </a:r>
          </a:p>
          <a:p>
            <a:pPr marL="0" indent="0">
              <a:buNone/>
            </a:pPr>
            <a:endParaRPr lang="el-GR" sz="1650" dirty="0"/>
          </a:p>
        </p:txBody>
      </p:sp>
    </p:spTree>
    <p:extLst>
      <p:ext uri="{BB962C8B-B14F-4D97-AF65-F5344CB8AC3E}">
        <p14:creationId xmlns:p14="http://schemas.microsoft.com/office/powerpoint/2010/main" val="77519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8EA3-D38D-4DDE-82F5-05BDF1777F08}"/>
              </a:ext>
            </a:extLst>
          </p:cNvPr>
          <p:cNvSpPr>
            <a:spLocks noGrp="1"/>
          </p:cNvSpPr>
          <p:nvPr>
            <p:ph type="title"/>
          </p:nvPr>
        </p:nvSpPr>
        <p:spPr>
          <a:xfrm>
            <a:off x="1614487" y="742823"/>
            <a:ext cx="5915025" cy="558437"/>
          </a:xfrm>
        </p:spPr>
        <p:txBody>
          <a:bodyPr>
            <a:noAutofit/>
          </a:bodyPr>
          <a:lstStyle/>
          <a:p>
            <a:r>
              <a:rPr lang="el-GR" sz="3800" dirty="0"/>
              <a:t>Η Αιτιότητα πριν τον </a:t>
            </a:r>
            <a:r>
              <a:rPr lang="en-US" sz="3800" dirty="0"/>
              <a:t>Hume</a:t>
            </a:r>
          </a:p>
        </p:txBody>
      </p:sp>
      <p:sp>
        <p:nvSpPr>
          <p:cNvPr id="3" name="Content Placeholder 2">
            <a:extLst>
              <a:ext uri="{FF2B5EF4-FFF2-40B4-BE49-F238E27FC236}">
                <a16:creationId xmlns:a16="http://schemas.microsoft.com/office/drawing/2014/main" id="{5D08D182-36C1-4742-B5F1-3093175937CC}"/>
              </a:ext>
            </a:extLst>
          </p:cNvPr>
          <p:cNvSpPr>
            <a:spLocks noGrp="1"/>
          </p:cNvSpPr>
          <p:nvPr>
            <p:ph idx="1"/>
          </p:nvPr>
        </p:nvSpPr>
        <p:spPr>
          <a:xfrm>
            <a:off x="1041009" y="1484141"/>
            <a:ext cx="7529513" cy="4255480"/>
          </a:xfrm>
        </p:spPr>
        <p:txBody>
          <a:bodyPr>
            <a:normAutofit/>
          </a:bodyPr>
          <a:lstStyle/>
          <a:p>
            <a:pPr algn="just">
              <a:spcBef>
                <a:spcPts val="770"/>
              </a:spcBef>
            </a:pPr>
            <a:endParaRPr lang="el-GR" sz="2200" spc="53" dirty="0">
              <a:cs typeface="Times New Roman"/>
            </a:endParaRPr>
          </a:p>
          <a:p>
            <a:pPr algn="just">
              <a:spcBef>
                <a:spcPts val="770"/>
              </a:spcBef>
            </a:pPr>
            <a:r>
              <a:rPr lang="en-US" sz="2200" spc="53" dirty="0">
                <a:cs typeface="Times New Roman"/>
              </a:rPr>
              <a:t>T</a:t>
            </a:r>
            <a:r>
              <a:rPr lang="el-GR" sz="2200" spc="53" dirty="0">
                <a:cs typeface="Times New Roman"/>
              </a:rPr>
              <a:t>ο</a:t>
            </a:r>
            <a:r>
              <a:rPr lang="el-GR" sz="2200" dirty="0">
                <a:cs typeface="Times New Roman"/>
              </a:rPr>
              <a:t> </a:t>
            </a:r>
            <a:r>
              <a:rPr lang="el-GR" sz="2200" spc="77" dirty="0">
                <a:cs typeface="Times New Roman"/>
              </a:rPr>
              <a:t>συμβάν</a:t>
            </a:r>
            <a:r>
              <a:rPr lang="el-GR" sz="2200" spc="3" dirty="0">
                <a:cs typeface="Times New Roman"/>
              </a:rPr>
              <a:t> </a:t>
            </a:r>
            <a:r>
              <a:rPr lang="el-GR" sz="2200" spc="188" dirty="0">
                <a:cs typeface="Times New Roman"/>
              </a:rPr>
              <a:t>Α</a:t>
            </a:r>
            <a:r>
              <a:rPr lang="el-GR" sz="2200" dirty="0">
                <a:cs typeface="Times New Roman"/>
              </a:rPr>
              <a:t> </a:t>
            </a:r>
            <a:r>
              <a:rPr lang="el-GR" sz="2200" spc="56" dirty="0">
                <a:cs typeface="Times New Roman"/>
              </a:rPr>
              <a:t>είναι</a:t>
            </a:r>
            <a:r>
              <a:rPr lang="el-GR" sz="2200" dirty="0">
                <a:cs typeface="Times New Roman"/>
              </a:rPr>
              <a:t> </a:t>
            </a:r>
            <a:r>
              <a:rPr lang="el-GR" sz="2200" spc="66" dirty="0">
                <a:cs typeface="Times New Roman"/>
              </a:rPr>
              <a:t>αίτιο</a:t>
            </a:r>
            <a:r>
              <a:rPr lang="el-GR" sz="2200" dirty="0">
                <a:cs typeface="Times New Roman"/>
              </a:rPr>
              <a:t> </a:t>
            </a:r>
            <a:r>
              <a:rPr lang="el-GR" sz="2200" spc="84" dirty="0">
                <a:cs typeface="Times New Roman"/>
              </a:rPr>
              <a:t>για</a:t>
            </a:r>
            <a:r>
              <a:rPr lang="el-GR" sz="2200" dirty="0">
                <a:cs typeface="Times New Roman"/>
              </a:rPr>
              <a:t> </a:t>
            </a:r>
            <a:r>
              <a:rPr lang="el-GR" sz="2200" spc="79" dirty="0">
                <a:cs typeface="Times New Roman"/>
              </a:rPr>
              <a:t>το</a:t>
            </a:r>
            <a:r>
              <a:rPr lang="el-GR" sz="2200" spc="3" dirty="0">
                <a:cs typeface="Times New Roman"/>
              </a:rPr>
              <a:t> </a:t>
            </a:r>
            <a:r>
              <a:rPr lang="el-GR" sz="2200" spc="77" dirty="0">
                <a:cs typeface="Times New Roman"/>
              </a:rPr>
              <a:t>συμβάν</a:t>
            </a:r>
            <a:r>
              <a:rPr lang="el-GR" sz="2200" dirty="0">
                <a:cs typeface="Times New Roman"/>
              </a:rPr>
              <a:t> </a:t>
            </a:r>
            <a:r>
              <a:rPr lang="el-GR" sz="2200" spc="45" dirty="0">
                <a:cs typeface="Times New Roman"/>
              </a:rPr>
              <a:t>Β,</a:t>
            </a:r>
            <a:r>
              <a:rPr lang="el-GR" sz="2200" spc="3" dirty="0">
                <a:cs typeface="Times New Roman"/>
              </a:rPr>
              <a:t> </a:t>
            </a:r>
            <a:r>
              <a:rPr lang="el-GR" sz="2200" spc="111" dirty="0">
                <a:cs typeface="Times New Roman"/>
              </a:rPr>
              <a:t>αν</a:t>
            </a:r>
            <a:r>
              <a:rPr lang="el-GR" sz="2200" dirty="0">
                <a:cs typeface="Times New Roman"/>
              </a:rPr>
              <a:t> </a:t>
            </a:r>
            <a:r>
              <a:rPr lang="el-GR" sz="2200" spc="82" dirty="0">
                <a:cs typeface="Times New Roman"/>
              </a:rPr>
              <a:t>και</a:t>
            </a:r>
            <a:r>
              <a:rPr lang="el-GR" sz="2200" dirty="0">
                <a:cs typeface="Times New Roman"/>
              </a:rPr>
              <a:t> </a:t>
            </a:r>
            <a:r>
              <a:rPr lang="el-GR" sz="2200" spc="74" dirty="0">
                <a:cs typeface="Times New Roman"/>
              </a:rPr>
              <a:t>μόνο</a:t>
            </a:r>
            <a:r>
              <a:rPr lang="el-GR" sz="2200" dirty="0">
                <a:cs typeface="Times New Roman"/>
              </a:rPr>
              <a:t> </a:t>
            </a:r>
            <a:r>
              <a:rPr lang="el-GR" sz="2200" spc="74" dirty="0">
                <a:cs typeface="Times New Roman"/>
              </a:rPr>
              <a:t>αν,</a:t>
            </a:r>
            <a:r>
              <a:rPr lang="en-US" sz="2200" spc="74" dirty="0">
                <a:cs typeface="Times New Roman"/>
              </a:rPr>
              <a:t> </a:t>
            </a:r>
            <a:r>
              <a:rPr lang="el-GR" sz="2200" spc="106" dirty="0">
                <a:cs typeface="Times New Roman"/>
              </a:rPr>
              <a:t>τα</a:t>
            </a:r>
            <a:r>
              <a:rPr lang="el-GR" sz="2200" spc="-3" dirty="0">
                <a:cs typeface="Times New Roman"/>
              </a:rPr>
              <a:t> </a:t>
            </a:r>
            <a:r>
              <a:rPr lang="el-GR" sz="2200" spc="66" dirty="0">
                <a:cs typeface="Times New Roman"/>
              </a:rPr>
              <a:t>αντικείμενα</a:t>
            </a:r>
            <a:r>
              <a:rPr lang="el-GR" sz="2200" dirty="0">
                <a:cs typeface="Times New Roman"/>
              </a:rPr>
              <a:t> </a:t>
            </a:r>
            <a:r>
              <a:rPr lang="el-GR" sz="2200" spc="90" dirty="0">
                <a:cs typeface="Times New Roman"/>
              </a:rPr>
              <a:t>που</a:t>
            </a:r>
            <a:r>
              <a:rPr lang="el-GR" sz="2200" dirty="0">
                <a:cs typeface="Times New Roman"/>
              </a:rPr>
              <a:t> </a:t>
            </a:r>
            <a:r>
              <a:rPr lang="el-GR" sz="2200" spc="84" dirty="0">
                <a:cs typeface="Times New Roman"/>
              </a:rPr>
              <a:t>συγκροτούν</a:t>
            </a:r>
            <a:r>
              <a:rPr lang="el-GR" sz="2200" spc="3" dirty="0">
                <a:cs typeface="Times New Roman"/>
              </a:rPr>
              <a:t> </a:t>
            </a:r>
            <a:r>
              <a:rPr lang="el-GR" sz="2200" spc="79" dirty="0">
                <a:cs typeface="Times New Roman"/>
              </a:rPr>
              <a:t>το</a:t>
            </a:r>
            <a:r>
              <a:rPr lang="el-GR" sz="2200" dirty="0">
                <a:cs typeface="Times New Roman"/>
              </a:rPr>
              <a:t> </a:t>
            </a:r>
            <a:r>
              <a:rPr lang="el-GR" sz="2200" spc="188" dirty="0">
                <a:cs typeface="Times New Roman"/>
              </a:rPr>
              <a:t>Α</a:t>
            </a:r>
            <a:r>
              <a:rPr lang="el-GR" sz="2200" spc="3" dirty="0">
                <a:cs typeface="Times New Roman"/>
              </a:rPr>
              <a:t> </a:t>
            </a:r>
            <a:r>
              <a:rPr lang="el-GR" sz="2200" b="1" u="heavy" spc="47" dirty="0">
                <a:uFill>
                  <a:solidFill>
                    <a:srgbClr val="000000"/>
                  </a:solidFill>
                </a:uFill>
                <a:cs typeface="Times New Roman"/>
              </a:rPr>
              <a:t>εκδηλώνουν</a:t>
            </a:r>
            <a:r>
              <a:rPr lang="el-GR" sz="2200" b="1" spc="-3" dirty="0">
                <a:cs typeface="Times New Roman"/>
              </a:rPr>
              <a:t> </a:t>
            </a:r>
            <a:r>
              <a:rPr lang="el-GR" sz="2200" b="1" spc="66" dirty="0">
                <a:cs typeface="Times New Roman"/>
              </a:rPr>
              <a:t>μια  </a:t>
            </a:r>
            <a:r>
              <a:rPr lang="el-GR" sz="2200" b="1" spc="74" dirty="0">
                <a:cs typeface="Times New Roman"/>
              </a:rPr>
              <a:t>δύναμη </a:t>
            </a:r>
            <a:r>
              <a:rPr lang="el-GR" sz="2200" spc="90" dirty="0">
                <a:cs typeface="Times New Roman"/>
              </a:rPr>
              <a:t>που </a:t>
            </a:r>
            <a:r>
              <a:rPr lang="el-GR" sz="2200" spc="68" dirty="0">
                <a:cs typeface="Times New Roman"/>
              </a:rPr>
              <a:t>συνίσταται </a:t>
            </a:r>
            <a:r>
              <a:rPr lang="el-GR" sz="2200" spc="63" dirty="0">
                <a:cs typeface="Times New Roman"/>
              </a:rPr>
              <a:t>στο </a:t>
            </a:r>
            <a:r>
              <a:rPr lang="el-GR" sz="2200" spc="113" dirty="0">
                <a:cs typeface="Times New Roman"/>
              </a:rPr>
              <a:t>να </a:t>
            </a:r>
            <a:r>
              <a:rPr lang="el-GR" sz="2200" spc="66" dirty="0">
                <a:cs typeface="Times New Roman"/>
              </a:rPr>
              <a:t>κινήσουν </a:t>
            </a:r>
            <a:r>
              <a:rPr lang="el-GR" sz="2200" spc="60" dirty="0">
                <a:cs typeface="Times New Roman"/>
              </a:rPr>
              <a:t>κλπ. </a:t>
            </a:r>
            <a:r>
              <a:rPr lang="el-GR" sz="2200" spc="106" dirty="0">
                <a:cs typeface="Times New Roman"/>
              </a:rPr>
              <a:t>τα  </a:t>
            </a:r>
            <a:r>
              <a:rPr lang="el-GR" sz="2200" spc="66" dirty="0">
                <a:cs typeface="Times New Roman"/>
              </a:rPr>
              <a:t>αντικείμενα </a:t>
            </a:r>
            <a:r>
              <a:rPr lang="el-GR" sz="2200" spc="90" dirty="0">
                <a:cs typeface="Times New Roman"/>
              </a:rPr>
              <a:t>που </a:t>
            </a:r>
            <a:r>
              <a:rPr lang="el-GR" sz="2200" spc="84" dirty="0">
                <a:cs typeface="Times New Roman"/>
              </a:rPr>
              <a:t>συγκροτούν </a:t>
            </a:r>
            <a:r>
              <a:rPr lang="el-GR" sz="2200" spc="79" dirty="0">
                <a:cs typeface="Times New Roman"/>
              </a:rPr>
              <a:t>το</a:t>
            </a:r>
            <a:r>
              <a:rPr lang="el-GR" sz="2200" spc="-245" dirty="0">
                <a:cs typeface="Times New Roman"/>
              </a:rPr>
              <a:t> </a:t>
            </a:r>
            <a:r>
              <a:rPr lang="el-GR" sz="2200" spc="92" dirty="0">
                <a:cs typeface="Times New Roman"/>
              </a:rPr>
              <a:t>Β</a:t>
            </a:r>
            <a:endParaRPr lang="en-US" sz="2200" spc="92" dirty="0">
              <a:cs typeface="Times New Roman"/>
            </a:endParaRPr>
          </a:p>
          <a:p>
            <a:pPr marL="0" indent="0" algn="just">
              <a:spcBef>
                <a:spcPts val="770"/>
              </a:spcBef>
              <a:buNone/>
            </a:pPr>
            <a:endParaRPr lang="en-US" sz="2200" spc="92" dirty="0">
              <a:cs typeface="Times New Roman"/>
            </a:endParaRPr>
          </a:p>
          <a:p>
            <a:pPr marL="6697" algn="just">
              <a:spcBef>
                <a:spcPts val="53"/>
              </a:spcBef>
            </a:pPr>
            <a:endParaRPr lang="el-GR" sz="2200" b="1" spc="77" dirty="0">
              <a:cs typeface="Times New Roman"/>
            </a:endParaRPr>
          </a:p>
          <a:p>
            <a:pPr marL="6697" algn="just">
              <a:spcBef>
                <a:spcPts val="53"/>
              </a:spcBef>
            </a:pPr>
            <a:r>
              <a:rPr lang="el-GR" sz="2200" b="1" spc="77" dirty="0">
                <a:cs typeface="Times New Roman"/>
              </a:rPr>
              <a:t>Αναγκαία </a:t>
            </a:r>
            <a:r>
              <a:rPr lang="el-GR" sz="2200" b="1" spc="50" dirty="0">
                <a:cs typeface="Times New Roman"/>
              </a:rPr>
              <a:t>σύνδεση </a:t>
            </a:r>
            <a:r>
              <a:rPr lang="el-GR" sz="2200" spc="79" dirty="0">
                <a:cs typeface="Times New Roman"/>
              </a:rPr>
              <a:t>μεταξύ </a:t>
            </a:r>
            <a:r>
              <a:rPr lang="el-GR" sz="2200" spc="71" dirty="0">
                <a:cs typeface="Times New Roman"/>
              </a:rPr>
              <a:t>αιτίου </a:t>
            </a:r>
            <a:r>
              <a:rPr lang="el-GR" sz="2200" dirty="0">
                <a:cs typeface="Times New Roman"/>
              </a:rPr>
              <a:t>&amp;</a:t>
            </a:r>
            <a:r>
              <a:rPr lang="el-GR" sz="2200" spc="-290" dirty="0">
                <a:cs typeface="Times New Roman"/>
              </a:rPr>
              <a:t> </a:t>
            </a:r>
            <a:r>
              <a:rPr lang="el-GR" sz="2200" spc="71" dirty="0">
                <a:cs typeface="Times New Roman"/>
              </a:rPr>
              <a:t>αποτελέσματος</a:t>
            </a:r>
            <a:endParaRPr lang="el-GR" sz="2200" dirty="0">
              <a:cs typeface="Times New Roman"/>
            </a:endParaRPr>
          </a:p>
          <a:p>
            <a:pPr algn="just">
              <a:spcBef>
                <a:spcPts val="11"/>
              </a:spcBef>
            </a:pPr>
            <a:endParaRPr lang="el-GR" sz="2200" dirty="0">
              <a:cs typeface="Times New Roman"/>
            </a:endParaRPr>
          </a:p>
          <a:p>
            <a:pPr marL="127244" algn="just"/>
            <a:r>
              <a:rPr lang="el-GR" sz="2200" spc="-3" dirty="0">
                <a:cs typeface="Times New Roman"/>
              </a:rPr>
              <a:t>Το αποτέλεσμα είναι </a:t>
            </a:r>
            <a:r>
              <a:rPr lang="el-GR" sz="2200" b="1" spc="-3" dirty="0">
                <a:cs typeface="Times New Roman"/>
              </a:rPr>
              <a:t>λογικό επακόλουθο </a:t>
            </a:r>
            <a:r>
              <a:rPr lang="el-GR" sz="2200" spc="-3" dirty="0">
                <a:cs typeface="Times New Roman"/>
              </a:rPr>
              <a:t>του αιτίου</a:t>
            </a:r>
            <a:endParaRPr lang="el-GR" sz="2200" dirty="0">
              <a:cs typeface="Times New Roman"/>
            </a:endParaRPr>
          </a:p>
          <a:p>
            <a:pPr marL="0" indent="0" algn="just">
              <a:spcBef>
                <a:spcPts val="770"/>
              </a:spcBef>
              <a:buNone/>
            </a:pPr>
            <a:endParaRPr lang="el-GR" sz="2200" dirty="0">
              <a:cs typeface="Times New Roman"/>
            </a:endParaRPr>
          </a:p>
          <a:p>
            <a:pPr algn="just"/>
            <a:endParaRPr lang="en-US" sz="2200" dirty="0"/>
          </a:p>
        </p:txBody>
      </p:sp>
    </p:spTree>
    <p:extLst>
      <p:ext uri="{BB962C8B-B14F-4D97-AF65-F5344CB8AC3E}">
        <p14:creationId xmlns:p14="http://schemas.microsoft.com/office/powerpoint/2010/main" val="3583995090"/>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2548</TotalTime>
  <Words>6174</Words>
  <Application>Microsoft Office PowerPoint</Application>
  <PresentationFormat>On-screen Show (4:3)</PresentationFormat>
  <Paragraphs>427</Paragraphs>
  <Slides>54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AppleMyungjo</vt:lpstr>
      <vt:lpstr>Arial</vt:lpstr>
      <vt:lpstr>Calibri</vt:lpstr>
      <vt:lpstr>Calibri Light</vt:lpstr>
      <vt:lpstr>Cambria Math</vt:lpstr>
      <vt:lpstr>Helvetica-Light</vt:lpstr>
      <vt:lpstr>Lucida Grande</vt:lpstr>
      <vt:lpstr>Palatino</vt:lpstr>
      <vt:lpstr>Times New Roman</vt:lpstr>
      <vt:lpstr>Wingdings</vt:lpstr>
      <vt:lpstr>Office Theme</vt:lpstr>
      <vt:lpstr> Αιτιότητα </vt:lpstr>
      <vt:lpstr>Γενικά για την Αιτιότητα</vt:lpstr>
      <vt:lpstr>Τα relata της αιτιακής σχέσης</vt:lpstr>
      <vt:lpstr>Τα relata της αιτιακής σχέσης</vt:lpstr>
      <vt:lpstr>Γενική vs. Ενική Αιτιότητα</vt:lpstr>
      <vt:lpstr>Η ανάλυση της αιτιακής σχέσης</vt:lpstr>
      <vt:lpstr>Παραγωγή ή Εξάρτηση;</vt:lpstr>
      <vt:lpstr>Παραγωγή ή Εξάρτηση;</vt:lpstr>
      <vt:lpstr>Η Αιτιότητα πριν τον Hume</vt:lpstr>
      <vt:lpstr>PowerPoint Presentation</vt:lpstr>
      <vt:lpstr>PowerPoint Presentation</vt:lpstr>
      <vt:lpstr>O Hume για την αιτιότητα 1</vt:lpstr>
      <vt:lpstr>Ο 1ος ορισμός της αιτίας κατά τον Hume</vt:lpstr>
      <vt:lpstr>Η θεωρία της κανονικότητας </vt:lpstr>
      <vt:lpstr>Προβλήματα της θεωρίας της κανονικότητας</vt:lpstr>
      <vt:lpstr>Το πρόβλημα του κοινού αιτίου</vt:lpstr>
      <vt:lpstr>Άλλα προβλήματα</vt:lpstr>
      <vt:lpstr>Η άποψη του Mill</vt:lpstr>
      <vt:lpstr>INUS ανάλυση της αιτιότητας - Mackie</vt:lpstr>
      <vt:lpstr>INUS ανάλυση της αιτιότητας - Mackie</vt:lpstr>
      <vt:lpstr>Παράδειγμα</vt:lpstr>
      <vt:lpstr>H αντιγεγονική θεωρία της αιτιότητας </vt:lpstr>
      <vt:lpstr>Σημασιολογία των αντιγεγονοτικών υποθετικών προτάσεων (ΑΥΠ), p◻→ q</vt:lpstr>
      <vt:lpstr>Η θεωρία του Lewis</vt:lpstr>
      <vt:lpstr>Το πρόβλημα των αντιγεγονοτικών συνεπαγωγών</vt:lpstr>
      <vt:lpstr>Προβλήμα 1: οι αντιγεγονοτικές συνεπαγωγές</vt:lpstr>
      <vt:lpstr>Πρόβλημα 2: Προκαταβολή (preemption)</vt:lpstr>
      <vt:lpstr>Πρόβλημα 2α:  πρώιμης προκαταβολής (early pre-emption)</vt:lpstr>
      <vt:lpstr>Η απάντηση του Lewis</vt:lpstr>
      <vt:lpstr>Πρόβλημα 2β : ύστερη προκαταβολή (late preemption)</vt:lpstr>
      <vt:lpstr>Αδυναμία της προηγούμενης λύσης</vt:lpstr>
      <vt:lpstr>Αιτιότητα και νέα μηχανοκρατία</vt:lpstr>
      <vt:lpstr>Είδη μηχανισμών</vt:lpstr>
      <vt:lpstr>Russell: Aιτιακές γραμμές</vt:lpstr>
      <vt:lpstr>Russell: Aιτιακές γραμμές</vt:lpstr>
      <vt:lpstr>H θεωρία του Mackie</vt:lpstr>
      <vt:lpstr>Η πρώιμη αιτιακή θεωρία του W. Salmon </vt:lpstr>
      <vt:lpstr>Η πρώιμη αιτιακή θεωρία του W. Salmon </vt:lpstr>
      <vt:lpstr>Ψευδοδιαδικασίες και ψευδοαλληλεπιδράσεις</vt:lpstr>
      <vt:lpstr>Προβλήματα</vt:lpstr>
      <vt:lpstr>Η ύστερη θεωρία του W. Salmon</vt:lpstr>
      <vt:lpstr>Παρατηρήσεις</vt:lpstr>
      <vt:lpstr>Η θεωρία των διατηρήσιμων ποσοτήτων του Dowe</vt:lpstr>
      <vt:lpstr>Προβλήματα της θεωρίας του Dowe</vt:lpstr>
      <vt:lpstr>Μηχανισμός: Glennan</vt:lpstr>
      <vt:lpstr>Μηχανισμός: Glennan</vt:lpstr>
      <vt:lpstr>Παράδειγμα μηχανισμού</vt:lpstr>
      <vt:lpstr>Μηχανισμός: Machamer, Darden και Craver (MDC)</vt:lpstr>
      <vt:lpstr>Μηχανισμός MDC: ηλεκτρονόμος</vt:lpstr>
      <vt:lpstr>Η προσέγγιση MDC</vt:lpstr>
      <vt:lpstr>Η προσέγγιση MDC</vt:lpstr>
      <vt:lpstr>MDC: Οντικό καθεστώς των μηχανισμών</vt:lpstr>
      <vt:lpstr>MDC: Αιτία και παραγωγικός μηχανισμός</vt:lpstr>
      <vt:lpstr>Κριτική στην προσέγγιση MDC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Chrysovalantis Stergiou</dc:creator>
  <cp:lastModifiedBy>Chrysovalantis Stergiou</cp:lastModifiedBy>
  <cp:revision>265</cp:revision>
  <dcterms:created xsi:type="dcterms:W3CDTF">2021-03-23T12:19:53Z</dcterms:created>
  <dcterms:modified xsi:type="dcterms:W3CDTF">2023-03-12T16:55:03Z</dcterms:modified>
</cp:coreProperties>
</file>