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9" r:id="rId8"/>
    <p:sldId id="270" r:id="rId9"/>
    <p:sldId id="262" r:id="rId10"/>
    <p:sldId id="264" r:id="rId11"/>
    <p:sldId id="265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A928C-3B79-409E-B73F-013632B90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E1E36-D5A3-43BE-BF80-E7B8786B1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4C54C-C5BE-4816-83E8-A2C39E1F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4A66-F884-4BA8-A7F5-32F87377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BAF5-C611-47F4-8852-B8701364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967B-EB5D-48A0-8EC9-EEF4886F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337D48-D6A8-4542-B69D-36B6048968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CEC93-7793-477E-B3E6-2EBD30B1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DFEA6-BE39-44DC-93C3-1BE6E1B5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FB0A-0DD9-4591-8D01-53C4DAF5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D84A5-B57B-4655-B627-A8835DBEC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C3A2-BE6C-4339-9B58-7868243D7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41B9-A047-4350-AF6F-F6FC42EC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89377-4F51-4C01-96DE-B1958ED43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1BE8-3A0B-4037-8AA6-D84A9FD9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7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03BB-14F3-4769-9767-70214015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AF21-9B8E-47C8-853C-66E10736D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2547F-7B73-485E-B671-51493207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99179-DDA7-461D-B409-BFCB2E73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71547-50A9-423F-87BA-267D913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3D7E-53AA-4058-85D7-76E43D8C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6541E-3EBF-415C-BCF5-44D269DB2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AC639-AE3F-48A1-A00E-DB2A34F2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D6CFE-C90B-4B1B-91DB-FCB72D7C6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2337-4D85-437A-B842-7B6EFB3DC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C764B-54FE-4642-8BCB-307F5FE45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7E6FF-C9B9-4027-8872-3E4FAEA25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021F3-3B1C-4243-9EF8-6E91C63B9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68122-5C77-48A1-BEFD-4E9B3BCF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31A4B-8A85-45A6-A623-F6C568A57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C6EBFB-90D8-4E15-AAC1-BFCE4061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5691-2C01-4831-8465-AC062193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C479E-2783-43DB-95A1-A5670C6B1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8CD45-9F09-4324-8083-930CCFF95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C24A2A-D1A4-44D1-911A-DA35D3D39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6AFD9-F092-4F80-B169-1049170F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F8CBB-87D3-4DB3-90D9-962009BDB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356E1-655F-465B-99F4-D51E9C88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162F7A-1CD0-4EE4-840F-626BF76A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9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333A9-6036-4DD1-9105-2E6832BA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B9CC0-1EFC-4017-8853-BDEEAEB8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E046C8-5384-4767-9ADE-15876D5A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532CB-1D82-43EA-B621-44FFC947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88449-5E88-4BCF-9081-687E1683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C95B9-C912-41D0-9FA0-F9FDB31D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F108C-BFA9-4B4F-A619-F20159CB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1E8C-CE14-4446-A1CA-166E3832F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FEDA0-A9D0-4DBF-B509-DCA9CD1A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E00FF-2691-412F-ACA5-D7D53C651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9AF78-BB12-4002-A673-19FF4EE3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FCDDF-CE45-484C-AAEB-F50365F7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10278-0742-47A6-92C9-A3CB0258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E16E-3DEE-411C-96D6-AA796E27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51690-F0CB-47C7-A313-3C27B7F5B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A5C5E-528E-432A-88A2-68706EB5C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5548C-4285-4118-B5CF-30B9CC72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1EDB7-CA27-40CC-A5A1-C3066A1A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292DB-D9D5-4DAF-995E-83387E3D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D1DC2-9DF2-4D1E-82BE-6C90FB682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99619-0348-43E6-B350-6EBD5B750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A5B87-F449-479C-A334-E9D23B327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41B9-A2BD-40BD-92D3-5362D117A1A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3CED-8AF9-4B25-8FD3-6E9946005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45DEA-6F99-482C-83D5-A8647A5A9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FAE4E-FE4E-4A50-BD45-EFE7CF01E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E7485-D18B-4E60-9B70-1E963804DA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ΑΙΤΙΟΤΗΤΑ ΚΑΙ ΔΥΝΑΜΕΙΣ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FD591-416A-4B3B-8F97-22631ACEB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l-GR" dirty="0"/>
              <a:t>Στάθης Ψύλλος  - </a:t>
            </a:r>
            <a:r>
              <a:rPr lang="el-GR" dirty="0" err="1"/>
              <a:t>Χρυσοβαλάντης</a:t>
            </a:r>
            <a:r>
              <a:rPr lang="el-GR" dirty="0"/>
              <a:t> Στεργίου 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Αθήνα  2021</a:t>
            </a:r>
          </a:p>
        </p:txBody>
      </p:sp>
    </p:spTree>
    <p:extLst>
      <p:ext uri="{BB962C8B-B14F-4D97-AF65-F5344CB8AC3E}">
        <p14:creationId xmlns:p14="http://schemas.microsoft.com/office/powerpoint/2010/main" val="3359693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B9B896-F26C-44A6-8362-386F4195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1139"/>
          </a:xfrm>
        </p:spPr>
        <p:txBody>
          <a:bodyPr>
            <a:normAutofit fontScale="90000"/>
          </a:bodyPr>
          <a:lstStyle/>
          <a:p>
            <a:r>
              <a:rPr lang="el-GR" dirty="0"/>
              <a:t>Εμπειρισμός και δυνάμεις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60F03C-D500-46CD-A097-46C1A6BC8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5754"/>
            <a:ext cx="7886700" cy="4981209"/>
          </a:xfrm>
        </p:spPr>
        <p:txBody>
          <a:bodyPr>
            <a:normAutofit/>
          </a:bodyPr>
          <a:lstStyle/>
          <a:p>
            <a:r>
              <a:rPr lang="el-GR" sz="2200" b="1" dirty="0"/>
              <a:t>Το νόημα των </a:t>
            </a:r>
            <a:r>
              <a:rPr lang="el-GR" sz="2200" b="1" dirty="0" err="1"/>
              <a:t>προδιαθεσιακών</a:t>
            </a:r>
            <a:r>
              <a:rPr lang="el-GR" sz="2200" b="1" dirty="0"/>
              <a:t> κατηγορημάτων σταθεροποιείται μέσω του καθορισμού των συνθηκών εφαρμογής του σε </a:t>
            </a:r>
            <a:r>
              <a:rPr lang="el-GR" sz="2200" b="1" dirty="0" err="1"/>
              <a:t>παρατηρήσιμες</a:t>
            </a:r>
            <a:r>
              <a:rPr lang="el-GR" sz="2200" b="1" dirty="0"/>
              <a:t> καταστάσεις που περιλαμβάνουν συνθήκες ελέγχου και αντίστοιχες αποκρίσεις. </a:t>
            </a:r>
            <a:endParaRPr lang="el-GR" sz="2200" dirty="0"/>
          </a:p>
          <a:p>
            <a:r>
              <a:rPr lang="el-GR" sz="2200" dirty="0"/>
              <a:t>Οι </a:t>
            </a:r>
            <a:r>
              <a:rPr lang="el-GR" sz="2200" dirty="0" err="1"/>
              <a:t>προδιαθεσιακές</a:t>
            </a:r>
            <a:r>
              <a:rPr lang="el-GR" sz="2200" dirty="0"/>
              <a:t> ιδιότητες  είναι </a:t>
            </a:r>
            <a:r>
              <a:rPr lang="el-GR" sz="2200" b="1" dirty="0"/>
              <a:t>υποθετικές ή μη πραγματικές ιδιότητες </a:t>
            </a:r>
            <a:r>
              <a:rPr lang="el-GR" sz="2200" dirty="0"/>
              <a:t>δεύτερης  τάξης που υποστηρίζονται από κατηγορικές ιδιότητες.</a:t>
            </a:r>
          </a:p>
          <a:p>
            <a:r>
              <a:rPr lang="el-GR" sz="2200" dirty="0"/>
              <a:t>Οι </a:t>
            </a:r>
            <a:r>
              <a:rPr lang="el-GR" sz="2200" dirty="0" err="1"/>
              <a:t>προδιαθεσιακές</a:t>
            </a:r>
            <a:r>
              <a:rPr lang="el-GR" sz="2200" dirty="0"/>
              <a:t> ιδιότητες (π.χ. διαλυτότητα) </a:t>
            </a:r>
            <a:r>
              <a:rPr lang="el-GR" sz="2200" b="1" dirty="0"/>
              <a:t>εξηγούνται</a:t>
            </a:r>
            <a:r>
              <a:rPr lang="el-GR" sz="2200" dirty="0"/>
              <a:t> </a:t>
            </a:r>
            <a:r>
              <a:rPr lang="el-GR" sz="2200" b="1" dirty="0"/>
              <a:t>(έχουν ως αιτία) </a:t>
            </a:r>
            <a:r>
              <a:rPr lang="el-GR" sz="2200" dirty="0"/>
              <a:t>κάποιες κατηγορικές ιδιότητες (π.χ. μοριακή δομή).  </a:t>
            </a:r>
          </a:p>
          <a:p>
            <a:endParaRPr lang="el-GR" sz="2200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999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FDD279-74D5-4268-945B-6A8DFBCE2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1139"/>
          </a:xfrm>
        </p:spPr>
        <p:txBody>
          <a:bodyPr>
            <a:normAutofit fontScale="90000"/>
          </a:bodyPr>
          <a:lstStyle/>
          <a:p>
            <a:r>
              <a:rPr lang="el-GR" dirty="0"/>
              <a:t>Εμπειρισμός και δυνάμεις: πρόβλημα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800C3B-8E60-49C4-B58A-B167EB171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9145"/>
            <a:ext cx="7886700" cy="5107818"/>
          </a:xfrm>
        </p:spPr>
        <p:txBody>
          <a:bodyPr>
            <a:normAutofit lnSpcReduction="10000"/>
          </a:bodyPr>
          <a:lstStyle/>
          <a:p>
            <a:r>
              <a:rPr lang="el-GR" sz="2200" dirty="0"/>
              <a:t>Προδιαθέσεις </a:t>
            </a:r>
            <a:r>
              <a:rPr lang="en-US" sz="2200" dirty="0" err="1"/>
              <a:t>Finkish</a:t>
            </a:r>
            <a:r>
              <a:rPr lang="en-US" sz="2200" dirty="0"/>
              <a:t> </a:t>
            </a:r>
            <a:r>
              <a:rPr lang="el-GR" sz="2200" dirty="0"/>
              <a:t> (Μ</a:t>
            </a:r>
            <a:r>
              <a:rPr lang="en-US" sz="2200" dirty="0" err="1"/>
              <a:t>artin</a:t>
            </a:r>
            <a:r>
              <a:rPr lang="en-US" sz="2200" dirty="0"/>
              <a:t> 1994</a:t>
            </a:r>
            <a:r>
              <a:rPr lang="el-GR" sz="2200" dirty="0"/>
              <a:t>): </a:t>
            </a:r>
          </a:p>
          <a:p>
            <a:r>
              <a:rPr lang="el-GR" sz="2200" dirty="0"/>
              <a:t>Π</a:t>
            </a:r>
            <a:r>
              <a:rPr lang="el-GR" dirty="0"/>
              <a:t>ροκύπτουν εφόσον οι συνθήκες για να αποκτήσει ή να χάσει ένα αντικείμενο μια </a:t>
            </a:r>
            <a:r>
              <a:rPr lang="el-GR" dirty="0" err="1"/>
              <a:t>προδιαθεσιακή</a:t>
            </a:r>
            <a:r>
              <a:rPr lang="el-GR" dirty="0"/>
              <a:t> ιδιότητα ταυτίζονται με το ερέθισμα. </a:t>
            </a:r>
          </a:p>
          <a:p>
            <a:endParaRPr lang="el-GR" b="1" dirty="0"/>
          </a:p>
          <a:p>
            <a:r>
              <a:rPr lang="el-GR" b="1" dirty="0"/>
              <a:t>Παράδειγμα:</a:t>
            </a:r>
            <a:r>
              <a:rPr lang="el-GR" dirty="0"/>
              <a:t> Ένα σύρμα είναι αγώγιμο </a:t>
            </a:r>
            <a:r>
              <a:rPr lang="el-GR" dirty="0" err="1"/>
              <a:t>ανν</a:t>
            </a:r>
            <a:r>
              <a:rPr lang="el-GR" dirty="0"/>
              <a:t> αν έρθει σε επαφή με κάποια ηλεκτρική πηγή, άγει το ηλεκτρικό ρεύμα. </a:t>
            </a:r>
            <a:r>
              <a:rPr lang="en-US" dirty="0"/>
              <a:t>H </a:t>
            </a:r>
            <a:r>
              <a:rPr lang="el-GR" dirty="0"/>
              <a:t>διάταξη </a:t>
            </a:r>
            <a:r>
              <a:rPr lang="el-GR" dirty="0" err="1"/>
              <a:t>ηλεκτρο</a:t>
            </a:r>
            <a:r>
              <a:rPr lang="el-GR" dirty="0"/>
              <a:t>-</a:t>
            </a:r>
            <a:r>
              <a:rPr lang="en-US" dirty="0" err="1"/>
              <a:t>Finkish</a:t>
            </a:r>
            <a:r>
              <a:rPr lang="en-US" dirty="0"/>
              <a:t> </a:t>
            </a:r>
            <a:r>
              <a:rPr lang="el-GR" dirty="0"/>
              <a:t>ανιχνεύει αν ένα σύρμα πρόκειται να έρθει σε επαφή με μια ηλεκτρική πηγή και το κάνει αγώγιμο. Έστω ένα μη αγώγιμο σύρμα που συνδέεται κατάλληλα με μια διάταξη </a:t>
            </a:r>
            <a:r>
              <a:rPr lang="el-GR" dirty="0" err="1"/>
              <a:t>ηλεκτρο</a:t>
            </a:r>
            <a:r>
              <a:rPr lang="el-GR" dirty="0"/>
              <a:t>-</a:t>
            </a:r>
            <a:r>
              <a:rPr lang="en-US" dirty="0" err="1"/>
              <a:t>Finkish</a:t>
            </a:r>
            <a:r>
              <a:rPr lang="el-GR" dirty="0"/>
              <a:t>, τότε αυτό θα άγει το ηλεκτρικό ρεύμα αν έρθει σε </a:t>
            </a:r>
            <a:r>
              <a:rPr lang="el-GR" dirty="0" err="1"/>
              <a:t>έπαφή</a:t>
            </a:r>
            <a:r>
              <a:rPr lang="el-GR" dirty="0"/>
              <a:t> με μία πηγή, άρα, θα είναι αγώγιμο. </a:t>
            </a:r>
          </a:p>
          <a:p>
            <a:r>
              <a:rPr lang="el-GR" dirty="0"/>
              <a:t>Το παράδειγμα μπορεί να διατυπωθεί και αντίστροφα: αν επίκειται η προσέγγιση της πηγής, το σύρμα καθίσταται μη αγώγιμο από τη μηχανή </a:t>
            </a:r>
            <a:r>
              <a:rPr lang="el-GR" dirty="0" err="1"/>
              <a:t>ηλεκτρο</a:t>
            </a:r>
            <a:r>
              <a:rPr lang="el-GR" dirty="0"/>
              <a:t>-</a:t>
            </a:r>
            <a:r>
              <a:rPr lang="en-US" dirty="0" err="1"/>
              <a:t>Finkish</a:t>
            </a:r>
            <a:r>
              <a:rPr lang="el-GR" dirty="0"/>
              <a:t>. Έτσι, ένα αγώγιμο σύρμα χάνει τη </a:t>
            </a:r>
            <a:r>
              <a:rPr lang="el-GR" dirty="0" err="1"/>
              <a:t>προδιαθεσιακή</a:t>
            </a:r>
            <a:r>
              <a:rPr lang="el-GR" dirty="0"/>
              <a:t> ιδιότητα όταν έρχεται σε επαφή με το ερέθισμα.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392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77ED80-1455-4820-947F-27C820DF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289"/>
          </a:xfrm>
        </p:spPr>
        <p:txBody>
          <a:bodyPr/>
          <a:lstStyle/>
          <a:p>
            <a:r>
              <a:rPr lang="el-GR" dirty="0"/>
              <a:t>Σύγχρονες απόψεις για τις δυνάμεις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6BC210-FF0B-4CED-A2E3-A7E06456B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0161"/>
            <a:ext cx="7886700" cy="48968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err="1"/>
              <a:t>Quidditism</a:t>
            </a:r>
            <a:r>
              <a:rPr lang="en-US" sz="2200" dirty="0"/>
              <a:t>: </a:t>
            </a:r>
            <a:r>
              <a:rPr lang="el-GR" sz="2200" dirty="0"/>
              <a:t>η </a:t>
            </a:r>
            <a:r>
              <a:rPr lang="el-GR" sz="2200" b="1" dirty="0"/>
              <a:t>ουσία</a:t>
            </a:r>
            <a:r>
              <a:rPr lang="el-GR" sz="2200" dirty="0"/>
              <a:t> των ιδιοτήτων, αυτό που τις κάνει ό,τι είναι, δεν εξαρτάται από το νομικό και τον </a:t>
            </a:r>
            <a:r>
              <a:rPr lang="el-GR" sz="2200" dirty="0" err="1"/>
              <a:t>αιτιακό</a:t>
            </a:r>
            <a:r>
              <a:rPr lang="el-GR" sz="2200" dirty="0"/>
              <a:t> ρόλο που αυτές έχουν. Άρα, οι νόμοι και οι </a:t>
            </a:r>
            <a:r>
              <a:rPr lang="el-GR" sz="2200" dirty="0" err="1"/>
              <a:t>αιτιακές</a:t>
            </a:r>
            <a:r>
              <a:rPr lang="el-GR" sz="2200" dirty="0"/>
              <a:t> σχέσεις μπορεί να αλλάζουν και οι ιδιότητες να διατηρούν την ταυτότητά της. </a:t>
            </a:r>
          </a:p>
          <a:p>
            <a:pPr lvl="1"/>
            <a:r>
              <a:rPr lang="en-US" sz="2200" b="1" dirty="0"/>
              <a:t>Quiddity</a:t>
            </a:r>
            <a:r>
              <a:rPr lang="en-US" sz="2200" dirty="0"/>
              <a:t> </a:t>
            </a:r>
            <a:r>
              <a:rPr lang="el-GR" sz="2200" dirty="0"/>
              <a:t>ονομάζεται ο ενδογενής παράγων (η ουσία) που </a:t>
            </a:r>
            <a:r>
              <a:rPr lang="el-GR" sz="2200" dirty="0" err="1"/>
              <a:t>ταυτοποιεί</a:t>
            </a:r>
            <a:r>
              <a:rPr lang="el-GR" sz="2200" dirty="0"/>
              <a:t> τις ιδιότητες.</a:t>
            </a:r>
          </a:p>
          <a:p>
            <a:pPr lvl="1"/>
            <a:r>
              <a:rPr lang="el-GR" sz="2200" b="1" dirty="0"/>
              <a:t>Πρόβλημα</a:t>
            </a:r>
            <a:r>
              <a:rPr lang="el-GR" sz="2200" dirty="0"/>
              <a:t>: Πώς γνωρίζουμε την</a:t>
            </a:r>
            <a:r>
              <a:rPr lang="en-US" sz="2200" dirty="0"/>
              <a:t> quiddity </a:t>
            </a:r>
            <a:r>
              <a:rPr lang="el-GR" sz="2200" dirty="0"/>
              <a:t>μιας ιδιότητας;</a:t>
            </a:r>
            <a:endParaRPr lang="en-US" sz="2200" dirty="0"/>
          </a:p>
          <a:p>
            <a:pPr lvl="1"/>
            <a:endParaRPr lang="el-GR" sz="2200" dirty="0"/>
          </a:p>
          <a:p>
            <a:pPr marL="457200" indent="-457200">
              <a:buFont typeface="+mj-lt"/>
              <a:buAutoNum type="arabicPeriod"/>
            </a:pPr>
            <a:r>
              <a:rPr lang="el-GR" sz="2200" b="1" dirty="0" err="1"/>
              <a:t>Αιτιακός</a:t>
            </a:r>
            <a:r>
              <a:rPr lang="el-GR" sz="2200" b="1" dirty="0"/>
              <a:t> δομισμός </a:t>
            </a:r>
            <a:r>
              <a:rPr lang="el-GR" sz="2200" dirty="0"/>
              <a:t>(</a:t>
            </a:r>
            <a:r>
              <a:rPr lang="en-GB" sz="2200" dirty="0"/>
              <a:t>Mumford, </a:t>
            </a:r>
            <a:r>
              <a:rPr lang="en-GB" sz="2200" dirty="0" err="1"/>
              <a:t>Chakravartty</a:t>
            </a:r>
            <a:r>
              <a:rPr lang="en-GB" sz="2200" dirty="0"/>
              <a:t>, </a:t>
            </a:r>
            <a:r>
              <a:rPr lang="en-GB" sz="2200" dirty="0" err="1"/>
              <a:t>Esfeld</a:t>
            </a:r>
            <a:r>
              <a:rPr lang="el-GR" sz="2200" dirty="0"/>
              <a:t>)</a:t>
            </a:r>
            <a:r>
              <a:rPr lang="en-US" sz="2200" dirty="0"/>
              <a:t>: </a:t>
            </a:r>
            <a:r>
              <a:rPr lang="el-GR" sz="2200" dirty="0"/>
              <a:t>ο </a:t>
            </a:r>
            <a:r>
              <a:rPr lang="el-GR" sz="2200" dirty="0" err="1"/>
              <a:t>αιτιακός</a:t>
            </a:r>
            <a:r>
              <a:rPr lang="el-GR" sz="2200" dirty="0"/>
              <a:t> ρόλος των ιδιοτήτων είναι </a:t>
            </a:r>
            <a:r>
              <a:rPr lang="el-GR" sz="2200" b="1" dirty="0"/>
              <a:t>ουσιώδης</a:t>
            </a:r>
            <a:r>
              <a:rPr lang="el-GR" sz="2200" dirty="0"/>
              <a:t> για τον  καθορισμό τους. Οι ιδιότητες δεν έχουν ενδογενή φύση η οποία να βρίσκεται υπεράνω των </a:t>
            </a:r>
            <a:r>
              <a:rPr lang="el-GR" sz="2200" dirty="0" err="1"/>
              <a:t>αιτιακών</a:t>
            </a:r>
            <a:r>
              <a:rPr lang="el-GR" sz="2200" dirty="0"/>
              <a:t> σχέσεων τους με άλλες ιδιότητες. </a:t>
            </a:r>
          </a:p>
          <a:p>
            <a:pPr lvl="1"/>
            <a:endParaRPr lang="el-GR" sz="2200" dirty="0"/>
          </a:p>
          <a:p>
            <a:pPr lvl="1"/>
            <a:r>
              <a:rPr lang="el-GR" sz="2200" dirty="0"/>
              <a:t>Ολιστική αντίληψη για την ταυτοποίηση των ιδιοτήτων.</a:t>
            </a:r>
          </a:p>
        </p:txBody>
      </p:sp>
    </p:spTree>
    <p:extLst>
      <p:ext uri="{BB962C8B-B14F-4D97-AF65-F5344CB8AC3E}">
        <p14:creationId xmlns:p14="http://schemas.microsoft.com/office/powerpoint/2010/main" val="163565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77ED80-1455-4820-947F-27C820DF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0289"/>
          </a:xfrm>
        </p:spPr>
        <p:txBody>
          <a:bodyPr/>
          <a:lstStyle/>
          <a:p>
            <a:r>
              <a:rPr lang="el-GR" dirty="0"/>
              <a:t>Κάποιες σύγχρονες απόψεις για τις ιδιότητες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6BC210-FF0B-4CED-A2E3-A7E06456B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0161"/>
            <a:ext cx="7886700" cy="489680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l-GR" sz="2200" b="1" dirty="0" err="1"/>
              <a:t>Προδιαθεσιακή</a:t>
            </a:r>
            <a:r>
              <a:rPr lang="el-GR" sz="2200" b="1" dirty="0"/>
              <a:t> </a:t>
            </a:r>
            <a:r>
              <a:rPr lang="el-GR" sz="2200" b="1" dirty="0" err="1"/>
              <a:t>ουσιοκρατία</a:t>
            </a:r>
            <a:r>
              <a:rPr lang="el-GR" sz="2200" b="1" dirty="0"/>
              <a:t> </a:t>
            </a:r>
            <a:r>
              <a:rPr lang="en-GB" sz="2200" dirty="0"/>
              <a:t>(Bird, Ellis</a:t>
            </a:r>
            <a:r>
              <a:rPr lang="el-GR" sz="2200" dirty="0"/>
              <a:t> </a:t>
            </a:r>
            <a:r>
              <a:rPr lang="el-GR" sz="2200" dirty="0" err="1"/>
              <a:t>κ.ά</a:t>
            </a:r>
            <a:r>
              <a:rPr lang="el-GR" sz="2200" dirty="0"/>
              <a:t>)</a:t>
            </a:r>
            <a:r>
              <a:rPr lang="en-US" sz="2200" dirty="0"/>
              <a:t>: </a:t>
            </a:r>
            <a:r>
              <a:rPr lang="el-GR" sz="2200" dirty="0"/>
              <a:t>κάποιες (όλες) οι ιδιότητες έχουν </a:t>
            </a:r>
            <a:r>
              <a:rPr lang="el-GR" sz="2200" dirty="0" err="1"/>
              <a:t>προδιαθεσιακές</a:t>
            </a:r>
            <a:r>
              <a:rPr lang="el-GR" sz="2200" dirty="0"/>
              <a:t> ουσίες. Οι </a:t>
            </a:r>
            <a:r>
              <a:rPr lang="el-GR" sz="2200" dirty="0" err="1"/>
              <a:t>προδιαθεσιακές</a:t>
            </a:r>
            <a:r>
              <a:rPr lang="el-GR" sz="2200" dirty="0"/>
              <a:t> ουσίες </a:t>
            </a:r>
            <a:r>
              <a:rPr lang="el-GR" sz="2200" dirty="0" err="1"/>
              <a:t>ταυτοποιούνται</a:t>
            </a:r>
            <a:r>
              <a:rPr lang="el-GR" sz="2200" dirty="0"/>
              <a:t> με βάση των </a:t>
            </a:r>
            <a:r>
              <a:rPr lang="el-GR" sz="2200" dirty="0" err="1"/>
              <a:t>αιτιακό</a:t>
            </a:r>
            <a:r>
              <a:rPr lang="el-GR" sz="2200" dirty="0"/>
              <a:t> ρόλο των ιδιοτήτων</a:t>
            </a:r>
            <a:r>
              <a:rPr lang="en-US" sz="2200" dirty="0"/>
              <a:t>. </a:t>
            </a:r>
            <a:r>
              <a:rPr lang="el-GR" sz="2200" dirty="0"/>
              <a:t>Η </a:t>
            </a:r>
            <a:r>
              <a:rPr lang="el-GR" sz="2200" dirty="0" err="1"/>
              <a:t>προδιαθεσιακή</a:t>
            </a:r>
            <a:r>
              <a:rPr lang="el-GR" sz="2200" dirty="0"/>
              <a:t> ουσία των ιδιοτήτων προσδιορίζεται από το </a:t>
            </a:r>
            <a:r>
              <a:rPr lang="el-GR" sz="2200" b="1" dirty="0" err="1"/>
              <a:t>αιτιακό</a:t>
            </a:r>
            <a:r>
              <a:rPr lang="el-GR" sz="2200" b="1" dirty="0"/>
              <a:t> προφίλ τους στον πραγματικό κόσμο. </a:t>
            </a:r>
            <a:endParaRPr lang="en-US" sz="2200" b="1" dirty="0"/>
          </a:p>
          <a:p>
            <a:pPr lvl="1"/>
            <a:endParaRPr lang="el-GR" dirty="0"/>
          </a:p>
          <a:p>
            <a:pPr lvl="1"/>
            <a:r>
              <a:rPr lang="el-GR" sz="2200" dirty="0"/>
              <a:t>Η </a:t>
            </a:r>
            <a:r>
              <a:rPr lang="el-GR" sz="2200" dirty="0" err="1"/>
              <a:t>προδιαθεσιακή</a:t>
            </a:r>
            <a:r>
              <a:rPr lang="el-GR" sz="2200" dirty="0"/>
              <a:t> </a:t>
            </a:r>
            <a:r>
              <a:rPr lang="el-GR" sz="2200" dirty="0" err="1"/>
              <a:t>ουσιοκρατία</a:t>
            </a:r>
            <a:r>
              <a:rPr lang="el-GR" sz="2200" dirty="0"/>
              <a:t> συνεπάγεται τον </a:t>
            </a:r>
            <a:r>
              <a:rPr lang="el-GR" sz="2200" dirty="0" err="1"/>
              <a:t>αιτιακό</a:t>
            </a:r>
            <a:r>
              <a:rPr lang="el-GR" sz="2200" dirty="0"/>
              <a:t> δομισμό. Το αντίστροφο δεν ισχύει. Αν η </a:t>
            </a:r>
            <a:r>
              <a:rPr lang="en-US" sz="2200" i="1" dirty="0"/>
              <a:t>P </a:t>
            </a:r>
            <a:r>
              <a:rPr lang="el-GR" sz="2200" dirty="0"/>
              <a:t>είναι μια ιδιότητα,  </a:t>
            </a:r>
          </a:p>
          <a:p>
            <a:pPr lvl="1"/>
            <a:endParaRPr lang="el-GR" sz="2200" dirty="0"/>
          </a:p>
          <a:p>
            <a:pPr lvl="1"/>
            <a:r>
              <a:rPr lang="el-GR" sz="2200" dirty="0" err="1"/>
              <a:t>Αιτιακός</a:t>
            </a:r>
            <a:r>
              <a:rPr lang="el-GR" sz="2200" dirty="0"/>
              <a:t> </a:t>
            </a:r>
            <a:r>
              <a:rPr lang="el-GR" sz="2200" dirty="0" err="1"/>
              <a:t>Δομιστής</a:t>
            </a:r>
            <a:r>
              <a:rPr lang="el-GR" sz="2200" dirty="0"/>
              <a:t>:   </a:t>
            </a:r>
          </a:p>
          <a:p>
            <a:pPr lvl="1"/>
            <a:r>
              <a:rPr lang="el-GR" sz="2200" dirty="0" err="1"/>
              <a:t>Προδιαθεσιακός</a:t>
            </a:r>
            <a:r>
              <a:rPr lang="el-GR" sz="2200" dirty="0"/>
              <a:t> </a:t>
            </a:r>
            <a:r>
              <a:rPr lang="el-GR" sz="2200" dirty="0" err="1"/>
              <a:t>ουσιοκράτης</a:t>
            </a:r>
            <a:r>
              <a:rPr lang="el-GR" sz="2200" dirty="0"/>
              <a:t>: </a:t>
            </a:r>
            <a:br>
              <a:rPr lang="en-US" sz="2200" dirty="0"/>
            </a:br>
            <a:endParaRPr lang="el-GR" sz="2200" b="1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00948A0-E542-4E18-A2EB-E69411C49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6286" y="4500708"/>
            <a:ext cx="2286000" cy="276225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CA4C7AA-6FF2-4339-AFD0-E266F14A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2" y="4857822"/>
            <a:ext cx="336232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973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057E79-ABBF-4134-836A-394007FD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4694"/>
          </a:xfrm>
        </p:spPr>
        <p:txBody>
          <a:bodyPr>
            <a:normAutofit/>
          </a:bodyPr>
          <a:lstStyle/>
          <a:p>
            <a:r>
              <a:rPr lang="el-GR" sz="3500" dirty="0"/>
              <a:t>Ενάντια στις δυνάμεις - </a:t>
            </a:r>
            <a:r>
              <a:rPr lang="en-US" sz="3500" dirty="0"/>
              <a:t>Molnar (2003) </a:t>
            </a:r>
            <a:endParaRPr lang="el-GR" sz="35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C762A6-C4BC-49A4-8CA7-C9901F270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821"/>
            <a:ext cx="7886700" cy="5106573"/>
          </a:xfrm>
        </p:spPr>
        <p:txBody>
          <a:bodyPr/>
          <a:lstStyle/>
          <a:p>
            <a:r>
              <a:rPr lang="el-GR" dirty="0"/>
              <a:t>Αν όλες οι ιδιότητες είναι δυνάμεις, τότε η εκδήλωση μιας ιδιότητας σε ένα αντικείμενο είναι και αυτή μία δύναμη. Άρα, δεν υφίσταται εκδήλωση δυνάμεων σε αντικείμενα, αλλά μόνο εναλλαγή ιδιοτήτων στα αντικείμενα.</a:t>
            </a:r>
          </a:p>
          <a:p>
            <a:endParaRPr lang="el-GR" dirty="0"/>
          </a:p>
          <a:p>
            <a:r>
              <a:rPr lang="el-GR" dirty="0"/>
              <a:t>Η κριτική αυτή συνεπάγεται καμιά </a:t>
            </a:r>
            <a:r>
              <a:rPr lang="el-GR" i="1" dirty="0"/>
              <a:t>δραστηριότητα</a:t>
            </a:r>
            <a:r>
              <a:rPr lang="el-GR" dirty="0"/>
              <a:t> δεν μπορεί να εξηγηθεί ως η ενεργοποίηση κάποιας </a:t>
            </a:r>
            <a:r>
              <a:rPr lang="el-GR" i="1" dirty="0"/>
              <a:t>δύναμης.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Armstrong (1997, 80)</a:t>
            </a:r>
            <a:endParaRPr lang="el-GR" dirty="0"/>
          </a:p>
          <a:p>
            <a:pPr marL="0" indent="0">
              <a:buNone/>
            </a:pPr>
            <a:r>
              <a:rPr lang="en-GB" dirty="0"/>
              <a:t>“Given purely </a:t>
            </a:r>
            <a:r>
              <a:rPr lang="en-GB" dirty="0" err="1"/>
              <a:t>dispositionalist</a:t>
            </a:r>
            <a:r>
              <a:rPr lang="en-GB" dirty="0"/>
              <a:t> accounts of properties, particulars would seem to be always re-packing their bags as they change properties, yet never taking a journey from potency to act”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856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4AA6-B667-492E-9446-C3CE14BA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1317"/>
          </a:xfrm>
        </p:spPr>
        <p:txBody>
          <a:bodyPr/>
          <a:lstStyle/>
          <a:p>
            <a:r>
              <a:rPr lang="el-GR" dirty="0"/>
              <a:t>Ιδιότητες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5CBD-0E65-48D7-AD29-E63C8B2DC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5118"/>
            <a:ext cx="7886700" cy="4951845"/>
          </a:xfrm>
        </p:spPr>
        <p:txBody>
          <a:bodyPr/>
          <a:lstStyle/>
          <a:p>
            <a:r>
              <a:rPr lang="el-GR" sz="2200" dirty="0"/>
              <a:t>Οι ιδιότητες </a:t>
            </a:r>
            <a:r>
              <a:rPr lang="el-GR" sz="2200" b="1" dirty="0"/>
              <a:t>αποδίδονται</a:t>
            </a:r>
            <a:r>
              <a:rPr lang="el-GR" sz="2200" dirty="0"/>
              <a:t> σε αντικείμενα τα οποία </a:t>
            </a:r>
            <a:r>
              <a:rPr lang="el-GR" sz="2200" b="1" dirty="0"/>
              <a:t>πραγματώνουν </a:t>
            </a:r>
            <a:r>
              <a:rPr lang="el-GR" sz="2200" dirty="0"/>
              <a:t>ή </a:t>
            </a:r>
            <a:r>
              <a:rPr lang="el-GR" sz="2200" b="1" dirty="0"/>
              <a:t>κατέχουν</a:t>
            </a:r>
            <a:r>
              <a:rPr lang="el-GR" sz="2200" dirty="0"/>
              <a:t> τις εν λόγω ιδιότητες.</a:t>
            </a:r>
          </a:p>
          <a:p>
            <a:endParaRPr lang="el-GR" sz="2200" dirty="0"/>
          </a:p>
          <a:p>
            <a:r>
              <a:rPr lang="el-GR" sz="2200" dirty="0"/>
              <a:t>Οι </a:t>
            </a:r>
            <a:r>
              <a:rPr lang="el-GR" sz="2200" b="1" dirty="0"/>
              <a:t>καταστάσεις των πραγμάτων </a:t>
            </a:r>
            <a:r>
              <a:rPr lang="el-GR" sz="2200" dirty="0"/>
              <a:t>ή τα </a:t>
            </a:r>
            <a:r>
              <a:rPr lang="el-GR" sz="2200" b="1" dirty="0"/>
              <a:t>γεγονότα</a:t>
            </a:r>
            <a:r>
              <a:rPr lang="el-GR" sz="2200" dirty="0"/>
              <a:t> μπορούν να αναλυθούν σε αντικείμενα που πραγματώνουν ορισμένες </a:t>
            </a:r>
            <a:r>
              <a:rPr lang="el-GR" sz="2200" b="1" dirty="0"/>
              <a:t>ιδιότητες</a:t>
            </a:r>
            <a:r>
              <a:rPr lang="el-GR" sz="2200" dirty="0"/>
              <a:t> και βρίσκονται σε ορισμένες </a:t>
            </a:r>
            <a:r>
              <a:rPr lang="el-GR" sz="2200" b="1" dirty="0"/>
              <a:t>σχέσεις (σχεσιακές ιδιότητες).</a:t>
            </a:r>
          </a:p>
          <a:p>
            <a:endParaRPr lang="el-GR" sz="2200" dirty="0"/>
          </a:p>
          <a:p>
            <a:r>
              <a:rPr lang="el-GR" sz="2200" dirty="0"/>
              <a:t>Από την άποψη της λογικής: </a:t>
            </a:r>
          </a:p>
          <a:p>
            <a:pPr lvl="1"/>
            <a:r>
              <a:rPr lang="el-GR" sz="2200" dirty="0"/>
              <a:t>Οι </a:t>
            </a:r>
            <a:r>
              <a:rPr lang="el-GR" sz="2200" b="1" dirty="0"/>
              <a:t>ιδιότητες</a:t>
            </a:r>
            <a:r>
              <a:rPr lang="el-GR" sz="2200" dirty="0"/>
              <a:t> είναι οι </a:t>
            </a:r>
            <a:r>
              <a:rPr lang="el-GR" sz="2200" b="1" dirty="0"/>
              <a:t>εντάσεις (</a:t>
            </a:r>
            <a:r>
              <a:rPr lang="en-US" sz="2200" b="1" dirty="0"/>
              <a:t>intensions)</a:t>
            </a:r>
            <a:r>
              <a:rPr lang="el-GR" sz="2200" b="1" dirty="0"/>
              <a:t> </a:t>
            </a:r>
            <a:r>
              <a:rPr lang="el-GR" sz="2200" dirty="0"/>
              <a:t>των </a:t>
            </a:r>
            <a:r>
              <a:rPr lang="el-GR" sz="2200" b="1" dirty="0"/>
              <a:t>μονοθέσιων κατηγορημάτων </a:t>
            </a:r>
            <a:r>
              <a:rPr lang="el-GR" sz="2200" dirty="0"/>
              <a:t>(ενώ οι </a:t>
            </a:r>
            <a:r>
              <a:rPr lang="el-GR" sz="2200" b="1" dirty="0"/>
              <a:t>σχέσεις</a:t>
            </a:r>
            <a:r>
              <a:rPr lang="el-GR" sz="2200" dirty="0"/>
              <a:t> των </a:t>
            </a:r>
            <a:r>
              <a:rPr lang="el-GR" sz="2200" b="1" dirty="0" err="1"/>
              <a:t>πολυθέσιων</a:t>
            </a:r>
            <a:r>
              <a:rPr lang="el-GR" sz="2200" b="1" dirty="0"/>
              <a:t> κατηγορημάτων</a:t>
            </a:r>
            <a:r>
              <a:rPr lang="el-GR" sz="2200" dirty="0"/>
              <a:t>).</a:t>
            </a:r>
          </a:p>
          <a:p>
            <a:pPr lvl="1"/>
            <a:r>
              <a:rPr lang="el-GR" sz="2200" dirty="0"/>
              <a:t>Τα σύνολα των αντικειμένων που κατέχουν</a:t>
            </a:r>
            <a:r>
              <a:rPr lang="en-US" sz="2200" dirty="0"/>
              <a:t> </a:t>
            </a:r>
            <a:r>
              <a:rPr lang="el-GR" sz="2200" dirty="0"/>
              <a:t>μια ορισμένη ιδιότητα είναι η </a:t>
            </a:r>
            <a:r>
              <a:rPr lang="el-GR" sz="2200" b="1" dirty="0"/>
              <a:t>έκταση </a:t>
            </a:r>
            <a:r>
              <a:rPr lang="el-GR" sz="2200" dirty="0"/>
              <a:t> του </a:t>
            </a:r>
            <a:r>
              <a:rPr lang="el-GR" sz="2200" b="1" dirty="0"/>
              <a:t>μονοθέσιου κατηγορήματος</a:t>
            </a:r>
            <a:r>
              <a:rPr lang="el-GR" b="1" dirty="0"/>
              <a:t>.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172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848DA-554A-4F0A-97A5-A7014AD9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2154"/>
          </a:xfrm>
        </p:spPr>
        <p:txBody>
          <a:bodyPr/>
          <a:lstStyle/>
          <a:p>
            <a:r>
              <a:rPr lang="el-GR" dirty="0"/>
              <a:t>Το τροπικό καθεστώς των ιδιοτήτων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C6D84-9AF8-4BA1-8F5D-71760987E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1"/>
            <a:ext cx="7886700" cy="5079682"/>
          </a:xfrm>
        </p:spPr>
        <p:txBody>
          <a:bodyPr>
            <a:normAutofit lnSpcReduction="10000"/>
          </a:bodyPr>
          <a:lstStyle/>
          <a:p>
            <a:r>
              <a:rPr lang="el-GR" sz="2200" b="1" dirty="0"/>
              <a:t>Κατηγορικές ιδιότητες: </a:t>
            </a:r>
            <a:r>
              <a:rPr lang="el-GR" sz="2200" dirty="0"/>
              <a:t>Ένα αντικείμενο πραγματώνει μια κατηγορική ιδιότητα όταν το αντικείμενο αυτό υπάρχει με ένα συγκεκριμένο τρόπο. </a:t>
            </a:r>
          </a:p>
          <a:p>
            <a:pPr lvl="1"/>
            <a:r>
              <a:rPr lang="el-GR" sz="2200" dirty="0"/>
              <a:t>Οι κατηγορικές ιδιότητες είναι αδρανείς</a:t>
            </a:r>
            <a:r>
              <a:rPr lang="en-US" sz="2200" dirty="0"/>
              <a:t> </a:t>
            </a:r>
            <a:r>
              <a:rPr lang="el-GR" sz="2200" dirty="0"/>
              <a:t>ενώ η εξήγηση της μεταβολής και της δραστηριότητας απαιτεί την επίκληση </a:t>
            </a:r>
            <a:r>
              <a:rPr lang="el-GR" sz="2200" b="1" dirty="0"/>
              <a:t>επιστημονικών νόμων</a:t>
            </a:r>
            <a:r>
              <a:rPr lang="el-GR" sz="2200" dirty="0"/>
              <a:t>.</a:t>
            </a:r>
            <a:endParaRPr lang="el-GR" sz="2200" b="1" dirty="0"/>
          </a:p>
          <a:p>
            <a:pPr marL="0" indent="0">
              <a:buNone/>
            </a:pPr>
            <a:endParaRPr lang="el-GR" sz="2200" b="1" dirty="0"/>
          </a:p>
          <a:p>
            <a:r>
              <a:rPr lang="el-GR" sz="2200" b="1" dirty="0" err="1"/>
              <a:t>Προδιαθεσιακές</a:t>
            </a:r>
            <a:r>
              <a:rPr lang="el-GR" sz="2200" b="1" dirty="0"/>
              <a:t> ιδιότητες: </a:t>
            </a:r>
            <a:r>
              <a:rPr lang="el-GR" sz="2200" dirty="0"/>
              <a:t>Ένα αντικείμενο πραγματώνει μια </a:t>
            </a:r>
            <a:r>
              <a:rPr lang="el-GR" sz="2200" dirty="0" err="1"/>
              <a:t>προδιαθεσιακή</a:t>
            </a:r>
            <a:r>
              <a:rPr lang="el-GR" sz="2200" dirty="0"/>
              <a:t> ιδιότητα αν έχει τη </a:t>
            </a:r>
            <a:r>
              <a:rPr lang="el-GR" sz="2200" b="1" dirty="0"/>
              <a:t>δύναμη</a:t>
            </a:r>
            <a:r>
              <a:rPr lang="el-GR" sz="2200" dirty="0"/>
              <a:t> ή την </a:t>
            </a:r>
            <a:r>
              <a:rPr lang="el-GR" sz="2200" b="1" dirty="0"/>
              <a:t>προδιάθεση </a:t>
            </a:r>
            <a:r>
              <a:rPr lang="el-GR" sz="2200" dirty="0"/>
              <a:t>να </a:t>
            </a:r>
            <a:r>
              <a:rPr lang="el-GR" sz="2200" b="1" dirty="0"/>
              <a:t>ενεργήσει</a:t>
            </a:r>
            <a:r>
              <a:rPr lang="el-GR" sz="2200" dirty="0"/>
              <a:t> ή να </a:t>
            </a:r>
            <a:r>
              <a:rPr lang="el-GR" sz="2200" b="1" dirty="0"/>
              <a:t>δεχθεί</a:t>
            </a:r>
            <a:r>
              <a:rPr lang="el-GR" sz="2200" dirty="0"/>
              <a:t> την ενέργεια κάποιου άλλου αντικειμένου με ορισμένο τρόπο κάτω από ορισμένες συνθήκες.</a:t>
            </a:r>
            <a:endParaRPr lang="el-GR" sz="2200" b="1" dirty="0"/>
          </a:p>
          <a:p>
            <a:pPr lvl="1"/>
            <a:endParaRPr lang="el-GR" sz="2200" b="1" dirty="0"/>
          </a:p>
          <a:p>
            <a:r>
              <a:rPr lang="el-GR" sz="2500" b="1" dirty="0"/>
              <a:t>Η μάζα.</a:t>
            </a:r>
          </a:p>
          <a:p>
            <a:pPr lvl="2"/>
            <a:r>
              <a:rPr lang="el-GR" sz="1900" b="1" dirty="0"/>
              <a:t>Κατηγορική ιδιότητα: </a:t>
            </a:r>
            <a:r>
              <a:rPr lang="el-GR" sz="1900" dirty="0"/>
              <a:t>η μάζα είναι το φυσικό μέγεθος που εκφράζει την ποσότητα ύλης ενός σώματος.</a:t>
            </a:r>
          </a:p>
          <a:p>
            <a:pPr lvl="2"/>
            <a:r>
              <a:rPr lang="el-GR" sz="1900" b="1" dirty="0" err="1"/>
              <a:t>Προδιαθεσιακή</a:t>
            </a:r>
            <a:r>
              <a:rPr lang="el-GR" sz="1900" b="1" dirty="0"/>
              <a:t> ιδιότητα: </a:t>
            </a:r>
            <a:r>
              <a:rPr lang="el-GR" sz="1900" dirty="0"/>
              <a:t>η μάζα είναι το μέτρο της αντίστασης στη μεταβολή της κινητικής κατάστασης ενός σώματος.  </a:t>
            </a:r>
            <a:endParaRPr lang="el-GR" sz="1900" b="1" dirty="0"/>
          </a:p>
        </p:txBody>
      </p:sp>
    </p:spTree>
    <p:extLst>
      <p:ext uri="{BB962C8B-B14F-4D97-AF65-F5344CB8AC3E}">
        <p14:creationId xmlns:p14="http://schemas.microsoft.com/office/powerpoint/2010/main" val="221702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D1695-5E08-46E2-BD4B-14AC0F823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93662"/>
          </a:xfrm>
        </p:spPr>
        <p:txBody>
          <a:bodyPr>
            <a:normAutofit/>
          </a:bodyPr>
          <a:lstStyle/>
          <a:p>
            <a:r>
              <a:rPr lang="el-GR" sz="3600" dirty="0"/>
              <a:t>Δυνάμεις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37D90-37BC-4A32-9515-EFFCF69A5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852"/>
            <a:ext cx="7886700" cy="5005111"/>
          </a:xfrm>
        </p:spPr>
        <p:txBody>
          <a:bodyPr>
            <a:normAutofit/>
          </a:bodyPr>
          <a:lstStyle/>
          <a:p>
            <a:r>
              <a:rPr lang="el-GR" sz="2200" b="1" dirty="0"/>
              <a:t>Υποθέτουμε την ύπαρξη δυνάμεων για εξηγητικούς λόγους: </a:t>
            </a:r>
            <a:r>
              <a:rPr lang="el-GR" sz="2200" dirty="0"/>
              <a:t>εξηγούν τη φυσική δραστηριότητα, τη μεταβολή και την κίνηση. </a:t>
            </a:r>
            <a:endParaRPr lang="en-US" sz="2200" b="1" dirty="0"/>
          </a:p>
          <a:p>
            <a:r>
              <a:rPr lang="el-GR" sz="2200" b="1" dirty="0"/>
              <a:t>Η ενέργεια/δράση απαιτεί την  ύπαρξη δρώντος όντος</a:t>
            </a:r>
            <a:r>
              <a:rPr lang="en-GB" sz="2200" dirty="0"/>
              <a:t>.</a:t>
            </a:r>
            <a:endParaRPr lang="el-GR" sz="2200" dirty="0"/>
          </a:p>
          <a:p>
            <a:pPr marL="342900" lvl="1" indent="0">
              <a:buNone/>
            </a:pPr>
            <a:r>
              <a:rPr lang="en-US" sz="2200" dirty="0"/>
              <a:t>T</a:t>
            </a:r>
            <a:r>
              <a:rPr lang="el-GR" sz="2200" dirty="0"/>
              <a:t>ο </a:t>
            </a:r>
            <a:r>
              <a:rPr lang="en-GB" sz="2200" dirty="0"/>
              <a:t>X </a:t>
            </a:r>
            <a:r>
              <a:rPr lang="el-GR" sz="2200" dirty="0"/>
              <a:t>ενεργεί στο </a:t>
            </a:r>
            <a:r>
              <a:rPr lang="en-GB" sz="2200" dirty="0"/>
              <a:t>Y</a:t>
            </a:r>
            <a:r>
              <a:rPr lang="el-GR" sz="2200" dirty="0"/>
              <a:t> επειδή το Χ έχει κάποια ενεργητική δύναμη η οποία προκαλεί κάποια μεταβολή Φ στο Υ, και το Υ έχει κάποια παθητική δύναμη ώστε να μεταβάλλεται με αντίστοιχο τρόπο.</a:t>
            </a:r>
          </a:p>
          <a:p>
            <a:r>
              <a:rPr lang="el-GR" sz="2200" b="1" dirty="0"/>
              <a:t>Η αιτιότητα ως παραγωγή</a:t>
            </a:r>
            <a:r>
              <a:rPr lang="en-GB" sz="2200" dirty="0"/>
              <a:t>: </a:t>
            </a:r>
            <a:r>
              <a:rPr lang="el-GR" sz="2200" dirty="0"/>
              <a:t>το </a:t>
            </a:r>
            <a:r>
              <a:rPr lang="en-GB" sz="2200" i="1" dirty="0"/>
              <a:t>X </a:t>
            </a:r>
            <a:r>
              <a:rPr lang="el-GR" sz="2200" i="1" dirty="0"/>
              <a:t>είναι αιτία κάποιας μεταβολής στο </a:t>
            </a:r>
            <a:r>
              <a:rPr lang="en-GB" sz="2200" i="1" dirty="0"/>
              <a:t> Y</a:t>
            </a:r>
            <a:r>
              <a:rPr lang="en-GB" sz="2200" dirty="0"/>
              <a:t> </a:t>
            </a:r>
            <a:r>
              <a:rPr lang="el-GR" sz="2200" dirty="0" err="1"/>
              <a:t>ανν</a:t>
            </a:r>
            <a:r>
              <a:rPr lang="el-GR" sz="2200" dirty="0"/>
              <a:t> το  </a:t>
            </a:r>
            <a:r>
              <a:rPr lang="el-GR" sz="2200" i="1" dirty="0"/>
              <a:t>Χ  έχει τη δύναμη να προκαλεί τη μεταβολή στο Υ και το Υ έχει τη δύναμη να μεταβάλλεται αντιστοίχως. </a:t>
            </a:r>
            <a:endParaRPr lang="el-GR" sz="2200" dirty="0"/>
          </a:p>
          <a:p>
            <a:pPr lvl="1"/>
            <a:r>
              <a:rPr lang="el-GR" sz="2100" dirty="0"/>
              <a:t>Ένα σώμα Χ υψηλής θερμοκρασίας έχει την ενεργό δύναμη να θερμαίνει ένα σώμα Υ χαμηλότερης θερμοκρασίας το οποίο θερμαίνεται.</a:t>
            </a:r>
          </a:p>
          <a:p>
            <a:pPr lvl="1"/>
            <a:r>
              <a:rPr lang="el-GR" sz="2100" dirty="0"/>
              <a:t>Η θερμότητα δεν μπορεί να ερμηνευθεί ως η ενεργός δύναμη διότι η θερμότητα δεν κατέχεται από οποιοδήποτε σώμα.</a:t>
            </a:r>
            <a:endParaRPr lang="en-US" sz="2100" dirty="0"/>
          </a:p>
          <a:p>
            <a:pPr marL="3429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731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C3443-514C-49F1-A009-3DB651B86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9612"/>
          </a:xfrm>
        </p:spPr>
        <p:txBody>
          <a:bodyPr/>
          <a:lstStyle/>
          <a:p>
            <a:r>
              <a:rPr lang="el-GR" dirty="0"/>
              <a:t>Χαρακτηριστικά των δυνάμεων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677D44-55BC-4A55-BD55-C059B4473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6431"/>
            <a:ext cx="7886700" cy="484053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b="1" dirty="0"/>
              <a:t>Μη </a:t>
            </a:r>
            <a:r>
              <a:rPr lang="el-GR" b="1" dirty="0" err="1"/>
              <a:t>αναγωγιμότητα</a:t>
            </a:r>
            <a:r>
              <a:rPr lang="el-GR" dirty="0"/>
              <a:t>: Οι δυνάμεις δεν ανάγονται στις ενεργεία εκδηλώσεις τους. Υπάρχουν ακόμα και όταν είναι ανενεργές, όταν δεν προκαλούν μεταβολές. </a:t>
            </a:r>
          </a:p>
          <a:p>
            <a:pPr lvl="1"/>
            <a:r>
              <a:rPr lang="el-GR" dirty="0"/>
              <a:t>Κάθε σώμα που κινείται με σταθερή ταχύτητα έχει αδράνεια (τη δύναμη να αντιστέκεται σε ενδεχόμενη μεταβολή της κινητικής του κατάστασης).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err="1"/>
              <a:t>Κατευθυντικότητα</a:t>
            </a:r>
            <a:r>
              <a:rPr lang="el-GR" dirty="0"/>
              <a:t>: ένα βασικό χαρακτηριστικό των δυνάμεων είναι ότι έχουν ή επιδεικνύουν  φυσική </a:t>
            </a:r>
            <a:r>
              <a:rPr lang="el-GR" dirty="0" err="1"/>
              <a:t>προθετικότητα</a:t>
            </a:r>
            <a:r>
              <a:rPr lang="el-GR" dirty="0"/>
              <a:t>: έχουν κατεύθυνση προς τις εκδηλώσεις τους. Αυτό ισχύει ακόμα κι αν οι δυνάμεις δεν εκδηλώνονται ή  δεν μπορούν να εκδηλωθούν. </a:t>
            </a:r>
          </a:p>
          <a:p>
            <a:pPr lvl="1"/>
            <a:r>
              <a:rPr lang="el-GR" dirty="0"/>
              <a:t>Ένα βάζο κατέχει τη δύναμη να είναι εύθραυστο που κατευθύνεται προς τη θραύση (εκδήλωση της δύναμης) μολονότι το βάζο δεν σπάει. 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err="1"/>
              <a:t>Επιβολείς</a:t>
            </a:r>
            <a:r>
              <a:rPr lang="el-GR" b="1" dirty="0"/>
              <a:t> κανονικοτήτων</a:t>
            </a:r>
            <a:r>
              <a:rPr lang="el-GR" dirty="0"/>
              <a:t>: Οι δυνάμεις συγκροτούν ένα βαθύτερο επίπεδο οντοτήτων που επιβάλλουν την ύπαρξη και τη λειτουργία των κανονικοτήτων που διαπιστώνουμε εμπειρικά. </a:t>
            </a:r>
          </a:p>
          <a:p>
            <a:pPr lvl="1"/>
            <a:r>
              <a:rPr lang="el-GR" dirty="0"/>
              <a:t>Όλα τα μέταλλα διαστέλλονται όταν θερμαίνονται επειδή έχουν τη σχετική δύναμη.</a:t>
            </a:r>
          </a:p>
          <a:p>
            <a:pPr marL="3429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814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37E93B-823F-4188-93B8-79DB5DED2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D4B97E-5087-4810-AB8D-7A5DA2647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Η μη ενεργοποίηση μιας δύναμης εξηγεί την μη εκδήλωση κάποιας αναμενόμενης συμπεριφοράς.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 err="1"/>
              <a:t>Σχεσιακότητα</a:t>
            </a:r>
            <a:r>
              <a:rPr lang="el-GR" dirty="0"/>
              <a:t>: Οι δυνάμεις στη φύση υφίστανται σε ζεύγη: ενεργητική – παθητική δύναμη.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/>
              <a:t>Ταυτοποίηση των δυνάμεων</a:t>
            </a:r>
            <a:r>
              <a:rPr lang="el-G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91987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1C6E02-0103-4A5F-80EC-6DB402F6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5206"/>
          </a:xfrm>
        </p:spPr>
        <p:txBody>
          <a:bodyPr>
            <a:normAutofit fontScale="90000"/>
          </a:bodyPr>
          <a:lstStyle/>
          <a:p>
            <a:r>
              <a:rPr lang="el-GR" dirty="0"/>
              <a:t>Δυνάμεις και νόμοι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35B018-23F2-406D-AB67-7B534E15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>
            <a:normAutofit/>
          </a:bodyPr>
          <a:lstStyle/>
          <a:p>
            <a:r>
              <a:rPr lang="en-US" sz="2200" b="1" dirty="0"/>
              <a:t>Realist lawlessness </a:t>
            </a:r>
            <a:r>
              <a:rPr lang="en-GB" sz="2200" dirty="0"/>
              <a:t>(Mumford)</a:t>
            </a:r>
            <a:endParaRPr lang="en-US" sz="2200" dirty="0"/>
          </a:p>
          <a:p>
            <a:pPr marL="342900" lvl="1" indent="0">
              <a:buNone/>
            </a:pPr>
            <a:r>
              <a:rPr lang="el-GR" sz="2200" b="1" dirty="0"/>
              <a:t>Οι νόμοι δεν αποτελούν στοιχείο της πραγματικότητας</a:t>
            </a:r>
            <a:r>
              <a:rPr lang="en-US" sz="2200" b="1" dirty="0"/>
              <a:t>: </a:t>
            </a:r>
            <a:r>
              <a:rPr lang="el-GR" sz="2200" dirty="0"/>
              <a:t>Οι ιδιότητες έχουν τροπική φόρτιση, μας λένε τι είναι δυνατόν ή αναγκαίο να συμβαίνει σε μεταφυσικά δυνατούς κόσμους. Οι ιδιότητες ικανοποιούν σχέσεις όπως η αναγκαία σύνδεση, ο αποκλεισμός και η παραγωγή. Λόγω των παραπάνω, δεν απομένει ρόλος για να επιτελέσουν οι νόμου. </a:t>
            </a:r>
            <a:r>
              <a:rPr lang="el-GR" sz="2200" b="1" dirty="0"/>
              <a:t>Δεν υφίστανται νόμοι</a:t>
            </a:r>
            <a:r>
              <a:rPr lang="el-GR" sz="2200" dirty="0"/>
              <a:t>.</a:t>
            </a:r>
          </a:p>
          <a:p>
            <a:pPr marL="342900" lvl="1" indent="0">
              <a:buNone/>
            </a:pPr>
            <a:endParaRPr lang="el-GR" sz="2200" dirty="0"/>
          </a:p>
          <a:p>
            <a:pPr marL="342900" lvl="1" indent="0">
              <a:buNone/>
            </a:pPr>
            <a:r>
              <a:rPr lang="en-US" sz="2200" dirty="0"/>
              <a:t>“But laws were never needed in the first place. </a:t>
            </a:r>
            <a:r>
              <a:rPr lang="en-US" sz="2200" b="1" dirty="0">
                <a:solidFill>
                  <a:srgbClr val="FF0000"/>
                </a:solidFill>
              </a:rPr>
              <a:t>Had we seen first that properties were already modal, and the particulars that instantiated them were thereby already powerful, we need never have posited laws </a:t>
            </a:r>
            <a:r>
              <a:rPr lang="en-US" sz="2200" dirty="0"/>
              <a:t>in the hope of them doing work that was already being done” (2004, 193).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3766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1C6E02-0103-4A5F-80EC-6DB402F63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5206"/>
          </a:xfrm>
        </p:spPr>
        <p:txBody>
          <a:bodyPr>
            <a:normAutofit fontScale="90000"/>
          </a:bodyPr>
          <a:lstStyle/>
          <a:p>
            <a:r>
              <a:rPr lang="el-GR" dirty="0"/>
              <a:t>Δυνάμεις και νόμοι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35B018-23F2-406D-AB67-7B534E15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>
            <a:normAutofit/>
          </a:bodyPr>
          <a:lstStyle/>
          <a:p>
            <a:r>
              <a:rPr lang="en-US" sz="2200" b="1" dirty="0"/>
              <a:t>Realist lawfulness </a:t>
            </a:r>
            <a:r>
              <a:rPr lang="el-GR" sz="2200" b="1" dirty="0"/>
              <a:t>(</a:t>
            </a:r>
            <a:r>
              <a:rPr lang="en-US" sz="2200" b="1" dirty="0"/>
              <a:t>Bird, Ellis)</a:t>
            </a:r>
          </a:p>
          <a:p>
            <a:pPr marL="342900" lvl="1" indent="0">
              <a:buNone/>
            </a:pPr>
            <a:r>
              <a:rPr lang="el-GR" sz="2100" b="1" dirty="0"/>
              <a:t>Οι νόμοι είναι πραγματικοί αλλά δεν είναι θεμελιώδεις: </a:t>
            </a:r>
            <a:r>
              <a:rPr lang="el-GR" sz="2100" b="1" dirty="0" err="1"/>
              <a:t>επιγίγνονται</a:t>
            </a:r>
            <a:r>
              <a:rPr lang="el-GR" sz="2100" b="1" dirty="0"/>
              <a:t> δυνάμεων</a:t>
            </a:r>
            <a:r>
              <a:rPr lang="en-US" sz="2100" b="1" dirty="0"/>
              <a:t>.</a:t>
            </a:r>
            <a:endParaRPr lang="en-GB" sz="2400" b="1" dirty="0"/>
          </a:p>
          <a:p>
            <a:pPr marL="342900" lvl="1" indent="0">
              <a:buNone/>
            </a:pPr>
            <a:endParaRPr lang="en-GB" sz="2400" b="1" dirty="0"/>
          </a:p>
          <a:p>
            <a:pPr marL="342900" lvl="1" indent="0">
              <a:buNone/>
            </a:pPr>
            <a:r>
              <a:rPr lang="en-GB" sz="2400" b="1" dirty="0"/>
              <a:t>Bird: </a:t>
            </a:r>
            <a:r>
              <a:rPr lang="el-GR" sz="2400" dirty="0"/>
              <a:t>Ο νόμος που εκφράζεται </a:t>
            </a:r>
            <a:r>
              <a:rPr lang="el-GR" sz="2400" dirty="0" err="1"/>
              <a:t>απότ</a:t>
            </a:r>
            <a:r>
              <a:rPr lang="el-GR" sz="2400" dirty="0"/>
              <a:t> την  καθολική γενίκευση, </a:t>
            </a:r>
          </a:p>
          <a:p>
            <a:pPr marL="342900" lvl="1" indent="0">
              <a:buNone/>
            </a:pPr>
            <a:endParaRPr lang="el-GR" sz="2400" dirty="0"/>
          </a:p>
          <a:p>
            <a:pPr marL="342900" lvl="1" indent="0">
              <a:buNone/>
            </a:pPr>
            <a:r>
              <a:rPr lang="el-GR" sz="2400" dirty="0" err="1"/>
              <a:t>επιγίγνεται</a:t>
            </a:r>
            <a:r>
              <a:rPr lang="el-GR" sz="2400" dirty="0"/>
              <a:t> της πραγματικότητας της δύναμης </a:t>
            </a:r>
            <a:r>
              <a:rPr lang="en-US" sz="2400" dirty="0"/>
              <a:t>D </a:t>
            </a:r>
            <a:r>
              <a:rPr lang="el-GR" sz="2400" dirty="0"/>
              <a:t>η οποία αναλύεται σύμφωνα με την </a:t>
            </a:r>
            <a:r>
              <a:rPr lang="el-GR" sz="2400" dirty="0" err="1"/>
              <a:t>αντιγεγονοτική</a:t>
            </a:r>
            <a:r>
              <a:rPr lang="el-GR" sz="2400" dirty="0"/>
              <a:t> πρόταση, </a:t>
            </a:r>
          </a:p>
          <a:p>
            <a:pPr marL="342900" lvl="1" indent="0">
              <a:buNone/>
            </a:pPr>
            <a:endParaRPr lang="el-GR" sz="2400" dirty="0"/>
          </a:p>
          <a:p>
            <a:pPr marL="342900" lvl="1" indent="0">
              <a:buNone/>
            </a:pPr>
            <a:endParaRPr lang="el-GR" sz="2400" dirty="0"/>
          </a:p>
          <a:p>
            <a:pPr marL="342900" lvl="1" indent="0">
              <a:buNone/>
            </a:pPr>
            <a:r>
              <a:rPr lang="el-GR" sz="2400" dirty="0"/>
              <a:t> </a:t>
            </a:r>
            <a:endParaRPr lang="en-US" sz="21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301078F-80BB-4ADD-BE6B-7B18C96D8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621" y="3267075"/>
            <a:ext cx="2250758" cy="323850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7CB77057-02DB-4921-A2CF-4F42FB4F8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100" y="4450886"/>
            <a:ext cx="1924279" cy="46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1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B9B896-F26C-44A6-8362-386F4195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1139"/>
          </a:xfrm>
        </p:spPr>
        <p:txBody>
          <a:bodyPr>
            <a:normAutofit fontScale="90000"/>
          </a:bodyPr>
          <a:lstStyle/>
          <a:p>
            <a:r>
              <a:rPr lang="el-GR" dirty="0"/>
              <a:t>Εμπειρισμός και δυνάμεις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60F03C-D500-46CD-A097-46C1A6BC8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5754"/>
            <a:ext cx="7886700" cy="5120640"/>
          </a:xfrm>
        </p:spPr>
        <p:txBody>
          <a:bodyPr>
            <a:normAutofit lnSpcReduction="10000"/>
          </a:bodyPr>
          <a:lstStyle/>
          <a:p>
            <a:r>
              <a:rPr lang="el-GR" sz="2200" dirty="0"/>
              <a:t>Οι </a:t>
            </a:r>
            <a:r>
              <a:rPr lang="el-GR" sz="2200" dirty="0" err="1"/>
              <a:t>προδιαθεσιακές</a:t>
            </a:r>
            <a:r>
              <a:rPr lang="el-GR" sz="2200" dirty="0"/>
              <a:t> ιδιότητες αναλύονται με βάση την αναπαράσταση τους ως κατηγορήματα σε μία γλώσσα.</a:t>
            </a:r>
          </a:p>
          <a:p>
            <a:pPr lvl="1"/>
            <a:r>
              <a:rPr lang="en-US" sz="1900" dirty="0"/>
              <a:t>Px: </a:t>
            </a:r>
            <a:r>
              <a:rPr lang="el-GR" sz="1900" dirty="0"/>
              <a:t>«το </a:t>
            </a:r>
            <a:r>
              <a:rPr lang="en-US" sz="1900" dirty="0"/>
              <a:t>x </a:t>
            </a:r>
            <a:r>
              <a:rPr lang="el-GR" sz="1900" dirty="0"/>
              <a:t>είναι </a:t>
            </a:r>
            <a:r>
              <a:rPr lang="el-GR" sz="1900" dirty="0" err="1"/>
              <a:t>υδατοδιαλυτό</a:t>
            </a:r>
            <a:r>
              <a:rPr lang="el-GR" sz="1900" dirty="0"/>
              <a:t>». </a:t>
            </a:r>
            <a:r>
              <a:rPr lang="en-US" sz="1900" dirty="0" err="1"/>
              <a:t>Qx</a:t>
            </a:r>
            <a:r>
              <a:rPr lang="en-US" sz="1900" dirty="0"/>
              <a:t>:</a:t>
            </a:r>
            <a:r>
              <a:rPr lang="el-GR" sz="1900" dirty="0"/>
              <a:t> «το </a:t>
            </a:r>
            <a:r>
              <a:rPr lang="en-US" sz="1900" dirty="0"/>
              <a:t>x </a:t>
            </a:r>
            <a:r>
              <a:rPr lang="el-GR" sz="1900" dirty="0"/>
              <a:t>είναι εύθραυστο»</a:t>
            </a:r>
          </a:p>
          <a:p>
            <a:endParaRPr lang="en-US" sz="2200" dirty="0"/>
          </a:p>
          <a:p>
            <a:r>
              <a:rPr lang="el-GR" sz="2200" dirty="0"/>
              <a:t>Τα κατηγορήματα αυτά θεωρούνται συντακτικά ισοδύναμα με ένα σύνολο υποθετικών προτάσεων.</a:t>
            </a:r>
          </a:p>
          <a:p>
            <a:endParaRPr lang="en-US" sz="2200" dirty="0"/>
          </a:p>
          <a:p>
            <a:r>
              <a:rPr lang="el-GR" sz="2200" dirty="0"/>
              <a:t>Οι υποθετικές προτάσεις διατυπώνονται, σε τελική ανάλυση, με όρους γλωσσικών κατηγορημάτων που αναπαριστούν κατηγορικές ιδιότητες.</a:t>
            </a:r>
          </a:p>
          <a:p>
            <a:pPr lvl="1"/>
            <a:r>
              <a:rPr lang="el-GR" sz="2200" dirty="0"/>
              <a:t>Κάτι έχει την προδιάθεση σε κάποια χρονική να δώσει την απόκριση </a:t>
            </a:r>
            <a:r>
              <a:rPr lang="en-US" sz="2200" dirty="0"/>
              <a:t>r</a:t>
            </a:r>
            <a:r>
              <a:rPr lang="el-GR" sz="2200" dirty="0"/>
              <a:t> σε ένα ερέθισμα </a:t>
            </a:r>
            <a:r>
              <a:rPr lang="en-US" sz="2200" dirty="0"/>
              <a:t>s </a:t>
            </a:r>
            <a:r>
              <a:rPr lang="el-GR" sz="2200" dirty="0" err="1"/>
              <a:t>ανν</a:t>
            </a:r>
            <a:r>
              <a:rPr lang="el-GR" sz="2200" dirty="0"/>
              <a:t>, αν το </a:t>
            </a:r>
            <a:r>
              <a:rPr lang="en-US" sz="2200" dirty="0"/>
              <a:t>x </a:t>
            </a:r>
            <a:r>
              <a:rPr lang="el-GR" sz="2200" dirty="0"/>
              <a:t>υποβληθεί στο ερέθισμα </a:t>
            </a:r>
            <a:r>
              <a:rPr lang="en-US" sz="2200" dirty="0"/>
              <a:t>s </a:t>
            </a:r>
            <a:r>
              <a:rPr lang="el-GR" sz="2200" dirty="0"/>
              <a:t>τη χρονική στιγμή </a:t>
            </a:r>
            <a:r>
              <a:rPr lang="en-US" sz="2200" dirty="0"/>
              <a:t>t </a:t>
            </a:r>
            <a:r>
              <a:rPr lang="el-GR" sz="2200" dirty="0"/>
              <a:t>τότε θα δώσει την απόκριση </a:t>
            </a:r>
            <a:r>
              <a:rPr lang="en-US" sz="2200" dirty="0"/>
              <a:t>r.</a:t>
            </a:r>
            <a:endParaRPr lang="el-GR" sz="2200" dirty="0"/>
          </a:p>
          <a:p>
            <a:pPr lvl="1"/>
            <a:r>
              <a:rPr lang="el-GR" sz="2200" dirty="0"/>
              <a:t>Ένα κομμάτι ζάχαρης είναι </a:t>
            </a:r>
            <a:r>
              <a:rPr lang="el-GR" sz="2200" dirty="0" err="1"/>
              <a:t>υδατοδιαλυτό</a:t>
            </a:r>
            <a:r>
              <a:rPr lang="el-GR" sz="2200" dirty="0"/>
              <a:t> </a:t>
            </a:r>
            <a:r>
              <a:rPr lang="el-GR" sz="2200" dirty="0" err="1"/>
              <a:t>ανν</a:t>
            </a:r>
            <a:r>
              <a:rPr lang="el-GR" sz="2200" dirty="0"/>
              <a:t>, αν το τοποθετήσουμε σε νερό (</a:t>
            </a:r>
            <a:r>
              <a:rPr lang="en-US" sz="2200" dirty="0"/>
              <a:t>s)</a:t>
            </a:r>
            <a:r>
              <a:rPr lang="el-GR" sz="2200" dirty="0"/>
              <a:t>, αυτό διαλύεται </a:t>
            </a:r>
            <a:r>
              <a:rPr lang="en-US" sz="2200" dirty="0"/>
              <a:t>(r).</a:t>
            </a:r>
            <a:endParaRPr lang="el-GR" sz="2200" dirty="0"/>
          </a:p>
          <a:p>
            <a:pPr lvl="1"/>
            <a:endParaRPr lang="el-GR" sz="2200" dirty="0"/>
          </a:p>
          <a:p>
            <a:pPr marL="0" indent="0">
              <a:buNone/>
            </a:pPr>
            <a:endParaRPr lang="el-GR" sz="2200" b="1" dirty="0"/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4264436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1348</Words>
  <Application>Microsoft Office PowerPoint</Application>
  <PresentationFormat>Προβολή στην οθόνη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ΑΙΤΙΟΤΗΤΑ ΚΑΙ ΔΥΝΑΜΕΙΣ</vt:lpstr>
      <vt:lpstr>Ιδιότητες</vt:lpstr>
      <vt:lpstr>Το τροπικό καθεστώς των ιδιοτήτων</vt:lpstr>
      <vt:lpstr>Δυνάμεις</vt:lpstr>
      <vt:lpstr>Χαρακτηριστικά των δυνάμεων</vt:lpstr>
      <vt:lpstr>Παρουσίαση του PowerPoint</vt:lpstr>
      <vt:lpstr>Δυνάμεις και νόμοι</vt:lpstr>
      <vt:lpstr>Δυνάμεις και νόμοι</vt:lpstr>
      <vt:lpstr>Εμπειρισμός και δυνάμεις</vt:lpstr>
      <vt:lpstr>Εμπειρισμός και δυνάμεις</vt:lpstr>
      <vt:lpstr>Εμπειρισμός και δυνάμεις: πρόβλημα</vt:lpstr>
      <vt:lpstr>Σύγχρονες απόψεις για τις δυνάμεις</vt:lpstr>
      <vt:lpstr>Κάποιες σύγχρονες απόψεις για τις ιδιότητες</vt:lpstr>
      <vt:lpstr>Ενάντια στις δυνάμεις - Molnar (2003)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ΑΙΤΙΟΤΗΤΑ ΚΑΙ ΔΥΝΑΜΕΙΣ</dc:title>
  <dc:creator>Chrysovalantis Stergiou</dc:creator>
  <cp:lastModifiedBy>Chrysovalantis Stergiou</cp:lastModifiedBy>
  <cp:revision>101</cp:revision>
  <dcterms:created xsi:type="dcterms:W3CDTF">2021-04-08T09:53:58Z</dcterms:created>
  <dcterms:modified xsi:type="dcterms:W3CDTF">2021-04-12T15:01:35Z</dcterms:modified>
</cp:coreProperties>
</file>