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7" r:id="rId3"/>
    <p:sldId id="265" r:id="rId4"/>
    <p:sldId id="263" r:id="rId5"/>
    <p:sldId id="261" r:id="rId6"/>
    <p:sldId id="264" r:id="rId7"/>
    <p:sldId id="274" r:id="rId8"/>
    <p:sldId id="343" r:id="rId9"/>
    <p:sldId id="328" r:id="rId10"/>
    <p:sldId id="266" r:id="rId11"/>
    <p:sldId id="262" r:id="rId12"/>
    <p:sldId id="271" r:id="rId13"/>
    <p:sldId id="269" r:id="rId14"/>
    <p:sldId id="283" r:id="rId15"/>
    <p:sldId id="275" r:id="rId16"/>
    <p:sldId id="276" r:id="rId17"/>
    <p:sldId id="345" r:id="rId18"/>
    <p:sldId id="346" r:id="rId19"/>
    <p:sldId id="344" r:id="rId20"/>
    <p:sldId id="272" r:id="rId21"/>
    <p:sldId id="341" r:id="rId22"/>
    <p:sldId id="278" r:id="rId23"/>
    <p:sldId id="342" r:id="rId24"/>
    <p:sldId id="339" r:id="rId25"/>
    <p:sldId id="340" r:id="rId26"/>
    <p:sldId id="317" r:id="rId2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9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45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622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430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41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40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543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14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446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04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319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29E1-E97F-4EC3-8701-3DE999E6F227}" type="datetimeFigureOut">
              <a:rPr lang="el-GR" smtClean="0"/>
              <a:t>29/9/2026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1C19-6C5C-4DB7-94AC-937D7695BE6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836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A3%CF%8D%CE%BD%CE%BF%CE%BB%CE%BF" TargetMode="External"/><Relationship Id="rId2" Type="http://schemas.openxmlformats.org/officeDocument/2006/relationships/hyperlink" Target="https://el.wikipedia.org/wiki/%CE%9C%CE%B1%CE%B8%CE%B7%CE%BC%CE%B1%CF%84%CE%B9%CE%BA%CE%A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l.wikipedia.org/wiki/%CE%95%CF%85%CE%B8%CE%B5%CE%AF%CE%B1" TargetMode="External"/><Relationship Id="rId5" Type="http://schemas.openxmlformats.org/officeDocument/2006/relationships/hyperlink" Target="https://el.wikipedia.org/wiki/%CE%A3%CE%B7%CE%BC%CE%B5%CE%AF%CE%BF" TargetMode="External"/><Relationship Id="rId4" Type="http://schemas.openxmlformats.org/officeDocument/2006/relationships/hyperlink" Target="https://el.wikipedia.org/w/index.php?title=%CE%88%CE%BD%CE%B1_%CF%80%CF%81%CE%BF%CF%82_%CE%AD%CE%BD%CE%B1_%CE%B1%CE%BD%CF%84%CE%B9%CF%83%CF%84%CE%BF%CE%B9%CF%87%CE%AF%CE%B1&amp;action=edit&amp;redlink=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1%CE%BD%CE%B1%CE%BB%CE%BF%CE%B3%CE%AF%CE%B1_(%CE%9C%CE%B1%CE%B8%CE%B7%CE%BC%CE%B1%CF%84%CE%B9%CE%BA%CE%AC)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l.wikipedia.org/wiki/%CE%9A%CF%8D%CE%BA%CE%BB%CE%BF%CF%82" TargetMode="External"/><Relationship Id="rId5" Type="http://schemas.openxmlformats.org/officeDocument/2006/relationships/hyperlink" Target="https://el.wikipedia.org/wiki/%CE%94%CE%B9%CE%AC%CE%BC%CE%B5%CF%84%CF%81%CE%BF%CF%82" TargetMode="External"/><Relationship Id="rId4" Type="http://schemas.openxmlformats.org/officeDocument/2006/relationships/hyperlink" Target="https://el.wikipedia.org/wiki/%CE%A0%CE%B5%CF%81%CE%B9%CF%86%CE%AD%CF%81%CE%B5%CE%B9%CE%B1_(%CE%BC%CE%B1%CE%B8%CE%B7%CE%BC%CE%B1%CF%84%CE%B9%CE%BA%CE%AC)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03583" y="1041400"/>
            <a:ext cx="11184834" cy="2387600"/>
          </a:xfrm>
        </p:spPr>
        <p:txBody>
          <a:bodyPr>
            <a:normAutofit/>
          </a:bodyPr>
          <a:lstStyle/>
          <a:p>
            <a:r>
              <a:rPr lang="el-GR" sz="6600" dirty="0">
                <a:solidFill>
                  <a:srgbClr val="7030A0"/>
                </a:solidFill>
              </a:rPr>
              <a:t>Μαθηματικά</a:t>
            </a:r>
            <a:br>
              <a:rPr lang="en-US" dirty="0"/>
            </a:br>
            <a:r>
              <a:rPr lang="en-US" dirty="0"/>
              <a:t>1</a:t>
            </a:r>
            <a:r>
              <a:rPr lang="el-GR" baseline="30000" dirty="0"/>
              <a:t>η</a:t>
            </a:r>
            <a:r>
              <a:rPr lang="el-GR" dirty="0"/>
              <a:t> ενότητα: </a:t>
            </a:r>
            <a:r>
              <a:rPr lang="el-GR" b="1" dirty="0">
                <a:solidFill>
                  <a:srgbClr val="00B050"/>
                </a:solidFill>
              </a:rPr>
              <a:t>Πραγματικοί αριθμοί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4064000"/>
            <a:ext cx="9144000" cy="1193799"/>
          </a:xfrm>
        </p:spPr>
        <p:txBody>
          <a:bodyPr>
            <a:normAutofit/>
          </a:bodyPr>
          <a:lstStyle/>
          <a:p>
            <a:r>
              <a:rPr lang="el-GR" sz="6000" dirty="0">
                <a:solidFill>
                  <a:srgbClr val="00B0F0"/>
                </a:solidFill>
              </a:rPr>
              <a:t>ΙΦΕ</a:t>
            </a:r>
          </a:p>
        </p:txBody>
      </p:sp>
    </p:spTree>
    <p:extLst>
      <p:ext uri="{BB962C8B-B14F-4D97-AF65-F5344CB8AC3E}">
        <p14:creationId xmlns:p14="http://schemas.microsoft.com/office/powerpoint/2010/main" val="326737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16916" y="4395729"/>
            <a:ext cx="6836884" cy="1781233"/>
          </a:xfrm>
        </p:spPr>
        <p:txBody>
          <a:bodyPr>
            <a:normAutofit fontScale="55000" lnSpcReduction="20000"/>
          </a:bodyPr>
          <a:lstStyle/>
          <a:p>
            <a:pPr marL="0" indent="0" algn="r">
              <a:buNone/>
            </a:pPr>
            <a:r>
              <a:rPr lang="el-GR" sz="54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ΕΙΣΑΓΩΓΗ</a:t>
            </a:r>
          </a:p>
          <a:p>
            <a:pPr marL="0" indent="0" algn="r">
              <a:buNone/>
            </a:pPr>
            <a:endParaRPr lang="el-GR" sz="540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 marL="0" indent="0" algn="r">
              <a:buNone/>
            </a:pPr>
            <a:r>
              <a:rPr lang="el-GR" sz="54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Η ΣΗΜΑΣΙΑ ΤΩΝ ΑΝΑΠΑΡΑΣΤΑΣΕΩΝ στα Μαθηματικά.</a:t>
            </a:r>
          </a:p>
          <a:p>
            <a:pPr marL="0" indent="0" algn="r">
              <a:buNone/>
            </a:pPr>
            <a:endParaRPr lang="el-GR" sz="540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32231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C55B-276B-4AF3-AA15-6329E017E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7904" y="365125"/>
            <a:ext cx="3935895" cy="973345"/>
          </a:xfrm>
        </p:spPr>
        <p:txBody>
          <a:bodyPr>
            <a:normAutofit fontScale="90000"/>
          </a:bodyPr>
          <a:lstStyle/>
          <a:p>
            <a:r>
              <a:rPr lang="el-GR" dirty="0"/>
              <a:t>Χρονολογική </a:t>
            </a:r>
            <a:r>
              <a:rPr lang="en-US" dirty="0"/>
              <a:t>(</a:t>
            </a:r>
            <a:r>
              <a:rPr lang="el-GR" dirty="0" err="1"/>
              <a:t>αριθμο</a:t>
            </a:r>
            <a:r>
              <a:rPr lang="en-US" dirty="0"/>
              <a:t>)</a:t>
            </a:r>
            <a:r>
              <a:rPr lang="el-GR" dirty="0"/>
              <a:t>γραμμή</a:t>
            </a:r>
            <a:endParaRPr lang="en-US" dirty="0"/>
          </a:p>
        </p:txBody>
      </p:sp>
      <p:pic>
        <p:nvPicPr>
          <p:cNvPr id="2050" name="Picture 2" descr="Αποτέλεσμα εικόνας για ΑΡΙΘΜΟΓΡΑΜΜΗ ιστορικα γεγονότα">
            <a:extLst>
              <a:ext uri="{FF2B5EF4-FFF2-40B4-BE49-F238E27FC236}">
                <a16:creationId xmlns:a16="http://schemas.microsoft.com/office/drawing/2014/main" id="{4947CEAF-9788-407D-847C-DC517EB09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3"/>
          <a:stretch>
            <a:fillRect/>
          </a:stretch>
        </p:blipFill>
        <p:spPr bwMode="auto">
          <a:xfrm>
            <a:off x="206476" y="98323"/>
            <a:ext cx="6135329" cy="418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F791D6-38BD-4692-886C-D167B4693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738" y="4144755"/>
            <a:ext cx="7410450" cy="234812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F59B6B59-00CD-2B4A-B09B-3105CFDD3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558" y="1791633"/>
            <a:ext cx="5272082" cy="1341161"/>
          </a:xfrm>
          <a:prstGeom prst="rect">
            <a:avLst/>
          </a:pr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0E4946-FEE0-25E0-0424-BCC9DD340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49" y="4568825"/>
            <a:ext cx="4127090" cy="10650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>
                <a:solidFill>
                  <a:srgbClr val="FF0000"/>
                </a:solidFill>
              </a:rPr>
              <a:t>Ποια διαφορά αναγνωρίζετε ανάμεσα στα χρονικά διαστήματα π.Χ. και μ.Χ.?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2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86CA-88C2-47A9-A8DE-35110E22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Συζήτηση στην τάξη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6E963-9616-4A8E-9EF5-634B8F02A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237988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solidFill>
                  <a:srgbClr val="FF0000"/>
                </a:solidFill>
              </a:rPr>
              <a:t>Ποια χρονική περίοδος αναφέρεται ως ο «5</a:t>
            </a:r>
            <a:r>
              <a:rPr lang="el-GR" baseline="30000" dirty="0">
                <a:solidFill>
                  <a:srgbClr val="FF0000"/>
                </a:solidFill>
              </a:rPr>
              <a:t>ος</a:t>
            </a:r>
            <a:r>
              <a:rPr lang="el-GR" dirty="0">
                <a:solidFill>
                  <a:srgbClr val="FF0000"/>
                </a:solidFill>
              </a:rPr>
              <a:t> αιώνας π.Χ.»;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l-GR" dirty="0">
                <a:solidFill>
                  <a:srgbClr val="FF0000"/>
                </a:solidFill>
              </a:rPr>
              <a:t>Ποια χρονική περίοδος αναφέρεται ως ο «5</a:t>
            </a:r>
            <a:r>
              <a:rPr lang="el-GR" baseline="30000" dirty="0">
                <a:solidFill>
                  <a:srgbClr val="FF0000"/>
                </a:solidFill>
              </a:rPr>
              <a:t>ος</a:t>
            </a:r>
            <a:r>
              <a:rPr lang="el-GR" dirty="0">
                <a:solidFill>
                  <a:srgbClr val="FF0000"/>
                </a:solidFill>
              </a:rPr>
              <a:t> αιώνας μ.Χ.»;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Σχολικό κείμενο:</a:t>
            </a:r>
          </a:p>
          <a:p>
            <a:pPr marL="0" indent="0">
              <a:buNone/>
            </a:pPr>
            <a:r>
              <a:rPr lang="el-GR" dirty="0"/>
              <a:t> </a:t>
            </a:r>
            <a:r>
              <a:rPr lang="el-GR" i="1" dirty="0"/>
              <a:t>«το β’ μισό του 11</a:t>
            </a:r>
            <a:r>
              <a:rPr lang="el-GR" i="1" baseline="30000" dirty="0"/>
              <a:t>ου</a:t>
            </a:r>
            <a:r>
              <a:rPr lang="el-GR" i="1" dirty="0"/>
              <a:t> αι. μ.Χ. σημειώθηκε μεγάλη αύξηση του πληθυσμού και εκδηλώθηκαν, με ιδιαίτερη ένταση, πείνα και επιδημίες στη Ν. Ιταλία»</a:t>
            </a:r>
          </a:p>
          <a:p>
            <a:pPr marL="0" indent="0">
              <a:buNone/>
            </a:pPr>
            <a:endParaRPr lang="en-US" dirty="0"/>
          </a:p>
          <a:p>
            <a:r>
              <a:rPr lang="el-GR" dirty="0">
                <a:solidFill>
                  <a:srgbClr val="FF0000"/>
                </a:solidFill>
              </a:rPr>
              <a:t>Σε ποια χρονική περίοδος αναφέρεται το παραπάνω απόσπασμα;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AF13B27B-8B0F-BDA5-341B-9125D5A85F5A}"/>
              </a:ext>
            </a:extLst>
          </p:cNvPr>
          <p:cNvSpPr txBox="1">
            <a:spLocks/>
          </p:cNvSpPr>
          <p:nvPr/>
        </p:nvSpPr>
        <p:spPr>
          <a:xfrm>
            <a:off x="838200" y="5198552"/>
            <a:ext cx="9996948" cy="10847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FF0000"/>
                </a:solidFill>
              </a:rPr>
              <a:t>Γενικά ποιος είναι ο ρόλος τέτοιας μορφής αναπαραστάσεων στις διάφορες επιστήμες;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19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σημασία των αναπαραστάσεων στα μαθηματικά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Ο συμβολισμός και η </a:t>
            </a:r>
            <a:r>
              <a:rPr lang="el-GR" dirty="0" err="1"/>
              <a:t>μοντελοποίηση</a:t>
            </a:r>
            <a:r>
              <a:rPr lang="el-GR" dirty="0"/>
              <a:t> παίζουν καθοριστικό ρόλο στα μαθηματικά.</a:t>
            </a:r>
          </a:p>
          <a:p>
            <a:pPr lvl="1"/>
            <a:r>
              <a:rPr lang="el-GR" dirty="0"/>
              <a:t>Επιτρέπουν το συλλογισμό και την επικοινωνία των μαθηματικών εννοιών που από τη φύση τους είναι αφηρημένα. </a:t>
            </a:r>
          </a:p>
          <a:p>
            <a:r>
              <a:rPr lang="el-GR" dirty="0"/>
              <a:t>Οι αναπαραστάσεις κατέχουν σημαντική θέση στα σχολικά εγχειρίδια τα οποία με τη σειρά τους αποτελούν συχνά το αποκλειστικό μέσο για τη διδασκαλία των μαθηματικών στο σχολείο.</a:t>
            </a:r>
          </a:p>
          <a:p>
            <a:r>
              <a:rPr lang="el-GR" dirty="0" err="1"/>
              <a:t>Ενα</a:t>
            </a:r>
            <a:r>
              <a:rPr lang="el-GR" dirty="0"/>
              <a:t> τέτοιο είδος αναπαράστασης είναι και η </a:t>
            </a:r>
            <a:r>
              <a:rPr lang="el-GR" dirty="0" err="1"/>
              <a:t>αριθμογραμμή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630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06E0-E7B6-4E06-AB98-133F31E8F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1" y="260625"/>
            <a:ext cx="6821557" cy="840823"/>
          </a:xfrm>
        </p:spPr>
        <p:txBody>
          <a:bodyPr/>
          <a:lstStyle/>
          <a:p>
            <a:r>
              <a:rPr lang="el-GR" dirty="0"/>
              <a:t>Η έννοια της </a:t>
            </a:r>
            <a:r>
              <a:rPr lang="el-GR" dirty="0" err="1"/>
              <a:t>αριθμογραμμής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06DB4-4449-433A-A2CC-C530CDCDA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448"/>
            <a:ext cx="6264965" cy="5075515"/>
          </a:xfrm>
        </p:spPr>
        <p:txBody>
          <a:bodyPr>
            <a:normAutofit/>
          </a:bodyPr>
          <a:lstStyle/>
          <a:p>
            <a:r>
              <a:rPr lang="el-GR" dirty="0"/>
              <a:t>Προσφέρει </a:t>
            </a:r>
          </a:p>
          <a:p>
            <a:pPr lvl="1"/>
            <a:r>
              <a:rPr lang="el-GR" dirty="0"/>
              <a:t>τη δυνατότητα στην οργάνωση της σκέψης για τους αριθμούς και τις θέσεις τους</a:t>
            </a:r>
          </a:p>
          <a:p>
            <a:pPr lvl="1"/>
            <a:r>
              <a:rPr lang="el-GR" dirty="0"/>
              <a:t>στη μέτρηση ποσοτήτων και μεγεθών. </a:t>
            </a:r>
          </a:p>
          <a:p>
            <a:r>
              <a:rPr lang="el-GR" dirty="0"/>
              <a:t>Η αναπαράσταση της </a:t>
            </a:r>
            <a:r>
              <a:rPr lang="el-GR" dirty="0" err="1"/>
              <a:t>αριθμογραμμής</a:t>
            </a:r>
            <a:r>
              <a:rPr lang="el-GR" dirty="0"/>
              <a:t>, χρησιμοποιείται για </a:t>
            </a:r>
          </a:p>
          <a:p>
            <a:pPr lvl="1"/>
            <a:r>
              <a:rPr lang="el-GR" dirty="0"/>
              <a:t>τη μέτρηση του μήκους και του χρόνου </a:t>
            </a:r>
          </a:p>
          <a:p>
            <a:pPr lvl="1"/>
            <a:r>
              <a:rPr lang="el-GR" dirty="0"/>
              <a:t>αλλά και για την καταγραφή της χρονικής σειράς γεγονότων </a:t>
            </a:r>
            <a:endParaRPr lang="en-US" dirty="0"/>
          </a:p>
        </p:txBody>
      </p:sp>
      <p:pic>
        <p:nvPicPr>
          <p:cNvPr id="1026" name="Picture 2" descr="Αποτέλεσμα εικόνας για ΑΡΙΘΜΟΓΡΑΜΜΗ">
            <a:extLst>
              <a:ext uri="{FF2B5EF4-FFF2-40B4-BE49-F238E27FC236}">
                <a16:creationId xmlns:a16="http://schemas.microsoft.com/office/drawing/2014/main" id="{C4C62A2F-6709-4F25-97A1-27FE72B62B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2" b="17266"/>
          <a:stretch>
            <a:fillRect/>
          </a:stretch>
        </p:blipFill>
        <p:spPr bwMode="auto">
          <a:xfrm>
            <a:off x="6931742" y="599767"/>
            <a:ext cx="5139194" cy="44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16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C8AFA-335B-4801-80F1-E9B28F57A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17" y="702365"/>
            <a:ext cx="11444748" cy="5474598"/>
          </a:xfrm>
        </p:spPr>
        <p:txBody>
          <a:bodyPr>
            <a:normAutofit/>
          </a:bodyPr>
          <a:lstStyle/>
          <a:p>
            <a:r>
              <a:rPr lang="el-GR" dirty="0"/>
              <a:t>Η </a:t>
            </a:r>
            <a:r>
              <a:rPr lang="el-GR" dirty="0" err="1"/>
              <a:t>αριθμογραμμή</a:t>
            </a:r>
            <a:r>
              <a:rPr lang="el-GR" dirty="0"/>
              <a:t> είναι η αναπαράσταση μιας ευθείας γραμμής μετρήσιμη σε χωρικά διαστήματα της μονάδας και αποτελείται από ένα σύνολο μαθηματικών</a:t>
            </a:r>
            <a:r>
              <a:rPr lang="el-GR" b="1" dirty="0"/>
              <a:t> συμβάσεων</a:t>
            </a:r>
            <a:r>
              <a:rPr lang="el-GR" dirty="0"/>
              <a:t>. </a:t>
            </a:r>
            <a:r>
              <a:rPr lang="el-GR" dirty="0">
                <a:solidFill>
                  <a:srgbClr val="FF0000"/>
                </a:solidFill>
              </a:rPr>
              <a:t>ΠΟΙΕΣ ΕΊΝΑΙ ΑΥΤΈΣ?</a:t>
            </a:r>
          </a:p>
          <a:p>
            <a:r>
              <a:rPr lang="el-GR" dirty="0"/>
              <a:t>Στην </a:t>
            </a:r>
            <a:r>
              <a:rPr lang="el-GR" dirty="0" err="1"/>
              <a:t>αριθμογραμμή</a:t>
            </a:r>
            <a:r>
              <a:rPr lang="el-GR" dirty="0"/>
              <a:t> απεικονίζονται τα σημεία των αριθμών </a:t>
            </a:r>
            <a:r>
              <a:rPr lang="el-GR" b="1" dirty="0"/>
              <a:t>καθώς και οι αποστάσεις τους. </a:t>
            </a:r>
          </a:p>
          <a:p>
            <a:r>
              <a:rPr lang="el-GR" dirty="0"/>
              <a:t>Ο ρόλος της </a:t>
            </a:r>
            <a:r>
              <a:rPr lang="el-GR" dirty="0" err="1"/>
              <a:t>αριθμογραμμής</a:t>
            </a:r>
            <a:r>
              <a:rPr lang="el-GR" dirty="0"/>
              <a:t> είναι πολύ σημαντικός τόσο σε σχέση με τη δυνατότητα που προσφέρει στην </a:t>
            </a:r>
            <a:r>
              <a:rPr lang="el-GR" b="1" dirty="0"/>
              <a:t>οργάνωση της σκέψης για τους αριθμούς </a:t>
            </a:r>
            <a:r>
              <a:rPr lang="el-GR" dirty="0"/>
              <a:t>και τις θέσεις τους όσο και στη μέτρηση ποσοτήτων και μεγεθών </a:t>
            </a:r>
          </a:p>
          <a:p>
            <a:r>
              <a:rPr lang="el-GR" dirty="0"/>
              <a:t>Δίνει τη δυνατότητα </a:t>
            </a:r>
            <a:endParaRPr lang="en-US" dirty="0"/>
          </a:p>
          <a:p>
            <a:pPr lvl="1"/>
            <a:r>
              <a:rPr lang="el-GR" dirty="0"/>
              <a:t>να αναπαρασταθούν τα αριθμητικά μεγέθη κατά σειρά μεγέθους </a:t>
            </a:r>
          </a:p>
          <a:p>
            <a:pPr lvl="1"/>
            <a:r>
              <a:rPr lang="el-GR" dirty="0"/>
              <a:t>να τοποθετήσουμε αριθμούς όπως ακέραιους, δεκαδικούς, αρνητικούς, κλάσματα</a:t>
            </a:r>
            <a:r>
              <a:rPr lang="en-US" dirty="0"/>
              <a:t> </a:t>
            </a:r>
            <a:r>
              <a:rPr lang="el-GR" dirty="0"/>
              <a:t>κλπ.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418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5949C6-BC53-FFC6-A25C-0E90F3FF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24222"/>
            <a:ext cx="8160773" cy="898334"/>
          </a:xfrm>
        </p:spPr>
        <p:txBody>
          <a:bodyPr>
            <a:normAutofit/>
          </a:bodyPr>
          <a:lstStyle/>
          <a:p>
            <a:r>
              <a:rPr lang="el-GR" sz="2800" dirty="0"/>
              <a:t>Οι λειτουργίες αναπαραστάσεων της </a:t>
            </a:r>
            <a:r>
              <a:rPr lang="el-GR" sz="2800" dirty="0" err="1"/>
              <a:t>αριθμογραμμής</a:t>
            </a:r>
            <a:r>
              <a:rPr lang="el-GR" sz="2800" dirty="0"/>
              <a:t> σε σχολικά βιβλία μικρών τάξεων </a:t>
            </a:r>
            <a:endParaRPr lang="en-US" sz="2800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08AF8125-B90A-6D7B-9EC3-6970D6004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27" y="1380108"/>
            <a:ext cx="5271286" cy="220999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00F96865-0593-941D-8527-0EB10B7EA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057" y="1022556"/>
            <a:ext cx="6529816" cy="44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3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pPr marL="0" indent="0" algn="r">
              <a:buNone/>
            </a:pPr>
            <a:r>
              <a:rPr lang="el-GR" sz="54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Από την </a:t>
            </a:r>
            <a:r>
              <a:rPr lang="el-GR" sz="540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αριθμογραμμή</a:t>
            </a:r>
            <a:r>
              <a:rPr lang="el-GR" sz="54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στην ΕΥΘΕΙΑ ΤΩΝ ΠΡΑΓΜΑΤΙΚΩΝ ΑΡΙΘΜΩΝ</a:t>
            </a:r>
          </a:p>
        </p:txBody>
      </p:sp>
    </p:spTree>
    <p:extLst>
      <p:ext uri="{BB962C8B-B14F-4D97-AF65-F5344CB8AC3E}">
        <p14:creationId xmlns:p14="http://schemas.microsoft.com/office/powerpoint/2010/main" val="568624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7D259-ACAB-4437-980E-15307A378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5" y="1825625"/>
            <a:ext cx="11237842" cy="4667250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Στα </a:t>
            </a:r>
            <a:r>
              <a:rPr lang="el-GR" dirty="0">
                <a:hlinkClick r:id="rId2" tooltip="Μαθηματικ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μαθηματικά</a:t>
            </a:r>
            <a:r>
              <a:rPr lang="el-GR" dirty="0"/>
              <a:t>, οι πραγματικοί αριθμοί γίνονται αντιληπτοί διαισθητικά ως το </a:t>
            </a:r>
            <a:r>
              <a:rPr lang="el-GR" dirty="0">
                <a:hlinkClick r:id="rId3" tooltip="Σύνολο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σύνολο</a:t>
            </a:r>
            <a:r>
              <a:rPr lang="el-GR" dirty="0"/>
              <a:t> όλων των αριθμών που είναι σε </a:t>
            </a:r>
            <a:r>
              <a:rPr lang="el-GR" dirty="0">
                <a:hlinkClick r:id="rId4" tooltip="Ένα προς ένα αντιστοιχία (δεν έχει γραφτεί ακόμα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ένα προς ένα αντιστοιχία</a:t>
            </a:r>
            <a:r>
              <a:rPr lang="el-GR" dirty="0"/>
              <a:t> με τα </a:t>
            </a:r>
            <a:r>
              <a:rPr lang="el-GR" dirty="0">
                <a:hlinkClick r:id="rId5" tooltip="Σημείο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σημεία</a:t>
            </a:r>
            <a:r>
              <a:rPr lang="el-GR" dirty="0"/>
              <a:t> μιας άπειρης </a:t>
            </a:r>
            <a:r>
              <a:rPr lang="el-GR" dirty="0">
                <a:hlinkClick r:id="rId6" tooltip="Ευθεία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ευθείας</a:t>
            </a:r>
            <a:r>
              <a:rPr lang="el-GR" dirty="0"/>
              <a:t>, που ονομάζεται</a:t>
            </a:r>
            <a:r>
              <a:rPr lang="el-GR" b="1" dirty="0"/>
              <a:t> </a:t>
            </a:r>
            <a:r>
              <a:rPr lang="el-GR" b="1" dirty="0">
                <a:solidFill>
                  <a:srgbClr val="00B0F0"/>
                </a:solidFill>
              </a:rPr>
              <a:t>ευθεία των πραγματικών αριθμών</a:t>
            </a:r>
            <a:r>
              <a:rPr lang="el-GR" b="1" dirty="0"/>
              <a:t>.</a:t>
            </a:r>
          </a:p>
          <a:p>
            <a:r>
              <a:rPr lang="el-GR" sz="4000" dirty="0"/>
              <a:t> </a:t>
            </a:r>
            <a:r>
              <a:rPr lang="el-GR" dirty="0"/>
              <a:t>Με τους </a:t>
            </a:r>
            <a:r>
              <a:rPr lang="el-GR" b="1" dirty="0">
                <a:solidFill>
                  <a:srgbClr val="00B0F0"/>
                </a:solidFill>
              </a:rPr>
              <a:t>πραγματικούς αριθμούς </a:t>
            </a:r>
            <a:r>
              <a:rPr lang="el-GR" dirty="0"/>
              <a:t>παρέχεται η δυνατότητα έκφρασης κάθε μετρήσιμου στοιχείου της πραγματικότητας και οποιουδήποτε αποτελέσματος μαθηματικής πράξης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sz="2600" dirty="0">
                <a:solidFill>
                  <a:srgbClr val="C00000"/>
                </a:solidFill>
              </a:rPr>
              <a:t>Ερωτήσεις</a:t>
            </a:r>
          </a:p>
          <a:p>
            <a:pPr lvl="1"/>
            <a:r>
              <a:rPr lang="el-GR" sz="2200" dirty="0">
                <a:solidFill>
                  <a:srgbClr val="C00000"/>
                </a:solidFill>
              </a:rPr>
              <a:t>Δώστε 5 παραδείγματα πραγματικών αριθμών.</a:t>
            </a:r>
          </a:p>
          <a:p>
            <a:pPr lvl="1"/>
            <a:r>
              <a:rPr lang="el-GR" sz="2200" dirty="0">
                <a:solidFill>
                  <a:srgbClr val="C00000"/>
                </a:solidFill>
              </a:rPr>
              <a:t>υπάρχουν αριθμοί που δεν είναι πραγματικοί;</a:t>
            </a:r>
            <a:endParaRPr lang="en-US" sz="2200" dirty="0">
              <a:solidFill>
                <a:srgbClr val="C00000"/>
              </a:solidFill>
            </a:endParaRPr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370DE8B3-01F0-4FF3-B672-45915D13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Η ευθεία (ή ο άξονας) των πραγματικών αριθμών</a:t>
            </a:r>
          </a:p>
        </p:txBody>
      </p:sp>
    </p:spTree>
    <p:extLst>
      <p:ext uri="{BB962C8B-B14F-4D97-AF65-F5344CB8AC3E}">
        <p14:creationId xmlns:p14="http://schemas.microsoft.com/office/powerpoint/2010/main" val="298239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18801" y="0"/>
            <a:ext cx="7947992" cy="946840"/>
          </a:xfrm>
        </p:spPr>
        <p:txBody>
          <a:bodyPr>
            <a:normAutofit fontScale="90000"/>
          </a:bodyPr>
          <a:lstStyle/>
          <a:p>
            <a:r>
              <a:rPr lang="el-GR" dirty="0"/>
              <a:t>Πραγματικοί αριθμοί (</a:t>
            </a:r>
            <a:r>
              <a:rPr lang="en-US" dirty="0"/>
              <a:t>real numbers) </a:t>
            </a:r>
            <a:endParaRPr lang="el-GR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26653B-CEA3-4381-92DC-1D5BB4C2E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16" y="946840"/>
            <a:ext cx="11936361" cy="6132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74C645-3B7D-4C60-9839-F6F0E5F66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812" y="90172"/>
            <a:ext cx="967930" cy="96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D2E5-A6E5-4920-B9C5-95AC80AD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99922" cy="1325563"/>
          </a:xfrm>
        </p:spPr>
        <p:txBody>
          <a:bodyPr/>
          <a:lstStyle/>
          <a:p>
            <a:r>
              <a:rPr lang="en-US" dirty="0"/>
              <a:t>T</a:t>
            </a:r>
            <a:r>
              <a:rPr lang="el-GR" dirty="0"/>
              <a:t>α σύνολα των αριθμών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9387-9A28-42B6-8B7C-8A6873A58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l-GR" dirty="0"/>
              <a:t>Φυσικοί αριθμοί      </a:t>
            </a:r>
            <a:r>
              <a:rPr lang="el-GR" sz="4000" dirty="0"/>
              <a:t>Ν</a:t>
            </a:r>
          </a:p>
          <a:p>
            <a:r>
              <a:rPr lang="el-GR" dirty="0"/>
              <a:t>Ακέραιοι αριθμοί      </a:t>
            </a:r>
            <a:r>
              <a:rPr lang="el-GR" sz="4000" dirty="0"/>
              <a:t>Ζ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Ρητοί αριθμοί            </a:t>
            </a:r>
            <a:r>
              <a:rPr lang="en-US" sz="4000" dirty="0"/>
              <a:t>Q</a:t>
            </a:r>
            <a:endParaRPr lang="el-GR" sz="4000" dirty="0"/>
          </a:p>
          <a:p>
            <a:r>
              <a:rPr lang="el-GR" dirty="0"/>
              <a:t>Άρρητοι αριθμοί</a:t>
            </a:r>
          </a:p>
          <a:p>
            <a:endParaRPr lang="el-GR" dirty="0"/>
          </a:p>
          <a:p>
            <a:r>
              <a:rPr lang="el-GR" dirty="0"/>
              <a:t>Πραγματικοί αριθμοί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0CF62-DF84-4008-B838-109F2C1FD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95" y="5149124"/>
            <a:ext cx="520025" cy="51677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81313-F2F1-4095-A1AE-C9477BEAC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690688"/>
            <a:ext cx="3747052" cy="293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34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9CD435-C0FF-4E99-90D5-F6301572C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22" y="3910900"/>
            <a:ext cx="6248269" cy="29471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E98840-B8A2-480E-A2F3-2220E6041046}"/>
              </a:ext>
            </a:extLst>
          </p:cNvPr>
          <p:cNvSpPr/>
          <p:nvPr/>
        </p:nvSpPr>
        <p:spPr>
          <a:xfrm>
            <a:off x="5107953" y="292979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/>
              <a:t>Το σύνολο των </a:t>
            </a:r>
            <a:r>
              <a:rPr lang="el-GR" b="1" dirty="0">
                <a:solidFill>
                  <a:srgbClr val="7030A0"/>
                </a:solidFill>
              </a:rPr>
              <a:t>ακεραίων αριθμών </a:t>
            </a:r>
            <a:r>
              <a:rPr lang="el-GR" dirty="0">
                <a:solidFill>
                  <a:srgbClr val="7030A0"/>
                </a:solidFill>
              </a:rPr>
              <a:t>(Ζ)</a:t>
            </a:r>
            <a:r>
              <a:rPr lang="el-GR" dirty="0"/>
              <a:t> αποτελείται από τους φυσικούς αριθμούς, τους αντίθετούς τους και το 0.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53981-E7F3-430A-9987-F276D7B97A70}"/>
              </a:ext>
            </a:extLst>
          </p:cNvPr>
          <p:cNvSpPr/>
          <p:nvPr/>
        </p:nvSpPr>
        <p:spPr>
          <a:xfrm>
            <a:off x="650253" y="2452993"/>
            <a:ext cx="3471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B0F0"/>
                </a:solidFill>
              </a:rPr>
              <a:t>Το σύνολο των φυσικών αριθμών συμβολίζεται με Ν</a:t>
            </a:r>
            <a:r>
              <a:rPr lang="el-GR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A10201-28A5-4D66-B54B-E3D04F26B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52" y="271413"/>
            <a:ext cx="5357257" cy="184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7139-4A6F-458A-9D66-62A41542B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Άσκηση στους ακέραιους αριθμούς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709B59-20A6-42E2-9FEA-2E22E46FF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017" y="2306413"/>
            <a:ext cx="9514679" cy="303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74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5C9FB3-49FA-4B51-8B15-F749635FB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891" y="1144909"/>
            <a:ext cx="6587613" cy="32206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124E10-8240-410B-9A3E-D6D53FB3C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676" y="0"/>
            <a:ext cx="2830417" cy="708301"/>
          </a:xfrm>
        </p:spPr>
        <p:txBody>
          <a:bodyPr/>
          <a:lstStyle/>
          <a:p>
            <a:r>
              <a:rPr lang="el-GR" dirty="0"/>
              <a:t>Κλάσματα</a:t>
            </a:r>
            <a:endParaRPr lang="en-US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0" y="708301"/>
            <a:ext cx="6587613" cy="5468662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  <a:p>
            <a:r>
              <a:rPr lang="en-US" dirty="0"/>
              <a:t>H </a:t>
            </a:r>
            <a:r>
              <a:rPr lang="el-GR" dirty="0"/>
              <a:t>αναπαράσταση κλασμάτων στην ευθεία των πραγματικών αριθμών (</a:t>
            </a:r>
            <a:r>
              <a:rPr lang="el-GR" dirty="0" err="1"/>
              <a:t>Κολέζα</a:t>
            </a:r>
            <a:r>
              <a:rPr lang="el-GR" dirty="0"/>
              <a:t>, 2000)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49" y="876591"/>
            <a:ext cx="5240593" cy="363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62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C98C3-50AD-4434-8A70-487F3F306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278" y="106017"/>
            <a:ext cx="8640418" cy="580316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0C5B419-D772-41CC-A4B1-F7D543EBD5AB}"/>
              </a:ext>
            </a:extLst>
          </p:cNvPr>
          <p:cNvSpPr txBox="1">
            <a:spLocks/>
          </p:cNvSpPr>
          <p:nvPr/>
        </p:nvSpPr>
        <p:spPr>
          <a:xfrm>
            <a:off x="355324" y="365125"/>
            <a:ext cx="2864954" cy="21527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b="1" dirty="0">
                <a:solidFill>
                  <a:srgbClr val="7030A0"/>
                </a:solidFill>
              </a:rPr>
              <a:t>Οι πραγματικοί αριθμοί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79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A884BF-8E98-35EF-BE67-7FF42A5B4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284" y="516859"/>
            <a:ext cx="10038734" cy="58242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B70D6727-4D1B-0060-2889-E23C9C763E38}"/>
              </a:ext>
            </a:extLst>
          </p:cNvPr>
          <p:cNvSpPr/>
          <p:nvPr/>
        </p:nvSpPr>
        <p:spPr>
          <a:xfrm>
            <a:off x="6390967" y="1494503"/>
            <a:ext cx="1356852" cy="1022555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7BC469C7-27E9-2C78-1704-6E09E6F43DE8}"/>
              </a:ext>
            </a:extLst>
          </p:cNvPr>
          <p:cNvSpPr/>
          <p:nvPr/>
        </p:nvSpPr>
        <p:spPr>
          <a:xfrm>
            <a:off x="7369277" y="2687560"/>
            <a:ext cx="1356852" cy="1022555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F103BFF7-4325-588D-F00D-6A8A7E5877CC}"/>
              </a:ext>
            </a:extLst>
          </p:cNvPr>
          <p:cNvSpPr/>
          <p:nvPr/>
        </p:nvSpPr>
        <p:spPr>
          <a:xfrm>
            <a:off x="8726129" y="3020065"/>
            <a:ext cx="2251587" cy="817868"/>
          </a:xfrm>
          <a:prstGeom prst="ellipse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4EAD904A-1EBC-740C-5313-165B0916C433}"/>
              </a:ext>
            </a:extLst>
          </p:cNvPr>
          <p:cNvSpPr/>
          <p:nvPr/>
        </p:nvSpPr>
        <p:spPr>
          <a:xfrm>
            <a:off x="2689121" y="2648230"/>
            <a:ext cx="1356852" cy="1022555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6A599B60-2849-F430-279E-5DE2BA3E0D36}"/>
              </a:ext>
            </a:extLst>
          </p:cNvPr>
          <p:cNvSpPr/>
          <p:nvPr/>
        </p:nvSpPr>
        <p:spPr>
          <a:xfrm>
            <a:off x="7369277" y="3837933"/>
            <a:ext cx="1356852" cy="1022555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E59BAEB6-614E-71AD-D856-84CD003A91AB}"/>
              </a:ext>
            </a:extLst>
          </p:cNvPr>
          <p:cNvSpPr/>
          <p:nvPr/>
        </p:nvSpPr>
        <p:spPr>
          <a:xfrm>
            <a:off x="4316361" y="2920181"/>
            <a:ext cx="1356852" cy="668593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36264B87-C8A1-7F6C-29B3-B541AE113605}"/>
              </a:ext>
            </a:extLst>
          </p:cNvPr>
          <p:cNvSpPr/>
          <p:nvPr/>
        </p:nvSpPr>
        <p:spPr>
          <a:xfrm>
            <a:off x="9792928" y="3790333"/>
            <a:ext cx="1356852" cy="668593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38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312A4F-8854-B6C9-B471-FE8FB129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816"/>
            <a:ext cx="10515600" cy="873740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FF0000"/>
                </a:solidFill>
              </a:rPr>
              <a:t>Γενικά, αν θέλουμε να συγκρίνουμε τα σύνολα που παρουσιάζονται παρακάτω, τι παρατηρούμε; Δείτε τους αριθμούς που ‘είναι σε ένα πλαίσιο’. Τι παρατηρείτε;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50B3A27-4882-ED81-CBB0-084E2C199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936" y="953729"/>
            <a:ext cx="11189110" cy="558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3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AEF853-E4AD-63C1-A791-B804829A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49792"/>
          </a:xfrm>
        </p:spPr>
        <p:txBody>
          <a:bodyPr>
            <a:normAutofit fontScale="90000"/>
          </a:bodyPr>
          <a:lstStyle/>
          <a:p>
            <a:r>
              <a:rPr lang="el-GR" sz="3200" dirty="0">
                <a:solidFill>
                  <a:srgbClr val="FF0000"/>
                </a:solidFill>
              </a:rPr>
              <a:t>Σε ποιο σύνολο ανήκουν </a:t>
            </a:r>
            <a:r>
              <a:rPr lang="el-GR" sz="3200" u="sng" dirty="0">
                <a:solidFill>
                  <a:srgbClr val="FF0000"/>
                </a:solidFill>
              </a:rPr>
              <a:t>όλοι</a:t>
            </a:r>
            <a:r>
              <a:rPr lang="el-GR" sz="3200" dirty="0">
                <a:solidFill>
                  <a:srgbClr val="FF0000"/>
                </a:solidFill>
              </a:rPr>
              <a:t> οι παρακάτω αριθμοί; </a:t>
            </a:r>
            <a:br>
              <a:rPr lang="el-GR" sz="3200" dirty="0">
                <a:solidFill>
                  <a:srgbClr val="FF0000"/>
                </a:solidFill>
              </a:rPr>
            </a:br>
            <a:br>
              <a:rPr lang="el-GR" sz="3200" dirty="0">
                <a:solidFill>
                  <a:srgbClr val="FF0000"/>
                </a:solidFill>
              </a:rPr>
            </a:br>
            <a:r>
              <a:rPr lang="el-GR" sz="3200" dirty="0">
                <a:solidFill>
                  <a:srgbClr val="FF0000"/>
                </a:solidFill>
              </a:rPr>
              <a:t>Ποιοι είναι ακέραιοι;</a:t>
            </a:r>
            <a:br>
              <a:rPr lang="el-GR" sz="3200" dirty="0">
                <a:solidFill>
                  <a:srgbClr val="FF0000"/>
                </a:solidFill>
              </a:rPr>
            </a:br>
            <a:br>
              <a:rPr lang="el-GR" sz="3200" dirty="0">
                <a:solidFill>
                  <a:srgbClr val="FF0000"/>
                </a:solidFill>
              </a:rPr>
            </a:br>
            <a:r>
              <a:rPr lang="el-GR" sz="3200" dirty="0">
                <a:solidFill>
                  <a:srgbClr val="FF0000"/>
                </a:solidFill>
              </a:rPr>
              <a:t>Ποιοι είναι φυσικοί;</a:t>
            </a:r>
            <a:br>
              <a:rPr lang="el-GR" sz="3200" dirty="0">
                <a:solidFill>
                  <a:srgbClr val="FF0000"/>
                </a:solidFill>
              </a:rPr>
            </a:br>
            <a:br>
              <a:rPr lang="el-GR" sz="3200" dirty="0">
                <a:solidFill>
                  <a:srgbClr val="FF0000"/>
                </a:solidFill>
              </a:rPr>
            </a:br>
            <a:r>
              <a:rPr lang="el-GR" sz="3200" dirty="0">
                <a:solidFill>
                  <a:srgbClr val="FF0000"/>
                </a:solidFill>
              </a:rPr>
              <a:t>Ποιοι είναι ρητοί;</a:t>
            </a:r>
            <a:br>
              <a:rPr lang="el-GR" sz="3200" dirty="0">
                <a:solidFill>
                  <a:srgbClr val="FF0000"/>
                </a:solidFill>
              </a:rPr>
            </a:br>
            <a:br>
              <a:rPr lang="el-GR" sz="3200" dirty="0">
                <a:solidFill>
                  <a:srgbClr val="FF0000"/>
                </a:solidFill>
              </a:rPr>
            </a:br>
            <a:r>
              <a:rPr lang="el-GR" sz="3200" dirty="0">
                <a:solidFill>
                  <a:srgbClr val="FF0000"/>
                </a:solidFill>
              </a:rPr>
              <a:t>Ποιοι είναι άρρητοι;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B96E1-86D2-ABE3-C68C-2FA05B43F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065" y="3814917"/>
            <a:ext cx="9419302" cy="186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675EC9-CC60-443B-B35F-3C08D827C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96" y="404395"/>
            <a:ext cx="5877004" cy="33082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88D450-E3A2-43BC-85BB-97C12BA5C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847" y="3869965"/>
            <a:ext cx="6663249" cy="277612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02310"/>
            <a:ext cx="5481096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477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1E58E99-9CD7-9F4D-D290-75DB34232C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28"/>
          <a:stretch>
            <a:fillRect/>
          </a:stretch>
        </p:blipFill>
        <p:spPr>
          <a:xfrm>
            <a:off x="1919751" y="0"/>
            <a:ext cx="10562303" cy="6725265"/>
          </a:xfrm>
          <a:prstGeom prst="rect">
            <a:avLst/>
          </a:prstGeom>
        </p:spPr>
      </p:pic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2FFA71EB-F12F-19F0-C71E-CDD9E3503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25677"/>
            <a:ext cx="1919751" cy="79958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dirty="0"/>
              <a:t>Νέο σχολικό βιβλίο των </a:t>
            </a:r>
            <a:r>
              <a:rPr lang="el-GR" dirty="0" err="1"/>
              <a:t>Βερυκιου</a:t>
            </a:r>
            <a:r>
              <a:rPr lang="el-GR" dirty="0"/>
              <a:t> κ. ά. (2026). </a:t>
            </a:r>
            <a:r>
              <a:rPr lang="el-GR" dirty="0" err="1"/>
              <a:t>Εκδ</a:t>
            </a:r>
            <a:r>
              <a:rPr lang="el-GR" dirty="0"/>
              <a:t>. Πουκαμισάς. Σελ. 43</a:t>
            </a:r>
            <a:endParaRPr lang="en-US" dirty="0"/>
          </a:p>
        </p:txBody>
      </p:sp>
      <p:sp>
        <p:nvSpPr>
          <p:cNvPr id="7" name="Θέση περιεχομένου 2">
            <a:extLst>
              <a:ext uri="{FF2B5EF4-FFF2-40B4-BE49-F238E27FC236}">
                <a16:creationId xmlns:a16="http://schemas.microsoft.com/office/drawing/2014/main" id="{8FFE4EE5-C49B-B9D7-D055-E2359935483F}"/>
              </a:ext>
            </a:extLst>
          </p:cNvPr>
          <p:cNvSpPr txBox="1">
            <a:spLocks/>
          </p:cNvSpPr>
          <p:nvPr/>
        </p:nvSpPr>
        <p:spPr>
          <a:xfrm>
            <a:off x="255639" y="2024728"/>
            <a:ext cx="1919751" cy="1404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dirty="0">
                <a:solidFill>
                  <a:srgbClr val="FF0000"/>
                </a:solidFill>
              </a:rPr>
              <a:t>Ποια είναι η κεντρική έννοια του κειμένου;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dirty="0">
                <a:solidFill>
                  <a:srgbClr val="FF0000"/>
                </a:solidFill>
              </a:rPr>
              <a:t>Τι τίτλο θα δίνατε στο διπλανό κείμενο;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7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192463-618D-47BD-B722-0B1689B6D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4629" y="2889560"/>
            <a:ext cx="2390775" cy="28860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31148F3-6932-41CF-9F7D-E295DAAA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‘Επώνυμοι’ άρρητοι αριθμοί	: ο </a:t>
            </a:r>
            <a:r>
              <a:rPr lang="el-GR" sz="6000" b="1" dirty="0">
                <a:solidFill>
                  <a:srgbClr val="7030A0"/>
                </a:solidFill>
              </a:rPr>
              <a:t>π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3D924E-C6A9-4033-B90A-55975E15C17E}"/>
              </a:ext>
            </a:extLst>
          </p:cNvPr>
          <p:cNvSpPr/>
          <p:nvPr/>
        </p:nvSpPr>
        <p:spPr>
          <a:xfrm>
            <a:off x="297456" y="1862724"/>
            <a:ext cx="775717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3200" dirty="0"/>
              <a:t>Ο αριθμός </a:t>
            </a:r>
            <a:r>
              <a:rPr lang="el-GR" sz="3200" b="1" dirty="0"/>
              <a:t>π</a:t>
            </a:r>
            <a:r>
              <a:rPr lang="el-GR" sz="3200" dirty="0"/>
              <a:t> είναι ο </a:t>
            </a:r>
            <a:r>
              <a:rPr lang="el-GR" sz="3200" dirty="0">
                <a:hlinkClick r:id="rId3" tooltip="Αναλογία (Μαθηματικά)"/>
              </a:rPr>
              <a:t>λόγος</a:t>
            </a:r>
            <a:r>
              <a:rPr lang="el-GR" sz="3200" dirty="0"/>
              <a:t> της </a:t>
            </a:r>
            <a:r>
              <a:rPr lang="el-GR" sz="3200" dirty="0">
                <a:hlinkClick r:id="rId4" tooltip="Περιφέρεια (μαθηματικά)"/>
              </a:rPr>
              <a:t>περιφέρειας</a:t>
            </a:r>
            <a:r>
              <a:rPr lang="el-GR" sz="3200" dirty="0"/>
              <a:t> προς τη </a:t>
            </a:r>
            <a:r>
              <a:rPr lang="el-GR" sz="3200" dirty="0">
                <a:hlinkClick r:id="rId5" tooltip="Διάμετρος"/>
              </a:rPr>
              <a:t>διάμετρο</a:t>
            </a:r>
            <a:r>
              <a:rPr lang="el-GR" sz="3200" dirty="0"/>
              <a:t> ενός </a:t>
            </a:r>
            <a:r>
              <a:rPr lang="el-GR" sz="3200" dirty="0">
                <a:hlinkClick r:id="rId6" tooltip="Κύκλος"/>
              </a:rPr>
              <a:t>κύκλου</a:t>
            </a:r>
            <a:r>
              <a:rPr lang="el-GR" sz="3200" dirty="0"/>
              <a:t> (π = </a:t>
            </a:r>
            <a:r>
              <a:rPr lang="en-US" sz="3200" dirty="0"/>
              <a:t>L</a:t>
            </a:r>
            <a:r>
              <a:rPr lang="el-GR" sz="3200" dirty="0"/>
              <a:t>/δ (</a:t>
            </a:r>
            <a:r>
              <a:rPr lang="en-US" sz="3200" dirty="0"/>
              <a:t>L</a:t>
            </a:r>
            <a:r>
              <a:rPr lang="el-GR" sz="3200" dirty="0"/>
              <a:t>= μήκος κύκλου, δ =  διάμετρος), </a:t>
            </a:r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3200" dirty="0"/>
              <a:t>Με ακρίβεια οκτώ δεκαδικών ψηφίων είναι ίσος με </a:t>
            </a:r>
            <a:r>
              <a:rPr lang="el-GR" sz="3200" i="1" dirty="0"/>
              <a:t>3,14159265</a:t>
            </a:r>
            <a:r>
              <a:rPr lang="el-GR" sz="3200" dirty="0"/>
              <a:t>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l-GR" sz="3200" dirty="0"/>
              <a:t>Εκφράζεται με το ελληνικό γράμμα π από τα μέσα του 18ου αιώνα.</a:t>
            </a: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21ACDF-B1D4-4A0F-9228-9148586C90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8504" y="1690688"/>
            <a:ext cx="2760996" cy="85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4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F5164C7-AA1E-442C-8AB9-4C776927A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6" y="98950"/>
            <a:ext cx="11071122" cy="616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583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D54B-0DC6-4237-81E5-DC262B3E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Ιδιότητες των πραγματικών αριθμών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A9375D5-D68E-4E75-AC56-823575377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9136" y="1690687"/>
            <a:ext cx="8740638" cy="45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38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6E741-9072-45B4-8623-8B2E3C35C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87" y="325370"/>
            <a:ext cx="5257800" cy="1119118"/>
          </a:xfrm>
        </p:spPr>
        <p:txBody>
          <a:bodyPr>
            <a:normAutofit fontScale="90000"/>
          </a:bodyPr>
          <a:lstStyle/>
          <a:p>
            <a:r>
              <a:rPr lang="el-GR" dirty="0"/>
              <a:t>Δυνάμεις πραγματικών αριθμών και ιδιότητες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34FFA0-7C39-47E9-B4C3-900A587DB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1545" y="3154310"/>
            <a:ext cx="9628910" cy="26368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8CDC57-6C73-43BB-BFD5-7CA4ECBE0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8308"/>
            <a:ext cx="612457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522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E21E2-5FBE-4DE6-BB30-8A823D58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8D8232-5B09-4D71-AEB9-77C03F36B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/>
              <a:t>Κολέζα</a:t>
            </a:r>
            <a:r>
              <a:rPr lang="el-GR" dirty="0"/>
              <a:t>, Ε. (2000). Γνωσιολογική και Διδακτική προσέγγιση των Στοιχειωδών Μαθηματικών Εννοιών. </a:t>
            </a:r>
            <a:r>
              <a:rPr lang="en-US" dirty="0"/>
              <a:t>Leader books.</a:t>
            </a:r>
            <a:endParaRPr lang="el-GR" dirty="0"/>
          </a:p>
          <a:p>
            <a:r>
              <a:rPr lang="el-GR" dirty="0"/>
              <a:t>Σκουμπουρδή, Χ. (2008). Η </a:t>
            </a:r>
            <a:r>
              <a:rPr lang="el-GR" dirty="0" err="1"/>
              <a:t>αριθμογραμμή</a:t>
            </a:r>
            <a:r>
              <a:rPr lang="el-GR" dirty="0"/>
              <a:t> στη διδασκαλία και τη μάθηση των μαθηματικών. </a:t>
            </a:r>
            <a:r>
              <a:rPr lang="el-GR" i="1" dirty="0"/>
              <a:t>25ο Πανελλήνιο Συνέδριο Μαθηματικής Παιδείας (ΕΜΕ)</a:t>
            </a:r>
            <a:r>
              <a:rPr lang="el-GR" dirty="0"/>
              <a:t>: Η Μαθηματική Εκπαίδευση και η σύνθετη πραγματικότητα του 21ου αιώνα (σελ. 303-312), Βόλος.</a:t>
            </a:r>
            <a:endParaRPr lang="en-US" dirty="0"/>
          </a:p>
          <a:p>
            <a:endParaRPr lang="en-US" dirty="0"/>
          </a:p>
          <a:p>
            <a:r>
              <a:rPr lang="el-GR" dirty="0"/>
              <a:t>Σχολικό βιβλίο Α’ Λυκείου: </a:t>
            </a:r>
            <a:r>
              <a:rPr lang="el-GR" b="1" dirty="0"/>
              <a:t>Κεφ. 1</a:t>
            </a:r>
            <a:r>
              <a:rPr lang="el-GR" b="1" baseline="30000" dirty="0"/>
              <a:t>ο</a:t>
            </a:r>
            <a:r>
              <a:rPr lang="el-GR" b="1" dirty="0"/>
              <a:t> Πραγματικοί αριθμοί</a:t>
            </a:r>
            <a:r>
              <a:rPr lang="el-GR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53829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750</Words>
  <Application>Microsoft Office PowerPoint</Application>
  <PresentationFormat>Ευρεία οθόνη</PresentationFormat>
  <Paragraphs>84</Paragraphs>
  <Slides>26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Θέμα του Office</vt:lpstr>
      <vt:lpstr>Μαθηματικά 1η ενότητα: Πραγματικοί αριθμοί</vt:lpstr>
      <vt:lpstr>Παρουσίαση του PowerPoint</vt:lpstr>
      <vt:lpstr>Χρονολογική (αριθμο)γραμμή</vt:lpstr>
      <vt:lpstr>Συζήτηση στην τάξη  </vt:lpstr>
      <vt:lpstr>Η σημασία των αναπαραστάσεων στα μαθηματικά</vt:lpstr>
      <vt:lpstr>Η έννοια της αριθμογραμμής</vt:lpstr>
      <vt:lpstr>Παρουσίαση του PowerPoint</vt:lpstr>
      <vt:lpstr>Οι λειτουργίες αναπαραστάσεων της αριθμογραμμής σε σχολικά βιβλία μικρών τάξεων </vt:lpstr>
      <vt:lpstr>Παρουσίαση του PowerPoint</vt:lpstr>
      <vt:lpstr>Η ευθεία (ή ο άξονας) των πραγματικών αριθμών</vt:lpstr>
      <vt:lpstr>Πραγματικοί αριθμοί (real numbers) </vt:lpstr>
      <vt:lpstr>Tα σύνολα των αριθμών</vt:lpstr>
      <vt:lpstr>Παρουσίαση του PowerPoint</vt:lpstr>
      <vt:lpstr>Άσκηση στους ακέραιους αριθμούς</vt:lpstr>
      <vt:lpstr>Κλάσματα</vt:lpstr>
      <vt:lpstr>Παρουσίαση του PowerPoint</vt:lpstr>
      <vt:lpstr>Παρουσίαση του PowerPoint</vt:lpstr>
      <vt:lpstr>Γενικά, αν θέλουμε να συγκρίνουμε τα σύνολα που παρουσιάζονται παρακάτω, τι παρατηρούμε; Δείτε τους αριθμούς που ‘είναι σε ένα πλαίσιο’. Τι παρατηρείτε;</vt:lpstr>
      <vt:lpstr>Σε ποιο σύνολο ανήκουν όλοι οι παρακάτω αριθμοί;   Ποιοι είναι ακέραιοι;  Ποιοι είναι φυσικοί;  Ποιοι είναι ρητοί;  Ποιοι είναι άρρητοι;</vt:lpstr>
      <vt:lpstr>Παρουσίαση του PowerPoint</vt:lpstr>
      <vt:lpstr>Παρουσίαση του PowerPoint</vt:lpstr>
      <vt:lpstr>‘Επώνυμοι’ άρρητοι αριθμοί : ο π </vt:lpstr>
      <vt:lpstr>Παρουσίαση του PowerPoint</vt:lpstr>
      <vt:lpstr>Ιδιότητες των πραγματικών αριθμών</vt:lpstr>
      <vt:lpstr>Δυνάμεις πραγματικών αριθμών και ιδιότητες</vt:lpstr>
      <vt:lpstr>Βιβλιογραφία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Μαθηματικά</dc:title>
  <dc:creator>Chr. Triantafillou</dc:creator>
  <cp:lastModifiedBy>Chrissavgi Triantafillou</cp:lastModifiedBy>
  <cp:revision>94</cp:revision>
  <dcterms:created xsi:type="dcterms:W3CDTF">2019-09-22T10:39:30Z</dcterms:created>
  <dcterms:modified xsi:type="dcterms:W3CDTF">2026-09-29T17:15:34Z</dcterms:modified>
</cp:coreProperties>
</file>