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0" r:id="rId2"/>
    <p:sldId id="278" r:id="rId3"/>
    <p:sldId id="307" r:id="rId4"/>
    <p:sldId id="303" r:id="rId5"/>
    <p:sldId id="279" r:id="rId6"/>
    <p:sldId id="315" r:id="rId7"/>
    <p:sldId id="304" r:id="rId8"/>
    <p:sldId id="31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28B9F-467A-4A09-A9E3-510C66519F8D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871DC-8AD5-4EE9-AD58-53E34F424E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972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EB8204-25B5-DC42-BD96-01055B395DC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13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FA-21AA-4508-B2F0-5563EE7A5DED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0CA7-BAA6-4F2E-9C31-82284761D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777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FA-21AA-4508-B2F0-5563EE7A5DED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0CA7-BAA6-4F2E-9C31-82284761D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191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FA-21AA-4508-B2F0-5563EE7A5DED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0CA7-BAA6-4F2E-9C31-82284761D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377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FA-21AA-4508-B2F0-5563EE7A5DED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0CA7-BAA6-4F2E-9C31-82284761D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722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FA-21AA-4508-B2F0-5563EE7A5DED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0CA7-BAA6-4F2E-9C31-82284761D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69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FA-21AA-4508-B2F0-5563EE7A5DED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0CA7-BAA6-4F2E-9C31-82284761D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084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FA-21AA-4508-B2F0-5563EE7A5DED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0CA7-BAA6-4F2E-9C31-82284761D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484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FA-21AA-4508-B2F0-5563EE7A5DED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0CA7-BAA6-4F2E-9C31-82284761D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986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FA-21AA-4508-B2F0-5563EE7A5DED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0CA7-BAA6-4F2E-9C31-82284761D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365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FA-21AA-4508-B2F0-5563EE7A5DED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0CA7-BAA6-4F2E-9C31-82284761D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606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FA-21AA-4508-B2F0-5563EE7A5DED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0CA7-BAA6-4F2E-9C31-82284761D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316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78FFA-21AA-4508-B2F0-5563EE7A5DED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0CA7-BAA6-4F2E-9C31-82284761D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348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lDaeLS3MR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Collections of strings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7214" y="2675110"/>
            <a:ext cx="6686452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&gt;</a:t>
            </a:r>
            <a:r>
              <a:rPr lang="en-US" sz="1600" dirty="0">
                <a:latin typeface="Courier"/>
                <a:cs typeface="Courier"/>
              </a:rPr>
              <a:t>&gt; </a:t>
            </a:r>
            <a:r>
              <a:rPr lang="en-US" sz="1600" dirty="0">
                <a:solidFill>
                  <a:srgbClr val="0070C0"/>
                </a:solidFill>
                <a:latin typeface="Courier"/>
                <a:cs typeface="Courier"/>
              </a:rPr>
              <a:t>names = ['</a:t>
            </a:r>
            <a:r>
              <a:rPr lang="en-US" sz="1600" dirty="0" err="1">
                <a:solidFill>
                  <a:srgbClr val="0070C0"/>
                </a:solidFill>
                <a:latin typeface="Courier"/>
                <a:cs typeface="Courier"/>
              </a:rPr>
              <a:t>Jonas','Fred','John</a:t>
            </a:r>
            <a:r>
              <a:rPr lang="en-US" sz="1600" dirty="0">
                <a:solidFill>
                  <a:srgbClr val="0070C0"/>
                </a:solidFill>
                <a:latin typeface="Courier"/>
                <a:cs typeface="Courier"/>
              </a:rPr>
              <a:t>']</a:t>
            </a:r>
          </a:p>
          <a:p>
            <a:r>
              <a:rPr lang="en-US" sz="1600" dirty="0">
                <a:latin typeface="Courier"/>
                <a:cs typeface="Courier"/>
              </a:rPr>
              <a:t>names =</a:t>
            </a:r>
          </a:p>
          <a:p>
            <a:r>
              <a:rPr lang="en-US" sz="1600" dirty="0" err="1">
                <a:latin typeface="Courier"/>
                <a:cs typeface="Courier"/>
              </a:rPr>
              <a:t>JonasFredJohn</a:t>
            </a:r>
            <a:endParaRPr lang="en-US" sz="1600" dirty="0">
              <a:latin typeface="Courier"/>
              <a:cs typeface="Courier"/>
            </a:endParaRPr>
          </a:p>
          <a:p>
            <a:endParaRPr lang="en-US" sz="1600" dirty="0">
              <a:latin typeface="Courier"/>
              <a:cs typeface="Courier"/>
            </a:endParaRPr>
          </a:p>
          <a:p>
            <a:endParaRPr lang="en-US" sz="1600" dirty="0" smtClean="0">
              <a:latin typeface="Courier"/>
              <a:cs typeface="Courier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7214" y="2104999"/>
            <a:ext cx="3234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Lists of strings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7214" y="4191000"/>
            <a:ext cx="2944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Introducing </a:t>
            </a:r>
            <a:r>
              <a:rPr lang="en-US" i="1" dirty="0" smtClean="0"/>
              <a:t>cell arrays</a:t>
            </a: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37214" y="4690176"/>
            <a:ext cx="6686452" cy="107721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ourier"/>
                <a:cs typeface="Courier"/>
              </a:rPr>
              <a:t>&gt;&gt; </a:t>
            </a:r>
            <a:r>
              <a:rPr lang="fr-FR" sz="1600" dirty="0" err="1">
                <a:solidFill>
                  <a:srgbClr val="0070C0"/>
                </a:solidFill>
                <a:latin typeface="Courier"/>
                <a:cs typeface="Courier"/>
              </a:rPr>
              <a:t>names</a:t>
            </a:r>
            <a:r>
              <a:rPr lang="fr-FR" sz="1600" dirty="0">
                <a:solidFill>
                  <a:srgbClr val="0070C0"/>
                </a:solidFill>
                <a:latin typeface="Courier"/>
                <a:cs typeface="Courier"/>
              </a:rPr>
              <a:t> = {'</a:t>
            </a:r>
            <a:r>
              <a:rPr lang="fr-FR" sz="1600" dirty="0" err="1">
                <a:solidFill>
                  <a:srgbClr val="0070C0"/>
                </a:solidFill>
                <a:latin typeface="Courier"/>
                <a:cs typeface="Courier"/>
              </a:rPr>
              <a:t>Jonas','Fred','John</a:t>
            </a:r>
            <a:r>
              <a:rPr lang="fr-FR" sz="1600" dirty="0">
                <a:solidFill>
                  <a:srgbClr val="0070C0"/>
                </a:solidFill>
                <a:latin typeface="Courier"/>
                <a:cs typeface="Courier"/>
              </a:rPr>
              <a:t>'}</a:t>
            </a:r>
          </a:p>
          <a:p>
            <a:r>
              <a:rPr lang="fr-FR" sz="1600" dirty="0" err="1">
                <a:latin typeface="Courier"/>
                <a:cs typeface="Courier"/>
              </a:rPr>
              <a:t>names</a:t>
            </a:r>
            <a:r>
              <a:rPr lang="fr-FR" sz="1600" dirty="0">
                <a:latin typeface="Courier"/>
                <a:cs typeface="Courier"/>
              </a:rPr>
              <a:t> = </a:t>
            </a:r>
          </a:p>
          <a:p>
            <a:r>
              <a:rPr lang="fr-FR" sz="1600" dirty="0">
                <a:latin typeface="Courier"/>
                <a:cs typeface="Courier"/>
              </a:rPr>
              <a:t>    'Jonas'    'Fred'    'John'</a:t>
            </a:r>
            <a:endParaRPr lang="en-US" sz="1600" dirty="0">
              <a:latin typeface="Courier"/>
              <a:cs typeface="Courier"/>
            </a:endParaRPr>
          </a:p>
          <a:p>
            <a:endParaRPr lang="en-US" sz="1600" dirty="0" smtClean="0">
              <a:latin typeface="Courier"/>
              <a:cs typeface="Courier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885266" y="2675110"/>
            <a:ext cx="4182532" cy="2176290"/>
            <a:chOff x="4885266" y="2675110"/>
            <a:chExt cx="4182532" cy="2176290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4910667" y="4292600"/>
              <a:ext cx="524933" cy="558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9" name="Cloud 8"/>
            <p:cNvSpPr/>
            <p:nvPr/>
          </p:nvSpPr>
          <p:spPr>
            <a:xfrm>
              <a:off x="4885266" y="2675110"/>
              <a:ext cx="4182532" cy="1819976"/>
            </a:xfrm>
            <a:prstGeom prst="cloud">
              <a:avLst/>
            </a:prstGeom>
            <a:gradFill flip="none" rotWithShape="1">
              <a:gsLst>
                <a:gs pos="0">
                  <a:schemeClr val="accent2">
                    <a:tint val="95000"/>
                    <a:shade val="70000"/>
                    <a:satMod val="150000"/>
                  </a:schemeClr>
                </a:gs>
                <a:gs pos="100000">
                  <a:schemeClr val="accent2">
                    <a:tint val="100000"/>
                    <a:shade val="100000"/>
                    <a:satMod val="150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Take note!</a:t>
              </a:r>
            </a:p>
            <a:p>
              <a:pPr algn="ctr"/>
              <a:r>
                <a:rPr lang="en-US" sz="1600" dirty="0" smtClean="0"/>
                <a:t>Curly braces -&gt; Cell array</a:t>
              </a:r>
            </a:p>
            <a:p>
              <a:pPr algn="ctr"/>
              <a:r>
                <a:rPr lang="en-US" sz="1600" dirty="0" smtClean="0"/>
                <a:t>Straight braces -&gt; regular array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83319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6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 arrays can mix and match data types.</a:t>
            </a:r>
          </a:p>
          <a:p>
            <a:r>
              <a:rPr lang="en-US" dirty="0" smtClean="0"/>
              <a:t>Each cell is its own self-contained variable</a:t>
            </a:r>
          </a:p>
          <a:p>
            <a:r>
              <a:rPr lang="en-US" dirty="0" smtClean="0"/>
              <a:t>Cell arrays can be arranged in multiple dimensions just like matrices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402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Cells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Simple </a:t>
            </a:r>
            <a:r>
              <a:rPr lang="en-GB" dirty="0" err="1"/>
              <a:t>Matlab</a:t>
            </a:r>
            <a:r>
              <a:rPr lang="en-GB" dirty="0"/>
              <a:t> matrices must have the same no of </a:t>
            </a:r>
            <a:r>
              <a:rPr lang="en-GB" dirty="0" smtClean="0"/>
              <a:t>columns in </a:t>
            </a:r>
            <a:r>
              <a:rPr lang="en-GB" dirty="0"/>
              <a:t>each row, and each row must be of the same data </a:t>
            </a:r>
            <a:r>
              <a:rPr lang="en-GB" dirty="0" smtClean="0"/>
              <a:t>type. If </a:t>
            </a:r>
            <a:r>
              <a:rPr lang="en-GB" dirty="0"/>
              <a:t>you try and create a matrix with different no of </a:t>
            </a:r>
            <a:r>
              <a:rPr lang="en-GB" dirty="0" smtClean="0"/>
              <a:t>columns an</a:t>
            </a:r>
            <a:r>
              <a:rPr lang="en-GB" dirty="0"/>
              <a:t> </a:t>
            </a:r>
            <a:r>
              <a:rPr lang="en-GB" dirty="0" smtClean="0"/>
              <a:t>error </a:t>
            </a:r>
            <a:r>
              <a:rPr lang="en-GB" dirty="0"/>
              <a:t>is generated:</a:t>
            </a:r>
          </a:p>
          <a:p>
            <a:pPr marL="0" indent="0">
              <a:buNone/>
            </a:pPr>
            <a:r>
              <a:rPr lang="pt-BR" dirty="0"/>
              <a:t>&gt;&gt;</a:t>
            </a:r>
            <a:r>
              <a:rPr lang="pt-BR" dirty="0">
                <a:solidFill>
                  <a:srgbClr val="0070C0"/>
                </a:solidFill>
              </a:rPr>
              <a:t> a =[ 1 2; 3 4 5 </a:t>
            </a:r>
            <a:r>
              <a:rPr lang="pt-BR" dirty="0" smtClean="0">
                <a:solidFill>
                  <a:srgbClr val="0070C0"/>
                </a:solidFill>
              </a:rPr>
              <a:t>];</a:t>
            </a:r>
          </a:p>
          <a:p>
            <a:pPr marL="0" indent="0">
              <a:buNone/>
            </a:pPr>
            <a:endParaRPr lang="pt-BR" dirty="0">
              <a:solidFill>
                <a:srgbClr val="0070C0"/>
              </a:solidFill>
            </a:endParaRPr>
          </a:p>
          <a:p>
            <a:r>
              <a:rPr lang="en-GB" dirty="0"/>
              <a:t>Similarly if you try and create a matrix which has </a:t>
            </a:r>
            <a:r>
              <a:rPr lang="en-GB" dirty="0" smtClean="0"/>
              <a:t>different data </a:t>
            </a:r>
            <a:r>
              <a:rPr lang="en-GB" dirty="0"/>
              <a:t>types, an error will result:</a:t>
            </a:r>
          </a:p>
          <a:p>
            <a:pPr marL="0" indent="0">
              <a:buNone/>
            </a:pPr>
            <a:r>
              <a:rPr lang="en-GB" dirty="0"/>
              <a:t>&gt;&gt; </a:t>
            </a:r>
            <a:r>
              <a:rPr lang="en-GB" dirty="0">
                <a:solidFill>
                  <a:srgbClr val="0070C0"/>
                </a:solidFill>
              </a:rPr>
              <a:t>b = [ [ 60 70 ]; 'dogs' </a:t>
            </a:r>
            <a:r>
              <a:rPr lang="en-GB" dirty="0" smtClean="0">
                <a:solidFill>
                  <a:srgbClr val="0070C0"/>
                </a:solidFill>
              </a:rPr>
              <a:t>];</a:t>
            </a:r>
          </a:p>
          <a:p>
            <a:pPr marL="0" indent="0">
              <a:buNone/>
            </a:pPr>
            <a:endParaRPr lang="en-GB" dirty="0" smtClean="0">
              <a:solidFill>
                <a:srgbClr val="0070C0"/>
              </a:solidFill>
            </a:endParaRPr>
          </a:p>
          <a:p>
            <a:r>
              <a:rPr lang="en-GB" dirty="0" err="1"/>
              <a:t>Matlab</a:t>
            </a:r>
            <a:r>
              <a:rPr lang="en-GB" dirty="0"/>
              <a:t> does allow these kind of constructs. However it can use </a:t>
            </a:r>
            <a:r>
              <a:rPr lang="en-GB" dirty="0" smtClean="0"/>
              <a:t>a more </a:t>
            </a:r>
            <a:r>
              <a:rPr lang="en-GB" dirty="0"/>
              <a:t>general data type known as a </a:t>
            </a:r>
            <a:r>
              <a:rPr lang="en-GB" b="1" dirty="0"/>
              <a:t>cell</a:t>
            </a:r>
            <a:r>
              <a:rPr lang="en-GB" dirty="0"/>
              <a:t>. Cells </a:t>
            </a:r>
            <a:r>
              <a:rPr lang="en-GB" dirty="0" smtClean="0"/>
              <a:t>can </a:t>
            </a:r>
            <a:r>
              <a:rPr lang="en-GB" dirty="0"/>
              <a:t>contain different data </a:t>
            </a:r>
            <a:r>
              <a:rPr lang="en-GB" dirty="0" smtClean="0"/>
              <a:t>types</a:t>
            </a:r>
            <a:r>
              <a:rPr lang="en-GB" dirty="0"/>
              <a:t> </a:t>
            </a:r>
            <a:r>
              <a:rPr lang="en-GB" dirty="0" smtClean="0"/>
              <a:t>and </a:t>
            </a:r>
            <a:r>
              <a:rPr lang="en-GB" dirty="0"/>
              <a:t>are assigned with </a:t>
            </a:r>
            <a:r>
              <a:rPr lang="en-GB" b="1" dirty="0"/>
              <a:t>curly brackets {} </a:t>
            </a:r>
            <a:r>
              <a:rPr lang="en-GB" dirty="0"/>
              <a:t>like </a:t>
            </a:r>
            <a:r>
              <a:rPr lang="en-GB"/>
              <a:t>this</a:t>
            </a:r>
            <a:r>
              <a:rPr lang="en-GB" smtClean="0"/>
              <a:t>:</a:t>
            </a:r>
            <a:endParaRPr lang="en-GB" dirty="0"/>
          </a:p>
          <a:p>
            <a:pPr marL="0" indent="0">
              <a:buNone/>
            </a:pPr>
            <a:r>
              <a:rPr lang="pt-BR" dirty="0"/>
              <a:t>&gt;&gt; </a:t>
            </a:r>
            <a:r>
              <a:rPr lang="pt-BR" dirty="0">
                <a:solidFill>
                  <a:srgbClr val="0070C0"/>
                </a:solidFill>
              </a:rPr>
              <a:t>a ={ [1 2] [3 4 5] }</a:t>
            </a:r>
          </a:p>
          <a:p>
            <a:pPr marL="0" indent="0">
              <a:buNone/>
            </a:pPr>
            <a:r>
              <a:rPr lang="fr-FR" dirty="0"/>
              <a:t>a = [1x2 double] [1x3 double</a:t>
            </a:r>
            <a:r>
              <a:rPr lang="fr-FR" dirty="0" smtClean="0"/>
              <a:t>]    </a:t>
            </a:r>
            <a:r>
              <a:rPr lang="fr-FR" dirty="0" smtClean="0">
                <a:solidFill>
                  <a:srgbClr val="92D050"/>
                </a:solidFill>
              </a:rPr>
              <a:t>% </a:t>
            </a:r>
            <a:r>
              <a:rPr lang="en-GB" dirty="0">
                <a:solidFill>
                  <a:srgbClr val="92D050"/>
                </a:solidFill>
              </a:rPr>
              <a:t>Note each cell element is itself a vector</a:t>
            </a:r>
          </a:p>
          <a:p>
            <a:pPr marL="0" indent="0">
              <a:buNone/>
            </a:pPr>
            <a:r>
              <a:rPr lang="en-GB" dirty="0" smtClean="0"/>
              <a:t>&gt;&gt; </a:t>
            </a:r>
            <a:r>
              <a:rPr lang="en-GB" dirty="0">
                <a:solidFill>
                  <a:srgbClr val="0070C0"/>
                </a:solidFill>
              </a:rPr>
              <a:t>b = { [60 70]; 'dogs' }</a:t>
            </a:r>
          </a:p>
          <a:p>
            <a:pPr marL="0" indent="0">
              <a:buNone/>
            </a:pPr>
            <a:r>
              <a:rPr lang="en-GB" dirty="0"/>
              <a:t>b = [1x2 double]</a:t>
            </a:r>
          </a:p>
          <a:p>
            <a:pPr marL="0" indent="0">
              <a:buNone/>
            </a:pPr>
            <a:r>
              <a:rPr lang="en-GB" dirty="0" smtClean="0"/>
              <a:t>       'dogs‘               </a:t>
            </a:r>
            <a:r>
              <a:rPr lang="en-GB" dirty="0" smtClean="0">
                <a:solidFill>
                  <a:srgbClr val="92D050"/>
                </a:solidFill>
              </a:rPr>
              <a:t>% Note </a:t>
            </a:r>
            <a:r>
              <a:rPr lang="en-GB" dirty="0">
                <a:solidFill>
                  <a:srgbClr val="92D050"/>
                </a:solidFill>
              </a:rPr>
              <a:t>this cell element is a string</a:t>
            </a:r>
          </a:p>
        </p:txBody>
      </p:sp>
    </p:spTree>
    <p:extLst>
      <p:ext uri="{BB962C8B-B14F-4D97-AF65-F5344CB8AC3E}">
        <p14:creationId xmlns:p14="http://schemas.microsoft.com/office/powerpoint/2010/main" val="216929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/>
              <a:t>Cells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You also can create a cell array one cell at a time. </a:t>
            </a:r>
            <a:r>
              <a:rPr lang="en-GB" dirty="0" err="1"/>
              <a:t>Matlab</a:t>
            </a:r>
            <a:r>
              <a:rPr lang="en-GB" dirty="0"/>
              <a:t> </a:t>
            </a:r>
            <a:r>
              <a:rPr lang="en-GB" dirty="0" smtClean="0"/>
              <a:t>expands the </a:t>
            </a:r>
            <a:r>
              <a:rPr lang="en-GB" dirty="0"/>
              <a:t>size of </a:t>
            </a:r>
            <a:r>
              <a:rPr lang="en-GB" dirty="0" smtClean="0"/>
              <a:t>the cell </a:t>
            </a:r>
            <a:r>
              <a:rPr lang="en-GB" dirty="0"/>
              <a:t>array with each assignment. For example:</a:t>
            </a:r>
          </a:p>
          <a:p>
            <a:pPr marL="0" indent="0">
              <a:buNone/>
            </a:pPr>
            <a:r>
              <a:rPr lang="nn-NO" dirty="0"/>
              <a:t>&gt;&gt; </a:t>
            </a:r>
            <a:r>
              <a:rPr lang="nn-NO" dirty="0">
                <a:solidFill>
                  <a:srgbClr val="0070C0"/>
                </a:solidFill>
              </a:rPr>
              <a:t>g(1,1) = { [1 4 3; 0 5 8; 7 2 9] };</a:t>
            </a:r>
          </a:p>
          <a:p>
            <a:pPr marL="0" indent="0">
              <a:buNone/>
            </a:pPr>
            <a:r>
              <a:rPr lang="en-GB" dirty="0"/>
              <a:t>&gt;&gt; </a:t>
            </a:r>
            <a:r>
              <a:rPr lang="en-GB" dirty="0">
                <a:solidFill>
                  <a:srgbClr val="0070C0"/>
                </a:solidFill>
              </a:rPr>
              <a:t>g(1,2) = { 'Anne Smith' };</a:t>
            </a:r>
          </a:p>
          <a:p>
            <a:pPr marL="0" indent="0">
              <a:buNone/>
            </a:pPr>
            <a:r>
              <a:rPr lang="en-GB" dirty="0"/>
              <a:t>&gt;&gt; </a:t>
            </a:r>
            <a:r>
              <a:rPr lang="en-GB" dirty="0">
                <a:solidFill>
                  <a:srgbClr val="0070C0"/>
                </a:solidFill>
              </a:rPr>
              <a:t>g(2,1) = { 3+7i };</a:t>
            </a:r>
          </a:p>
          <a:p>
            <a:pPr marL="0" indent="0">
              <a:buNone/>
            </a:pPr>
            <a:r>
              <a:rPr lang="en-GB" dirty="0"/>
              <a:t>&gt;&gt; </a:t>
            </a:r>
            <a:r>
              <a:rPr lang="en-GB" dirty="0">
                <a:solidFill>
                  <a:srgbClr val="0070C0"/>
                </a:solidFill>
              </a:rPr>
              <a:t>g(2,2) = { -</a:t>
            </a:r>
            <a:r>
              <a:rPr lang="en-GB" dirty="0" err="1">
                <a:solidFill>
                  <a:srgbClr val="0070C0"/>
                </a:solidFill>
              </a:rPr>
              <a:t>pi:pi</a:t>
            </a:r>
            <a:r>
              <a:rPr lang="en-GB" dirty="0">
                <a:solidFill>
                  <a:srgbClr val="0070C0"/>
                </a:solidFill>
              </a:rPr>
              <a:t>/4:pi </a:t>
            </a:r>
            <a:r>
              <a:rPr lang="en-GB" dirty="0" smtClean="0">
                <a:solidFill>
                  <a:srgbClr val="0070C0"/>
                </a:solidFill>
              </a:rPr>
              <a:t>};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If you assign data that is outside the dimensions of the current </a:t>
            </a:r>
            <a:r>
              <a:rPr lang="en-GB" dirty="0" smtClean="0"/>
              <a:t>array, </a:t>
            </a:r>
            <a:r>
              <a:rPr lang="en-GB" dirty="0" err="1" smtClean="0"/>
              <a:t>Matlab</a:t>
            </a:r>
            <a:r>
              <a:rPr lang="en-GB" dirty="0" smtClean="0"/>
              <a:t> </a:t>
            </a:r>
            <a:r>
              <a:rPr lang="en-GB" dirty="0"/>
              <a:t>automatically expands the cell array to match. It fills </a:t>
            </a:r>
            <a:r>
              <a:rPr lang="en-GB" dirty="0" smtClean="0"/>
              <a:t>any intervening </a:t>
            </a:r>
            <a:r>
              <a:rPr lang="en-GB" dirty="0"/>
              <a:t>cells with empty matrices. The following will </a:t>
            </a:r>
            <a:r>
              <a:rPr lang="en-GB" dirty="0" smtClean="0"/>
              <a:t>automatically converts </a:t>
            </a:r>
            <a:r>
              <a:rPr lang="en-GB" dirty="0"/>
              <a:t>array g from a 2x2 to 3x3 matrix:</a:t>
            </a:r>
          </a:p>
          <a:p>
            <a:pPr marL="0" indent="0">
              <a:buNone/>
            </a:pPr>
            <a:r>
              <a:rPr lang="en-GB" dirty="0"/>
              <a:t>&gt;&gt; </a:t>
            </a:r>
            <a:r>
              <a:rPr lang="en-GB" dirty="0">
                <a:solidFill>
                  <a:srgbClr val="0070C0"/>
                </a:solidFill>
              </a:rPr>
              <a:t>g(3,3) = {5</a:t>
            </a:r>
            <a:r>
              <a:rPr lang="en-GB" dirty="0" smtClean="0">
                <a:solidFill>
                  <a:srgbClr val="0070C0"/>
                </a:solidFill>
              </a:rPr>
              <a:t>};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b="1" dirty="0"/>
              <a:t>Note</a:t>
            </a:r>
            <a:r>
              <a:rPr lang="en-GB" dirty="0"/>
              <a:t> this is general </a:t>
            </a:r>
            <a:r>
              <a:rPr lang="en-GB" dirty="0" err="1"/>
              <a:t>Matlab</a:t>
            </a:r>
            <a:r>
              <a:rPr lang="en-GB" dirty="0"/>
              <a:t> behaviour, not specific </a:t>
            </a:r>
            <a:r>
              <a:rPr lang="en-GB" dirty="0" smtClean="0"/>
              <a:t>to cells</a:t>
            </a:r>
            <a:r>
              <a:rPr lang="en-GB" dirty="0"/>
              <a:t>, and works with </a:t>
            </a:r>
            <a:r>
              <a:rPr lang="en-GB" dirty="0" smtClean="0"/>
              <a:t>other array </a:t>
            </a:r>
            <a:r>
              <a:rPr lang="en-GB" dirty="0"/>
              <a:t>types too:</a:t>
            </a:r>
          </a:p>
          <a:p>
            <a:pPr marL="0" indent="0">
              <a:buNone/>
            </a:pPr>
            <a:r>
              <a:rPr lang="en-GB" dirty="0"/>
              <a:t>&gt;&gt; </a:t>
            </a:r>
            <a:r>
              <a:rPr lang="en-GB" dirty="0" smtClean="0">
                <a:solidFill>
                  <a:srgbClr val="0070C0"/>
                </a:solidFill>
              </a:rPr>
              <a:t>a = zeros(2,2</a:t>
            </a:r>
            <a:r>
              <a:rPr lang="en-GB" dirty="0">
                <a:solidFill>
                  <a:srgbClr val="0070C0"/>
                </a:solidFill>
              </a:rPr>
              <a:t>)</a:t>
            </a:r>
          </a:p>
          <a:p>
            <a:pPr marL="0" indent="0">
              <a:buNone/>
            </a:pPr>
            <a:r>
              <a:rPr lang="en-GB" dirty="0"/>
              <a:t>&gt;&gt; </a:t>
            </a:r>
            <a:r>
              <a:rPr lang="en-GB" dirty="0">
                <a:solidFill>
                  <a:srgbClr val="0070C0"/>
                </a:solidFill>
              </a:rPr>
              <a:t>a(10,1) = 1</a:t>
            </a:r>
          </a:p>
        </p:txBody>
      </p:sp>
    </p:spTree>
    <p:extLst>
      <p:ext uri="{BB962C8B-B14F-4D97-AF65-F5344CB8AC3E}">
        <p14:creationId xmlns:p14="http://schemas.microsoft.com/office/powerpoint/2010/main" val="396710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cell arrays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7214" y="2008992"/>
            <a:ext cx="6686452" cy="35394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1600" dirty="0">
                <a:latin typeface="Courier"/>
                <a:cs typeface="Courier"/>
              </a:rPr>
              <a:t>&gt;&gt; </a:t>
            </a:r>
            <a:r>
              <a:rPr lang="tr-TR" sz="1600" dirty="0" err="1">
                <a:solidFill>
                  <a:srgbClr val="0070C0"/>
                </a:solidFill>
                <a:latin typeface="Courier"/>
                <a:cs typeface="Courier"/>
              </a:rPr>
              <a:t>mycell</a:t>
            </a:r>
            <a:r>
              <a:rPr lang="tr-TR" sz="1600" dirty="0">
                <a:solidFill>
                  <a:srgbClr val="0070C0"/>
                </a:solidFill>
                <a:latin typeface="Courier"/>
                <a:cs typeface="Courier"/>
              </a:rPr>
              <a:t> = {'hello',4,'goodbye',543.43}</a:t>
            </a:r>
          </a:p>
          <a:p>
            <a:r>
              <a:rPr lang="tr-TR" sz="1600" dirty="0" err="1">
                <a:latin typeface="Courier"/>
                <a:cs typeface="Courier"/>
              </a:rPr>
              <a:t>mycell</a:t>
            </a:r>
            <a:r>
              <a:rPr lang="tr-TR" sz="1600" dirty="0">
                <a:latin typeface="Courier"/>
                <a:cs typeface="Courier"/>
              </a:rPr>
              <a:t> = </a:t>
            </a:r>
          </a:p>
          <a:p>
            <a:r>
              <a:rPr lang="tr-TR" sz="1600" dirty="0">
                <a:latin typeface="Courier"/>
                <a:cs typeface="Courier"/>
              </a:rPr>
              <a:t>    '</a:t>
            </a:r>
            <a:r>
              <a:rPr lang="tr-TR" sz="1600" dirty="0" err="1">
                <a:latin typeface="Courier"/>
                <a:cs typeface="Courier"/>
              </a:rPr>
              <a:t>hello</a:t>
            </a:r>
            <a:r>
              <a:rPr lang="tr-TR" sz="1600" dirty="0">
                <a:latin typeface="Courier"/>
                <a:cs typeface="Courier"/>
              </a:rPr>
              <a:t>'    [4]    '</a:t>
            </a:r>
            <a:r>
              <a:rPr lang="tr-TR" sz="1600" dirty="0" err="1">
                <a:latin typeface="Courier"/>
                <a:cs typeface="Courier"/>
              </a:rPr>
              <a:t>goodbye</a:t>
            </a:r>
            <a:r>
              <a:rPr lang="tr-TR" sz="1600" dirty="0">
                <a:latin typeface="Courier"/>
                <a:cs typeface="Courier"/>
              </a:rPr>
              <a:t>'    [543.4300</a:t>
            </a:r>
            <a:r>
              <a:rPr lang="tr-TR" sz="1600" dirty="0" smtClean="0">
                <a:latin typeface="Courier"/>
                <a:cs typeface="Courier"/>
              </a:rPr>
              <a:t>]</a:t>
            </a:r>
          </a:p>
          <a:p>
            <a:r>
              <a:rPr lang="sv-SE" sz="1600" dirty="0">
                <a:latin typeface="Courier"/>
                <a:cs typeface="Courier"/>
              </a:rPr>
              <a:t>&gt;&gt; </a:t>
            </a:r>
            <a:r>
              <a:rPr lang="sv-SE" sz="1600" dirty="0" err="1">
                <a:solidFill>
                  <a:srgbClr val="0070C0"/>
                </a:solidFill>
                <a:latin typeface="Courier"/>
                <a:cs typeface="Courier"/>
              </a:rPr>
              <a:t>mycell</a:t>
            </a:r>
            <a:r>
              <a:rPr lang="sv-SE" sz="1600" dirty="0">
                <a:solidFill>
                  <a:srgbClr val="0070C0"/>
                </a:solidFill>
                <a:latin typeface="Courier"/>
                <a:cs typeface="Courier"/>
              </a:rPr>
              <a:t> = {[1:5],[6:10]}</a:t>
            </a:r>
          </a:p>
          <a:p>
            <a:r>
              <a:rPr lang="sv-SE" sz="1600" dirty="0" err="1">
                <a:latin typeface="Courier"/>
                <a:cs typeface="Courier"/>
              </a:rPr>
              <a:t>mycell</a:t>
            </a:r>
            <a:r>
              <a:rPr lang="sv-SE" sz="1600" dirty="0">
                <a:latin typeface="Courier"/>
                <a:cs typeface="Courier"/>
              </a:rPr>
              <a:t> = </a:t>
            </a:r>
          </a:p>
          <a:p>
            <a:r>
              <a:rPr lang="sv-SE" sz="1600" dirty="0">
                <a:latin typeface="Courier"/>
                <a:cs typeface="Courier"/>
              </a:rPr>
              <a:t>    [1x5 double]    [1x5 double]</a:t>
            </a:r>
          </a:p>
          <a:p>
            <a:r>
              <a:rPr lang="sv-SE" sz="1600" dirty="0">
                <a:latin typeface="Courier"/>
                <a:cs typeface="Courier"/>
              </a:rPr>
              <a:t>&gt;&gt; </a:t>
            </a:r>
            <a:r>
              <a:rPr lang="sv-SE" sz="1600" dirty="0" err="1">
                <a:solidFill>
                  <a:srgbClr val="0070C0"/>
                </a:solidFill>
                <a:latin typeface="Courier"/>
                <a:cs typeface="Courier"/>
              </a:rPr>
              <a:t>mycell</a:t>
            </a:r>
            <a:r>
              <a:rPr lang="sv-SE" sz="1600" dirty="0">
                <a:solidFill>
                  <a:srgbClr val="0070C0"/>
                </a:solidFill>
                <a:latin typeface="Courier"/>
                <a:cs typeface="Courier"/>
              </a:rPr>
              <a:t>(1)</a:t>
            </a:r>
          </a:p>
          <a:p>
            <a:r>
              <a:rPr lang="sv-SE" sz="1600" dirty="0">
                <a:latin typeface="Courier"/>
                <a:cs typeface="Courier"/>
              </a:rPr>
              <a:t>ans = </a:t>
            </a:r>
          </a:p>
          <a:p>
            <a:r>
              <a:rPr lang="sv-SE" sz="1600" dirty="0">
                <a:latin typeface="Courier"/>
                <a:cs typeface="Courier"/>
              </a:rPr>
              <a:t>    [1x5 double]</a:t>
            </a:r>
          </a:p>
          <a:p>
            <a:r>
              <a:rPr lang="sv-SE" sz="1600" dirty="0">
                <a:latin typeface="Courier"/>
                <a:cs typeface="Courier"/>
              </a:rPr>
              <a:t>&gt;&gt; </a:t>
            </a:r>
            <a:r>
              <a:rPr lang="sv-SE" sz="1600" dirty="0" err="1">
                <a:solidFill>
                  <a:srgbClr val="0070C0"/>
                </a:solidFill>
                <a:latin typeface="Courier"/>
                <a:cs typeface="Courier"/>
              </a:rPr>
              <a:t>mycell</a:t>
            </a:r>
            <a:r>
              <a:rPr lang="sv-SE" sz="1600" dirty="0">
                <a:solidFill>
                  <a:srgbClr val="0070C0"/>
                </a:solidFill>
                <a:latin typeface="Courier"/>
                <a:cs typeface="Courier"/>
              </a:rPr>
              <a:t>{1}</a:t>
            </a:r>
          </a:p>
          <a:p>
            <a:r>
              <a:rPr lang="sv-SE" sz="1600" dirty="0">
                <a:latin typeface="Courier"/>
                <a:cs typeface="Courier"/>
              </a:rPr>
              <a:t>ans =</a:t>
            </a:r>
          </a:p>
          <a:p>
            <a:r>
              <a:rPr lang="sv-SE" sz="1600" dirty="0">
                <a:latin typeface="Courier"/>
                <a:cs typeface="Courier"/>
              </a:rPr>
              <a:t>     1     2     3     4     5</a:t>
            </a:r>
            <a:endParaRPr lang="en-US" sz="1600" dirty="0">
              <a:latin typeface="Courier"/>
              <a:cs typeface="Courier"/>
            </a:endParaRPr>
          </a:p>
          <a:p>
            <a:endParaRPr lang="en-US" sz="1600" dirty="0">
              <a:latin typeface="Courier"/>
              <a:cs typeface="Courier"/>
            </a:endParaRPr>
          </a:p>
          <a:p>
            <a:endParaRPr lang="en-US" sz="1600" dirty="0" smtClean="0">
              <a:latin typeface="Courier"/>
              <a:cs typeface="Courier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907704" y="3617789"/>
            <a:ext cx="6028218" cy="1255268"/>
            <a:chOff x="1907704" y="3617789"/>
            <a:chExt cx="6028218" cy="1255268"/>
          </a:xfrm>
        </p:grpSpPr>
        <p:grpSp>
          <p:nvGrpSpPr>
            <p:cNvPr id="10" name="Group 9"/>
            <p:cNvGrpSpPr/>
            <p:nvPr/>
          </p:nvGrpSpPr>
          <p:grpSpPr>
            <a:xfrm>
              <a:off x="1907704" y="3617789"/>
              <a:ext cx="6028218" cy="369332"/>
              <a:chOff x="1907704" y="3617789"/>
              <a:chExt cx="6028218" cy="369332"/>
            </a:xfrm>
          </p:grpSpPr>
          <p:cxnSp>
            <p:nvCxnSpPr>
              <p:cNvPr id="6" name="Straight Arrow Connector 5"/>
              <p:cNvCxnSpPr/>
              <p:nvPr/>
            </p:nvCxnSpPr>
            <p:spPr>
              <a:xfrm flipH="1" flipV="1">
                <a:off x="1907704" y="3687693"/>
                <a:ext cx="3213119" cy="11476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8" name="TextBox 7"/>
              <p:cNvSpPr txBox="1"/>
              <p:nvPr/>
            </p:nvSpPr>
            <p:spPr>
              <a:xfrm>
                <a:off x="5220072" y="3617789"/>
                <a:ext cx="27158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2"/>
                    </a:solidFill>
                  </a:rPr>
                  <a:t>access the cells themselves</a:t>
                </a:r>
                <a:endParaRPr lang="en-US" dirty="0">
                  <a:solidFill>
                    <a:schemeClr val="accent2"/>
                  </a:solidFill>
                </a:endParaRPr>
              </a:p>
            </p:txBody>
          </p:sp>
        </p:grp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112807" y="3894778"/>
              <a:ext cx="1474357" cy="978279"/>
            </a:xfrm>
            <a:prstGeom prst="rect">
              <a:avLst/>
            </a:prstGeom>
          </p:spPr>
        </p:pic>
      </p:grpSp>
      <p:grpSp>
        <p:nvGrpSpPr>
          <p:cNvPr id="18" name="Group 17"/>
          <p:cNvGrpSpPr/>
          <p:nvPr/>
        </p:nvGrpSpPr>
        <p:grpSpPr>
          <a:xfrm>
            <a:off x="1907704" y="4383919"/>
            <a:ext cx="4788586" cy="2474081"/>
            <a:chOff x="1907704" y="4383919"/>
            <a:chExt cx="4788586" cy="2474081"/>
          </a:xfrm>
        </p:grpSpPr>
        <p:cxnSp>
          <p:nvCxnSpPr>
            <p:cNvPr id="7" name="Straight Arrow Connector 6"/>
            <p:cNvCxnSpPr/>
            <p:nvPr/>
          </p:nvCxnSpPr>
          <p:spPr>
            <a:xfrm flipH="1" flipV="1">
              <a:off x="1907704" y="4383919"/>
              <a:ext cx="1996724" cy="106901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980440" y="5129764"/>
              <a:ext cx="27158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2"/>
                  </a:solidFill>
                </a:rPr>
                <a:t>access the </a:t>
              </a:r>
              <a:r>
                <a:rPr lang="en-US" i="1" dirty="0" smtClean="0">
                  <a:solidFill>
                    <a:schemeClr val="accent2"/>
                  </a:solidFill>
                </a:rPr>
                <a:t>contents</a:t>
              </a:r>
              <a:r>
                <a:rPr lang="en-US" dirty="0" smtClean="0">
                  <a:solidFill>
                    <a:schemeClr val="accent2"/>
                  </a:solidFill>
                </a:rPr>
                <a:t> of the cells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3704" b="94753" l="1892" r="98108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4808729" y="5452931"/>
              <a:ext cx="1604554" cy="14050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22719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4163" y="2230271"/>
            <a:ext cx="8502029" cy="24622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3366FF"/>
                </a:solidFill>
                <a:latin typeface="Courier"/>
                <a:cs typeface="Courier"/>
              </a:rPr>
              <a:t>function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doLoop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()</a:t>
            </a:r>
          </a:p>
          <a:p>
            <a:r>
              <a:rPr lang="en-US" sz="1400" dirty="0" smtClean="0">
                <a:solidFill>
                  <a:srgbClr val="92D050"/>
                </a:solidFill>
                <a:latin typeface="Courier"/>
                <a:cs typeface="Courier"/>
              </a:rPr>
              <a:t>%do a loop</a:t>
            </a:r>
          </a:p>
          <a:p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listOfPeople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= {‘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Fred’,’Mary’,’Laura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’};</a:t>
            </a:r>
          </a:p>
          <a:p>
            <a:endParaRPr lang="en-US" sz="1400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z="1400" dirty="0" smtClean="0">
                <a:solidFill>
                  <a:srgbClr val="3366FF"/>
                </a:solidFill>
                <a:latin typeface="Courier"/>
                <a:cs typeface="Courier"/>
              </a:rPr>
              <a:t>for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= 1:length(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listOfPeople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name = 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listOfPeople</a:t>
            </a:r>
            <a:r>
              <a:rPr lang="en-US" sz="1400" dirty="0">
                <a:solidFill>
                  <a:srgbClr val="000000"/>
                </a:solidFill>
                <a:latin typeface="Courier"/>
                <a:cs typeface="Courier"/>
              </a:rPr>
              <a:t>{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"/>
                <a:cs typeface="Courier"/>
              </a:rPr>
              <a:t>}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fprintf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(‘Person number %</a:t>
            </a:r>
            <a:r>
              <a:rPr lang="en-US" sz="1400" dirty="0">
                <a:solidFill>
                  <a:srgbClr val="000000"/>
                </a:solidFill>
                <a:latin typeface="Courier"/>
                <a:cs typeface="Courier"/>
              </a:rPr>
              <a:t>d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 is %s\n’,</a:t>
            </a:r>
            <a:r>
              <a:rPr lang="en-US" sz="1400" dirty="0" err="1" smtClean="0">
                <a:solidFill>
                  <a:srgbClr val="000000"/>
                </a:solidFill>
                <a:latin typeface="Courier"/>
                <a:cs typeface="Courier"/>
              </a:rPr>
              <a:t>i,name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sz="1400" dirty="0" smtClean="0">
                <a:solidFill>
                  <a:srgbClr val="3366FF"/>
                </a:solidFill>
                <a:latin typeface="Courier"/>
                <a:cs typeface="Courier"/>
              </a:rPr>
              <a:t>end</a:t>
            </a:r>
          </a:p>
          <a:p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z="1400" dirty="0" smtClean="0">
                <a:solidFill>
                  <a:srgbClr val="3366FF"/>
                </a:solidFill>
                <a:latin typeface="Courier"/>
                <a:cs typeface="Courier"/>
              </a:rPr>
              <a:t>return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4163" y="4759120"/>
            <a:ext cx="8502029" cy="7694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sz="1100" dirty="0" smtClean="0">
                <a:latin typeface="Courier"/>
                <a:cs typeface="Courier"/>
              </a:rPr>
              <a:t>&gt;&gt; </a:t>
            </a:r>
            <a:r>
              <a:rPr lang="pl-PL" sz="1100" dirty="0" err="1" smtClean="0">
                <a:solidFill>
                  <a:srgbClr val="0070C0"/>
                </a:solidFill>
                <a:latin typeface="Courier"/>
                <a:cs typeface="Courier"/>
              </a:rPr>
              <a:t>doLoop</a:t>
            </a:r>
            <a:r>
              <a:rPr lang="pl-PL" sz="1100" dirty="0" smtClean="0">
                <a:solidFill>
                  <a:srgbClr val="0070C0"/>
                </a:solidFill>
                <a:latin typeface="Courier"/>
                <a:cs typeface="Courier"/>
              </a:rPr>
              <a:t>()</a:t>
            </a:r>
          </a:p>
          <a:p>
            <a:r>
              <a:rPr lang="pl-PL" sz="1100" dirty="0" smtClean="0">
                <a:latin typeface="Courier"/>
                <a:cs typeface="Courier"/>
              </a:rPr>
              <a:t>Person </a:t>
            </a:r>
            <a:r>
              <a:rPr lang="pl-PL" sz="1100" dirty="0" err="1" smtClean="0">
                <a:latin typeface="Courier"/>
                <a:cs typeface="Courier"/>
              </a:rPr>
              <a:t>number</a:t>
            </a:r>
            <a:r>
              <a:rPr lang="pl-PL" sz="1100" dirty="0" smtClean="0">
                <a:latin typeface="Courier"/>
                <a:cs typeface="Courier"/>
              </a:rPr>
              <a:t> 1 </a:t>
            </a:r>
            <a:r>
              <a:rPr lang="pl-PL" sz="1100" dirty="0" err="1" smtClean="0">
                <a:latin typeface="Courier"/>
                <a:cs typeface="Courier"/>
              </a:rPr>
              <a:t>is</a:t>
            </a:r>
            <a:r>
              <a:rPr lang="pl-PL" sz="1100" dirty="0" smtClean="0">
                <a:latin typeface="Courier"/>
                <a:cs typeface="Courier"/>
              </a:rPr>
              <a:t> Fred</a:t>
            </a:r>
          </a:p>
          <a:p>
            <a:r>
              <a:rPr lang="pl-PL" sz="1100" dirty="0" smtClean="0">
                <a:latin typeface="Courier"/>
                <a:cs typeface="Courier"/>
              </a:rPr>
              <a:t>Person </a:t>
            </a:r>
            <a:r>
              <a:rPr lang="pl-PL" sz="1100" dirty="0" err="1" smtClean="0">
                <a:latin typeface="Courier"/>
                <a:cs typeface="Courier"/>
              </a:rPr>
              <a:t>number</a:t>
            </a:r>
            <a:r>
              <a:rPr lang="pl-PL" sz="1100" dirty="0" smtClean="0">
                <a:latin typeface="Courier"/>
                <a:cs typeface="Courier"/>
              </a:rPr>
              <a:t> 2 </a:t>
            </a:r>
            <a:r>
              <a:rPr lang="pl-PL" sz="1100" dirty="0" err="1" smtClean="0">
                <a:latin typeface="Courier"/>
                <a:cs typeface="Courier"/>
              </a:rPr>
              <a:t>is</a:t>
            </a:r>
            <a:r>
              <a:rPr lang="pl-PL" sz="1100" dirty="0" smtClean="0">
                <a:latin typeface="Courier"/>
                <a:cs typeface="Courier"/>
              </a:rPr>
              <a:t> Mary</a:t>
            </a:r>
          </a:p>
          <a:p>
            <a:r>
              <a:rPr lang="pl-PL" sz="1100" dirty="0" smtClean="0">
                <a:latin typeface="Courier"/>
                <a:cs typeface="Courier"/>
              </a:rPr>
              <a:t>Person </a:t>
            </a:r>
            <a:r>
              <a:rPr lang="pl-PL" sz="1100" dirty="0" err="1" smtClean="0">
                <a:latin typeface="Courier"/>
                <a:cs typeface="Courier"/>
              </a:rPr>
              <a:t>number</a:t>
            </a:r>
            <a:r>
              <a:rPr lang="pl-PL" sz="1100" dirty="0" smtClean="0">
                <a:latin typeface="Courier"/>
                <a:cs typeface="Courier"/>
              </a:rPr>
              <a:t> 3 </a:t>
            </a:r>
            <a:r>
              <a:rPr lang="pl-PL" sz="1100" dirty="0" err="1" smtClean="0">
                <a:latin typeface="Courier"/>
                <a:cs typeface="Courier"/>
              </a:rPr>
              <a:t>is</a:t>
            </a:r>
            <a:r>
              <a:rPr lang="pl-PL" sz="1100" dirty="0" smtClean="0">
                <a:latin typeface="Courier"/>
                <a:cs typeface="Courier"/>
              </a:rPr>
              <a:t> Laura</a:t>
            </a:r>
          </a:p>
        </p:txBody>
      </p:sp>
    </p:spTree>
    <p:extLst>
      <p:ext uri="{BB962C8B-B14F-4D97-AF65-F5344CB8AC3E}">
        <p14:creationId xmlns:p14="http://schemas.microsoft.com/office/powerpoint/2010/main" val="3101146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dirty="0" smtClean="0"/>
              <a:t>Displaying cell arrays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The values of cell elements can be displayed (</a:t>
            </a:r>
            <a:r>
              <a:rPr lang="en-GB" dirty="0" smtClean="0"/>
              <a:t>recursively) using </a:t>
            </a:r>
            <a:r>
              <a:rPr lang="en-GB" dirty="0"/>
              <a:t>the </a:t>
            </a:r>
            <a:r>
              <a:rPr lang="en-GB" b="1" dirty="0" err="1" smtClean="0"/>
              <a:t>celldisp</a:t>
            </a:r>
            <a:r>
              <a:rPr lang="en-GB" b="1" dirty="0" smtClean="0"/>
              <a:t> </a:t>
            </a:r>
            <a:r>
              <a:rPr lang="en-GB" dirty="0"/>
              <a:t>function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&gt;&gt; </a:t>
            </a:r>
            <a:r>
              <a:rPr lang="en-GB" dirty="0">
                <a:solidFill>
                  <a:srgbClr val="0070C0"/>
                </a:solidFill>
              </a:rPr>
              <a:t>c = { [1] [2 3 4]; [5; 9] [6 7 8; 10 11 12] }</a:t>
            </a:r>
          </a:p>
          <a:p>
            <a:pPr marL="0" indent="0">
              <a:buNone/>
            </a:pPr>
            <a:r>
              <a:rPr lang="en-GB" dirty="0"/>
              <a:t>&gt;&gt; </a:t>
            </a:r>
            <a:r>
              <a:rPr lang="en-GB" dirty="0" err="1">
                <a:solidFill>
                  <a:srgbClr val="0070C0"/>
                </a:solidFill>
              </a:rPr>
              <a:t>celldisp</a:t>
            </a:r>
            <a:r>
              <a:rPr lang="en-GB" dirty="0">
                <a:solidFill>
                  <a:srgbClr val="0070C0"/>
                </a:solidFill>
              </a:rPr>
              <a:t>(c)</a:t>
            </a:r>
          </a:p>
          <a:p>
            <a:pPr marL="0" indent="0">
              <a:buNone/>
            </a:pPr>
            <a:r>
              <a:rPr lang="en-GB" dirty="0"/>
              <a:t>c{1,1} = </a:t>
            </a:r>
            <a:r>
              <a:rPr lang="en-GB" dirty="0" smtClean="0"/>
              <a:t>1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c{2,1} = </a:t>
            </a:r>
            <a:r>
              <a:rPr lang="en-GB" dirty="0" smtClean="0"/>
              <a:t> 5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               9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c{1,2} = 2 3 </a:t>
            </a:r>
            <a:r>
              <a:rPr lang="en-GB" dirty="0" smtClean="0"/>
              <a:t>4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c{2,2} = 6 </a:t>
            </a:r>
            <a:r>
              <a:rPr lang="en-GB" dirty="0" smtClean="0"/>
              <a:t>  7   8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            10  </a:t>
            </a:r>
            <a:r>
              <a:rPr lang="en-GB" smtClean="0"/>
              <a:t>11 </a:t>
            </a:r>
            <a:r>
              <a:rPr lang="en-GB" smtClean="0"/>
              <a:t>12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&gt;&gt; </a:t>
            </a:r>
            <a:r>
              <a:rPr lang="en-GB" dirty="0" smtClean="0">
                <a:solidFill>
                  <a:srgbClr val="0070C0"/>
                </a:solidFill>
              </a:rPr>
              <a:t>help cell2mat</a:t>
            </a:r>
            <a:endParaRPr lang="en-GB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04565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84163" y="191067"/>
            <a:ext cx="8574087" cy="94169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Useful videos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39552" y="1844824"/>
            <a:ext cx="8318698" cy="4464496"/>
          </a:xfrm>
        </p:spPr>
        <p:txBody>
          <a:bodyPr>
            <a:normAutofit/>
          </a:bodyPr>
          <a:lstStyle/>
          <a:p>
            <a:endParaRPr lang="en-US" sz="1600" dirty="0"/>
          </a:p>
          <a:p>
            <a:r>
              <a:rPr lang="en-GB" sz="1600" dirty="0" smtClean="0">
                <a:hlinkClick r:id="rId2"/>
              </a:rPr>
              <a:t>https</a:t>
            </a:r>
            <a:r>
              <a:rPr lang="en-GB" sz="1600" dirty="0">
                <a:hlinkClick r:id="rId2"/>
              </a:rPr>
              <a:t>://</a:t>
            </a:r>
            <a:r>
              <a:rPr lang="en-GB" sz="1600" dirty="0" smtClean="0">
                <a:hlinkClick r:id="rId2"/>
              </a:rPr>
              <a:t>www.youtube.com/watch?v=glDaeLS3MRc</a:t>
            </a:r>
            <a:r>
              <a:rPr lang="en-GB" sz="1600" dirty="0" smtClean="0"/>
              <a:t> (cells 22 min)</a:t>
            </a:r>
          </a:p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861963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1145</TotalTime>
  <Words>625</Words>
  <Application>Microsoft Office PowerPoint</Application>
  <PresentationFormat>On-screen Show (4:3)</PresentationFormat>
  <Paragraphs>91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Collections of strings</vt:lpstr>
      <vt:lpstr>Cell arrays</vt:lpstr>
      <vt:lpstr>Cells</vt:lpstr>
      <vt:lpstr>Cells</vt:lpstr>
      <vt:lpstr>Using cell arrays</vt:lpstr>
      <vt:lpstr>PowerPoint Presentation</vt:lpstr>
      <vt:lpstr>Displaying cell arrays</vt:lpstr>
      <vt:lpstr>Useful videos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strings</dc:title>
  <dc:creator>Kostantinos</dc:creator>
  <cp:lastModifiedBy>Konstantinos</cp:lastModifiedBy>
  <cp:revision>98</cp:revision>
  <dcterms:created xsi:type="dcterms:W3CDTF">2016-03-08T07:09:19Z</dcterms:created>
  <dcterms:modified xsi:type="dcterms:W3CDTF">2024-01-12T14:27:26Z</dcterms:modified>
</cp:coreProperties>
</file>