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7" r:id="rId2"/>
    <p:sldId id="308" r:id="rId3"/>
    <p:sldId id="309" r:id="rId4"/>
    <p:sldId id="310" r:id="rId5"/>
    <p:sldId id="311" r:id="rId6"/>
    <p:sldId id="315" r:id="rId7"/>
    <p:sldId id="312" r:id="rId8"/>
    <p:sldId id="313" r:id="rId9"/>
    <p:sldId id="314" r:id="rId10"/>
    <p:sldId id="306" r:id="rId11"/>
    <p:sldId id="302" r:id="rId12"/>
    <p:sldId id="287" r:id="rId13"/>
    <p:sldId id="289" r:id="rId14"/>
    <p:sldId id="290" r:id="rId15"/>
    <p:sldId id="270" r:id="rId16"/>
    <p:sldId id="271" r:id="rId17"/>
    <p:sldId id="272" r:id="rId18"/>
    <p:sldId id="30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3EB9C-D097-4C70-895F-D43B605BFA9E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5A72F-32EE-4317-99CE-10F7E90B0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086A3EB-F24B-4F95-8897-EFCC69DE3C69}" type="slidenum">
              <a:rPr lang="en-US">
                <a:latin typeface="Calibri" charset="0"/>
              </a:rPr>
              <a:pPr eaLnBrk="1" hangingPunct="1"/>
              <a:t>2</a:t>
            </a:fld>
            <a:endParaRPr lang="en-US">
              <a:latin typeface="Calibri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114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323B43B-2366-4FED-834D-B6AE5D72193D}" type="slidenum">
              <a:rPr lang="en-US">
                <a:latin typeface="Calibri" charset="0"/>
              </a:rPr>
              <a:pPr eaLnBrk="1" hangingPunct="1"/>
              <a:t>3</a:t>
            </a:fld>
            <a:endParaRPr lang="en-US">
              <a:latin typeface="Calibri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519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7310121-E61B-4694-8F4A-0F7A3C503108}" type="slidenum">
              <a:rPr lang="en-US">
                <a:latin typeface="Calibri" charset="0"/>
              </a:rPr>
              <a:pPr eaLnBrk="1" hangingPunct="1"/>
              <a:t>4</a:t>
            </a:fld>
            <a:endParaRPr lang="en-US">
              <a:latin typeface="Calibri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4478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A900D9E-651A-433B-949C-D8EF0C4F87E9}" type="slidenum">
              <a:rPr lang="en-US">
                <a:latin typeface="Calibri" charset="0"/>
              </a:rPr>
              <a:pPr eaLnBrk="1" hangingPunct="1"/>
              <a:t>5</a:t>
            </a:fld>
            <a:endParaRPr lang="en-US">
              <a:latin typeface="Calibri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6106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323B43B-2366-4FED-834D-B6AE5D72193D}" type="slidenum">
              <a:rPr lang="en-US">
                <a:latin typeface="Calibri" charset="0"/>
              </a:rPr>
              <a:pPr eaLnBrk="1" hangingPunct="1"/>
              <a:t>6</a:t>
            </a:fld>
            <a:endParaRPr lang="en-US">
              <a:latin typeface="Calibri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987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24B2DEC-606E-4AB8-815B-8F84C0E952F3}" type="slidenum">
              <a:rPr lang="en-US" smtClean="0">
                <a:latin typeface="Calibri" charset="0"/>
              </a:rPr>
              <a:pPr eaLnBrk="1" hangingPunct="1"/>
              <a:t>11</a:t>
            </a:fld>
            <a:endParaRPr lang="en-US" smtClean="0">
              <a:latin typeface="Calibri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83AC430-CA75-472C-A33F-5C603301C24D}" type="slidenum">
              <a:rPr lang="en-US">
                <a:latin typeface="Calibri" charset="0"/>
              </a:rPr>
              <a:pPr eaLnBrk="1" hangingPunct="1"/>
              <a:t>12</a:t>
            </a:fld>
            <a:endParaRPr lang="en-US">
              <a:latin typeface="Calibri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8BC64F9-6CCB-48AF-B308-5AF7AE90AFD5}" type="slidenum">
              <a:rPr lang="en-US">
                <a:latin typeface="Calibri" charset="0"/>
              </a:rPr>
              <a:pPr eaLnBrk="1" hangingPunct="1"/>
              <a:t>13</a:t>
            </a:fld>
            <a:endParaRPr lang="en-US">
              <a:latin typeface="Calibri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15375F0-FD8B-43B9-A8C1-8561F537E485}" type="slidenum">
              <a:rPr lang="en-US">
                <a:latin typeface="Calibri" charset="0"/>
              </a:rPr>
              <a:pPr eaLnBrk="1" hangingPunct="1"/>
              <a:t>14</a:t>
            </a:fld>
            <a:endParaRPr lang="en-US">
              <a:latin typeface="Calibri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1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3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2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36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3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6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0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1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0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9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58DD-5867-473D-A690-D7C30AB586F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6F723-87BE-4E76-88D9-72A520A5F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5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b8LwYAil4o" TargetMode="External"/><Relationship Id="rId2" Type="http://schemas.openxmlformats.org/officeDocument/2006/relationships/hyperlink" Target="https://www.youtube.com/watch?v=aU7ua641z0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5ug1o9yZr8U" TargetMode="External"/><Relationship Id="rId4" Type="http://schemas.openxmlformats.org/officeDocument/2006/relationships/hyperlink" Target="https://www.youtube.com/watch?v=Fg2F2xTsDG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repetition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90875" y="2865438"/>
            <a:ext cx="1849438" cy="2159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Left Arrow 5"/>
          <p:cNvSpPr/>
          <p:nvPr/>
        </p:nvSpPr>
        <p:spPr>
          <a:xfrm flipV="1">
            <a:off x="5159374" y="2865437"/>
            <a:ext cx="1270000" cy="2158999"/>
          </a:xfrm>
          <a:prstGeom prst="curved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Continuing within a loop: sometimes </a:t>
            </a:r>
            <a:r>
              <a:rPr lang="en-GB" dirty="0" smtClean="0"/>
              <a:t>you </a:t>
            </a:r>
            <a:r>
              <a:rPr lang="en-GB" dirty="0"/>
              <a:t>may want to stay within a for or while loop but </a:t>
            </a:r>
            <a:r>
              <a:rPr lang="en-GB" dirty="0" smtClean="0"/>
              <a:t>pass control </a:t>
            </a:r>
            <a:r>
              <a:rPr lang="en-GB" dirty="0"/>
              <a:t>to the next iteration of the loop, skipping over any </a:t>
            </a:r>
            <a:r>
              <a:rPr lang="en-GB" dirty="0" smtClean="0"/>
              <a:t>remaining statements </a:t>
            </a:r>
            <a:r>
              <a:rPr lang="en-GB" dirty="0"/>
              <a:t>in the body of the loop. This can be achieved with </a:t>
            </a:r>
            <a:r>
              <a:rPr lang="en-GB" dirty="0" smtClean="0"/>
              <a:t>a </a:t>
            </a:r>
            <a:r>
              <a:rPr lang="en-GB" dirty="0" smtClean="0">
                <a:solidFill>
                  <a:srgbClr val="0070C0"/>
                </a:solidFill>
              </a:rPr>
              <a:t>continue</a:t>
            </a:r>
            <a:r>
              <a:rPr lang="en-GB" dirty="0" smtClean="0"/>
              <a:t> </a:t>
            </a:r>
            <a:r>
              <a:rPr lang="en-GB" dirty="0"/>
              <a:t>statement. For example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for</a:t>
            </a:r>
            <a:r>
              <a:rPr lang="en-GB" dirty="0"/>
              <a:t> r=1:4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for</a:t>
            </a:r>
            <a:r>
              <a:rPr lang="en-GB" dirty="0" smtClean="0"/>
              <a:t> </a:t>
            </a:r>
            <a:r>
              <a:rPr lang="en-GB" dirty="0"/>
              <a:t>c=1:4</a:t>
            </a:r>
          </a:p>
          <a:p>
            <a:pPr marL="0" indent="0"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rgbClr val="0070C0"/>
                </a:solidFill>
              </a:rPr>
              <a:t>if</a:t>
            </a:r>
            <a:r>
              <a:rPr lang="en-GB" dirty="0" smtClean="0"/>
              <a:t> </a:t>
            </a:r>
            <a:r>
              <a:rPr lang="en-GB" dirty="0"/>
              <a:t>r*c&gt;10</a:t>
            </a:r>
          </a:p>
          <a:p>
            <a:pPr marL="0" indent="0">
              <a:buNone/>
            </a:pPr>
            <a:r>
              <a:rPr lang="en-GB" dirty="0" smtClean="0"/>
              <a:t>			</a:t>
            </a:r>
            <a:r>
              <a:rPr lang="en-GB" dirty="0" smtClean="0">
                <a:solidFill>
                  <a:srgbClr val="0070C0"/>
                </a:solidFill>
              </a:rPr>
              <a:t>continue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rgbClr val="0070C0"/>
                </a:solidFill>
              </a:rPr>
              <a:t>end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/>
              <a:t>	N(</a:t>
            </a:r>
            <a:r>
              <a:rPr lang="en-GB" dirty="0" err="1" smtClean="0"/>
              <a:t>r,c</a:t>
            </a:r>
            <a:r>
              <a:rPr lang="en-GB" dirty="0"/>
              <a:t>)=r*c;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end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end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162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Vectorisation and Preallocation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en-GB" sz="1600" dirty="0" smtClean="0">
                <a:latin typeface="+mj-lt"/>
              </a:rPr>
              <a:t>One way to make your MATLAB programs run faster is to </a:t>
            </a:r>
            <a:r>
              <a:rPr lang="en-GB" sz="1600" dirty="0" err="1" smtClean="0">
                <a:solidFill>
                  <a:srgbClr val="FF3300"/>
                </a:solidFill>
                <a:latin typeface="+mj-lt"/>
              </a:rPr>
              <a:t>vectorise</a:t>
            </a:r>
            <a:r>
              <a:rPr lang="en-GB" sz="1600" dirty="0" smtClean="0">
                <a:latin typeface="+mj-lt"/>
              </a:rPr>
              <a:t> the algorithms you use in constructing the programs, for example:</a:t>
            </a:r>
          </a:p>
          <a:p>
            <a:pPr eaLnBrk="1" hangingPunct="1">
              <a:spcBef>
                <a:spcPts val="600"/>
              </a:spcBef>
            </a:pPr>
            <a:r>
              <a:rPr lang="en-GB" sz="1600" dirty="0" smtClean="0">
                <a:latin typeface="+mj-lt"/>
              </a:rPr>
              <a:t> </a:t>
            </a:r>
            <a:r>
              <a:rPr lang="da-DK" sz="1600" dirty="0" smtClean="0">
                <a:solidFill>
                  <a:srgbClr val="FF3300"/>
                </a:solidFill>
                <a:latin typeface="+mj-lt"/>
              </a:rPr>
              <a:t>x = .01;</a:t>
            </a:r>
          </a:p>
          <a:p>
            <a:pPr eaLnBrk="1" hangingPunct="1">
              <a:spcBef>
                <a:spcPts val="600"/>
              </a:spcBef>
              <a:buFont typeface="Wingdings" charset="2"/>
              <a:buNone/>
            </a:pPr>
            <a:r>
              <a:rPr lang="da-DK" sz="1600" dirty="0" smtClean="0">
                <a:solidFill>
                  <a:srgbClr val="FF3300"/>
                </a:solidFill>
                <a:latin typeface="+mj-lt"/>
              </a:rPr>
              <a:t>	for k = 1:1000   </a:t>
            </a:r>
          </a:p>
          <a:p>
            <a:pPr eaLnBrk="1" hangingPunct="1">
              <a:spcBef>
                <a:spcPts val="600"/>
              </a:spcBef>
              <a:buFont typeface="Wingdings" charset="2"/>
              <a:buNone/>
            </a:pPr>
            <a:r>
              <a:rPr lang="da-DK" sz="1600" dirty="0" smtClean="0">
                <a:solidFill>
                  <a:srgbClr val="FF3300"/>
                </a:solidFill>
                <a:latin typeface="+mj-lt"/>
              </a:rPr>
              <a:t>		y(k) = log10(x);   </a:t>
            </a:r>
            <a:r>
              <a:rPr lang="da-DK" sz="1600" dirty="0" smtClean="0">
                <a:solidFill>
                  <a:srgbClr val="92D050"/>
                </a:solidFill>
                <a:latin typeface="+mj-lt"/>
              </a:rPr>
              <a:t>% array y will be allocated dynamically</a:t>
            </a:r>
          </a:p>
          <a:p>
            <a:pPr eaLnBrk="1" hangingPunct="1">
              <a:spcBef>
                <a:spcPts val="600"/>
              </a:spcBef>
              <a:buFont typeface="Wingdings" charset="2"/>
              <a:buNone/>
            </a:pPr>
            <a:r>
              <a:rPr lang="da-DK" sz="1600" dirty="0" smtClean="0">
                <a:solidFill>
                  <a:srgbClr val="FF3300"/>
                </a:solidFill>
                <a:latin typeface="+mj-lt"/>
              </a:rPr>
              <a:t>		x = x + .01;    </a:t>
            </a:r>
            <a:r>
              <a:rPr lang="da-DK" sz="1600" dirty="0" smtClean="0">
                <a:solidFill>
                  <a:srgbClr val="92D050"/>
                </a:solidFill>
                <a:latin typeface="+mj-lt"/>
              </a:rPr>
              <a:t>% x gets incremented here....</a:t>
            </a:r>
          </a:p>
          <a:p>
            <a:pPr eaLnBrk="1" hangingPunct="1">
              <a:spcBef>
                <a:spcPts val="600"/>
              </a:spcBef>
              <a:buFont typeface="Wingdings" charset="2"/>
              <a:buNone/>
            </a:pPr>
            <a:r>
              <a:rPr lang="da-DK" sz="1600" dirty="0" smtClean="0">
                <a:solidFill>
                  <a:srgbClr val="FF3300"/>
                </a:solidFill>
                <a:latin typeface="+mj-lt"/>
              </a:rPr>
              <a:t>	end</a:t>
            </a:r>
          </a:p>
          <a:p>
            <a:pPr eaLnBrk="1" hangingPunct="1">
              <a:spcBef>
                <a:spcPts val="600"/>
              </a:spcBef>
            </a:pPr>
            <a:r>
              <a:rPr lang="en-GB" sz="1600" dirty="0" smtClean="0">
                <a:latin typeface="+mj-lt"/>
              </a:rPr>
              <a:t>A </a:t>
            </a:r>
            <a:r>
              <a:rPr lang="en-GB" sz="1600" u="sng" dirty="0" err="1" smtClean="0">
                <a:latin typeface="+mj-lt"/>
              </a:rPr>
              <a:t>vectorized</a:t>
            </a:r>
            <a:r>
              <a:rPr lang="en-GB" sz="1600" dirty="0" smtClean="0">
                <a:latin typeface="+mj-lt"/>
              </a:rPr>
              <a:t> version is 	</a:t>
            </a:r>
          </a:p>
          <a:p>
            <a:pPr lvl="1" eaLnBrk="1" hangingPunct="1">
              <a:buFont typeface="Wingdings" charset="2"/>
              <a:buNone/>
            </a:pPr>
            <a:r>
              <a:rPr lang="en-GB" sz="1600" dirty="0" smtClean="0">
                <a:solidFill>
                  <a:srgbClr val="FF3300"/>
                </a:solidFill>
                <a:latin typeface="+mj-lt"/>
              </a:rPr>
              <a:t>	    x = .01:.01:10; 	</a:t>
            </a:r>
          </a:p>
          <a:p>
            <a:pPr eaLnBrk="1" hangingPunct="1">
              <a:spcBef>
                <a:spcPts val="600"/>
              </a:spcBef>
              <a:buFont typeface="Wingdings" charset="2"/>
              <a:buNone/>
            </a:pPr>
            <a:r>
              <a:rPr lang="en-GB" sz="1600" dirty="0" smtClean="0">
                <a:solidFill>
                  <a:srgbClr val="FF3300"/>
                </a:solidFill>
                <a:latin typeface="+mj-lt"/>
              </a:rPr>
              <a:t>		y = log10(x);   </a:t>
            </a:r>
            <a:r>
              <a:rPr lang="en-GB" sz="1600" dirty="0" smtClean="0">
                <a:solidFill>
                  <a:srgbClr val="92D050"/>
                </a:solidFill>
                <a:latin typeface="+mj-lt"/>
              </a:rPr>
              <a:t>% Compare with previous example</a:t>
            </a:r>
          </a:p>
          <a:p>
            <a:pPr>
              <a:lnSpc>
                <a:spcPct val="80000"/>
              </a:lnSpc>
            </a:pPr>
            <a:r>
              <a:rPr lang="en-GB" sz="1600" dirty="0" smtClean="0">
                <a:latin typeface="+mj-lt"/>
              </a:rPr>
              <a:t>Sometimes </a:t>
            </a:r>
            <a:r>
              <a:rPr lang="en-GB" sz="1600" dirty="0">
                <a:latin typeface="+mj-lt"/>
              </a:rPr>
              <a:t>it is not possible to vectorise a piece of code, then a </a:t>
            </a:r>
            <a:r>
              <a:rPr lang="en-GB" sz="1600" dirty="0">
                <a:solidFill>
                  <a:srgbClr val="C00000"/>
                </a:solidFill>
                <a:latin typeface="+mj-lt"/>
              </a:rPr>
              <a:t>for</a:t>
            </a:r>
            <a:r>
              <a:rPr lang="en-GB" sz="1600" dirty="0">
                <a:latin typeface="+mj-lt"/>
              </a:rPr>
              <a:t> loop can be made to execute faster by </a:t>
            </a:r>
            <a:r>
              <a:rPr lang="en-GB" sz="1600" dirty="0">
                <a:solidFill>
                  <a:srgbClr val="FF3300"/>
                </a:solidFill>
                <a:latin typeface="+mj-lt"/>
              </a:rPr>
              <a:t>pre-allocating</a:t>
            </a:r>
            <a:r>
              <a:rPr lang="en-GB" sz="1600" dirty="0">
                <a:latin typeface="+mj-lt"/>
              </a:rPr>
              <a:t> any vectors or arrays in which output results are </a:t>
            </a:r>
            <a:r>
              <a:rPr lang="en-GB" sz="1600" dirty="0" smtClean="0">
                <a:latin typeface="+mj-lt"/>
              </a:rPr>
              <a:t>stored</a:t>
            </a:r>
          </a:p>
          <a:p>
            <a:pPr>
              <a:lnSpc>
                <a:spcPct val="80000"/>
              </a:lnSpc>
              <a:buNone/>
            </a:pPr>
            <a:r>
              <a:rPr lang="en-GB" sz="1600" dirty="0">
                <a:solidFill>
                  <a:srgbClr val="FF3300"/>
                </a:solidFill>
                <a:latin typeface="+mj-lt"/>
              </a:rPr>
              <a:t>tic</a:t>
            </a:r>
          </a:p>
          <a:p>
            <a:pPr>
              <a:lnSpc>
                <a:spcPct val="80000"/>
              </a:lnSpc>
              <a:buNone/>
            </a:pPr>
            <a:r>
              <a:rPr lang="en-GB" sz="1600" dirty="0">
                <a:solidFill>
                  <a:srgbClr val="FF3300"/>
                </a:solidFill>
                <a:latin typeface="+mj-lt"/>
              </a:rPr>
              <a:t>s=zeros(1,10^8</a:t>
            </a:r>
            <a:r>
              <a:rPr lang="en-GB" sz="1600" dirty="0" smtClean="0">
                <a:solidFill>
                  <a:srgbClr val="FF3300"/>
                </a:solidFill>
                <a:latin typeface="+mj-lt"/>
              </a:rPr>
              <a:t>); </a:t>
            </a:r>
            <a:r>
              <a:rPr lang="en-GB" sz="1600" dirty="0">
                <a:solidFill>
                  <a:srgbClr val="92D050"/>
                </a:solidFill>
              </a:rPr>
              <a:t>% </a:t>
            </a:r>
            <a:r>
              <a:rPr lang="en-GB" sz="1600" dirty="0" smtClean="0">
                <a:solidFill>
                  <a:srgbClr val="92D050"/>
                </a:solidFill>
              </a:rPr>
              <a:t>try with and without this command to see the difference</a:t>
            </a:r>
            <a:endParaRPr lang="en-GB" sz="1600" dirty="0">
              <a:solidFill>
                <a:srgbClr val="FF3300"/>
              </a:solidFill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GB" sz="1600" dirty="0">
                <a:solidFill>
                  <a:srgbClr val="FF3300"/>
                </a:solidFill>
                <a:latin typeface="+mj-lt"/>
              </a:rPr>
              <a:t>for </a:t>
            </a:r>
            <a:r>
              <a:rPr lang="en-GB" sz="1600" dirty="0" err="1">
                <a:solidFill>
                  <a:srgbClr val="FF3300"/>
                </a:solidFill>
                <a:latin typeface="+mj-lt"/>
              </a:rPr>
              <a:t>i</a:t>
            </a:r>
            <a:r>
              <a:rPr lang="en-GB" sz="1600" dirty="0">
                <a:solidFill>
                  <a:srgbClr val="FF3300"/>
                </a:solidFill>
                <a:latin typeface="+mj-lt"/>
              </a:rPr>
              <a:t>=1:10^8</a:t>
            </a:r>
          </a:p>
          <a:p>
            <a:pPr>
              <a:lnSpc>
                <a:spcPct val="80000"/>
              </a:lnSpc>
              <a:buNone/>
            </a:pPr>
            <a:r>
              <a:rPr lang="en-GB" sz="1600" dirty="0">
                <a:solidFill>
                  <a:srgbClr val="FF3300"/>
                </a:solidFill>
                <a:latin typeface="+mj-lt"/>
              </a:rPr>
              <a:t>    s(</a:t>
            </a:r>
            <a:r>
              <a:rPr lang="en-GB" sz="1600" dirty="0" err="1">
                <a:solidFill>
                  <a:srgbClr val="FF3300"/>
                </a:solidFill>
                <a:latin typeface="+mj-lt"/>
              </a:rPr>
              <a:t>i</a:t>
            </a:r>
            <a:r>
              <a:rPr lang="en-GB" sz="1600" dirty="0">
                <a:solidFill>
                  <a:srgbClr val="FF3300"/>
                </a:solidFill>
                <a:latin typeface="+mj-lt"/>
              </a:rPr>
              <a:t>)=i^2;</a:t>
            </a:r>
          </a:p>
          <a:p>
            <a:pPr>
              <a:lnSpc>
                <a:spcPct val="80000"/>
              </a:lnSpc>
              <a:buNone/>
            </a:pPr>
            <a:r>
              <a:rPr lang="en-GB" sz="1600" dirty="0">
                <a:solidFill>
                  <a:srgbClr val="FF3300"/>
                </a:solidFill>
                <a:latin typeface="+mj-lt"/>
              </a:rPr>
              <a:t>end</a:t>
            </a:r>
          </a:p>
          <a:p>
            <a:pPr>
              <a:lnSpc>
                <a:spcPct val="80000"/>
              </a:lnSpc>
              <a:buNone/>
            </a:pPr>
            <a:r>
              <a:rPr lang="en-GB" sz="1600" dirty="0" err="1" smtClean="0">
                <a:solidFill>
                  <a:srgbClr val="FF3300"/>
                </a:solidFill>
                <a:latin typeface="+mj-lt"/>
              </a:rPr>
              <a:t>disp</a:t>
            </a:r>
            <a:r>
              <a:rPr lang="en-GB" sz="1600" dirty="0">
                <a:solidFill>
                  <a:srgbClr val="FF3300"/>
                </a:solidFill>
                <a:latin typeface="+mj-lt"/>
              </a:rPr>
              <a:t>('Finished</a:t>
            </a:r>
            <a:r>
              <a:rPr lang="en-GB" sz="1600" dirty="0" smtClean="0">
                <a:solidFill>
                  <a:srgbClr val="FF3300"/>
                </a:solidFill>
                <a:latin typeface="+mj-lt"/>
              </a:rPr>
              <a:t>!)</a:t>
            </a:r>
          </a:p>
          <a:p>
            <a:pPr>
              <a:lnSpc>
                <a:spcPct val="80000"/>
              </a:lnSpc>
              <a:buNone/>
            </a:pPr>
            <a:r>
              <a:rPr lang="en-GB" sz="1600" dirty="0" smtClean="0">
                <a:solidFill>
                  <a:srgbClr val="FF3300"/>
                </a:solidFill>
              </a:rPr>
              <a:t>toc</a:t>
            </a:r>
            <a:endParaRPr lang="en-GB" sz="1600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GB" sz="1600" dirty="0" smtClean="0">
              <a:solidFill>
                <a:srgbClr val="FF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51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While Loop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The </a:t>
            </a:r>
            <a:r>
              <a:rPr lang="en-GB" sz="2800" dirty="0" smtClean="0">
                <a:solidFill>
                  <a:srgbClr val="0070C0"/>
                </a:solidFill>
              </a:rPr>
              <a:t>while</a:t>
            </a:r>
            <a:r>
              <a:rPr lang="en-GB" sz="2800" dirty="0" smtClean="0"/>
              <a:t> loop repeats a group of statements an indefinite number of times under control of a logical condition. A matching </a:t>
            </a:r>
            <a:r>
              <a:rPr lang="en-GB" sz="2800" dirty="0" smtClean="0">
                <a:solidFill>
                  <a:srgbClr val="0070C0"/>
                </a:solidFill>
              </a:rPr>
              <a:t>end</a:t>
            </a:r>
            <a:r>
              <a:rPr lang="en-GB" sz="2800" dirty="0" smtClean="0"/>
              <a:t> delineates the main loop.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71800" y="3212976"/>
            <a:ext cx="3312368" cy="31093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3366FF"/>
                </a:solidFill>
              </a:rPr>
              <a:t>while</a:t>
            </a:r>
            <a:r>
              <a:rPr lang="en-US" dirty="0" smtClean="0"/>
              <a:t> condition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do this stuff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3366FF"/>
                </a:solidFill>
              </a:rPr>
              <a:t>end</a:t>
            </a:r>
          </a:p>
          <a:p>
            <a:pPr marL="457200" lvl="1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While Loop</a:t>
            </a:r>
          </a:p>
        </p:txBody>
      </p:sp>
      <p:sp>
        <p:nvSpPr>
          <p:cNvPr id="32771" name="TextBox 13"/>
          <p:cNvSpPr txBox="1">
            <a:spLocks noChangeArrowheads="1"/>
          </p:cNvSpPr>
          <p:nvPr/>
        </p:nvSpPr>
        <p:spPr bwMode="auto">
          <a:xfrm>
            <a:off x="457200" y="1524000"/>
            <a:ext cx="2743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>
                <a:latin typeface="Calibri" charset="0"/>
              </a:rPr>
              <a:t>a=1; b=5;</a:t>
            </a:r>
          </a:p>
          <a:p>
            <a:pPr eaLnBrk="1" hangingPunct="1"/>
            <a:r>
              <a:rPr lang="en-US" sz="3200" dirty="0">
                <a:solidFill>
                  <a:srgbClr val="0070C0"/>
                </a:solidFill>
                <a:latin typeface="Calibri" charset="0"/>
              </a:rPr>
              <a:t>while</a:t>
            </a:r>
            <a:r>
              <a:rPr lang="en-US" sz="3200" dirty="0">
                <a:latin typeface="Calibri" charset="0"/>
              </a:rPr>
              <a:t> a&lt;b</a:t>
            </a:r>
          </a:p>
          <a:p>
            <a:pPr eaLnBrk="1" hangingPunct="1"/>
            <a:r>
              <a:rPr lang="en-US" sz="3200" dirty="0">
                <a:latin typeface="Calibri" charset="0"/>
              </a:rPr>
              <a:t>    b</a:t>
            </a:r>
          </a:p>
          <a:p>
            <a:pPr eaLnBrk="1" hangingPunct="1"/>
            <a:r>
              <a:rPr lang="en-US" sz="3200" dirty="0">
                <a:latin typeface="Calibri" charset="0"/>
              </a:rPr>
              <a:t>    b=b-1;</a:t>
            </a:r>
          </a:p>
          <a:p>
            <a:pPr eaLnBrk="1" hangingPunct="1"/>
            <a:r>
              <a:rPr lang="en-US" sz="3200" dirty="0">
                <a:solidFill>
                  <a:srgbClr val="0070C0"/>
                </a:solidFill>
                <a:latin typeface="Calibri" charset="0"/>
              </a:rPr>
              <a:t>end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18288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How many loops?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15200" y="182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62000" y="42672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 smtClean="0">
                <a:latin typeface="Calibri" charset="0"/>
              </a:rPr>
              <a:t>output?</a:t>
            </a:r>
            <a:endParaRPr lang="en-US" sz="3200" dirty="0"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600200"/>
            <a:ext cx="2743200" cy="24384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" y="44196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352800" y="2590800"/>
            <a:ext cx="4343400" cy="1295400"/>
            <a:chOff x="3352800" y="2590800"/>
            <a:chExt cx="4343400" cy="1295400"/>
          </a:xfrm>
        </p:grpSpPr>
        <p:sp>
          <p:nvSpPr>
            <p:cNvPr id="20" name="Circular Arrow 19"/>
            <p:cNvSpPr/>
            <p:nvPr/>
          </p:nvSpPr>
          <p:spPr>
            <a:xfrm rot="5400000">
              <a:off x="3619500" y="23241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Circular Arrow 20"/>
            <p:cNvSpPr/>
            <p:nvPr/>
          </p:nvSpPr>
          <p:spPr>
            <a:xfrm rot="5400000">
              <a:off x="4533900" y="23241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Circular Arrow 21"/>
            <p:cNvSpPr/>
            <p:nvPr/>
          </p:nvSpPr>
          <p:spPr>
            <a:xfrm rot="5400000">
              <a:off x="5372100" y="23241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Circular Arrow 16"/>
            <p:cNvSpPr/>
            <p:nvPr/>
          </p:nvSpPr>
          <p:spPr>
            <a:xfrm rot="5400000">
              <a:off x="6134100" y="23241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038600" y="4038600"/>
            <a:ext cx="419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>
                <a:latin typeface="Calibri" charset="0"/>
              </a:rPr>
              <a:t>It continues until false but in this case, 4 loops</a:t>
            </a:r>
          </a:p>
        </p:txBody>
      </p:sp>
    </p:spTree>
    <p:extLst>
      <p:ext uri="{BB962C8B-B14F-4D97-AF65-F5344CB8AC3E}">
        <p14:creationId xmlns:p14="http://schemas.microsoft.com/office/powerpoint/2010/main" val="36814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8" grpId="0"/>
      <p:bldP spid="19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While Loop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The </a:t>
            </a:r>
            <a:r>
              <a:rPr lang="en-GB" sz="2800" dirty="0" smtClean="0">
                <a:solidFill>
                  <a:srgbClr val="0070C0"/>
                </a:solidFill>
              </a:rPr>
              <a:t>while</a:t>
            </a:r>
            <a:r>
              <a:rPr lang="en-GB" sz="2800" dirty="0" smtClean="0"/>
              <a:t> loop repeats a group of statements an indefinite number of times under control of a logical condition. A matching </a:t>
            </a:r>
            <a:r>
              <a:rPr lang="en-GB" sz="2800" dirty="0" smtClean="0">
                <a:solidFill>
                  <a:srgbClr val="0070C0"/>
                </a:solidFill>
              </a:rPr>
              <a:t>end</a:t>
            </a:r>
            <a:r>
              <a:rPr lang="en-GB" sz="2800" dirty="0" smtClean="0"/>
              <a:t> delineates the main loop.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Example: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Font typeface="Wingdings" charset="2"/>
              <a:buNone/>
            </a:pPr>
            <a:endParaRPr lang="en-GB" sz="1600" dirty="0" smtClean="0"/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Font typeface="Wingdings" charset="2"/>
              <a:buNone/>
            </a:pPr>
            <a:r>
              <a:rPr lang="en-GB" sz="2400" dirty="0" smtClean="0"/>
              <a:t>	</a:t>
            </a:r>
            <a:r>
              <a:rPr lang="en-GB" sz="2000" dirty="0" smtClean="0">
                <a:solidFill>
                  <a:srgbClr val="5F0EAA"/>
                </a:solidFill>
              </a:rPr>
              <a:t>count = 10; % Initialise loop variable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Font typeface="Wingdings" charset="2"/>
              <a:buNone/>
            </a:pPr>
            <a:r>
              <a:rPr lang="en-GB" sz="2000" dirty="0" smtClean="0">
                <a:solidFill>
                  <a:srgbClr val="5F0EAA"/>
                </a:solidFill>
              </a:rPr>
              <a:t>	while count &gt; 0  % Start of while loop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Font typeface="Wingdings" charset="2"/>
              <a:buNone/>
            </a:pPr>
            <a:r>
              <a:rPr lang="en-GB" sz="2000" dirty="0" smtClean="0">
                <a:solidFill>
                  <a:srgbClr val="5F0EAA"/>
                </a:solidFill>
              </a:rPr>
              <a:t>	      </a:t>
            </a:r>
            <a:r>
              <a:rPr lang="en-GB" sz="2000" dirty="0" err="1" smtClean="0">
                <a:solidFill>
                  <a:srgbClr val="5F0EAA"/>
                </a:solidFill>
              </a:rPr>
              <a:t>disp</a:t>
            </a:r>
            <a:r>
              <a:rPr lang="en-GB" sz="2000" dirty="0" smtClean="0">
                <a:solidFill>
                  <a:srgbClr val="5F0EAA"/>
                </a:solidFill>
              </a:rPr>
              <a:t>(['Counter is: ',num2str(count)]); % use help num2str !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Font typeface="Wingdings" charset="2"/>
              <a:buNone/>
            </a:pPr>
            <a:r>
              <a:rPr lang="en-GB" sz="2000" dirty="0" smtClean="0">
                <a:solidFill>
                  <a:srgbClr val="5F0EAA"/>
                </a:solidFill>
              </a:rPr>
              <a:t>	      count = count-1; % Decrement the counter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Font typeface="Wingdings" charset="2"/>
              <a:buNone/>
            </a:pPr>
            <a:r>
              <a:rPr lang="en-GB" sz="2000" dirty="0" smtClean="0">
                <a:solidFill>
                  <a:srgbClr val="5F0EAA"/>
                </a:solidFill>
              </a:rPr>
              <a:t>	 end % End of while loop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19944" y="3212976"/>
            <a:ext cx="6248400" cy="1752600"/>
            <a:chOff x="1676400" y="3124200"/>
            <a:chExt cx="6248400" cy="1752600"/>
          </a:xfrm>
        </p:grpSpPr>
        <p:sp>
          <p:nvSpPr>
            <p:cNvPr id="4" name="Rectangle 3"/>
            <p:cNvSpPr/>
            <p:nvPr/>
          </p:nvSpPr>
          <p:spPr>
            <a:xfrm>
              <a:off x="2362200" y="3124200"/>
              <a:ext cx="30480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19400" y="3505200"/>
              <a:ext cx="26670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257800" y="3886200"/>
              <a:ext cx="26670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4191000"/>
              <a:ext cx="32004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4572000"/>
              <a:ext cx="25146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879376" y="3573016"/>
            <a:ext cx="1676400" cy="1447800"/>
            <a:chOff x="914400" y="3429000"/>
            <a:chExt cx="1676400" cy="1447800"/>
          </a:xfrm>
        </p:grpSpPr>
        <p:sp>
          <p:nvSpPr>
            <p:cNvPr id="10" name="Rectangle 9"/>
            <p:cNvSpPr/>
            <p:nvPr/>
          </p:nvSpPr>
          <p:spPr>
            <a:xfrm>
              <a:off x="914400" y="3429000"/>
              <a:ext cx="1676400" cy="3810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4495800"/>
              <a:ext cx="533400" cy="3810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139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163" y="2230271"/>
            <a:ext cx="8502029" cy="22006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doLoop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%do a loop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x = 0;</a:t>
            </a:r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while </a:t>
            </a:r>
            <a:r>
              <a:rPr lang="en-US" sz="1400" dirty="0" smtClean="0">
                <a:latin typeface="Courier"/>
                <a:cs typeface="Courier"/>
              </a:rPr>
              <a:t>x &lt; 10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y = x^2;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(‘%d squared is %d\n’,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x,y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	x = x + 1;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100" dirty="0" smtClean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163" y="4465432"/>
            <a:ext cx="8502029" cy="19543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100" dirty="0" smtClean="0">
                <a:latin typeface="Courier"/>
                <a:cs typeface="Courier"/>
              </a:rPr>
              <a:t>&gt;&gt; </a:t>
            </a:r>
            <a:r>
              <a:rPr lang="pl-PL" sz="1100" dirty="0" err="1" smtClean="0">
                <a:solidFill>
                  <a:srgbClr val="0070C0"/>
                </a:solidFill>
                <a:latin typeface="Courier"/>
                <a:cs typeface="Courier"/>
              </a:rPr>
              <a:t>doLoop</a:t>
            </a:r>
            <a:r>
              <a:rPr lang="pl-PL" sz="1100" dirty="0" smtClean="0">
                <a:solidFill>
                  <a:srgbClr val="0070C0"/>
                </a:solidFill>
                <a:latin typeface="Courier"/>
                <a:cs typeface="Courier"/>
              </a:rPr>
              <a:t>()</a:t>
            </a:r>
          </a:p>
          <a:p>
            <a:r>
              <a:rPr lang="pl-PL" sz="1100" dirty="0" smtClean="0">
                <a:latin typeface="Courier"/>
                <a:cs typeface="Courier"/>
              </a:rPr>
              <a:t>0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0</a:t>
            </a:r>
          </a:p>
          <a:p>
            <a:r>
              <a:rPr lang="pl-PL" sz="1100" dirty="0" smtClean="0">
                <a:latin typeface="Courier"/>
                <a:cs typeface="Courier"/>
              </a:rPr>
              <a:t>1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1</a:t>
            </a:r>
          </a:p>
          <a:p>
            <a:r>
              <a:rPr lang="pl-PL" sz="1100" dirty="0" smtClean="0">
                <a:latin typeface="Courier"/>
                <a:cs typeface="Courier"/>
              </a:rPr>
              <a:t>2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4</a:t>
            </a:r>
          </a:p>
          <a:p>
            <a:r>
              <a:rPr lang="pl-PL" sz="1100" dirty="0" smtClean="0">
                <a:latin typeface="Courier"/>
                <a:cs typeface="Courier"/>
              </a:rPr>
              <a:t>3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9</a:t>
            </a:r>
          </a:p>
          <a:p>
            <a:r>
              <a:rPr lang="pl-PL" sz="1100" dirty="0" smtClean="0">
                <a:latin typeface="Courier"/>
                <a:cs typeface="Courier"/>
              </a:rPr>
              <a:t>4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16</a:t>
            </a:r>
          </a:p>
          <a:p>
            <a:r>
              <a:rPr lang="pl-PL" sz="1100" dirty="0" smtClean="0">
                <a:latin typeface="Courier"/>
                <a:cs typeface="Courier"/>
              </a:rPr>
              <a:t>5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25</a:t>
            </a:r>
          </a:p>
          <a:p>
            <a:r>
              <a:rPr lang="pl-PL" sz="1100" dirty="0" smtClean="0">
                <a:latin typeface="Courier"/>
                <a:cs typeface="Courier"/>
              </a:rPr>
              <a:t>6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36</a:t>
            </a:r>
          </a:p>
          <a:p>
            <a:r>
              <a:rPr lang="pl-PL" sz="1100" dirty="0" smtClean="0">
                <a:latin typeface="Courier"/>
                <a:cs typeface="Courier"/>
              </a:rPr>
              <a:t>7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49</a:t>
            </a:r>
          </a:p>
          <a:p>
            <a:r>
              <a:rPr lang="pl-PL" sz="1100" dirty="0" smtClean="0">
                <a:latin typeface="Courier"/>
                <a:cs typeface="Courier"/>
              </a:rPr>
              <a:t>8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64</a:t>
            </a:r>
          </a:p>
          <a:p>
            <a:r>
              <a:rPr lang="pl-PL" sz="1100" dirty="0" smtClean="0">
                <a:latin typeface="Courier"/>
                <a:cs typeface="Courier"/>
              </a:rPr>
              <a:t>9 </a:t>
            </a:r>
            <a:r>
              <a:rPr lang="pl-PL" sz="1100" dirty="0" err="1" smtClean="0">
                <a:latin typeface="Courier"/>
                <a:cs typeface="Courier"/>
              </a:rPr>
              <a:t>squared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81</a:t>
            </a:r>
          </a:p>
        </p:txBody>
      </p:sp>
    </p:spTree>
    <p:extLst>
      <p:ext uri="{BB962C8B-B14F-4D97-AF65-F5344CB8AC3E}">
        <p14:creationId xmlns:p14="http://schemas.microsoft.com/office/powerpoint/2010/main" val="411309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163" y="2230271"/>
            <a:ext cx="8502029" cy="22006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doLoop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%do a loop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x = 0;</a:t>
            </a:r>
          </a:p>
          <a:p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while </a:t>
            </a:r>
            <a:r>
              <a:rPr lang="en-US" sz="1400" dirty="0" smtClean="0">
                <a:latin typeface="Courier"/>
                <a:cs typeface="Courier"/>
              </a:rPr>
              <a:t>1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x = x + 1;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(‘x is %d\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n’,x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100" dirty="0" smtClean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791772"/>
            <a:ext cx="349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163" y="2230271"/>
            <a:ext cx="8502029" cy="28469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doLoop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urier"/>
                <a:cs typeface="Courier"/>
              </a:rPr>
              <a:t>%do a loop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x = 0;</a:t>
            </a:r>
          </a:p>
          <a:p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while </a:t>
            </a:r>
            <a:r>
              <a:rPr lang="en-US" sz="1400" dirty="0" smtClean="0">
                <a:latin typeface="Courier"/>
                <a:cs typeface="Courier"/>
              </a:rPr>
              <a:t>1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x = x + 1;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(‘x is %d\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n’,x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sqrt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(x) == 5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break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100" dirty="0" smtClean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791772"/>
            <a:ext cx="349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Breaking loops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45655" y="4149080"/>
            <a:ext cx="698153" cy="26808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987824" y="4365104"/>
            <a:ext cx="1155551" cy="214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43375" y="3923390"/>
            <a:ext cx="2643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end the loop, regardless of whether condition is still true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4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4163" y="191067"/>
            <a:ext cx="8574087" cy="9416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Useful videos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4464496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www.youtube.com/watch?v=aU7ua641z0E</a:t>
            </a:r>
            <a:r>
              <a:rPr lang="en-GB" sz="1800" dirty="0"/>
              <a:t> (for-loops in </a:t>
            </a:r>
            <a:r>
              <a:rPr lang="en-GB" sz="1800" dirty="0" smtClean="0"/>
              <a:t>MATLAB - 37min)</a:t>
            </a:r>
          </a:p>
          <a:p>
            <a:endParaRPr lang="en-US" sz="1800" dirty="0"/>
          </a:p>
          <a:p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www.youtube.com/watch?v=mb8LwYAil4o</a:t>
            </a:r>
            <a:r>
              <a:rPr lang="en-GB" sz="1800" dirty="0"/>
              <a:t> (while-loops in </a:t>
            </a:r>
            <a:r>
              <a:rPr lang="en-GB" sz="1800" dirty="0" smtClean="0"/>
              <a:t>MATLAB - 20min)</a:t>
            </a:r>
          </a:p>
          <a:p>
            <a:endParaRPr lang="en-US" sz="1800" dirty="0"/>
          </a:p>
          <a:p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www.youtube.com/watch?v=Fg2F2xTsDG4</a:t>
            </a:r>
            <a:r>
              <a:rPr lang="en-GB" sz="1800" dirty="0"/>
              <a:t> (Break-statement in </a:t>
            </a:r>
            <a:r>
              <a:rPr lang="en-GB" sz="1800" dirty="0" smtClean="0"/>
              <a:t>MATLAB – 29min)</a:t>
            </a:r>
          </a:p>
          <a:p>
            <a:endParaRPr lang="en-US" sz="1800" dirty="0"/>
          </a:p>
          <a:p>
            <a:r>
              <a:rPr lang="en-GB" sz="1800" dirty="0">
                <a:hlinkClick r:id="rId5"/>
              </a:rPr>
              <a:t>https://</a:t>
            </a:r>
            <a:r>
              <a:rPr lang="en-GB" sz="1800" dirty="0" smtClean="0">
                <a:hlinkClick r:id="rId5"/>
              </a:rPr>
              <a:t>www.youtube.com/watch?v=5ug1o9yZr8U</a:t>
            </a:r>
            <a:r>
              <a:rPr lang="en-GB" sz="1800" dirty="0" smtClean="0"/>
              <a:t> (</a:t>
            </a:r>
            <a:r>
              <a:rPr lang="en-GB" sz="1800" dirty="0" err="1" smtClean="0"/>
              <a:t>Preallocation</a:t>
            </a:r>
            <a:r>
              <a:rPr lang="en-GB" sz="1800" dirty="0" smtClean="0"/>
              <a:t> – 9min)</a:t>
            </a:r>
          </a:p>
          <a:p>
            <a:endParaRPr lang="en-US" sz="1800" dirty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49866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 Loop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6425" y="1371600"/>
            <a:ext cx="8308975" cy="46496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800" dirty="0" smtClean="0"/>
              <a:t>The </a:t>
            </a:r>
            <a:r>
              <a:rPr lang="en-GB" sz="2800" dirty="0" smtClean="0">
                <a:solidFill>
                  <a:srgbClr val="0070C0"/>
                </a:solidFill>
              </a:rPr>
              <a:t>for</a:t>
            </a:r>
            <a:r>
              <a:rPr lang="en-GB" sz="2800" dirty="0" smtClean="0"/>
              <a:t> loop repeats a group of statements a fixed, predetermined number of times. A matching </a:t>
            </a:r>
            <a:r>
              <a:rPr lang="en-GB" sz="2800" dirty="0" smtClean="0">
                <a:solidFill>
                  <a:srgbClr val="0070C0"/>
                </a:solidFill>
              </a:rPr>
              <a:t>end</a:t>
            </a:r>
            <a:r>
              <a:rPr lang="en-GB" sz="2800" dirty="0" smtClean="0"/>
              <a:t> delineates the statements</a:t>
            </a:r>
          </a:p>
          <a:p>
            <a:pPr eaLnBrk="1" hangingPunct="1"/>
            <a:endParaRPr lang="en-GB" sz="28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smtClean="0"/>
              <a:t>Example</a:t>
            </a:r>
            <a:r>
              <a:rPr lang="en-GB" sz="1800" dirty="0" smtClean="0"/>
              <a:t>: </a:t>
            </a:r>
          </a:p>
          <a:p>
            <a:pPr eaLnBrk="1" hangingPunct="1">
              <a:spcBef>
                <a:spcPts val="200"/>
              </a:spcBef>
              <a:buFont typeface="Wingdings" charset="2"/>
              <a:buNone/>
            </a:pPr>
            <a:endParaRPr lang="en-GB" sz="1000" dirty="0" smtClean="0">
              <a:solidFill>
                <a:srgbClr val="5F0EAA"/>
              </a:solidFill>
            </a:endParaRPr>
          </a:p>
          <a:p>
            <a:pPr eaLnBrk="1" hangingPunct="1">
              <a:spcBef>
                <a:spcPts val="200"/>
              </a:spcBef>
              <a:buFont typeface="Wingdings" charset="2"/>
              <a:buNone/>
            </a:pPr>
            <a:r>
              <a:rPr lang="en-GB" sz="2000" dirty="0" smtClean="0">
                <a:solidFill>
                  <a:srgbClr val="5F0EAA"/>
                </a:solidFill>
              </a:rPr>
              <a:t>		    </a:t>
            </a:r>
            <a:r>
              <a:rPr lang="pt-BR" sz="2000" dirty="0" smtClean="0">
                <a:solidFill>
                  <a:srgbClr val="5F0EAA"/>
                </a:solidFill>
              </a:rPr>
              <a:t>for n = 1:30        % for loop start</a:t>
            </a:r>
          </a:p>
          <a:p>
            <a:pPr eaLnBrk="1" hangingPunct="1">
              <a:spcBef>
                <a:spcPts val="200"/>
              </a:spcBef>
              <a:buFont typeface="Wingdings" charset="2"/>
              <a:buNone/>
            </a:pPr>
            <a:r>
              <a:rPr lang="pt-BR" sz="2000" dirty="0" smtClean="0">
                <a:solidFill>
                  <a:srgbClr val="5F0EAA"/>
                </a:solidFill>
              </a:rPr>
              <a:t>                             t(n) = n*0.5;     % t elements will be allocated “on the fly”</a:t>
            </a:r>
          </a:p>
          <a:p>
            <a:pPr eaLnBrk="1" hangingPunct="1">
              <a:spcBef>
                <a:spcPts val="200"/>
              </a:spcBef>
              <a:buFont typeface="Wingdings" charset="2"/>
              <a:buNone/>
            </a:pPr>
            <a:r>
              <a:rPr lang="pt-BR" sz="2000" dirty="0" smtClean="0">
                <a:solidFill>
                  <a:srgbClr val="5F0EAA"/>
                </a:solidFill>
              </a:rPr>
              <a:t>		            r(n) = sin(t(n));    % r elements will be allocated on the fly</a:t>
            </a:r>
          </a:p>
          <a:p>
            <a:pPr eaLnBrk="1" hangingPunct="1">
              <a:spcBef>
                <a:spcPts val="200"/>
              </a:spcBef>
              <a:buFont typeface="Wingdings" charset="2"/>
              <a:buNone/>
            </a:pPr>
            <a:r>
              <a:rPr lang="pt-BR" sz="2000" dirty="0" smtClean="0">
                <a:solidFill>
                  <a:srgbClr val="5F0EAA"/>
                </a:solidFill>
              </a:rPr>
              <a:t>		    end;    % for loop end			</a:t>
            </a:r>
          </a:p>
          <a:p>
            <a:pPr eaLnBrk="1" hangingPunct="1">
              <a:spcBef>
                <a:spcPts val="200"/>
              </a:spcBef>
              <a:buFont typeface="Wingdings" charset="2"/>
              <a:buNone/>
            </a:pPr>
            <a:r>
              <a:rPr lang="pt-BR" sz="2000" dirty="0" smtClean="0">
                <a:solidFill>
                  <a:srgbClr val="5F0EAA"/>
                </a:solidFill>
              </a:rPr>
              <a:t>		    plot(t,r);    % Usual plot command</a:t>
            </a:r>
          </a:p>
          <a:p>
            <a:pPr eaLnBrk="1" hangingPunct="1">
              <a:spcBef>
                <a:spcPts val="200"/>
              </a:spcBef>
              <a:buFont typeface="Wingdings" charset="2"/>
              <a:buNone/>
            </a:pPr>
            <a:r>
              <a:rPr lang="pt-BR" sz="2000" dirty="0" smtClean="0">
                <a:solidFill>
                  <a:srgbClr val="5F0EAA"/>
                </a:solidFill>
              </a:rPr>
              <a:t>              </a:t>
            </a:r>
            <a:endParaRPr lang="pt-BR" sz="1800" dirty="0" smtClean="0">
              <a:solidFill>
                <a:srgbClr val="5F0EAA"/>
              </a:solidFill>
            </a:endParaRPr>
          </a:p>
          <a:p>
            <a:pPr eaLnBrk="1" hangingPunct="1"/>
            <a:r>
              <a:rPr lang="en-GB" sz="2800" dirty="0" smtClean="0"/>
              <a:t>It is a good idea to indent the loops for readability, especially when they are nested.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6440" y="3356992"/>
            <a:ext cx="5951984" cy="1440160"/>
            <a:chOff x="2362200" y="3276600"/>
            <a:chExt cx="6096000" cy="1676400"/>
          </a:xfrm>
        </p:grpSpPr>
        <p:sp>
          <p:nvSpPr>
            <p:cNvPr id="5" name="Rectangle 4"/>
            <p:cNvSpPr/>
            <p:nvPr/>
          </p:nvSpPr>
          <p:spPr>
            <a:xfrm>
              <a:off x="3581400" y="3581400"/>
              <a:ext cx="48768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86200" y="3962400"/>
              <a:ext cx="45720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3276600"/>
              <a:ext cx="19812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4267200"/>
              <a:ext cx="19812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43200" y="4648200"/>
              <a:ext cx="2819400" cy="304800"/>
            </a:xfrm>
            <a:prstGeom prst="rect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52600" y="3429000"/>
            <a:ext cx="1295400" cy="1109836"/>
            <a:chOff x="1752600" y="3276600"/>
            <a:chExt cx="1295400" cy="1295400"/>
          </a:xfrm>
        </p:grpSpPr>
        <p:sp>
          <p:nvSpPr>
            <p:cNvPr id="11" name="Rectangle 10"/>
            <p:cNvSpPr/>
            <p:nvPr/>
          </p:nvSpPr>
          <p:spPr>
            <a:xfrm>
              <a:off x="1752600" y="3276600"/>
              <a:ext cx="1295400" cy="228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1752600" y="4267200"/>
              <a:ext cx="533400" cy="3048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53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 Loop</a:t>
            </a:r>
          </a:p>
        </p:txBody>
      </p:sp>
      <p:sp>
        <p:nvSpPr>
          <p:cNvPr id="26627" name="TextBox 13"/>
          <p:cNvSpPr txBox="1">
            <a:spLocks noChangeArrowheads="1"/>
          </p:cNvSpPr>
          <p:nvPr/>
        </p:nvSpPr>
        <p:spPr bwMode="auto">
          <a:xfrm>
            <a:off x="990600" y="2057400"/>
            <a:ext cx="228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for i = 1:3</a:t>
            </a:r>
          </a:p>
          <a:p>
            <a:pPr eaLnBrk="1" hangingPunct="1"/>
            <a:r>
              <a:rPr lang="en-US" sz="3200">
                <a:latin typeface="Calibri" charset="0"/>
              </a:rPr>
              <a:t>    i</a:t>
            </a:r>
          </a:p>
          <a:p>
            <a:pPr eaLnBrk="1" hangingPunct="1"/>
            <a:r>
              <a:rPr lang="en-US" sz="3200">
                <a:latin typeface="Calibri" charset="0"/>
              </a:rPr>
              <a:t>end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18288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How many loops?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15200" y="182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3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352800" y="2590800"/>
            <a:ext cx="3581400" cy="1295400"/>
            <a:chOff x="3352800" y="4191000"/>
            <a:chExt cx="3581400" cy="1295400"/>
          </a:xfrm>
        </p:grpSpPr>
        <p:sp>
          <p:nvSpPr>
            <p:cNvPr id="20" name="Circular Arrow 19"/>
            <p:cNvSpPr/>
            <p:nvPr/>
          </p:nvSpPr>
          <p:spPr>
            <a:xfrm rot="5400000">
              <a:off x="36195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Circular Arrow 20"/>
            <p:cNvSpPr/>
            <p:nvPr/>
          </p:nvSpPr>
          <p:spPr>
            <a:xfrm rot="5400000">
              <a:off x="45339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Circular Arrow 21"/>
            <p:cNvSpPr/>
            <p:nvPr/>
          </p:nvSpPr>
          <p:spPr>
            <a:xfrm rot="5400000">
              <a:off x="53721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38600" y="3810000"/>
            <a:ext cx="304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i=1      i=2      i=3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0600" y="44196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 smtClean="0">
                <a:latin typeface="Calibri" charset="0"/>
              </a:rPr>
              <a:t>output?</a:t>
            </a:r>
            <a:endParaRPr lang="en-US" sz="3200" dirty="0"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9050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" y="44196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14800" y="4419600"/>
            <a:ext cx="373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>
                <a:latin typeface="Calibri" charset="0"/>
              </a:rPr>
              <a:t>What are the values of i in each loop?</a:t>
            </a:r>
          </a:p>
        </p:txBody>
      </p:sp>
    </p:spTree>
    <p:extLst>
      <p:ext uri="{BB962C8B-B14F-4D97-AF65-F5344CB8AC3E}">
        <p14:creationId xmlns:p14="http://schemas.microsoft.com/office/powerpoint/2010/main" val="190877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8" grpId="0"/>
      <p:bldP spid="19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 Loop</a:t>
            </a:r>
          </a:p>
        </p:txBody>
      </p:sp>
      <p:sp>
        <p:nvSpPr>
          <p:cNvPr id="27651" name="TextBox 13"/>
          <p:cNvSpPr txBox="1">
            <a:spLocks noChangeArrowheads="1"/>
          </p:cNvSpPr>
          <p:nvPr/>
        </p:nvSpPr>
        <p:spPr bwMode="auto">
          <a:xfrm>
            <a:off x="990600" y="2057400"/>
            <a:ext cx="228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for i = 1:2:5</a:t>
            </a:r>
          </a:p>
          <a:p>
            <a:pPr eaLnBrk="1" hangingPunct="1"/>
            <a:r>
              <a:rPr lang="en-US" sz="3200">
                <a:latin typeface="Calibri" charset="0"/>
              </a:rPr>
              <a:t>    i</a:t>
            </a:r>
          </a:p>
          <a:p>
            <a:pPr eaLnBrk="1" hangingPunct="1"/>
            <a:r>
              <a:rPr lang="en-US" sz="3200">
                <a:latin typeface="Calibri" charset="0"/>
              </a:rPr>
              <a:t>end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18288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How many loops?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15200" y="182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3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352800" y="2590800"/>
            <a:ext cx="3581400" cy="1295400"/>
            <a:chOff x="3352800" y="4191000"/>
            <a:chExt cx="3581400" cy="1295400"/>
          </a:xfrm>
        </p:grpSpPr>
        <p:sp>
          <p:nvSpPr>
            <p:cNvPr id="20" name="Circular Arrow 19"/>
            <p:cNvSpPr/>
            <p:nvPr/>
          </p:nvSpPr>
          <p:spPr>
            <a:xfrm rot="5400000">
              <a:off x="36195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Circular Arrow 20"/>
            <p:cNvSpPr/>
            <p:nvPr/>
          </p:nvSpPr>
          <p:spPr>
            <a:xfrm rot="5400000">
              <a:off x="45339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Circular Arrow 21"/>
            <p:cNvSpPr/>
            <p:nvPr/>
          </p:nvSpPr>
          <p:spPr>
            <a:xfrm rot="5400000">
              <a:off x="53721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38600" y="3810000"/>
            <a:ext cx="304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i=1      i=3      i=5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0600" y="44196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 smtClean="0">
                <a:latin typeface="Calibri" charset="0"/>
              </a:rPr>
              <a:t>output?</a:t>
            </a:r>
            <a:endParaRPr lang="en-US" sz="3200" dirty="0"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9050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" y="44196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14800" y="4419600"/>
            <a:ext cx="373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>
                <a:latin typeface="Calibri" charset="0"/>
              </a:rPr>
              <a:t>What are the values of i in each loop?</a:t>
            </a:r>
          </a:p>
        </p:txBody>
      </p:sp>
    </p:spTree>
    <p:extLst>
      <p:ext uri="{BB962C8B-B14F-4D97-AF65-F5344CB8AC3E}">
        <p14:creationId xmlns:p14="http://schemas.microsoft.com/office/powerpoint/2010/main" val="999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8" grpId="0"/>
      <p:bldP spid="19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 Loop</a:t>
            </a:r>
          </a:p>
        </p:txBody>
      </p:sp>
      <p:sp>
        <p:nvSpPr>
          <p:cNvPr id="28675" name="TextBox 13"/>
          <p:cNvSpPr txBox="1">
            <a:spLocks noChangeArrowheads="1"/>
          </p:cNvSpPr>
          <p:nvPr/>
        </p:nvSpPr>
        <p:spPr bwMode="auto">
          <a:xfrm>
            <a:off x="609600" y="1981200"/>
            <a:ext cx="2514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k=20:20:100;</a:t>
            </a:r>
          </a:p>
          <a:p>
            <a:pPr eaLnBrk="1" hangingPunct="1"/>
            <a:r>
              <a:rPr lang="en-US" sz="3200">
                <a:latin typeface="Calibri" charset="0"/>
              </a:rPr>
              <a:t>for i = 1:2:5</a:t>
            </a:r>
          </a:p>
          <a:p>
            <a:pPr eaLnBrk="1" hangingPunct="1"/>
            <a:r>
              <a:rPr lang="en-US" sz="3200">
                <a:latin typeface="Calibri" charset="0"/>
              </a:rPr>
              <a:t>    k(i)</a:t>
            </a:r>
          </a:p>
          <a:p>
            <a:pPr eaLnBrk="1" hangingPunct="1"/>
            <a:r>
              <a:rPr lang="en-US" sz="3200">
                <a:latin typeface="Calibri" charset="0"/>
              </a:rPr>
              <a:t>end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2927350"/>
            <a:ext cx="3276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How many loops?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15200" y="2927350"/>
            <a:ext cx="68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3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352800" y="3505200"/>
            <a:ext cx="3581400" cy="1295400"/>
            <a:chOff x="3352800" y="4191000"/>
            <a:chExt cx="3581400" cy="1295400"/>
          </a:xfrm>
        </p:grpSpPr>
        <p:sp>
          <p:nvSpPr>
            <p:cNvPr id="20" name="Circular Arrow 19"/>
            <p:cNvSpPr/>
            <p:nvPr/>
          </p:nvSpPr>
          <p:spPr>
            <a:xfrm rot="5400000">
              <a:off x="36195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Circular Arrow 20"/>
            <p:cNvSpPr/>
            <p:nvPr/>
          </p:nvSpPr>
          <p:spPr>
            <a:xfrm rot="5400000">
              <a:off x="45339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Circular Arrow 21"/>
            <p:cNvSpPr/>
            <p:nvPr/>
          </p:nvSpPr>
          <p:spPr>
            <a:xfrm rot="5400000">
              <a:off x="53721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38600" y="4656138"/>
            <a:ext cx="304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i=1      i=3      i=5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0600" y="44196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 smtClean="0">
                <a:latin typeface="Calibri" charset="0"/>
              </a:rPr>
              <a:t>output?</a:t>
            </a:r>
            <a:endParaRPr lang="en-US" sz="3200" dirty="0"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9050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" y="44196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14800" y="5265738"/>
            <a:ext cx="3733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>
                <a:latin typeface="Calibri" charset="0"/>
              </a:rPr>
              <a:t>What are the values of i in each loop?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62400" y="1447800"/>
            <a:ext cx="419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What is in the original k vector?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410200" y="1905000"/>
            <a:ext cx="419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k=[20,40,60,80,100];</a:t>
            </a:r>
          </a:p>
        </p:txBody>
      </p:sp>
    </p:spTree>
    <p:extLst>
      <p:ext uri="{BB962C8B-B14F-4D97-AF65-F5344CB8AC3E}">
        <p14:creationId xmlns:p14="http://schemas.microsoft.com/office/powerpoint/2010/main" val="93989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8" grpId="0"/>
      <p:bldP spid="19" grpId="0" animBg="1"/>
      <p:bldP spid="25" grpId="0"/>
      <p:bldP spid="17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 Loop</a:t>
            </a:r>
          </a:p>
        </p:txBody>
      </p:sp>
      <p:sp>
        <p:nvSpPr>
          <p:cNvPr id="26627" name="TextBox 13"/>
          <p:cNvSpPr txBox="1">
            <a:spLocks noChangeArrowheads="1"/>
          </p:cNvSpPr>
          <p:nvPr/>
        </p:nvSpPr>
        <p:spPr bwMode="auto">
          <a:xfrm>
            <a:off x="457200" y="2057400"/>
            <a:ext cx="281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>
                <a:latin typeface="Calibri" charset="0"/>
              </a:rPr>
              <a:t>for </a:t>
            </a:r>
            <a:r>
              <a:rPr lang="en-US" sz="3200" dirty="0" err="1">
                <a:latin typeface="Calibri" charset="0"/>
              </a:rPr>
              <a:t>i</a:t>
            </a:r>
            <a:r>
              <a:rPr lang="en-US" sz="3200" dirty="0">
                <a:latin typeface="Calibri" charset="0"/>
              </a:rPr>
              <a:t> = </a:t>
            </a:r>
            <a:r>
              <a:rPr lang="en-US" sz="3200" dirty="0" smtClean="0">
                <a:latin typeface="Calibri" charset="0"/>
              </a:rPr>
              <a:t>[7 -5</a:t>
            </a:r>
            <a:r>
              <a:rPr lang="en-US" sz="3200" dirty="0">
                <a:latin typeface="Calibri" charset="0"/>
              </a:rPr>
              <a:t> </a:t>
            </a:r>
            <a:r>
              <a:rPr lang="en-US" sz="3200" dirty="0" smtClean="0">
                <a:latin typeface="Calibri" charset="0"/>
              </a:rPr>
              <a:t>1</a:t>
            </a:r>
            <a:r>
              <a:rPr lang="en-US" sz="3200" dirty="0" smtClean="0">
                <a:latin typeface="Calibri" charset="0"/>
              </a:rPr>
              <a:t>3]</a:t>
            </a:r>
            <a:endParaRPr lang="en-US" sz="3200" dirty="0">
              <a:latin typeface="Calibri" charset="0"/>
            </a:endParaRPr>
          </a:p>
          <a:p>
            <a:pPr eaLnBrk="1" hangingPunct="1"/>
            <a:r>
              <a:rPr lang="en-US" sz="3200" dirty="0">
                <a:latin typeface="Calibri" charset="0"/>
              </a:rPr>
              <a:t>    </a:t>
            </a:r>
            <a:r>
              <a:rPr lang="en-US" sz="3200" dirty="0" err="1">
                <a:latin typeface="Calibri" charset="0"/>
              </a:rPr>
              <a:t>i</a:t>
            </a:r>
            <a:endParaRPr lang="en-US" sz="3200" dirty="0">
              <a:latin typeface="Calibri" charset="0"/>
            </a:endParaRPr>
          </a:p>
          <a:p>
            <a:pPr eaLnBrk="1" hangingPunct="1"/>
            <a:r>
              <a:rPr lang="en-US" sz="3200" dirty="0">
                <a:latin typeface="Calibri" charset="0"/>
              </a:rPr>
              <a:t>end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18288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How many loops?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15200" y="182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3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352800" y="2590800"/>
            <a:ext cx="3581400" cy="1295400"/>
            <a:chOff x="3352800" y="4191000"/>
            <a:chExt cx="3581400" cy="1295400"/>
          </a:xfrm>
        </p:grpSpPr>
        <p:sp>
          <p:nvSpPr>
            <p:cNvPr id="20" name="Circular Arrow 19"/>
            <p:cNvSpPr/>
            <p:nvPr/>
          </p:nvSpPr>
          <p:spPr>
            <a:xfrm rot="5400000">
              <a:off x="36195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Circular Arrow 20"/>
            <p:cNvSpPr/>
            <p:nvPr/>
          </p:nvSpPr>
          <p:spPr>
            <a:xfrm rot="5400000">
              <a:off x="45339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Circular Arrow 21"/>
            <p:cNvSpPr/>
            <p:nvPr/>
          </p:nvSpPr>
          <p:spPr>
            <a:xfrm rot="5400000">
              <a:off x="5372100" y="3924300"/>
              <a:ext cx="1295400" cy="1828800"/>
            </a:xfrm>
            <a:prstGeom prst="circularArrow">
              <a:avLst>
                <a:gd name="adj1" fmla="val 15514"/>
                <a:gd name="adj2" fmla="val 1142319"/>
                <a:gd name="adj3" fmla="val 20004783"/>
                <a:gd name="adj4" fmla="val 10800000"/>
                <a:gd name="adj5" fmla="val 14388"/>
              </a:avLst>
            </a:prstGeom>
            <a:solidFill>
              <a:schemeClr val="bg2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38600" y="3810000"/>
            <a:ext cx="327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 err="1" smtClean="0">
                <a:latin typeface="Calibri" charset="0"/>
              </a:rPr>
              <a:t>i</a:t>
            </a:r>
            <a:r>
              <a:rPr lang="en-US" sz="3200" dirty="0" smtClean="0">
                <a:latin typeface="Calibri" charset="0"/>
              </a:rPr>
              <a:t>=7      </a:t>
            </a:r>
            <a:r>
              <a:rPr lang="en-US" sz="3200" dirty="0" err="1">
                <a:latin typeface="Calibri" charset="0"/>
              </a:rPr>
              <a:t>i</a:t>
            </a:r>
            <a:r>
              <a:rPr lang="en-US" sz="3200" dirty="0" smtClean="0">
                <a:latin typeface="Calibri" charset="0"/>
              </a:rPr>
              <a:t>=-5      </a:t>
            </a:r>
            <a:r>
              <a:rPr lang="en-US" sz="3200" dirty="0" err="1" smtClean="0">
                <a:latin typeface="Calibri" charset="0"/>
              </a:rPr>
              <a:t>i</a:t>
            </a:r>
            <a:r>
              <a:rPr lang="en-US" sz="3200" dirty="0" smtClean="0">
                <a:latin typeface="Calibri" charset="0"/>
              </a:rPr>
              <a:t>=13</a:t>
            </a:r>
            <a:endParaRPr lang="en-US" sz="3200" dirty="0">
              <a:latin typeface="Calibri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0600" y="44196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 smtClean="0">
                <a:latin typeface="Calibri" charset="0"/>
              </a:rPr>
              <a:t>output?</a:t>
            </a:r>
            <a:endParaRPr lang="en-US" sz="3200" dirty="0"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9050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" y="4419600"/>
            <a:ext cx="2743200" cy="2133600"/>
          </a:xfrm>
          <a:prstGeom prst="rect">
            <a:avLst/>
          </a:prstGeom>
          <a:noFill/>
          <a:ln w="635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14800" y="4419600"/>
            <a:ext cx="373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>
                <a:latin typeface="Calibri" charset="0"/>
              </a:rPr>
              <a:t>What are the values of i in each loop?</a:t>
            </a:r>
          </a:p>
        </p:txBody>
      </p:sp>
    </p:spTree>
    <p:extLst>
      <p:ext uri="{BB962C8B-B14F-4D97-AF65-F5344CB8AC3E}">
        <p14:creationId xmlns:p14="http://schemas.microsoft.com/office/powerpoint/2010/main" val="253727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8" grpId="0"/>
      <p:bldP spid="19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err="1"/>
              <a:t>Vec</a:t>
            </a:r>
            <a:r>
              <a:rPr lang="fr-FR" dirty="0"/>
              <a:t>=[12:-3:0]; </a:t>
            </a:r>
            <a:endParaRPr lang="fr-FR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for</a:t>
            </a:r>
            <a:r>
              <a:rPr lang="en-GB" dirty="0" smtClean="0"/>
              <a:t> </a:t>
            </a:r>
            <a:r>
              <a:rPr lang="en-GB" dirty="0" err="1"/>
              <a:t>idx</a:t>
            </a:r>
            <a:r>
              <a:rPr lang="en-GB" dirty="0"/>
              <a:t>=1:length(</a:t>
            </a:r>
            <a:r>
              <a:rPr lang="en-GB" dirty="0" err="1"/>
              <a:t>Vec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disp</a:t>
            </a:r>
            <a:r>
              <a:rPr lang="en-GB" dirty="0"/>
              <a:t>( </a:t>
            </a:r>
            <a:r>
              <a:rPr lang="en-GB" dirty="0" err="1"/>
              <a:t>Vec</a:t>
            </a:r>
            <a:r>
              <a:rPr lang="en-GB" dirty="0"/>
              <a:t>(</a:t>
            </a:r>
            <a:r>
              <a:rPr lang="en-GB" dirty="0" err="1"/>
              <a:t>idx</a:t>
            </a:r>
            <a:r>
              <a:rPr lang="en-GB" dirty="0"/>
              <a:t>) 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end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% create an </a:t>
            </a:r>
            <a:r>
              <a:rPr lang="en-US" dirty="0" err="1" smtClean="0">
                <a:solidFill>
                  <a:srgbClr val="92D050"/>
                </a:solidFill>
              </a:rPr>
              <a:t>rxc</a:t>
            </a:r>
            <a:r>
              <a:rPr lang="en-US" dirty="0" smtClean="0">
                <a:solidFill>
                  <a:srgbClr val="92D050"/>
                </a:solidFill>
              </a:rPr>
              <a:t> matrix</a:t>
            </a:r>
            <a:endParaRPr lang="en-US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for</a:t>
            </a:r>
            <a:r>
              <a:rPr lang="en-GB" dirty="0" smtClean="0"/>
              <a:t> r=1:4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for</a:t>
            </a:r>
            <a:r>
              <a:rPr lang="en-GB" dirty="0" smtClean="0"/>
              <a:t> </a:t>
            </a:r>
            <a:r>
              <a:rPr lang="en-GB" dirty="0"/>
              <a:t>c=1:4</a:t>
            </a:r>
          </a:p>
          <a:p>
            <a:pPr marL="0" indent="0">
              <a:buNone/>
            </a:pPr>
            <a:r>
              <a:rPr lang="en-GB" dirty="0" smtClean="0"/>
              <a:t>		M(</a:t>
            </a:r>
            <a:r>
              <a:rPr lang="en-GB" dirty="0" err="1" smtClean="0"/>
              <a:t>r,c</a:t>
            </a:r>
            <a:r>
              <a:rPr lang="en-GB" dirty="0"/>
              <a:t>)=r*c;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end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end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for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=2:2:8                    </a:t>
            </a:r>
            <a:r>
              <a:rPr lang="en-GB" dirty="0" smtClean="0">
                <a:solidFill>
                  <a:srgbClr val="92D050"/>
                </a:solidFill>
              </a:rPr>
              <a:t>% the construct can be any vector array</a:t>
            </a:r>
            <a:endParaRPr lang="en-GB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disp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end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for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= ‘Kostas’    </a:t>
            </a:r>
            <a:r>
              <a:rPr lang="en-GB" dirty="0" smtClean="0">
                <a:solidFill>
                  <a:srgbClr val="92D050"/>
                </a:solidFill>
              </a:rPr>
              <a:t>% </a:t>
            </a:r>
            <a:r>
              <a:rPr lang="en-GB" dirty="0">
                <a:solidFill>
                  <a:srgbClr val="92D050"/>
                </a:solidFill>
              </a:rPr>
              <a:t>the construct can be </a:t>
            </a:r>
            <a:r>
              <a:rPr lang="en-GB" dirty="0" smtClean="0">
                <a:solidFill>
                  <a:srgbClr val="92D050"/>
                </a:solidFill>
              </a:rPr>
              <a:t>a character  </a:t>
            </a:r>
            <a:r>
              <a:rPr lang="en-GB" dirty="0">
                <a:solidFill>
                  <a:srgbClr val="92D050"/>
                </a:solidFill>
              </a:rPr>
              <a:t>array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disp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73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163" y="2230271"/>
            <a:ext cx="8502029" cy="17697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doLoop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%do a loop</a:t>
            </a:r>
          </a:p>
          <a:p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1:10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j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sqrt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(‘The square root of %</a:t>
            </a:r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d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is: %.2f\n’,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i,j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100" dirty="0" smtClean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4101734"/>
            <a:ext cx="8502029" cy="19543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100" dirty="0" smtClean="0">
                <a:latin typeface="Courier"/>
                <a:cs typeface="Courier"/>
              </a:rPr>
              <a:t>&gt;&gt; </a:t>
            </a:r>
            <a:r>
              <a:rPr lang="pl-PL" sz="1100" dirty="0" err="1" smtClean="0">
                <a:solidFill>
                  <a:srgbClr val="0070C0"/>
                </a:solidFill>
                <a:latin typeface="Courier"/>
                <a:cs typeface="Courier"/>
              </a:rPr>
              <a:t>doLoop</a:t>
            </a:r>
            <a:r>
              <a:rPr lang="pl-PL" sz="1100" dirty="0" smtClean="0">
                <a:solidFill>
                  <a:srgbClr val="0070C0"/>
                </a:solidFill>
                <a:latin typeface="Courier"/>
                <a:cs typeface="Courier"/>
              </a:rPr>
              <a:t>()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1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1.00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2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1.41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3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1.73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4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2.00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5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2.24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6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2.45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7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2.65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8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2.83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9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3.00</a:t>
            </a:r>
          </a:p>
          <a:p>
            <a:r>
              <a:rPr lang="pl-PL" sz="1100" dirty="0" smtClean="0">
                <a:latin typeface="Courier"/>
                <a:cs typeface="Courier"/>
              </a:rPr>
              <a:t>The </a:t>
            </a:r>
            <a:r>
              <a:rPr lang="pl-PL" sz="1100" dirty="0" err="1" smtClean="0">
                <a:latin typeface="Courier"/>
                <a:cs typeface="Courier"/>
              </a:rPr>
              <a:t>square</a:t>
            </a:r>
            <a:r>
              <a:rPr lang="pl-PL" sz="1100" dirty="0" smtClean="0">
                <a:latin typeface="Courier"/>
                <a:cs typeface="Courier"/>
              </a:rPr>
              <a:t> </a:t>
            </a:r>
            <a:r>
              <a:rPr lang="pl-PL" sz="1100" dirty="0" err="1" smtClean="0">
                <a:latin typeface="Courier"/>
                <a:cs typeface="Courier"/>
              </a:rPr>
              <a:t>root</a:t>
            </a:r>
            <a:r>
              <a:rPr lang="pl-PL" sz="1100" dirty="0" smtClean="0">
                <a:latin typeface="Courier"/>
                <a:cs typeface="Courier"/>
              </a:rPr>
              <a:t> of 10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3.16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2869919"/>
            <a:ext cx="230879" cy="26808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4198" y="2045605"/>
            <a:ext cx="2249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counter variable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8141" y="2879614"/>
            <a:ext cx="463539" cy="26808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95000"/>
                  <a:shade val="70000"/>
                  <a:satMod val="150000"/>
                  <a:alpha val="21000"/>
                </a:schemeClr>
              </a:gs>
              <a:gs pos="100000">
                <a:schemeClr val="accent1">
                  <a:tint val="100000"/>
                  <a:shade val="100000"/>
                  <a:satMod val="150000"/>
                  <a:alpha val="2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54238" y="2510282"/>
            <a:ext cx="449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range of values for counter to take 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10022" y="2279952"/>
            <a:ext cx="1570453" cy="599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58094" y="2733990"/>
            <a:ext cx="1211766" cy="280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>
            <a:off x="6403118" y="3138000"/>
            <a:ext cx="184189" cy="417431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71431" y="3138000"/>
            <a:ext cx="2249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code to be repeated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8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7" grpId="0"/>
      <p:bldP spid="8" grpId="0" animBg="1"/>
      <p:bldP spid="9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163" y="2230271"/>
            <a:ext cx="8502029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doLoop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%do a loop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listOfPeople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{‘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Fred’,’Mary’,’Laura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’};</a:t>
            </a:r>
          </a:p>
          <a:p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1:length(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listOfPeople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listOfPeople</a:t>
            </a:r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{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(‘Person number %</a:t>
            </a:r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d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%s\n’,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i,name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163" y="4759120"/>
            <a:ext cx="8502029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100" dirty="0" smtClean="0">
                <a:latin typeface="Courier"/>
                <a:cs typeface="Courier"/>
              </a:rPr>
              <a:t>&gt;&gt; </a:t>
            </a:r>
            <a:r>
              <a:rPr lang="pl-PL" sz="1100" dirty="0" err="1" smtClean="0">
                <a:solidFill>
                  <a:srgbClr val="0070C0"/>
                </a:solidFill>
                <a:latin typeface="Courier"/>
                <a:cs typeface="Courier"/>
              </a:rPr>
              <a:t>doLoop</a:t>
            </a:r>
            <a:r>
              <a:rPr lang="pl-PL" sz="1100" dirty="0" smtClean="0">
                <a:solidFill>
                  <a:srgbClr val="0070C0"/>
                </a:solidFill>
                <a:latin typeface="Courier"/>
                <a:cs typeface="Courier"/>
              </a:rPr>
              <a:t>()</a:t>
            </a:r>
          </a:p>
          <a:p>
            <a:r>
              <a:rPr lang="pl-PL" sz="1100" dirty="0" smtClean="0">
                <a:latin typeface="Courier"/>
                <a:cs typeface="Courier"/>
              </a:rPr>
              <a:t>Person </a:t>
            </a:r>
            <a:r>
              <a:rPr lang="pl-PL" sz="1100" dirty="0" err="1" smtClean="0">
                <a:latin typeface="Courier"/>
                <a:cs typeface="Courier"/>
              </a:rPr>
              <a:t>number</a:t>
            </a:r>
            <a:r>
              <a:rPr lang="pl-PL" sz="1100" dirty="0" smtClean="0">
                <a:latin typeface="Courier"/>
                <a:cs typeface="Courier"/>
              </a:rPr>
              <a:t> 1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Fred</a:t>
            </a:r>
          </a:p>
          <a:p>
            <a:r>
              <a:rPr lang="pl-PL" sz="1100" dirty="0" smtClean="0">
                <a:latin typeface="Courier"/>
                <a:cs typeface="Courier"/>
              </a:rPr>
              <a:t>Person </a:t>
            </a:r>
            <a:r>
              <a:rPr lang="pl-PL" sz="1100" dirty="0" err="1" smtClean="0">
                <a:latin typeface="Courier"/>
                <a:cs typeface="Courier"/>
              </a:rPr>
              <a:t>number</a:t>
            </a:r>
            <a:r>
              <a:rPr lang="pl-PL" sz="1100" dirty="0" smtClean="0">
                <a:latin typeface="Courier"/>
                <a:cs typeface="Courier"/>
              </a:rPr>
              <a:t> 2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Mary</a:t>
            </a:r>
          </a:p>
          <a:p>
            <a:r>
              <a:rPr lang="pl-PL" sz="1100" dirty="0" smtClean="0">
                <a:latin typeface="Courier"/>
                <a:cs typeface="Courier"/>
              </a:rPr>
              <a:t>Person </a:t>
            </a:r>
            <a:r>
              <a:rPr lang="pl-PL" sz="1100" dirty="0" err="1" smtClean="0">
                <a:latin typeface="Courier"/>
                <a:cs typeface="Courier"/>
              </a:rPr>
              <a:t>number</a:t>
            </a:r>
            <a:r>
              <a:rPr lang="pl-PL" sz="1100" dirty="0" smtClean="0">
                <a:latin typeface="Courier"/>
                <a:cs typeface="Courier"/>
              </a:rPr>
              <a:t> 3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Laura</a:t>
            </a:r>
          </a:p>
        </p:txBody>
      </p:sp>
    </p:spTree>
    <p:extLst>
      <p:ext uri="{BB962C8B-B14F-4D97-AF65-F5344CB8AC3E}">
        <p14:creationId xmlns:p14="http://schemas.microsoft.com/office/powerpoint/2010/main" val="26576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655</Words>
  <Application>Microsoft Office PowerPoint</Application>
  <PresentationFormat>Προβολή στην οθόνη (4:3)</PresentationFormat>
  <Paragraphs>228</Paragraphs>
  <Slides>18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Courier</vt:lpstr>
      <vt:lpstr>Wingdings</vt:lpstr>
      <vt:lpstr>Office Theme</vt:lpstr>
      <vt:lpstr>Code repetition</vt:lpstr>
      <vt:lpstr>For Loop</vt:lpstr>
      <vt:lpstr>For Loop</vt:lpstr>
      <vt:lpstr>For Loop</vt:lpstr>
      <vt:lpstr>For Loop</vt:lpstr>
      <vt:lpstr>For Loop</vt:lpstr>
      <vt:lpstr>For Loop</vt:lpstr>
      <vt:lpstr>For loops</vt:lpstr>
      <vt:lpstr>For loops</vt:lpstr>
      <vt:lpstr>Παρουσίαση του PowerPoint</vt:lpstr>
      <vt:lpstr>Vectorisation and Preallocation</vt:lpstr>
      <vt:lpstr>While Loop</vt:lpstr>
      <vt:lpstr>While Loop</vt:lpstr>
      <vt:lpstr>While Loop</vt:lpstr>
      <vt:lpstr>While loops</vt:lpstr>
      <vt:lpstr>While loops</vt:lpstr>
      <vt:lpstr>While loops</vt:lpstr>
      <vt:lpstr>Useful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control</dc:title>
  <dc:creator>Kostantinos</dc:creator>
  <cp:lastModifiedBy>Konstantinos</cp:lastModifiedBy>
  <cp:revision>82</cp:revision>
  <dcterms:created xsi:type="dcterms:W3CDTF">2016-03-08T07:34:39Z</dcterms:created>
  <dcterms:modified xsi:type="dcterms:W3CDTF">2021-12-19T10:42:50Z</dcterms:modified>
</cp:coreProperties>
</file>