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79" r:id="rId6"/>
    <p:sldId id="280" r:id="rId7"/>
    <p:sldId id="262" r:id="rId8"/>
    <p:sldId id="263" r:id="rId9"/>
    <p:sldId id="295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EB9C-D097-4C70-895F-D43B605BFA9E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5A72F-32EE-4317-99CE-10F7E90B0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753F0AD-8783-46A2-A915-25F7A84D5C80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68140E-4DAC-42F9-83BD-1B563DB24FED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9984E57-AC2F-4C1D-81EB-E2C15B9C1042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1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3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2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6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6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0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58DD-5867-473D-A690-D7C30AB586F8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F723-87BE-4E76-88D9-72A520A5F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arTHsM5dY" TargetMode="External"/><Relationship Id="rId2" Type="http://schemas.openxmlformats.org/officeDocument/2006/relationships/hyperlink" Target="https://www.youtube.com/watch?v=rzm_FyZ9S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JpeMFfwp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67" y="1822478"/>
            <a:ext cx="5045148" cy="47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4163" y="191067"/>
            <a:ext cx="8574087" cy="9416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Useful videos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464496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https://www.youtube.com/watch?v=rzm_FyZ9SmA</a:t>
            </a:r>
            <a:r>
              <a:rPr lang="en-GB" dirty="0"/>
              <a:t> (Selection (Branching) in </a:t>
            </a:r>
            <a:r>
              <a:rPr lang="en-GB" dirty="0" smtClean="0"/>
              <a:t>MATLAB - 12min)</a:t>
            </a:r>
          </a:p>
          <a:p>
            <a:endParaRPr lang="en-US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www.youtube.com/watch?v=rEarTHsM5dY</a:t>
            </a:r>
            <a:r>
              <a:rPr lang="en-GB" dirty="0"/>
              <a:t> (If-Statement </a:t>
            </a:r>
            <a:r>
              <a:rPr lang="en-GB" dirty="0" smtClean="0"/>
              <a:t>cont'd – 8min)</a:t>
            </a:r>
          </a:p>
          <a:p>
            <a:endParaRPr lang="en-US" dirty="0"/>
          </a:p>
          <a:p>
            <a:r>
              <a:rPr lang="en-GB" dirty="0" smtClean="0">
                <a:hlinkClick r:id="rId4"/>
              </a:rPr>
              <a:t>https://www.youtube.com/watch?v=vJpeMFfwpTM</a:t>
            </a:r>
            <a:r>
              <a:rPr lang="en-GB" dirty="0"/>
              <a:t> (Nested </a:t>
            </a:r>
            <a:r>
              <a:rPr lang="en-GB" dirty="0" smtClean="0"/>
              <a:t>If-statements – 2min)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7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Conditionals</a:t>
            </a:r>
            <a:br>
              <a:rPr lang="en-US" dirty="0" smtClean="0"/>
            </a:br>
            <a:r>
              <a:rPr lang="en-US" sz="3600" i="1" dirty="0" smtClean="0"/>
              <a:t>(&amp; the 2 brothers problem)</a:t>
            </a: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26" y="1700808"/>
            <a:ext cx="7135766" cy="47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88" y="1916832"/>
            <a:ext cx="3082603" cy="3992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if</a:t>
            </a:r>
            <a:r>
              <a:rPr lang="en-US" sz="2800" dirty="0" smtClean="0"/>
              <a:t> condition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do this stuff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end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47864" y="1916832"/>
            <a:ext cx="2660061" cy="3992563"/>
          </a:xfrm>
          <a:prstGeom prst="rect">
            <a:avLst/>
          </a:prstGeom>
          <a:solidFill>
            <a:srgbClr val="FFF1CC"/>
          </a:solidFill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</a:rPr>
              <a:t>if</a:t>
            </a:r>
            <a:r>
              <a:rPr lang="en-US" dirty="0" smtClean="0"/>
              <a:t> condition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	do this stuff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</a:rPr>
              <a:t>else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do this stuff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</a:rPr>
              <a:t>end</a:t>
            </a:r>
          </a:p>
          <a:p>
            <a:pPr marL="457200" lvl="1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65682" y="1904137"/>
            <a:ext cx="2886370" cy="3992563"/>
          </a:xfrm>
          <a:prstGeom prst="rect">
            <a:avLst/>
          </a:prstGeom>
          <a:solidFill>
            <a:srgbClr val="FFF1CC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</a:rPr>
              <a:t>if</a:t>
            </a:r>
            <a:r>
              <a:rPr lang="en-US" dirty="0" smtClean="0"/>
              <a:t> condition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	do this stuff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err="1" smtClean="0">
                <a:solidFill>
                  <a:srgbClr val="3366FF"/>
                </a:solidFill>
              </a:rPr>
              <a:t>elseif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condition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do this stuff</a:t>
            </a:r>
            <a:endParaRPr lang="en-US" dirty="0" smtClean="0">
              <a:solidFill>
                <a:srgbClr val="3366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</a:rPr>
              <a:t>else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do this stuff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</a:rPr>
              <a:t>end</a:t>
            </a:r>
          </a:p>
          <a:p>
            <a:pPr marL="457200" lvl="1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019007"/>
            <a:ext cx="3024336" cy="3992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if</a:t>
            </a:r>
            <a:r>
              <a:rPr lang="en-US" sz="2800" dirty="0" smtClean="0"/>
              <a:t> condition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do this stuff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end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95736" y="2132856"/>
            <a:ext cx="1584176" cy="36949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  <a:alpha val="16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76056" y="201900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condition</a:t>
            </a:r>
            <a:r>
              <a:rPr lang="en-US" sz="2000" dirty="0" smtClean="0"/>
              <a:t> should evaluate to </a:t>
            </a:r>
            <a:r>
              <a:rPr lang="en-US" sz="2000" i="1" dirty="0" smtClean="0"/>
              <a:t>logical true or false</a:t>
            </a:r>
            <a:r>
              <a:rPr lang="en-US" sz="2000" dirty="0" smtClean="0"/>
              <a:t>.  examples: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x &gt; 5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y == 5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x&lt;3 &amp; y&gt;=7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strcmp</a:t>
            </a:r>
            <a:r>
              <a:rPr lang="en-US" sz="2000" dirty="0" smtClean="0"/>
              <a:t>(subject,’S01’)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32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Flow Control (IF statement)</a:t>
            </a:r>
          </a:p>
        </p:txBody>
      </p:sp>
      <p:sp>
        <p:nvSpPr>
          <p:cNvPr id="22531" name="TextBox 13"/>
          <p:cNvSpPr txBox="1">
            <a:spLocks noChangeArrowheads="1"/>
          </p:cNvSpPr>
          <p:nvPr/>
        </p:nvSpPr>
        <p:spPr bwMode="auto">
          <a:xfrm>
            <a:off x="1981200" y="2287588"/>
            <a:ext cx="33528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dirty="0">
                <a:latin typeface="Calibri" charset="0"/>
              </a:rPr>
              <a:t>d=10;</a:t>
            </a:r>
          </a:p>
          <a:p>
            <a:pPr eaLnBrk="1" hangingPunct="1"/>
            <a:endParaRPr lang="en-US" sz="3200" dirty="0">
              <a:latin typeface="Calibri" charset="0"/>
            </a:endParaRPr>
          </a:p>
          <a:p>
            <a:pPr eaLnBrk="1" hangingPunct="1"/>
            <a:r>
              <a:rPr lang="en-US" sz="3200" dirty="0">
                <a:latin typeface="Calibri" charset="0"/>
              </a:rPr>
              <a:t>if d&lt;5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    'less than 5'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else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    'not less than 5'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end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53200" y="42672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dirty="0" smtClean="0">
                <a:latin typeface="Calibri" charset="0"/>
              </a:rPr>
              <a:t>output?</a:t>
            </a:r>
            <a:endParaRPr lang="en-US" sz="3200" dirty="0">
              <a:latin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1905000"/>
            <a:ext cx="3505200" cy="4191000"/>
          </a:xfrm>
          <a:prstGeom prst="rect">
            <a:avLst/>
          </a:prstGeom>
          <a:noFill/>
          <a:ln w="635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962400"/>
            <a:ext cx="2743200" cy="2133600"/>
          </a:xfrm>
          <a:prstGeom prst="rect">
            <a:avLst/>
          </a:prstGeom>
          <a:noFill/>
          <a:ln w="635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" y="235743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d=10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200" y="33623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True?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90600" y="33623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no</a:t>
            </a:r>
          </a:p>
        </p:txBody>
      </p:sp>
      <p:sp>
        <p:nvSpPr>
          <p:cNvPr id="31" name="Curved Right Arrow 30"/>
          <p:cNvSpPr/>
          <p:nvPr/>
        </p:nvSpPr>
        <p:spPr>
          <a:xfrm>
            <a:off x="990600" y="3886200"/>
            <a:ext cx="685800" cy="838200"/>
          </a:xfrm>
          <a:prstGeom prst="curvedRightArrow">
            <a:avLst/>
          </a:prstGeom>
          <a:solidFill>
            <a:schemeClr val="bg2"/>
          </a:solidFill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409257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Skip to here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8600" y="52578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570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 animBg="1"/>
      <p:bldP spid="27" grpId="0"/>
      <p:bldP spid="29" grpId="0"/>
      <p:bldP spid="30" grpId="0"/>
      <p:bldP spid="31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ea typeface="+mn-ea"/>
              </a:rPr>
              <a:t>The </a:t>
            </a:r>
            <a:r>
              <a:rPr lang="en-GB" sz="2800" dirty="0">
                <a:solidFill>
                  <a:srgbClr val="FF6600"/>
                </a:solidFill>
                <a:latin typeface="+mn-lt"/>
                <a:ea typeface="+mn-ea"/>
              </a:rPr>
              <a:t>if</a:t>
            </a:r>
            <a:r>
              <a:rPr lang="en-GB" sz="2800" dirty="0">
                <a:latin typeface="+mn-lt"/>
                <a:ea typeface="+mn-ea"/>
              </a:rPr>
              <a:t> statement evaluates a logical expression and executes a group of statements when the expression is </a:t>
            </a:r>
            <a:r>
              <a:rPr lang="en-GB" sz="2800" dirty="0">
                <a:solidFill>
                  <a:srgbClr val="FF6600"/>
                </a:solidFill>
                <a:latin typeface="+mn-lt"/>
                <a:ea typeface="+mn-ea"/>
              </a:rPr>
              <a:t>TRUE</a:t>
            </a:r>
            <a:r>
              <a:rPr lang="en-GB" sz="2800" dirty="0">
                <a:latin typeface="+mn-lt"/>
                <a:ea typeface="+mn-ea"/>
              </a:rPr>
              <a:t>. The optional </a:t>
            </a:r>
            <a:r>
              <a:rPr lang="en-GB" sz="2800" dirty="0" err="1">
                <a:solidFill>
                  <a:srgbClr val="FF6600"/>
                </a:solidFill>
                <a:latin typeface="+mn-lt"/>
                <a:ea typeface="+mn-ea"/>
              </a:rPr>
              <a:t>elseif</a:t>
            </a:r>
            <a:r>
              <a:rPr lang="en-GB" sz="2800" dirty="0">
                <a:latin typeface="+mn-lt"/>
                <a:ea typeface="+mn-ea"/>
              </a:rPr>
              <a:t> and </a:t>
            </a:r>
            <a:r>
              <a:rPr lang="en-GB" sz="2800" dirty="0">
                <a:solidFill>
                  <a:srgbClr val="FF6600"/>
                </a:solidFill>
                <a:latin typeface="+mn-lt"/>
                <a:ea typeface="+mn-ea"/>
              </a:rPr>
              <a:t>else</a:t>
            </a:r>
            <a:r>
              <a:rPr lang="en-GB" sz="2800" dirty="0">
                <a:latin typeface="+mn-lt"/>
                <a:ea typeface="+mn-ea"/>
              </a:rPr>
              <a:t> keywords provide for the execution of alternate groups of statements. An </a:t>
            </a:r>
            <a:r>
              <a:rPr lang="en-GB" sz="2800" dirty="0">
                <a:solidFill>
                  <a:srgbClr val="FF6600"/>
                </a:solidFill>
                <a:latin typeface="+mn-lt"/>
                <a:ea typeface="+mn-ea"/>
              </a:rPr>
              <a:t>end</a:t>
            </a:r>
            <a:r>
              <a:rPr lang="en-GB" sz="2800" dirty="0">
                <a:latin typeface="+mn-lt"/>
                <a:ea typeface="+mn-ea"/>
              </a:rPr>
              <a:t> keyword, terminates the last group of statements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endParaRPr lang="en-GB" sz="800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>
                <a:latin typeface="+mn-lt"/>
                <a:ea typeface="+mn-ea"/>
              </a:rPr>
              <a:t>Example: for different values of A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300" dirty="0">
                <a:latin typeface="+mn-lt"/>
                <a:ea typeface="+mn-ea"/>
              </a:rPr>
              <a:t>	</a:t>
            </a:r>
            <a:r>
              <a:rPr lang="en-GB" sz="2800" dirty="0">
                <a:latin typeface="+mn-lt"/>
                <a:ea typeface="+mn-ea"/>
              </a:rPr>
              <a:t>If (A &gt; B)   	% Test for condition A &gt; B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disp('A</a:t>
            </a:r>
            <a:r>
              <a:rPr lang="en-GB" sz="2800" dirty="0">
                <a:latin typeface="+mn-lt"/>
                <a:ea typeface="+mn-ea"/>
              </a:rPr>
              <a:t> is greater than B'); % </a:t>
            </a:r>
            <a:r>
              <a:rPr lang="en-GB" sz="2800" dirty="0" err="1">
                <a:latin typeface="+mn-lt"/>
                <a:ea typeface="+mn-ea"/>
              </a:rPr>
              <a:t>disp</a:t>
            </a:r>
            <a:r>
              <a:rPr lang="en-GB" sz="2800" dirty="0">
                <a:latin typeface="+mn-lt"/>
                <a:ea typeface="+mn-ea"/>
              </a:rPr>
              <a:t> writes string argument to screen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</a:t>
            </a:r>
            <a:r>
              <a:rPr lang="en-GB" sz="2800" dirty="0" err="1">
                <a:latin typeface="+mn-lt"/>
                <a:ea typeface="+mn-ea"/>
              </a:rPr>
              <a:t>elseif</a:t>
            </a:r>
            <a:r>
              <a:rPr lang="en-GB" sz="2800" dirty="0">
                <a:latin typeface="+mn-lt"/>
                <a:ea typeface="+mn-ea"/>
              </a:rPr>
              <a:t>  (A &lt; B)     % Test for condition A &lt; 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disp('A</a:t>
            </a:r>
            <a:r>
              <a:rPr lang="en-GB" sz="2800" dirty="0">
                <a:latin typeface="+mn-lt"/>
                <a:ea typeface="+mn-ea"/>
              </a:rPr>
              <a:t> is less than B');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</a:t>
            </a:r>
            <a:r>
              <a:rPr lang="en-GB" sz="2800" dirty="0" err="1">
                <a:latin typeface="+mn-lt"/>
                <a:ea typeface="+mn-ea"/>
              </a:rPr>
              <a:t>elseif</a:t>
            </a:r>
            <a:r>
              <a:rPr lang="en-GB" sz="2800" dirty="0">
                <a:latin typeface="+mn-lt"/>
                <a:ea typeface="+mn-ea"/>
              </a:rPr>
              <a:t> (A == B)   % Note that == means test for equality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disp('A</a:t>
            </a:r>
            <a:r>
              <a:rPr lang="en-GB" sz="2800" dirty="0">
                <a:latin typeface="+mn-lt"/>
                <a:ea typeface="+mn-ea"/>
              </a:rPr>
              <a:t> and B are equal');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else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disp('Rather</a:t>
            </a:r>
            <a:r>
              <a:rPr lang="en-GB" sz="2800" dirty="0">
                <a:latin typeface="+mn-lt"/>
                <a:ea typeface="+mn-ea"/>
              </a:rPr>
              <a:t> unexpected situation.... ')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end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2971800"/>
            <a:ext cx="1447800" cy="2743200"/>
            <a:chOff x="838200" y="2743200"/>
            <a:chExt cx="1447800" cy="2743200"/>
          </a:xfrm>
        </p:grpSpPr>
        <p:sp>
          <p:nvSpPr>
            <p:cNvPr id="8" name="Rectangle 7"/>
            <p:cNvSpPr/>
            <p:nvPr/>
          </p:nvSpPr>
          <p:spPr>
            <a:xfrm>
              <a:off x="838200" y="2743200"/>
              <a:ext cx="9906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3352800"/>
              <a:ext cx="14478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962400"/>
              <a:ext cx="14478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4648200"/>
              <a:ext cx="6858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5181600"/>
              <a:ext cx="6858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55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Flow Control (IF statement)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0" y="2971800"/>
            <a:ext cx="6019800" cy="1524000"/>
            <a:chOff x="2286000" y="2743200"/>
            <a:chExt cx="6019800" cy="1524000"/>
          </a:xfrm>
        </p:grpSpPr>
        <p:sp>
          <p:nvSpPr>
            <p:cNvPr id="5" name="Rectangle 4"/>
            <p:cNvSpPr/>
            <p:nvPr/>
          </p:nvSpPr>
          <p:spPr>
            <a:xfrm>
              <a:off x="4191000" y="3048000"/>
              <a:ext cx="4114800" cy="304800"/>
            </a:xfrm>
            <a:prstGeom prst="rect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2743200"/>
              <a:ext cx="2819400" cy="304800"/>
            </a:xfrm>
            <a:prstGeom prst="rect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3352800"/>
              <a:ext cx="2743200" cy="304800"/>
            </a:xfrm>
            <a:prstGeom prst="rect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400" y="3962400"/>
              <a:ext cx="4114800" cy="304800"/>
            </a:xfrm>
            <a:prstGeom prst="rect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  <a:ea typeface="+mn-ea"/>
              </a:rPr>
              <a:t>The </a:t>
            </a:r>
            <a:r>
              <a:rPr lang="en-GB" sz="2800" dirty="0">
                <a:solidFill>
                  <a:srgbClr val="0070C0"/>
                </a:solidFill>
                <a:latin typeface="+mn-lt"/>
                <a:ea typeface="+mn-ea"/>
              </a:rPr>
              <a:t>if</a:t>
            </a:r>
            <a:r>
              <a:rPr lang="en-GB" sz="2800" dirty="0">
                <a:latin typeface="+mn-lt"/>
                <a:ea typeface="+mn-ea"/>
              </a:rPr>
              <a:t> statement evaluates a logical expression and executes a group of statements when the expression is TRUE. The optional </a:t>
            </a:r>
            <a:r>
              <a:rPr lang="en-GB" sz="2800" dirty="0" err="1">
                <a:solidFill>
                  <a:srgbClr val="0070C0"/>
                </a:solidFill>
                <a:latin typeface="+mn-lt"/>
                <a:ea typeface="+mn-ea"/>
              </a:rPr>
              <a:t>elseif</a:t>
            </a:r>
            <a:r>
              <a:rPr lang="en-GB" sz="2800" dirty="0">
                <a:latin typeface="+mn-lt"/>
                <a:ea typeface="+mn-ea"/>
              </a:rPr>
              <a:t> and </a:t>
            </a:r>
            <a:r>
              <a:rPr lang="en-GB" sz="2800" dirty="0">
                <a:solidFill>
                  <a:srgbClr val="0070C0"/>
                </a:solidFill>
                <a:latin typeface="+mn-lt"/>
                <a:ea typeface="+mn-ea"/>
              </a:rPr>
              <a:t>else</a:t>
            </a:r>
            <a:r>
              <a:rPr lang="en-GB" sz="2800" dirty="0">
                <a:latin typeface="+mn-lt"/>
                <a:ea typeface="+mn-ea"/>
              </a:rPr>
              <a:t> keywords provide for the execution of alternate groups of statements. An </a:t>
            </a:r>
            <a:r>
              <a:rPr lang="en-GB" sz="2800" dirty="0">
                <a:solidFill>
                  <a:srgbClr val="0070C0"/>
                </a:solidFill>
                <a:latin typeface="+mn-lt"/>
                <a:ea typeface="+mn-ea"/>
              </a:rPr>
              <a:t>end</a:t>
            </a:r>
            <a:r>
              <a:rPr lang="en-GB" sz="2800" dirty="0">
                <a:latin typeface="+mn-lt"/>
                <a:ea typeface="+mn-ea"/>
              </a:rPr>
              <a:t> keyword, terminates the last group of statements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endParaRPr lang="en-GB" sz="800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>
                <a:latin typeface="+mn-lt"/>
                <a:ea typeface="+mn-ea"/>
              </a:rPr>
              <a:t>Example: for different values of A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300" dirty="0">
                <a:latin typeface="+mn-lt"/>
                <a:ea typeface="+mn-ea"/>
              </a:rPr>
              <a:t>	</a:t>
            </a:r>
            <a:r>
              <a:rPr lang="en-GB" sz="2800" dirty="0">
                <a:latin typeface="+mn-lt"/>
                <a:ea typeface="+mn-ea"/>
              </a:rPr>
              <a:t>If (A &gt; B)   	% Test for condition A &gt; B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disp('A</a:t>
            </a:r>
            <a:r>
              <a:rPr lang="en-GB" sz="2800" dirty="0">
                <a:latin typeface="+mn-lt"/>
                <a:ea typeface="+mn-ea"/>
              </a:rPr>
              <a:t> is greater than B'); % </a:t>
            </a:r>
            <a:r>
              <a:rPr lang="en-GB" sz="2800" dirty="0" err="1">
                <a:latin typeface="+mn-lt"/>
                <a:ea typeface="+mn-ea"/>
              </a:rPr>
              <a:t>disp</a:t>
            </a:r>
            <a:r>
              <a:rPr lang="en-GB" sz="2800" dirty="0">
                <a:latin typeface="+mn-lt"/>
                <a:ea typeface="+mn-ea"/>
              </a:rPr>
              <a:t> writes string argument to screen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</a:t>
            </a:r>
            <a:r>
              <a:rPr lang="en-GB" sz="2800" dirty="0" err="1">
                <a:latin typeface="+mn-lt"/>
                <a:ea typeface="+mn-ea"/>
              </a:rPr>
              <a:t>elseif</a:t>
            </a:r>
            <a:r>
              <a:rPr lang="en-GB" sz="2800" dirty="0">
                <a:latin typeface="+mn-lt"/>
                <a:ea typeface="+mn-ea"/>
              </a:rPr>
              <a:t>  (A &lt; B)     % Test for condition A &lt; B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disp('A</a:t>
            </a:r>
            <a:r>
              <a:rPr lang="en-GB" sz="2800" dirty="0">
                <a:latin typeface="+mn-lt"/>
                <a:ea typeface="+mn-ea"/>
              </a:rPr>
              <a:t> is less than B');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</a:t>
            </a:r>
            <a:r>
              <a:rPr lang="en-GB" sz="2800" dirty="0" err="1">
                <a:latin typeface="+mn-lt"/>
                <a:ea typeface="+mn-ea"/>
              </a:rPr>
              <a:t>elseif</a:t>
            </a:r>
            <a:r>
              <a:rPr lang="en-GB" sz="2800" dirty="0">
                <a:latin typeface="+mn-lt"/>
                <a:ea typeface="+mn-ea"/>
              </a:rPr>
              <a:t> (A == B)   % Note that == means test for equality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disp('A</a:t>
            </a:r>
            <a:r>
              <a:rPr lang="en-GB" sz="2800" dirty="0">
                <a:latin typeface="+mn-lt"/>
                <a:ea typeface="+mn-ea"/>
              </a:rPr>
              <a:t> and B are equal');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else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	</a:t>
            </a:r>
            <a:r>
              <a:rPr lang="en-GB" sz="2800" dirty="0" err="1">
                <a:latin typeface="+mn-lt"/>
                <a:ea typeface="+mn-ea"/>
              </a:rPr>
              <a:t>disp('Rather</a:t>
            </a:r>
            <a:r>
              <a:rPr lang="en-GB" sz="2800" dirty="0">
                <a:latin typeface="+mn-lt"/>
                <a:ea typeface="+mn-ea"/>
              </a:rPr>
              <a:t> unexpected situation.... ')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1" charset="2"/>
              <a:buNone/>
              <a:defRPr/>
            </a:pPr>
            <a:r>
              <a:rPr lang="en-GB" sz="2800" dirty="0">
                <a:latin typeface="+mn-lt"/>
                <a:ea typeface="+mn-ea"/>
              </a:rPr>
              <a:t>	end</a:t>
            </a:r>
          </a:p>
        </p:txBody>
      </p:sp>
    </p:spTree>
    <p:extLst>
      <p:ext uri="{BB962C8B-B14F-4D97-AF65-F5344CB8AC3E}">
        <p14:creationId xmlns:p14="http://schemas.microsoft.com/office/powerpoint/2010/main" val="39498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148" y="887700"/>
            <a:ext cx="8502029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function </a:t>
            </a:r>
            <a:r>
              <a:rPr lang="en-US" sz="1100" dirty="0" err="1" smtClean="0">
                <a:latin typeface="Courier"/>
                <a:cs typeface="Courier"/>
              </a:rPr>
              <a:t>isItBigger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x,y</a:t>
            </a:r>
            <a:r>
              <a:rPr lang="en-US" sz="1100" dirty="0" smtClean="0">
                <a:latin typeface="Courier"/>
                <a:cs typeface="Courier"/>
              </a:rPr>
              <a:t>)</a:t>
            </a:r>
          </a:p>
          <a:p>
            <a:r>
              <a:rPr lang="en-US" sz="1100" dirty="0" smtClean="0">
                <a:solidFill>
                  <a:srgbClr val="92D050"/>
                </a:solidFill>
                <a:latin typeface="Courier"/>
                <a:cs typeface="Courier"/>
              </a:rPr>
              <a:t>% will decide if x is bigger than y</a:t>
            </a:r>
          </a:p>
          <a:p>
            <a:endParaRPr lang="en-US" sz="11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lang="en-US" sz="1100" dirty="0" smtClean="0">
                <a:solidFill>
                  <a:schemeClr val="tx2"/>
                </a:solidFill>
                <a:latin typeface="Courier"/>
                <a:cs typeface="Courier"/>
              </a:rPr>
              <a:t>x &gt; y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    </a:t>
            </a:r>
            <a:r>
              <a:rPr lang="en-US" sz="1100" dirty="0" err="1" smtClean="0">
                <a:solidFill>
                  <a:srgbClr val="252731"/>
                </a:solidFill>
                <a:latin typeface="Courier"/>
                <a:cs typeface="Courier"/>
              </a:rPr>
              <a:t>fprintf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'Yes, x is bigger than y.\n'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    </a:t>
            </a:r>
            <a:r>
              <a:rPr lang="en-US" sz="1100" dirty="0" err="1" smtClean="0">
                <a:solidFill>
                  <a:srgbClr val="252731"/>
                </a:solidFill>
                <a:latin typeface="Courier"/>
                <a:cs typeface="Courier"/>
              </a:rPr>
              <a:t>fprintf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'No, x is not bigger than y.\n'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148" y="2633526"/>
            <a:ext cx="850202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ourier"/>
                <a:cs typeface="Courier"/>
              </a:rPr>
              <a:t>&gt;&gt; </a:t>
            </a:r>
            <a:r>
              <a:rPr lang="fr-FR" sz="1100" dirty="0" err="1" smtClean="0">
                <a:solidFill>
                  <a:srgbClr val="0070C0"/>
                </a:solidFill>
                <a:latin typeface="Courier"/>
                <a:cs typeface="Courier"/>
              </a:rPr>
              <a:t>isItBigger</a:t>
            </a:r>
            <a:r>
              <a:rPr lang="fr-FR" sz="1100" dirty="0" smtClean="0">
                <a:solidFill>
                  <a:srgbClr val="0070C0"/>
                </a:solidFill>
                <a:latin typeface="Courier"/>
                <a:cs typeface="Courier"/>
              </a:rPr>
              <a:t>(3,4)</a:t>
            </a:r>
          </a:p>
          <a:p>
            <a:r>
              <a:rPr lang="fr-FR" sz="1100" dirty="0" smtClean="0">
                <a:latin typeface="Courier"/>
                <a:cs typeface="Courier"/>
              </a:rPr>
              <a:t>No, x </a:t>
            </a:r>
            <a:r>
              <a:rPr lang="fr-FR" sz="1100" dirty="0" err="1" smtClean="0">
                <a:latin typeface="Courier"/>
                <a:cs typeface="Courier"/>
              </a:rPr>
              <a:t>is</a:t>
            </a:r>
            <a:r>
              <a:rPr lang="fr-FR" sz="1100" dirty="0" smtClean="0">
                <a:latin typeface="Courier"/>
                <a:cs typeface="Courier"/>
              </a:rPr>
              <a:t> not </a:t>
            </a:r>
            <a:r>
              <a:rPr lang="fr-FR" sz="1100" dirty="0" err="1" smtClean="0">
                <a:latin typeface="Courier"/>
                <a:cs typeface="Courier"/>
              </a:rPr>
              <a:t>bigger</a:t>
            </a:r>
            <a:r>
              <a:rPr lang="fr-FR" sz="1100" dirty="0" smtClean="0">
                <a:latin typeface="Courier"/>
                <a:cs typeface="Courier"/>
              </a:rPr>
              <a:t> </a:t>
            </a:r>
            <a:r>
              <a:rPr lang="fr-FR" sz="1100" dirty="0" err="1" smtClean="0">
                <a:latin typeface="Courier"/>
                <a:cs typeface="Courier"/>
              </a:rPr>
              <a:t>than</a:t>
            </a:r>
            <a:r>
              <a:rPr lang="fr-FR" sz="1100" dirty="0" smtClean="0">
                <a:latin typeface="Courier"/>
                <a:cs typeface="Courier"/>
              </a:rPr>
              <a:t> y.</a:t>
            </a:r>
          </a:p>
          <a:p>
            <a:r>
              <a:rPr lang="fr-FR" sz="1100" dirty="0" smtClean="0">
                <a:latin typeface="Courier"/>
                <a:cs typeface="Courier"/>
              </a:rPr>
              <a:t>&gt;&gt; </a:t>
            </a:r>
            <a:r>
              <a:rPr lang="fr-FR" sz="1100" dirty="0" err="1" smtClean="0">
                <a:solidFill>
                  <a:srgbClr val="0070C0"/>
                </a:solidFill>
                <a:latin typeface="Courier"/>
                <a:cs typeface="Courier"/>
              </a:rPr>
              <a:t>isItBigger</a:t>
            </a:r>
            <a:r>
              <a:rPr lang="fr-FR" sz="1100" dirty="0" smtClean="0">
                <a:solidFill>
                  <a:srgbClr val="0070C0"/>
                </a:solidFill>
                <a:latin typeface="Courier"/>
                <a:cs typeface="Courier"/>
              </a:rPr>
              <a:t>(8,4)</a:t>
            </a:r>
          </a:p>
          <a:p>
            <a:r>
              <a:rPr lang="fr-FR" sz="1100" dirty="0" err="1" smtClean="0">
                <a:latin typeface="Courier"/>
                <a:cs typeface="Courier"/>
              </a:rPr>
              <a:t>Yes</a:t>
            </a:r>
            <a:r>
              <a:rPr lang="fr-FR" sz="1100" dirty="0" smtClean="0">
                <a:latin typeface="Courier"/>
                <a:cs typeface="Courier"/>
              </a:rPr>
              <a:t>, x </a:t>
            </a:r>
            <a:r>
              <a:rPr lang="fr-FR" sz="1100" dirty="0" err="1" smtClean="0">
                <a:latin typeface="Courier"/>
                <a:cs typeface="Courier"/>
              </a:rPr>
              <a:t>is</a:t>
            </a:r>
            <a:r>
              <a:rPr lang="fr-FR" sz="1100" dirty="0" smtClean="0">
                <a:latin typeface="Courier"/>
                <a:cs typeface="Courier"/>
              </a:rPr>
              <a:t> </a:t>
            </a:r>
            <a:r>
              <a:rPr lang="fr-FR" sz="1100" dirty="0" err="1" smtClean="0">
                <a:latin typeface="Courier"/>
                <a:cs typeface="Courier"/>
              </a:rPr>
              <a:t>bigger</a:t>
            </a:r>
            <a:r>
              <a:rPr lang="fr-FR" sz="1100" dirty="0" smtClean="0">
                <a:latin typeface="Courier"/>
                <a:cs typeface="Courier"/>
              </a:rPr>
              <a:t> </a:t>
            </a:r>
            <a:r>
              <a:rPr lang="fr-FR" sz="1100" dirty="0" err="1" smtClean="0">
                <a:latin typeface="Courier"/>
                <a:cs typeface="Courier"/>
              </a:rPr>
              <a:t>than</a:t>
            </a:r>
            <a:r>
              <a:rPr lang="fr-FR" sz="1100" dirty="0" smtClean="0">
                <a:latin typeface="Courier"/>
                <a:cs typeface="Courier"/>
              </a:rPr>
              <a:t> 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148" y="3584306"/>
            <a:ext cx="8502029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function </a:t>
            </a:r>
            <a:r>
              <a:rPr lang="en-US" sz="1100" dirty="0" err="1" smtClean="0">
                <a:latin typeface="Courier"/>
                <a:cs typeface="Courier"/>
              </a:rPr>
              <a:t>isItNine</a:t>
            </a:r>
            <a:r>
              <a:rPr lang="en-US" sz="1100" dirty="0" smtClean="0">
                <a:latin typeface="Courier"/>
                <a:cs typeface="Courier"/>
              </a:rPr>
              <a:t>(x)</a:t>
            </a:r>
          </a:p>
          <a:p>
            <a:r>
              <a:rPr lang="en-US" sz="1100" dirty="0" smtClean="0">
                <a:solidFill>
                  <a:srgbClr val="92D050"/>
                </a:solidFill>
                <a:latin typeface="Courier"/>
                <a:cs typeface="Courier"/>
              </a:rPr>
              <a:t>% will decide if x is equal to 9</a:t>
            </a:r>
          </a:p>
          <a:p>
            <a:endParaRPr lang="en-US" sz="11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lang="en-US" sz="1100" dirty="0" smtClean="0">
                <a:solidFill>
                  <a:schemeClr val="tx2"/>
                </a:solidFill>
                <a:latin typeface="Courier"/>
                <a:cs typeface="Courier"/>
              </a:rPr>
              <a:t>x = 9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    </a:t>
            </a:r>
            <a:r>
              <a:rPr lang="en-US" sz="1100" dirty="0" err="1" smtClean="0">
                <a:solidFill>
                  <a:srgbClr val="252731"/>
                </a:solidFill>
                <a:latin typeface="Courier"/>
                <a:cs typeface="Courier"/>
              </a:rPr>
              <a:t>fprintf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’It is nine!\n'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    </a:t>
            </a:r>
            <a:r>
              <a:rPr lang="en-US" sz="1100" dirty="0" err="1" smtClean="0">
                <a:solidFill>
                  <a:srgbClr val="252731"/>
                </a:solidFill>
                <a:latin typeface="Courier"/>
                <a:cs typeface="Courier"/>
              </a:rPr>
              <a:t>fprintf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'No, its not nine.\n'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48" y="5192375"/>
            <a:ext cx="8502029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function </a:t>
            </a:r>
            <a:r>
              <a:rPr lang="en-US" sz="1100" dirty="0" err="1" smtClean="0">
                <a:latin typeface="Courier"/>
                <a:cs typeface="Courier"/>
              </a:rPr>
              <a:t>isItNine</a:t>
            </a:r>
            <a:r>
              <a:rPr lang="en-US" sz="1100" dirty="0" smtClean="0">
                <a:latin typeface="Courier"/>
                <a:cs typeface="Courier"/>
              </a:rPr>
              <a:t>(x)</a:t>
            </a:r>
          </a:p>
          <a:p>
            <a:r>
              <a:rPr lang="en-US" sz="1100" dirty="0" smtClean="0">
                <a:solidFill>
                  <a:srgbClr val="92D050"/>
                </a:solidFill>
                <a:latin typeface="Courier"/>
                <a:cs typeface="Courier"/>
              </a:rPr>
              <a:t>% will decide if x is equal to 9</a:t>
            </a:r>
          </a:p>
          <a:p>
            <a:endParaRPr lang="en-US" sz="11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lang="en-US" sz="1100" dirty="0" smtClean="0">
                <a:solidFill>
                  <a:schemeClr val="tx2"/>
                </a:solidFill>
                <a:latin typeface="Courier"/>
                <a:cs typeface="Courier"/>
              </a:rPr>
              <a:t>x == 9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    </a:t>
            </a:r>
            <a:r>
              <a:rPr lang="en-US" sz="1100" dirty="0" err="1" smtClean="0">
                <a:solidFill>
                  <a:srgbClr val="252731"/>
                </a:solidFill>
                <a:latin typeface="Courier"/>
                <a:cs typeface="Courier"/>
              </a:rPr>
              <a:t>fprintf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’It is nine!\n'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    </a:t>
            </a:r>
            <a:r>
              <a:rPr lang="en-US" sz="1100" dirty="0" err="1" smtClean="0">
                <a:solidFill>
                  <a:srgbClr val="252731"/>
                </a:solidFill>
                <a:latin typeface="Courier"/>
                <a:cs typeface="Courier"/>
              </a:rPr>
              <a:t>fprintf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'No, its not nine.\n'</a:t>
            </a:r>
            <a:r>
              <a:rPr lang="en-US" sz="1100" dirty="0" smtClean="0">
                <a:solidFill>
                  <a:srgbClr val="252731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02" b="82449" l="4294" r="48160">
                        <a14:backgroundMark x1="34969" y1="58367" x2="34969" y2="58367"/>
                        <a14:backgroundMark x1="34969" y1="58367" x2="34969" y2="58367"/>
                      </a14:backgroundRemoval>
                    </a14:imgEffect>
                  </a14:imgLayer>
                </a14:imgProps>
              </a:ext>
            </a:extLst>
          </a:blip>
          <a:srcRect l="1482" t="13847" r="50000" b="9572"/>
          <a:stretch/>
        </p:blipFill>
        <p:spPr>
          <a:xfrm>
            <a:off x="3779023" y="5287395"/>
            <a:ext cx="1216155" cy="144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82" b="92245" l="50613" r="94479">
                        <a14:backgroundMark x1="82822" y1="63673" x2="82822" y2="63673"/>
                        <a14:backgroundMark x1="82822" y1="63673" x2="82822" y2="63673"/>
                      </a14:backgroundRemoval>
                    </a14:imgEffect>
                  </a14:imgLayer>
                </a14:imgProps>
              </a:ext>
            </a:extLst>
          </a:blip>
          <a:srcRect l="51364" t="22261" b="6416"/>
          <a:stretch/>
        </p:blipFill>
        <p:spPr>
          <a:xfrm>
            <a:off x="3841614" y="3675734"/>
            <a:ext cx="1153564" cy="12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163" y="2230271"/>
            <a:ext cx="8502029" cy="3816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function 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fruit = </a:t>
            </a:r>
            <a:r>
              <a:rPr lang="en-US" sz="1100" dirty="0" err="1" smtClean="0">
                <a:latin typeface="Courier"/>
                <a:cs typeface="Courier"/>
              </a:rPr>
              <a:t>pickAFruit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color,size</a:t>
            </a:r>
            <a:r>
              <a:rPr lang="en-US" sz="1100" dirty="0" smtClean="0">
                <a:latin typeface="Courier"/>
                <a:cs typeface="Courier"/>
              </a:rPr>
              <a:t>)</a:t>
            </a:r>
          </a:p>
          <a:p>
            <a:r>
              <a:rPr lang="en-US" sz="1100" dirty="0" smtClean="0">
                <a:solidFill>
                  <a:srgbClr val="92D050"/>
                </a:solidFill>
                <a:latin typeface="Courier"/>
                <a:cs typeface="Courier"/>
              </a:rPr>
              <a:t>% choose a fruit based on color and size</a:t>
            </a:r>
          </a:p>
          <a:p>
            <a:r>
              <a:rPr lang="en-US" sz="1100" dirty="0" smtClean="0">
                <a:solidFill>
                  <a:srgbClr val="92D050"/>
                </a:solidFill>
                <a:latin typeface="Courier"/>
                <a:cs typeface="Courier"/>
              </a:rPr>
              <a:t>% color is a string, and size is a double representing weight in grams</a:t>
            </a:r>
          </a:p>
          <a:p>
            <a:endParaRPr lang="en-US" sz="11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strcmp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color,</a:t>
            </a:r>
            <a:r>
              <a:rPr lang="en-US" sz="1100" dirty="0" err="1" smtClean="0">
                <a:solidFill>
                  <a:srgbClr val="A300A9"/>
                </a:solidFill>
                <a:latin typeface="Courier"/>
                <a:cs typeface="Courier"/>
              </a:rPr>
              <a:t>’red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’)</a:t>
            </a:r>
          </a:p>
          <a:p>
            <a:endParaRPr lang="en-US" sz="11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size &lt; 10</a:t>
            </a:r>
          </a:p>
          <a:p>
            <a:r>
              <a:rPr lang="en-US" sz="1100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fruit = 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‘apple’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sz="1100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</a:p>
          <a:p>
            <a:r>
              <a:rPr lang="en-US" sz="1100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fruit = 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‘watermelon’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sz="1100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end</a:t>
            </a:r>
          </a:p>
          <a:p>
            <a:r>
              <a:rPr lang="en-US" sz="1100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	</a:t>
            </a:r>
          </a:p>
          <a:p>
            <a:endParaRPr lang="en-US" sz="1100" dirty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err="1" smtClean="0">
                <a:solidFill>
                  <a:srgbClr val="3366FF"/>
                </a:solidFill>
                <a:latin typeface="Courier"/>
                <a:cs typeface="Courier"/>
              </a:rPr>
              <a:t>elseif</a:t>
            </a:r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strcmp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1100" dirty="0" err="1" smtClean="0">
                <a:solidFill>
                  <a:srgbClr val="000000"/>
                </a:solidFill>
                <a:latin typeface="Courier"/>
                <a:cs typeface="Courier"/>
              </a:rPr>
              <a:t>color,</a:t>
            </a:r>
            <a:r>
              <a:rPr lang="en-US" sz="1100" dirty="0" err="1" smtClean="0">
                <a:solidFill>
                  <a:srgbClr val="A300A9"/>
                </a:solidFill>
                <a:latin typeface="Courier"/>
                <a:cs typeface="Courier"/>
              </a:rPr>
              <a:t>’yellow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’</a:t>
            </a:r>
            <a:r>
              <a:rPr lang="en-US" sz="11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</a:p>
          <a:p>
            <a:endParaRPr lang="en-US" sz="11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latin typeface="Courier"/>
                <a:cs typeface="Courier"/>
              </a:rPr>
              <a:t>fruit = 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‘banana’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endParaRPr lang="en-US" sz="1100" dirty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</a:p>
          <a:p>
            <a:endParaRPr lang="en-US" sz="1100" dirty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lang="en-US" sz="1100" dirty="0" smtClean="0">
                <a:latin typeface="Courier"/>
                <a:cs typeface="Courier"/>
              </a:rPr>
              <a:t>fruit = </a:t>
            </a:r>
            <a:r>
              <a:rPr lang="en-US" sz="1100" dirty="0" smtClean="0">
                <a:solidFill>
                  <a:srgbClr val="A300A9"/>
                </a:solidFill>
                <a:latin typeface="Courier"/>
                <a:cs typeface="Courier"/>
              </a:rPr>
              <a:t>‘unknown’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</a:p>
          <a:p>
            <a:endParaRPr lang="en-US" sz="1100" dirty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100" dirty="0" smtClean="0">
                <a:solidFill>
                  <a:srgbClr val="3366FF"/>
                </a:solidFill>
                <a:latin typeface="Courier"/>
                <a:cs typeface="Courier"/>
              </a:rPr>
              <a:t>end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conditionals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Switch and Case Statements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800" dirty="0" smtClean="0"/>
              <a:t>The </a:t>
            </a:r>
            <a:r>
              <a:rPr lang="en-GB" sz="2800" dirty="0" smtClean="0">
                <a:solidFill>
                  <a:srgbClr val="0070C0"/>
                </a:solidFill>
              </a:rPr>
              <a:t>switch</a:t>
            </a:r>
            <a:r>
              <a:rPr lang="en-GB" sz="2800" dirty="0" smtClean="0"/>
              <a:t> statement executes one of a group of </a:t>
            </a:r>
            <a:r>
              <a:rPr lang="en-GB" sz="2800" dirty="0">
                <a:solidFill>
                  <a:srgbClr val="0070C0"/>
                </a:solidFill>
              </a:rPr>
              <a:t>case </a:t>
            </a:r>
            <a:r>
              <a:rPr lang="en-GB" sz="2800" dirty="0" smtClean="0"/>
              <a:t>statements, based on whether the value of a variable (</a:t>
            </a:r>
            <a:r>
              <a:rPr lang="en-GB" sz="2800" dirty="0" err="1" smtClean="0"/>
              <a:t>logicals</a:t>
            </a:r>
            <a:r>
              <a:rPr lang="en-GB" sz="2800" dirty="0" smtClean="0"/>
              <a:t> included) is the same in both. Only the first match is executed. If no match is found, </a:t>
            </a:r>
            <a:r>
              <a:rPr lang="en-GB" sz="2800" dirty="0" smtClean="0">
                <a:solidFill>
                  <a:srgbClr val="0070C0"/>
                </a:solidFill>
              </a:rPr>
              <a:t>otherwise</a:t>
            </a:r>
            <a:r>
              <a:rPr lang="en-GB" sz="2800" dirty="0" smtClean="0"/>
              <a:t> is executed.</a:t>
            </a:r>
            <a:endParaRPr lang="en-GB" sz="3100" dirty="0" smtClean="0"/>
          </a:p>
          <a:p>
            <a:pPr eaLnBrk="1" hangingPunct="1">
              <a:lnSpc>
                <a:spcPct val="70000"/>
              </a:lnSpc>
              <a:buFont typeface="Wingdings" charset="2"/>
              <a:buNone/>
            </a:pPr>
            <a:endParaRPr lang="en-GB" sz="700" dirty="0" smtClean="0"/>
          </a:p>
          <a:p>
            <a:pPr eaLnBrk="1" hangingPunct="1">
              <a:lnSpc>
                <a:spcPct val="70000"/>
              </a:lnSpc>
              <a:spcBef>
                <a:spcPts val="800"/>
              </a:spcBef>
            </a:pPr>
            <a:r>
              <a:rPr lang="en-GB" sz="2200" dirty="0" smtClean="0">
                <a:solidFill>
                  <a:srgbClr val="5F0EAA"/>
                </a:solidFill>
              </a:rPr>
              <a:t>% In this example, need first to specify a </a:t>
            </a:r>
            <a:r>
              <a:rPr lang="en-GB" sz="2200" b="1" dirty="0" smtClean="0">
                <a:solidFill>
                  <a:srgbClr val="5F0EAA"/>
                </a:solidFill>
              </a:rPr>
              <a:t>positive integer value for n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switch (rem(n,2)) % use help “rem”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    case 0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          </a:t>
            </a:r>
            <a:r>
              <a:rPr lang="en-GB" sz="2200" dirty="0" err="1" smtClean="0">
                <a:solidFill>
                  <a:srgbClr val="5F0EAA"/>
                </a:solidFill>
              </a:rPr>
              <a:t>disp</a:t>
            </a:r>
            <a:r>
              <a:rPr lang="en-GB" sz="2200" dirty="0" smtClean="0">
                <a:solidFill>
                  <a:srgbClr val="5F0EAA"/>
                </a:solidFill>
              </a:rPr>
              <a:t>('n is even');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    case 1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           </a:t>
            </a:r>
            <a:r>
              <a:rPr lang="en-GB" sz="2200" dirty="0" err="1" smtClean="0">
                <a:solidFill>
                  <a:srgbClr val="5F0EAA"/>
                </a:solidFill>
              </a:rPr>
              <a:t>disp</a:t>
            </a:r>
            <a:r>
              <a:rPr lang="en-GB" sz="2200" dirty="0" smtClean="0">
                <a:solidFill>
                  <a:srgbClr val="5F0EAA"/>
                </a:solidFill>
              </a:rPr>
              <a:t>('n is odd')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    otherwise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       error('This seems hard to believe')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buFont typeface="Wingdings" charset="2"/>
              <a:buNone/>
            </a:pPr>
            <a:r>
              <a:rPr lang="en-GB" sz="2200" dirty="0" smtClean="0">
                <a:solidFill>
                  <a:srgbClr val="5F0EAA"/>
                </a:solidFill>
              </a:rPr>
              <a:t>	 end    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584" y="3068960"/>
            <a:ext cx="7772400" cy="688270"/>
            <a:chOff x="838200" y="3454656"/>
            <a:chExt cx="7772400" cy="660144"/>
          </a:xfrm>
        </p:grpSpPr>
        <p:sp>
          <p:nvSpPr>
            <p:cNvPr id="4" name="Rectangle 3"/>
            <p:cNvSpPr/>
            <p:nvPr/>
          </p:nvSpPr>
          <p:spPr>
            <a:xfrm>
              <a:off x="838200" y="3454656"/>
              <a:ext cx="7772400" cy="304682"/>
            </a:xfrm>
            <a:prstGeom prst="rect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810118"/>
              <a:ext cx="2133600" cy="304682"/>
            </a:xfrm>
            <a:prstGeom prst="rect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58416" y="3401158"/>
            <a:ext cx="2057400" cy="2764146"/>
            <a:chOff x="838200" y="3810000"/>
            <a:chExt cx="2057400" cy="2667000"/>
          </a:xfrm>
        </p:grpSpPr>
        <p:sp>
          <p:nvSpPr>
            <p:cNvPr id="7" name="Rectangle 6"/>
            <p:cNvSpPr/>
            <p:nvPr/>
          </p:nvSpPr>
          <p:spPr>
            <a:xfrm>
              <a:off x="838200" y="3810000"/>
              <a:ext cx="20574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4191000"/>
              <a:ext cx="914400" cy="2286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4876800"/>
              <a:ext cx="914400" cy="2286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5486400"/>
              <a:ext cx="12192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" y="6172200"/>
              <a:ext cx="6096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50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449</Words>
  <Application>Microsoft Office PowerPoint</Application>
  <PresentationFormat>Προβολή στην οθόνη (4:3)</PresentationFormat>
  <Paragraphs>138</Paragraphs>
  <Slides>10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Courier</vt:lpstr>
      <vt:lpstr>Wingdings</vt:lpstr>
      <vt:lpstr>Office Theme</vt:lpstr>
      <vt:lpstr>Flow control</vt:lpstr>
      <vt:lpstr>Conditionals (&amp; the 2 brothers problem)</vt:lpstr>
      <vt:lpstr>Conditionals</vt:lpstr>
      <vt:lpstr>Conditionals</vt:lpstr>
      <vt:lpstr>Flow Control (IF statement)</vt:lpstr>
      <vt:lpstr>Flow Control (IF statement)</vt:lpstr>
      <vt:lpstr>Παρουσίαση του PowerPoint</vt:lpstr>
      <vt:lpstr>Nested conditionals</vt:lpstr>
      <vt:lpstr>Switch and Case Statements</vt:lpstr>
      <vt:lpstr>Useful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control</dc:title>
  <dc:creator>Kostantinos</dc:creator>
  <cp:lastModifiedBy>Konstantinos</cp:lastModifiedBy>
  <cp:revision>70</cp:revision>
  <dcterms:created xsi:type="dcterms:W3CDTF">2016-03-08T07:34:39Z</dcterms:created>
  <dcterms:modified xsi:type="dcterms:W3CDTF">2021-05-19T21:49:21Z</dcterms:modified>
</cp:coreProperties>
</file>