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16" r:id="rId2"/>
    <p:sldId id="317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262" r:id="rId13"/>
    <p:sldId id="263" r:id="rId14"/>
    <p:sldId id="264" r:id="rId15"/>
    <p:sldId id="314" r:id="rId16"/>
    <p:sldId id="289" r:id="rId17"/>
    <p:sldId id="312" r:id="rId18"/>
    <p:sldId id="290" r:id="rId19"/>
    <p:sldId id="293" r:id="rId20"/>
    <p:sldId id="31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88224C-9E2F-4F3F-AC09-C9A6B7F95B08}" type="datetimeFigureOut">
              <a:rPr lang="en-GB" smtClean="0"/>
              <a:pPr/>
              <a:t>10/11/2023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4F64EF-823C-46A1-B883-4F93ABF390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08690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568EB810-E03F-4479-AAA2-5A7E04BF35D1}" type="slidenum">
              <a:rPr lang="en-US"/>
              <a:pPr eaLnBrk="1" hangingPunct="1"/>
              <a:t>6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455847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495C5501-BD97-43FD-B4DC-C2AB9B1F1EE8}" type="slidenum">
              <a:rPr lang="en-US" smtClean="0">
                <a:latin typeface="Calibri" charset="0"/>
              </a:rPr>
              <a:pPr eaLnBrk="1" hangingPunct="1"/>
              <a:t>15</a:t>
            </a:fld>
            <a:endParaRPr lang="en-US" smtClean="0">
              <a:latin typeface="Calibri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75018E0-9395-4264-B671-954AF11AC985}" type="slidenum">
              <a:rPr lang="en-US" smtClean="0">
                <a:latin typeface="Calibri" charset="0"/>
              </a:rPr>
              <a:pPr eaLnBrk="1" hangingPunct="1"/>
              <a:t>16</a:t>
            </a:fld>
            <a:endParaRPr lang="en-US" smtClean="0">
              <a:latin typeface="Calibri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861AE403-4725-4292-8A07-914F88B2AF0B}" type="slidenum">
              <a:rPr lang="en-US" smtClean="0">
                <a:latin typeface="Calibri" charset="0"/>
              </a:rPr>
              <a:pPr eaLnBrk="1" hangingPunct="1"/>
              <a:t>18</a:t>
            </a:fld>
            <a:endParaRPr lang="en-US" smtClean="0">
              <a:latin typeface="Calibri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6EE0684-D80D-4432-97B0-DABCD60911F8}" type="slidenum">
              <a:rPr lang="en-US" smtClean="0">
                <a:latin typeface="Calibri" charset="0"/>
              </a:rPr>
              <a:pPr eaLnBrk="1" hangingPunct="1"/>
              <a:t>19</a:t>
            </a:fld>
            <a:endParaRPr lang="en-US" smtClean="0">
              <a:latin typeface="Calibri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DD0D-780E-46C1-8D39-FFE540CB3B06}" type="datetimeFigureOut">
              <a:rPr lang="en-GB" smtClean="0"/>
              <a:pPr/>
              <a:t>10/11/2023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26C44-1CD3-46C6-A0D4-F0C482790D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93850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DD0D-780E-46C1-8D39-FFE540CB3B06}" type="datetimeFigureOut">
              <a:rPr lang="en-GB" smtClean="0"/>
              <a:pPr/>
              <a:t>10/11/2023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26C44-1CD3-46C6-A0D4-F0C482790D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90251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DD0D-780E-46C1-8D39-FFE540CB3B06}" type="datetimeFigureOut">
              <a:rPr lang="en-GB" smtClean="0"/>
              <a:pPr/>
              <a:t>10/11/2023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26C44-1CD3-46C6-A0D4-F0C482790D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4849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DD0D-780E-46C1-8D39-FFE540CB3B06}" type="datetimeFigureOut">
              <a:rPr lang="en-GB" smtClean="0"/>
              <a:pPr/>
              <a:t>10/11/2023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26C44-1CD3-46C6-A0D4-F0C482790D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82224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DD0D-780E-46C1-8D39-FFE540CB3B06}" type="datetimeFigureOut">
              <a:rPr lang="en-GB" smtClean="0"/>
              <a:pPr/>
              <a:t>10/11/2023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26C44-1CD3-46C6-A0D4-F0C482790D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0797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DD0D-780E-46C1-8D39-FFE540CB3B06}" type="datetimeFigureOut">
              <a:rPr lang="en-GB" smtClean="0"/>
              <a:pPr/>
              <a:t>10/11/2023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26C44-1CD3-46C6-A0D4-F0C482790D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77277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DD0D-780E-46C1-8D39-FFE540CB3B06}" type="datetimeFigureOut">
              <a:rPr lang="en-GB" smtClean="0"/>
              <a:pPr/>
              <a:t>10/11/2023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26C44-1CD3-46C6-A0D4-F0C482790D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7065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DD0D-780E-46C1-8D39-FFE540CB3B06}" type="datetimeFigureOut">
              <a:rPr lang="en-GB" smtClean="0"/>
              <a:pPr/>
              <a:t>10/11/2023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26C44-1CD3-46C6-A0D4-F0C482790D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04610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DD0D-780E-46C1-8D39-FFE540CB3B06}" type="datetimeFigureOut">
              <a:rPr lang="en-GB" smtClean="0"/>
              <a:pPr/>
              <a:t>10/11/2023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26C44-1CD3-46C6-A0D4-F0C482790D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210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DD0D-780E-46C1-8D39-FFE540CB3B06}" type="datetimeFigureOut">
              <a:rPr lang="en-GB" smtClean="0"/>
              <a:pPr/>
              <a:t>10/11/2023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26C44-1CD3-46C6-A0D4-F0C482790D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04144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DD0D-780E-46C1-8D39-FFE540CB3B06}" type="datetimeFigureOut">
              <a:rPr lang="en-GB" smtClean="0"/>
              <a:pPr/>
              <a:t>10/11/2023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26C44-1CD3-46C6-A0D4-F0C482790D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2962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FDD0D-780E-46C1-8D39-FFE540CB3B06}" type="datetimeFigureOut">
              <a:rPr lang="en-GB" smtClean="0"/>
              <a:pPr/>
              <a:t>10/11/2023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26C44-1CD3-46C6-A0D4-F0C482790D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11472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NjWPheOtdws" TargetMode="External"/><Relationship Id="rId3" Type="http://schemas.openxmlformats.org/officeDocument/2006/relationships/hyperlink" Target="https://www.youtube.com/watch?v=DrVQ7T8vR9I" TargetMode="External"/><Relationship Id="rId7" Type="http://schemas.openxmlformats.org/officeDocument/2006/relationships/hyperlink" Target="https://www.youtube.com/watch?v=tNo3dQ9g47s" TargetMode="External"/><Relationship Id="rId2" Type="http://schemas.openxmlformats.org/officeDocument/2006/relationships/hyperlink" Target="https://www.youtube.com/watch?v=ApsoSE5oKx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TlCGU4nLBog" TargetMode="External"/><Relationship Id="rId5" Type="http://schemas.openxmlformats.org/officeDocument/2006/relationships/hyperlink" Target="https://www.youtube.com/watch?v=OwHx_EtAs1k" TargetMode="External"/><Relationship Id="rId4" Type="http://schemas.openxmlformats.org/officeDocument/2006/relationships/hyperlink" Target="https://www.youtube.com/watch?v=47YrEouBB8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3-07-01 at 2.30.33 P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3412" y="2919000"/>
            <a:ext cx="7106799" cy="166284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script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205612" y="3379897"/>
            <a:ext cx="328962" cy="321334"/>
          </a:xfrm>
          <a:prstGeom prst="ellipse">
            <a:avLst/>
          </a:prstGeom>
          <a:gradFill flip="none" rotWithShape="1">
            <a:gsLst>
              <a:gs pos="0">
                <a:schemeClr val="accent2">
                  <a:tint val="95000"/>
                  <a:shade val="70000"/>
                  <a:satMod val="150000"/>
                  <a:alpha val="16000"/>
                </a:schemeClr>
              </a:gs>
              <a:gs pos="100000">
                <a:schemeClr val="accent2">
                  <a:tint val="100000"/>
                  <a:shade val="100000"/>
                  <a:satMod val="150000"/>
                  <a:alpha val="16000"/>
                </a:schemeClr>
              </a:gs>
            </a:gsLst>
            <a:lin ang="16200000" scaled="0"/>
            <a:tileRect/>
          </a:gra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534574" y="2426098"/>
            <a:ext cx="1143704" cy="9537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29432" y="2198143"/>
            <a:ext cx="3370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create new blank document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7605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M-files example (script/module)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ts val="3840"/>
              </a:lnSpc>
              <a:buNone/>
            </a:pPr>
            <a:r>
              <a:rPr lang="en-US" dirty="0" smtClean="0"/>
              <a:t>Write the </a:t>
            </a:r>
            <a:r>
              <a:rPr lang="en-US" dirty="0" smtClean="0">
                <a:solidFill>
                  <a:srgbClr val="FF0000"/>
                </a:solidFill>
              </a:rPr>
              <a:t>days2go </a:t>
            </a:r>
            <a:r>
              <a:rPr lang="en-US" dirty="0" smtClean="0"/>
              <a:t>script:</a:t>
            </a:r>
          </a:p>
          <a:p>
            <a:pPr marL="0" indent="0">
              <a:lnSpc>
                <a:spcPts val="3840"/>
              </a:lnSpc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date_now</a:t>
            </a:r>
            <a:r>
              <a:rPr lang="en-US" dirty="0" smtClean="0">
                <a:solidFill>
                  <a:srgbClr val="0070C0"/>
                </a:solidFill>
              </a:rPr>
              <a:t>=clock;</a:t>
            </a:r>
          </a:p>
          <a:p>
            <a:pPr marL="0" indent="0">
              <a:lnSpc>
                <a:spcPts val="3840"/>
              </a:lnSpc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next_year</a:t>
            </a:r>
            <a:r>
              <a:rPr lang="en-US" dirty="0" smtClean="0">
                <a:solidFill>
                  <a:srgbClr val="0070C0"/>
                </a:solidFill>
              </a:rPr>
              <a:t>=</a:t>
            </a:r>
            <a:r>
              <a:rPr lang="en-US" dirty="0" err="1" smtClean="0">
                <a:solidFill>
                  <a:srgbClr val="0070C0"/>
                </a:solidFill>
              </a:rPr>
              <a:t>date_now</a:t>
            </a:r>
            <a:r>
              <a:rPr lang="en-US" dirty="0" smtClean="0">
                <a:solidFill>
                  <a:srgbClr val="0070C0"/>
                </a:solidFill>
              </a:rPr>
              <a:t>(1)+1;</a:t>
            </a:r>
          </a:p>
          <a:p>
            <a:pPr marL="0" indent="0">
              <a:lnSpc>
                <a:spcPts val="3840"/>
              </a:lnSpc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date_eoy</a:t>
            </a:r>
            <a:r>
              <a:rPr lang="en-US" dirty="0" smtClean="0">
                <a:solidFill>
                  <a:srgbClr val="0070C0"/>
                </a:solidFill>
              </a:rPr>
              <a:t>=[</a:t>
            </a:r>
            <a:r>
              <a:rPr lang="en-US" dirty="0" err="1" smtClean="0">
                <a:solidFill>
                  <a:srgbClr val="0070C0"/>
                </a:solidFill>
              </a:rPr>
              <a:t>next_year</a:t>
            </a:r>
            <a:r>
              <a:rPr lang="en-US" dirty="0" smtClean="0">
                <a:solidFill>
                  <a:srgbClr val="0070C0"/>
                </a:solidFill>
              </a:rPr>
              <a:t> 1 1 0 0 0];</a:t>
            </a:r>
          </a:p>
          <a:p>
            <a:pPr marL="0" indent="0">
              <a:lnSpc>
                <a:spcPts val="3840"/>
              </a:lnSpc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diff_time</a:t>
            </a:r>
            <a:r>
              <a:rPr lang="en-US" dirty="0" smtClean="0">
                <a:solidFill>
                  <a:srgbClr val="0070C0"/>
                </a:solidFill>
              </a:rPr>
              <a:t>=</a:t>
            </a:r>
            <a:r>
              <a:rPr lang="en-US" dirty="0" err="1" smtClean="0">
                <a:solidFill>
                  <a:srgbClr val="0070C0"/>
                </a:solidFill>
              </a:rPr>
              <a:t>etime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dirty="0" err="1" smtClean="0">
                <a:solidFill>
                  <a:srgbClr val="0070C0"/>
                </a:solidFill>
              </a:rPr>
              <a:t>date_eoy,date_now</a:t>
            </a:r>
            <a:r>
              <a:rPr lang="en-US" dirty="0" smtClean="0">
                <a:solidFill>
                  <a:srgbClr val="0070C0"/>
                </a:solidFill>
              </a:rPr>
              <a:t>);</a:t>
            </a:r>
          </a:p>
          <a:p>
            <a:pPr marL="0" indent="0">
              <a:lnSpc>
                <a:spcPts val="3840"/>
              </a:lnSpc>
              <a:buNone/>
            </a:pPr>
            <a:r>
              <a:rPr lang="en-US" dirty="0" smtClean="0">
                <a:solidFill>
                  <a:srgbClr val="0070C0"/>
                </a:solidFill>
              </a:rPr>
              <a:t>days=floor(</a:t>
            </a:r>
            <a:r>
              <a:rPr lang="en-US" dirty="0" err="1" smtClean="0">
                <a:solidFill>
                  <a:srgbClr val="0070C0"/>
                </a:solidFill>
              </a:rPr>
              <a:t>diff_time</a:t>
            </a:r>
            <a:r>
              <a:rPr lang="en-US" dirty="0" smtClean="0">
                <a:solidFill>
                  <a:srgbClr val="0070C0"/>
                </a:solidFill>
              </a:rPr>
              <a:t>/(60*60*24));</a:t>
            </a:r>
          </a:p>
          <a:p>
            <a:pPr marL="0" indent="0">
              <a:lnSpc>
                <a:spcPts val="3840"/>
              </a:lnSpc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disp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dirty="0" err="1" smtClean="0">
                <a:solidFill>
                  <a:srgbClr val="0070C0"/>
                </a:solidFill>
              </a:rPr>
              <a:t>sprintf</a:t>
            </a:r>
            <a:r>
              <a:rPr lang="en-US" dirty="0" smtClean="0">
                <a:solidFill>
                  <a:srgbClr val="0070C0"/>
                </a:solidFill>
              </a:rPr>
              <a:t>(‘Days between now and end of year: %</a:t>
            </a:r>
            <a:r>
              <a:rPr lang="en-US" dirty="0" err="1" smtClean="0">
                <a:solidFill>
                  <a:srgbClr val="0070C0"/>
                </a:solidFill>
              </a:rPr>
              <a:t>d’,days</a:t>
            </a:r>
            <a:r>
              <a:rPr lang="en-US" dirty="0" smtClean="0">
                <a:solidFill>
                  <a:srgbClr val="0070C0"/>
                </a:solidFill>
              </a:rPr>
              <a:t>));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468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M-files example (script/module)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688632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ts val="3840"/>
              </a:lnSpc>
              <a:buNone/>
            </a:pPr>
            <a:r>
              <a:rPr lang="en-US" sz="2000" dirty="0" smtClean="0">
                <a:solidFill>
                  <a:srgbClr val="92D050"/>
                </a:solidFill>
              </a:rPr>
              <a:t>% write </a:t>
            </a:r>
            <a:r>
              <a:rPr lang="en-US" sz="2000" dirty="0">
                <a:solidFill>
                  <a:srgbClr val="92D050"/>
                </a:solidFill>
              </a:rPr>
              <a:t>a program to display the number of whole days between now and the end </a:t>
            </a:r>
            <a:r>
              <a:rPr lang="en-US" sz="2000" dirty="0" smtClean="0">
                <a:solidFill>
                  <a:srgbClr val="92D050"/>
                </a:solidFill>
              </a:rPr>
              <a:t>of </a:t>
            </a:r>
            <a:r>
              <a:rPr lang="en-US" sz="2000" dirty="0">
                <a:solidFill>
                  <a:srgbClr val="92D050"/>
                </a:solidFill>
              </a:rPr>
              <a:t>year</a:t>
            </a:r>
            <a:endParaRPr lang="en-US" sz="2000" dirty="0" smtClean="0">
              <a:solidFill>
                <a:srgbClr val="92D050"/>
              </a:solidFill>
            </a:endParaRPr>
          </a:p>
          <a:p>
            <a:pPr marL="0" indent="0">
              <a:lnSpc>
                <a:spcPts val="3840"/>
              </a:lnSpc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clear all; close all; </a:t>
            </a:r>
            <a:r>
              <a:rPr lang="en-US" sz="2000" dirty="0" smtClean="0">
                <a:solidFill>
                  <a:srgbClr val="92D050"/>
                </a:solidFill>
              </a:rPr>
              <a:t>% remove old variables &amp; close old graphic windows</a:t>
            </a:r>
          </a:p>
          <a:p>
            <a:pPr marL="0" indent="0">
              <a:lnSpc>
                <a:spcPts val="3840"/>
              </a:lnSpc>
              <a:buNone/>
            </a:pPr>
            <a:r>
              <a:rPr lang="en-US" sz="2000" dirty="0" err="1" smtClean="0">
                <a:solidFill>
                  <a:srgbClr val="0070C0"/>
                </a:solidFill>
              </a:rPr>
              <a:t>date_now</a:t>
            </a:r>
            <a:r>
              <a:rPr lang="en-US" sz="2000" dirty="0" smtClean="0">
                <a:solidFill>
                  <a:srgbClr val="0070C0"/>
                </a:solidFill>
              </a:rPr>
              <a:t>=clock; </a:t>
            </a:r>
            <a:r>
              <a:rPr lang="en-US" sz="2000" dirty="0" smtClean="0">
                <a:solidFill>
                  <a:srgbClr val="92D050"/>
                </a:solidFill>
              </a:rPr>
              <a:t>% get current date and time</a:t>
            </a:r>
            <a:endParaRPr lang="en-US" sz="2000" dirty="0" smtClean="0">
              <a:solidFill>
                <a:srgbClr val="0070C0"/>
              </a:solidFill>
            </a:endParaRPr>
          </a:p>
          <a:p>
            <a:pPr marL="0" indent="0">
              <a:lnSpc>
                <a:spcPts val="3840"/>
              </a:lnSpc>
              <a:buNone/>
            </a:pPr>
            <a:r>
              <a:rPr lang="en-US" sz="2000" dirty="0" err="1" smtClean="0">
                <a:solidFill>
                  <a:srgbClr val="0070C0"/>
                </a:solidFill>
              </a:rPr>
              <a:t>next_year</a:t>
            </a:r>
            <a:r>
              <a:rPr lang="en-US" sz="2000" dirty="0" smtClean="0">
                <a:solidFill>
                  <a:srgbClr val="0070C0"/>
                </a:solidFill>
              </a:rPr>
              <a:t>=</a:t>
            </a:r>
            <a:r>
              <a:rPr lang="en-US" sz="2000" dirty="0" err="1" smtClean="0">
                <a:solidFill>
                  <a:srgbClr val="0070C0"/>
                </a:solidFill>
              </a:rPr>
              <a:t>date_now</a:t>
            </a:r>
            <a:r>
              <a:rPr lang="en-US" sz="2000" dirty="0" smtClean="0">
                <a:solidFill>
                  <a:srgbClr val="0070C0"/>
                </a:solidFill>
              </a:rPr>
              <a:t>(1)+1; </a:t>
            </a:r>
            <a:r>
              <a:rPr lang="en-US" sz="2000" dirty="0" smtClean="0">
                <a:solidFill>
                  <a:srgbClr val="92D050"/>
                </a:solidFill>
              </a:rPr>
              <a:t>% calculate next year</a:t>
            </a:r>
            <a:endParaRPr lang="en-US" sz="2000" dirty="0" smtClean="0">
              <a:solidFill>
                <a:srgbClr val="0070C0"/>
              </a:solidFill>
            </a:endParaRPr>
          </a:p>
          <a:p>
            <a:pPr marL="0" indent="0">
              <a:lnSpc>
                <a:spcPts val="3840"/>
              </a:lnSpc>
              <a:buNone/>
            </a:pPr>
            <a:r>
              <a:rPr lang="en-US" sz="2000" dirty="0" err="1" smtClean="0">
                <a:solidFill>
                  <a:srgbClr val="0070C0"/>
                </a:solidFill>
              </a:rPr>
              <a:t>date_eoy</a:t>
            </a:r>
            <a:r>
              <a:rPr lang="en-US" sz="2000" dirty="0" smtClean="0">
                <a:solidFill>
                  <a:srgbClr val="0070C0"/>
                </a:solidFill>
              </a:rPr>
              <a:t>=[</a:t>
            </a:r>
            <a:r>
              <a:rPr lang="en-US" sz="2000" dirty="0" err="1" smtClean="0">
                <a:solidFill>
                  <a:srgbClr val="0070C0"/>
                </a:solidFill>
              </a:rPr>
              <a:t>next_year</a:t>
            </a:r>
            <a:r>
              <a:rPr lang="en-US" sz="2000" dirty="0" smtClean="0">
                <a:solidFill>
                  <a:srgbClr val="0070C0"/>
                </a:solidFill>
              </a:rPr>
              <a:t> 1 1 0 0 0]; </a:t>
            </a:r>
            <a:r>
              <a:rPr lang="en-US" sz="2000" dirty="0" smtClean="0">
                <a:solidFill>
                  <a:srgbClr val="92D050"/>
                </a:solidFill>
              </a:rPr>
              <a:t>% date on Jan 1</a:t>
            </a:r>
            <a:r>
              <a:rPr lang="en-US" sz="2000" baseline="30000" dirty="0" smtClean="0">
                <a:solidFill>
                  <a:srgbClr val="92D050"/>
                </a:solidFill>
              </a:rPr>
              <a:t>st</a:t>
            </a:r>
            <a:r>
              <a:rPr lang="en-US" sz="2000" dirty="0" smtClean="0">
                <a:solidFill>
                  <a:srgbClr val="92D050"/>
                </a:solidFill>
              </a:rPr>
              <a:t> midnight (end of year)</a:t>
            </a:r>
            <a:endParaRPr lang="en-US" sz="2000" dirty="0" smtClean="0">
              <a:solidFill>
                <a:srgbClr val="0070C0"/>
              </a:solidFill>
            </a:endParaRPr>
          </a:p>
          <a:p>
            <a:pPr marL="0" indent="0">
              <a:lnSpc>
                <a:spcPts val="3840"/>
              </a:lnSpc>
              <a:buNone/>
            </a:pPr>
            <a:r>
              <a:rPr lang="en-US" sz="2000" dirty="0" err="1" smtClean="0">
                <a:solidFill>
                  <a:srgbClr val="0070C0"/>
                </a:solidFill>
              </a:rPr>
              <a:t>diff_time</a:t>
            </a:r>
            <a:r>
              <a:rPr lang="en-US" sz="2000" dirty="0" smtClean="0">
                <a:solidFill>
                  <a:srgbClr val="0070C0"/>
                </a:solidFill>
              </a:rPr>
              <a:t>=</a:t>
            </a:r>
            <a:r>
              <a:rPr lang="en-US" sz="2000" dirty="0" err="1" smtClean="0">
                <a:solidFill>
                  <a:srgbClr val="0070C0"/>
                </a:solidFill>
              </a:rPr>
              <a:t>etime</a:t>
            </a:r>
            <a:r>
              <a:rPr lang="en-US" sz="2000" dirty="0" smtClean="0">
                <a:solidFill>
                  <a:srgbClr val="0070C0"/>
                </a:solidFill>
              </a:rPr>
              <a:t>(</a:t>
            </a:r>
            <a:r>
              <a:rPr lang="en-US" sz="2000" dirty="0" err="1" smtClean="0">
                <a:solidFill>
                  <a:srgbClr val="0070C0"/>
                </a:solidFill>
              </a:rPr>
              <a:t>date_eoy,date_now</a:t>
            </a:r>
            <a:r>
              <a:rPr lang="en-US" sz="2000" dirty="0" smtClean="0">
                <a:solidFill>
                  <a:srgbClr val="0070C0"/>
                </a:solidFill>
              </a:rPr>
              <a:t>);  </a:t>
            </a:r>
            <a:r>
              <a:rPr lang="en-US" sz="2000" dirty="0" smtClean="0">
                <a:solidFill>
                  <a:srgbClr val="92D050"/>
                </a:solidFill>
              </a:rPr>
              <a:t>%  difference in sec between </a:t>
            </a:r>
            <a:r>
              <a:rPr lang="en-US" sz="2000" dirty="0" err="1" smtClean="0">
                <a:solidFill>
                  <a:srgbClr val="92D050"/>
                </a:solidFill>
              </a:rPr>
              <a:t>eoy</a:t>
            </a:r>
            <a:r>
              <a:rPr lang="en-US" sz="2000" dirty="0" smtClean="0">
                <a:solidFill>
                  <a:srgbClr val="92D050"/>
                </a:solidFill>
              </a:rPr>
              <a:t>/now</a:t>
            </a:r>
            <a:endParaRPr lang="en-US" sz="2000" dirty="0" smtClean="0">
              <a:solidFill>
                <a:srgbClr val="0070C0"/>
              </a:solidFill>
            </a:endParaRPr>
          </a:p>
          <a:p>
            <a:pPr marL="0" indent="0">
              <a:lnSpc>
                <a:spcPts val="3840"/>
              </a:lnSpc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days=floor(</a:t>
            </a:r>
            <a:r>
              <a:rPr lang="en-US" sz="2000" dirty="0" err="1" smtClean="0">
                <a:solidFill>
                  <a:srgbClr val="0070C0"/>
                </a:solidFill>
              </a:rPr>
              <a:t>diff_time</a:t>
            </a:r>
            <a:r>
              <a:rPr lang="en-US" sz="2000" dirty="0" smtClean="0">
                <a:solidFill>
                  <a:srgbClr val="0070C0"/>
                </a:solidFill>
              </a:rPr>
              <a:t>/(60*60*24)); </a:t>
            </a:r>
            <a:r>
              <a:rPr lang="en-US" sz="2000" dirty="0" smtClean="0">
                <a:solidFill>
                  <a:srgbClr val="92D050"/>
                </a:solidFill>
              </a:rPr>
              <a:t>% convert to days and round</a:t>
            </a:r>
            <a:endParaRPr lang="en-US" sz="2000" dirty="0" smtClean="0">
              <a:solidFill>
                <a:srgbClr val="0070C0"/>
              </a:solidFill>
            </a:endParaRPr>
          </a:p>
          <a:p>
            <a:pPr marL="0" indent="0">
              <a:lnSpc>
                <a:spcPts val="3840"/>
              </a:lnSpc>
              <a:buNone/>
            </a:pPr>
            <a:r>
              <a:rPr lang="en-US" sz="2000" dirty="0" err="1" smtClean="0">
                <a:solidFill>
                  <a:srgbClr val="0070C0"/>
                </a:solidFill>
              </a:rPr>
              <a:t>disp</a:t>
            </a:r>
            <a:r>
              <a:rPr lang="en-US" sz="2000" dirty="0" smtClean="0">
                <a:solidFill>
                  <a:srgbClr val="0070C0"/>
                </a:solidFill>
              </a:rPr>
              <a:t>(</a:t>
            </a:r>
            <a:r>
              <a:rPr lang="en-US" sz="2000" dirty="0" err="1" smtClean="0">
                <a:solidFill>
                  <a:srgbClr val="0070C0"/>
                </a:solidFill>
              </a:rPr>
              <a:t>sprintf</a:t>
            </a:r>
            <a:r>
              <a:rPr lang="en-US" sz="2000" dirty="0" smtClean="0">
                <a:solidFill>
                  <a:srgbClr val="0070C0"/>
                </a:solidFill>
              </a:rPr>
              <a:t>(‘Days between now and end of year: %</a:t>
            </a:r>
            <a:r>
              <a:rPr lang="en-US" sz="2000" dirty="0" err="1" smtClean="0">
                <a:solidFill>
                  <a:srgbClr val="0070C0"/>
                </a:solidFill>
              </a:rPr>
              <a:t>d’,days</a:t>
            </a:r>
            <a:r>
              <a:rPr lang="en-US" sz="2000" dirty="0" smtClean="0">
                <a:solidFill>
                  <a:srgbClr val="0070C0"/>
                </a:solidFill>
              </a:rPr>
              <a:t>)); </a:t>
            </a:r>
            <a:r>
              <a:rPr lang="en-US" sz="2000" dirty="0" smtClean="0">
                <a:solidFill>
                  <a:srgbClr val="92D050"/>
                </a:solidFill>
              </a:rPr>
              <a:t>% print out result</a:t>
            </a:r>
          </a:p>
          <a:p>
            <a:pPr marL="0" indent="0">
              <a:lnSpc>
                <a:spcPts val="3840"/>
              </a:lnSpc>
              <a:buNone/>
            </a:pPr>
            <a:endParaRPr lang="en-US" sz="2000" dirty="0" smtClean="0"/>
          </a:p>
          <a:p>
            <a:pPr marL="0" indent="0">
              <a:lnSpc>
                <a:spcPts val="3840"/>
              </a:lnSpc>
              <a:buNone/>
            </a:pPr>
            <a:r>
              <a:rPr lang="en-US" sz="2000" dirty="0" smtClean="0"/>
              <a:t>&gt;&gt; </a:t>
            </a:r>
            <a:r>
              <a:rPr lang="en-US" sz="2000" dirty="0" smtClean="0">
                <a:solidFill>
                  <a:srgbClr val="0070C0"/>
                </a:solidFill>
              </a:rPr>
              <a:t>days2go</a:t>
            </a:r>
            <a:endParaRPr lang="en-GB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422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</a:t>
            </a:r>
            <a:r>
              <a:rPr lang="en-US" b="1" dirty="0" smtClean="0"/>
              <a:t>function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04456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 </a:t>
            </a:r>
            <a:r>
              <a:rPr lang="en-US" sz="2800" i="1" dirty="0" smtClean="0"/>
              <a:t>function</a:t>
            </a:r>
            <a:r>
              <a:rPr lang="en-US" sz="2800" dirty="0" smtClean="0"/>
              <a:t> is a self-contained piece of code that accomplishes a specific function</a:t>
            </a:r>
          </a:p>
          <a:p>
            <a:endParaRPr lang="en-US" sz="2800" dirty="0" smtClean="0"/>
          </a:p>
          <a:p>
            <a:r>
              <a:rPr lang="en-US" sz="2800" dirty="0" smtClean="0"/>
              <a:t>It may take in certain variables (inputs), do something to them and return results (outputs) </a:t>
            </a:r>
          </a:p>
          <a:p>
            <a:endParaRPr lang="en-US" sz="2800" dirty="0"/>
          </a:p>
          <a:p>
            <a:r>
              <a:rPr lang="en-US" sz="2800" dirty="0" smtClean="0"/>
              <a:t>It has an INPUT, an OUTPUT and a name</a:t>
            </a:r>
          </a:p>
          <a:p>
            <a:endParaRPr lang="en-US" sz="2800" dirty="0"/>
          </a:p>
          <a:p>
            <a:r>
              <a:rPr lang="en-US" sz="2800" dirty="0" smtClean="0"/>
              <a:t>It has it’s own, local (vs. global) variables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59496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Screen Shot 2013-07-01 at 4.01.58 P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5805" y="3288034"/>
            <a:ext cx="4545239" cy="7575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declarations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313114" y="3256017"/>
            <a:ext cx="215006" cy="218581"/>
          </a:xfrm>
          <a:prstGeom prst="ellipse">
            <a:avLst/>
          </a:prstGeom>
          <a:gradFill flip="none" rotWithShape="1">
            <a:gsLst>
              <a:gs pos="0">
                <a:schemeClr val="accent2">
                  <a:tint val="95000"/>
                  <a:shade val="70000"/>
                  <a:satMod val="150000"/>
                  <a:alpha val="16000"/>
                </a:schemeClr>
              </a:gs>
              <a:gs pos="100000">
                <a:schemeClr val="accent2">
                  <a:tint val="100000"/>
                  <a:shade val="100000"/>
                  <a:satMod val="150000"/>
                  <a:alpha val="16000"/>
                </a:schemeClr>
              </a:gs>
            </a:gsLst>
            <a:lin ang="16200000" scaled="0"/>
            <a:tileRect/>
          </a:gra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453351" y="2883086"/>
            <a:ext cx="0" cy="324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55807" y="2513754"/>
            <a:ext cx="1368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code folding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75842" y="3271095"/>
            <a:ext cx="344262" cy="17596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95000"/>
                  <a:shade val="70000"/>
                  <a:satMod val="150000"/>
                  <a:alpha val="15000"/>
                </a:schemeClr>
              </a:gs>
              <a:gs pos="100000">
                <a:schemeClr val="accent1">
                  <a:tint val="100000"/>
                  <a:shade val="100000"/>
                  <a:satMod val="150000"/>
                  <a:alpha val="15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686478" y="3271095"/>
            <a:ext cx="593382" cy="175968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95000"/>
                  <a:shade val="70000"/>
                  <a:satMod val="150000"/>
                  <a:alpha val="23000"/>
                </a:schemeClr>
              </a:gs>
              <a:gs pos="100000">
                <a:schemeClr val="accent3">
                  <a:tint val="100000"/>
                  <a:shade val="100000"/>
                  <a:satMod val="150000"/>
                  <a:alpha val="23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292954" y="3271095"/>
            <a:ext cx="593382" cy="175968"/>
          </a:xfrm>
          <a:prstGeom prst="rect">
            <a:avLst/>
          </a:prstGeom>
          <a:gradFill flip="none" rotWithShape="1">
            <a:gsLst>
              <a:gs pos="0">
                <a:schemeClr val="accent5">
                  <a:tint val="95000"/>
                  <a:shade val="70000"/>
                  <a:satMod val="150000"/>
                  <a:alpha val="19000"/>
                </a:schemeClr>
              </a:gs>
              <a:gs pos="100000">
                <a:schemeClr val="accent5">
                  <a:tint val="100000"/>
                  <a:shade val="100000"/>
                  <a:satMod val="150000"/>
                  <a:alpha val="19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141463" y="3109257"/>
            <a:ext cx="26621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result of the function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name of the function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parameters passed to the function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77248" y="1983509"/>
            <a:ext cx="7050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functions must be </a:t>
            </a:r>
            <a:r>
              <a:rPr lang="en-US" i="1" dirty="0" smtClean="0"/>
              <a:t>declared</a:t>
            </a:r>
            <a:r>
              <a:rPr lang="en-US" dirty="0" smtClean="0"/>
              <a:t>, that is, introduced in the proper way. </a:t>
            </a:r>
            <a:endParaRPr lang="en-US" dirty="0"/>
          </a:p>
        </p:txBody>
      </p:sp>
      <p:sp>
        <p:nvSpPr>
          <p:cNvPr id="3" name="Up Arrow 2"/>
          <p:cNvSpPr/>
          <p:nvPr/>
        </p:nvSpPr>
        <p:spPr>
          <a:xfrm>
            <a:off x="3271298" y="3550477"/>
            <a:ext cx="586910" cy="1356686"/>
          </a:xfrm>
          <a:prstGeom prst="up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 Arrow 18"/>
          <p:cNvSpPr/>
          <p:nvPr/>
        </p:nvSpPr>
        <p:spPr>
          <a:xfrm flipV="1">
            <a:off x="2107100" y="3598586"/>
            <a:ext cx="586910" cy="135668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377135" y="4955272"/>
            <a:ext cx="731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528A02"/>
                </a:solidFill>
              </a:rPr>
              <a:t>IN</a:t>
            </a:r>
            <a:endParaRPr lang="en-US" dirty="0">
              <a:solidFill>
                <a:srgbClr val="528A0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87858" y="4955272"/>
            <a:ext cx="731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OUT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0022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0" grpId="0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/>
      <p:bldP spid="3" grpId="0" animBg="1"/>
      <p:bldP spid="19" grpId="0" animBg="1"/>
      <p:bldP spid="4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declarations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78841" y="2521902"/>
            <a:ext cx="6837889" cy="116955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3366FF"/>
                </a:solidFill>
                <a:latin typeface="Courier"/>
                <a:cs typeface="Courier"/>
              </a:rPr>
              <a:t>function</a:t>
            </a:r>
            <a:r>
              <a:rPr lang="en-US" sz="1400" dirty="0" smtClean="0">
                <a:solidFill>
                  <a:schemeClr val="accent5"/>
                </a:solidFill>
                <a:latin typeface="Courier"/>
                <a:cs typeface="Courier"/>
              </a:rPr>
              <a:t> </a:t>
            </a:r>
            <a:r>
              <a:rPr lang="en-US" sz="1400" dirty="0" err="1" smtClean="0">
                <a:latin typeface="Courier"/>
                <a:cs typeface="Courier"/>
              </a:rPr>
              <a:t>printAName</a:t>
            </a:r>
            <a:r>
              <a:rPr lang="en-US" sz="1400" dirty="0" smtClean="0">
                <a:latin typeface="Courier"/>
                <a:cs typeface="Courier"/>
              </a:rPr>
              <a:t>(name)</a:t>
            </a:r>
          </a:p>
          <a:p>
            <a:r>
              <a:rPr lang="en-US" sz="1400" dirty="0" smtClean="0">
                <a:solidFill>
                  <a:schemeClr val="accent5"/>
                </a:solidFill>
                <a:latin typeface="Courier"/>
                <a:cs typeface="Courier"/>
              </a:rPr>
              <a:t>	</a:t>
            </a:r>
            <a:r>
              <a:rPr lang="en-US" sz="1400" dirty="0" smtClean="0">
                <a:solidFill>
                  <a:srgbClr val="92D050"/>
                </a:solidFill>
                <a:latin typeface="Courier"/>
                <a:cs typeface="Courier"/>
              </a:rPr>
              <a:t>%Not very exciting.  Just prints a name.</a:t>
            </a:r>
          </a:p>
          <a:p>
            <a:endParaRPr lang="en-US" sz="1400" dirty="0" smtClean="0">
              <a:solidFill>
                <a:schemeClr val="accent5"/>
              </a:solidFill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	</a:t>
            </a:r>
            <a:r>
              <a:rPr lang="en-US" sz="1400" dirty="0" err="1" smtClean="0">
                <a:latin typeface="Courier"/>
                <a:cs typeface="Courier"/>
              </a:rPr>
              <a:t>fprintf</a:t>
            </a:r>
            <a:r>
              <a:rPr lang="en-US" sz="1400" dirty="0" smtClean="0">
                <a:latin typeface="Courier"/>
                <a:cs typeface="Courier"/>
              </a:rPr>
              <a:t>(‘The name is: %s\</a:t>
            </a:r>
            <a:r>
              <a:rPr lang="en-US" sz="1400" dirty="0" err="1" smtClean="0">
                <a:latin typeface="Courier"/>
                <a:cs typeface="Courier"/>
              </a:rPr>
              <a:t>n’,name</a:t>
            </a:r>
            <a:r>
              <a:rPr lang="en-US" sz="1400" dirty="0" smtClean="0">
                <a:latin typeface="Courier"/>
                <a:cs typeface="Courier"/>
              </a:rPr>
              <a:t>);</a:t>
            </a:r>
          </a:p>
          <a:p>
            <a:endParaRPr lang="en-US" sz="1400" dirty="0">
              <a:latin typeface="Courier"/>
              <a:cs typeface="Courier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1782" y="2068610"/>
            <a:ext cx="3777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Functions may return no variables: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83796" y="4065211"/>
            <a:ext cx="3777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 several: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005027" y="4531596"/>
            <a:ext cx="6837889" cy="16004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3366FF"/>
                </a:solidFill>
                <a:latin typeface="Courier"/>
                <a:cs typeface="Courier"/>
              </a:rPr>
              <a:t>function</a:t>
            </a:r>
            <a:r>
              <a:rPr lang="en-US" sz="1400" dirty="0" smtClean="0">
                <a:solidFill>
                  <a:schemeClr val="accent5"/>
                </a:solidFill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[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avg,biggest,smallest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] = </a:t>
            </a:r>
            <a:r>
              <a:rPr lang="en-US" sz="1400" dirty="0" err="1" smtClean="0">
                <a:latin typeface="Courier"/>
                <a:cs typeface="Courier"/>
              </a:rPr>
              <a:t>getSomeStats</a:t>
            </a:r>
            <a:r>
              <a:rPr lang="en-US" sz="1400" dirty="0" smtClean="0">
                <a:latin typeface="Courier"/>
                <a:cs typeface="Courier"/>
              </a:rPr>
              <a:t>(x)</a:t>
            </a:r>
          </a:p>
          <a:p>
            <a:r>
              <a:rPr lang="en-US" sz="1400" dirty="0" smtClean="0">
                <a:solidFill>
                  <a:schemeClr val="accent5"/>
                </a:solidFill>
                <a:latin typeface="Courier"/>
                <a:cs typeface="Courier"/>
              </a:rPr>
              <a:t>	</a:t>
            </a:r>
            <a:r>
              <a:rPr lang="en-US" sz="1400" dirty="0" smtClean="0">
                <a:solidFill>
                  <a:srgbClr val="92D050"/>
                </a:solidFill>
                <a:latin typeface="Courier"/>
                <a:cs typeface="Courier"/>
              </a:rPr>
              <a:t>%Return some statistics on vector x</a:t>
            </a:r>
          </a:p>
          <a:p>
            <a:endParaRPr lang="en-US" sz="1400" dirty="0" smtClean="0">
              <a:solidFill>
                <a:schemeClr val="accent5"/>
              </a:solidFill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	</a:t>
            </a:r>
            <a:r>
              <a:rPr lang="en-US" sz="1400" dirty="0" err="1" smtClean="0">
                <a:latin typeface="Courier"/>
                <a:cs typeface="Courier"/>
              </a:rPr>
              <a:t>avg</a:t>
            </a:r>
            <a:r>
              <a:rPr lang="en-US" sz="1400" dirty="0" smtClean="0">
                <a:latin typeface="Courier"/>
                <a:cs typeface="Courier"/>
              </a:rPr>
              <a:t> = mean(x);</a:t>
            </a:r>
          </a:p>
          <a:p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smtClean="0">
                <a:latin typeface="Courier"/>
                <a:cs typeface="Courier"/>
              </a:rPr>
              <a:t>biggest= max(x);</a:t>
            </a:r>
          </a:p>
          <a:p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smtClean="0">
                <a:latin typeface="Courier"/>
                <a:cs typeface="Courier"/>
              </a:rPr>
              <a:t>smallest = min(x);</a:t>
            </a:r>
          </a:p>
          <a:p>
            <a:r>
              <a:rPr lang="en-US" sz="1400" dirty="0">
                <a:latin typeface="Courier"/>
                <a:cs typeface="Courier"/>
              </a:rPr>
              <a:t>	</a:t>
            </a:r>
            <a:endParaRPr lang="en-US" sz="1400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2358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Scripts and Functions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772816"/>
            <a:ext cx="8229600" cy="47244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GB" sz="2000" b="1" u="sng" dirty="0" smtClean="0"/>
              <a:t>Example</a:t>
            </a:r>
            <a:r>
              <a:rPr lang="en-GB" sz="2000" dirty="0" smtClean="0"/>
              <a:t> </a:t>
            </a:r>
          </a:p>
          <a:p>
            <a:pPr eaLnBrk="1" hangingPunct="1">
              <a:buFont typeface="Wingdings" charset="2"/>
              <a:buNone/>
            </a:pPr>
            <a:r>
              <a:rPr lang="en-GB" sz="2000" dirty="0" smtClean="0"/>
              <a:t>Place the following  code into a ‘.m’ file, give it the name </a:t>
            </a:r>
            <a:r>
              <a:rPr lang="en-GB" sz="2000" dirty="0" err="1" smtClean="0">
                <a:solidFill>
                  <a:srgbClr val="0070C0"/>
                </a:solidFill>
              </a:rPr>
              <a:t>mymultiply.m</a:t>
            </a:r>
            <a:r>
              <a:rPr lang="en-GB" sz="2000" dirty="0" smtClean="0"/>
              <a:t> and call it from the command line:</a:t>
            </a:r>
          </a:p>
          <a:p>
            <a:pPr eaLnBrk="1" hangingPunct="1">
              <a:buFont typeface="Wingdings" charset="2"/>
              <a:buNone/>
            </a:pPr>
            <a:endParaRPr lang="en-GB" sz="2000" dirty="0" smtClean="0">
              <a:solidFill>
                <a:srgbClr val="FF3300"/>
              </a:solidFill>
            </a:endParaRPr>
          </a:p>
          <a:p>
            <a:pPr eaLnBrk="1" hangingPunct="1">
              <a:buFont typeface="Wingdings" charset="2"/>
              <a:buNone/>
            </a:pPr>
            <a:r>
              <a:rPr lang="en-GB" sz="2000" dirty="0" smtClean="0">
                <a:solidFill>
                  <a:srgbClr val="FF3300"/>
                </a:solidFill>
              </a:rPr>
              <a:t>    </a:t>
            </a:r>
            <a:r>
              <a:rPr lang="en-GB" sz="2000" dirty="0" smtClean="0">
                <a:solidFill>
                  <a:srgbClr val="0070C0"/>
                </a:solidFill>
              </a:rPr>
              <a:t>function</a:t>
            </a:r>
            <a:r>
              <a:rPr lang="en-GB" sz="2000" dirty="0" smtClean="0">
                <a:solidFill>
                  <a:srgbClr val="FF3300"/>
                </a:solidFill>
              </a:rPr>
              <a:t> </a:t>
            </a:r>
            <a:r>
              <a:rPr lang="en-GB" sz="2000" dirty="0" smtClean="0"/>
              <a:t>r = </a:t>
            </a:r>
            <a:r>
              <a:rPr lang="en-GB" sz="2000" dirty="0" err="1" smtClean="0"/>
              <a:t>mymultiply</a:t>
            </a:r>
            <a:r>
              <a:rPr lang="en-GB" sz="2000" dirty="0" smtClean="0"/>
              <a:t>(a, b)  </a:t>
            </a:r>
            <a:r>
              <a:rPr lang="en-GB" sz="2000" dirty="0" smtClean="0">
                <a:solidFill>
                  <a:srgbClr val="92D050"/>
                </a:solidFill>
              </a:rPr>
              <a:t>%  function definition</a:t>
            </a:r>
          </a:p>
          <a:p>
            <a:pPr eaLnBrk="1" hangingPunct="1">
              <a:buFont typeface="Wingdings" charset="2"/>
              <a:buNone/>
            </a:pPr>
            <a:r>
              <a:rPr lang="en-GB" sz="2000" dirty="0" smtClean="0">
                <a:solidFill>
                  <a:srgbClr val="FF3300"/>
                </a:solidFill>
              </a:rPr>
              <a:t>	</a:t>
            </a:r>
            <a:r>
              <a:rPr lang="en-GB" sz="2000" dirty="0" smtClean="0"/>
              <a:t>r = a*b; </a:t>
            </a:r>
            <a:r>
              <a:rPr lang="en-GB" sz="2000" dirty="0" smtClean="0">
                <a:solidFill>
                  <a:srgbClr val="FF3300"/>
                </a:solidFill>
              </a:rPr>
              <a:t>	 </a:t>
            </a:r>
            <a:r>
              <a:rPr lang="en-GB" sz="2000" dirty="0" smtClean="0">
                <a:solidFill>
                  <a:srgbClr val="92D050"/>
                </a:solidFill>
              </a:rPr>
              <a:t>% the actual code that does something</a:t>
            </a:r>
          </a:p>
          <a:p>
            <a:pPr eaLnBrk="1" hangingPunct="1">
              <a:buFont typeface="Wingdings" charset="2"/>
              <a:buNone/>
            </a:pPr>
            <a:r>
              <a:rPr lang="en-GB" sz="2000" dirty="0" smtClean="0">
                <a:solidFill>
                  <a:srgbClr val="FF3300"/>
                </a:solidFill>
              </a:rPr>
              <a:t>    </a:t>
            </a:r>
            <a:r>
              <a:rPr lang="en-GB" sz="2000" dirty="0" smtClean="0">
                <a:solidFill>
                  <a:srgbClr val="0070C0"/>
                </a:solidFill>
              </a:rPr>
              <a:t>return</a:t>
            </a:r>
            <a:r>
              <a:rPr lang="en-GB" sz="2000" dirty="0" smtClean="0">
                <a:solidFill>
                  <a:srgbClr val="FF3300"/>
                </a:solidFill>
              </a:rPr>
              <a:t>                 </a:t>
            </a:r>
            <a:r>
              <a:rPr lang="en-GB" sz="2000" dirty="0" smtClean="0">
                <a:solidFill>
                  <a:srgbClr val="92D050"/>
                </a:solidFill>
              </a:rPr>
              <a:t>%  not really needed, but good practice</a:t>
            </a:r>
          </a:p>
        </p:txBody>
      </p:sp>
    </p:spTree>
    <p:extLst>
      <p:ext uri="{BB962C8B-B14F-4D97-AF65-F5344CB8AC3E}">
        <p14:creationId xmlns:p14="http://schemas.microsoft.com/office/powerpoint/2010/main" xmlns="" val="305816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Scripts and Functions</a:t>
            </a:r>
            <a:endParaRPr lang="en-GB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Q: What is the difference between a </a:t>
            </a:r>
            <a:r>
              <a:rPr lang="en-GB" sz="2400" i="1" dirty="0" err="1" smtClean="0"/>
              <a:t>Matlab</a:t>
            </a:r>
            <a:r>
              <a:rPr lang="en-GB" sz="2400" dirty="0" smtClean="0"/>
              <a:t> script and a </a:t>
            </a:r>
            <a:r>
              <a:rPr lang="en-GB" sz="2400" i="1" dirty="0" err="1" smtClean="0"/>
              <a:t>Matlab</a:t>
            </a:r>
            <a:r>
              <a:rPr lang="en-GB" sz="2400" dirty="0" smtClean="0"/>
              <a:t> function ?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A: Variables in </a:t>
            </a:r>
            <a:r>
              <a:rPr lang="en-GB" sz="2400" i="1" dirty="0" err="1" smtClean="0"/>
              <a:t>Matlab</a:t>
            </a:r>
            <a:r>
              <a:rPr lang="en-GB" sz="2400" dirty="0" smtClean="0"/>
              <a:t> scripts are held in the main Workspace, and are always visible to you from the Workspace. Variables defined and used in functions are “</a:t>
            </a:r>
            <a:r>
              <a:rPr lang="en-GB" sz="2400" u="sng" dirty="0" smtClean="0"/>
              <a:t>private</a:t>
            </a:r>
            <a:r>
              <a:rPr lang="en-GB" sz="2400" dirty="0" smtClean="0"/>
              <a:t>”, i.e. in context </a:t>
            </a:r>
            <a:r>
              <a:rPr lang="en-GB" sz="2400" u="sng" dirty="0" smtClean="0"/>
              <a:t>only within the “scope” of that function</a:t>
            </a:r>
            <a:r>
              <a:rPr lang="en-GB" sz="2400" dirty="0" smtClean="0"/>
              <a:t> (i.e. in the function, as it is being executed).</a:t>
            </a:r>
          </a:p>
          <a:p>
            <a:pPr eaLnBrk="1" hangingPunct="1">
              <a:lnSpc>
                <a:spcPct val="80000"/>
              </a:lnSpc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Commands in the Workspace cannot see variables in the function, and vice versa. </a:t>
            </a:r>
            <a:r>
              <a:rPr lang="en-GB" sz="2400" u="sng" dirty="0" smtClean="0"/>
              <a:t>You can think of a function as having its own private Workspace.  </a:t>
            </a:r>
          </a:p>
        </p:txBody>
      </p:sp>
    </p:spTree>
    <p:extLst>
      <p:ext uri="{BB962C8B-B14F-4D97-AF65-F5344CB8AC3E}">
        <p14:creationId xmlns:p14="http://schemas.microsoft.com/office/powerpoint/2010/main" xmlns="" val="16472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variables are private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function </a:t>
            </a:r>
            <a:r>
              <a:rPr lang="en-US" dirty="0" smtClean="0"/>
              <a:t>private(x)</a:t>
            </a:r>
          </a:p>
          <a:p>
            <a:pPr marL="0" indent="0">
              <a:buNone/>
            </a:pPr>
            <a:r>
              <a:rPr lang="en-US" dirty="0" smtClean="0"/>
              <a:t>	x=1; y=2;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disp</a:t>
            </a:r>
            <a:r>
              <a:rPr lang="en-US" dirty="0" smtClean="0"/>
              <a:t>(</a:t>
            </a:r>
            <a:r>
              <a:rPr lang="en-US" dirty="0" err="1" smtClean="0"/>
              <a:t>sprintf</a:t>
            </a:r>
            <a:r>
              <a:rPr lang="en-US" dirty="0" smtClean="0"/>
              <a:t>(‘x = %d’, x))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disp</a:t>
            </a:r>
            <a:r>
              <a:rPr lang="en-US" dirty="0" smtClean="0"/>
              <a:t>(</a:t>
            </a:r>
            <a:r>
              <a:rPr lang="en-US" dirty="0" err="1" smtClean="0"/>
              <a:t>sprintf</a:t>
            </a:r>
            <a:r>
              <a:rPr lang="en-US" dirty="0" smtClean="0"/>
              <a:t>(‘y </a:t>
            </a:r>
            <a:r>
              <a:rPr lang="en-US" dirty="0"/>
              <a:t>= %d’, </a:t>
            </a:r>
            <a:r>
              <a:rPr lang="en-US" dirty="0" smtClean="0"/>
              <a:t>y))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return</a:t>
            </a:r>
          </a:p>
          <a:p>
            <a:pPr marL="0" indent="0">
              <a:buNone/>
            </a:pPr>
            <a:endParaRPr lang="en-GB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smtClean="0"/>
              <a:t>&gt;&gt; </a:t>
            </a:r>
            <a:r>
              <a:rPr lang="en-US" dirty="0" smtClean="0">
                <a:solidFill>
                  <a:srgbClr val="0070C0"/>
                </a:solidFill>
              </a:rPr>
              <a:t>clear all</a:t>
            </a:r>
          </a:p>
          <a:p>
            <a:pPr marL="0" indent="0">
              <a:buNone/>
            </a:pPr>
            <a:r>
              <a:rPr lang="en-US" dirty="0"/>
              <a:t>&gt;&gt; </a:t>
            </a:r>
            <a:r>
              <a:rPr lang="en-US" dirty="0" smtClean="0">
                <a:solidFill>
                  <a:srgbClr val="0070C0"/>
                </a:solidFill>
              </a:rPr>
              <a:t>x=0</a:t>
            </a:r>
          </a:p>
          <a:p>
            <a:pPr marL="0" indent="0">
              <a:buNone/>
            </a:pPr>
            <a:r>
              <a:rPr lang="en-US" dirty="0"/>
              <a:t>&gt;&gt; </a:t>
            </a:r>
            <a:r>
              <a:rPr lang="en-US" dirty="0" smtClean="0">
                <a:solidFill>
                  <a:srgbClr val="0070C0"/>
                </a:solidFill>
              </a:rPr>
              <a:t>private(x)</a:t>
            </a:r>
          </a:p>
          <a:p>
            <a:pPr marL="0" indent="0">
              <a:buNone/>
            </a:pPr>
            <a:r>
              <a:rPr lang="en-US" dirty="0"/>
              <a:t>&gt;&gt; </a:t>
            </a:r>
            <a:r>
              <a:rPr lang="en-US" dirty="0" smtClean="0">
                <a:solidFill>
                  <a:srgbClr val="0070C0"/>
                </a:solidFill>
              </a:rPr>
              <a:t>x</a:t>
            </a:r>
          </a:p>
          <a:p>
            <a:pPr marL="0" indent="0">
              <a:buNone/>
            </a:pPr>
            <a:r>
              <a:rPr lang="en-US" dirty="0"/>
              <a:t>&gt;&gt; </a:t>
            </a:r>
            <a:r>
              <a:rPr lang="en-US" dirty="0" smtClean="0">
                <a:solidFill>
                  <a:srgbClr val="0070C0"/>
                </a:solidFill>
              </a:rPr>
              <a:t>y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/>
              <a:t>&gt;&gt; </a:t>
            </a:r>
            <a:r>
              <a:rPr lang="en-US" dirty="0" smtClean="0">
                <a:solidFill>
                  <a:srgbClr val="0070C0"/>
                </a:solidFill>
              </a:rPr>
              <a:t>help return</a:t>
            </a:r>
          </a:p>
          <a:p>
            <a:pPr marL="0" indent="0">
              <a:buNone/>
            </a:pPr>
            <a:r>
              <a:rPr lang="en-US" dirty="0"/>
              <a:t>&gt;&gt; </a:t>
            </a:r>
            <a:r>
              <a:rPr lang="en-US" dirty="0" smtClean="0">
                <a:solidFill>
                  <a:srgbClr val="0070C0"/>
                </a:solidFill>
              </a:rPr>
              <a:t>help end</a:t>
            </a:r>
            <a:endParaRPr lang="en-GB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558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Scripts and Functions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8840"/>
            <a:ext cx="8229600" cy="433576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Q: So, if scripts and functions can’t see each others’ variables, what is the point ?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A: Privacy of functions guarantees that functions and scripts can’t accidentally modify variables in each other (very useful to avoid bugs in complex programs!)</a:t>
            </a:r>
          </a:p>
          <a:p>
            <a:pPr eaLnBrk="1" hangingPunct="1">
              <a:lnSpc>
                <a:spcPct val="80000"/>
              </a:lnSpc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Q: How can we access variables used by functions, and how can we make use of functions ?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A: By passing arguments in and out of the functions; this can be done </a:t>
            </a:r>
            <a:r>
              <a:rPr lang="en-GB" sz="2400" u="sng" dirty="0" smtClean="0"/>
              <a:t>either</a:t>
            </a:r>
            <a:r>
              <a:rPr lang="en-GB" sz="2400" dirty="0" smtClean="0"/>
              <a:t> from the main command line, or from other functions, without limit.</a:t>
            </a:r>
          </a:p>
        </p:txBody>
      </p:sp>
    </p:spTree>
    <p:extLst>
      <p:ext uri="{BB962C8B-B14F-4D97-AF65-F5344CB8AC3E}">
        <p14:creationId xmlns:p14="http://schemas.microsoft.com/office/powerpoint/2010/main" xmlns="" val="161255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/>
              <a:t>Global Variables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GB" sz="2000" dirty="0" smtClean="0"/>
              <a:t>If you really want more than one function to share a single copy of a variable, you can declare the variable as </a:t>
            </a:r>
            <a:r>
              <a:rPr lang="en-GB" sz="2000" dirty="0" smtClean="0">
                <a:solidFill>
                  <a:srgbClr val="C00000"/>
                </a:solidFill>
              </a:rPr>
              <a:t>global</a:t>
            </a:r>
            <a:r>
              <a:rPr lang="en-GB" sz="2000" dirty="0" smtClean="0"/>
              <a:t> in all functions that require access. </a:t>
            </a:r>
            <a:r>
              <a:rPr lang="en-GB" sz="2000" b="1" dirty="0" smtClean="0"/>
              <a:t>Do the same thing at the command line if you want the main Workspace to access the variable.</a:t>
            </a:r>
          </a:p>
          <a:p>
            <a:pPr eaLnBrk="1" hangingPunct="1">
              <a:lnSpc>
                <a:spcPct val="80000"/>
              </a:lnSpc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</a:pPr>
            <a:r>
              <a:rPr lang="en-GB" sz="2000" dirty="0" smtClean="0">
                <a:solidFill>
                  <a:srgbClr val="0070C0"/>
                </a:solidFill>
              </a:rPr>
              <a:t>function</a:t>
            </a:r>
            <a:r>
              <a:rPr lang="en-GB" sz="2000" dirty="0" smtClean="0">
                <a:solidFill>
                  <a:srgbClr val="FF3300"/>
                </a:solidFill>
              </a:rPr>
              <a:t> </a:t>
            </a:r>
            <a:r>
              <a:rPr lang="en-GB" sz="2000" dirty="0" smtClean="0"/>
              <a:t>r = </a:t>
            </a:r>
            <a:r>
              <a:rPr lang="en-GB" sz="2000" dirty="0" err="1" smtClean="0"/>
              <a:t>mymultiply</a:t>
            </a:r>
            <a:r>
              <a:rPr lang="en-GB" sz="2000" dirty="0" smtClean="0"/>
              <a:t>(a, b)</a:t>
            </a:r>
            <a:r>
              <a:rPr lang="en-GB" sz="2000" dirty="0" smtClean="0">
                <a:solidFill>
                  <a:srgbClr val="FF3300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GB" sz="2000" dirty="0" smtClean="0">
                <a:solidFill>
                  <a:srgbClr val="FF3300"/>
                </a:solidFill>
              </a:rPr>
              <a:t>		</a:t>
            </a:r>
            <a:r>
              <a:rPr lang="en-GB" sz="2000" dirty="0" smtClean="0"/>
              <a:t>global c; 	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GB" sz="2000" dirty="0" smtClean="0"/>
              <a:t>      	r = a*b + c;  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GB" sz="2000" dirty="0" smtClean="0">
                <a:solidFill>
                  <a:srgbClr val="FF3300"/>
                </a:solidFill>
              </a:rPr>
              <a:t>       </a:t>
            </a:r>
            <a:r>
              <a:rPr lang="en-GB" sz="2000" dirty="0" smtClean="0">
                <a:solidFill>
                  <a:srgbClr val="0070C0"/>
                </a:solidFill>
              </a:rPr>
              <a:t>return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GB" sz="2000" dirty="0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GB" sz="2000" dirty="0" smtClean="0"/>
              <a:t>At the Workspace command prompt, you could enter c = 34   (for example), then call </a:t>
            </a:r>
            <a:r>
              <a:rPr lang="en-GB" sz="2000" dirty="0" err="1" smtClean="0">
                <a:solidFill>
                  <a:srgbClr val="0070C0"/>
                </a:solidFill>
              </a:rPr>
              <a:t>mymultiply</a:t>
            </a:r>
            <a:r>
              <a:rPr lang="en-GB" sz="2000" dirty="0" smtClean="0"/>
              <a:t> with the a and b arguments that you wish to pass.</a:t>
            </a:r>
          </a:p>
          <a:p>
            <a:pPr eaLnBrk="1" hangingPunct="1">
              <a:lnSpc>
                <a:spcPct val="80000"/>
              </a:lnSpc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</a:pPr>
            <a:r>
              <a:rPr lang="en-GB" sz="2000" dirty="0" smtClean="0"/>
              <a:t>From experience, </a:t>
            </a:r>
            <a:r>
              <a:rPr lang="en-GB" sz="2000" dirty="0" smtClean="0">
                <a:solidFill>
                  <a:srgbClr val="C00000"/>
                </a:solidFill>
              </a:rPr>
              <a:t>I avoid the use of global variables </a:t>
            </a:r>
            <a:r>
              <a:rPr lang="en-GB" sz="2000" dirty="0" smtClean="0"/>
              <a:t>– because they have to be declared in every function that uses them, you are better off passing the variable into the function anyway. </a:t>
            </a:r>
          </a:p>
          <a:p>
            <a:pPr eaLnBrk="1" hangingPunct="1">
              <a:lnSpc>
                <a:spcPct val="80000"/>
              </a:lnSpc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</a:pPr>
            <a:r>
              <a:rPr lang="en-GB" sz="2000" i="1" dirty="0" smtClean="0"/>
              <a:t>Top Tip: If the number of arguments you are passing into a function, or extracting at the output is getting very large, consider placing the arguments into the fields of a structure. </a:t>
            </a:r>
          </a:p>
        </p:txBody>
      </p:sp>
    </p:spTree>
    <p:extLst>
      <p:ext uri="{BB962C8B-B14F-4D97-AF65-F5344CB8AC3E}">
        <p14:creationId xmlns:p14="http://schemas.microsoft.com/office/powerpoint/2010/main" xmlns="" val="29098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1816092"/>
            <a:ext cx="6944746" cy="1774208"/>
          </a:xfrm>
        </p:spPr>
        <p:txBody>
          <a:bodyPr/>
          <a:lstStyle/>
          <a:p>
            <a:r>
              <a:rPr lang="en-US" dirty="0" smtClean="0"/>
              <a:t>Docking and undocking tabs</a:t>
            </a:r>
            <a:endParaRPr lang="en-US" dirty="0"/>
          </a:p>
        </p:txBody>
      </p:sp>
      <p:pic>
        <p:nvPicPr>
          <p:cNvPr id="4" name="Picture 3" descr="Screen Shot 2013-07-01 at 2.38.10 P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6328" y="2366024"/>
            <a:ext cx="5022747" cy="4130707"/>
          </a:xfrm>
          <a:prstGeom prst="rect">
            <a:avLst/>
          </a:prstGeom>
        </p:spPr>
      </p:pic>
      <p:sp>
        <p:nvSpPr>
          <p:cNvPr id="6" name="Bent Arrow 5"/>
          <p:cNvSpPr/>
          <p:nvPr/>
        </p:nvSpPr>
        <p:spPr>
          <a:xfrm>
            <a:off x="2938780" y="5226694"/>
            <a:ext cx="1123411" cy="928104"/>
          </a:xfrm>
          <a:prstGeom prst="bentArrow">
            <a:avLst/>
          </a:prstGeom>
          <a:gradFill flip="none" rotWithShape="1">
            <a:gsLst>
              <a:gs pos="0">
                <a:schemeClr val="accent2">
                  <a:tint val="95000"/>
                  <a:shade val="70000"/>
                  <a:satMod val="150000"/>
                  <a:alpha val="41000"/>
                </a:schemeClr>
              </a:gs>
              <a:gs pos="100000">
                <a:schemeClr val="accent2">
                  <a:tint val="100000"/>
                  <a:shade val="100000"/>
                  <a:satMod val="150000"/>
                  <a:alpha val="41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 descr="Screen Shot 2013-07-01 at 2.39.56 P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41286" y="1816092"/>
            <a:ext cx="3943600" cy="446093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4216863" y="2180934"/>
            <a:ext cx="328962" cy="321334"/>
          </a:xfrm>
          <a:prstGeom prst="ellipse">
            <a:avLst/>
          </a:prstGeom>
          <a:gradFill flip="none" rotWithShape="1">
            <a:gsLst>
              <a:gs pos="0">
                <a:schemeClr val="accent2">
                  <a:tint val="95000"/>
                  <a:shade val="70000"/>
                  <a:satMod val="150000"/>
                  <a:alpha val="16000"/>
                </a:schemeClr>
              </a:gs>
              <a:gs pos="100000">
                <a:schemeClr val="accent2">
                  <a:tint val="100000"/>
                  <a:shade val="100000"/>
                  <a:satMod val="150000"/>
                  <a:alpha val="16000"/>
                </a:schemeClr>
              </a:gs>
            </a:gsLst>
            <a:lin ang="16200000" scaled="0"/>
            <a:tileRect/>
          </a:gra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Bent Arrow 8"/>
          <p:cNvSpPr/>
          <p:nvPr/>
        </p:nvSpPr>
        <p:spPr>
          <a:xfrm rot="16200000" flipH="1">
            <a:off x="3129285" y="2344728"/>
            <a:ext cx="1123411" cy="928104"/>
          </a:xfrm>
          <a:prstGeom prst="bentArrow">
            <a:avLst/>
          </a:prstGeom>
          <a:gradFill flip="none" rotWithShape="1">
            <a:gsLst>
              <a:gs pos="0">
                <a:schemeClr val="accent2">
                  <a:tint val="95000"/>
                  <a:shade val="70000"/>
                  <a:satMod val="150000"/>
                  <a:alpha val="41000"/>
                </a:schemeClr>
              </a:gs>
              <a:gs pos="100000">
                <a:schemeClr val="accent2">
                  <a:tint val="100000"/>
                  <a:shade val="100000"/>
                  <a:satMod val="150000"/>
                  <a:alpha val="41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91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title"/>
          </p:nvPr>
        </p:nvSpPr>
        <p:spPr>
          <a:xfrm>
            <a:off x="1356121" y="1000547"/>
            <a:ext cx="6430568" cy="706271"/>
          </a:xfrm>
        </p:spPr>
        <p:txBody>
          <a:bodyPr anchorCtr="1">
            <a:normAutofit fontScale="90000"/>
          </a:bodyPr>
          <a:lstStyle/>
          <a:p>
            <a:pPr lvl="0" algn="ctr"/>
            <a:r>
              <a:rPr lang="en-US"/>
              <a:t>Useful videos</a:t>
            </a:r>
            <a:endParaRPr lang="el-GR"/>
          </a:p>
        </p:txBody>
      </p:sp>
      <p:sp>
        <p:nvSpPr>
          <p:cNvPr id="3" name="Θέση περιεχομένου 2"/>
          <p:cNvSpPr txBox="1">
            <a:spLocks noGrp="1"/>
          </p:cNvSpPr>
          <p:nvPr>
            <p:ph idx="1"/>
          </p:nvPr>
        </p:nvSpPr>
        <p:spPr>
          <a:xfrm>
            <a:off x="1547665" y="2240865"/>
            <a:ext cx="6239024" cy="3348370"/>
          </a:xfrm>
        </p:spPr>
        <p:txBody>
          <a:bodyPr/>
          <a:lstStyle/>
          <a:p>
            <a:r>
              <a:rPr lang="en-GB" sz="1200" dirty="0">
                <a:hlinkClick r:id="rId2"/>
              </a:rPr>
              <a:t>https://www.youtube.com/watch?v=ApsoSE5oKxs</a:t>
            </a:r>
            <a:r>
              <a:rPr lang="en-GB" sz="1200" dirty="0"/>
              <a:t> (Scripts 5 min)</a:t>
            </a:r>
            <a:endParaRPr lang="el-GR" sz="1200" dirty="0"/>
          </a:p>
          <a:p>
            <a:pPr lvl="0"/>
            <a:endParaRPr lang="en-GB" sz="1200" dirty="0">
              <a:hlinkClick r:id="rId3"/>
            </a:endParaRPr>
          </a:p>
          <a:p>
            <a:pPr lvl="0"/>
            <a:endParaRPr lang="en-GB" sz="1200" dirty="0" smtClean="0">
              <a:hlinkClick r:id="rId3"/>
            </a:endParaRPr>
          </a:p>
          <a:p>
            <a:pPr lvl="0"/>
            <a:r>
              <a:rPr lang="en-GB" sz="1200" dirty="0" smtClean="0">
                <a:hlinkClick r:id="rId3"/>
              </a:rPr>
              <a:t>https</a:t>
            </a:r>
            <a:r>
              <a:rPr lang="en-GB" sz="1200" dirty="0">
                <a:hlinkClick r:id="rId3"/>
              </a:rPr>
              <a:t>://www.youtube.com/watch?v=DrVQ7T8vR9I</a:t>
            </a:r>
            <a:r>
              <a:rPr lang="en-GB" sz="1200" dirty="0"/>
              <a:t> (Introduction to functions 6 min)</a:t>
            </a:r>
          </a:p>
          <a:p>
            <a:pPr lvl="0"/>
            <a:endParaRPr lang="en-US" sz="1200" dirty="0"/>
          </a:p>
          <a:p>
            <a:pPr lvl="0"/>
            <a:r>
              <a:rPr lang="en-GB" sz="1200" dirty="0">
                <a:hlinkClick r:id="rId4"/>
              </a:rPr>
              <a:t>https://www.youtube.com/watch?v=47YrEouBB8M</a:t>
            </a:r>
            <a:r>
              <a:rPr lang="en-GB" sz="1200" dirty="0"/>
              <a:t> (Function </a:t>
            </a:r>
            <a:r>
              <a:rPr lang="en-GB" sz="1200" dirty="0" err="1"/>
              <a:t>Input/Output</a:t>
            </a:r>
            <a:r>
              <a:rPr lang="en-GB" sz="1200" dirty="0"/>
              <a:t> 22 min)</a:t>
            </a:r>
          </a:p>
          <a:p>
            <a:pPr lvl="0"/>
            <a:endParaRPr lang="en-US" sz="1200" dirty="0"/>
          </a:p>
          <a:p>
            <a:pPr lvl="0"/>
            <a:r>
              <a:rPr lang="en-GB" sz="1200" dirty="0">
                <a:hlinkClick r:id="rId5"/>
              </a:rPr>
              <a:t>https://www.youtube.com/watch?v=OwHx_EtAs1k</a:t>
            </a:r>
            <a:r>
              <a:rPr lang="en-GB" sz="1200" dirty="0"/>
              <a:t> (Formal definition of functions 3 min)</a:t>
            </a:r>
          </a:p>
          <a:p>
            <a:pPr lvl="0"/>
            <a:endParaRPr lang="en-US" sz="1200" dirty="0"/>
          </a:p>
          <a:p>
            <a:pPr lvl="0"/>
            <a:r>
              <a:rPr lang="en-GB" sz="1200" dirty="0">
                <a:hlinkClick r:id="rId6"/>
              </a:rPr>
              <a:t>https://www.youtube.com/watch?v=TlCGU4nLBog</a:t>
            </a:r>
            <a:r>
              <a:rPr lang="en-GB" sz="1200" dirty="0"/>
              <a:t> (Sub-functions 6 min)</a:t>
            </a:r>
          </a:p>
          <a:p>
            <a:pPr lvl="0"/>
            <a:endParaRPr lang="en-US" sz="1200" dirty="0"/>
          </a:p>
          <a:p>
            <a:pPr lvl="0"/>
            <a:r>
              <a:rPr lang="en-GB" sz="1200" dirty="0">
                <a:hlinkClick r:id="rId7"/>
              </a:rPr>
              <a:t>https://www.youtube.com/watch?v=tNo3dQ9g47s</a:t>
            </a:r>
            <a:r>
              <a:rPr lang="en-GB" sz="1200" dirty="0"/>
              <a:t> (Scope 6 min)</a:t>
            </a:r>
          </a:p>
          <a:p>
            <a:pPr lvl="0"/>
            <a:endParaRPr lang="en-US" sz="1200" dirty="0"/>
          </a:p>
          <a:p>
            <a:pPr lvl="0"/>
            <a:r>
              <a:rPr lang="en-GB" sz="1200" dirty="0">
                <a:hlinkClick r:id="rId8"/>
              </a:rPr>
              <a:t>https://www.youtube.com/watch?v=NjWPheOtdws</a:t>
            </a:r>
            <a:r>
              <a:rPr lang="en-GB" sz="1200" dirty="0"/>
              <a:t> (Advantages of functions 3 min)</a:t>
            </a:r>
          </a:p>
          <a:p>
            <a:pPr lvl="0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32444450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9814" y="2950647"/>
            <a:ext cx="643731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COMMAND WINDOW versus EDITOR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72220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01625" y="664647"/>
            <a:ext cx="5929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Command window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143000" y="1049854"/>
            <a:ext cx="4302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1200" dirty="0" smtClean="0"/>
              <a:t>Commands are executed immediately when you press Return</a:t>
            </a:r>
            <a:endParaRPr lang="en-US" sz="1200" dirty="0"/>
          </a:p>
          <a:p>
            <a:pPr marL="171450" indent="-171450">
              <a:buFont typeface="Arial"/>
              <a:buChar char="•"/>
            </a:pPr>
            <a:r>
              <a:rPr lang="en-US" sz="1200" dirty="0" smtClean="0"/>
              <a:t>Variables that are created appear in the Workspace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 smtClean="0"/>
              <a:t>Cannot define functions here</a:t>
            </a:r>
            <a:endParaRPr lang="en-US" sz="1200" dirty="0"/>
          </a:p>
        </p:txBody>
      </p:sp>
      <p:pic>
        <p:nvPicPr>
          <p:cNvPr id="16" name="Picture 15" descr="Screen Shot 2013-07-10 at 11.04.42 A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5000" y="1961176"/>
            <a:ext cx="7627937" cy="4714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52256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3-07-10 at 10.54.41 A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22147" y="485947"/>
            <a:ext cx="5250354" cy="668161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1625" y="664647"/>
            <a:ext cx="5929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Editor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5938" y="1214438"/>
            <a:ext cx="291306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1200" dirty="0" smtClean="0"/>
              <a:t>Commands are not executed right away*.  They will only be executed when you invoke the saved file from the Command Window.  When you do that, everything in the file will be executed, in order.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 smtClean="0"/>
              <a:t>Variables created here will not appear in the Workspace before executing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 smtClean="0"/>
              <a:t>You may define functions here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515938" y="3175000"/>
            <a:ext cx="29130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 if you want one or more lines from a file in the Editor to be executed immediately, you can do that: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Highlight the part you want to execute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Text menu -&gt; Evaluate selection….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or press Shift + F7 (on mac)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60944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15925" y="565036"/>
            <a:ext cx="8308975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Writing </a:t>
            </a:r>
            <a:r>
              <a:rPr lang="en-GB" dirty="0" err="1" smtClean="0"/>
              <a:t>scipts</a:t>
            </a:r>
            <a:r>
              <a:rPr lang="en-GB" dirty="0" smtClean="0"/>
              <a:t>: M-Files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044460"/>
            <a:ext cx="8229600" cy="466114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endParaRPr lang="en-GB" sz="2300" dirty="0" smtClean="0"/>
          </a:p>
          <a:p>
            <a:pPr eaLnBrk="1" hangingPunct="1">
              <a:lnSpc>
                <a:spcPct val="70000"/>
              </a:lnSpc>
            </a:pPr>
            <a:r>
              <a:rPr lang="en-GB" sz="2300" dirty="0" smtClean="0"/>
              <a:t>M-files are text files containing </a:t>
            </a:r>
            <a:r>
              <a:rPr lang="en-GB" sz="2300" i="1" dirty="0" err="1" smtClean="0"/>
              <a:t>Matlab</a:t>
            </a:r>
            <a:r>
              <a:rPr lang="en-GB" sz="2300" dirty="0" smtClean="0"/>
              <a:t> code (i.e. not just data) and are created/edited using </a:t>
            </a:r>
            <a:r>
              <a:rPr lang="en-GB" sz="2300" dirty="0" err="1" smtClean="0"/>
              <a:t>Matlab</a:t>
            </a:r>
            <a:r>
              <a:rPr lang="en-GB" sz="2300" dirty="0" smtClean="0"/>
              <a:t> Editor</a:t>
            </a:r>
          </a:p>
          <a:p>
            <a:pPr eaLnBrk="1" hangingPunct="1">
              <a:lnSpc>
                <a:spcPct val="70000"/>
              </a:lnSpc>
            </a:pPr>
            <a:endParaRPr lang="en-GB" sz="2300" dirty="0" smtClean="0"/>
          </a:p>
          <a:p>
            <a:pPr>
              <a:lnSpc>
                <a:spcPct val="70000"/>
              </a:lnSpc>
            </a:pPr>
            <a:r>
              <a:rPr lang="en-GB" sz="2300" dirty="0" smtClean="0"/>
              <a:t>The files are saved under the name </a:t>
            </a:r>
            <a:r>
              <a:rPr lang="en-GB" sz="2300" dirty="0" smtClean="0">
                <a:solidFill>
                  <a:srgbClr val="E46C0A"/>
                </a:solidFill>
              </a:rPr>
              <a:t>*.m </a:t>
            </a:r>
            <a:r>
              <a:rPr lang="en-GB" sz="2300" dirty="0" smtClean="0">
                <a:solidFill>
                  <a:schemeClr val="tx1"/>
                </a:solidFill>
              </a:rPr>
              <a:t>( rather than </a:t>
            </a:r>
            <a:r>
              <a:rPr lang="en-GB" sz="2300" dirty="0" smtClean="0">
                <a:solidFill>
                  <a:srgbClr val="E46C0A"/>
                </a:solidFill>
              </a:rPr>
              <a:t>*.mat)</a:t>
            </a:r>
          </a:p>
          <a:p>
            <a:pPr>
              <a:lnSpc>
                <a:spcPct val="70000"/>
              </a:lnSpc>
            </a:pPr>
            <a:endParaRPr lang="en-US" sz="2300" dirty="0">
              <a:solidFill>
                <a:srgbClr val="E46C0A"/>
              </a:solidFill>
            </a:endParaRPr>
          </a:p>
          <a:p>
            <a:pPr>
              <a:lnSpc>
                <a:spcPct val="70000"/>
              </a:lnSpc>
            </a:pPr>
            <a:r>
              <a:rPr lang="en-GB" sz="2000" dirty="0">
                <a:solidFill>
                  <a:srgbClr val="C00000"/>
                </a:solidFill>
              </a:rPr>
              <a:t>NB A key problem that new users often face is that the directory in which the file was stored is not the current directory in </a:t>
            </a:r>
            <a:r>
              <a:rPr lang="en-GB" sz="2000" i="1" dirty="0" err="1">
                <a:solidFill>
                  <a:srgbClr val="C00000"/>
                </a:solidFill>
              </a:rPr>
              <a:t>Matlab</a:t>
            </a:r>
            <a:r>
              <a:rPr lang="en-GB" sz="2000" i="1" dirty="0">
                <a:solidFill>
                  <a:srgbClr val="C00000"/>
                </a:solidFill>
              </a:rPr>
              <a:t>.  </a:t>
            </a:r>
            <a:r>
              <a:rPr lang="en-GB" sz="2000" dirty="0">
                <a:solidFill>
                  <a:srgbClr val="C00000"/>
                </a:solidFill>
              </a:rPr>
              <a:t>Check on this!!!!</a:t>
            </a:r>
            <a:endParaRPr lang="en-GB" sz="2400" dirty="0"/>
          </a:p>
          <a:p>
            <a:pPr>
              <a:lnSpc>
                <a:spcPct val="70000"/>
              </a:lnSpc>
            </a:pPr>
            <a:endParaRPr lang="en-GB" sz="2300" dirty="0" smtClean="0">
              <a:solidFill>
                <a:srgbClr val="E46C0A"/>
              </a:solidFill>
            </a:endParaRPr>
          </a:p>
          <a:p>
            <a:pPr eaLnBrk="1" hangingPunct="1">
              <a:lnSpc>
                <a:spcPct val="70000"/>
              </a:lnSpc>
              <a:buFont typeface="Wingdings" charset="2"/>
              <a:buNone/>
            </a:pPr>
            <a:endParaRPr lang="en-GB" sz="2800" dirty="0" smtClean="0"/>
          </a:p>
          <a:p>
            <a:pPr eaLnBrk="1" hangingPunct="1">
              <a:lnSpc>
                <a:spcPct val="70000"/>
              </a:lnSpc>
              <a:buFont typeface="Wingdings" charset="2"/>
              <a:buNone/>
            </a:pPr>
            <a:endParaRPr lang="en-GB" sz="2800" dirty="0" smtClean="0"/>
          </a:p>
          <a:p>
            <a:pPr eaLnBrk="1" hangingPunct="1">
              <a:lnSpc>
                <a:spcPct val="70000"/>
              </a:lnSpc>
              <a:buFont typeface="Wingdings" charset="2"/>
              <a:buNone/>
            </a:pPr>
            <a:endParaRPr lang="en-GB" sz="2800" dirty="0" smtClean="0"/>
          </a:p>
          <a:p>
            <a:pPr eaLnBrk="1" hangingPunct="1">
              <a:lnSpc>
                <a:spcPct val="70000"/>
              </a:lnSpc>
              <a:buFont typeface="Wingdings" charset="2"/>
              <a:buNone/>
            </a:pPr>
            <a:endParaRPr lang="en-GB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8282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first script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4031" y="1919648"/>
            <a:ext cx="6837889" cy="116955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92D050"/>
                </a:solidFill>
                <a:latin typeface="Courier"/>
                <a:cs typeface="Courier"/>
              </a:rPr>
              <a:t>% My first script</a:t>
            </a: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x = 5;</a:t>
            </a:r>
          </a:p>
          <a:p>
            <a:r>
              <a:rPr lang="en-US" sz="1400" dirty="0" smtClean="0">
                <a:latin typeface="Courier"/>
                <a:cs typeface="Courier"/>
              </a:rPr>
              <a:t>y = 6;</a:t>
            </a:r>
          </a:p>
          <a:p>
            <a:r>
              <a:rPr lang="en-US" sz="1400" dirty="0" smtClean="0">
                <a:latin typeface="Courier"/>
                <a:cs typeface="Courier"/>
              </a:rPr>
              <a:t>z = x + 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4031" y="4239909"/>
            <a:ext cx="6837889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"/>
                <a:cs typeface="Courier"/>
              </a:rPr>
              <a:t>&gt;&gt; </a:t>
            </a:r>
            <a:r>
              <a:rPr lang="en-US" sz="1400" dirty="0" err="1">
                <a:solidFill>
                  <a:srgbClr val="0070C0"/>
                </a:solidFill>
                <a:latin typeface="Courier"/>
                <a:cs typeface="Courier"/>
              </a:rPr>
              <a:t>myFirst</a:t>
            </a:r>
            <a:endParaRPr lang="en-US" sz="1400" dirty="0">
              <a:solidFill>
                <a:srgbClr val="0070C0"/>
              </a:solidFill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z =</a:t>
            </a:r>
          </a:p>
          <a:p>
            <a:r>
              <a:rPr lang="en-US" sz="1400" dirty="0">
                <a:latin typeface="Courier"/>
                <a:cs typeface="Courier"/>
              </a:rPr>
              <a:t>    11</a:t>
            </a: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5675" y="3438589"/>
            <a:ext cx="3793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Save script as “</a:t>
            </a:r>
            <a:r>
              <a:rPr lang="en-US" dirty="0" err="1" smtClean="0"/>
              <a:t>myFirst.m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0771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first script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4031" y="1919648"/>
            <a:ext cx="6837889" cy="116955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92D050"/>
                </a:solidFill>
                <a:latin typeface="Courier"/>
                <a:cs typeface="Courier"/>
              </a:rPr>
              <a:t>% My first script</a:t>
            </a: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x = 5;</a:t>
            </a:r>
          </a:p>
          <a:p>
            <a:r>
              <a:rPr lang="en-US" sz="1400" dirty="0" smtClean="0">
                <a:latin typeface="Courier"/>
                <a:cs typeface="Courier"/>
              </a:rPr>
              <a:t>y = 6;</a:t>
            </a:r>
          </a:p>
          <a:p>
            <a:r>
              <a:rPr lang="en-US" sz="1400" dirty="0" smtClean="0">
                <a:latin typeface="Courier"/>
                <a:cs typeface="Courier"/>
              </a:rPr>
              <a:t>z = x + 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4031" y="4239909"/>
            <a:ext cx="6837889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"/>
                <a:cs typeface="Courier"/>
              </a:rPr>
              <a:t>&gt;&gt; </a:t>
            </a:r>
            <a:r>
              <a:rPr lang="en-US" sz="1400" dirty="0" err="1">
                <a:latin typeface="Courier"/>
                <a:cs typeface="Courier"/>
              </a:rPr>
              <a:t>myFirst</a:t>
            </a:r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z =</a:t>
            </a:r>
          </a:p>
          <a:p>
            <a:r>
              <a:rPr lang="en-US" sz="1400" dirty="0">
                <a:latin typeface="Courier"/>
                <a:cs typeface="Courier"/>
              </a:rPr>
              <a:t>    11</a:t>
            </a: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5675" y="3438589"/>
            <a:ext cx="3793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Save script as “</a:t>
            </a:r>
            <a:r>
              <a:rPr lang="en-US" dirty="0" err="1" smtClean="0"/>
              <a:t>myFirst.m</a:t>
            </a:r>
            <a:r>
              <a:rPr lang="en-US" dirty="0" smtClean="0"/>
              <a:t>”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929063" y="2762250"/>
            <a:ext cx="3160920" cy="1113356"/>
            <a:chOff x="3929063" y="2762250"/>
            <a:chExt cx="3160920" cy="1113356"/>
          </a:xfrm>
        </p:grpSpPr>
        <p:cxnSp>
          <p:nvCxnSpPr>
            <p:cNvPr id="7" name="Straight Arrow Connector 6"/>
            <p:cNvCxnSpPr/>
            <p:nvPr/>
          </p:nvCxnSpPr>
          <p:spPr>
            <a:xfrm flipH="1" flipV="1">
              <a:off x="3929063" y="2762250"/>
              <a:ext cx="1555750" cy="89693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5484813" y="3506274"/>
              <a:ext cx="1605170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EDITOR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929063" y="4923011"/>
            <a:ext cx="3160920" cy="1390355"/>
            <a:chOff x="3929063" y="4923011"/>
            <a:chExt cx="3160920" cy="1390355"/>
          </a:xfrm>
        </p:grpSpPr>
        <p:cxnSp>
          <p:nvCxnSpPr>
            <p:cNvPr id="11" name="Straight Arrow Connector 10"/>
            <p:cNvCxnSpPr/>
            <p:nvPr/>
          </p:nvCxnSpPr>
          <p:spPr>
            <a:xfrm flipH="1" flipV="1">
              <a:off x="3929063" y="4923011"/>
              <a:ext cx="1555750" cy="8969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5484813" y="5667035"/>
              <a:ext cx="1605170" cy="646331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COMMAND WINDOW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477991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89654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Comments start with </a:t>
            </a:r>
            <a:r>
              <a:rPr lang="en-US" sz="2400" dirty="0" smtClean="0">
                <a:solidFill>
                  <a:srgbClr val="92D050"/>
                </a:solidFill>
              </a:rPr>
              <a:t>%</a:t>
            </a:r>
            <a:r>
              <a:rPr lang="en-US" sz="2400" dirty="0" smtClean="0"/>
              <a:t> and appear in </a:t>
            </a:r>
            <a:r>
              <a:rPr lang="en-US" sz="2400" dirty="0" smtClean="0">
                <a:solidFill>
                  <a:srgbClr val="92D050"/>
                </a:solidFill>
              </a:rPr>
              <a:t>green</a:t>
            </a:r>
            <a:r>
              <a:rPr lang="en-US" sz="2400" dirty="0" smtClean="0"/>
              <a:t> in the editor</a:t>
            </a:r>
          </a:p>
          <a:p>
            <a:endParaRPr lang="en-US" sz="2400" dirty="0" smtClean="0"/>
          </a:p>
          <a:p>
            <a:r>
              <a:rPr lang="en-US" sz="2400" dirty="0" smtClean="0"/>
              <a:t>Can appear on their own line, or on a line with code provided they are after the semicolon</a:t>
            </a:r>
          </a:p>
          <a:p>
            <a:endParaRPr lang="en-US" sz="2400" dirty="0" smtClean="0"/>
          </a:p>
          <a:p>
            <a:r>
              <a:rPr lang="en-US" sz="2400" b="1" dirty="0" smtClean="0"/>
              <a:t>Hint:</a:t>
            </a:r>
            <a:r>
              <a:rPr lang="en-US" sz="2400" dirty="0" smtClean="0"/>
              <a:t> you may use comments to temporarily disable lines of code</a:t>
            </a:r>
          </a:p>
          <a:p>
            <a:endParaRPr lang="en-US" sz="2400" dirty="0"/>
          </a:p>
          <a:p>
            <a:r>
              <a:rPr lang="en-US" sz="2400" dirty="0" smtClean="0"/>
              <a:t>help </a:t>
            </a:r>
            <a:r>
              <a:rPr lang="en-US" sz="2400" dirty="0" smtClean="0">
                <a:solidFill>
                  <a:srgbClr val="0070C0"/>
                </a:solidFill>
              </a:rPr>
              <a:t>edit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299742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</TotalTime>
  <Words>956</Words>
  <Application>Microsoft Office PowerPoint</Application>
  <PresentationFormat>On-screen Show (4:3)</PresentationFormat>
  <Paragraphs>172</Paragraphs>
  <Slides>20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Creating a script</vt:lpstr>
      <vt:lpstr>Editor options</vt:lpstr>
      <vt:lpstr>Slide 3</vt:lpstr>
      <vt:lpstr>Slide 4</vt:lpstr>
      <vt:lpstr>Slide 5</vt:lpstr>
      <vt:lpstr>Writing scipts: M-Files </vt:lpstr>
      <vt:lpstr>Your first script</vt:lpstr>
      <vt:lpstr>Your first script</vt:lpstr>
      <vt:lpstr>Comments</vt:lpstr>
      <vt:lpstr>M-files example (script/module)</vt:lpstr>
      <vt:lpstr>M-files example (script/module)</vt:lpstr>
      <vt:lpstr>What is a function?</vt:lpstr>
      <vt:lpstr>Function declarations</vt:lpstr>
      <vt:lpstr>Function declarations</vt:lpstr>
      <vt:lpstr>Scripts and Functions</vt:lpstr>
      <vt:lpstr>Scripts and Functions</vt:lpstr>
      <vt:lpstr>Function variables are private</vt:lpstr>
      <vt:lpstr>Scripts and Functions</vt:lpstr>
      <vt:lpstr>Global Variables</vt:lpstr>
      <vt:lpstr>Useful videos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script</dc:title>
  <dc:creator>Kostantinos</dc:creator>
  <cp:lastModifiedBy>kmoutou</cp:lastModifiedBy>
  <cp:revision>73</cp:revision>
  <dcterms:created xsi:type="dcterms:W3CDTF">2016-03-08T07:11:14Z</dcterms:created>
  <dcterms:modified xsi:type="dcterms:W3CDTF">2023-11-10T08:25:58Z</dcterms:modified>
</cp:coreProperties>
</file>