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20" r:id="rId1"/>
  </p:sldMasterIdLst>
  <p:notesMasterIdLst>
    <p:notesMasterId r:id="rId51"/>
  </p:notesMasterIdLst>
  <p:sldIdLst>
    <p:sldId id="274" r:id="rId2"/>
    <p:sldId id="272" r:id="rId3"/>
    <p:sldId id="339" r:id="rId4"/>
    <p:sldId id="276" r:id="rId5"/>
    <p:sldId id="271" r:id="rId6"/>
    <p:sldId id="361" r:id="rId7"/>
    <p:sldId id="366" r:id="rId8"/>
    <p:sldId id="367" r:id="rId9"/>
    <p:sldId id="260" r:id="rId10"/>
    <p:sldId id="261" r:id="rId11"/>
    <p:sldId id="265" r:id="rId12"/>
    <p:sldId id="266" r:id="rId13"/>
    <p:sldId id="267" r:id="rId14"/>
    <p:sldId id="2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282" r:id="rId23"/>
    <p:sldId id="409" r:id="rId24"/>
    <p:sldId id="283" r:id="rId25"/>
    <p:sldId id="410" r:id="rId26"/>
    <p:sldId id="412" r:id="rId27"/>
    <p:sldId id="411" r:id="rId28"/>
    <p:sldId id="284" r:id="rId29"/>
    <p:sldId id="285" r:id="rId30"/>
    <p:sldId id="317" r:id="rId31"/>
    <p:sldId id="313" r:id="rId32"/>
    <p:sldId id="383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3" r:id="rId42"/>
    <p:sldId id="424" r:id="rId43"/>
    <p:sldId id="425" r:id="rId44"/>
    <p:sldId id="426" r:id="rId45"/>
    <p:sldId id="427" r:id="rId46"/>
    <p:sldId id="430" r:id="rId47"/>
    <p:sldId id="431" r:id="rId48"/>
    <p:sldId id="432" r:id="rId49"/>
    <p:sldId id="41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0" autoAdjust="0"/>
  </p:normalViewPr>
  <p:slideViewPr>
    <p:cSldViewPr snapToGrid="0"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C5208-FDD1-2A40-81A2-97C0613B3D2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B8204-25B5-DC42-BD96-01055B395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7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B8204-25B5-DC42-BD96-01055B395D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7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ECF0E36-E657-48F8-B9D7-F2A16C2DC2F3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DB79FEE-0378-4C77-9A21-389CD104E176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DD0DB3C-F40F-44BB-89B1-90D710CB4BD1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AF8F1C8-7593-4DB6-A7DC-8417EA78A11E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4F7A351-0532-4722-9C0F-CDF215518344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0486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6557A1-B8E3-484F-865B-59D2AE1EB91E}" type="slidenum">
              <a:t>47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6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1C544B-2978-41D6-B09C-F5CB4593A1B6}" type="slidenum">
              <a:t>48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1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  <p:sldLayoutId id="2147484732" r:id="rId12"/>
    <p:sldLayoutId id="2147484733" r:id="rId13"/>
    <p:sldLayoutId id="2147484734" r:id="rId14"/>
    <p:sldLayoutId id="2147484735" r:id="rId15"/>
    <p:sldLayoutId id="214748473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_DIbljMpZs" TargetMode="External"/><Relationship Id="rId3" Type="http://schemas.openxmlformats.org/officeDocument/2006/relationships/hyperlink" Target="https://www.youtube.com/watch?v=ZEOubc5i_n8" TargetMode="External"/><Relationship Id="rId7" Type="http://schemas.openxmlformats.org/officeDocument/2006/relationships/hyperlink" Target="https://www.youtube.com/watch?v=i1z3Z0LlPSg" TargetMode="External"/><Relationship Id="rId2" Type="http://schemas.openxmlformats.org/officeDocument/2006/relationships/hyperlink" Target="https://www.youtube.com/watch?v=VheLmG7rh9w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T4reHaJtXE" TargetMode="External"/><Relationship Id="rId5" Type="http://schemas.openxmlformats.org/officeDocument/2006/relationships/hyperlink" Target="https://www.youtube.com/watch?v=_wxLhQy__6o" TargetMode="External"/><Relationship Id="rId4" Type="http://schemas.openxmlformats.org/officeDocument/2006/relationships/hyperlink" Target="https://www.youtube.com/watch?v=Aco4yDvse0I" TargetMode="External"/><Relationship Id="rId9" Type="http://schemas.openxmlformats.org/officeDocument/2006/relationships/hyperlink" Target="https://www.youtube.com/watch?v=EZY53PMmlZ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Matlab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32" y="1699404"/>
            <a:ext cx="8357919" cy="4426759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MATLAB® is a high-level language and interactive environment for numerical computation, visualization, and programming. Using MATLAB, you can analyze data, develop algorithms, and create models and applications. The language, tools, and built-in math functions enable you to explore multiple approaches and reach a solution faster than with spreadsheets or traditional programming languages, such as C/C++ or Java™.</a:t>
            </a:r>
          </a:p>
          <a:p>
            <a:r>
              <a:rPr lang="en-US" dirty="0" smtClean="0"/>
              <a:t>You </a:t>
            </a:r>
            <a:r>
              <a:rPr lang="en-US" dirty="0"/>
              <a:t>can use MATLAB for a range of applications, including signal processing and communications, image and video processing, control systems, test and measurement, computational finance, and computational biology. More than a million engineers and scientists in industry and academia use MATLAB, the language of technical computing</a:t>
            </a:r>
            <a:r>
              <a:rPr lang="en-US" dirty="0" smtClean="0"/>
              <a:t>.</a:t>
            </a:r>
          </a:p>
          <a:p>
            <a:r>
              <a:rPr lang="en-GB" dirty="0"/>
              <a:t>The basic data element is the “array”, usually referred to as a </a:t>
            </a:r>
            <a:r>
              <a:rPr lang="en-GB" i="1" dirty="0"/>
              <a:t>vector</a:t>
            </a:r>
            <a:r>
              <a:rPr lang="en-GB" dirty="0"/>
              <a:t> or </a:t>
            </a:r>
            <a:r>
              <a:rPr lang="en-GB" i="1" dirty="0" smtClean="0"/>
              <a:t>matrix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705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workspace and variable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ettings variables: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x = 3</a:t>
            </a:r>
          </a:p>
          <a:p>
            <a:r>
              <a:rPr lang="en-US" dirty="0"/>
              <a:t>c</a:t>
            </a:r>
            <a:r>
              <a:rPr lang="en-US" dirty="0" smtClean="0"/>
              <a:t>learing variables: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clear x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	clear all</a:t>
            </a:r>
          </a:p>
          <a:p>
            <a:r>
              <a:rPr lang="en-US" dirty="0"/>
              <a:t>s</a:t>
            </a:r>
            <a:r>
              <a:rPr lang="en-US" dirty="0" smtClean="0"/>
              <a:t>aving &amp; loading variables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>
                <a:solidFill>
                  <a:srgbClr val="0070C0"/>
                </a:solidFill>
              </a:rPr>
              <a:t>save data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load </a:t>
            </a:r>
            <a:r>
              <a:rPr lang="en-US" dirty="0" err="1" smtClean="0">
                <a:solidFill>
                  <a:srgbClr val="0070C0"/>
                </a:solidFill>
              </a:rPr>
              <a:t>data.mat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14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help</a:t>
            </a:r>
            <a:r>
              <a:rPr lang="en-US" dirty="0" smtClean="0"/>
              <a:t> function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doc</a:t>
            </a:r>
            <a:r>
              <a:rPr lang="en-US" dirty="0" smtClean="0"/>
              <a:t> function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lookfor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7331" y="4170282"/>
            <a:ext cx="6482241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&gt;&gt; </a:t>
            </a:r>
            <a:r>
              <a:rPr lang="en-US" dirty="0" smtClean="0">
                <a:solidFill>
                  <a:srgbClr val="0070C0"/>
                </a:solidFill>
                <a:latin typeface="Courier"/>
                <a:cs typeface="Courier"/>
              </a:rPr>
              <a:t>help sin</a:t>
            </a:r>
          </a:p>
          <a:p>
            <a:r>
              <a:rPr lang="en-US" dirty="0" smtClean="0">
                <a:latin typeface="Courier"/>
                <a:cs typeface="Courier"/>
              </a:rPr>
              <a:t>sin    Sine of argument in radians.</a:t>
            </a:r>
          </a:p>
          <a:p>
            <a:r>
              <a:rPr lang="en-US" dirty="0" smtClean="0">
                <a:latin typeface="Courier"/>
                <a:cs typeface="Courier"/>
              </a:rPr>
              <a:t>    sin(X) is the sine of the elements of X.</a:t>
            </a:r>
          </a:p>
          <a:p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    See also </a:t>
            </a:r>
            <a:r>
              <a:rPr lang="en-US" dirty="0" err="1" smtClean="0">
                <a:latin typeface="Courier"/>
                <a:cs typeface="Courier"/>
              </a:rPr>
              <a:t>asin</a:t>
            </a:r>
            <a:r>
              <a:rPr lang="en-US" dirty="0" smtClean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sind</a:t>
            </a:r>
            <a:r>
              <a:rPr lang="en-US" dirty="0" smtClean="0">
                <a:latin typeface="Courier"/>
                <a:cs typeface="Courier"/>
              </a:rPr>
              <a:t>.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  Reference page in Help browser</a:t>
            </a:r>
          </a:p>
          <a:p>
            <a:r>
              <a:rPr lang="en-US" dirty="0" smtClean="0">
                <a:latin typeface="Courier"/>
                <a:cs typeface="Courier"/>
              </a:rPr>
              <a:t>       doc sin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63434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you type into the workspace can also be run from a script</a:t>
            </a:r>
          </a:p>
          <a:p>
            <a:r>
              <a:rPr lang="en-US" dirty="0" smtClean="0"/>
              <a:t>“.m” files are just saved lists of </a:t>
            </a:r>
            <a:r>
              <a:rPr lang="en-US" dirty="0" err="1" smtClean="0"/>
              <a:t>matlab</a:t>
            </a:r>
            <a:r>
              <a:rPr lang="en-US" dirty="0" smtClean="0"/>
              <a:t> commands</a:t>
            </a:r>
          </a:p>
          <a:p>
            <a:r>
              <a:rPr lang="en-US" dirty="0" smtClean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38992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</a:p>
          <a:p>
            <a:r>
              <a:rPr lang="en-US" dirty="0"/>
              <a:t>Syntax </a:t>
            </a:r>
            <a:r>
              <a:rPr lang="en-US" dirty="0" smtClean="0"/>
              <a:t>highlighting</a:t>
            </a:r>
          </a:p>
          <a:p>
            <a:r>
              <a:rPr lang="en-US" dirty="0" smtClean="0"/>
              <a:t>Code folding</a:t>
            </a:r>
          </a:p>
        </p:txBody>
      </p:sp>
    </p:spTree>
    <p:extLst>
      <p:ext uri="{BB962C8B-B14F-4D97-AF65-F5344CB8AC3E}">
        <p14:creationId xmlns:p14="http://schemas.microsoft.com/office/powerpoint/2010/main" val="15063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29"/>
            <a:ext cx="8229600" cy="4069020"/>
          </a:xfrm>
        </p:spPr>
        <p:txBody>
          <a:bodyPr/>
          <a:lstStyle/>
          <a:p>
            <a:r>
              <a:rPr lang="en-US" dirty="0" smtClean="0"/>
              <a:t>double: floating point number like</a:t>
            </a:r>
            <a:br>
              <a:rPr lang="en-US" dirty="0" smtClean="0"/>
            </a:br>
            <a:r>
              <a:rPr lang="en-US" dirty="0" smtClean="0"/>
              <a:t>	3.24</a:t>
            </a:r>
          </a:p>
          <a:p>
            <a:r>
              <a:rPr lang="en-US" dirty="0" smtClean="0"/>
              <a:t>integer: no decimal places</a:t>
            </a:r>
            <a:br>
              <a:rPr lang="en-US" dirty="0" smtClean="0"/>
            </a:br>
            <a:r>
              <a:rPr lang="en-US" dirty="0" smtClean="0"/>
              <a:t>	345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5867" y="1821635"/>
            <a:ext cx="24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Numbers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29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15925" y="565036"/>
            <a:ext cx="8308975" cy="1143000"/>
          </a:xfrm>
        </p:spPr>
        <p:txBody>
          <a:bodyPr/>
          <a:lstStyle/>
          <a:p>
            <a:pPr eaLnBrk="1" hangingPunct="1"/>
            <a:r>
              <a:rPr lang="en-US" smtClean="0"/>
              <a:t>Basic calculations in Matlab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15925" y="1752600"/>
            <a:ext cx="8499475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Matlab is a powerful graphical calculator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4069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0200" y="3521075"/>
            <a:ext cx="3810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800" dirty="0"/>
              <a:t>Square root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Exponential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Absolute </a:t>
            </a:r>
            <a:r>
              <a:rPr lang="en-US" sz="2800" dirty="0" smtClean="0"/>
              <a:t>value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smtClean="0"/>
              <a:t>Trigonometry</a:t>
            </a:r>
            <a:endParaRPr lang="en-US" sz="280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source: The MathWorks Inc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410200" y="2667000"/>
            <a:ext cx="2028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Functions?</a:t>
            </a:r>
          </a:p>
        </p:txBody>
      </p:sp>
    </p:spTree>
    <p:extLst>
      <p:ext uri="{BB962C8B-B14F-4D97-AF65-F5344CB8AC3E}">
        <p14:creationId xmlns:p14="http://schemas.microsoft.com/office/powerpoint/2010/main" val="12163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15925" y="590914"/>
            <a:ext cx="8308975" cy="1143000"/>
          </a:xfrm>
        </p:spPr>
        <p:txBody>
          <a:bodyPr/>
          <a:lstStyle/>
          <a:p>
            <a:pPr eaLnBrk="1" hangingPunct="1"/>
            <a:r>
              <a:rPr lang="en-US" smtClean="0"/>
              <a:t>Basic calculations in Matlab</a:t>
            </a: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67314"/>
            <a:ext cx="44069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10114"/>
            <a:ext cx="30654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9698" y="6342146"/>
            <a:ext cx="6124902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15925" y="685800"/>
            <a:ext cx="8308975" cy="1143000"/>
          </a:xfrm>
        </p:spPr>
        <p:txBody>
          <a:bodyPr/>
          <a:lstStyle/>
          <a:p>
            <a:pPr eaLnBrk="1" hangingPunct="1"/>
            <a:r>
              <a:rPr lang="en-US" smtClean="0"/>
              <a:t>Basic calculations in Matlab</a:t>
            </a:r>
          </a:p>
        </p:txBody>
      </p:sp>
      <p:pic>
        <p:nvPicPr>
          <p:cNvPr id="3379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0654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609600" y="2333685"/>
            <a:ext cx="4191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buFontTx/>
              <a:buChar char="-"/>
            </a:pPr>
            <a:r>
              <a:rPr lang="en-US" sz="2000" dirty="0" smtClean="0"/>
              <a:t>each </a:t>
            </a:r>
            <a:r>
              <a:rPr lang="en-US" sz="2000" dirty="0"/>
              <a:t>result is stored in its own variable in the </a:t>
            </a:r>
            <a:r>
              <a:rPr lang="en-US" sz="2000" dirty="0" smtClean="0"/>
              <a:t>workspace and </a:t>
            </a:r>
            <a:r>
              <a:rPr lang="en-US" sz="2000" dirty="0"/>
              <a:t>can be used later in the same </a:t>
            </a:r>
            <a:r>
              <a:rPr lang="en-US" sz="2000" dirty="0" smtClean="0"/>
              <a:t>session</a:t>
            </a:r>
          </a:p>
          <a:p>
            <a:pPr marL="457200" indent="-457200" eaLnBrk="1" hangingPunct="1">
              <a:buFontTx/>
              <a:buChar char="-"/>
            </a:pPr>
            <a:endParaRPr lang="en-US" sz="2000" dirty="0" smtClean="0"/>
          </a:p>
          <a:p>
            <a:pPr marL="457200" indent="-457200" eaLnBrk="1" hangingPunct="1">
              <a:buFontTx/>
              <a:buChar char="-"/>
            </a:pPr>
            <a:r>
              <a:rPr lang="en-US" sz="2000" dirty="0"/>
              <a:t>a</a:t>
            </a:r>
            <a:r>
              <a:rPr lang="en-US" sz="2000" dirty="0" smtClean="0"/>
              <a:t>t any time you can clear (some or all) </a:t>
            </a:r>
            <a:r>
              <a:rPr lang="en-US" sz="2000" dirty="0"/>
              <a:t>your </a:t>
            </a:r>
            <a:r>
              <a:rPr lang="en-US" sz="2000" dirty="0" smtClean="0"/>
              <a:t>variables</a:t>
            </a:r>
          </a:p>
          <a:p>
            <a:pPr marL="457200" indent="-457200" eaLnBrk="1" hangingPunct="1">
              <a:buFontTx/>
              <a:buChar char="-"/>
            </a:pPr>
            <a:endParaRPr lang="en-US" sz="2000" dirty="0" smtClean="0"/>
          </a:p>
          <a:p>
            <a:pPr marL="457200" indent="-457200" eaLnBrk="1" hangingPunct="1">
              <a:buFontTx/>
              <a:buChar char="-"/>
            </a:pPr>
            <a:r>
              <a:rPr lang="en-US" sz="2000" dirty="0" smtClean="0"/>
              <a:t>if no specific variable name </a:t>
            </a:r>
            <a:r>
              <a:rPr lang="en-US" sz="2000" smtClean="0"/>
              <a:t>is assigned </a:t>
            </a:r>
            <a:r>
              <a:rPr lang="en-US" sz="2000" dirty="0" smtClean="0"/>
              <a:t>to the result, the default is ‘</a:t>
            </a:r>
            <a:r>
              <a:rPr lang="en-US" sz="2000" dirty="0" err="1" smtClean="0"/>
              <a:t>ans</a:t>
            </a:r>
            <a:r>
              <a:rPr lang="en-US" sz="2000" dirty="0" smtClean="0"/>
              <a:t>’</a:t>
            </a:r>
            <a:endParaRPr lang="en-US" sz="2000" i="1" dirty="0" smtClean="0"/>
          </a:p>
          <a:p>
            <a:pPr eaLnBrk="1" hangingPunct="1"/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source: The MathWorks Inc</a:t>
            </a:r>
          </a:p>
        </p:txBody>
      </p:sp>
    </p:spTree>
    <p:extLst>
      <p:ext uri="{BB962C8B-B14F-4D97-AF65-F5344CB8AC3E}">
        <p14:creationId xmlns:p14="http://schemas.microsoft.com/office/powerpoint/2010/main" val="12203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15925" y="565036"/>
            <a:ext cx="8308975" cy="1143000"/>
          </a:xfrm>
        </p:spPr>
        <p:txBody>
          <a:bodyPr/>
          <a:lstStyle/>
          <a:p>
            <a:pPr eaLnBrk="1" hangingPunct="1"/>
            <a:r>
              <a:rPr lang="en-US" smtClean="0"/>
              <a:t>Basic calculations in Matlab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419600" y="1981200"/>
            <a:ext cx="46482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Variables </a:t>
            </a:r>
            <a:r>
              <a:rPr lang="en-US" sz="2800" smtClean="0"/>
              <a:t>are data containers</a:t>
            </a:r>
          </a:p>
          <a:p>
            <a:pPr lvl="1" eaLnBrk="1" hangingPunct="1">
              <a:lnSpc>
                <a:spcPct val="80000"/>
              </a:lnSpc>
            </a:pPr>
            <a:endParaRPr lang="en-US" sz="25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All variables are arrays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smtClean="0"/>
              <a:t>Scalar (1x1)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smtClean="0"/>
              <a:t>Vectors (row or column)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smtClean="0"/>
              <a:t>Matrices (m x n)</a:t>
            </a:r>
          </a:p>
          <a:p>
            <a:pPr lvl="1" eaLnBrk="1" hangingPunct="1">
              <a:lnSpc>
                <a:spcPct val="80000"/>
              </a:lnSpc>
            </a:pPr>
            <a:endParaRPr lang="en-US" sz="25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Default data type is double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smtClean="0"/>
              <a:t>double = 8 bytes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smtClean="0"/>
              <a:t>16 digits of precision</a:t>
            </a:r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3"/>
          <a:stretch>
            <a:fillRect/>
          </a:stretch>
        </p:blipFill>
        <p:spPr bwMode="auto">
          <a:xfrm>
            <a:off x="304800" y="2895600"/>
            <a:ext cx="39751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source: The MathWorks Inc</a:t>
            </a:r>
          </a:p>
        </p:txBody>
      </p:sp>
    </p:spTree>
    <p:extLst>
      <p:ext uri="{BB962C8B-B14F-4D97-AF65-F5344CB8AC3E}">
        <p14:creationId xmlns:p14="http://schemas.microsoft.com/office/powerpoint/2010/main" val="369212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15925" y="556410"/>
            <a:ext cx="8308975" cy="1143000"/>
          </a:xfrm>
        </p:spPr>
        <p:txBody>
          <a:bodyPr/>
          <a:lstStyle/>
          <a:p>
            <a:pPr eaLnBrk="1" hangingPunct="1"/>
            <a:r>
              <a:rPr lang="en-US" smtClean="0"/>
              <a:t>Basic calculations in Matlab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15925" y="1897810"/>
            <a:ext cx="8308975" cy="3893389"/>
          </a:xfrm>
        </p:spPr>
        <p:txBody>
          <a:bodyPr/>
          <a:lstStyle/>
          <a:p>
            <a:pPr eaLnBrk="1" hangingPunct="1"/>
            <a:r>
              <a:rPr lang="en-US" dirty="0" smtClean="0"/>
              <a:t>Creating Variables</a:t>
            </a:r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				salary    =    900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2109156" y="3732213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000" b="1" dirty="0"/>
              <a:t>Variable name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653276" y="3810000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000" b="1" dirty="0"/>
              <a:t>Assign operator</a:t>
            </a: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4816418" y="37338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000" b="1" dirty="0"/>
              <a:t>value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857500" y="3313113"/>
            <a:ext cx="381000" cy="304800"/>
          </a:xfrm>
          <a:prstGeom prst="straightConnector1">
            <a:avLst/>
          </a:prstGeom>
          <a:ln w="53975">
            <a:solidFill>
              <a:schemeClr val="bg2">
                <a:lumMod val="75000"/>
              </a:schemeClr>
            </a:solidFill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980359" y="3465512"/>
            <a:ext cx="685800" cy="3175"/>
          </a:xfrm>
          <a:prstGeom prst="straightConnector1">
            <a:avLst/>
          </a:prstGeom>
          <a:ln w="53975">
            <a:solidFill>
              <a:schemeClr val="bg2">
                <a:lumMod val="75000"/>
              </a:schemeClr>
            </a:solidFill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4981040" y="3465513"/>
            <a:ext cx="457200" cy="76200"/>
          </a:xfrm>
          <a:prstGeom prst="straightConnector1">
            <a:avLst/>
          </a:prstGeom>
          <a:ln w="53975">
            <a:solidFill>
              <a:schemeClr val="bg2">
                <a:lumMod val="75000"/>
              </a:schemeClr>
            </a:solidFill>
            <a:round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50" name="TextBox 13"/>
          <p:cNvSpPr txBox="1">
            <a:spLocks noChangeArrowheads="1"/>
          </p:cNvSpPr>
          <p:nvPr/>
        </p:nvSpPr>
        <p:spPr bwMode="auto">
          <a:xfrm>
            <a:off x="533400" y="4724400"/>
            <a:ext cx="838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en-US" sz="2000" dirty="0" smtClean="0"/>
          </a:p>
          <a:p>
            <a:pPr eaLnBrk="1" hangingPunct="1">
              <a:buFont typeface="Arial" charset="0"/>
              <a:buChar char="•"/>
            </a:pPr>
            <a:r>
              <a:rPr lang="en-US" sz="2000" dirty="0" smtClean="0"/>
              <a:t>Variables </a:t>
            </a:r>
            <a:r>
              <a:rPr lang="en-US" sz="2000" dirty="0"/>
              <a:t>are case sensitive</a:t>
            </a:r>
          </a:p>
          <a:p>
            <a:pPr eaLnBrk="1" hangingPunct="1"/>
            <a:r>
              <a:rPr lang="en-US" sz="2000" dirty="0"/>
              <a:t> </a:t>
            </a:r>
            <a:r>
              <a:rPr lang="en-US" sz="2000" dirty="0" err="1"/>
              <a:t>ie</a:t>
            </a:r>
            <a:r>
              <a:rPr lang="en-US" sz="2000" dirty="0"/>
              <a:t>. </a:t>
            </a:r>
            <a:r>
              <a:rPr lang="en-US" sz="2000" dirty="0" err="1"/>
              <a:t>thisvar</a:t>
            </a:r>
            <a:r>
              <a:rPr lang="en-US" sz="2000" dirty="0"/>
              <a:t> and </a:t>
            </a:r>
            <a:r>
              <a:rPr lang="en-US" sz="2000" dirty="0" err="1"/>
              <a:t>Thisvar</a:t>
            </a:r>
            <a:r>
              <a:rPr lang="en-US" sz="2000" dirty="0"/>
              <a:t> and THISVAR are all different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 err="1"/>
              <a:t>whos</a:t>
            </a:r>
            <a:r>
              <a:rPr lang="en-US" sz="2000" dirty="0"/>
              <a:t> = gives a list of the variables in the workspace</a:t>
            </a:r>
          </a:p>
          <a:p>
            <a:pPr eaLnBrk="1" hangingPunct="1">
              <a:buFont typeface="Arial" charset="0"/>
              <a:buChar char="•"/>
            </a:pPr>
            <a:r>
              <a:rPr lang="en-GB" sz="2000" i="1" dirty="0" err="1"/>
              <a:t>Matlab</a:t>
            </a:r>
            <a:r>
              <a:rPr lang="en-GB" sz="2000" dirty="0"/>
              <a:t> uses the first 31 characters of a variable name only</a:t>
            </a:r>
          </a:p>
          <a:p>
            <a:pPr eaLnBrk="1" hangingPunct="1">
              <a:buFont typeface="Arial" charset="0"/>
              <a:buChar char="•"/>
            </a:pPr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source: The MathWorks Inc</a:t>
            </a:r>
          </a:p>
        </p:txBody>
      </p:sp>
    </p:spTree>
    <p:extLst>
      <p:ext uri="{BB962C8B-B14F-4D97-AF65-F5344CB8AC3E}">
        <p14:creationId xmlns:p14="http://schemas.microsoft.com/office/powerpoint/2010/main" val="212706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 how to program because…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your freedom</a:t>
            </a:r>
          </a:p>
          <a:p>
            <a:r>
              <a:rPr lang="en-US" dirty="0" smtClean="0"/>
              <a:t>Increase your scientific value</a:t>
            </a:r>
          </a:p>
          <a:p>
            <a:r>
              <a:rPr lang="en-US" dirty="0" smtClean="0"/>
              <a:t>Enjoyment</a:t>
            </a:r>
          </a:p>
          <a:p>
            <a:r>
              <a:rPr lang="en-US" dirty="0" smtClean="0"/>
              <a:t>Exercise your logical 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5925" y="556410"/>
            <a:ext cx="83089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Basic calculations in </a:t>
            </a:r>
            <a:r>
              <a:rPr lang="en-GB" dirty="0" err="1" smtClean="0"/>
              <a:t>Matlab</a:t>
            </a:r>
            <a:r>
              <a:rPr lang="en-GB" dirty="0" smtClean="0"/>
              <a:t>: Variables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4838"/>
            <a:ext cx="8686800" cy="4678362"/>
          </a:xfrm>
        </p:spPr>
        <p:txBody>
          <a:bodyPr/>
          <a:lstStyle/>
          <a:p>
            <a:pPr eaLnBrk="1" hangingPunct="1"/>
            <a:r>
              <a:rPr lang="en-GB" sz="2600" dirty="0" smtClean="0">
                <a:solidFill>
                  <a:schemeClr val="tx1"/>
                </a:solidFill>
              </a:rPr>
              <a:t>Once variables or graphics are created, they remain stored in memory if not explicitly cleared or overwritten.</a:t>
            </a:r>
          </a:p>
          <a:p>
            <a:pPr eaLnBrk="1" hangingPunct="1"/>
            <a:r>
              <a:rPr lang="en-GB" sz="2600" dirty="0" smtClean="0">
                <a:solidFill>
                  <a:schemeClr val="tx1"/>
                </a:solidFill>
              </a:rPr>
              <a:t>This is a common source of errors, since old variables may be mixed with new ones.</a:t>
            </a:r>
          </a:p>
          <a:p>
            <a:pPr eaLnBrk="1" hangingPunct="1"/>
            <a:r>
              <a:rPr lang="en-GB" sz="2600" dirty="0" smtClean="0">
                <a:solidFill>
                  <a:schemeClr val="tx1"/>
                </a:solidFill>
              </a:rPr>
              <a:t>Clear variables: </a:t>
            </a:r>
          </a:p>
          <a:p>
            <a:pPr eaLnBrk="1" hangingPunct="1"/>
            <a:r>
              <a:rPr lang="en-GB" sz="2600" dirty="0" smtClean="0">
                <a:solidFill>
                  <a:srgbClr val="0070C0"/>
                </a:solidFill>
              </a:rPr>
              <a:t>clear  all </a:t>
            </a:r>
            <a:r>
              <a:rPr lang="en-GB" sz="2600" dirty="0" smtClean="0">
                <a:solidFill>
                  <a:schemeClr val="tx1"/>
                </a:solidFill>
              </a:rPr>
              <a:t>% deletes all variables, compiled functions, etc…</a:t>
            </a:r>
          </a:p>
          <a:p>
            <a:pPr eaLnBrk="1" hangingPunct="1"/>
            <a:r>
              <a:rPr lang="en-GB" sz="2600" dirty="0" err="1" smtClean="0">
                <a:solidFill>
                  <a:srgbClr val="0070C0"/>
                </a:solidFill>
              </a:rPr>
              <a:t>clc</a:t>
            </a:r>
            <a:r>
              <a:rPr lang="en-GB" sz="2600" dirty="0" smtClean="0">
                <a:solidFill>
                  <a:srgbClr val="E46C0A"/>
                </a:solidFill>
              </a:rPr>
              <a:t>	</a:t>
            </a:r>
            <a:r>
              <a:rPr lang="en-GB" sz="2600" dirty="0" smtClean="0">
                <a:solidFill>
                  <a:schemeClr val="tx1"/>
                </a:solidFill>
              </a:rPr>
              <a:t>% clears the Command Window</a:t>
            </a:r>
          </a:p>
          <a:p>
            <a:pPr eaLnBrk="1" hangingPunct="1"/>
            <a:r>
              <a:rPr lang="en-GB" sz="2600" dirty="0" smtClean="0">
                <a:solidFill>
                  <a:srgbClr val="0070C0"/>
                </a:solidFill>
              </a:rPr>
              <a:t>close all</a:t>
            </a:r>
            <a:r>
              <a:rPr lang="en-GB" sz="2600" dirty="0" smtClean="0">
                <a:solidFill>
                  <a:srgbClr val="E46C0A"/>
                </a:solidFill>
              </a:rPr>
              <a:t> </a:t>
            </a:r>
            <a:r>
              <a:rPr lang="en-GB" sz="2600" dirty="0" smtClean="0">
                <a:solidFill>
                  <a:schemeClr val="tx1"/>
                </a:solidFill>
              </a:rPr>
              <a:t>% close all figures</a:t>
            </a:r>
          </a:p>
          <a:p>
            <a:pPr eaLnBrk="1" hangingPunct="1"/>
            <a:endParaRPr lang="en-GB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Source: HKA &amp; AB slides</a:t>
            </a:r>
          </a:p>
        </p:txBody>
      </p:sp>
    </p:spTree>
    <p:extLst>
      <p:ext uri="{BB962C8B-B14F-4D97-AF65-F5344CB8AC3E}">
        <p14:creationId xmlns:p14="http://schemas.microsoft.com/office/powerpoint/2010/main" val="318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15925" y="381000"/>
            <a:ext cx="83089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Basic calculations in Matlab: Variables</a:t>
            </a:r>
          </a:p>
        </p:txBody>
      </p:sp>
      <p:pic>
        <p:nvPicPr>
          <p:cNvPr id="3789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524000"/>
            <a:ext cx="69088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4"/>
          <p:cNvSpPr>
            <a:spLocks noGrp="1"/>
          </p:cNvSpPr>
          <p:nvPr>
            <p:ph idx="1"/>
          </p:nvPr>
        </p:nvSpPr>
        <p:spPr>
          <a:xfrm>
            <a:off x="415925" y="2133600"/>
            <a:ext cx="1641475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mtClean="0"/>
              <a:t>Syntax errors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source: The MathWorks Inc</a:t>
            </a:r>
          </a:p>
        </p:txBody>
      </p:sp>
    </p:spTree>
    <p:extLst>
      <p:ext uri="{BB962C8B-B14F-4D97-AF65-F5344CB8AC3E}">
        <p14:creationId xmlns:p14="http://schemas.microsoft.com/office/powerpoint/2010/main" val="369486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and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Vectors are like lists</a:t>
            </a:r>
            <a:br>
              <a:rPr lang="en-US" dirty="0" smtClean="0"/>
            </a:br>
            <a:r>
              <a:rPr lang="en-US" dirty="0" smtClean="0"/>
              <a:t>	a = [1,2,3,4,5]</a:t>
            </a:r>
          </a:p>
          <a:p>
            <a:r>
              <a:rPr lang="en-US" dirty="0" smtClean="0"/>
              <a:t>Matrices are like lists of lists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 smtClean="0"/>
              <a:t>	a = [ 1,3,5,7;</a:t>
            </a:r>
            <a:br>
              <a:rPr lang="en-US" dirty="0" smtClean="0"/>
            </a:br>
            <a:r>
              <a:rPr lang="en-US" dirty="0" smtClean="0"/>
              <a:t> 	        2,4,6,8 ]       </a:t>
            </a:r>
          </a:p>
          <a:p>
            <a:r>
              <a:rPr lang="en-US" dirty="0" smtClean="0"/>
              <a:t>Matrices can have many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8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15925" y="565036"/>
            <a:ext cx="830897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Creating Vectors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15925" y="1828800"/>
            <a:ext cx="8308975" cy="4114800"/>
          </a:xfrm>
        </p:spPr>
        <p:txBody>
          <a:bodyPr/>
          <a:lstStyle/>
          <a:p>
            <a:pPr eaLnBrk="1" hangingPunct="1"/>
            <a:r>
              <a:rPr lang="en-US" smtClean="0"/>
              <a:t>Vectors are one dimensional arrays </a:t>
            </a:r>
          </a:p>
          <a:p>
            <a:pPr lvl="1" eaLnBrk="1" hangingPunct="1">
              <a:buFont typeface="Wingdings" charset="2"/>
              <a:buNone/>
            </a:pPr>
            <a:r>
              <a:rPr lang="en-US" smtClean="0"/>
              <a:t>(either column or row vectors)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990600" y="3589338"/>
            <a:ext cx="563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800"/>
              <a:t>m  =  1      2      3      4 </a:t>
            </a:r>
          </a:p>
          <a:p>
            <a:pPr eaLnBrk="1" hangingPunct="1"/>
            <a:r>
              <a:rPr lang="en-US" sz="2800"/>
              <a:t>         5      6      7      8</a:t>
            </a:r>
          </a:p>
          <a:p>
            <a:pPr eaLnBrk="1" hangingPunct="1"/>
            <a:r>
              <a:rPr lang="en-US" sz="2800"/>
              <a:t>         9     10    11    12</a:t>
            </a:r>
          </a:p>
          <a:p>
            <a:pPr eaLnBrk="1" hangingPunct="1"/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1828800" y="3554834"/>
            <a:ext cx="2971800" cy="53340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3589338"/>
            <a:ext cx="533400" cy="137160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05400" y="367665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Row vector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71600" y="5113338"/>
            <a:ext cx="152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</a:rPr>
              <a:t>Column</a:t>
            </a:r>
          </a:p>
          <a:p>
            <a:pPr algn="ctr" eaLnBrk="1" hangingPunct="1"/>
            <a:r>
              <a:rPr lang="en-US" sz="2400" b="1">
                <a:solidFill>
                  <a:srgbClr val="FF0000"/>
                </a:solidFill>
              </a:rPr>
              <a:t>vector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source: The MathWorks Inc</a:t>
            </a:r>
          </a:p>
        </p:txBody>
      </p:sp>
    </p:spTree>
    <p:extLst>
      <p:ext uri="{BB962C8B-B14F-4D97-AF65-F5344CB8AC3E}">
        <p14:creationId xmlns:p14="http://schemas.microsoft.com/office/powerpoint/2010/main" val="41446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vectors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8360" y="1883199"/>
            <a:ext cx="7296724" cy="46474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&gt;&gt; </a:t>
            </a:r>
            <a:r>
              <a:rPr lang="en-US" sz="1600" dirty="0" smtClean="0">
                <a:solidFill>
                  <a:srgbClr val="0070C0"/>
                </a:solidFill>
                <a:latin typeface="Courier"/>
                <a:cs typeface="Courier"/>
              </a:rPr>
              <a:t>a = [1 2 3 4 5]</a:t>
            </a:r>
          </a:p>
          <a:p>
            <a:r>
              <a:rPr lang="en-US" sz="1600" dirty="0">
                <a:latin typeface="Courier"/>
                <a:cs typeface="Courier"/>
              </a:rPr>
              <a:t>a =</a:t>
            </a:r>
          </a:p>
          <a:p>
            <a:r>
              <a:rPr lang="en-US" sz="1600" dirty="0">
                <a:latin typeface="Courier"/>
                <a:cs typeface="Courier"/>
              </a:rPr>
              <a:t>     1     2     3     4     </a:t>
            </a:r>
            <a:r>
              <a:rPr lang="en-US" sz="1600" dirty="0" smtClean="0">
                <a:latin typeface="Courier"/>
                <a:cs typeface="Courier"/>
              </a:rPr>
              <a:t>5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&gt;&gt; </a:t>
            </a:r>
            <a:r>
              <a:rPr lang="en-US" sz="1600" dirty="0" smtClean="0">
                <a:solidFill>
                  <a:srgbClr val="0070C0"/>
                </a:solidFill>
                <a:latin typeface="Courier"/>
                <a:cs typeface="Courier"/>
              </a:rPr>
              <a:t>a = [1,2,3,4,5]</a:t>
            </a:r>
          </a:p>
          <a:p>
            <a:r>
              <a:rPr lang="en-US" sz="1600" dirty="0">
                <a:latin typeface="Courier"/>
                <a:cs typeface="Courier"/>
              </a:rPr>
              <a:t>a =</a:t>
            </a:r>
          </a:p>
          <a:p>
            <a:r>
              <a:rPr lang="en-US" sz="1600" dirty="0">
                <a:latin typeface="Courier"/>
                <a:cs typeface="Courier"/>
              </a:rPr>
              <a:t>     1     2     3     4     </a:t>
            </a:r>
            <a:r>
              <a:rPr lang="en-US" sz="1600" dirty="0" smtClean="0">
                <a:latin typeface="Courier"/>
                <a:cs typeface="Courier"/>
              </a:rPr>
              <a:t>5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&gt;&gt; </a:t>
            </a:r>
            <a:r>
              <a:rPr lang="en-US" sz="1600" dirty="0" smtClean="0">
                <a:solidFill>
                  <a:srgbClr val="0070C0"/>
                </a:solidFill>
                <a:latin typeface="Courier"/>
                <a:cs typeface="Courier"/>
              </a:rPr>
              <a:t>a = [1:5]</a:t>
            </a:r>
          </a:p>
          <a:p>
            <a:r>
              <a:rPr lang="en-US" sz="1600" dirty="0">
                <a:latin typeface="Courier"/>
                <a:cs typeface="Courier"/>
              </a:rPr>
              <a:t>a =</a:t>
            </a:r>
          </a:p>
          <a:p>
            <a:r>
              <a:rPr lang="en-US" sz="1600" dirty="0">
                <a:latin typeface="Courier"/>
                <a:cs typeface="Courier"/>
              </a:rPr>
              <a:t>     1     2     3     4     5</a:t>
            </a:r>
            <a:endParaRPr lang="en-US" sz="1600" dirty="0" smtClean="0">
              <a:latin typeface="Courier"/>
              <a:cs typeface="Courier"/>
            </a:endParaRPr>
          </a:p>
          <a:p>
            <a:endParaRPr lang="en-US" sz="1600" dirty="0" smtClean="0">
              <a:latin typeface="Courier"/>
              <a:cs typeface="Courier"/>
            </a:endParaRPr>
          </a:p>
          <a:p>
            <a:r>
              <a:rPr lang="en-GB" sz="1600" dirty="0">
                <a:latin typeface="Courier"/>
              </a:rPr>
              <a:t>&gt;&gt; </a:t>
            </a:r>
            <a:r>
              <a:rPr lang="en-GB" sz="1600" dirty="0" smtClean="0">
                <a:solidFill>
                  <a:srgbClr val="0070C0"/>
                </a:solidFill>
                <a:latin typeface="Courier"/>
              </a:rPr>
              <a:t>x </a:t>
            </a:r>
            <a:r>
              <a:rPr lang="en-GB" sz="1600" dirty="0">
                <a:solidFill>
                  <a:srgbClr val="0070C0"/>
                </a:solidFill>
                <a:latin typeface="Courier"/>
              </a:rPr>
              <a:t>= [ 1 2 3 </a:t>
            </a:r>
            <a:r>
              <a:rPr lang="en-GB" sz="1600" dirty="0" smtClean="0">
                <a:solidFill>
                  <a:srgbClr val="0070C0"/>
                </a:solidFill>
                <a:latin typeface="Courier"/>
              </a:rPr>
              <a:t>]; </a:t>
            </a:r>
            <a:r>
              <a:rPr lang="en-GB" sz="1600" dirty="0">
                <a:solidFill>
                  <a:srgbClr val="0070C0"/>
                </a:solidFill>
                <a:latin typeface="Courier"/>
              </a:rPr>
              <a:t>y = [ 4 5 6 </a:t>
            </a:r>
            <a:r>
              <a:rPr lang="en-GB" sz="1600" dirty="0" smtClean="0">
                <a:solidFill>
                  <a:srgbClr val="0070C0"/>
                </a:solidFill>
                <a:latin typeface="Courier"/>
              </a:rPr>
              <a:t>];</a:t>
            </a:r>
            <a:endParaRPr lang="en-GB" sz="1600" dirty="0">
              <a:solidFill>
                <a:srgbClr val="0070C0"/>
              </a:solidFill>
              <a:latin typeface="Courier"/>
            </a:endParaRPr>
          </a:p>
          <a:p>
            <a:r>
              <a:rPr lang="en-GB" sz="1600" dirty="0" smtClean="0">
                <a:latin typeface="Courier"/>
              </a:rPr>
              <a:t>&gt;&gt; </a:t>
            </a:r>
            <a:r>
              <a:rPr lang="en-GB" sz="1600" dirty="0">
                <a:solidFill>
                  <a:srgbClr val="0070C0"/>
                </a:solidFill>
                <a:latin typeface="Courier"/>
              </a:rPr>
              <a:t>z = [ x y </a:t>
            </a:r>
            <a:r>
              <a:rPr lang="en-GB" sz="1600" dirty="0" smtClean="0">
                <a:solidFill>
                  <a:srgbClr val="0070C0"/>
                </a:solidFill>
                <a:latin typeface="Courier"/>
              </a:rPr>
              <a:t>]</a:t>
            </a:r>
            <a:endParaRPr lang="en-GB" sz="1600" dirty="0">
              <a:solidFill>
                <a:srgbClr val="0070C0"/>
              </a:solidFill>
              <a:latin typeface="Courier"/>
            </a:endParaRPr>
          </a:p>
          <a:p>
            <a:r>
              <a:rPr lang="en-GB" sz="1600" dirty="0">
                <a:latin typeface="Courier"/>
              </a:rPr>
              <a:t>z </a:t>
            </a:r>
            <a:r>
              <a:rPr lang="en-GB" sz="1600" dirty="0" smtClean="0">
                <a:latin typeface="Courier"/>
              </a:rPr>
              <a:t>=</a:t>
            </a:r>
          </a:p>
          <a:p>
            <a:r>
              <a:rPr lang="en-US" sz="1600" dirty="0" smtClean="0">
                <a:latin typeface="Courier"/>
                <a:cs typeface="Courier"/>
              </a:rPr>
              <a:t>     1     </a:t>
            </a:r>
            <a:r>
              <a:rPr lang="en-US" sz="1600" dirty="0">
                <a:latin typeface="Courier"/>
                <a:cs typeface="Courier"/>
              </a:rPr>
              <a:t>2     3     4     </a:t>
            </a:r>
            <a:r>
              <a:rPr lang="en-US" sz="1600" dirty="0" smtClean="0">
                <a:latin typeface="Courier"/>
                <a:cs typeface="Courier"/>
              </a:rPr>
              <a:t>5     6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GB" sz="1600" dirty="0" smtClean="0">
                <a:latin typeface="Courier"/>
              </a:rPr>
              <a:t>&gt;&gt; </a:t>
            </a:r>
            <a:r>
              <a:rPr lang="en-GB" sz="1600" dirty="0">
                <a:solidFill>
                  <a:srgbClr val="0070C0"/>
                </a:solidFill>
                <a:latin typeface="Courier"/>
              </a:rPr>
              <a:t>z = [x ; y</a:t>
            </a:r>
            <a:r>
              <a:rPr lang="en-GB" sz="1600" dirty="0" smtClean="0">
                <a:solidFill>
                  <a:srgbClr val="0070C0"/>
                </a:solidFill>
                <a:latin typeface="Courier"/>
              </a:rPr>
              <a:t>]; </a:t>
            </a:r>
            <a:r>
              <a:rPr lang="en-GB" sz="1600" dirty="0" smtClean="0">
                <a:solidFill>
                  <a:schemeClr val="accent5"/>
                </a:solidFill>
                <a:latin typeface="Courier"/>
              </a:rPr>
              <a:t>% this is a matrix</a:t>
            </a:r>
            <a:endParaRPr lang="en-GB" sz="1600" dirty="0">
              <a:solidFill>
                <a:schemeClr val="accent5"/>
              </a:solidFill>
              <a:latin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65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15925" y="565036"/>
            <a:ext cx="830897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Creating Vectors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-1828800" y="3505200"/>
            <a:ext cx="7966075" cy="3276600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en-US" dirty="0" smtClean="0"/>
              <a:t>x  =  a : dx : b</a:t>
            </a:r>
          </a:p>
          <a:p>
            <a:pPr algn="ctr" eaLnBrk="1" hangingPunct="1">
              <a:buFont typeface="Wingdings" charset="2"/>
              <a:buNone/>
            </a:pPr>
            <a:endParaRPr lang="en-US" sz="1800" dirty="0" smtClean="0"/>
          </a:p>
          <a:p>
            <a:pPr algn="ctr" eaLnBrk="1" hangingPunct="1">
              <a:buFont typeface="Wingdings" charset="2"/>
              <a:buNone/>
            </a:pPr>
            <a:r>
              <a:rPr lang="en-US" sz="2400" dirty="0" smtClean="0"/>
              <a:t>             first number              last number</a:t>
            </a:r>
          </a:p>
          <a:p>
            <a:pPr algn="ctr" eaLnBrk="1" hangingPunct="1">
              <a:spcBef>
                <a:spcPts val="1400"/>
              </a:spcBef>
              <a:buFont typeface="Wingdings" charset="2"/>
              <a:buNone/>
            </a:pPr>
            <a:r>
              <a:rPr lang="en-US" sz="2400" dirty="0" smtClean="0"/>
              <a:t>             Interval</a:t>
            </a:r>
          </a:p>
          <a:p>
            <a:pPr algn="ctr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dirty="0" smtClean="0"/>
              <a:t>              (default is 1)</a:t>
            </a:r>
          </a:p>
          <a:p>
            <a:pPr algn="ctr" eaLnBrk="1" hangingPunct="1">
              <a:buFont typeface="Wingdings" charset="2"/>
              <a:buNone/>
            </a:pPr>
            <a:endParaRPr lang="en-US" dirty="0" smtClean="0"/>
          </a:p>
        </p:txBody>
      </p:sp>
      <p:pic>
        <p:nvPicPr>
          <p:cNvPr id="4608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108200"/>
            <a:ext cx="42291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1222375" y="4047954"/>
            <a:ext cx="685800" cy="609600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2899503" y="4119124"/>
            <a:ext cx="762000" cy="457200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1803230" y="4623050"/>
            <a:ext cx="1295400" cy="3175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63707" y="2693988"/>
            <a:ext cx="392789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600" dirty="0" smtClean="0"/>
              <a:t>Also:</a:t>
            </a:r>
          </a:p>
          <a:p>
            <a:pPr eaLnBrk="1" hangingPunct="1"/>
            <a:r>
              <a:rPr lang="pt-BR" sz="1600" dirty="0"/>
              <a:t>&gt;&gt;</a:t>
            </a:r>
            <a:r>
              <a:rPr lang="pt-BR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x = x’   </a:t>
            </a:r>
            <a:r>
              <a:rPr lang="en-US" sz="1600" dirty="0" smtClean="0"/>
              <a:t>transpose</a:t>
            </a:r>
          </a:p>
          <a:p>
            <a:pPr eaLnBrk="1" hangingPunct="1"/>
            <a:r>
              <a:rPr lang="en-US" sz="1600" dirty="0" smtClean="0"/>
              <a:t>Example:</a:t>
            </a:r>
          </a:p>
          <a:p>
            <a:pPr eaLnBrk="1" hangingPunct="1"/>
            <a:r>
              <a:rPr lang="pt-BR" sz="1600" dirty="0"/>
              <a:t>&gt;&gt;</a:t>
            </a:r>
            <a:r>
              <a:rPr lang="pt-BR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x=[1:3:13]</a:t>
            </a:r>
          </a:p>
          <a:p>
            <a:pPr eaLnBrk="1" hangingPunct="1"/>
            <a:r>
              <a:rPr lang="pt-BR" sz="1600" dirty="0" smtClean="0"/>
              <a:t>&gt;&gt;</a:t>
            </a:r>
            <a:r>
              <a:rPr lang="pt-BR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x = x’</a:t>
            </a:r>
          </a:p>
          <a:p>
            <a:pPr eaLnBrk="1" hangingPunct="1"/>
            <a:endParaRPr lang="en-US" sz="16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1600" dirty="0" smtClean="0"/>
              <a:t>For output not to appear on screen but be stored in the workspace use semicolon:</a:t>
            </a:r>
          </a:p>
          <a:p>
            <a:pPr eaLnBrk="1" hangingPunct="1"/>
            <a:r>
              <a:rPr lang="pt-BR" sz="1600" dirty="0" smtClean="0"/>
              <a:t>&gt;&gt;</a:t>
            </a:r>
            <a:r>
              <a:rPr lang="pt-BR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x=[1:3:13];</a:t>
            </a:r>
          </a:p>
          <a:p>
            <a:pPr eaLnBrk="1" hangingPunct="1"/>
            <a:endParaRPr lang="en-US" sz="16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1600" dirty="0" smtClean="0"/>
              <a:t>Can be used to give multiple commands</a:t>
            </a:r>
          </a:p>
          <a:p>
            <a:pPr eaLnBrk="1" hangingPunct="1"/>
            <a:r>
              <a:rPr lang="pt-BR" sz="1600" dirty="0" smtClean="0"/>
              <a:t>&gt;&gt;</a:t>
            </a:r>
            <a:r>
              <a:rPr lang="pt-BR" sz="1600" dirty="0" smtClean="0">
                <a:solidFill>
                  <a:srgbClr val="0070C0"/>
                </a:solidFill>
              </a:rPr>
              <a:t> a = 1; b = 2; c = 3;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source: The </a:t>
            </a:r>
            <a:r>
              <a:rPr lang="en-US" dirty="0" err="1"/>
              <a:t>MathWorks</a:t>
            </a:r>
            <a:r>
              <a:rPr lang="en-US" dirty="0"/>
              <a:t> </a:t>
            </a:r>
            <a:r>
              <a:rPr lang="en-US" dirty="0" err="1"/>
              <a:t>Inc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vectors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853" y="2133600"/>
            <a:ext cx="7469397" cy="39925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Data can be created in a linear sequence using built in </a:t>
            </a:r>
            <a:r>
              <a:rPr lang="en-GB" dirty="0" err="1"/>
              <a:t>Matlab</a:t>
            </a:r>
            <a:r>
              <a:rPr lang="en-GB" dirty="0"/>
              <a:t> functions</a:t>
            </a:r>
          </a:p>
          <a:p>
            <a:r>
              <a:rPr lang="en-GB" dirty="0" err="1">
                <a:solidFill>
                  <a:srgbClr val="0070C0"/>
                </a:solidFill>
              </a:rPr>
              <a:t>linspace</a:t>
            </a:r>
            <a:r>
              <a:rPr lang="en-GB" dirty="0">
                <a:solidFill>
                  <a:srgbClr val="0070C0"/>
                </a:solidFill>
              </a:rPr>
              <a:t>(x1, x2, N)</a:t>
            </a:r>
          </a:p>
          <a:p>
            <a:r>
              <a:rPr lang="en-GB" dirty="0"/>
              <a:t>This function generates N points linearly between X1 and X2.</a:t>
            </a:r>
          </a:p>
          <a:p>
            <a:r>
              <a:rPr lang="en-GB" dirty="0"/>
              <a:t>For example:</a:t>
            </a:r>
          </a:p>
          <a:p>
            <a:r>
              <a:rPr lang="en-GB" dirty="0"/>
              <a:t>&gt;&gt; </a:t>
            </a:r>
            <a:r>
              <a:rPr lang="en-GB" dirty="0">
                <a:solidFill>
                  <a:srgbClr val="0070C0"/>
                </a:solidFill>
              </a:rPr>
              <a:t>a = </a:t>
            </a:r>
            <a:r>
              <a:rPr lang="en-GB" dirty="0" err="1">
                <a:solidFill>
                  <a:srgbClr val="0070C0"/>
                </a:solidFill>
              </a:rPr>
              <a:t>linspace</a:t>
            </a:r>
            <a:r>
              <a:rPr lang="en-GB" dirty="0">
                <a:solidFill>
                  <a:srgbClr val="0070C0"/>
                </a:solidFill>
              </a:rPr>
              <a:t>(1,19,10)</a:t>
            </a:r>
          </a:p>
          <a:p>
            <a:r>
              <a:rPr lang="en-GB" dirty="0"/>
              <a:t>a </a:t>
            </a:r>
            <a:r>
              <a:rPr lang="en-GB" dirty="0" smtClean="0"/>
              <a:t>= 1 </a:t>
            </a:r>
            <a:r>
              <a:rPr lang="en-GB" dirty="0"/>
              <a:t>3 5 7 9 11 13 15 17 19</a:t>
            </a:r>
          </a:p>
          <a:p>
            <a:r>
              <a:rPr lang="en-GB" dirty="0"/>
              <a:t>If N is not defined it defaults to 100</a:t>
            </a:r>
          </a:p>
        </p:txBody>
      </p:sp>
    </p:spTree>
    <p:extLst>
      <p:ext uri="{BB962C8B-B14F-4D97-AF65-F5344CB8AC3E}">
        <p14:creationId xmlns:p14="http://schemas.microsoft.com/office/powerpoint/2010/main" val="74397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15925" y="565036"/>
            <a:ext cx="830897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Creating Matrices</a:t>
            </a:r>
          </a:p>
        </p:txBody>
      </p:sp>
      <p:sp>
        <p:nvSpPr>
          <p:cNvPr id="47107" name="Content Placeholder 9"/>
          <p:cNvSpPr>
            <a:spLocks noGrp="1"/>
          </p:cNvSpPr>
          <p:nvPr>
            <p:ph idx="1"/>
          </p:nvPr>
        </p:nvSpPr>
        <p:spPr>
          <a:xfrm>
            <a:off x="415925" y="1905000"/>
            <a:ext cx="8042275" cy="4487174"/>
          </a:xfrm>
        </p:spPr>
        <p:txBody>
          <a:bodyPr/>
          <a:lstStyle/>
          <a:p>
            <a:pPr eaLnBrk="1" hangingPunct="1"/>
            <a:r>
              <a:rPr lang="en-US" sz="2800" smtClean="0"/>
              <a:t>Matrices are two dimensional arrays</a:t>
            </a:r>
            <a:endParaRPr lang="en-US" sz="2400" smtClean="0"/>
          </a:p>
          <a:p>
            <a:pPr eaLnBrk="1" hangingPunct="1"/>
            <a:r>
              <a:rPr lang="en-US" sz="2800" smtClean="0"/>
              <a:t>A couple common ways to create matrices:</a:t>
            </a:r>
          </a:p>
        </p:txBody>
      </p:sp>
      <p:pic>
        <p:nvPicPr>
          <p:cNvPr id="47108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1651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4343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3708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Box 18"/>
          <p:cNvSpPr txBox="1">
            <a:spLocks noChangeArrowheads="1"/>
          </p:cNvSpPr>
          <p:nvPr/>
        </p:nvSpPr>
        <p:spPr bwMode="auto">
          <a:xfrm>
            <a:off x="457200" y="58674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400"/>
              <a:t>Use square brackets when creating arrays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source: The MathWorks Inc</a:t>
            </a:r>
          </a:p>
        </p:txBody>
      </p:sp>
    </p:spTree>
    <p:extLst>
      <p:ext uri="{BB962C8B-B14F-4D97-AF65-F5344CB8AC3E}">
        <p14:creationId xmlns:p14="http://schemas.microsoft.com/office/powerpoint/2010/main" val="12888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matrices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676" y="2381882"/>
            <a:ext cx="6482241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&gt;&gt; </a:t>
            </a:r>
            <a:r>
              <a:rPr lang="en-US" dirty="0" smtClean="0">
                <a:solidFill>
                  <a:srgbClr val="0070C0"/>
                </a:solidFill>
                <a:latin typeface="Courier"/>
                <a:cs typeface="Courier"/>
              </a:rPr>
              <a:t>a = [1 2 3; 4 5 6]</a:t>
            </a:r>
          </a:p>
          <a:p>
            <a:r>
              <a:rPr lang="en-US" dirty="0">
                <a:latin typeface="Courier"/>
                <a:cs typeface="Courier"/>
              </a:rPr>
              <a:t>a =</a:t>
            </a:r>
          </a:p>
          <a:p>
            <a:r>
              <a:rPr lang="en-US" dirty="0">
                <a:latin typeface="Courier"/>
                <a:cs typeface="Courier"/>
              </a:rPr>
              <a:t>     1     2     3</a:t>
            </a:r>
          </a:p>
          <a:p>
            <a:r>
              <a:rPr lang="en-US" dirty="0">
                <a:latin typeface="Courier"/>
                <a:cs typeface="Courier"/>
              </a:rPr>
              <a:t>     4     5     6</a:t>
            </a:r>
          </a:p>
          <a:p>
            <a:r>
              <a:rPr lang="en-US" dirty="0" smtClean="0">
                <a:latin typeface="Courier"/>
                <a:cs typeface="Courier"/>
              </a:rPr>
              <a:t>&gt;&gt; </a:t>
            </a:r>
            <a:r>
              <a:rPr lang="da-DK" dirty="0">
                <a:solidFill>
                  <a:srgbClr val="0070C0"/>
                </a:solidFill>
                <a:latin typeface="Courier"/>
                <a:cs typeface="Courier"/>
              </a:rPr>
              <a:t>a = [1 2 3; 4 5 6; 7 8 9]</a:t>
            </a:r>
            <a:endParaRPr lang="en-US" dirty="0" smtClean="0">
              <a:solidFill>
                <a:srgbClr val="0070C0"/>
              </a:solidFill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a = </a:t>
            </a:r>
          </a:p>
          <a:p>
            <a:r>
              <a:rPr lang="en-US" dirty="0" smtClean="0">
                <a:latin typeface="Courier"/>
                <a:cs typeface="Courier"/>
              </a:rPr>
              <a:t>     </a:t>
            </a:r>
            <a:r>
              <a:rPr lang="en-US" dirty="0">
                <a:latin typeface="Courier"/>
                <a:cs typeface="Courier"/>
              </a:rPr>
              <a:t>1     2     3</a:t>
            </a:r>
          </a:p>
          <a:p>
            <a:r>
              <a:rPr lang="en-US" dirty="0">
                <a:latin typeface="Courier"/>
                <a:cs typeface="Courier"/>
              </a:rPr>
              <a:t>     4     5     6</a:t>
            </a:r>
          </a:p>
          <a:p>
            <a:r>
              <a:rPr lang="en-US" dirty="0">
                <a:latin typeface="Courier"/>
                <a:cs typeface="Courier"/>
              </a:rPr>
              <a:t>     7     8     9</a:t>
            </a:r>
          </a:p>
        </p:txBody>
      </p:sp>
    </p:spTree>
    <p:extLst>
      <p:ext uri="{BB962C8B-B14F-4D97-AF65-F5344CB8AC3E}">
        <p14:creationId xmlns:p14="http://schemas.microsoft.com/office/powerpoint/2010/main" val="33231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matrices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676" y="2049054"/>
            <a:ext cx="6482241" cy="45243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&gt;&gt;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urier"/>
                <a:cs typeface="Courier"/>
              </a:rPr>
              <a:t>ones(3)</a:t>
            </a:r>
          </a:p>
          <a:p>
            <a:r>
              <a:rPr lang="en-US" dirty="0" err="1" smtClean="0">
                <a:latin typeface="Courier"/>
                <a:cs typeface="Courier"/>
              </a:rPr>
              <a:t>ans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=</a:t>
            </a:r>
          </a:p>
          <a:p>
            <a:r>
              <a:rPr lang="en-US" dirty="0">
                <a:latin typeface="Courier"/>
                <a:cs typeface="Courier"/>
              </a:rPr>
              <a:t>     1     1     1</a:t>
            </a:r>
          </a:p>
          <a:p>
            <a:r>
              <a:rPr lang="en-US" dirty="0">
                <a:latin typeface="Courier"/>
                <a:cs typeface="Courier"/>
              </a:rPr>
              <a:t>     1     1     1</a:t>
            </a:r>
          </a:p>
          <a:p>
            <a:r>
              <a:rPr lang="en-US" dirty="0">
                <a:latin typeface="Courier"/>
                <a:cs typeface="Courier"/>
              </a:rPr>
              <a:t>     1     1     1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&gt;&gt; </a:t>
            </a:r>
            <a:r>
              <a:rPr lang="en-US" dirty="0" smtClean="0">
                <a:solidFill>
                  <a:srgbClr val="0070C0"/>
                </a:solidFill>
                <a:latin typeface="Courier"/>
                <a:cs typeface="Courier"/>
              </a:rPr>
              <a:t>ones(2,3)</a:t>
            </a:r>
          </a:p>
          <a:p>
            <a:r>
              <a:rPr lang="en-US" dirty="0" err="1">
                <a:latin typeface="Courier"/>
                <a:cs typeface="Courier"/>
              </a:rPr>
              <a:t>ans</a:t>
            </a:r>
            <a:r>
              <a:rPr lang="en-US" dirty="0">
                <a:latin typeface="Courier"/>
                <a:cs typeface="Courier"/>
              </a:rPr>
              <a:t> =</a:t>
            </a:r>
          </a:p>
          <a:p>
            <a:r>
              <a:rPr lang="en-US" dirty="0">
                <a:latin typeface="Courier"/>
                <a:cs typeface="Courier"/>
              </a:rPr>
              <a:t>     1     1     1</a:t>
            </a:r>
          </a:p>
          <a:p>
            <a:r>
              <a:rPr lang="en-US" dirty="0">
                <a:latin typeface="Courier"/>
                <a:cs typeface="Courier"/>
              </a:rPr>
              <a:t>     1     1     </a:t>
            </a:r>
            <a:r>
              <a:rPr lang="en-US" dirty="0" smtClean="0">
                <a:latin typeface="Courier"/>
                <a:cs typeface="Courier"/>
              </a:rPr>
              <a:t>1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&gt;&gt; </a:t>
            </a:r>
            <a:r>
              <a:rPr lang="en-US" dirty="0" smtClean="0">
                <a:solidFill>
                  <a:srgbClr val="0070C0"/>
                </a:solidFill>
                <a:latin typeface="Courier"/>
                <a:cs typeface="Courier"/>
              </a:rPr>
              <a:t>zeros(3,4)</a:t>
            </a:r>
          </a:p>
          <a:p>
            <a:r>
              <a:rPr lang="en-US" dirty="0" err="1">
                <a:latin typeface="Courier"/>
                <a:cs typeface="Courier"/>
              </a:rPr>
              <a:t>ans</a:t>
            </a:r>
            <a:r>
              <a:rPr lang="en-US" dirty="0">
                <a:latin typeface="Courier"/>
                <a:cs typeface="Courier"/>
              </a:rPr>
              <a:t> =</a:t>
            </a:r>
          </a:p>
          <a:p>
            <a:r>
              <a:rPr lang="en-US" dirty="0">
                <a:latin typeface="Courier"/>
                <a:cs typeface="Courier"/>
              </a:rPr>
              <a:t>     0     0     0     0</a:t>
            </a:r>
          </a:p>
          <a:p>
            <a:r>
              <a:rPr lang="en-US" dirty="0">
                <a:latin typeface="Courier"/>
                <a:cs typeface="Courier"/>
              </a:rPr>
              <a:t>     0     0     0     0</a:t>
            </a:r>
          </a:p>
          <a:p>
            <a:r>
              <a:rPr lang="en-US" dirty="0">
                <a:latin typeface="Courier"/>
                <a:cs typeface="Courier"/>
              </a:rPr>
              <a:t>     0     0     0     0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5445" y="3759923"/>
            <a:ext cx="634973" cy="28735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95000"/>
                  <a:shade val="70000"/>
                  <a:satMod val="150000"/>
                  <a:alpha val="16000"/>
                </a:schemeClr>
              </a:gs>
              <a:gs pos="100000">
                <a:schemeClr val="accent2">
                  <a:tint val="100000"/>
                  <a:shade val="100000"/>
                  <a:satMod val="1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326506" y="3935892"/>
            <a:ext cx="11092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3496179" y="3371773"/>
            <a:ext cx="2279785" cy="1128238"/>
          </a:xfrm>
          <a:prstGeom prst="cloud">
            <a:avLst/>
          </a:prstGeom>
          <a:gradFill flip="none" rotWithShape="1">
            <a:gsLst>
              <a:gs pos="0">
                <a:schemeClr val="accent2">
                  <a:tint val="95000"/>
                  <a:shade val="70000"/>
                  <a:satMod val="150000"/>
                </a:schemeClr>
              </a:gs>
              <a:gs pos="100000">
                <a:schemeClr val="accent2">
                  <a:tint val="100000"/>
                  <a:shade val="100000"/>
                  <a:satMod val="1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(</a:t>
            </a:r>
            <a:r>
              <a:rPr lang="en-US" sz="1600" dirty="0" err="1" smtClean="0"/>
              <a:t>rows,columns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201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5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30060" y="2535742"/>
            <a:ext cx="7254815" cy="1717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PROGRAMMING == PROBLEM SOLVING</a:t>
            </a:r>
          </a:p>
          <a:p>
            <a:pPr marL="0" indent="0">
              <a:buNone/>
            </a:pPr>
            <a:r>
              <a:rPr lang="en-US" sz="3200" b="1" i="1" dirty="0" smtClean="0"/>
              <a:t>the concept of an ALGORITHM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7360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matrices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676" y="2049054"/>
            <a:ext cx="6482241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&gt;&gt; </a:t>
            </a:r>
            <a:r>
              <a:rPr lang="en-US" dirty="0">
                <a:solidFill>
                  <a:srgbClr val="0070C0"/>
                </a:solidFill>
                <a:latin typeface="Courier"/>
                <a:cs typeface="Courier"/>
              </a:rPr>
              <a:t>rand(3)</a:t>
            </a:r>
          </a:p>
          <a:p>
            <a:r>
              <a:rPr lang="en-US" dirty="0" err="1">
                <a:latin typeface="Courier"/>
                <a:cs typeface="Courier"/>
              </a:rPr>
              <a:t>ans</a:t>
            </a:r>
            <a:r>
              <a:rPr lang="en-US" dirty="0">
                <a:latin typeface="Courier"/>
                <a:cs typeface="Courier"/>
              </a:rPr>
              <a:t> =</a:t>
            </a:r>
          </a:p>
          <a:p>
            <a:r>
              <a:rPr lang="en-US" dirty="0">
                <a:latin typeface="Courier"/>
                <a:cs typeface="Courier"/>
              </a:rPr>
              <a:t>    0.8147    0.9134    0.2785</a:t>
            </a:r>
          </a:p>
          <a:p>
            <a:r>
              <a:rPr lang="en-US" dirty="0">
                <a:latin typeface="Courier"/>
                <a:cs typeface="Courier"/>
              </a:rPr>
              <a:t>    0.9058    0.6324    0.5469</a:t>
            </a:r>
          </a:p>
          <a:p>
            <a:r>
              <a:rPr lang="en-US" dirty="0">
                <a:latin typeface="Courier"/>
                <a:cs typeface="Courier"/>
              </a:rPr>
              <a:t>    0.1270    0.0975    </a:t>
            </a:r>
            <a:r>
              <a:rPr lang="en-US" dirty="0" smtClean="0">
                <a:latin typeface="Courier"/>
                <a:cs typeface="Courier"/>
              </a:rPr>
              <a:t>0.9575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&gt;&gt; </a:t>
            </a:r>
            <a:r>
              <a:rPr lang="en-US" dirty="0">
                <a:solidFill>
                  <a:srgbClr val="0070C0"/>
                </a:solidFill>
                <a:latin typeface="Courier"/>
                <a:cs typeface="Courier"/>
              </a:rPr>
              <a:t>nan(4)</a:t>
            </a:r>
          </a:p>
          <a:p>
            <a:r>
              <a:rPr lang="en-US" dirty="0" err="1">
                <a:latin typeface="Courier"/>
                <a:cs typeface="Courier"/>
              </a:rPr>
              <a:t>ans</a:t>
            </a:r>
            <a:r>
              <a:rPr lang="en-US" dirty="0">
                <a:latin typeface="Courier"/>
                <a:cs typeface="Courier"/>
              </a:rPr>
              <a:t> =</a:t>
            </a:r>
          </a:p>
          <a:p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NaN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7412" y="4341386"/>
            <a:ext cx="462841" cy="17596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95000"/>
                  <a:shade val="70000"/>
                  <a:satMod val="150000"/>
                  <a:alpha val="16000"/>
                </a:schemeClr>
              </a:gs>
              <a:gs pos="100000">
                <a:schemeClr val="accent2">
                  <a:tint val="100000"/>
                  <a:shade val="100000"/>
                  <a:satMod val="1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449776" y="4448499"/>
            <a:ext cx="1281422" cy="68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4731198" y="3741948"/>
            <a:ext cx="2754102" cy="1751355"/>
          </a:xfrm>
          <a:prstGeom prst="cloud">
            <a:avLst/>
          </a:prstGeom>
          <a:gradFill flip="none" rotWithShape="1">
            <a:gsLst>
              <a:gs pos="0">
                <a:schemeClr val="accent2">
                  <a:tint val="95000"/>
                  <a:shade val="70000"/>
                  <a:satMod val="150000"/>
                </a:schemeClr>
              </a:gs>
              <a:gs pos="100000">
                <a:schemeClr val="accent2">
                  <a:tint val="100000"/>
                  <a:shade val="100000"/>
                  <a:satMod val="1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NaN</a:t>
            </a:r>
            <a:r>
              <a:rPr lang="en-US" sz="1600" dirty="0" smtClean="0"/>
              <a:t> = “Not a Number”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98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size() </a:t>
            </a:r>
            <a:r>
              <a:rPr lang="en-US" dirty="0" smtClean="0"/>
              <a:t>will tell you the dimensions of a matrix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length()</a:t>
            </a:r>
            <a:r>
              <a:rPr lang="en-US" dirty="0" smtClean="0"/>
              <a:t> will tell you the length of a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2474"/>
            <a:ext cx="8229600" cy="1325562"/>
          </a:xfrm>
        </p:spPr>
        <p:txBody>
          <a:bodyPr/>
          <a:lstStyle/>
          <a:p>
            <a:pPr eaLnBrk="1" hangingPunct="1"/>
            <a:r>
              <a:rPr lang="en-US" dirty="0" smtClean="0"/>
              <a:t>Creating Matrices</a:t>
            </a:r>
            <a:endParaRPr lang="en-GB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15396"/>
            <a:ext cx="8229600" cy="393936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GB" dirty="0" smtClean="0"/>
              <a:t>Other ways to enter matrices: </a:t>
            </a:r>
          </a:p>
          <a:p>
            <a:pPr eaLnBrk="1" hangingPunct="1">
              <a:buFont typeface="Arial" charset="0"/>
              <a:buChar char="•"/>
            </a:pPr>
            <a:endParaRPr lang="en-GB" sz="900" dirty="0" smtClean="0"/>
          </a:p>
          <a:p>
            <a:pPr eaLnBrk="1" hangingPunct="1">
              <a:buFont typeface="Arial" charset="0"/>
              <a:buChar char="•"/>
            </a:pPr>
            <a:endParaRPr lang="en-GB" sz="900" dirty="0" smtClean="0"/>
          </a:p>
          <a:p>
            <a:pPr eaLnBrk="1" hangingPunct="1">
              <a:buFont typeface="Arial" charset="0"/>
              <a:buChar char="•"/>
            </a:pPr>
            <a:r>
              <a:rPr lang="en-GB" dirty="0" smtClean="0"/>
              <a:t>Loaded from external data files (check </a:t>
            </a:r>
            <a:r>
              <a:rPr lang="en-GB" dirty="0" smtClean="0">
                <a:solidFill>
                  <a:srgbClr val="0070C0"/>
                </a:solidFill>
              </a:rPr>
              <a:t>save</a:t>
            </a:r>
            <a:r>
              <a:rPr lang="en-GB" dirty="0" smtClean="0"/>
              <a:t> &amp; </a:t>
            </a:r>
            <a:r>
              <a:rPr lang="en-GB" dirty="0" smtClean="0">
                <a:solidFill>
                  <a:srgbClr val="0070C0"/>
                </a:solidFill>
              </a:rPr>
              <a:t>load</a:t>
            </a:r>
            <a:r>
              <a:rPr lang="en-GB" dirty="0" smtClean="0"/>
              <a:t>)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 smtClean="0"/>
              <a:t>Generated using built-in functions</a:t>
            </a:r>
          </a:p>
          <a:p>
            <a:pPr eaLnBrk="1" hangingPunct="1">
              <a:buFont typeface="Arial" charset="0"/>
              <a:buChar char="•"/>
            </a:pPr>
            <a:r>
              <a:rPr lang="en-GB" dirty="0" smtClean="0"/>
              <a:t>Created with defined functions in M-files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Source: HKA &amp; AB slides</a:t>
            </a:r>
          </a:p>
        </p:txBody>
      </p:sp>
    </p:spTree>
    <p:extLst>
      <p:ext uri="{BB962C8B-B14F-4D97-AF65-F5344CB8AC3E}">
        <p14:creationId xmlns:p14="http://schemas.microsoft.com/office/powerpoint/2010/main" val="19979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elements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081" y="1958522"/>
            <a:ext cx="6626837" cy="45243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&gt;&gt; </a:t>
            </a:r>
            <a:r>
              <a:rPr lang="en-US" dirty="0" smtClean="0">
                <a:solidFill>
                  <a:srgbClr val="0070C0"/>
                </a:solidFill>
                <a:latin typeface="Courier"/>
                <a:cs typeface="Courier"/>
              </a:rPr>
              <a:t>a = [0:4]</a:t>
            </a:r>
          </a:p>
          <a:p>
            <a:r>
              <a:rPr lang="en-US" dirty="0">
                <a:latin typeface="Courier"/>
                <a:cs typeface="Courier"/>
              </a:rPr>
              <a:t>a =</a:t>
            </a:r>
          </a:p>
          <a:p>
            <a:r>
              <a:rPr lang="en-US" dirty="0">
                <a:latin typeface="Courier"/>
                <a:cs typeface="Courier"/>
              </a:rPr>
              <a:t>     0     1     2     3     </a:t>
            </a:r>
            <a:r>
              <a:rPr lang="en-US" dirty="0" smtClean="0">
                <a:latin typeface="Courier"/>
                <a:cs typeface="Courier"/>
              </a:rPr>
              <a:t>4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&gt;&gt; </a:t>
            </a:r>
            <a:r>
              <a:rPr lang="en-US" dirty="0" smtClean="0">
                <a:solidFill>
                  <a:srgbClr val="0070C0"/>
                </a:solidFill>
                <a:latin typeface="Courier"/>
                <a:cs typeface="Courier"/>
              </a:rPr>
              <a:t>a(2)</a:t>
            </a:r>
          </a:p>
          <a:p>
            <a:r>
              <a:rPr lang="en-US" dirty="0" err="1">
                <a:latin typeface="Courier"/>
                <a:cs typeface="Courier"/>
              </a:rPr>
              <a:t>ans</a:t>
            </a:r>
            <a:r>
              <a:rPr lang="en-US" dirty="0">
                <a:latin typeface="Courier"/>
                <a:cs typeface="Courier"/>
              </a:rPr>
              <a:t> =</a:t>
            </a:r>
          </a:p>
          <a:p>
            <a:r>
              <a:rPr lang="en-US" dirty="0">
                <a:latin typeface="Courier"/>
                <a:cs typeface="Courier"/>
              </a:rPr>
              <a:t>     </a:t>
            </a:r>
            <a:r>
              <a:rPr lang="en-US" dirty="0" smtClean="0">
                <a:latin typeface="Courier"/>
                <a:cs typeface="Courier"/>
              </a:rPr>
              <a:t>1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&gt;&gt; </a:t>
            </a:r>
            <a:r>
              <a:rPr lang="en-US" dirty="0" smtClean="0">
                <a:solidFill>
                  <a:srgbClr val="0070C0"/>
                </a:solidFill>
                <a:latin typeface="Courier"/>
                <a:cs typeface="Courier"/>
              </a:rPr>
              <a:t>b </a:t>
            </a:r>
            <a:r>
              <a:rPr lang="en-US" dirty="0">
                <a:solidFill>
                  <a:srgbClr val="0070C0"/>
                </a:solidFill>
                <a:latin typeface="Courier"/>
                <a:cs typeface="Courier"/>
              </a:rPr>
              <a:t>= [</a:t>
            </a:r>
            <a:r>
              <a:rPr lang="en-US" dirty="0" smtClean="0">
                <a:solidFill>
                  <a:srgbClr val="0070C0"/>
                </a:solidFill>
                <a:latin typeface="Courier"/>
                <a:cs typeface="Courier"/>
              </a:rPr>
              <a:t>1 2 3;4 5 6;7 8 9</a:t>
            </a:r>
            <a:r>
              <a:rPr lang="en-US" dirty="0">
                <a:solidFill>
                  <a:srgbClr val="0070C0"/>
                </a:solidFill>
                <a:latin typeface="Courier"/>
                <a:cs typeface="Courier"/>
              </a:rPr>
              <a:t>]</a:t>
            </a:r>
          </a:p>
          <a:p>
            <a:r>
              <a:rPr lang="en-US" dirty="0" smtClean="0">
                <a:latin typeface="Courier"/>
                <a:cs typeface="Courier"/>
              </a:rPr>
              <a:t>b </a:t>
            </a:r>
            <a:r>
              <a:rPr lang="en-US" dirty="0">
                <a:latin typeface="Courier"/>
                <a:cs typeface="Courier"/>
              </a:rPr>
              <a:t>=</a:t>
            </a:r>
          </a:p>
          <a:p>
            <a:r>
              <a:rPr lang="en-US" dirty="0">
                <a:latin typeface="Courier"/>
                <a:cs typeface="Courier"/>
              </a:rPr>
              <a:t>     1     2     3</a:t>
            </a:r>
          </a:p>
          <a:p>
            <a:r>
              <a:rPr lang="en-US" dirty="0">
                <a:latin typeface="Courier"/>
                <a:cs typeface="Courier"/>
              </a:rPr>
              <a:t>     4     5     6</a:t>
            </a:r>
          </a:p>
          <a:p>
            <a:r>
              <a:rPr lang="en-US" dirty="0">
                <a:latin typeface="Courier"/>
                <a:cs typeface="Courier"/>
              </a:rPr>
              <a:t>     7     8     </a:t>
            </a:r>
            <a:r>
              <a:rPr lang="en-US" dirty="0" smtClean="0">
                <a:latin typeface="Courier"/>
                <a:cs typeface="Courier"/>
              </a:rPr>
              <a:t>9</a:t>
            </a:r>
          </a:p>
          <a:p>
            <a:r>
              <a:rPr lang="en-US" dirty="0">
                <a:latin typeface="Courier"/>
                <a:cs typeface="Courier"/>
              </a:rPr>
              <a:t>&gt;&gt; </a:t>
            </a:r>
            <a:r>
              <a:rPr lang="en-US" dirty="0" smtClean="0">
                <a:solidFill>
                  <a:srgbClr val="0070C0"/>
                </a:solidFill>
                <a:latin typeface="Courier"/>
                <a:cs typeface="Courier"/>
              </a:rPr>
              <a:t>b(</a:t>
            </a:r>
            <a:r>
              <a:rPr lang="en-US" dirty="0">
                <a:solidFill>
                  <a:srgbClr val="0070C0"/>
                </a:solidFill>
                <a:latin typeface="Courier"/>
                <a:cs typeface="Courier"/>
              </a:rPr>
              <a:t>2,3)</a:t>
            </a:r>
          </a:p>
          <a:p>
            <a:r>
              <a:rPr lang="en-US" dirty="0" err="1">
                <a:latin typeface="Courier"/>
                <a:cs typeface="Courier"/>
              </a:rPr>
              <a:t>ans</a:t>
            </a:r>
            <a:r>
              <a:rPr lang="en-US" dirty="0">
                <a:latin typeface="Courier"/>
                <a:cs typeface="Courier"/>
              </a:rPr>
              <a:t> =</a:t>
            </a:r>
          </a:p>
          <a:p>
            <a:r>
              <a:rPr lang="en-US" dirty="0">
                <a:latin typeface="Courier"/>
                <a:cs typeface="Courier"/>
              </a:rPr>
              <a:t>     </a:t>
            </a:r>
            <a:r>
              <a:rPr lang="en-US" dirty="0" smtClean="0">
                <a:latin typeface="Courier"/>
                <a:cs typeface="Courier"/>
              </a:rPr>
              <a:t>6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401733" y="2870200"/>
            <a:ext cx="3050117" cy="2099734"/>
          </a:xfrm>
          <a:prstGeom prst="cloud">
            <a:avLst/>
          </a:prstGeom>
          <a:gradFill flip="none" rotWithShape="1">
            <a:gsLst>
              <a:gs pos="0">
                <a:schemeClr val="accent2">
                  <a:tint val="95000"/>
                  <a:shade val="70000"/>
                  <a:satMod val="150000"/>
                </a:schemeClr>
              </a:gs>
              <a:gs pos="100000">
                <a:schemeClr val="accent2">
                  <a:tint val="100000"/>
                  <a:shade val="100000"/>
                  <a:satMod val="1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Also try:</a:t>
            </a:r>
          </a:p>
          <a:p>
            <a:pPr algn="ctr"/>
            <a:r>
              <a:rPr lang="en-US" dirty="0" smtClean="0"/>
              <a:t>x = [1:0.1:10]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elements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3155" y="1821362"/>
            <a:ext cx="6626837" cy="56323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&gt;&gt; </a:t>
            </a:r>
            <a:r>
              <a:rPr lang="en-US" dirty="0" smtClean="0">
                <a:solidFill>
                  <a:srgbClr val="0070C0"/>
                </a:solidFill>
                <a:latin typeface="Courier"/>
                <a:cs typeface="Courier"/>
              </a:rPr>
              <a:t>b(1:3,1)</a:t>
            </a:r>
          </a:p>
          <a:p>
            <a:r>
              <a:rPr lang="en-US" dirty="0" err="1">
                <a:latin typeface="Courier"/>
                <a:cs typeface="Courier"/>
              </a:rPr>
              <a:t>ans</a:t>
            </a:r>
            <a:r>
              <a:rPr lang="en-US" dirty="0">
                <a:latin typeface="Courier"/>
                <a:cs typeface="Courier"/>
              </a:rPr>
              <a:t> =</a:t>
            </a:r>
          </a:p>
          <a:p>
            <a:r>
              <a:rPr lang="en-US" dirty="0">
                <a:latin typeface="Courier"/>
                <a:cs typeface="Courier"/>
              </a:rPr>
              <a:t>     1</a:t>
            </a:r>
          </a:p>
          <a:p>
            <a:r>
              <a:rPr lang="en-US" dirty="0">
                <a:latin typeface="Courier"/>
                <a:cs typeface="Courier"/>
              </a:rPr>
              <a:t>     4</a:t>
            </a:r>
          </a:p>
          <a:p>
            <a:r>
              <a:rPr lang="en-US" dirty="0">
                <a:latin typeface="Courier"/>
                <a:cs typeface="Courier"/>
              </a:rPr>
              <a:t>     </a:t>
            </a:r>
            <a:r>
              <a:rPr lang="en-US" dirty="0" smtClean="0">
                <a:latin typeface="Courier"/>
                <a:cs typeface="Courier"/>
              </a:rPr>
              <a:t>7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&gt;&gt; </a:t>
            </a:r>
            <a:r>
              <a:rPr lang="en-US" dirty="0" smtClean="0">
                <a:solidFill>
                  <a:srgbClr val="0070C0"/>
                </a:solidFill>
                <a:latin typeface="Courier"/>
                <a:cs typeface="Courier"/>
              </a:rPr>
              <a:t>b(1:end,1</a:t>
            </a:r>
            <a:r>
              <a:rPr lang="en-US" dirty="0">
                <a:solidFill>
                  <a:srgbClr val="0070C0"/>
                </a:solidFill>
                <a:latin typeface="Courier"/>
                <a:cs typeface="Courier"/>
              </a:rPr>
              <a:t>)</a:t>
            </a:r>
          </a:p>
          <a:p>
            <a:r>
              <a:rPr lang="en-US" dirty="0" err="1">
                <a:latin typeface="Courier"/>
                <a:cs typeface="Courier"/>
              </a:rPr>
              <a:t>ans</a:t>
            </a:r>
            <a:r>
              <a:rPr lang="en-US" dirty="0">
                <a:latin typeface="Courier"/>
                <a:cs typeface="Courier"/>
              </a:rPr>
              <a:t> =</a:t>
            </a:r>
          </a:p>
          <a:p>
            <a:r>
              <a:rPr lang="en-US" dirty="0">
                <a:latin typeface="Courier"/>
                <a:cs typeface="Courier"/>
              </a:rPr>
              <a:t>     1</a:t>
            </a:r>
          </a:p>
          <a:p>
            <a:r>
              <a:rPr lang="en-US" dirty="0">
                <a:latin typeface="Courier"/>
                <a:cs typeface="Courier"/>
              </a:rPr>
              <a:t>     4</a:t>
            </a:r>
          </a:p>
          <a:p>
            <a:r>
              <a:rPr lang="en-US" dirty="0">
                <a:latin typeface="Courier"/>
                <a:cs typeface="Courier"/>
              </a:rPr>
              <a:t>     7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&gt;&gt; </a:t>
            </a:r>
            <a:r>
              <a:rPr lang="en-US" dirty="0">
                <a:solidFill>
                  <a:srgbClr val="0070C0"/>
                </a:solidFill>
                <a:latin typeface="Courier"/>
                <a:cs typeface="Courier"/>
              </a:rPr>
              <a:t>b(1,:)</a:t>
            </a:r>
          </a:p>
          <a:p>
            <a:r>
              <a:rPr lang="en-US" dirty="0" err="1">
                <a:latin typeface="Courier"/>
                <a:cs typeface="Courier"/>
              </a:rPr>
              <a:t>ans</a:t>
            </a:r>
            <a:r>
              <a:rPr lang="en-US" dirty="0">
                <a:latin typeface="Courier"/>
                <a:cs typeface="Courier"/>
              </a:rPr>
              <a:t> =</a:t>
            </a:r>
          </a:p>
          <a:p>
            <a:r>
              <a:rPr lang="en-US" dirty="0">
                <a:latin typeface="Courier"/>
                <a:cs typeface="Courier"/>
              </a:rPr>
              <a:t>     1     2     3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&gt;&gt; </a:t>
            </a:r>
            <a:r>
              <a:rPr lang="en-US" dirty="0" err="1" smtClean="0">
                <a:solidFill>
                  <a:srgbClr val="0070C0"/>
                </a:solidFill>
                <a:latin typeface="Courier"/>
                <a:cs typeface="Courier"/>
              </a:rPr>
              <a:t>numel</a:t>
            </a:r>
            <a:r>
              <a:rPr lang="en-US" dirty="0" smtClean="0">
                <a:solidFill>
                  <a:srgbClr val="0070C0"/>
                </a:solidFill>
                <a:latin typeface="Courier"/>
                <a:cs typeface="Courier"/>
              </a:rPr>
              <a:t>(b)</a:t>
            </a:r>
            <a:endParaRPr lang="en-US" dirty="0">
              <a:solidFill>
                <a:srgbClr val="0070C0"/>
              </a:solidFill>
              <a:latin typeface="Courier"/>
              <a:cs typeface="Courier"/>
            </a:endParaRPr>
          </a:p>
          <a:p>
            <a:endParaRPr lang="en-US" dirty="0">
              <a:solidFill>
                <a:srgbClr val="0070C0"/>
              </a:solidFill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7874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elements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081" y="1958522"/>
            <a:ext cx="6626837" cy="35394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"/>
                <a:cs typeface="Courier"/>
              </a:rPr>
              <a:t>&gt;&gt; </a:t>
            </a:r>
            <a:r>
              <a:rPr lang="en-US" sz="1400" dirty="0" smtClean="0">
                <a:solidFill>
                  <a:srgbClr val="0070C0"/>
                </a:solidFill>
                <a:latin typeface="Courier"/>
                <a:cs typeface="Courier"/>
              </a:rPr>
              <a:t>a = [1:.5:5];</a:t>
            </a:r>
          </a:p>
          <a:p>
            <a:r>
              <a:rPr lang="en-US" sz="1400" dirty="0" smtClean="0">
                <a:latin typeface="Courier"/>
                <a:cs typeface="Courier"/>
              </a:rPr>
              <a:t>&gt;&gt; </a:t>
            </a:r>
            <a:r>
              <a:rPr lang="en-US" sz="1400" dirty="0" smtClean="0">
                <a:solidFill>
                  <a:srgbClr val="0070C0"/>
                </a:solidFill>
                <a:latin typeface="Courier"/>
                <a:cs typeface="Courier"/>
              </a:rPr>
              <a:t>a([1 2 4])</a:t>
            </a:r>
            <a:endParaRPr lang="en-US" sz="1400" dirty="0">
              <a:solidFill>
                <a:srgbClr val="0070C0"/>
              </a:solidFill>
              <a:latin typeface="Courier"/>
              <a:cs typeface="Courier"/>
            </a:endParaRPr>
          </a:p>
          <a:p>
            <a:r>
              <a:rPr lang="en-US" sz="1400" dirty="0" err="1" smtClean="0">
                <a:latin typeface="Courier"/>
                <a:cs typeface="Courier"/>
              </a:rPr>
              <a:t>ans</a:t>
            </a:r>
            <a:r>
              <a:rPr lang="en-US" sz="1400" dirty="0" smtClean="0">
                <a:latin typeface="Courier"/>
                <a:cs typeface="Courier"/>
              </a:rPr>
              <a:t> =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  1.0000    1.5000    2.5000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&gt;&gt; </a:t>
            </a:r>
            <a:r>
              <a:rPr lang="en-US" sz="1400" dirty="0" smtClean="0">
                <a:solidFill>
                  <a:srgbClr val="0070C0"/>
                </a:solidFill>
                <a:latin typeface="Courier"/>
                <a:cs typeface="Courier"/>
              </a:rPr>
              <a:t>indices = [5 6 7];</a:t>
            </a:r>
          </a:p>
          <a:p>
            <a:r>
              <a:rPr lang="en-US" sz="1400" dirty="0" smtClean="0">
                <a:latin typeface="Courier"/>
                <a:cs typeface="Courier"/>
              </a:rPr>
              <a:t>&gt;&gt; </a:t>
            </a:r>
            <a:r>
              <a:rPr lang="en-US" sz="1400" dirty="0" smtClean="0">
                <a:solidFill>
                  <a:srgbClr val="0070C0"/>
                </a:solidFill>
                <a:latin typeface="Courier"/>
                <a:cs typeface="Courier"/>
              </a:rPr>
              <a:t>a(indices)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ans</a:t>
            </a:r>
            <a:r>
              <a:rPr lang="en-US" sz="1400" dirty="0" smtClean="0">
                <a:latin typeface="Courier"/>
                <a:cs typeface="Courier"/>
              </a:rPr>
              <a:t> =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  3.0000    3.5000    4.0000</a:t>
            </a:r>
          </a:p>
          <a:p>
            <a:r>
              <a:rPr lang="en-US" sz="1400" dirty="0" smtClean="0">
                <a:latin typeface="Courier"/>
                <a:cs typeface="Courier"/>
              </a:rPr>
              <a:t>&gt;&gt; </a:t>
            </a:r>
            <a:r>
              <a:rPr lang="en-US" sz="1400" dirty="0" smtClean="0">
                <a:solidFill>
                  <a:srgbClr val="0070C0"/>
                </a:solidFill>
                <a:latin typeface="Courier"/>
                <a:cs typeface="Courier"/>
              </a:rPr>
              <a:t>a([5 6 7])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ans</a:t>
            </a:r>
            <a:r>
              <a:rPr lang="en-US" sz="1400" dirty="0" smtClean="0">
                <a:latin typeface="Courier"/>
                <a:cs typeface="Courier"/>
              </a:rPr>
              <a:t> =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  3.0000    3.5000    4.0000</a:t>
            </a:r>
          </a:p>
          <a:p>
            <a:endParaRPr lang="en-US" sz="1400" dirty="0" smtClean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7210" y="3474509"/>
            <a:ext cx="1237663" cy="23262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95000"/>
                  <a:shade val="70000"/>
                  <a:satMod val="150000"/>
                  <a:alpha val="16000"/>
                </a:schemeClr>
              </a:gs>
              <a:gs pos="100000">
                <a:schemeClr val="accent2">
                  <a:tint val="100000"/>
                  <a:shade val="100000"/>
                  <a:satMod val="1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8585" y="4339988"/>
            <a:ext cx="1122826" cy="2191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95000"/>
                  <a:shade val="70000"/>
                  <a:satMod val="150000"/>
                  <a:alpha val="16000"/>
                </a:schemeClr>
              </a:gs>
              <a:gs pos="100000">
                <a:schemeClr val="accent2">
                  <a:tint val="100000"/>
                  <a:shade val="100000"/>
                  <a:satMod val="1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001411" y="3707136"/>
            <a:ext cx="2130017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01411" y="3707137"/>
            <a:ext cx="2130017" cy="753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83200" y="3474509"/>
            <a:ext cx="119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equivalent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elements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081" y="1958522"/>
            <a:ext cx="8241232" cy="3785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&gt;&gt; </a:t>
            </a:r>
            <a:r>
              <a:rPr lang="en-US" sz="1200" dirty="0" smtClean="0">
                <a:solidFill>
                  <a:srgbClr val="0070C0"/>
                </a:solidFill>
                <a:latin typeface="Courier"/>
                <a:cs typeface="Courier"/>
              </a:rPr>
              <a:t>odds = [1:2:100];</a:t>
            </a:r>
          </a:p>
          <a:p>
            <a:r>
              <a:rPr lang="en-US" sz="1200" dirty="0" smtClean="0">
                <a:latin typeface="Courier"/>
                <a:cs typeface="Courier"/>
              </a:rPr>
              <a:t>&gt;&gt; </a:t>
            </a:r>
            <a:r>
              <a:rPr lang="en-US" sz="1200" dirty="0" smtClean="0">
                <a:solidFill>
                  <a:srgbClr val="0070C0"/>
                </a:solidFill>
                <a:latin typeface="Courier"/>
                <a:cs typeface="Courier"/>
              </a:rPr>
              <a:t>odds([26:50, 1:25])</a:t>
            </a:r>
          </a:p>
          <a:p>
            <a:r>
              <a:rPr lang="en-US" sz="1200" dirty="0" err="1" smtClean="0">
                <a:latin typeface="Courier"/>
                <a:cs typeface="Courier"/>
              </a:rPr>
              <a:t>ans</a:t>
            </a:r>
            <a:r>
              <a:rPr lang="en-US" sz="1200" dirty="0" smtClean="0">
                <a:latin typeface="Courier"/>
                <a:cs typeface="Courier"/>
              </a:rPr>
              <a:t> =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Columns 1 through 14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  51    53    55    57    59    61    63    65    67    69    71    73    75    77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Columns 15 through 28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  79    81    83    85    87    89    91    93    95    97    99     1     3     5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Columns 29 through 42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   7     9    11    13    15    17    19    21    23    25    27    29    31    33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Columns 43 through 50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  35    37    39    41    43    45    47    49</a:t>
            </a:r>
          </a:p>
          <a:p>
            <a:endParaRPr lang="en-US" sz="12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5164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elements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081" y="1958522"/>
            <a:ext cx="8241232" cy="3416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&gt;&gt; </a:t>
            </a:r>
            <a:r>
              <a:rPr lang="en-US" sz="1200" dirty="0" smtClean="0">
                <a:solidFill>
                  <a:srgbClr val="0070C0"/>
                </a:solidFill>
                <a:latin typeface="Courier"/>
                <a:cs typeface="Courier"/>
              </a:rPr>
              <a:t>[26:50,1:25]</a:t>
            </a:r>
          </a:p>
          <a:p>
            <a:r>
              <a:rPr lang="en-US" sz="1200" dirty="0" err="1" smtClean="0">
                <a:latin typeface="Courier"/>
                <a:cs typeface="Courier"/>
              </a:rPr>
              <a:t>ans</a:t>
            </a:r>
            <a:r>
              <a:rPr lang="en-US" sz="1200" dirty="0" smtClean="0">
                <a:latin typeface="Courier"/>
                <a:cs typeface="Courier"/>
              </a:rPr>
              <a:t> =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Columns 1 through 14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  26    27    28    29    30    31    32    33    34    35    36    37    38    39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Columns 15 through 28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  40    41    42    43    44    45    46    47    48    49    50     1     2     3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Columns 29 through 42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   4     5     6     7     8     9    10    11    12    13    14    15    16    17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Columns 43 through 50</a:t>
            </a: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    18    19    20    21    22    23    24    25</a:t>
            </a:r>
            <a:endParaRPr lang="en-US" sz="12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82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828800"/>
            <a:ext cx="86868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415925" y="556410"/>
            <a:ext cx="8308975" cy="1143000"/>
          </a:xfrm>
        </p:spPr>
        <p:txBody>
          <a:bodyPr/>
          <a:lstStyle/>
          <a:p>
            <a:pPr eaLnBrk="1" hangingPunct="1"/>
            <a:r>
              <a:rPr lang="en-US" smtClean="0"/>
              <a:t>Manipulating arrays</a:t>
            </a:r>
          </a:p>
        </p:txBody>
      </p:sp>
      <p:pic>
        <p:nvPicPr>
          <p:cNvPr id="563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5"/>
          <a:stretch>
            <a:fillRect/>
          </a:stretch>
        </p:blipFill>
        <p:spPr bwMode="auto">
          <a:xfrm>
            <a:off x="381000" y="2286000"/>
            <a:ext cx="42799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3"/>
          <a:stretch>
            <a:fillRect/>
          </a:stretch>
        </p:blipFill>
        <p:spPr bwMode="auto">
          <a:xfrm>
            <a:off x="4648200" y="3048000"/>
            <a:ext cx="42799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source: The MathWorks Inc</a:t>
            </a:r>
          </a:p>
        </p:txBody>
      </p:sp>
    </p:spTree>
    <p:extLst>
      <p:ext uri="{BB962C8B-B14F-4D97-AF65-F5344CB8AC3E}">
        <p14:creationId xmlns:p14="http://schemas.microsoft.com/office/powerpoint/2010/main" val="23245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5925" y="565036"/>
            <a:ext cx="8308975" cy="1143000"/>
          </a:xfrm>
        </p:spPr>
        <p:txBody>
          <a:bodyPr/>
          <a:lstStyle/>
          <a:p>
            <a:pPr eaLnBrk="1" hangingPunct="1"/>
            <a:r>
              <a:rPr lang="en-GB" smtClean="0"/>
              <a:t>Concatenation &amp; Deleting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7208"/>
            <a:ext cx="8229600" cy="425135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Concatenation is the process of </a:t>
            </a:r>
            <a:r>
              <a:rPr lang="en-GB" sz="2000" u="sng" dirty="0" smtClean="0"/>
              <a:t>joining small matrices to make bigger ones</a:t>
            </a:r>
            <a:r>
              <a:rPr lang="en-GB" sz="2000" dirty="0" smtClean="0"/>
              <a:t>. For example: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GB" sz="2000" dirty="0" smtClean="0"/>
              <a:t>	</a:t>
            </a:r>
            <a:r>
              <a:rPr lang="pt-BR" sz="2000" dirty="0" smtClean="0">
                <a:solidFill>
                  <a:srgbClr val="0070C0"/>
                </a:solidFill>
              </a:rPr>
              <a:t>B = [A  A+32; A+48  A+16]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To set a single element to zero: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GB" sz="2000" dirty="0" smtClean="0"/>
              <a:t>	</a:t>
            </a:r>
            <a:r>
              <a:rPr lang="en-GB" sz="2000" dirty="0" smtClean="0">
                <a:solidFill>
                  <a:srgbClr val="0070C0"/>
                </a:solidFill>
              </a:rPr>
              <a:t>A(3,2) = 0 </a:t>
            </a:r>
            <a:r>
              <a:rPr lang="en-GB" sz="2000" dirty="0" smtClean="0">
                <a:solidFill>
                  <a:srgbClr val="92D050"/>
                </a:solidFill>
              </a:rPr>
              <a:t>% Note how to address elements!</a:t>
            </a:r>
            <a:endParaRPr lang="pt-BR" sz="2000" dirty="0" smtClean="0">
              <a:solidFill>
                <a:srgbClr val="92D050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pt-BR" sz="600" dirty="0" smtClean="0"/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To delete the third column of B use: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GB" sz="2000" dirty="0" smtClean="0"/>
              <a:t>	</a:t>
            </a:r>
            <a:r>
              <a:rPr lang="en-GB" sz="2000" dirty="0" smtClean="0">
                <a:solidFill>
                  <a:srgbClr val="0070C0"/>
                </a:solidFill>
              </a:rPr>
              <a:t>B(:,3) = [ ]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help cat</a:t>
            </a:r>
            <a:endParaRPr lang="en-GB" sz="20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GB" sz="20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GB" sz="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Source: HKA &amp; AB slides</a:t>
            </a:r>
          </a:p>
        </p:txBody>
      </p:sp>
    </p:spTree>
    <p:extLst>
      <p:ext uri="{BB962C8B-B14F-4D97-AF65-F5344CB8AC3E}">
        <p14:creationId xmlns:p14="http://schemas.microsoft.com/office/powerpoint/2010/main" val="9603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is not a linear process</a:t>
            </a:r>
          </a:p>
          <a:p>
            <a:r>
              <a:rPr lang="en-US" dirty="0" smtClean="0"/>
              <a:t>Lots of trial and error</a:t>
            </a:r>
          </a:p>
          <a:p>
            <a:r>
              <a:rPr lang="en-US" dirty="0" smtClean="0"/>
              <a:t>Problem solving, detective work, deductive reasoning</a:t>
            </a:r>
          </a:p>
          <a:p>
            <a:r>
              <a:rPr lang="en-US" dirty="0" smtClean="0"/>
              <a:t>Debugging may take longer than initial writing.  Enjoy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436" y="1947334"/>
            <a:ext cx="7076747" cy="3992563"/>
          </a:xfrm>
        </p:spPr>
        <p:txBody>
          <a:bodyPr/>
          <a:lstStyle/>
          <a:p>
            <a:r>
              <a:rPr lang="en-US" dirty="0" smtClean="0"/>
              <a:t>Adding a constant to each element in a vector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Adding two vectors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1414" y="2474989"/>
            <a:ext cx="5484185" cy="1754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Courier"/>
                <a:cs typeface="Courier"/>
              </a:rPr>
              <a:t>&gt;&gt; </a:t>
            </a:r>
            <a:r>
              <a:rPr lang="da-DK" dirty="0">
                <a:solidFill>
                  <a:srgbClr val="0070C0"/>
                </a:solidFill>
                <a:latin typeface="Courier"/>
                <a:cs typeface="Courier"/>
              </a:rPr>
              <a:t>a = [1 2 3]</a:t>
            </a:r>
          </a:p>
          <a:p>
            <a:r>
              <a:rPr lang="da-DK" dirty="0">
                <a:latin typeface="Courier"/>
                <a:cs typeface="Courier"/>
              </a:rPr>
              <a:t>a =</a:t>
            </a:r>
          </a:p>
          <a:p>
            <a:r>
              <a:rPr lang="da-DK" dirty="0">
                <a:latin typeface="Courier"/>
                <a:cs typeface="Courier"/>
              </a:rPr>
              <a:t>     1     2     3</a:t>
            </a:r>
          </a:p>
          <a:p>
            <a:r>
              <a:rPr lang="da-DK" dirty="0">
                <a:latin typeface="Courier"/>
                <a:cs typeface="Courier"/>
              </a:rPr>
              <a:t>&gt;&gt; </a:t>
            </a:r>
            <a:r>
              <a:rPr lang="da-DK" dirty="0">
                <a:solidFill>
                  <a:srgbClr val="0070C0"/>
                </a:solidFill>
                <a:latin typeface="Courier"/>
                <a:cs typeface="Courier"/>
              </a:rPr>
              <a:t>a + 1</a:t>
            </a:r>
          </a:p>
          <a:p>
            <a:r>
              <a:rPr lang="da-DK" dirty="0" err="1">
                <a:latin typeface="Courier"/>
                <a:cs typeface="Courier"/>
              </a:rPr>
              <a:t>ans</a:t>
            </a:r>
            <a:r>
              <a:rPr lang="da-DK" dirty="0">
                <a:latin typeface="Courier"/>
                <a:cs typeface="Courier"/>
              </a:rPr>
              <a:t> =</a:t>
            </a:r>
          </a:p>
          <a:p>
            <a:r>
              <a:rPr lang="da-DK" dirty="0">
                <a:latin typeface="Courier"/>
                <a:cs typeface="Courier"/>
              </a:rPr>
              <a:t>     2     3     4</a:t>
            </a:r>
            <a:endParaRPr lang="en-US" dirty="0" smtClean="0">
              <a:solidFill>
                <a:schemeClr val="accent5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1414" y="4964189"/>
            <a:ext cx="5484185" cy="17543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Courier"/>
                <a:cs typeface="Courier"/>
              </a:rPr>
              <a:t>&gt;&gt; </a:t>
            </a:r>
            <a:r>
              <a:rPr lang="da-DK" dirty="0">
                <a:solidFill>
                  <a:srgbClr val="0070C0"/>
                </a:solidFill>
                <a:latin typeface="Courier"/>
                <a:cs typeface="Courier"/>
              </a:rPr>
              <a:t>b = [5 1 5]</a:t>
            </a:r>
          </a:p>
          <a:p>
            <a:r>
              <a:rPr lang="da-DK" dirty="0">
                <a:latin typeface="Courier"/>
                <a:cs typeface="Courier"/>
              </a:rPr>
              <a:t>b =</a:t>
            </a:r>
          </a:p>
          <a:p>
            <a:r>
              <a:rPr lang="da-DK" dirty="0">
                <a:latin typeface="Courier"/>
                <a:cs typeface="Courier"/>
              </a:rPr>
              <a:t>     5     1     5</a:t>
            </a:r>
          </a:p>
          <a:p>
            <a:r>
              <a:rPr lang="da-DK" dirty="0">
                <a:latin typeface="Courier"/>
                <a:cs typeface="Courier"/>
              </a:rPr>
              <a:t>&gt;&gt; </a:t>
            </a:r>
            <a:r>
              <a:rPr lang="da-DK" dirty="0">
                <a:solidFill>
                  <a:srgbClr val="0070C0"/>
                </a:solidFill>
                <a:latin typeface="Courier"/>
                <a:cs typeface="Courier"/>
              </a:rPr>
              <a:t>a + b</a:t>
            </a:r>
          </a:p>
          <a:p>
            <a:r>
              <a:rPr lang="da-DK" dirty="0" err="1">
                <a:latin typeface="Courier"/>
                <a:cs typeface="Courier"/>
              </a:rPr>
              <a:t>ans</a:t>
            </a:r>
            <a:r>
              <a:rPr lang="da-DK" dirty="0">
                <a:latin typeface="Courier"/>
                <a:cs typeface="Courier"/>
              </a:rPr>
              <a:t> =</a:t>
            </a:r>
          </a:p>
          <a:p>
            <a:r>
              <a:rPr lang="da-DK" dirty="0">
                <a:latin typeface="Courier"/>
                <a:cs typeface="Courier"/>
              </a:rPr>
              <a:t>     6     3     8</a:t>
            </a:r>
            <a:endParaRPr lang="en-US" dirty="0" smtClean="0">
              <a:solidFill>
                <a:schemeClr val="accent5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967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36" y="1803400"/>
            <a:ext cx="7076747" cy="3992563"/>
          </a:xfrm>
        </p:spPr>
        <p:txBody>
          <a:bodyPr/>
          <a:lstStyle/>
          <a:p>
            <a:r>
              <a:rPr lang="en-US" dirty="0" smtClean="0"/>
              <a:t>The * sign refers to </a:t>
            </a:r>
            <a:r>
              <a:rPr lang="en-US" i="1" dirty="0" smtClean="0"/>
              <a:t>matrix multiplication: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5281" y="2305656"/>
            <a:ext cx="6686452" cy="45243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&gt;&gt; </a:t>
            </a:r>
            <a:r>
              <a:rPr lang="en-US" sz="1600" dirty="0">
                <a:solidFill>
                  <a:srgbClr val="0070C0"/>
                </a:solidFill>
                <a:latin typeface="Courier"/>
                <a:cs typeface="Courier"/>
              </a:rPr>
              <a:t>a = [1 2 3]</a:t>
            </a:r>
          </a:p>
          <a:p>
            <a:r>
              <a:rPr lang="en-US" sz="1600" dirty="0">
                <a:latin typeface="Courier"/>
                <a:cs typeface="Courier"/>
              </a:rPr>
              <a:t>a =</a:t>
            </a:r>
          </a:p>
          <a:p>
            <a:r>
              <a:rPr lang="en-US" sz="1600" dirty="0">
                <a:latin typeface="Courier"/>
                <a:cs typeface="Courier"/>
              </a:rPr>
              <a:t>     1     2     3</a:t>
            </a:r>
          </a:p>
          <a:p>
            <a:r>
              <a:rPr lang="en-US" sz="1600" dirty="0">
                <a:latin typeface="Courier"/>
                <a:cs typeface="Courier"/>
              </a:rPr>
              <a:t>&gt;&gt; </a:t>
            </a:r>
            <a:r>
              <a:rPr lang="en-US" sz="1600" dirty="0">
                <a:solidFill>
                  <a:srgbClr val="0070C0"/>
                </a:solidFill>
                <a:latin typeface="Courier"/>
                <a:cs typeface="Courier"/>
              </a:rPr>
              <a:t>b = [2 2 4]</a:t>
            </a:r>
          </a:p>
          <a:p>
            <a:r>
              <a:rPr lang="en-US" sz="1600" dirty="0">
                <a:latin typeface="Courier"/>
                <a:cs typeface="Courier"/>
              </a:rPr>
              <a:t>b =</a:t>
            </a:r>
          </a:p>
          <a:p>
            <a:r>
              <a:rPr lang="en-US" sz="1600" dirty="0">
                <a:latin typeface="Courier"/>
                <a:cs typeface="Courier"/>
              </a:rPr>
              <a:t>     2     2     4</a:t>
            </a:r>
          </a:p>
          <a:p>
            <a:r>
              <a:rPr lang="en-US" sz="1600" dirty="0">
                <a:latin typeface="Courier"/>
                <a:cs typeface="Courier"/>
              </a:rPr>
              <a:t>&gt;&gt; </a:t>
            </a:r>
            <a:r>
              <a:rPr lang="en-US" sz="1600" dirty="0">
                <a:solidFill>
                  <a:srgbClr val="0070C0"/>
                </a:solidFill>
                <a:latin typeface="Courier"/>
                <a:cs typeface="Courier"/>
              </a:rPr>
              <a:t>a * b</a:t>
            </a:r>
          </a:p>
          <a:p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Error using  * </a:t>
            </a:r>
          </a:p>
          <a:p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Inner matrix dimensions must agree.</a:t>
            </a:r>
          </a:p>
          <a:p>
            <a:r>
              <a:rPr lang="en-US" sz="1600" dirty="0">
                <a:latin typeface="Courier"/>
                <a:cs typeface="Courier"/>
              </a:rPr>
              <a:t> </a:t>
            </a:r>
          </a:p>
          <a:p>
            <a:r>
              <a:rPr lang="en-US" sz="1600" dirty="0">
                <a:latin typeface="Courier"/>
                <a:cs typeface="Courier"/>
              </a:rPr>
              <a:t>&gt;&gt; </a:t>
            </a:r>
            <a:r>
              <a:rPr lang="en-US" sz="1600" dirty="0">
                <a:solidFill>
                  <a:srgbClr val="0070C0"/>
                </a:solidFill>
                <a:latin typeface="Courier"/>
                <a:cs typeface="Courier"/>
              </a:rPr>
              <a:t>b = b'</a:t>
            </a:r>
          </a:p>
          <a:p>
            <a:r>
              <a:rPr lang="en-US" sz="1600" dirty="0">
                <a:latin typeface="Courier"/>
                <a:cs typeface="Courier"/>
              </a:rPr>
              <a:t>b =</a:t>
            </a:r>
          </a:p>
          <a:p>
            <a:r>
              <a:rPr lang="en-US" sz="1600" dirty="0">
                <a:latin typeface="Courier"/>
                <a:cs typeface="Courier"/>
              </a:rPr>
              <a:t>     2</a:t>
            </a:r>
          </a:p>
          <a:p>
            <a:r>
              <a:rPr lang="en-US" sz="1600" dirty="0">
                <a:latin typeface="Courier"/>
                <a:cs typeface="Courier"/>
              </a:rPr>
              <a:t>     2</a:t>
            </a:r>
          </a:p>
          <a:p>
            <a:r>
              <a:rPr lang="en-US" sz="1600" dirty="0">
                <a:latin typeface="Courier"/>
                <a:cs typeface="Courier"/>
              </a:rPr>
              <a:t>     4</a:t>
            </a:r>
          </a:p>
          <a:p>
            <a:r>
              <a:rPr lang="en-US" sz="1600" dirty="0">
                <a:latin typeface="Courier"/>
                <a:cs typeface="Courier"/>
              </a:rPr>
              <a:t>&gt;&gt; </a:t>
            </a:r>
            <a:r>
              <a:rPr lang="en-US" sz="1600" dirty="0">
                <a:solidFill>
                  <a:srgbClr val="0070C0"/>
                </a:solidFill>
                <a:latin typeface="Courier"/>
                <a:cs typeface="Courier"/>
              </a:rPr>
              <a:t>a * b</a:t>
            </a:r>
          </a:p>
          <a:p>
            <a:r>
              <a:rPr lang="en-US" sz="1600" dirty="0" err="1">
                <a:latin typeface="Courier"/>
                <a:cs typeface="Courier"/>
              </a:rPr>
              <a:t>ans</a:t>
            </a:r>
            <a:r>
              <a:rPr lang="en-US" sz="1600" dirty="0">
                <a:latin typeface="Courier"/>
                <a:cs typeface="Courier"/>
              </a:rPr>
              <a:t> =</a:t>
            </a:r>
          </a:p>
          <a:p>
            <a:r>
              <a:rPr lang="en-US" sz="1600" dirty="0">
                <a:latin typeface="Courier"/>
                <a:cs typeface="Courier"/>
              </a:rPr>
              <a:t>    18</a:t>
            </a:r>
            <a:endParaRPr lang="en-US" sz="16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6488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36" y="1803400"/>
            <a:ext cx="7076747" cy="3992563"/>
          </a:xfrm>
        </p:spPr>
        <p:txBody>
          <a:bodyPr/>
          <a:lstStyle/>
          <a:p>
            <a:r>
              <a:rPr lang="en-US" dirty="0" smtClean="0"/>
              <a:t>The .* sign refers to </a:t>
            </a:r>
            <a:r>
              <a:rPr lang="en-US" i="1" dirty="0" smtClean="0"/>
              <a:t>element-wise multiplication: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5281" y="2305656"/>
            <a:ext cx="6686452" cy="40318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600" dirty="0">
                <a:latin typeface="Courier"/>
                <a:cs typeface="Courier"/>
              </a:rPr>
              <a:t>&gt;&gt; </a:t>
            </a:r>
            <a:r>
              <a:rPr lang="da-DK" sz="1600" dirty="0">
                <a:solidFill>
                  <a:srgbClr val="0070C0"/>
                </a:solidFill>
                <a:latin typeface="Courier"/>
                <a:cs typeface="Courier"/>
              </a:rPr>
              <a:t>a = [1 2 3]</a:t>
            </a:r>
          </a:p>
          <a:p>
            <a:r>
              <a:rPr lang="da-DK" sz="1600" dirty="0">
                <a:latin typeface="Courier"/>
                <a:cs typeface="Courier"/>
              </a:rPr>
              <a:t>a =</a:t>
            </a:r>
          </a:p>
          <a:p>
            <a:r>
              <a:rPr lang="da-DK" sz="1600" dirty="0">
                <a:latin typeface="Courier"/>
                <a:cs typeface="Courier"/>
              </a:rPr>
              <a:t>     1     2     3</a:t>
            </a:r>
          </a:p>
          <a:p>
            <a:r>
              <a:rPr lang="da-DK" sz="1600" dirty="0">
                <a:latin typeface="Courier"/>
                <a:cs typeface="Courier"/>
              </a:rPr>
              <a:t>&gt;&gt; </a:t>
            </a:r>
            <a:r>
              <a:rPr lang="da-DK" sz="1600" dirty="0">
                <a:solidFill>
                  <a:srgbClr val="0070C0"/>
                </a:solidFill>
                <a:latin typeface="Courier"/>
                <a:cs typeface="Courier"/>
              </a:rPr>
              <a:t>b = [2 2 4]</a:t>
            </a:r>
          </a:p>
          <a:p>
            <a:r>
              <a:rPr lang="da-DK" sz="1600" dirty="0">
                <a:latin typeface="Courier"/>
                <a:cs typeface="Courier"/>
              </a:rPr>
              <a:t>b =</a:t>
            </a:r>
          </a:p>
          <a:p>
            <a:r>
              <a:rPr lang="da-DK" sz="1600" dirty="0">
                <a:latin typeface="Courier"/>
                <a:cs typeface="Courier"/>
              </a:rPr>
              <a:t>     2     2     4</a:t>
            </a:r>
          </a:p>
          <a:p>
            <a:r>
              <a:rPr lang="da-DK" sz="1600" dirty="0">
                <a:latin typeface="Courier"/>
                <a:cs typeface="Courier"/>
              </a:rPr>
              <a:t>&gt;&gt; </a:t>
            </a:r>
            <a:r>
              <a:rPr lang="da-DK" sz="1600" dirty="0">
                <a:solidFill>
                  <a:srgbClr val="0070C0"/>
                </a:solidFill>
                <a:latin typeface="Courier"/>
                <a:cs typeface="Courier"/>
              </a:rPr>
              <a:t>a .* b</a:t>
            </a:r>
          </a:p>
          <a:p>
            <a:r>
              <a:rPr lang="da-DK" sz="1600" dirty="0" err="1">
                <a:latin typeface="Courier"/>
                <a:cs typeface="Courier"/>
              </a:rPr>
              <a:t>ans</a:t>
            </a:r>
            <a:r>
              <a:rPr lang="da-DK" sz="1600" dirty="0">
                <a:latin typeface="Courier"/>
                <a:cs typeface="Courier"/>
              </a:rPr>
              <a:t> =</a:t>
            </a:r>
          </a:p>
          <a:p>
            <a:r>
              <a:rPr lang="da-DK" sz="1600" dirty="0">
                <a:latin typeface="Courier"/>
                <a:cs typeface="Courier"/>
              </a:rPr>
              <a:t>     2     4    </a:t>
            </a:r>
            <a:r>
              <a:rPr lang="da-DK" sz="1600" dirty="0" smtClean="0">
                <a:latin typeface="Courier"/>
                <a:cs typeface="Courier"/>
              </a:rPr>
              <a:t>12</a:t>
            </a:r>
          </a:p>
          <a:p>
            <a:endParaRPr lang="da-DK" sz="1600" dirty="0">
              <a:latin typeface="Courier"/>
              <a:cs typeface="Courier"/>
            </a:endParaRPr>
          </a:p>
          <a:p>
            <a:r>
              <a:rPr lang="da-DK" sz="1600" dirty="0">
                <a:latin typeface="Courier"/>
                <a:cs typeface="Courier"/>
              </a:rPr>
              <a:t>&gt;&gt; </a:t>
            </a:r>
            <a:r>
              <a:rPr lang="da-DK" sz="1600" dirty="0">
                <a:solidFill>
                  <a:srgbClr val="0070C0"/>
                </a:solidFill>
                <a:latin typeface="Courier"/>
                <a:cs typeface="Courier"/>
              </a:rPr>
              <a:t>a * 4</a:t>
            </a:r>
          </a:p>
          <a:p>
            <a:r>
              <a:rPr lang="da-DK" sz="1600" dirty="0" err="1">
                <a:latin typeface="Courier"/>
                <a:cs typeface="Courier"/>
              </a:rPr>
              <a:t>ans</a:t>
            </a:r>
            <a:r>
              <a:rPr lang="da-DK" sz="1600" dirty="0">
                <a:latin typeface="Courier"/>
                <a:cs typeface="Courier"/>
              </a:rPr>
              <a:t> =</a:t>
            </a:r>
          </a:p>
          <a:p>
            <a:r>
              <a:rPr lang="da-DK" sz="1600" dirty="0">
                <a:latin typeface="Courier"/>
                <a:cs typeface="Courier"/>
              </a:rPr>
              <a:t>     4     8    12</a:t>
            </a:r>
          </a:p>
          <a:p>
            <a:r>
              <a:rPr lang="da-DK" sz="1600" dirty="0">
                <a:latin typeface="Courier"/>
                <a:cs typeface="Courier"/>
              </a:rPr>
              <a:t>&gt;&gt; </a:t>
            </a:r>
            <a:r>
              <a:rPr lang="da-DK" sz="1600" dirty="0">
                <a:solidFill>
                  <a:srgbClr val="0070C0"/>
                </a:solidFill>
                <a:latin typeface="Courier"/>
                <a:cs typeface="Courier"/>
              </a:rPr>
              <a:t>a .* 4</a:t>
            </a:r>
          </a:p>
          <a:p>
            <a:r>
              <a:rPr lang="da-DK" sz="1600" dirty="0" err="1">
                <a:latin typeface="Courier"/>
                <a:cs typeface="Courier"/>
              </a:rPr>
              <a:t>ans</a:t>
            </a:r>
            <a:r>
              <a:rPr lang="da-DK" sz="1600" dirty="0">
                <a:latin typeface="Courier"/>
                <a:cs typeface="Courier"/>
              </a:rPr>
              <a:t> =</a:t>
            </a:r>
          </a:p>
          <a:p>
            <a:r>
              <a:rPr lang="da-DK" sz="1600" dirty="0">
                <a:latin typeface="Courier"/>
                <a:cs typeface="Courier"/>
              </a:rPr>
              <a:t>     4     8    12</a:t>
            </a:r>
            <a:endParaRPr lang="en-US" sz="16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5375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54946" y="1257297"/>
            <a:ext cx="6231734" cy="857250"/>
          </a:xfrm>
        </p:spPr>
        <p:txBody>
          <a:bodyPr>
            <a:normAutofit fontScale="90000"/>
          </a:bodyPr>
          <a:lstStyle/>
          <a:p>
            <a:pPr lvl="0"/>
            <a:r>
              <a:rPr lang="en-US" sz="3000"/>
              <a:t>Computing with arrays: Matrix operations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86"/>
          <a:stretch>
            <a:fillRect/>
          </a:stretch>
        </p:blipFill>
        <p:spPr>
          <a:xfrm>
            <a:off x="1314453" y="2228850"/>
            <a:ext cx="4914902" cy="32908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6"/>
          <p:cNvSpPr txBox="1"/>
          <p:nvPr/>
        </p:nvSpPr>
        <p:spPr>
          <a:xfrm>
            <a:off x="6286502" y="3017047"/>
            <a:ext cx="1543050" cy="21467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>
                <a:solidFill>
                  <a:srgbClr val="000000"/>
                </a:solidFill>
                <a:latin typeface="Arial"/>
                <a:ea typeface="ＭＳ Ｐゴシック"/>
              </a:rPr>
              <a:t>For multiplication, Matlab assumes variables are matrices.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>
                <a:solidFill>
                  <a:srgbClr val="000000"/>
                </a:solidFill>
                <a:latin typeface="Arial"/>
                <a:ea typeface="ＭＳ Ｐゴシック"/>
              </a:rPr>
              <a:t>Therefore size limitations apply, ie. inner dimensions must agree</a:t>
            </a:r>
          </a:p>
        </p:txBody>
      </p:sp>
      <p:sp>
        <p:nvSpPr>
          <p:cNvPr id="5" name="Footer Placeholder 7"/>
          <p:cNvSpPr txBox="1"/>
          <p:nvPr/>
        </p:nvSpPr>
        <p:spPr>
          <a:xfrm>
            <a:off x="3028952" y="5624514"/>
            <a:ext cx="30861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>
                <a:solidFill>
                  <a:srgbClr val="898989"/>
                </a:solidFill>
                <a:latin typeface="Calibri"/>
              </a:rPr>
              <a:t>source: The MathWorks Inc</a:t>
            </a:r>
          </a:p>
        </p:txBody>
      </p:sp>
    </p:spTree>
    <p:extLst>
      <p:ext uri="{BB962C8B-B14F-4D97-AF65-F5344CB8AC3E}">
        <p14:creationId xmlns:p14="http://schemas.microsoft.com/office/powerpoint/2010/main" val="4150266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54946" y="1257297"/>
            <a:ext cx="6231734" cy="857250"/>
          </a:xfrm>
        </p:spPr>
        <p:txBody>
          <a:bodyPr>
            <a:normAutofit fontScale="90000"/>
          </a:bodyPr>
          <a:lstStyle/>
          <a:p>
            <a:pPr lvl="0"/>
            <a:r>
              <a:rPr lang="en-US" sz="3000"/>
              <a:t>Computing with arrays: </a:t>
            </a:r>
            <a:br>
              <a:rPr lang="en-US" sz="3000"/>
            </a:br>
            <a:r>
              <a:rPr lang="en-US" sz="3000"/>
              <a:t>Array (or Element) operations</a:t>
            </a:r>
          </a:p>
        </p:txBody>
      </p:sp>
      <p:sp>
        <p:nvSpPr>
          <p:cNvPr id="3" name="TextBox 6"/>
          <p:cNvSpPr txBox="1"/>
          <p:nvPr/>
        </p:nvSpPr>
        <p:spPr>
          <a:xfrm>
            <a:off x="6286502" y="3017047"/>
            <a:ext cx="1543050" cy="23544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>
                <a:solidFill>
                  <a:srgbClr val="000000"/>
                </a:solidFill>
                <a:latin typeface="Arial"/>
                <a:ea typeface="ＭＳ Ｐゴシック"/>
              </a:rPr>
              <a:t>Place a dot(.) before multiplication or powers to perform element-wise operations.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>
                <a:solidFill>
                  <a:srgbClr val="000000"/>
                </a:solidFill>
                <a:latin typeface="Arial"/>
                <a:ea typeface="ＭＳ Ｐゴシック"/>
              </a:rPr>
              <a:t>In these cases, matrices must have exact same dimensions.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14452" y="2228850"/>
            <a:ext cx="4833936" cy="32718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ooter Placeholder 7"/>
          <p:cNvSpPr txBox="1"/>
          <p:nvPr/>
        </p:nvSpPr>
        <p:spPr>
          <a:xfrm>
            <a:off x="3028952" y="5624514"/>
            <a:ext cx="30861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>
                <a:solidFill>
                  <a:srgbClr val="898989"/>
                </a:solidFill>
                <a:latin typeface="Calibri"/>
              </a:rPr>
              <a:t>source: The MathWorks Inc</a:t>
            </a:r>
          </a:p>
        </p:txBody>
      </p:sp>
    </p:spTree>
    <p:extLst>
      <p:ext uri="{BB962C8B-B14F-4D97-AF65-F5344CB8AC3E}">
        <p14:creationId xmlns:p14="http://schemas.microsoft.com/office/powerpoint/2010/main" val="1662253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th.sduhsd.net/MathematiClub/Projects/Images/MatrixMultiplication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65327" y="3018233"/>
            <a:ext cx="2771777" cy="26503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https://www.mathsisfun.com/algebra/images/matrix-multiply-b.gif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53977" y="1770571"/>
            <a:ext cx="2886072" cy="83581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42400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54946" y="1257297"/>
            <a:ext cx="6231734" cy="857250"/>
          </a:xfrm>
        </p:spPr>
        <p:txBody>
          <a:bodyPr>
            <a:normAutofit fontScale="90000"/>
          </a:bodyPr>
          <a:lstStyle/>
          <a:p>
            <a:pPr lvl="0"/>
            <a:r>
              <a:rPr lang="en-US" sz="3000"/>
              <a:t>Q&amp;A: Match the expected outcome to the operators used.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47" y="2343153"/>
            <a:ext cx="2209798" cy="3009901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4" name="TextBox 8"/>
          <p:cNvSpPr txBox="1"/>
          <p:nvPr/>
        </p:nvSpPr>
        <p:spPr>
          <a:xfrm>
            <a:off x="3714752" y="3305172"/>
            <a:ext cx="1371600" cy="1038746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>
                <a:solidFill>
                  <a:srgbClr val="000000"/>
                </a:solidFill>
                <a:latin typeface="Arial"/>
                <a:ea typeface="ＭＳ Ｐゴシック"/>
              </a:rPr>
              <a:t>&gt;&gt; A .* B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b="1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>
                <a:solidFill>
                  <a:srgbClr val="000000"/>
                </a:solidFill>
                <a:latin typeface="Arial"/>
                <a:ea typeface="ＭＳ Ｐゴシック"/>
              </a:rPr>
              <a:t>&gt;&gt; A  *  B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5582"/>
          <a:stretch>
            <a:fillRect/>
          </a:stretch>
        </p:blipFill>
        <p:spPr>
          <a:xfrm>
            <a:off x="5647138" y="4171947"/>
            <a:ext cx="2182414" cy="1154908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915"/>
          <a:stretch>
            <a:fillRect/>
          </a:stretch>
        </p:blipFill>
        <p:spPr>
          <a:xfrm>
            <a:off x="5657850" y="2514602"/>
            <a:ext cx="2182414" cy="1120377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7" name="TextBox 13"/>
          <p:cNvSpPr txBox="1"/>
          <p:nvPr/>
        </p:nvSpPr>
        <p:spPr>
          <a:xfrm>
            <a:off x="4000497" y="2577703"/>
            <a:ext cx="1028700" cy="6232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>
                <a:solidFill>
                  <a:srgbClr val="FF0000"/>
                </a:solidFill>
                <a:latin typeface="Arial"/>
                <a:ea typeface="ＭＳ Ｐゴシック"/>
              </a:rPr>
              <a:t>? ?</a:t>
            </a:r>
          </a:p>
        </p:txBody>
      </p:sp>
      <p:sp>
        <p:nvSpPr>
          <p:cNvPr id="8" name="Footer Placeholder 37"/>
          <p:cNvSpPr txBox="1"/>
          <p:nvPr/>
        </p:nvSpPr>
        <p:spPr>
          <a:xfrm>
            <a:off x="3028952" y="5624514"/>
            <a:ext cx="30861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>
                <a:solidFill>
                  <a:srgbClr val="898989"/>
                </a:solidFill>
                <a:latin typeface="Calibri"/>
              </a:rPr>
              <a:t>source: The MathWorks Inc</a:t>
            </a:r>
          </a:p>
        </p:txBody>
      </p:sp>
    </p:spTree>
    <p:extLst>
      <p:ext uri="{BB962C8B-B14F-4D97-AF65-F5344CB8AC3E}">
        <p14:creationId xmlns:p14="http://schemas.microsoft.com/office/powerpoint/2010/main" val="1331101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454946" y="1281026"/>
            <a:ext cx="6231734" cy="857250"/>
          </a:xfrm>
        </p:spPr>
        <p:txBody>
          <a:bodyPr/>
          <a:lstStyle/>
          <a:p>
            <a:pPr lvl="0"/>
            <a:r>
              <a:rPr lang="en-GB"/>
              <a:t>Multivariate Data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454946" y="2457447"/>
            <a:ext cx="6231734" cy="308610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80000"/>
              </a:lnSpc>
              <a:buFont typeface="Arial"/>
            </a:pPr>
            <a:r>
              <a:rPr lang="en-GB"/>
              <a:t>Consider a data set with three variables: Heart rate, Weight and Hours of exercise per week for five observations. The resulting array might look like </a:t>
            </a:r>
          </a:p>
          <a:p>
            <a:pPr lvl="0">
              <a:lnSpc>
                <a:spcPct val="80000"/>
              </a:lnSpc>
              <a:buFont typeface="Arial"/>
            </a:pPr>
            <a:r>
              <a:rPr lang="en-GB"/>
              <a:t>               D = [  72          134          3.2;</a:t>
            </a:r>
          </a:p>
          <a:p>
            <a:pPr lvl="0">
              <a:lnSpc>
                <a:spcPct val="80000"/>
              </a:lnSpc>
              <a:buNone/>
            </a:pPr>
            <a:r>
              <a:rPr lang="en-GB"/>
              <a:t>			   81          201          3.5;</a:t>
            </a:r>
          </a:p>
          <a:p>
            <a:pPr lvl="0">
              <a:lnSpc>
                <a:spcPct val="80000"/>
              </a:lnSpc>
              <a:buNone/>
            </a:pPr>
            <a:r>
              <a:rPr lang="en-GB"/>
              <a:t>			   69          156          7.1;</a:t>
            </a:r>
          </a:p>
          <a:p>
            <a:pPr lvl="0">
              <a:lnSpc>
                <a:spcPct val="80000"/>
              </a:lnSpc>
              <a:buNone/>
            </a:pPr>
            <a:r>
              <a:rPr lang="en-GB"/>
              <a:t>			   82          148          2.4;</a:t>
            </a:r>
          </a:p>
          <a:p>
            <a:pPr lvl="0">
              <a:lnSpc>
                <a:spcPct val="80000"/>
              </a:lnSpc>
              <a:buNone/>
            </a:pPr>
            <a:r>
              <a:rPr lang="en-GB"/>
              <a:t>			   75          170          1.2 ]</a:t>
            </a:r>
          </a:p>
        </p:txBody>
      </p:sp>
      <p:sp>
        <p:nvSpPr>
          <p:cNvPr id="4" name="Footer Placeholder 3"/>
          <p:cNvSpPr txBox="1"/>
          <p:nvPr/>
        </p:nvSpPr>
        <p:spPr>
          <a:xfrm>
            <a:off x="3028952" y="5624514"/>
            <a:ext cx="30861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>
                <a:solidFill>
                  <a:srgbClr val="898989"/>
                </a:solidFill>
                <a:latin typeface="Calibri"/>
              </a:rPr>
              <a:t>source: HKA &amp; AB slides</a:t>
            </a:r>
          </a:p>
        </p:txBody>
      </p:sp>
    </p:spTree>
    <p:extLst>
      <p:ext uri="{BB962C8B-B14F-4D97-AF65-F5344CB8AC3E}">
        <p14:creationId xmlns:p14="http://schemas.microsoft.com/office/powerpoint/2010/main" val="2911903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1454946" y="1281026"/>
            <a:ext cx="6231734" cy="857250"/>
          </a:xfrm>
        </p:spPr>
        <p:txBody>
          <a:bodyPr/>
          <a:lstStyle/>
          <a:p>
            <a:pPr lvl="0"/>
            <a:r>
              <a:rPr lang="en-GB"/>
              <a:t>Multivariate Data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713232" y="2457446"/>
            <a:ext cx="7772399" cy="4062225"/>
          </a:xfrm>
        </p:spPr>
        <p:txBody>
          <a:bodyPr>
            <a:normAutofit fontScale="92500"/>
          </a:bodyPr>
          <a:lstStyle/>
          <a:p>
            <a:pPr lvl="0">
              <a:lnSpc>
                <a:spcPct val="80000"/>
              </a:lnSpc>
              <a:buFont typeface="Arial"/>
            </a:pPr>
            <a:r>
              <a:rPr lang="en-GB" dirty="0"/>
              <a:t>Calculate mean and standard deviation for D</a:t>
            </a:r>
          </a:p>
          <a:p>
            <a:pPr lvl="0">
              <a:lnSpc>
                <a:spcPct val="80000"/>
              </a:lnSpc>
              <a:buFont typeface="Arial"/>
            </a:pPr>
            <a:r>
              <a:rPr lang="en-GB" dirty="0"/>
              <a:t>mu = mean(D), sigma = </a:t>
            </a:r>
            <a:r>
              <a:rPr lang="en-GB" dirty="0" err="1"/>
              <a:t>std</a:t>
            </a:r>
            <a:r>
              <a:rPr lang="en-GB" dirty="0"/>
              <a:t>(D)</a:t>
            </a:r>
          </a:p>
          <a:p>
            <a:pPr lvl="0">
              <a:lnSpc>
                <a:spcPct val="80000"/>
              </a:lnSpc>
              <a:buNone/>
            </a:pPr>
            <a:r>
              <a:rPr lang="en-GB" dirty="0"/>
              <a:t>		mu =   75.8       161.8         3.48</a:t>
            </a:r>
          </a:p>
          <a:p>
            <a:pPr lvl="0">
              <a:lnSpc>
                <a:spcPct val="80000"/>
              </a:lnSpc>
              <a:buNone/>
            </a:pPr>
            <a:r>
              <a:rPr lang="en-GB" dirty="0"/>
              <a:t>		sigma = 5.6303      25.499       2.2107</a:t>
            </a:r>
          </a:p>
          <a:p>
            <a:pPr lvl="0">
              <a:lnSpc>
                <a:spcPct val="80000"/>
              </a:lnSpc>
              <a:buFont typeface="Arial"/>
            </a:pPr>
            <a:r>
              <a:rPr lang="en-GB" dirty="0"/>
              <a:t>For a list of the data analysis functions available in </a:t>
            </a:r>
            <a:r>
              <a:rPr lang="en-GB" dirty="0" smtClean="0"/>
              <a:t>MATLAB:</a:t>
            </a:r>
          </a:p>
          <a:p>
            <a:pPr lvl="0">
              <a:lnSpc>
                <a:spcPct val="80000"/>
              </a:lnSpc>
              <a:buFont typeface="Arial"/>
            </a:pPr>
            <a:r>
              <a:rPr lang="en-GB" dirty="0" smtClean="0"/>
              <a:t> </a:t>
            </a:r>
            <a:r>
              <a:rPr lang="en-GB" dirty="0">
                <a:solidFill>
                  <a:srgbClr val="5F0EAA"/>
                </a:solidFill>
              </a:rPr>
              <a:t>&gt;&gt;  help </a:t>
            </a:r>
            <a:r>
              <a:rPr lang="en-GB" dirty="0" err="1">
                <a:solidFill>
                  <a:srgbClr val="5F0EAA"/>
                </a:solidFill>
              </a:rPr>
              <a:t>datafun</a:t>
            </a:r>
            <a:endParaRPr lang="en-GB" dirty="0">
              <a:solidFill>
                <a:srgbClr val="5F0EAA"/>
              </a:solidFill>
            </a:endParaRPr>
          </a:p>
          <a:p>
            <a:pPr lvl="0">
              <a:lnSpc>
                <a:spcPct val="80000"/>
              </a:lnSpc>
              <a:buFont typeface="Arial"/>
            </a:pPr>
            <a:r>
              <a:rPr lang="en-GB" dirty="0"/>
              <a:t>If you have access to the Statistics </a:t>
            </a:r>
            <a:r>
              <a:rPr lang="en-GB" dirty="0" smtClean="0"/>
              <a:t>Toolbox</a:t>
            </a:r>
            <a:r>
              <a:rPr lang="en-GB" dirty="0"/>
              <a:t>:</a:t>
            </a:r>
            <a:endParaRPr lang="en-GB" dirty="0" smtClean="0"/>
          </a:p>
          <a:p>
            <a:pPr lvl="0">
              <a:lnSpc>
                <a:spcPct val="80000"/>
              </a:lnSpc>
              <a:buFont typeface="Arial"/>
            </a:pPr>
            <a:r>
              <a:rPr lang="en-GB" dirty="0" smtClean="0"/>
              <a:t> </a:t>
            </a:r>
            <a:r>
              <a:rPr lang="en-GB" dirty="0">
                <a:solidFill>
                  <a:srgbClr val="5F0EAA"/>
                </a:solidFill>
              </a:rPr>
              <a:t>&gt;&gt; help stats</a:t>
            </a:r>
          </a:p>
        </p:txBody>
      </p:sp>
      <p:sp>
        <p:nvSpPr>
          <p:cNvPr id="4" name="Footer Placeholder 3"/>
          <p:cNvSpPr txBox="1"/>
          <p:nvPr/>
        </p:nvSpPr>
        <p:spPr>
          <a:xfrm>
            <a:off x="3028952" y="5624514"/>
            <a:ext cx="30861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>
                <a:solidFill>
                  <a:srgbClr val="898989"/>
                </a:solidFill>
                <a:latin typeface="Calibri"/>
              </a:rPr>
              <a:t>source: HKA &amp; AB slides</a:t>
            </a:r>
          </a:p>
        </p:txBody>
      </p:sp>
    </p:spTree>
    <p:extLst>
      <p:ext uri="{BB962C8B-B14F-4D97-AF65-F5344CB8AC3E}">
        <p14:creationId xmlns:p14="http://schemas.microsoft.com/office/powerpoint/2010/main" val="4098577191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4163" y="191067"/>
            <a:ext cx="8574087" cy="94169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Useful videos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259307" y="1733266"/>
            <a:ext cx="9403307" cy="5124734"/>
          </a:xfrm>
        </p:spPr>
        <p:txBody>
          <a:bodyPr>
            <a:normAutofit/>
          </a:bodyPr>
          <a:lstStyle/>
          <a:p>
            <a:endParaRPr lang="en-US" sz="1600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www.youtube.com/watch?v=VheLmG7rh9w&amp;feature=youtu.be</a:t>
            </a:r>
            <a:r>
              <a:rPr lang="en-US" sz="1600" dirty="0" smtClean="0"/>
              <a:t> (MATLAB environment 23min)</a:t>
            </a:r>
          </a:p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www.youtube.com/watch?v=ZEOubc5i_n8</a:t>
            </a:r>
            <a:r>
              <a:rPr lang="en-US" sz="1600" dirty="0" smtClean="0"/>
              <a:t> (MATLAB as a calculator 14min)</a:t>
            </a:r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www.youtube.com/watch?v=Aco4yDvse0I</a:t>
            </a:r>
            <a:r>
              <a:rPr lang="en-US" sz="1600" dirty="0" smtClean="0"/>
              <a:t> (Syntax and Semantics 5min)</a:t>
            </a:r>
          </a:p>
          <a:p>
            <a:r>
              <a:rPr lang="en-US" sz="1600" dirty="0">
                <a:hlinkClick r:id="rId5"/>
              </a:rPr>
              <a:t>https://www.youtube.com/watch?v=_wxLhQy__</a:t>
            </a:r>
            <a:r>
              <a:rPr lang="en-US" sz="1600" dirty="0" smtClean="0">
                <a:hlinkClick r:id="rId5"/>
              </a:rPr>
              <a:t>6o</a:t>
            </a:r>
            <a:r>
              <a:rPr lang="en-US" sz="1600" dirty="0" smtClean="0"/>
              <a:t> (the MATLAB help system 8min)</a:t>
            </a:r>
          </a:p>
          <a:p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www.youtube.com/watch?v=3T4reHaJtXE</a:t>
            </a:r>
            <a:r>
              <a:rPr lang="en-US" sz="1600" dirty="0" smtClean="0"/>
              <a:t> (</a:t>
            </a:r>
            <a:r>
              <a:rPr lang="en-US" sz="1600" dirty="0"/>
              <a:t>Introduction </a:t>
            </a:r>
            <a:r>
              <a:rPr lang="en-US" sz="1600" dirty="0" smtClean="0"/>
              <a:t>to Matrices and Operators 11min)</a:t>
            </a:r>
          </a:p>
          <a:p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www.youtube.com/watch?v=i1z3Z0LlPSg</a:t>
            </a:r>
            <a:r>
              <a:rPr lang="en-US" sz="1600" dirty="0" smtClean="0"/>
              <a:t> (The Colon Operator </a:t>
            </a:r>
            <a:r>
              <a:rPr lang="en-US" sz="1600" smtClean="0"/>
              <a:t>8min)</a:t>
            </a:r>
            <a:endParaRPr lang="en-US" sz="1600" dirty="0"/>
          </a:p>
          <a:p>
            <a:r>
              <a:rPr lang="en-US" sz="1600" dirty="0">
                <a:hlinkClick r:id="rId8"/>
              </a:rPr>
              <a:t>https://www.youtube.com/watch?v=H_DIbljMpZs</a:t>
            </a:r>
            <a:r>
              <a:rPr lang="en-US" sz="1600" dirty="0"/>
              <a:t> (Accessing Parts of a Matrix 21min)</a:t>
            </a:r>
          </a:p>
          <a:p>
            <a:r>
              <a:rPr lang="en-US" sz="1600" dirty="0">
                <a:hlinkClick r:id="rId9"/>
              </a:rPr>
              <a:t>https://www.youtube.com/watch?v=EZY53PMmlZA</a:t>
            </a:r>
            <a:r>
              <a:rPr lang="en-US" sz="1600" dirty="0"/>
              <a:t> (Combining and Transforming Matrices 10min)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7220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124974"/>
            <a:ext cx="7964553" cy="39925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There are many different ways to make things work.  </a:t>
            </a:r>
          </a:p>
          <a:p>
            <a:pPr lvl="1"/>
            <a:r>
              <a:rPr lang="en-US" dirty="0" smtClean="0"/>
              <a:t>The simplest way is usually the most desirable, but: </a:t>
            </a:r>
          </a:p>
          <a:p>
            <a:pPr lvl="1"/>
            <a:r>
              <a:rPr lang="en-US" dirty="0" smtClean="0"/>
              <a:t>Top priority is that your script does what you want it to do. </a:t>
            </a:r>
          </a:p>
          <a:p>
            <a:pPr lvl="1"/>
            <a:r>
              <a:rPr lang="en-US" dirty="0" smtClean="0"/>
              <a:t>Good coding practices are important</a:t>
            </a:r>
          </a:p>
          <a:p>
            <a:pPr lvl="1"/>
            <a:r>
              <a:rPr lang="en-US" dirty="0" smtClean="0"/>
              <a:t>Assume you will remember nothing next time you look at your code</a:t>
            </a:r>
          </a:p>
          <a:p>
            <a:pPr lvl="1"/>
            <a:r>
              <a:rPr lang="en-US" dirty="0" smtClean="0"/>
              <a:t>Assume someone else will be using your code</a:t>
            </a:r>
          </a:p>
          <a:p>
            <a:pPr lvl="1"/>
            <a:r>
              <a:rPr lang="en-US" dirty="0" smtClean="0"/>
              <a:t>Assume your script will at some point move to another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15925" y="573662"/>
            <a:ext cx="8308975" cy="1143000"/>
          </a:xfrm>
        </p:spPr>
        <p:txBody>
          <a:bodyPr/>
          <a:lstStyle/>
          <a:p>
            <a:pPr eaLnBrk="1" hangingPunct="1"/>
            <a:r>
              <a:rPr lang="en-US" smtClean="0"/>
              <a:t>Navigating the Matlab Desktop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410200" y="1952454"/>
            <a:ext cx="3429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700" b="1" dirty="0" smtClean="0"/>
              <a:t>Command Window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/>
              <a:t>Where you type the commands into </a:t>
            </a:r>
            <a:r>
              <a:rPr lang="en-US" sz="1500" dirty="0" err="1" smtClean="0"/>
              <a:t>Matlab</a:t>
            </a:r>
            <a:endParaRPr lang="en-US" sz="1500" dirty="0" smtClean="0"/>
          </a:p>
          <a:p>
            <a:pPr eaLnBrk="1" hangingPunct="1">
              <a:lnSpc>
                <a:spcPct val="80000"/>
              </a:lnSpc>
            </a:pPr>
            <a:r>
              <a:rPr lang="en-US" sz="1700" b="1" dirty="0" smtClean="0"/>
              <a:t>Command History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/>
              <a:t>Contains a record of all commands entered in the Command Window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b="1" dirty="0" smtClean="0"/>
              <a:t>Current Folder Browser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/>
              <a:t>All the contents of the Current Folder where you can save your work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b="1" dirty="0" smtClean="0"/>
              <a:t>Workspace Browser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dirty="0" smtClean="0"/>
              <a:t>Where your data and variables are stored in </a:t>
            </a:r>
            <a:r>
              <a:rPr lang="en-US" sz="1500" u="sng" dirty="0" smtClean="0"/>
              <a:t>current </a:t>
            </a:r>
            <a:r>
              <a:rPr lang="en-US" sz="1500" dirty="0" err="1" smtClean="0"/>
              <a:t>Matlab</a:t>
            </a:r>
            <a:r>
              <a:rPr lang="en-US" sz="1500" dirty="0" smtClean="0"/>
              <a:t> session</a:t>
            </a: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9879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source: The MathWorks Inc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2514600"/>
            <a:ext cx="1981200" cy="289560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1969706"/>
            <a:ext cx="3429000" cy="76200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4038600"/>
            <a:ext cx="1752600" cy="144780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200" y="2878348"/>
            <a:ext cx="3429000" cy="91440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304800" y="2362200"/>
            <a:ext cx="1447800" cy="297180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5410200" y="3962400"/>
            <a:ext cx="3429000" cy="91440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81400" y="2286000"/>
            <a:ext cx="1752600" cy="167640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10200" y="4952999"/>
            <a:ext cx="3429000" cy="1016479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6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Desktop Layout</a:t>
            </a:r>
          </a:p>
        </p:txBody>
      </p:sp>
      <p:pic>
        <p:nvPicPr>
          <p:cNvPr id="26627" name="Picture 3" descr="Screen shot 2012-01-13 at 12.58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01813"/>
            <a:ext cx="72358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source: The MathWorks Inc</a:t>
            </a:r>
          </a:p>
        </p:txBody>
      </p:sp>
    </p:spTree>
    <p:extLst>
      <p:ext uri="{BB962C8B-B14F-4D97-AF65-F5344CB8AC3E}">
        <p14:creationId xmlns:p14="http://schemas.microsoft.com/office/powerpoint/2010/main" val="6151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Desktop Layout</a:t>
            </a:r>
          </a:p>
        </p:txBody>
      </p:sp>
      <p:pic>
        <p:nvPicPr>
          <p:cNvPr id="27651" name="Picture 4" descr="Screen shot 2012-01-13 at 12.59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97063"/>
            <a:ext cx="684530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219200" y="1676400"/>
            <a:ext cx="4038600" cy="2057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source: The MathWorks Inc</a:t>
            </a:r>
          </a:p>
        </p:txBody>
      </p:sp>
    </p:spTree>
    <p:extLst>
      <p:ext uri="{BB962C8B-B14F-4D97-AF65-F5344CB8AC3E}">
        <p14:creationId xmlns:p14="http://schemas.microsoft.com/office/powerpoint/2010/main" val="27712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Moving around through the folder hierarchy</a:t>
            </a:r>
          </a:p>
          <a:p>
            <a:r>
              <a:rPr lang="en-US" dirty="0" smtClean="0"/>
              <a:t>Command line tools for navigation    </a:t>
            </a:r>
          </a:p>
          <a:p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    </a:t>
            </a:r>
            <a:r>
              <a:rPr lang="en-US" dirty="0" err="1" smtClean="0">
                <a:solidFill>
                  <a:srgbClr val="3366FF"/>
                </a:solidFill>
              </a:rPr>
              <a:t>pwd</a:t>
            </a:r>
            <a:r>
              <a:rPr lang="en-US" dirty="0"/>
              <a:t>	</a:t>
            </a:r>
            <a:r>
              <a:rPr lang="en-US" dirty="0" smtClean="0"/>
              <a:t>where are we?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3366FF"/>
                </a:solidFill>
              </a:rPr>
              <a:t>cd</a:t>
            </a:r>
            <a:r>
              <a:rPr lang="en-US" dirty="0" smtClean="0"/>
              <a:t>	change directory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>
                <a:solidFill>
                  <a:srgbClr val="3366FF"/>
                </a:solidFill>
              </a:rPr>
              <a:t>ls</a:t>
            </a:r>
            <a:r>
              <a:rPr lang="en-US" dirty="0" smtClean="0"/>
              <a:t>	list directory contents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3366FF"/>
                </a:solidFill>
              </a:rPr>
              <a:t>.</a:t>
            </a:r>
            <a:r>
              <a:rPr lang="en-US" dirty="0" smtClean="0"/>
              <a:t>	current directory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3366FF"/>
                </a:solidFill>
              </a:rPr>
              <a:t>..</a:t>
            </a:r>
            <a:r>
              <a:rPr lang="en-US" dirty="0" smtClean="0"/>
              <a:t>	parent directory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mkdir</a:t>
            </a:r>
            <a:r>
              <a:rPr lang="en-US" dirty="0" smtClean="0"/>
              <a:t>	make new directory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delete    </a:t>
            </a:r>
            <a:r>
              <a:rPr lang="en-US" dirty="0" err="1" smtClean="0">
                <a:solidFill>
                  <a:schemeClr val="tx1"/>
                </a:solidFill>
              </a:rPr>
              <a:t>delete</a:t>
            </a:r>
            <a:r>
              <a:rPr lang="en-US" dirty="0" smtClean="0">
                <a:solidFill>
                  <a:schemeClr val="tx1"/>
                </a:solidFill>
              </a:rPr>
              <a:t> file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rmdir</a:t>
            </a:r>
            <a:r>
              <a:rPr lang="en-US" dirty="0" smtClean="0">
                <a:solidFill>
                  <a:schemeClr val="tx1"/>
                </a:solidFill>
              </a:rPr>
              <a:t>      delete </a:t>
            </a:r>
            <a:r>
              <a:rPr lang="en-US" dirty="0">
                <a:solidFill>
                  <a:schemeClr val="tx1"/>
                </a:solidFill>
              </a:rPr>
              <a:t>directory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21684</TotalTime>
  <Words>2073</Words>
  <Application>Microsoft Office PowerPoint</Application>
  <PresentationFormat>Προβολή στην οθόνη (4:3)</PresentationFormat>
  <Paragraphs>459</Paragraphs>
  <Slides>49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6" baseType="lpstr">
      <vt:lpstr>ＭＳ Ｐゴシック</vt:lpstr>
      <vt:lpstr>Arial</vt:lpstr>
      <vt:lpstr>Calibri</vt:lpstr>
      <vt:lpstr>Corbel</vt:lpstr>
      <vt:lpstr>Courier</vt:lpstr>
      <vt:lpstr>Wingdings</vt:lpstr>
      <vt:lpstr>Spectrum</vt:lpstr>
      <vt:lpstr>What is Matlab?</vt:lpstr>
      <vt:lpstr>learn how to program because…</vt:lpstr>
      <vt:lpstr>Παρουσίαση του PowerPoint</vt:lpstr>
      <vt:lpstr>The process of programming</vt:lpstr>
      <vt:lpstr>Coding philosophy</vt:lpstr>
      <vt:lpstr>Navigating the Matlab Desktop</vt:lpstr>
      <vt:lpstr>Desktop Layout</vt:lpstr>
      <vt:lpstr>Desktop Layout</vt:lpstr>
      <vt:lpstr>The file browser</vt:lpstr>
      <vt:lpstr>The workspace and variable editor</vt:lpstr>
      <vt:lpstr>Getting help</vt:lpstr>
      <vt:lpstr>Scripts</vt:lpstr>
      <vt:lpstr>The Editor</vt:lpstr>
      <vt:lpstr>Variable types</vt:lpstr>
      <vt:lpstr>Basic calculations in Matlab</vt:lpstr>
      <vt:lpstr>Basic calculations in Matlab</vt:lpstr>
      <vt:lpstr>Basic calculations in Matlab</vt:lpstr>
      <vt:lpstr>Basic calculations in Matlab</vt:lpstr>
      <vt:lpstr>Basic calculations in Matlab</vt:lpstr>
      <vt:lpstr>Basic calculations in Matlab: Variables</vt:lpstr>
      <vt:lpstr>Basic calculations in Matlab: Variables</vt:lpstr>
      <vt:lpstr>Vectors and matrices</vt:lpstr>
      <vt:lpstr>Creating Vectors</vt:lpstr>
      <vt:lpstr>Creating vectors</vt:lpstr>
      <vt:lpstr>Creating Vectors</vt:lpstr>
      <vt:lpstr>Creating vectors</vt:lpstr>
      <vt:lpstr>Creating Matrices</vt:lpstr>
      <vt:lpstr>Creating matrices</vt:lpstr>
      <vt:lpstr>Creating matrices</vt:lpstr>
      <vt:lpstr>Creating matrices</vt:lpstr>
      <vt:lpstr>Describing matrices</vt:lpstr>
      <vt:lpstr>Creating Matrices</vt:lpstr>
      <vt:lpstr>Accessing elements</vt:lpstr>
      <vt:lpstr>Accessing elements</vt:lpstr>
      <vt:lpstr>Accessing elements</vt:lpstr>
      <vt:lpstr>Accessing elements</vt:lpstr>
      <vt:lpstr>Accessing elements</vt:lpstr>
      <vt:lpstr>Manipulating arrays</vt:lpstr>
      <vt:lpstr>Concatenation &amp; Deleting</vt:lpstr>
      <vt:lpstr>Vector math</vt:lpstr>
      <vt:lpstr>Vector multiplication</vt:lpstr>
      <vt:lpstr>Vector multiplication</vt:lpstr>
      <vt:lpstr>Computing with arrays: Matrix operations</vt:lpstr>
      <vt:lpstr>Computing with arrays:  Array (or Element) operations</vt:lpstr>
      <vt:lpstr>Παρουσίαση του PowerPoint</vt:lpstr>
      <vt:lpstr>Q&amp;A: Match the expected outcome to the operators used.</vt:lpstr>
      <vt:lpstr>Multivariate Data</vt:lpstr>
      <vt:lpstr>Multivariate Data</vt:lpstr>
      <vt:lpstr>Useful 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PsychToolbox in MATLAB</dc:title>
  <dc:creator>Jonas Kaplan</dc:creator>
  <cp:lastModifiedBy>Konstantinos</cp:lastModifiedBy>
  <cp:revision>264</cp:revision>
  <dcterms:created xsi:type="dcterms:W3CDTF">2013-06-19T20:13:15Z</dcterms:created>
  <dcterms:modified xsi:type="dcterms:W3CDTF">2021-10-14T07:45:29Z</dcterms:modified>
</cp:coreProperties>
</file>