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3" r:id="rId2"/>
    <p:sldId id="264" r:id="rId3"/>
    <p:sldId id="265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8" d="100"/>
          <a:sy n="118" d="100"/>
        </p:scale>
        <p:origin x="-1482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BD890-9B29-46E2-880E-360FFB4DC0CC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7C160D-BBBA-4B6B-8434-314031781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17069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91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08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96636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2070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3906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27121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88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9503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2086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492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995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D2D04-5EF2-429C-9FFF-3B0C0861B7E9}" type="datetimeFigureOut">
              <a:rPr lang="en-GB" smtClean="0"/>
              <a:t>14/10/2026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DC5A79-5E75-41BB-889F-EA4D2F7367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9305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5040" y="80236"/>
            <a:ext cx="5019448" cy="6720254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60648"/>
            <a:ext cx="3008313" cy="6408712"/>
          </a:xfrm>
        </p:spPr>
        <p:txBody>
          <a:bodyPr>
            <a:norm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Wilhelm Wundt (1832-1920)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πατέρας της ψυχολογίας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βοηθός του </a:t>
            </a:r>
            <a:r>
              <a:rPr lang="en-US" dirty="0" smtClean="0"/>
              <a:t>Helmholtz</a:t>
            </a:r>
            <a:endParaRPr lang="el-GR" dirty="0" smtClean="0"/>
          </a:p>
          <a:p>
            <a:pPr marL="285750" indent="-285750">
              <a:buFontTx/>
              <a:buChar char="-"/>
            </a:pPr>
            <a:r>
              <a:rPr lang="el-GR" dirty="0" smtClean="0"/>
              <a:t>δίδαξε για πρώτη φορά στον κόσμο ένα μάθημα Φυσιολογίας της Ψυχολογίας, το 1867 στο πανεπιστήμιο της Χαϊδελβέργης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‘Principles of Physiological Psychology’ (1874)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ίδρυσε το πρώτο εργαστήριο ψυχολογίας στον κόσμο, το 1879 στο πανεπιστήμιο της Λειψίας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l-GR" dirty="0" smtClean="0"/>
              <a:t>μελέτησε τη συνείδηση και προσπάθησε να την διαχωρίσει σε στοιχειώδεις αισθήσεις και συναισθήματα (</a:t>
            </a:r>
            <a:r>
              <a:rPr lang="el-GR" i="1" dirty="0" smtClean="0"/>
              <a:t>δομισμός</a:t>
            </a:r>
            <a:r>
              <a:rPr lang="el-GR" dirty="0" smtClean="0"/>
              <a:t>, όπως στη χημεία)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χρησιμοποίησε τη μέθοδο της </a:t>
            </a:r>
            <a:r>
              <a:rPr lang="el-GR" i="1" dirty="0" smtClean="0"/>
              <a:t>ενδοσκόπησης</a:t>
            </a:r>
            <a:r>
              <a:rPr lang="el-GR" dirty="0" smtClean="0"/>
              <a:t>, δηλ της υποκειμενικής παρατήρησης των ίδιων των εμπειριών μας</a:t>
            </a:r>
          </a:p>
          <a:p>
            <a:pPr marL="285750" indent="-285750">
              <a:buFontTx/>
              <a:buChar char="-"/>
            </a:pPr>
            <a:r>
              <a:rPr lang="el-GR" dirty="0"/>
              <a:t>π</a:t>
            </a:r>
            <a:r>
              <a:rPr lang="el-GR" dirty="0" smtClean="0"/>
              <a:t>εριγράψτε τη φωτεινότητα ενός χρώματος, την ένταση ενός ήχου, τα συνασθήματα για μια εμπειρία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αντικειμενικές μετρήσεις: </a:t>
            </a:r>
            <a:r>
              <a:rPr lang="el-GR" i="1" dirty="0" smtClean="0"/>
              <a:t>χρόνοι απόκρισης</a:t>
            </a:r>
            <a:r>
              <a:rPr lang="el-GR" dirty="0" smtClean="0"/>
              <a:t> και μεταβολλή αυτών καθώς το έργο γίνεται πιο σύνθετο</a:t>
            </a:r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097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46546" y="938030"/>
            <a:ext cx="6491041" cy="4848246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5536" y="116632"/>
            <a:ext cx="3322712" cy="6741368"/>
          </a:xfrm>
        </p:spPr>
        <p:txBody>
          <a:bodyPr>
            <a:normAutofit lnSpcReduction="10000"/>
          </a:bodyPr>
          <a:lstStyle/>
          <a:p>
            <a:pPr marL="285750" indent="-285750">
              <a:buFontTx/>
              <a:buChar char="-"/>
            </a:pPr>
            <a:r>
              <a:rPr lang="el-GR" dirty="0" smtClean="0"/>
              <a:t>ο πατέρας της ψυχολογίας στην Αμερική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ταξίδεψε στην Ευρώπη όπου έμαθε τη νέα επιστήμη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«η σκέψη έχει σκοπό τη δράση»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σχέση Φυσιολογίας-Ψυχολογίας (</a:t>
            </a:r>
            <a:r>
              <a:rPr lang="en-US" dirty="0" smtClean="0"/>
              <a:t>Harvard 1875): </a:t>
            </a:r>
            <a:r>
              <a:rPr lang="el-GR" dirty="0" smtClean="0"/>
              <a:t>το πρώτο μάθημα σε Αμερικανικό πανεπιστήμιο που ασχολήθηκε με τη νέα πειραματική ψυχολογία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ήταν εναντίον του </a:t>
            </a:r>
            <a:r>
              <a:rPr lang="el-GR" i="1" dirty="0" smtClean="0"/>
              <a:t>δομισμού/στρουκτουραλισμού</a:t>
            </a:r>
          </a:p>
          <a:p>
            <a:pPr marL="285750" indent="-285750">
              <a:buFontTx/>
              <a:buChar char="-"/>
            </a:pPr>
            <a:r>
              <a:rPr lang="el-GR" i="1" dirty="0" smtClean="0"/>
              <a:t>λειτουργισμός: </a:t>
            </a:r>
            <a:r>
              <a:rPr lang="el-GR" dirty="0" smtClean="0"/>
              <a:t>μελέτη των λειτουργιών και των σκοπών που επιτελούν οι νοητικές διεργασίες, καθώς ο άνθρωπος προσαρμόζεται στο περιβάλλον του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επηρεασμένος από την αρχή της </a:t>
            </a:r>
            <a:r>
              <a:rPr lang="el-GR" i="1" dirty="0" smtClean="0"/>
              <a:t>φυσικής επιλογής </a:t>
            </a:r>
            <a:r>
              <a:rPr lang="el-GR" dirty="0" smtClean="0"/>
              <a:t>του Δαρβίνου (</a:t>
            </a:r>
            <a:r>
              <a:rPr lang="en-US" dirty="0" smtClean="0"/>
              <a:t>‘The Origin of Species’, 1859)</a:t>
            </a:r>
            <a:endParaRPr lang="el-GR" dirty="0" smtClean="0"/>
          </a:p>
          <a:p>
            <a:pPr marL="285750" indent="-285750">
              <a:buFontTx/>
              <a:buChar char="-"/>
            </a:pPr>
            <a:r>
              <a:rPr lang="el-GR" dirty="0"/>
              <a:t>η</a:t>
            </a:r>
            <a:r>
              <a:rPr lang="el-GR" dirty="0" smtClean="0"/>
              <a:t> συνείδηση υπηρετεί μια σημαντική βιολογική λειτουργία και το έργο των ψυχολόγων είναι να καταλάβουν ποιά είναι αυτή</a:t>
            </a: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l-GR" dirty="0" smtClean="0"/>
              <a:t>πίστευε ότι το εργαστήριο περιορίζει τη μελέτη της συνειδησης, ότι θα ήτανε καλύτερα στο φυσικό περιβάλλον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‘The principles of Psychology’ (1890)</a:t>
            </a:r>
          </a:p>
          <a:p>
            <a:pPr marL="285750" indent="-285750">
              <a:buFontTx/>
              <a:buChar char="-"/>
            </a:pPr>
            <a:r>
              <a:rPr lang="en-US" dirty="0" smtClean="0"/>
              <a:t>Wundt: </a:t>
            </a:r>
            <a:r>
              <a:rPr lang="el-GR" dirty="0" smtClean="0"/>
              <a:t>το θεώρησε λογοτεχνία!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εργαστήριο</a:t>
            </a:r>
            <a:r>
              <a:rPr lang="en-US" dirty="0" smtClean="0"/>
              <a:t> vs. </a:t>
            </a:r>
            <a:r>
              <a:rPr lang="el-GR" dirty="0" smtClean="0"/>
              <a:t> φύση</a:t>
            </a:r>
          </a:p>
          <a:p>
            <a:pPr marL="285750" indent="-285750">
              <a:buFontTx/>
              <a:buChar char="-"/>
            </a:pPr>
            <a:endParaRPr lang="el-GR" dirty="0" smtClean="0"/>
          </a:p>
          <a:p>
            <a:pPr marL="285750" indent="-285750">
              <a:buFontTx/>
              <a:buChar char="-"/>
            </a:pPr>
            <a:endParaRPr lang="el-GR" dirty="0" smtClean="0"/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682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816" y="116632"/>
            <a:ext cx="5832648" cy="864096"/>
          </a:xfrm>
        </p:spPr>
        <p:txBody>
          <a:bodyPr>
            <a:normAutofit/>
          </a:bodyPr>
          <a:lstStyle/>
          <a:p>
            <a:r>
              <a:rPr lang="el-GR" dirty="0" smtClean="0"/>
              <a:t>Ψυχικές διαταραχές, παθολογία, αλλά και εξήγηση της προσωπικότητας και της συμπεριφοράς εν γένει</a:t>
            </a:r>
            <a:endParaRPr lang="en-GB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410" y="1552949"/>
            <a:ext cx="5789590" cy="4324323"/>
          </a:xfr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520" y="908720"/>
            <a:ext cx="3008313" cy="5832648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Tx/>
              <a:buChar char="-"/>
            </a:pPr>
            <a:r>
              <a:rPr lang="el-GR" i="1" dirty="0" smtClean="0"/>
              <a:t>πολλαπλοί εαυτοί: </a:t>
            </a:r>
            <a:r>
              <a:rPr lang="el-GR" dirty="0" smtClean="0"/>
              <a:t>η ντροπαλή Φελιντά ξέχασε ότι είχε μείνει έγκυος ενώ βρισκόταν στην εξωστρεφή φάση της!</a:t>
            </a:r>
          </a:p>
          <a:p>
            <a:pPr marL="285750" indent="-285750">
              <a:buFontTx/>
              <a:buChar char="-"/>
            </a:pPr>
            <a:r>
              <a:rPr lang="el-GR" i="1" dirty="0" smtClean="0"/>
              <a:t>υστερία:  </a:t>
            </a:r>
            <a:r>
              <a:rPr lang="el-GR" dirty="0" smtClean="0"/>
              <a:t>η προσωρινή απώλεια της γνωστικής ή κινητικής λειτουργίας, συνήθως ως αποτέλεσμα συγκινησιακά δυσάρεστων εμπειριών </a:t>
            </a:r>
            <a:r>
              <a:rPr lang="el-GR" dirty="0"/>
              <a:t> </a:t>
            </a:r>
            <a:r>
              <a:rPr lang="el-GR" dirty="0" smtClean="0"/>
              <a:t>(ύπνωση)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από τους πειραματικούς μόνο ο </a:t>
            </a:r>
            <a:r>
              <a:rPr lang="en-US" dirty="0" smtClean="0"/>
              <a:t>James </a:t>
            </a:r>
            <a:r>
              <a:rPr lang="el-GR" dirty="0" smtClean="0"/>
              <a:t>τους έδωσε σημασία, οι άλλοι σνόμπαραν..</a:t>
            </a:r>
            <a:r>
              <a:rPr lang="el-GR" dirty="0"/>
              <a:t> </a:t>
            </a:r>
            <a:r>
              <a:rPr lang="el-GR" dirty="0" smtClean="0"/>
              <a:t> (δυσκολία επαλήθευσης θεωριών)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διαχωρισμός </a:t>
            </a:r>
            <a:r>
              <a:rPr lang="el-GR" dirty="0"/>
              <a:t>ακαδημαϊκών – κλινικών </a:t>
            </a:r>
            <a:r>
              <a:rPr lang="el-GR" dirty="0" smtClean="0"/>
              <a:t>ψυχολόγων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Sigmund Freud (1856-1939)</a:t>
            </a:r>
            <a:r>
              <a:rPr lang="el-GR" dirty="0" smtClean="0"/>
              <a:t>: </a:t>
            </a:r>
            <a:r>
              <a:rPr lang="el-GR" i="1" dirty="0" smtClean="0"/>
              <a:t>ψυχαναλυτική θεωρία, οδυνηρές εμπειρίες παιδικής ηλικίας, απώθηση, ασυνείδητο (διαμορφώνει σκέψεις, συναισθηματα, συμπεριφορές), ψυχανάλυση, όνειρα, σεξουαλικές επιθυμίες, άνγχος του θανάτου</a:t>
            </a:r>
          </a:p>
          <a:p>
            <a:pPr marL="285750" indent="-285750">
              <a:buFontTx/>
              <a:buChar char="-"/>
            </a:pPr>
            <a:r>
              <a:rPr lang="el-GR" dirty="0" smtClean="0"/>
              <a:t>-</a:t>
            </a:r>
            <a:r>
              <a:rPr lang="en-US" dirty="0" smtClean="0"/>
              <a:t>Jung, Adler, </a:t>
            </a:r>
            <a:r>
              <a:rPr lang="en-US" dirty="0" err="1" smtClean="0"/>
              <a:t>Lacan</a:t>
            </a:r>
            <a:r>
              <a:rPr lang="el-GR" dirty="0" smtClean="0"/>
              <a:t>..</a:t>
            </a:r>
          </a:p>
          <a:p>
            <a:pPr marL="285750" indent="-285750">
              <a:buFontTx/>
              <a:buChar char="-"/>
            </a:pPr>
            <a:r>
              <a:rPr lang="el-GR" i="1" dirty="0" smtClean="0"/>
              <a:t>Ανθρωπιστική ψυχολογία: </a:t>
            </a:r>
            <a:r>
              <a:rPr lang="el-GR" dirty="0" smtClean="0"/>
              <a:t>οι άνθρωποι δεν είναι φυλακισμένοι μέσα στα γεγονότα του μακρινού παρελθόντος, αλλά έχουνε </a:t>
            </a:r>
            <a:r>
              <a:rPr lang="el-GR" i="1" dirty="0" smtClean="0"/>
              <a:t>θετικό δυναμικό</a:t>
            </a:r>
            <a:r>
              <a:rPr lang="el-GR" dirty="0" smtClean="0"/>
              <a:t> και πρέπει να προσανατολιστούν προς την κατεύθυνση της </a:t>
            </a:r>
            <a:r>
              <a:rPr lang="el-GR" i="1" dirty="0" smtClean="0"/>
              <a:t>ανάπτυξής</a:t>
            </a:r>
            <a:r>
              <a:rPr lang="el-GR" dirty="0" smtClean="0"/>
              <a:t> τους</a:t>
            </a:r>
            <a:endParaRPr lang="en-US" dirty="0" smtClean="0"/>
          </a:p>
          <a:p>
            <a:pPr marL="285750" indent="-285750">
              <a:buFontTx/>
              <a:buChar char="-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4407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403</Words>
  <Application>Microsoft Office PowerPoint</Application>
  <PresentationFormat>On-screen Show (4:3)</PresentationFormat>
  <Paragraphs>33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Ψυχικές διαταραχές, παθολογία, αλλά και εξήγηση της προσωπικότητας και της συμπεριφοράς εν γένει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Εισαγωγή στη Ψυχολογία</dc:title>
  <dc:creator>Kostantinos</dc:creator>
  <cp:lastModifiedBy>Konstantinos</cp:lastModifiedBy>
  <cp:revision>16</cp:revision>
  <dcterms:created xsi:type="dcterms:W3CDTF">2017-10-10T13:48:43Z</dcterms:created>
  <dcterms:modified xsi:type="dcterms:W3CDTF">2026-10-14T10:11:17Z</dcterms:modified>
</cp:coreProperties>
</file>