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BD890-9B29-46E2-880E-360FFB4DC0CC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160D-BBBA-4B6B-8434-3140317810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0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aseline="0" dirty="0" smtClean="0"/>
          </a:p>
          <a:p>
            <a:endParaRPr lang="el-G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5E64-FD58-44C1-A8E5-9C1EB14961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9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9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9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6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0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1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0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8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2D04-5EF2-429C-9FFF-3B0C0861B7E9}" type="datetimeFigureOut">
              <a:rPr lang="en-GB" smtClean="0"/>
              <a:pPr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5832648" cy="864096"/>
          </a:xfrm>
        </p:spPr>
        <p:txBody>
          <a:bodyPr>
            <a:normAutofit/>
          </a:bodyPr>
          <a:lstStyle/>
          <a:p>
            <a:r>
              <a:rPr lang="el-GR" dirty="0" smtClean="0"/>
              <a:t>Ψυχικές διαταραχές, παθολογία, αλλά και εξήγηση της προσωπικότητας και της συμπεριφοράς εν γένει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10" y="1552949"/>
            <a:ext cx="5789590" cy="43243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3008313" cy="583264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el-GR" i="1" dirty="0" smtClean="0"/>
              <a:t>πολλαπλοί εαυτοί: </a:t>
            </a:r>
            <a:r>
              <a:rPr lang="el-GR" dirty="0" smtClean="0"/>
              <a:t>η ντροπαλή Φελιντά ξέχασε ότι είχε μείνει έγκυος ενώ βρισκόταν στην εξωστρεφή φάση της!</a:t>
            </a:r>
          </a:p>
          <a:p>
            <a:pPr marL="285750" indent="-285750">
              <a:buFontTx/>
              <a:buChar char="-"/>
            </a:pPr>
            <a:r>
              <a:rPr lang="el-GR" i="1" dirty="0" smtClean="0"/>
              <a:t>υστερία:  </a:t>
            </a:r>
            <a:r>
              <a:rPr lang="el-GR" dirty="0" smtClean="0"/>
              <a:t>η προσωρινή απώλεια της γνωστικής ή κινητικής λειτουργίας, συνήθως ως αποτέλεσμα συγκινησιακά δυσάρεστων εμπειριών </a:t>
            </a:r>
            <a:r>
              <a:rPr lang="el-GR" dirty="0"/>
              <a:t> </a:t>
            </a:r>
            <a:r>
              <a:rPr lang="el-GR" dirty="0" smtClean="0"/>
              <a:t>(ύπνωση)</a:t>
            </a:r>
          </a:p>
          <a:p>
            <a:pPr marL="285750" indent="-285750">
              <a:buFontTx/>
              <a:buChar char="-"/>
            </a:pPr>
            <a:r>
              <a:rPr lang="el-GR" dirty="0" smtClean="0"/>
              <a:t>από τους πειραματικούς μόνο ο </a:t>
            </a:r>
            <a:r>
              <a:rPr lang="en-US" dirty="0" smtClean="0"/>
              <a:t>James </a:t>
            </a:r>
            <a:r>
              <a:rPr lang="el-GR" dirty="0" smtClean="0"/>
              <a:t>τους έδωσε σημασία, οι άλλοι σνόμπαραν..</a:t>
            </a:r>
            <a:r>
              <a:rPr lang="el-GR" dirty="0"/>
              <a:t> </a:t>
            </a:r>
            <a:r>
              <a:rPr lang="el-GR" dirty="0" smtClean="0"/>
              <a:t> (δυσκολία επαλήθευσης θεωριών)</a:t>
            </a:r>
          </a:p>
          <a:p>
            <a:pPr marL="285750" indent="-285750">
              <a:buFontTx/>
              <a:buChar char="-"/>
            </a:pPr>
            <a:r>
              <a:rPr lang="el-GR" dirty="0" smtClean="0"/>
              <a:t>διαχωρισμός </a:t>
            </a:r>
            <a:r>
              <a:rPr lang="el-GR" dirty="0"/>
              <a:t>ακαδημαϊκών – κλινικών </a:t>
            </a:r>
            <a:r>
              <a:rPr lang="el-GR" dirty="0" smtClean="0"/>
              <a:t>ψυχολόγων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Sigmund Freud (1856-1939)</a:t>
            </a:r>
            <a:r>
              <a:rPr lang="el-GR" dirty="0" smtClean="0"/>
              <a:t>: </a:t>
            </a:r>
            <a:r>
              <a:rPr lang="el-GR" i="1" dirty="0" smtClean="0"/>
              <a:t>ψυχαναλυτική θεωρία, οδυνηρές εμπειρίες παιδικής ηλικίας, απώθηση, ασυνείδητο (διαμορφώνει σκέψεις, συναισθηματα, συμπεριφορές), ψυχανάλυση, όνειρα, σεξουαλικές επιθυμίες, άνγχος του θανάτου</a:t>
            </a:r>
          </a:p>
          <a:p>
            <a:pPr marL="285750" indent="-285750">
              <a:buFontTx/>
              <a:buChar char="-"/>
            </a:pPr>
            <a:r>
              <a:rPr lang="el-GR" dirty="0" smtClean="0"/>
              <a:t>-</a:t>
            </a:r>
            <a:r>
              <a:rPr lang="en-US" dirty="0" smtClean="0"/>
              <a:t>Jung, Adler, </a:t>
            </a:r>
            <a:r>
              <a:rPr lang="en-US" dirty="0" err="1" smtClean="0"/>
              <a:t>Lacan</a:t>
            </a:r>
            <a:r>
              <a:rPr lang="el-GR" dirty="0" smtClean="0"/>
              <a:t>..</a:t>
            </a:r>
          </a:p>
          <a:p>
            <a:pPr marL="285750" indent="-285750">
              <a:buFontTx/>
              <a:buChar char="-"/>
            </a:pPr>
            <a:r>
              <a:rPr lang="el-GR" i="1" dirty="0" smtClean="0"/>
              <a:t>Ανθρωπιστική ψυχολογία: </a:t>
            </a:r>
            <a:r>
              <a:rPr lang="el-GR" dirty="0" smtClean="0"/>
              <a:t>οι άνθρωποι δεν είναι φυλακισμένοι μέσα στα γεγονότα του μακρινού παρελθόντος, αλλά έχουνε </a:t>
            </a:r>
            <a:r>
              <a:rPr lang="el-GR" i="1" dirty="0" smtClean="0"/>
              <a:t>θετικό δυναμικό</a:t>
            </a:r>
            <a:r>
              <a:rPr lang="el-GR" dirty="0" smtClean="0"/>
              <a:t> και πρέπει να προσανατολιστούν προς την κατεύθυνση της </a:t>
            </a:r>
            <a:r>
              <a:rPr lang="el-GR" i="1" dirty="0" smtClean="0"/>
              <a:t>ανάπτυξής</a:t>
            </a:r>
            <a:r>
              <a:rPr lang="el-GR" dirty="0" smtClean="0"/>
              <a:t> τους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1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γνωσιακά «λάθη» (</a:t>
            </a:r>
            <a:r>
              <a:rPr lang="en-US" dirty="0" smtClean="0"/>
              <a:t>mind bugs)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muller-lyer</a:t>
            </a:r>
            <a:r>
              <a:rPr lang="en-US" dirty="0" smtClean="0"/>
              <a:t> illusion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60239" y="2652713"/>
            <a:ext cx="3429000" cy="32385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Kaniza</a:t>
            </a:r>
            <a:r>
              <a:rPr lang="en-US" dirty="0" smtClean="0"/>
              <a:t> Illusion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75" y="2582863"/>
            <a:ext cx="2533650" cy="3378200"/>
          </a:xfrm>
        </p:spPr>
      </p:pic>
      <p:grpSp>
        <p:nvGrpSpPr>
          <p:cNvPr id="10" name="Group 9"/>
          <p:cNvGrpSpPr/>
          <p:nvPr/>
        </p:nvGrpSpPr>
        <p:grpSpPr>
          <a:xfrm>
            <a:off x="1774135" y="2493690"/>
            <a:ext cx="1769168" cy="3155859"/>
            <a:chOff x="2365513" y="2493689"/>
            <a:chExt cx="2358891" cy="315585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365513" y="2493689"/>
              <a:ext cx="39757" cy="3102849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84647" y="2546699"/>
              <a:ext cx="39757" cy="3102849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94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pPr algn="ctr"/>
            <a:r>
              <a:rPr lang="en-US" dirty="0" smtClean="0"/>
              <a:t>Gestalt Psychology</a:t>
            </a:r>
            <a:br>
              <a:rPr lang="en-US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00509" y="938031"/>
            <a:ext cx="6491039" cy="484824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1124744"/>
            <a:ext cx="3008313" cy="640871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l-GR" i="1" dirty="0" smtClean="0"/>
              <a:t>αντιληπτικές πλάνες: </a:t>
            </a:r>
            <a:r>
              <a:rPr lang="el-GR" dirty="0" smtClean="0"/>
              <a:t>μας δίνουνε μια ιδέα για το πως λειτουργεί το σύστημα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l-GR" dirty="0" smtClean="0"/>
          </a:p>
          <a:p>
            <a:pPr marL="285750" indent="-285750">
              <a:buFontTx/>
              <a:buChar char="-"/>
            </a:pPr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i="1" dirty="0" smtClean="0"/>
              <a:t>πλάνη της κίνησης </a:t>
            </a:r>
            <a:r>
              <a:rPr lang="el-GR" dirty="0" smtClean="0"/>
              <a:t>έδωσε την ιδέα ότι η αντίληψη λειτουργεί συνολικά στο χώρο και το χρόνο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l-GR" dirty="0" smtClean="0"/>
          </a:p>
          <a:p>
            <a:pPr marL="285750" indent="-285750">
              <a:buFontTx/>
              <a:buChar char="-"/>
            </a:pPr>
            <a:r>
              <a:rPr lang="el-GR" dirty="0" smtClean="0"/>
              <a:t>αντιλαμβανόμαστε το </a:t>
            </a:r>
            <a:r>
              <a:rPr lang="el-GR" i="1" dirty="0" smtClean="0"/>
              <a:t>όλο </a:t>
            </a:r>
            <a:r>
              <a:rPr lang="el-GR" dirty="0" smtClean="0"/>
              <a:t>(σύνολο) παρά τα μέρη που το απαρτίζουν (αντίθετο από το δομισμό)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l-GR" i="1" dirty="0" smtClean="0"/>
              <a:t>το όλο είναι κάτι παραπάνω από το άθροισμα των μερών που το απαρτίζουν</a:t>
            </a:r>
            <a:endParaRPr lang="en-US" i="1" dirty="0" smtClean="0"/>
          </a:p>
          <a:p>
            <a:pPr marL="285750" indent="-285750">
              <a:buFontTx/>
              <a:buChar char="-"/>
            </a:pPr>
            <a:endParaRPr lang="el-GR" dirty="0" smtClean="0"/>
          </a:p>
          <a:p>
            <a:pPr marL="285750" indent="-285750">
              <a:buFontTx/>
              <a:buChar char="-"/>
            </a:pPr>
            <a:r>
              <a:rPr lang="el-GR" dirty="0"/>
              <a:t>ο νους επιβάλλει </a:t>
            </a:r>
            <a:r>
              <a:rPr lang="el-GR" dirty="0" smtClean="0"/>
              <a:t>δομή και οργάνωση </a:t>
            </a:r>
            <a:r>
              <a:rPr lang="el-GR" dirty="0"/>
              <a:t>σε ότι </a:t>
            </a:r>
            <a:r>
              <a:rPr lang="el-GR" dirty="0" smtClean="0"/>
              <a:t>αντιλαμβάνεται, όπως είχε πει και ο </a:t>
            </a:r>
            <a:r>
              <a:rPr lang="en-US" dirty="0" smtClean="0"/>
              <a:t>Immanuel Kant (1724-1824)</a:t>
            </a:r>
            <a:endParaRPr lang="el-GR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8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Gestalt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6767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7623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6390"/>
            <a:ext cx="3168352" cy="206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84" y="4005064"/>
            <a:ext cx="4285916" cy="260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1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248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Ψυχικές διαταραχές, παθολογία, αλλά και εξήγηση της προσωπικότητας και της συμπεριφοράς εν γένει</vt:lpstr>
      <vt:lpstr>γνωσιακά «λάθη» (mind bugs)</vt:lpstr>
      <vt:lpstr>Gestalt Psychology </vt:lpstr>
      <vt:lpstr>Gestalt Psychology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Ψυχολογία</dc:title>
  <dc:creator>Kostantinos</dc:creator>
  <cp:lastModifiedBy>Mithe</cp:lastModifiedBy>
  <cp:revision>11</cp:revision>
  <dcterms:created xsi:type="dcterms:W3CDTF">2017-10-10T13:48:43Z</dcterms:created>
  <dcterms:modified xsi:type="dcterms:W3CDTF">2023-10-13T12:16:05Z</dcterms:modified>
</cp:coreProperties>
</file>