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60" r:id="rId5"/>
    <p:sldId id="275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32A6-8B8E-4A17-919E-ACF9C945AAD3}" type="datetimeFigureOut">
              <a:rPr lang="en-US" smtClean="0"/>
              <a:pPr/>
              <a:t>10/14/2026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B0E8F-39F3-4D60-962C-6FB0122CA54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9050"/>
            <a:ext cx="7772400" cy="817563"/>
          </a:xfrm>
        </p:spPr>
        <p:txBody>
          <a:bodyPr/>
          <a:lstStyle/>
          <a:p>
            <a:pPr eaLnBrk="1" hangingPunct="1"/>
            <a:r>
              <a:rPr lang="el-GR" altLang="en-US" sz="2800" smtClean="0"/>
              <a:t>ανατομία και φυσιολογία του οπτικού συστήματος</a:t>
            </a:r>
            <a:endParaRPr lang="en-GB" altLang="en-US" sz="280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052513"/>
            <a:ext cx="8281987" cy="58054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όραση</a:t>
            </a:r>
            <a:r>
              <a:rPr lang="el-GR" altLang="en-US" sz="1800" dirty="0" smtClean="0">
                <a:cs typeface="Times New Roman" pitchFamily="18" charset="0"/>
              </a:rPr>
              <a:t>:</a:t>
            </a:r>
            <a:r>
              <a:rPr lang="el-GR" altLang="en-US" sz="1800" dirty="0" smtClean="0"/>
              <a:t> οπτικό σύστημα, φως, αντικείμενο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κύρια οπτική οδός</a:t>
            </a:r>
            <a:r>
              <a:rPr lang="el-GR" altLang="en-US" sz="1800" dirty="0" smtClean="0">
                <a:cs typeface="Times New Roman" pitchFamily="18" charset="0"/>
              </a:rPr>
              <a:t>: </a:t>
            </a:r>
            <a:r>
              <a:rPr lang="el-GR" altLang="en-US" sz="1800" b="1" dirty="0" smtClean="0"/>
              <a:t>μάτι-θάλαμος-φλοιός</a:t>
            </a:r>
            <a:r>
              <a:rPr lang="el-GR" altLang="en-US" sz="1800" dirty="0" smtClean="0"/>
              <a:t> </a:t>
            </a:r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μάτι</a:t>
            </a:r>
            <a:r>
              <a:rPr lang="el-GR" altLang="en-US" sz="1800" dirty="0" smtClean="0">
                <a:cs typeface="Times New Roman" pitchFamily="18" charset="0"/>
              </a:rPr>
              <a:t>:</a:t>
            </a:r>
            <a:r>
              <a:rPr lang="el-GR" altLang="en-US" sz="1800" dirty="0" smtClean="0"/>
              <a:t> αμφιβληστροειδής</a:t>
            </a:r>
            <a:r>
              <a:rPr lang="en-US" altLang="en-US" sz="1800" dirty="0" smtClean="0"/>
              <a:t> (retina)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θάλαμος</a:t>
            </a:r>
            <a:r>
              <a:rPr lang="el-GR" altLang="en-US" sz="1800" dirty="0" smtClean="0">
                <a:cs typeface="Times New Roman" pitchFamily="18" charset="0"/>
              </a:rPr>
              <a:t>:</a:t>
            </a:r>
            <a:r>
              <a:rPr lang="el-GR" altLang="en-US" sz="1800" dirty="0" smtClean="0"/>
              <a:t> έξω </a:t>
            </a:r>
            <a:r>
              <a:rPr lang="el-GR" altLang="en-US" sz="1800" dirty="0" err="1" smtClean="0"/>
              <a:t>γονατώδης</a:t>
            </a:r>
            <a:r>
              <a:rPr lang="el-GR" altLang="en-US" sz="1800" dirty="0" smtClean="0"/>
              <a:t> πυρήνας</a:t>
            </a:r>
            <a:r>
              <a:rPr lang="en-US" altLang="en-US" sz="1800" dirty="0" smtClean="0"/>
              <a:t> (LGN)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εγκέφαλος</a:t>
            </a:r>
            <a:r>
              <a:rPr lang="el-GR" altLang="en-US" sz="1800" dirty="0" smtClean="0">
                <a:cs typeface="Times New Roman" pitchFamily="18" charset="0"/>
              </a:rPr>
              <a:t>:</a:t>
            </a:r>
            <a:r>
              <a:rPr lang="el-GR" altLang="en-US" sz="1800" dirty="0" smtClean="0"/>
              <a:t> πρωτογενής οπτικός φλοιός</a:t>
            </a:r>
            <a:r>
              <a:rPr lang="en-US" altLang="en-US" sz="1800" dirty="0" smtClean="0"/>
              <a:t> (striate cortex)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άλλες («ανώτερες») οπτικές περιοχές</a:t>
            </a:r>
            <a:r>
              <a:rPr lang="en-US" altLang="en-US" sz="1800" dirty="0" smtClean="0"/>
              <a:t> (</a:t>
            </a:r>
            <a:r>
              <a:rPr lang="en-US" altLang="en-US" sz="1800" dirty="0" err="1" smtClean="0"/>
              <a:t>extrastriate</a:t>
            </a:r>
            <a:r>
              <a:rPr lang="en-US" altLang="en-US" sz="1800" dirty="0" smtClean="0"/>
              <a:t> cortex)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n-GB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ιεραρχικό μοντέλο </a:t>
            </a:r>
            <a:r>
              <a:rPr lang="en-US" altLang="en-US" sz="1800" dirty="0" smtClean="0"/>
              <a:t>(serial processing, hierarchy)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λειτουργική εξειδίκευση στην όραση </a:t>
            </a:r>
            <a:r>
              <a:rPr lang="en-US" altLang="en-US" sz="1800" dirty="0" smtClean="0"/>
              <a:t> + </a:t>
            </a:r>
            <a:r>
              <a:rPr lang="el-GR" altLang="en-US" sz="1800" dirty="0" smtClean="0"/>
              <a:t>παράλληλη κατανεμημένη επεξεργασία</a:t>
            </a:r>
            <a:r>
              <a:rPr lang="el-GR" altLang="en-US" sz="1800" dirty="0" smtClean="0">
                <a:cs typeface="Times New Roman" pitchFamily="18" charset="0"/>
              </a:rPr>
              <a:t>: </a:t>
            </a:r>
            <a:r>
              <a:rPr lang="el-GR" altLang="en-US" sz="1800" dirty="0" smtClean="0"/>
              <a:t>κίνηση/χρώμα/σχήμα/</a:t>
            </a:r>
            <a:r>
              <a:rPr lang="en-US" altLang="en-US" sz="1800" dirty="0" smtClean="0"/>
              <a:t>3D (parallel processing, functional </a:t>
            </a:r>
            <a:r>
              <a:rPr lang="en-US" altLang="en-US" sz="1800" dirty="0" err="1" smtClean="0"/>
              <a:t>specialisation</a:t>
            </a:r>
            <a:r>
              <a:rPr lang="en-US" altLang="en-US" sz="1800" dirty="0" smtClean="0"/>
              <a:t>)</a:t>
            </a: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endParaRPr lang="el-GR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1800" dirty="0" smtClean="0"/>
              <a:t>αναδρομικό σύστημα επεξεργασίας πληροφοριών (</a:t>
            </a:r>
            <a:r>
              <a:rPr lang="en-US" altLang="en-US" sz="1800" dirty="0" smtClean="0"/>
              <a:t>feedback/ </a:t>
            </a:r>
            <a:r>
              <a:rPr lang="en-US" altLang="en-US" sz="1800" dirty="0" err="1" smtClean="0"/>
              <a:t>reccurent</a:t>
            </a:r>
            <a:r>
              <a:rPr lang="en-US" altLang="en-US" sz="1800" dirty="0" smtClean="0"/>
              <a:t> network)</a:t>
            </a:r>
          </a:p>
          <a:p>
            <a:pPr eaLnBrk="1" hangingPunct="1">
              <a:lnSpc>
                <a:spcPct val="80000"/>
              </a:lnSpc>
            </a:pPr>
            <a:endParaRPr lang="en-US" alt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1800" dirty="0" smtClean="0"/>
              <a:t>predictive coding?</a:t>
            </a:r>
            <a:endParaRPr lang="el-GR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l-GR" altLang="en-US" smtClean="0"/>
              <a:t>Όραση - Φως</a:t>
            </a:r>
            <a:endParaRPr lang="en-US" alt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altLang="en-US" sz="2000" smtClean="0"/>
              <a:t>ταξιδεύει σε ευθεία – δε βλέπουμε πίσω από γωνίες (ενώ π.χ. ακούμε, μυρίζουμε)</a:t>
            </a:r>
            <a:endParaRPr lang="en-US" altLang="en-US" sz="2000" smtClean="0"/>
          </a:p>
          <a:p>
            <a:pPr eaLnBrk="1" hangingPunct="1">
              <a:lnSpc>
                <a:spcPct val="80000"/>
              </a:lnSpc>
            </a:pPr>
            <a:endParaRPr lang="el-GR" altLang="en-US" sz="2000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2000" smtClean="0"/>
              <a:t>αυτό για το οποίο παίρνουμε </a:t>
            </a:r>
            <a:r>
              <a:rPr lang="el-GR" altLang="en-US" sz="2000" b="1" smtClean="0"/>
              <a:t>πληροφορίες</a:t>
            </a:r>
            <a:r>
              <a:rPr lang="el-GR" altLang="en-US" sz="2000" smtClean="0"/>
              <a:t> είναι οι διάφορες ιδιότητες του αντικειμένου (σχήμα, χρώμα, θέση, μέγεθος, κίνηση κλπ), ο οποίες και καθορίζουν τα χαρακτηριστικά του φωτός που, ανακλώμενο από το αντικείμενο αυτό, φτάνει τελικά στο μάτι μας δηλ.</a:t>
            </a:r>
            <a:endParaRPr lang="en-US" altLang="en-US" sz="2000" smtClean="0"/>
          </a:p>
          <a:p>
            <a:pPr eaLnBrk="1" hangingPunct="1">
              <a:lnSpc>
                <a:spcPct val="80000"/>
              </a:lnSpc>
            </a:pPr>
            <a:endParaRPr lang="en-US" alt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2000" b="1" smtClean="0"/>
              <a:t>αντικείμενο + νευρικό σύστημα + φως = όραση</a:t>
            </a:r>
            <a:endParaRPr lang="en-US" altLang="en-US" sz="20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l-GR" altLang="en-US" sz="2000" b="1" smtClean="0"/>
          </a:p>
          <a:p>
            <a:pPr eaLnBrk="1" hangingPunct="1">
              <a:lnSpc>
                <a:spcPct val="80000"/>
              </a:lnSpc>
            </a:pPr>
            <a:r>
              <a:rPr lang="el-GR" altLang="en-US" sz="2000" smtClean="0"/>
              <a:t>το φως μπορούμε να το αντιμετωπίσουμε/περιγράψουμε με τρεις διαφορετικούς τρόπους</a:t>
            </a:r>
            <a:r>
              <a:rPr lang="en-US" altLang="en-US" sz="2000" smtClean="0"/>
              <a:t>: </a:t>
            </a:r>
            <a:r>
              <a:rPr lang="el-GR" altLang="en-US" sz="2000" smtClean="0"/>
              <a:t>σαν ακτίνα </a:t>
            </a:r>
            <a:r>
              <a:rPr lang="en-US" altLang="en-US" sz="2000" smtClean="0"/>
              <a:t>(ray), </a:t>
            </a:r>
            <a:r>
              <a:rPr lang="el-GR" altLang="en-US" sz="2000" smtClean="0"/>
              <a:t>σαν φωτόνια </a:t>
            </a:r>
            <a:r>
              <a:rPr lang="en-US" altLang="en-US" sz="2000" smtClean="0"/>
              <a:t>(quanta-photons), </a:t>
            </a:r>
            <a:r>
              <a:rPr lang="el-GR" altLang="en-US" sz="2000" smtClean="0"/>
              <a:t>σαν κύμα </a:t>
            </a:r>
            <a:r>
              <a:rPr lang="en-US" altLang="en-US" sz="2000" smtClean="0"/>
              <a:t>(wave)</a:t>
            </a:r>
          </a:p>
          <a:p>
            <a:pPr eaLnBrk="1" hangingPunct="1">
              <a:lnSpc>
                <a:spcPct val="80000"/>
              </a:lnSpc>
            </a:pPr>
            <a:endParaRPr lang="el-GR" alt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000" smtClean="0"/>
              <a:t>E=h*f, c=</a:t>
            </a:r>
            <a:r>
              <a:rPr lang="el-GR" altLang="en-US" sz="2000" smtClean="0"/>
              <a:t>λ</a:t>
            </a:r>
            <a:r>
              <a:rPr lang="en-US" altLang="en-US" sz="2000" smtClean="0"/>
              <a:t>*f (f:Hz, </a:t>
            </a:r>
            <a:r>
              <a:rPr lang="el-GR" altLang="en-US" sz="2000" smtClean="0"/>
              <a:t>λ</a:t>
            </a:r>
            <a:r>
              <a:rPr lang="en-US" altLang="en-US" sz="2000" smtClean="0"/>
              <a:t>:m)</a:t>
            </a:r>
          </a:p>
          <a:p>
            <a:pPr eaLnBrk="1" hangingPunct="1">
              <a:lnSpc>
                <a:spcPct val="80000"/>
              </a:lnSpc>
            </a:pPr>
            <a:endParaRPr lang="el-GR" altLang="en-US" sz="2000" smtClean="0"/>
          </a:p>
          <a:p>
            <a:pPr eaLnBrk="1" hangingPunct="1">
              <a:lnSpc>
                <a:spcPct val="80000"/>
              </a:lnSpc>
            </a:pPr>
            <a:endParaRPr lang="en-U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5786" y="214291"/>
            <a:ext cx="6215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Light waves radiate out from a source of light in a way that resembles the ripples produced when a pebble is dropped into a pond.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sophi\Desktop\ΓΝΩΣΙΑΚΗ ΕΠΙΣΤΗΜΗ\Γ ΕΞΑΜΗΝΟ\Οπτική Αντίληψη και Νευροεπιστήμη\Ergasia 1\Untitle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5567" y="4071942"/>
            <a:ext cx="7899401" cy="2463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6" y="3929066"/>
            <a:ext cx="321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Cross – section of a wave</a:t>
            </a:r>
            <a:endParaRPr lang="en-GB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Users\sophi\Desktop\ΓΝΩΣΙΑΚΗ ΕΠΙΣΤΗΜΗ\Γ ΕΞΑΜΗΝΟ\Οπτική Αντίληψη και Νευροεπιστήμη\Ergasia 1\Untitled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958" y="642919"/>
            <a:ext cx="6547372" cy="3143271"/>
          </a:xfrm>
          <a:prstGeom prst="rect">
            <a:avLst/>
          </a:prstGeom>
          <a:noFill/>
        </p:spPr>
      </p:pic>
      <p:cxnSp>
        <p:nvCxnSpPr>
          <p:cNvPr id="16" name="Straight Connector 15"/>
          <p:cNvCxnSpPr/>
          <p:nvPr/>
        </p:nvCxnSpPr>
        <p:spPr>
          <a:xfrm>
            <a:off x="0" y="3857597"/>
            <a:ext cx="7429520" cy="1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Αποτέλεσμα εικόνας για visible spectr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8" y="1052513"/>
            <a:ext cx="9063037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71" y="980728"/>
            <a:ext cx="687974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321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5257"/>
            <a:ext cx="9144000" cy="56197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500" dirty="0" smtClean="0"/>
              <a:t>Spectral power distributions of light sources</a:t>
            </a:r>
          </a:p>
        </p:txBody>
      </p:sp>
      <p:pic>
        <p:nvPicPr>
          <p:cNvPr id="1026" name="Picture 2" descr="C:\Users\sophi\Desktop\ΓΝΩΣΙΑΚΗ ΕΠΙΣΤΗΜΗ\Γ ΕΞΑΜΗΝΟ\Οπτική Αντίληψη και Νευροεπιστήμη\Ergasia 1\Untitl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307984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57166"/>
            <a:ext cx="9144000" cy="4175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dirty="0" smtClean="0"/>
              <a:t>Spectral reflectance functions of surfaces</a:t>
            </a:r>
          </a:p>
        </p:txBody>
      </p:sp>
      <p:pic>
        <p:nvPicPr>
          <p:cNvPr id="2050" name="Picture 2" descr="C:\Users\sophi\Desktop\ΓΝΩΣΙΑΚΗ ΕΠΙΣΤΗΜΗ\Γ ΕΞΑΜΗΝΟ\Οπτική Αντίληψη και Νευροεπιστήμη\Ergasia 1\Untitle3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00108"/>
            <a:ext cx="7072362" cy="53265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246</Words>
  <Application>Microsoft Office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ανατομία και φυσιολογία του οπτικού συστήματος</vt:lpstr>
      <vt:lpstr>Όραση - Φως</vt:lpstr>
      <vt:lpstr>PowerPoint Presentation</vt:lpstr>
      <vt:lpstr>PowerPoint Presentation</vt:lpstr>
      <vt:lpstr>PowerPoint Presentation</vt:lpstr>
      <vt:lpstr>Spectral power distributions of light sources</vt:lpstr>
      <vt:lpstr>Spectral reflectance functions of surfaces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Sophia Dr</dc:creator>
  <cp:lastModifiedBy>Konstantinos</cp:lastModifiedBy>
  <cp:revision>24</cp:revision>
  <dcterms:created xsi:type="dcterms:W3CDTF">2022-10-11T09:17:52Z</dcterms:created>
  <dcterms:modified xsi:type="dcterms:W3CDTF">2026-10-14T15:29:09Z</dcterms:modified>
</cp:coreProperties>
</file>