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000DBA-A43E-435E-AF8A-C7F8317BB17A}" v="3" dt="2024-05-07T23:23:36.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os Nikolis" userId="06a6a09b80c296e6" providerId="LiveId" clId="{A2000DBA-A43E-435E-AF8A-C7F8317BB17A}"/>
    <pc:docChg chg="custSel modSld">
      <pc:chgData name="Dimos Nikolis" userId="06a6a09b80c296e6" providerId="LiveId" clId="{A2000DBA-A43E-435E-AF8A-C7F8317BB17A}" dt="2024-05-10T03:28:37.832" v="1493" actId="14100"/>
      <pc:docMkLst>
        <pc:docMk/>
      </pc:docMkLst>
      <pc:sldChg chg="addSp modSp mod">
        <pc:chgData name="Dimos Nikolis" userId="06a6a09b80c296e6" providerId="LiveId" clId="{A2000DBA-A43E-435E-AF8A-C7F8317BB17A}" dt="2024-05-10T03:28:37.832" v="1493" actId="14100"/>
        <pc:sldMkLst>
          <pc:docMk/>
          <pc:sldMk cId="1808687146" sldId="257"/>
        </pc:sldMkLst>
        <pc:spChg chg="mod">
          <ac:chgData name="Dimos Nikolis" userId="06a6a09b80c296e6" providerId="LiveId" clId="{A2000DBA-A43E-435E-AF8A-C7F8317BB17A}" dt="2024-05-07T23:23:03.880" v="1470" actId="20577"/>
          <ac:spMkLst>
            <pc:docMk/>
            <pc:sldMk cId="1808687146" sldId="257"/>
            <ac:spMk id="3" creationId="{B6CE1998-2701-5B61-4B9E-98DB8ABF0D4E}"/>
          </ac:spMkLst>
        </pc:spChg>
        <pc:spChg chg="add mod">
          <ac:chgData name="Dimos Nikolis" userId="06a6a09b80c296e6" providerId="LiveId" clId="{A2000DBA-A43E-435E-AF8A-C7F8317BB17A}" dt="2024-05-07T23:14:03.856" v="925" actId="20577"/>
          <ac:spMkLst>
            <pc:docMk/>
            <pc:sldMk cId="1808687146" sldId="257"/>
            <ac:spMk id="4" creationId="{885B4D77-68F4-CD33-CC6D-4352AB030527}"/>
          </ac:spMkLst>
        </pc:spChg>
        <pc:spChg chg="add mod">
          <ac:chgData name="Dimos Nikolis" userId="06a6a09b80c296e6" providerId="LiveId" clId="{A2000DBA-A43E-435E-AF8A-C7F8317BB17A}" dt="2024-05-07T23:24:04.302" v="1491" actId="1076"/>
          <ac:spMkLst>
            <pc:docMk/>
            <pc:sldMk cId="1808687146" sldId="257"/>
            <ac:spMk id="6" creationId="{3055B51D-4817-D33F-C470-5C8E1FE4F372}"/>
          </ac:spMkLst>
        </pc:spChg>
        <pc:picChg chg="add mod">
          <ac:chgData name="Dimos Nikolis" userId="06a6a09b80c296e6" providerId="LiveId" clId="{A2000DBA-A43E-435E-AF8A-C7F8317BB17A}" dt="2024-05-10T03:28:37.832" v="1493" actId="14100"/>
          <ac:picMkLst>
            <pc:docMk/>
            <pc:sldMk cId="1808687146" sldId="257"/>
            <ac:picMk id="5" creationId="{7BD466FA-4DB8-93CD-AC39-7820DCD19F0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B94F-1942-A710-9DA2-7163BF98A2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2C3619-32A1-5A3F-B32B-E47DCA331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58F818-3902-11B8-3460-C72DD2EB5FC9}"/>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1BA02470-31E2-38E2-AF08-6DDC8500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E43EA-34C3-FA89-065C-42DE1BBC726C}"/>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222003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3C691-D295-710A-56C7-4B874A739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0203A4-ECED-7B24-CA0C-AD9A9D11E7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1724F-2F21-8695-BF31-54C1F658DA57}"/>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C8F865E9-04CF-1937-7E67-9759628BC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ED6C1-0D18-5937-78CD-4067DD1F0F69}"/>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259928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5D22F1-D71D-76CF-0A55-7975BEA8FB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EC7FF2-BA2C-905E-EB20-821A78A1B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FE7E0-DABB-9FCD-ED31-862FFEAA0602}"/>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5B7C3AC5-9318-9A89-3F83-C1EED9A52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97A1D-8BFC-33EF-3C6A-5FE1A3FC736D}"/>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319599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D5EF-9BFC-6F7F-9775-9B3AB07FFF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462B64-F938-56EF-E732-24D1C7CC98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C8D82-9ADD-F44D-FE4D-F671B3647524}"/>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9454433D-EAF5-E763-C159-C1FAC03F1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1D9D4-38EB-A808-04C3-94CD074F8795}"/>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213426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5CB77-74A5-1854-23BE-CCEECEF3E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5AAD91-CA52-D7A8-B5A7-4A7F236384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44F025-FC84-8F5B-49A7-3FB1FB57F952}"/>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ECEEE434-7830-F7E9-BB31-B7271E146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26A89-3581-329B-5B60-20298CFDBA74}"/>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230420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272F7-09B4-9F8D-0724-792C0C66E3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3B2494-35F4-C431-85CD-4216429FB0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729714-312B-952A-0627-85838271D9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3A3BB5-79C8-21CB-FDA3-789ACC0CE0DB}"/>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6" name="Footer Placeholder 5">
            <a:extLst>
              <a:ext uri="{FF2B5EF4-FFF2-40B4-BE49-F238E27FC236}">
                <a16:creationId xmlns:a16="http://schemas.microsoft.com/office/drawing/2014/main" id="{3F74B4A3-4033-B876-FCAB-CD9040248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AE9A5-734B-F12E-9900-9FAA2EAA0103}"/>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119534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9837D-1C04-50CF-87EF-B1F1AEE65F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CCD1E8-C29A-90F9-7551-DAAE6308F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E5D6CD-4D62-AA70-E08C-62327849BE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933F0-E37B-8AC3-D7C5-87F2E5EB0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73FD05-A011-9A5C-61A5-821943D131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29F8CD-3DD1-DD7E-64DE-263E23B99D34}"/>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8" name="Footer Placeholder 7">
            <a:extLst>
              <a:ext uri="{FF2B5EF4-FFF2-40B4-BE49-F238E27FC236}">
                <a16:creationId xmlns:a16="http://schemas.microsoft.com/office/drawing/2014/main" id="{B566F5C1-DC7C-7072-6F6F-A9E9DE824A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678EF3-DAA3-9713-A301-B7CB5CAD986B}"/>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19599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46BE-364F-83EE-0C61-F0F78C823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46DBCA-D519-B478-C053-1D01C0EBE0FF}"/>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4" name="Footer Placeholder 3">
            <a:extLst>
              <a:ext uri="{FF2B5EF4-FFF2-40B4-BE49-F238E27FC236}">
                <a16:creationId xmlns:a16="http://schemas.microsoft.com/office/drawing/2014/main" id="{8E5D3CA1-6656-5F35-D3EE-9AC470E949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C2FC8F-8131-63A3-F298-E6CD7991DD22}"/>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36297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E8D38E-0F6F-3CA3-1E92-0BE11D4DF5E0}"/>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3" name="Footer Placeholder 2">
            <a:extLst>
              <a:ext uri="{FF2B5EF4-FFF2-40B4-BE49-F238E27FC236}">
                <a16:creationId xmlns:a16="http://schemas.microsoft.com/office/drawing/2014/main" id="{9B0FC0C0-1D66-FC35-76E1-9C646D10EF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06D7FE-823E-38D5-0CFA-AAF2C9FE44F0}"/>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330537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0926-9B6F-E194-30F5-82304C169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40FF42-389E-75AA-8708-0AED22E0CB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EA30DB-15C9-9295-C3F5-CC51B1E4E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298F54-617B-D62B-7233-2FDEAEF976B5}"/>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6" name="Footer Placeholder 5">
            <a:extLst>
              <a:ext uri="{FF2B5EF4-FFF2-40B4-BE49-F238E27FC236}">
                <a16:creationId xmlns:a16="http://schemas.microsoft.com/office/drawing/2014/main" id="{0302620E-454F-1856-E6B5-84E1AE6AB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C638A-0225-4C1B-7D1A-B1757C03EF65}"/>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337835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3900-FE3A-3D4C-59EA-543A47AC9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A06847-F9F9-B659-EC13-B96DEB441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F82C83-D049-0AC0-7138-9B3BE4F72F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62D82C-A610-D57D-D761-77F9F264AAA1}"/>
              </a:ext>
            </a:extLst>
          </p:cNvPr>
          <p:cNvSpPr>
            <a:spLocks noGrp="1"/>
          </p:cNvSpPr>
          <p:nvPr>
            <p:ph type="dt" sz="half" idx="10"/>
          </p:nvPr>
        </p:nvSpPr>
        <p:spPr/>
        <p:txBody>
          <a:bodyPr/>
          <a:lstStyle/>
          <a:p>
            <a:fld id="{97F1F1D5-4CD5-4822-BACE-6285D3628075}" type="datetimeFigureOut">
              <a:rPr lang="en-US" smtClean="0"/>
              <a:t>5/10/2024</a:t>
            </a:fld>
            <a:endParaRPr lang="en-US"/>
          </a:p>
        </p:txBody>
      </p:sp>
      <p:sp>
        <p:nvSpPr>
          <p:cNvPr id="6" name="Footer Placeholder 5">
            <a:extLst>
              <a:ext uri="{FF2B5EF4-FFF2-40B4-BE49-F238E27FC236}">
                <a16:creationId xmlns:a16="http://schemas.microsoft.com/office/drawing/2014/main" id="{59CE9E48-E27E-5F69-55AD-97ACDE4F4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93EA90-A879-0F6D-E744-478E667D0E3A}"/>
              </a:ext>
            </a:extLst>
          </p:cNvPr>
          <p:cNvSpPr>
            <a:spLocks noGrp="1"/>
          </p:cNvSpPr>
          <p:nvPr>
            <p:ph type="sldNum" sz="quarter" idx="12"/>
          </p:nvPr>
        </p:nvSpPr>
        <p:spPr/>
        <p:txBody>
          <a:bodyPr/>
          <a:lstStyle/>
          <a:p>
            <a:fld id="{97F1E191-6475-452B-95F2-6167931EC1DA}" type="slidenum">
              <a:rPr lang="en-US" smtClean="0"/>
              <a:t>‹#›</a:t>
            </a:fld>
            <a:endParaRPr lang="en-US"/>
          </a:p>
        </p:txBody>
      </p:sp>
    </p:spTree>
    <p:extLst>
      <p:ext uri="{BB962C8B-B14F-4D97-AF65-F5344CB8AC3E}">
        <p14:creationId xmlns:p14="http://schemas.microsoft.com/office/powerpoint/2010/main" val="123578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EACEA0-5119-FBAE-8CDF-5796A49895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8E1AF2-6BD6-897B-6724-93E2AF263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70ADE-F997-2626-A358-308DF44FB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7F1F1D5-4CD5-4822-BACE-6285D3628075}" type="datetimeFigureOut">
              <a:rPr lang="en-US" smtClean="0"/>
              <a:t>5/10/2024</a:t>
            </a:fld>
            <a:endParaRPr lang="en-US"/>
          </a:p>
        </p:txBody>
      </p:sp>
      <p:sp>
        <p:nvSpPr>
          <p:cNvPr id="5" name="Footer Placeholder 4">
            <a:extLst>
              <a:ext uri="{FF2B5EF4-FFF2-40B4-BE49-F238E27FC236}">
                <a16:creationId xmlns:a16="http://schemas.microsoft.com/office/drawing/2014/main" id="{BCDF8A67-AFAD-3B64-6872-C72AA4EB8A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241131-3ADD-61E9-263E-C750E0163A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7F1E191-6475-452B-95F2-6167931EC1DA}" type="slidenum">
              <a:rPr lang="en-US" smtClean="0"/>
              <a:t>‹#›</a:t>
            </a:fld>
            <a:endParaRPr lang="en-US"/>
          </a:p>
        </p:txBody>
      </p:sp>
    </p:spTree>
    <p:extLst>
      <p:ext uri="{BB962C8B-B14F-4D97-AF65-F5344CB8AC3E}">
        <p14:creationId xmlns:p14="http://schemas.microsoft.com/office/powerpoint/2010/main" val="205832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atology.org/interpret-roc-curve/" TargetMode="External"/><Relationship Id="rId2" Type="http://schemas.openxmlformats.org/officeDocument/2006/relationships/hyperlink" Target="https://www.publichealth.columbia.edu/research/population-health-methods/evaluating-risk-prediction-roc-curv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75E8-FDEF-68F7-225B-F12203893CE8}"/>
              </a:ext>
            </a:extLst>
          </p:cNvPr>
          <p:cNvSpPr>
            <a:spLocks noGrp="1"/>
          </p:cNvSpPr>
          <p:nvPr>
            <p:ph type="title"/>
          </p:nvPr>
        </p:nvSpPr>
        <p:spPr>
          <a:xfrm>
            <a:off x="838200" y="365126"/>
            <a:ext cx="10515600" cy="450952"/>
          </a:xfrm>
        </p:spPr>
        <p:txBody>
          <a:bodyPr>
            <a:normAutofit/>
          </a:bodyPr>
          <a:lstStyle/>
          <a:p>
            <a:r>
              <a:rPr lang="el-GR" sz="1400" b="1" dirty="0">
                <a:latin typeface="+mn-lt"/>
              </a:rPr>
              <a:t>ΕΦΑΡΜΟΡΓΗ ΤΗΣ </a:t>
            </a:r>
            <a:r>
              <a:rPr lang="en-US" sz="1400" b="1" dirty="0">
                <a:latin typeface="+mn-lt"/>
              </a:rPr>
              <a:t>ROC </a:t>
            </a:r>
            <a:r>
              <a:rPr lang="el-GR" sz="1400" b="1" dirty="0">
                <a:latin typeface="+mn-lt"/>
              </a:rPr>
              <a:t>ΚΑΜΠΥΛΗΣ ΣΕ ΘΕΜΑΤΑ ΛΗΨΗΣ ΑΠΟΦΑΣΗΣ</a:t>
            </a:r>
            <a:endParaRPr lang="en-US" sz="1400" b="1" dirty="0">
              <a:latin typeface="+mn-lt"/>
            </a:endParaRPr>
          </a:p>
        </p:txBody>
      </p:sp>
      <p:sp>
        <p:nvSpPr>
          <p:cNvPr id="3" name="Content Placeholder 2">
            <a:extLst>
              <a:ext uri="{FF2B5EF4-FFF2-40B4-BE49-F238E27FC236}">
                <a16:creationId xmlns:a16="http://schemas.microsoft.com/office/drawing/2014/main" id="{B6CE1998-2701-5B61-4B9E-98DB8ABF0D4E}"/>
              </a:ext>
            </a:extLst>
          </p:cNvPr>
          <p:cNvSpPr>
            <a:spLocks noGrp="1"/>
          </p:cNvSpPr>
          <p:nvPr>
            <p:ph idx="1"/>
          </p:nvPr>
        </p:nvSpPr>
        <p:spPr>
          <a:xfrm>
            <a:off x="838200" y="983227"/>
            <a:ext cx="10515600" cy="4700600"/>
          </a:xfrm>
        </p:spPr>
        <p:txBody>
          <a:bodyPr>
            <a:normAutofit/>
          </a:bodyPr>
          <a:lstStyle/>
          <a:p>
            <a:pPr algn="just"/>
            <a:r>
              <a:rPr lang="el-GR" sz="1600" dirty="0"/>
              <a:t>Μια </a:t>
            </a:r>
            <a:r>
              <a:rPr lang="en-US" sz="1600" dirty="0"/>
              <a:t>ROC </a:t>
            </a:r>
            <a:r>
              <a:rPr lang="el-GR" sz="1600" dirty="0"/>
              <a:t>καμπύλη μπορεί να μας βοηθήσει να θέσουμε ένα κατά το δυνατόν καλύτερο και καταλληλότερο κατώφλι προκειμένου να ταξινομήσουμε αν ένα σύνολο ασθενών έχει ή δεν έχει μια ασθένεια.</a:t>
            </a:r>
          </a:p>
          <a:p>
            <a:pPr algn="just"/>
            <a:r>
              <a:rPr lang="el-GR" sz="1600" dirty="0"/>
              <a:t>Για παράδειγμα θέτουμε ένα τεστ με βαθμολογία από το 0 έως το 1 για τον αν ο ασθενής έχει την ασθένεια. Θα την έχει όμως εφόσον ο βαθμός στο τεστ ξεπερνάει το κατώφλι που εμείς  έχουμε θέσει.</a:t>
            </a:r>
          </a:p>
          <a:p>
            <a:pPr algn="just"/>
            <a:r>
              <a:rPr lang="el-GR" sz="1600" dirty="0"/>
              <a:t>Ως εκ τούτου η επιλογή του κατωφλιού επηρεάζει την ευαισθησία και την εξειδίκευση του τεστ. Εάν θέσουμε χαμηλό κατώφλι τότε θα έχουμε πάρει όλα τα αληθώς θετικά δείγματα, αλλά μαζί με αυτά και τα ψευδώς θετικά. Αν θέσουμε ένα υψηλό κατώφλι τότε θα έχουμε ελαχιστοποιήσει τα ψευδώς θετικά αλλά θα χάσουμε ορισμένα αληθώς θετικά δείγματα.</a:t>
            </a:r>
          </a:p>
          <a:p>
            <a:pPr algn="just"/>
            <a:r>
              <a:rPr lang="el-GR" sz="1600" dirty="0"/>
              <a:t>Η </a:t>
            </a:r>
            <a:r>
              <a:rPr lang="en-US" sz="1600" dirty="0"/>
              <a:t>ROC </a:t>
            </a:r>
            <a:r>
              <a:rPr lang="el-GR" sz="1600" dirty="0"/>
              <a:t>καμπύλη θα βοηθήσει κάτι τέτοιο να το </a:t>
            </a:r>
            <a:r>
              <a:rPr lang="el-GR" sz="1600" dirty="0" err="1"/>
              <a:t>οπτικοποιήσουμε</a:t>
            </a:r>
            <a:r>
              <a:rPr lang="el-GR" sz="1600" dirty="0"/>
              <a:t> και να βρούμε το κατάλληλο κατώφλι. Για να συμβεί όμως αυτό θα πρέπει να συγκρίνουμε τις διαφορετικές παλινδρομήσεις που έχουμε από τα διαφορετικά σύνολα.</a:t>
            </a:r>
            <a:endParaRPr lang="en-US" sz="1600" dirty="0"/>
          </a:p>
          <a:p>
            <a:pPr algn="just"/>
            <a:r>
              <a:rPr lang="el-GR" sz="1600" dirty="0"/>
              <a:t>Ο χώρος που βρίσκεται κάτω από την καμπύλη υποδεικνύει και την </a:t>
            </a:r>
            <a:r>
              <a:rPr lang="el-GR" sz="1600" dirty="0" err="1"/>
              <a:t>καταλληλότητα</a:t>
            </a:r>
            <a:r>
              <a:rPr lang="el-GR" sz="1600" dirty="0"/>
              <a:t> του κατωφλιού που θέλουμε. Ο χώρος αυτός ονομάζεται </a:t>
            </a:r>
            <a:r>
              <a:rPr lang="en-US" sz="1600" dirty="0"/>
              <a:t>AUC. </a:t>
            </a:r>
            <a:r>
              <a:rPr lang="el-GR" sz="1600" dirty="0"/>
              <a:t>Όσο πιο κοντά στο 1 είναι, τόσο πιο κατάλληλο το μοντέλο που θα εφαρμόσουμε (κατώφλι).</a:t>
            </a:r>
            <a:endParaRPr lang="en-US" sz="1600" dirty="0"/>
          </a:p>
          <a:p>
            <a:pPr algn="just"/>
            <a:r>
              <a:rPr lang="el-GR" sz="1600" dirty="0"/>
              <a:t>Για παράδειγμα στην εικόνα, αν έχουμε </a:t>
            </a:r>
            <a:r>
              <a:rPr lang="en-US" sz="1600" dirty="0"/>
              <a:t>A AUC: 0.9, B AUC: 0.7 </a:t>
            </a:r>
            <a:r>
              <a:rPr lang="el-GR" sz="1600" dirty="0"/>
              <a:t>και </a:t>
            </a:r>
            <a:r>
              <a:rPr lang="en-US" sz="1600" dirty="0"/>
              <a:t>C AUC:0.5 </a:t>
            </a:r>
            <a:r>
              <a:rPr lang="el-GR" sz="1600" dirty="0"/>
              <a:t>τότε το Α θα προτιμηθεί.</a:t>
            </a:r>
            <a:endParaRPr lang="en-US" sz="1600" dirty="0"/>
          </a:p>
        </p:txBody>
      </p:sp>
      <p:sp>
        <p:nvSpPr>
          <p:cNvPr id="4" name="TextBox 3">
            <a:extLst>
              <a:ext uri="{FF2B5EF4-FFF2-40B4-BE49-F238E27FC236}">
                <a16:creationId xmlns:a16="http://schemas.microsoft.com/office/drawing/2014/main" id="{885B4D77-68F4-CD33-CC6D-4352AB030527}"/>
              </a:ext>
            </a:extLst>
          </p:cNvPr>
          <p:cNvSpPr txBox="1"/>
          <p:nvPr/>
        </p:nvSpPr>
        <p:spPr>
          <a:xfrm>
            <a:off x="838200" y="5683827"/>
            <a:ext cx="10515600" cy="553998"/>
          </a:xfrm>
          <a:prstGeom prst="rect">
            <a:avLst/>
          </a:prstGeom>
          <a:noFill/>
        </p:spPr>
        <p:txBody>
          <a:bodyPr wrap="square" rtlCol="0">
            <a:spAutoFit/>
          </a:bodyPr>
          <a:lstStyle/>
          <a:p>
            <a:r>
              <a:rPr lang="el-GR" sz="1000" b="1" dirty="0"/>
              <a:t>ΒΙΒΛΙΟΓΡΑΦΙΑ</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ptos" panose="02110004020202020204"/>
                <a:ea typeface="+mn-ea"/>
                <a:cs typeface="+mn-cs"/>
                <a:hlinkClick r:id="rId2"/>
              </a:rPr>
              <a:t>Evaluating Risk Prediction with ROC Curves | Columbia University Mailman School of Public Health</a:t>
            </a:r>
            <a:endParaRPr lang="el-GR" sz="1000" dirty="0"/>
          </a:p>
          <a:p>
            <a:r>
              <a:rPr lang="en-US" sz="1000" dirty="0">
                <a:hlinkClick r:id="rId3"/>
              </a:rPr>
              <a:t>How to Interpret a ROC Curve (With Examples) – </a:t>
            </a:r>
            <a:r>
              <a:rPr lang="en-US" sz="1000" dirty="0" err="1">
                <a:hlinkClick r:id="rId3"/>
              </a:rPr>
              <a:t>Statology</a:t>
            </a:r>
            <a:endParaRPr lang="el-GR" sz="1000" dirty="0"/>
          </a:p>
        </p:txBody>
      </p:sp>
      <p:pic>
        <p:nvPicPr>
          <p:cNvPr id="5" name="Picture 4">
            <a:extLst>
              <a:ext uri="{FF2B5EF4-FFF2-40B4-BE49-F238E27FC236}">
                <a16:creationId xmlns:a16="http://schemas.microsoft.com/office/drawing/2014/main" id="{7BD466FA-4DB8-93CD-AC39-7820DCD19F0B}"/>
              </a:ext>
            </a:extLst>
          </p:cNvPr>
          <p:cNvPicPr>
            <a:picLocks noChangeAspect="1"/>
          </p:cNvPicPr>
          <p:nvPr/>
        </p:nvPicPr>
        <p:blipFill>
          <a:blip r:embed="rId4"/>
          <a:stretch>
            <a:fillRect/>
          </a:stretch>
        </p:blipFill>
        <p:spPr>
          <a:xfrm>
            <a:off x="8066315" y="4687194"/>
            <a:ext cx="3287486" cy="996633"/>
          </a:xfrm>
          <a:prstGeom prst="rect">
            <a:avLst/>
          </a:prstGeom>
        </p:spPr>
      </p:pic>
      <p:sp>
        <p:nvSpPr>
          <p:cNvPr id="6" name="TextBox 5">
            <a:extLst>
              <a:ext uri="{FF2B5EF4-FFF2-40B4-BE49-F238E27FC236}">
                <a16:creationId xmlns:a16="http://schemas.microsoft.com/office/drawing/2014/main" id="{3055B51D-4817-D33F-C470-5C8E1FE4F372}"/>
              </a:ext>
            </a:extLst>
          </p:cNvPr>
          <p:cNvSpPr txBox="1"/>
          <p:nvPr/>
        </p:nvSpPr>
        <p:spPr>
          <a:xfrm>
            <a:off x="9930245" y="6229991"/>
            <a:ext cx="2261755" cy="400110"/>
          </a:xfrm>
          <a:prstGeom prst="rect">
            <a:avLst/>
          </a:prstGeom>
          <a:noFill/>
        </p:spPr>
        <p:txBody>
          <a:bodyPr wrap="square" rtlCol="0">
            <a:spAutoFit/>
          </a:bodyPr>
          <a:lstStyle/>
          <a:p>
            <a:r>
              <a:rPr lang="el-GR" sz="1000" dirty="0"/>
              <a:t>ΔΗΜΗΤΡΗΣ ΝΙΚΟΛΗΣ</a:t>
            </a:r>
          </a:p>
          <a:p>
            <a:endParaRPr lang="en-US" sz="1000" dirty="0"/>
          </a:p>
        </p:txBody>
      </p:sp>
    </p:spTree>
    <p:extLst>
      <p:ext uri="{BB962C8B-B14F-4D97-AF65-F5344CB8AC3E}">
        <p14:creationId xmlns:p14="http://schemas.microsoft.com/office/powerpoint/2010/main" val="180868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76</TotalTime>
  <Words>270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ΕΦΑΡΜΟΡΓΗ ΤΗΣ ROC ΚΑΜΠΥΛΗΣ ΣΕ ΘΕΜΑΤΑ ΛΗΨΗΣ ΑΠΟΦΑΣΗΣ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ΕΦΑΡΜΟΡΓΗ ΤΗΣ ROC ΚΑΜΠΥΛΗΣ ΣΕ ΘΕΜΑΤΑ ΛΗΨΗΣ ΑΠΟΦΑΣΗΣ</dc:title>
  <dc:creator>Dimos Nikolis</dc:creator>
  <cp:lastModifiedBy>Dimos Nikolis</cp:lastModifiedBy>
  <cp:revision>1</cp:revision>
  <dcterms:created xsi:type="dcterms:W3CDTF">2024-05-07T22:05:37Z</dcterms:created>
  <dcterms:modified xsi:type="dcterms:W3CDTF">2024-05-10T03:28:42Z</dcterms:modified>
</cp:coreProperties>
</file>