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9" r:id="rId3"/>
    <p:sldId id="262" r:id="rId4"/>
    <p:sldId id="263" r:id="rId5"/>
    <p:sldId id="264" r:id="rId6"/>
    <p:sldId id="260" r:id="rId7"/>
    <p:sldId id="265" r:id="rId8"/>
    <p:sldId id="266" r:id="rId9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97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phia Lazou" userId="92474675bae08395" providerId="LiveId" clId="{83B83C14-5B48-4D87-88E7-F6FDDD85D54D}"/>
    <pc:docChg chg="modSld">
      <pc:chgData name="Sophia Lazou" userId="92474675bae08395" providerId="LiveId" clId="{83B83C14-5B48-4D87-88E7-F6FDDD85D54D}" dt="2024-04-26T05:41:07.027" v="0" actId="255"/>
      <pc:docMkLst>
        <pc:docMk/>
      </pc:docMkLst>
      <pc:sldChg chg="modSp mod">
        <pc:chgData name="Sophia Lazou" userId="92474675bae08395" providerId="LiveId" clId="{83B83C14-5B48-4D87-88E7-F6FDDD85D54D}" dt="2024-04-26T05:41:07.027" v="0" actId="255"/>
        <pc:sldMkLst>
          <pc:docMk/>
          <pc:sldMk cId="2475805559" sldId="257"/>
        </pc:sldMkLst>
        <pc:spChg chg="mod">
          <ac:chgData name="Sophia Lazou" userId="92474675bae08395" providerId="LiveId" clId="{83B83C14-5B48-4D87-88E7-F6FDDD85D54D}" dt="2024-04-26T05:41:07.027" v="0" actId="255"/>
          <ac:spMkLst>
            <pc:docMk/>
            <pc:sldMk cId="2475805559" sldId="257"/>
            <ac:spMk id="2" creationId="{1C21E816-31F5-48BB-BD02-D15F2F18B48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E76C692-AEAA-4F7D-A5EF-61769749C2F5}" type="datetime1">
              <a:rPr lang="el-GR" smtClean="0"/>
              <a:t>26/4/2024</a:t>
            </a:fld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30C0B57-009B-4F76-A35D-AEE685351A34}" type="datetime1">
              <a:rPr lang="el-GR" smtClean="0"/>
              <a:t>26/4/2024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"/>
              <a:t>Κάντε κλικ για επεξεργασία των στυλ κειμένου του υποδείγματος</a:t>
            </a:r>
            <a:endParaRPr lang="en-US"/>
          </a:p>
          <a:p>
            <a:pPr lvl="1" rtl="0"/>
            <a:r>
              <a:rPr lang="el"/>
              <a:t>Δεύτερου επιπέδου</a:t>
            </a:r>
          </a:p>
          <a:p>
            <a:pPr lvl="2" rtl="0"/>
            <a:r>
              <a:rPr lang="el"/>
              <a:t>Τρίτου επιπέδου</a:t>
            </a:r>
          </a:p>
          <a:p>
            <a:pPr lvl="3" rtl="0"/>
            <a:r>
              <a:rPr lang="el"/>
              <a:t>Τέταρτου επιπέδου</a:t>
            </a:r>
          </a:p>
          <a:p>
            <a:pPr lvl="4" rtl="0"/>
            <a:r>
              <a:rPr lang="el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8" name="Θέση ημερομηνίας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E12C43-C883-4243-8F7D-645286853301}" type="datetime1">
              <a:rPr lang="el-GR" smtClean="0"/>
              <a:t>26/4/2024</a:t>
            </a:fld>
            <a:endParaRPr lang="en-US" dirty="0"/>
          </a:p>
        </p:txBody>
      </p:sp>
      <p:sp>
        <p:nvSpPr>
          <p:cNvPr id="9" name="Θέση υποσέλιδου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Θέση αριθμού διαφάνειας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4B83EF-C2FC-4A1F-987F-53A66D1AE207}" type="datetime1">
              <a:rPr lang="el-GR" smtClean="0"/>
              <a:t>26/4/2024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Θέση ημερομηνίας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8D6136-12AE-4E19-8925-EF40DAC0AF83}" type="datetime1">
              <a:rPr lang="el-GR" smtClean="0"/>
              <a:t>26/4/2024</a:t>
            </a:fld>
            <a:endParaRPr lang="en-US" dirty="0"/>
          </a:p>
        </p:txBody>
      </p:sp>
      <p:sp>
        <p:nvSpPr>
          <p:cNvPr id="12" name="Θέση υποσέλιδου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Θέση αριθμού διαφάνειας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8" name="Θέση ημερομηνίας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5D4927-68EC-45B9-B469-9E10DCA69DB7}" type="datetime1">
              <a:rPr lang="el-GR" smtClean="0"/>
              <a:t>26/4/2024</a:t>
            </a:fld>
            <a:endParaRPr lang="en-US" dirty="0"/>
          </a:p>
        </p:txBody>
      </p:sp>
      <p:sp>
        <p:nvSpPr>
          <p:cNvPr id="9" name="Θέση υποσέλιδου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Θέση αριθμού διαφάνειας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A2E910-AADE-45D9-A640-17196DBD2712}" type="datetime1">
              <a:rPr lang="el-GR" smtClean="0"/>
              <a:t>26/4/2024</a:t>
            </a:fld>
            <a:endParaRPr lang="en-US" dirty="0"/>
          </a:p>
        </p:txBody>
      </p:sp>
      <p:sp>
        <p:nvSpPr>
          <p:cNvPr id="9" name="Θέση υποσέλιδου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Θέση αριθμού διαφάνειας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92BBD4-9697-48AD-BFB2-D2D0A54F2121}" type="datetime1">
              <a:rPr lang="el-GR" smtClean="0"/>
              <a:t>26/4/2024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Τίτλος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81191" y="2179122"/>
            <a:ext cx="5194769" cy="629553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416039" y="2179692"/>
            <a:ext cx="5194770" cy="624574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DEA530-6B28-48D8-957D-031E600D8914}" type="datetime1">
              <a:rPr lang="el-GR" smtClean="0"/>
              <a:t>26/4/2024</a:t>
            </a:fld>
            <a:endParaRPr lang="en-US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61D6DE-9E7C-4ED9-830D-C54B3460963C}" type="datetime1">
              <a:rPr lang="el-GR" smtClean="0"/>
              <a:t>26/4/2024</a:t>
            </a:fld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71BA8B-F464-4626-A060-C6D074348B75}" type="datetime1">
              <a:rPr lang="el-GR" smtClean="0"/>
              <a:t>26/4/2024</a:t>
            </a:fld>
            <a:endParaRPr lang="en-US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8" name="Θέση ημερομηνίας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736F0FCE-C9DC-41B0-9A21-F14EE10328C1}" type="datetime1">
              <a:rPr lang="el-GR" smtClean="0"/>
              <a:t>26/4/2024</a:t>
            </a:fld>
            <a:endParaRPr lang="en-US" dirty="0"/>
          </a:p>
        </p:txBody>
      </p:sp>
      <p:sp>
        <p:nvSpPr>
          <p:cNvPr id="10" name="Θέση υποσέλιδου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Θέση αριθμού διαφάνειας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εικόνας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6DC88D-9E16-47E8-8D05-1036C30D995D}" type="datetime1">
              <a:rPr lang="el-GR" smtClean="0"/>
              <a:t>26/4/2024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"/>
              <a:t>Κάντε κλικ για να επεξεργαστείτε το Στυλ κύριου τίτλου</a:t>
            </a:r>
            <a:endParaRPr lang="en-US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l"/>
              <a:t>Κάντε κλικ για επεξεργασία των στυλ κειμένου του υποδείγματος</a:t>
            </a:r>
          </a:p>
          <a:p>
            <a:pPr lvl="1" rtl="0"/>
            <a:r>
              <a:rPr lang="el"/>
              <a:t>Δεύτερου επιπέδου</a:t>
            </a:r>
          </a:p>
          <a:p>
            <a:pPr lvl="2" rtl="0"/>
            <a:r>
              <a:rPr lang="el"/>
              <a:t>Τρίτου επιπέδου</a:t>
            </a:r>
          </a:p>
          <a:p>
            <a:pPr lvl="3" rtl="0"/>
            <a:r>
              <a:rPr lang="el"/>
              <a:t>Τέταρτου επιπέδου</a:t>
            </a:r>
          </a:p>
          <a:p>
            <a:pPr lvl="4" rtl="0"/>
            <a:r>
              <a:rPr lang="el"/>
              <a:t>Πέμπτου επιπέδου</a:t>
            </a:r>
            <a:endParaRPr lang="en-US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41A424A-BADA-41AE-BA32-4A2A620E2F50}" type="datetime1">
              <a:rPr lang="el-GR" smtClean="0"/>
              <a:t>26/4/2024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Ορθογώνιο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Ορθογώνιο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Ορθογώνιο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Ορθογώνιο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 rtlCol="0">
            <a:normAutofit/>
          </a:bodyPr>
          <a:lstStyle/>
          <a:p>
            <a:pPr rtl="0"/>
            <a:r>
              <a:rPr lang="en-US" sz="4400" dirty="0"/>
              <a:t>Priming of awareness</a:t>
            </a:r>
            <a:endParaRPr lang="el" sz="44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 rtlCol="0">
            <a:normAutofit/>
          </a:bodyPr>
          <a:lstStyle/>
          <a:p>
            <a:pPr rtl="0"/>
            <a:r>
              <a:rPr lang="en-US" dirty="0"/>
              <a:t>https://jov.arvojournals.org/article.aspx?articleid=2295565</a:t>
            </a:r>
            <a:endParaRPr lang="el" dirty="0"/>
          </a:p>
        </p:txBody>
      </p:sp>
      <p:sp>
        <p:nvSpPr>
          <p:cNvPr id="20" name="Ορθογώνιο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2" name="Ορθογώνιο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4" name="Ορθογώνιο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pic>
        <p:nvPicPr>
          <p:cNvPr id="6" name="Εικόνα 5" descr="Ένα κοντινό πλάνο σε λογότυπο&#10;&#10;Αυτόματη δημιουργία περιγραφής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12E0B5-FF9C-7E3B-46AB-A2480158F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1018901"/>
            <a:ext cx="11029616" cy="741345"/>
          </a:xfrm>
        </p:spPr>
        <p:txBody>
          <a:bodyPr>
            <a:normAutofit/>
          </a:bodyPr>
          <a:lstStyle/>
          <a:p>
            <a:r>
              <a:rPr lang="el-GR" sz="3600" b="1" dirty="0" err="1"/>
              <a:t>Ορισμοσ</a:t>
            </a:r>
            <a:r>
              <a:rPr lang="el-GR" sz="3600" b="1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233A60E-B113-F857-9E57-7566B4E7E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60246"/>
            <a:ext cx="11029616" cy="4215104"/>
          </a:xfrm>
        </p:spPr>
        <p:txBody>
          <a:bodyPr>
            <a:normAutofit/>
          </a:bodyPr>
          <a:lstStyle/>
          <a:p>
            <a:r>
              <a:rPr lang="en-US" sz="2400" b="1" dirty="0"/>
              <a:t>Priming of awareness </a:t>
            </a:r>
            <a:r>
              <a:rPr lang="el-GR" sz="2400" dirty="0"/>
              <a:t>αναφέρεται σε ένα φαινόμενο όπου ορατά ερεθίσματα μπορούν να επηρεάσουν και να ενισχύσουν την επίγνωση των κατά τα άλλα αόρατων ή ασθενώς αντιληπτών αντικειμένων. </a:t>
            </a:r>
          </a:p>
          <a:p>
            <a:r>
              <a:rPr lang="el-GR" sz="2400" dirty="0"/>
              <a:t>Στο πλαίσιο της οπτικής αντίληψης και συνείδησης, το </a:t>
            </a:r>
            <a:r>
              <a:rPr lang="en-US" sz="2400" dirty="0"/>
              <a:t>priming of awareness</a:t>
            </a:r>
            <a:r>
              <a:rPr lang="el-GR" sz="2400" dirty="0"/>
              <a:t> υποδηλώνει ότι η έκθεση σε ορατά ερεθίσματα μπορεί να προετοιμάσει το αντιληπτικό σύστημα (</a:t>
            </a:r>
            <a:r>
              <a:rPr lang="en-GB" sz="2400" i="1" dirty="0"/>
              <a:t>prime)</a:t>
            </a:r>
            <a:r>
              <a:rPr lang="en-GB" sz="2400" dirty="0"/>
              <a:t> </a:t>
            </a:r>
            <a:r>
              <a:rPr lang="el-GR" sz="2400" dirty="0"/>
              <a:t>να ανιχνεύσει και να αναγνωρίσει ερεθίσματα που θα ήταν συνήθως κάτω από το όριο της συνειδητής επίγνωσης.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9FABEBA-C230-5341-8876-7922C242A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E5D4927-68EC-45B9-B469-9E10DCA69DB7}" type="datetime1">
              <a:rPr lang="el-GR" smtClean="0"/>
              <a:t>26/4/2024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2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FC659C-7207-B0F4-05DF-09783CE7A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7BBCFD97-98C7-D069-885C-ECB0BF3602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926" y="702156"/>
            <a:ext cx="11257882" cy="6155844"/>
          </a:xfrm>
        </p:spPr>
      </p:pic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FDACF88-FA1F-20F1-8BB2-8D795570E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E5D4927-68EC-45B9-B469-9E10DCA69DB7}" type="datetime1">
              <a:rPr lang="el-GR" smtClean="0"/>
              <a:t>26/4/2024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88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DA9152-F4DD-24AD-4387-0AC16DDF3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9DBB407E-C380-F7BA-5160-4510377D41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702157"/>
            <a:ext cx="11535508" cy="5904320"/>
          </a:xfrm>
        </p:spPr>
      </p:pic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C4B609C-054B-93A9-1AFB-79E8AAD05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E5D4927-68EC-45B9-B469-9E10DCA69DB7}" type="datetime1">
              <a:rPr lang="el-GR" smtClean="0"/>
              <a:t>26/4/2024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173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E2A3A2-33C2-0DCD-88FF-E97990AF2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Underestimation of awareness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D46006-EFEE-4B4E-9238-2C5214E52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9853"/>
            <a:ext cx="11029615" cy="3745497"/>
          </a:xfrm>
        </p:spPr>
        <p:txBody>
          <a:bodyPr>
            <a:noAutofit/>
          </a:bodyPr>
          <a:lstStyle/>
          <a:p>
            <a:r>
              <a:rPr lang="el-GR" sz="2000" b="1" dirty="0"/>
              <a:t>Αποτελέσματα:</a:t>
            </a:r>
            <a:r>
              <a:rPr lang="en-GB" sz="2000" b="1" dirty="0"/>
              <a:t> </a:t>
            </a:r>
            <a:r>
              <a:rPr lang="el-GR" sz="2000" dirty="0"/>
              <a:t>Και στα δύο πειράματα, όταν οι ισχυρά </a:t>
            </a:r>
            <a:r>
              <a:rPr lang="en-US" sz="2000" dirty="0"/>
              <a:t>masked </a:t>
            </a:r>
            <a:r>
              <a:rPr lang="el-GR" sz="2000" dirty="0"/>
              <a:t>δοκιμές αναμίχθηκαν με ασθενώς </a:t>
            </a:r>
            <a:r>
              <a:rPr lang="en-US" sz="2000" dirty="0"/>
              <a:t>masked </a:t>
            </a:r>
            <a:r>
              <a:rPr lang="el-GR" sz="2000" dirty="0"/>
              <a:t>, οι συμμετέχοντες είχαν καλύτερες επιδόσεις στον εντοπισμό σχημάτων σε σύγκριση με όταν εμφανίζονταν μόνο ασθενώς </a:t>
            </a:r>
            <a:r>
              <a:rPr lang="en-US" sz="2000" dirty="0"/>
              <a:t>masked </a:t>
            </a:r>
            <a:r>
              <a:rPr lang="el-GR" sz="2000" dirty="0"/>
              <a:t>. Αυτή η βελτίωση ήταν συνεπής σε διαφορετικά επίπεδα </a:t>
            </a:r>
            <a:r>
              <a:rPr lang="en-GB" sz="2000" dirty="0"/>
              <a:t>contrast</a:t>
            </a:r>
            <a:r>
              <a:rPr lang="el-GR" sz="2000" dirty="0"/>
              <a:t>. Αυτό υποδηλώνει ότι η συμπερίληψη μικτών δοκιμών στο τεστ επίγνωσης μετρά καλύτερα την επίγνωσης των συμμετεχόντων</a:t>
            </a:r>
            <a:endParaRPr lang="en-GB" sz="2000" dirty="0"/>
          </a:p>
          <a:p>
            <a:r>
              <a:rPr lang="el-GR" sz="2000" b="1" dirty="0"/>
              <a:t>Επιπτώσει</a:t>
            </a:r>
            <a:r>
              <a:rPr lang="el-GR" sz="2000" dirty="0"/>
              <a:t>ς: Στην εργασία </a:t>
            </a:r>
            <a:r>
              <a:rPr lang="el-GR" sz="2000" dirty="0" err="1"/>
              <a:t>go</a:t>
            </a:r>
            <a:r>
              <a:rPr lang="el-GR" sz="2000" dirty="0"/>
              <a:t>/</a:t>
            </a:r>
            <a:r>
              <a:rPr lang="el-GR" sz="2000" dirty="0" err="1"/>
              <a:t>no-go</a:t>
            </a:r>
            <a:r>
              <a:rPr lang="el-GR" sz="2000" dirty="0"/>
              <a:t>, οι συμμετέχοντες ανταποκρίθηκαν πιο αργά σε σχήματα που υποτίθεται ότι αγνοούσαν όταν ήταν ορατά. Αυτή η επιβράδυνση συσχετίστηκε με την ικανότητά τους να αναγνωρίζουν σχήματα στο τεστ επίγνωσης, υποδηλώνοντας ότι η </a:t>
            </a:r>
            <a:r>
              <a:rPr lang="el-GR" sz="2000" b="1" dirty="0"/>
              <a:t>υποτίμηση της επίγνωσης </a:t>
            </a:r>
            <a:r>
              <a:rPr lang="el-GR" sz="2000" dirty="0"/>
              <a:t> οδήγησε σε υπερεκτίμηση τις ασυνείδητης επεξεργασίας.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3FEE786-20DD-3001-8CDD-0A77325FE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E5D4927-68EC-45B9-B469-9E10DCA69DB7}" type="datetime1">
              <a:rPr lang="el-GR" smtClean="0"/>
              <a:t>26/4/2024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474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1F1948C-0B12-6FF9-C593-E5694F4BD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παραδοσιακές μέθοδοι μέτρησης της επίγνωσης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92D04AA-1AD1-34BB-1F0F-6B6E763EB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800" dirty="0"/>
              <a:t>Στις παραδοσιακές μέθοδούς μέτρησης της επίγνωσης</a:t>
            </a:r>
            <a:r>
              <a:rPr lang="en-US" sz="2800" dirty="0"/>
              <a:t>(Forced-choice tasks)</a:t>
            </a:r>
            <a:r>
              <a:rPr lang="el-GR" sz="2800" dirty="0"/>
              <a:t> ,η απόδοση πάνω από το επίπεδο πιθανότητας συχνά ερμηνεύεται ως απόδειξη συνειδητής επίγνωσης, ενώ η τυχαία απόδοση λαμβάνεται ως ένδειξη ασυνείδητης επεξεργασίας</a:t>
            </a:r>
          </a:p>
          <a:p>
            <a:r>
              <a:rPr lang="el-GR" sz="2800" i="1" u="sng" dirty="0"/>
              <a:t>Όμως</a:t>
            </a:r>
            <a:r>
              <a:rPr lang="el-GR" sz="2800" dirty="0"/>
              <a:t> παράγοντες όπως η </a:t>
            </a:r>
            <a:r>
              <a:rPr lang="el-GR" sz="2800" b="1" dirty="0"/>
              <a:t>δυσκολία εργασίας</a:t>
            </a:r>
            <a:r>
              <a:rPr lang="el-GR" sz="2800" dirty="0"/>
              <a:t>, το κίνητρο και η προσοχή μπορούν να επηρεάσουν τα αποτελέσματα της απόδοσης</a:t>
            </a:r>
            <a:r>
              <a:rPr lang="el-GR" dirty="0"/>
              <a:t>.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E100825-A62C-3FC6-DE88-800E3326D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E5D4927-68EC-45B9-B469-9E10DCA69DB7}" type="datetime1">
              <a:rPr lang="el-GR" smtClean="0"/>
              <a:t>26/4/2024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69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0F3E07-7BE7-3C62-98A8-9C3CFB334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/>
          <a:p>
            <a:r>
              <a:rPr lang="en-GB" dirty="0"/>
              <a:t>Task difficulty is not</a:t>
            </a:r>
            <a:r>
              <a:rPr lang="el-GR" dirty="0"/>
              <a:t> </a:t>
            </a:r>
            <a:r>
              <a:rPr lang="en-GB" dirty="0"/>
              <a:t>sufficient for awareness elevation</a:t>
            </a:r>
            <a:endParaRPr lang="el-GR" dirty="0"/>
          </a:p>
        </p:txBody>
      </p:sp>
      <p:pic>
        <p:nvPicPr>
          <p:cNvPr id="6" name="Θέση περιεχομένου 5" descr="Εικόνα που περιέχει κείμενο, στιγμιότυπο οθόνης, γραμματοσειρά, αριθμός&#10;&#10;Περιγραφή που δημιουργήθηκε αυτόματα">
            <a:extLst>
              <a:ext uri="{FF2B5EF4-FFF2-40B4-BE49-F238E27FC236}">
                <a16:creationId xmlns:a16="http://schemas.microsoft.com/office/drawing/2014/main" id="{122C0BE9-2BD6-D218-7958-26BDA5B639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3663" y="664862"/>
            <a:ext cx="7415712" cy="5575517"/>
          </a:xfrm>
          <a:noFill/>
        </p:spPr>
      </p:pic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DEB8D93C-8DB3-4797-0C8B-15ED7A2D7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Συμπέρασμα:</a:t>
            </a:r>
          </a:p>
          <a:p>
            <a:r>
              <a:rPr lang="el-GR" dirty="0"/>
              <a:t>Το πείραμα παρέχει στοιχεία ότι η δυσκολία εργασίας από μόνη της δεν ευθύνεται για την αύξηση της επίγνωσης. Αντίθετα, η </a:t>
            </a:r>
            <a:r>
              <a:rPr lang="en-US" dirty="0"/>
              <a:t>shape-specific priming</a:t>
            </a:r>
            <a:r>
              <a:rPr lang="el-GR" dirty="0"/>
              <a:t> στις ασθενώς </a:t>
            </a:r>
            <a:r>
              <a:rPr lang="en-GB" dirty="0"/>
              <a:t>masked </a:t>
            </a:r>
            <a:r>
              <a:rPr lang="el-GR" dirty="0"/>
              <a:t>δοκιμές υποδηλώνει ότι το </a:t>
            </a:r>
            <a:r>
              <a:rPr lang="en-GB" dirty="0"/>
              <a:t>priming </a:t>
            </a:r>
            <a:r>
              <a:rPr lang="el-GR" dirty="0"/>
              <a:t>παίζει κρίσιμο ρόλο στην ενίσχυση της επίγνωσης όταν τα έντονα </a:t>
            </a:r>
            <a:r>
              <a:rPr lang="en-GB" dirty="0"/>
              <a:t>masked </a:t>
            </a:r>
            <a:r>
              <a:rPr lang="el-GR" dirty="0"/>
              <a:t>ερεθίσματα αναμειγνύονται με ερεθίσματα ασθενώς</a:t>
            </a:r>
            <a:r>
              <a:rPr lang="en-GB" dirty="0"/>
              <a:t> masked</a:t>
            </a:r>
            <a:r>
              <a:rPr lang="el-GR" dirty="0"/>
              <a:t>.</a:t>
            </a:r>
            <a:endParaRPr lang="en-US" dirty="0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1936B03-7C37-AC78-EB41-5F49BD27C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2E5D4927-68EC-45B9-B469-9E10DCA69DB7}" type="datetime1">
              <a:rPr lang="el-GR" smtClean="0"/>
              <a:pPr rtl="0">
                <a:spcAft>
                  <a:spcPts val="600"/>
                </a:spcAft>
              </a:pPr>
              <a:t>26/4/2024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52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>
            <a:extLst>
              <a:ext uri="{FF2B5EF4-FFF2-40B4-BE49-F238E27FC236}">
                <a16:creationId xmlns:a16="http://schemas.microsoft.com/office/drawing/2014/main" id="{F997A84B-D7D7-72B2-0DE6-B95F29287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/>
              <a:t>Επιπτωσεις</a:t>
            </a:r>
            <a:r>
              <a:rPr lang="el-GR" b="1" dirty="0"/>
              <a:t> του </a:t>
            </a:r>
            <a:r>
              <a:rPr lang="en-GB" dirty="0"/>
              <a:t>priming of </a:t>
            </a:r>
            <a:r>
              <a:rPr lang="en-GB" dirty="0" err="1"/>
              <a:t>Awarness</a:t>
            </a:r>
            <a:endParaRPr lang="el-GR" dirty="0"/>
          </a:p>
        </p:txBody>
      </p:sp>
      <p:sp>
        <p:nvSpPr>
          <p:cNvPr id="7" name="Θέση περιεχομένου 6">
            <a:extLst>
              <a:ext uri="{FF2B5EF4-FFF2-40B4-BE49-F238E27FC236}">
                <a16:creationId xmlns:a16="http://schemas.microsoft.com/office/drawing/2014/main" id="{A0D46616-1BF5-327F-7F62-0E075D2CB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b="1" dirty="0"/>
              <a:t>Μεθοδολογικές επιπτώσεις</a:t>
            </a:r>
            <a:r>
              <a:rPr lang="el-GR" sz="2800" dirty="0"/>
              <a:t>: Βελτίωση πειραματικού σχεδιασμού και την ερμηνεία αποτελεσμάτων.</a:t>
            </a:r>
          </a:p>
          <a:p>
            <a:r>
              <a:rPr lang="el-GR" sz="2800" b="1" dirty="0"/>
              <a:t>Θεωρητικές επιπτώσεις</a:t>
            </a:r>
            <a:r>
              <a:rPr lang="el-GR" sz="2800" dirty="0"/>
              <a:t>: Βαθύτερη κατανόηση της αλληλεπίδρασης μεταξύ συνειδητών και ασυνείδητων διαδικασιών στην αντίληψη.</a:t>
            </a:r>
          </a:p>
          <a:p>
            <a:r>
              <a:rPr lang="el-GR" sz="2800" b="1" dirty="0"/>
              <a:t>Πρακτικές επιπτώσεις</a:t>
            </a:r>
            <a:r>
              <a:rPr lang="el-GR" sz="2800" dirty="0"/>
              <a:t>: Ανάπτυξη στρατηγικών για τη βελτίωση της αντιληπτικής επεξεργασίας και τη βελτιστοποίηση της γνωστικής απόδοσης σε πραγματικές συνθήκες.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0C05856-4528-F4A1-ED29-489A0CDBF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36F0FCE-C9DC-41B0-9A21-F14EE10328C1}" type="datetime1">
              <a:rPr lang="el-GR" smtClean="0"/>
              <a:t>26/4/2024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90625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803_TF33552983" id="{71E33055-78ED-409A-99D6-72186EF4661B}" vid="{DD3F9B86-7D97-4C59-B572-1430573913D5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{44A9EE24-DA9C-4B63-9C66-5975F616917B}tf33552983_win32</Template>
  <TotalTime>119</TotalTime>
  <Words>385</Words>
  <Application>Microsoft Office PowerPoint</Application>
  <PresentationFormat>Ευρεία οθόνη</PresentationFormat>
  <Paragraphs>25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5" baseType="lpstr">
      <vt:lpstr>Arial</vt:lpstr>
      <vt:lpstr>Calibri</vt:lpstr>
      <vt:lpstr>Corbel</vt:lpstr>
      <vt:lpstr>Franklin Gothic Book</vt:lpstr>
      <vt:lpstr>Franklin Gothic Demi</vt:lpstr>
      <vt:lpstr>Wingdings 2</vt:lpstr>
      <vt:lpstr>DividendVTI</vt:lpstr>
      <vt:lpstr>Priming of awareness</vt:lpstr>
      <vt:lpstr>Ορισμοσ </vt:lpstr>
      <vt:lpstr>Παρουσίαση του PowerPoint</vt:lpstr>
      <vt:lpstr>Παρουσίαση του PowerPoint</vt:lpstr>
      <vt:lpstr>Underestimation of awareness</vt:lpstr>
      <vt:lpstr>παραδοσιακές μέθοδοι μέτρησης της επίγνωσης</vt:lpstr>
      <vt:lpstr>Task difficulty is not sufficient for awareness elevation</vt:lpstr>
      <vt:lpstr>Επιπτωσεις του priming of Awarness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Priming of awareness</dc:title>
  <dc:creator>Sophia Lazou</dc:creator>
  <cp:lastModifiedBy>Sophia Lazou</cp:lastModifiedBy>
  <cp:revision>1</cp:revision>
  <dcterms:created xsi:type="dcterms:W3CDTF">2024-04-26T03:41:21Z</dcterms:created>
  <dcterms:modified xsi:type="dcterms:W3CDTF">2024-04-26T05:41:15Z</dcterms:modified>
</cp:coreProperties>
</file>