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6" autoAdjust="0"/>
    <p:restoredTop sz="94660"/>
  </p:normalViewPr>
  <p:slideViewPr>
    <p:cSldViewPr snapToGrid="0">
      <p:cViewPr varScale="1">
        <p:scale>
          <a:sx n="56" d="100"/>
          <a:sy n="56" d="100"/>
        </p:scale>
        <p:origin x="77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41F8-02E8-9368-CB0F-C576967E3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95875-0715-327D-BCB5-15E01D6BE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FBAEA-FAAF-5AB6-56B0-F1C7EBEF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25CF2-8EB9-563B-218C-E9C342BE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18C7A-84DE-6A86-64BD-51348DBE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0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C990-F620-F5AC-61A8-D44D2D6C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D7ED1-059A-F335-AD91-AE005DF3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0C117-E599-88FA-B4F2-60C9000F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BEDB5-1945-88CC-460D-4974036D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D5C74-104F-5DB8-AB06-EDEACA4A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24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F02AA3-32EA-6A76-63C2-3E9889990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DFFBB-CFFD-89EE-184F-AED138072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232EE-7B01-5F03-A5E9-B56745E9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41C9-54FD-45C2-A3FD-8FB869DF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BAFB4-1B93-8004-DACC-CF820880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30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11AE8-0346-C6AE-A99A-1BEDB5302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4AB2F-1CD7-690C-DC32-624FE55CC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4DB10-38CC-D00F-86C4-B83CC9A5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37CA1-43E1-43CD-248E-501DD68D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58AF3-A78A-6850-1E79-29228739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88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2253-1D66-290A-828C-F875BDAF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42A0D-BD97-2128-AE74-3E0A1A32B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98710-1561-A6A9-2E48-9842DD1F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BFC84-56E3-6727-C9DA-5BB7BEF1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0D426-5948-D4D5-5D23-6D59F9307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401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2616-03ED-B389-9F61-ACC8DE4D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B33A8-BC8E-5A40-0869-04BD4C9C2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2AB86-EA2A-778E-75C4-428D8DA0B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7DA4D-DEED-A998-A802-C29FB7AB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CD0D4-7867-EDB7-ADCF-BA6105FA8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1EF74-3310-D60E-7B47-BA16EF77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73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FA9BF-B4A4-0B44-5AD0-A2794F8E1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A3139-EE52-A534-3C15-DFC2D1D02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15304-B810-F752-8CB8-481A5BD8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AA0B0-1E44-B4A6-A3B3-597720B50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3D9FF-63FF-7454-3607-0680EAA1C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850DBC-F282-62D2-54BF-E3851F12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26C2DF-96FE-15C5-16AC-FEFEDAEE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427BBC-B150-2EE5-5464-D70A5F10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68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9A6B7-6132-6B97-6EE5-A171B2E4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3E28A-DB85-A3BD-4B2F-5F1F6FB6D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3D67B-1E3F-340B-1A05-3CA7249E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66DEB-A7A4-82F9-0512-6092E6E3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29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5BADE-B2B7-EEEF-0AB1-8B08DC40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1C9C1-517B-F5AD-18EF-87D20B64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09C25-26C9-1B0A-A029-74CD2D7E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26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27C54-F181-93A7-77C3-3FA0F7563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11995-D58C-DE41-D1AF-31CA0B15C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FDBAB-0300-4A71-B623-53FDD71E1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3D783-B999-98D8-DF8D-EF3E90D05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3335C-C59B-18C0-C526-FD4E0311F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1E39A-3E80-085D-74A1-34236446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23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7FCC8-11B3-F7FE-D742-5A1753DB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086A8-654E-F4A5-9B08-6EA98198F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16368-45FE-837E-53BE-97E064C36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2E063-3D5A-2080-F4DC-7EC98842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A379C-61D5-36EA-0016-91075922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8A3AE-D795-7F7E-1D9E-429B96BC8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99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851166-F975-39BA-5148-5756BCF52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E56BB-5046-53A8-93B3-7427081BD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C9109-28BB-9C95-4E2D-4202A923F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53D30A-2797-4B6E-9001-A90C5B589B6E}" type="datetimeFigureOut">
              <a:rPr lang="pl-PL" smtClean="0"/>
              <a:t>19.04.2024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77C15-1834-EDB7-9B51-8A2F77771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F2310-9835-6DF8-CFC6-7E663B0B0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91CC2E-AE51-4CB0-A8B4-351190EC11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950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E945-7514-CED0-77AD-F01655638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ElsevierGulliver"/>
              </a:rPr>
              <a:t>The Stevens law and the derivation of sensory perception</a:t>
            </a:r>
            <a:endParaRPr lang="pl-P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8732D-2FDF-9761-BF38-53BB66300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Jianshe</a:t>
            </a:r>
            <a:r>
              <a:rPr lang="en-US" dirty="0"/>
              <a:t> Chen, </a:t>
            </a:r>
            <a:r>
              <a:rPr lang="en-US" dirty="0" err="1"/>
              <a:t>Shiyi</a:t>
            </a:r>
            <a:r>
              <a:rPr lang="en-US" dirty="0"/>
              <a:t> Tian, </a:t>
            </a:r>
            <a:r>
              <a:rPr lang="en-US" dirty="0" err="1"/>
              <a:t>Xinmiao</a:t>
            </a:r>
            <a:r>
              <a:rPr lang="en-US" dirty="0"/>
              <a:t> Wang, </a:t>
            </a:r>
            <a:r>
              <a:rPr lang="en-US" dirty="0" err="1"/>
              <a:t>Yuezhong</a:t>
            </a:r>
            <a:r>
              <a:rPr lang="en-US" dirty="0"/>
              <a:t> Mao, Lei Zhao, The Stevens law and the derivation of sensory perception, Journal of Future Foods, Volume 1, Issue 1, 2021, Pages 82-87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345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0B642E-B83A-7D81-E248-09E32773C369}"/>
              </a:ext>
            </a:extLst>
          </p:cNvPr>
          <p:cNvSpPr txBox="1"/>
          <p:nvPr/>
        </p:nvSpPr>
        <p:spPr>
          <a:xfrm>
            <a:off x="163773" y="504967"/>
            <a:ext cx="118189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ΝΟΜΟΣ ΤΟΥ </a:t>
            </a:r>
            <a:r>
              <a:rPr lang="en-US" b="1" dirty="0"/>
              <a:t>STEVENS </a:t>
            </a:r>
            <a:endParaRPr lang="en-US" dirty="0"/>
          </a:p>
          <a:p>
            <a:r>
              <a:rPr lang="pl-PL" b="1" i="1" dirty="0">
                <a:solidFill>
                  <a:srgbClr val="1F1F1F"/>
                </a:solidFill>
                <a:effectLst/>
                <a:latin typeface="ElsevierGulliver"/>
              </a:rPr>
              <a:t>S</a:t>
            </a:r>
            <a:r>
              <a:rPr lang="pl-PL" b="1" i="0" dirty="0">
                <a:solidFill>
                  <a:srgbClr val="1F1F1F"/>
                </a:solidFill>
                <a:effectLst/>
                <a:latin typeface="ElsevierGulliver"/>
              </a:rPr>
              <a:t> = k</a:t>
            </a:r>
            <a:r>
              <a:rPr lang="pl-PL" b="1" i="1" dirty="0">
                <a:solidFill>
                  <a:srgbClr val="1F1F1F"/>
                </a:solidFill>
                <a:effectLst/>
                <a:latin typeface="ElsevierGulliver"/>
              </a:rPr>
              <a:t>I</a:t>
            </a:r>
            <a:r>
              <a:rPr lang="pl-PL" b="1" i="1" baseline="30000" dirty="0">
                <a:solidFill>
                  <a:srgbClr val="1F1F1F"/>
                </a:solidFill>
                <a:effectLst/>
                <a:latin typeface="ElsevierGulliver"/>
              </a:rPr>
              <a:t>n</a:t>
            </a:r>
            <a:endParaRPr lang="el-GR" b="1" i="1" baseline="30000" dirty="0">
              <a:solidFill>
                <a:srgbClr val="1F1F1F"/>
              </a:solidFill>
              <a:effectLst/>
              <a:latin typeface="ElsevierGulliver"/>
            </a:endParaRPr>
          </a:p>
          <a:p>
            <a:endParaRPr lang="en-US" b="1" i="1" baseline="30000" dirty="0">
              <a:solidFill>
                <a:srgbClr val="1F1F1F"/>
              </a:solidFill>
              <a:effectLst/>
              <a:latin typeface="ElsevierGulliver"/>
            </a:endParaRPr>
          </a:p>
          <a:p>
            <a:endParaRPr lang="en-US" b="1" i="1" baseline="30000" dirty="0">
              <a:solidFill>
                <a:srgbClr val="1F1F1F"/>
              </a:solidFill>
              <a:latin typeface="ElsevierGulliver"/>
            </a:endParaRPr>
          </a:p>
          <a:p>
            <a:endParaRPr lang="en-US" b="1" i="1" baseline="30000" dirty="0">
              <a:solidFill>
                <a:srgbClr val="1F1F1F"/>
              </a:solidFill>
              <a:latin typeface="ElsevierGulliver"/>
            </a:endParaRPr>
          </a:p>
          <a:p>
            <a:endParaRPr lang="en-US" b="1" i="1" baseline="30000" dirty="0">
              <a:solidFill>
                <a:srgbClr val="1F1F1F"/>
              </a:solidFill>
              <a:latin typeface="ElsevierGulliver"/>
            </a:endParaRPr>
          </a:p>
          <a:p>
            <a:endParaRPr lang="en-US" b="1" i="1" baseline="30000" dirty="0">
              <a:solidFill>
                <a:srgbClr val="1F1F1F"/>
              </a:solidFill>
              <a:latin typeface="ElsevierGullive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93A133-545F-EC5F-E5BA-E5C9BEC9A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706" y="118600"/>
            <a:ext cx="6708254" cy="66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9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2A4CDE-96C5-87E2-2668-14E8AA322944}"/>
              </a:ext>
            </a:extLst>
          </p:cNvPr>
          <p:cNvSpPr txBox="1"/>
          <p:nvPr/>
        </p:nvSpPr>
        <p:spPr>
          <a:xfrm>
            <a:off x="341194" y="436728"/>
            <a:ext cx="11614245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ΜΕΙΟΝΕΚΤΗΜΑΤΑ</a:t>
            </a:r>
          </a:p>
          <a:p>
            <a:endParaRPr lang="el-GR" sz="2400" dirty="0"/>
          </a:p>
          <a:p>
            <a:r>
              <a:rPr lang="el-GR" sz="2400" dirty="0"/>
              <a:t>1) Μη συνεκτική καθώς</a:t>
            </a:r>
            <a:r>
              <a:rPr lang="en-US" sz="2400" dirty="0"/>
              <a:t> </a:t>
            </a:r>
            <a:r>
              <a:rPr lang="el-GR" sz="2400" dirty="0"/>
              <a:t>από την μία πλευρά της εξίσωσης έχουμε μονάδες μέτρησης-(</a:t>
            </a:r>
            <a:r>
              <a:rPr lang="en-US" sz="2400" dirty="0"/>
              <a:t>units)</a:t>
            </a:r>
            <a:r>
              <a:rPr lang="el-GR" sz="2400" dirty="0"/>
              <a:t> ενώ από την άλλη όχι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2) </a:t>
            </a:r>
            <a:r>
              <a:rPr lang="el-GR" sz="2400" dirty="0"/>
              <a:t>Δεν λαμβάνει υπόψη ότι η αντίληψη μπορεί να περιέχει παραπάνω από ένα ερέθισμα (π.χ. γλυκόξινη γεύση)</a:t>
            </a:r>
          </a:p>
          <a:p>
            <a:r>
              <a:rPr lang="el-GR" sz="2400" dirty="0"/>
              <a:t>–</a:t>
            </a:r>
            <a:r>
              <a:rPr lang="el-GR" sz="2400" u="sng" dirty="0"/>
              <a:t> Ισχύει αυτό για οπτικά ερεθίσματα; </a:t>
            </a:r>
          </a:p>
          <a:p>
            <a:endParaRPr lang="el-GR" sz="2400" dirty="0"/>
          </a:p>
          <a:p>
            <a:r>
              <a:rPr lang="el-GR" sz="2400" dirty="0"/>
              <a:t>ΠΡΟΤΑΣΗ των συγγραφέων:</a:t>
            </a:r>
          </a:p>
          <a:p>
            <a:endParaRPr lang="el-GR" sz="2400" dirty="0"/>
          </a:p>
          <a:p>
            <a:r>
              <a:rPr lang="el-GR" sz="2400" dirty="0"/>
              <a:t>Για το πρώτο πρόβλημα: </a:t>
            </a:r>
          </a:p>
          <a:p>
            <a:r>
              <a:rPr lang="el-GR" sz="2400" dirty="0"/>
              <a:t>Για να έχει συνοχή η εξίσωση (και να είναι χωρίς μονάδες μέτρησης) </a:t>
            </a:r>
          </a:p>
          <a:p>
            <a:endParaRPr lang="el-GR" sz="2400" dirty="0"/>
          </a:p>
          <a:p>
            <a:pPr marL="285750" indent="-285750">
              <a:buFontTx/>
              <a:buChar char="-"/>
            </a:pPr>
            <a:r>
              <a:rPr lang="pt-BR" sz="2400" b="0" i="1" dirty="0">
                <a:solidFill>
                  <a:srgbClr val="1F1F1F"/>
                </a:solidFill>
                <a:effectLst/>
              </a:rPr>
              <a:t>S</a:t>
            </a:r>
            <a:r>
              <a:rPr lang="pt-BR" sz="2400" b="0" i="0" dirty="0">
                <a:solidFill>
                  <a:srgbClr val="1F1F1F"/>
                </a:solidFill>
                <a:effectLst/>
              </a:rPr>
              <a:t> = k(</a:t>
            </a:r>
            <a:r>
              <a:rPr lang="pt-BR" sz="2400" b="0" i="1" dirty="0">
                <a:solidFill>
                  <a:srgbClr val="1F1F1F"/>
                </a:solidFill>
                <a:effectLst/>
              </a:rPr>
              <a:t>I</a:t>
            </a:r>
            <a:r>
              <a:rPr lang="pt-BR" sz="2400" b="0" i="0" dirty="0">
                <a:solidFill>
                  <a:srgbClr val="1F1F1F"/>
                </a:solidFill>
                <a:effectLst/>
              </a:rPr>
              <a:t>/</a:t>
            </a:r>
            <a:r>
              <a:rPr lang="pt-BR" sz="2400" b="0" i="1" dirty="0">
                <a:solidFill>
                  <a:srgbClr val="1F1F1F"/>
                </a:solidFill>
                <a:effectLst/>
              </a:rPr>
              <a:t>I</a:t>
            </a:r>
            <a:r>
              <a:rPr lang="pt-BR" sz="2400" b="0" i="0" baseline="-25000" dirty="0">
                <a:solidFill>
                  <a:srgbClr val="1F1F1F"/>
                </a:solidFill>
                <a:effectLst/>
              </a:rPr>
              <a:t>0</a:t>
            </a:r>
            <a:r>
              <a:rPr lang="pt-BR" sz="2400" b="0" i="0" dirty="0">
                <a:solidFill>
                  <a:srgbClr val="1F1F1F"/>
                </a:solidFill>
                <a:effectLst/>
              </a:rPr>
              <a:t>)</a:t>
            </a:r>
            <a:r>
              <a:rPr lang="en-US" sz="2400" i="1" baseline="30000" dirty="0">
                <a:solidFill>
                  <a:srgbClr val="1F1F1F"/>
                </a:solidFill>
              </a:rPr>
              <a:t>n</a:t>
            </a:r>
            <a:r>
              <a:rPr lang="el-GR" sz="2400" i="1" baseline="30000" dirty="0">
                <a:solidFill>
                  <a:srgbClr val="1F1F1F"/>
                </a:solidFill>
              </a:rPr>
              <a:t>          </a:t>
            </a:r>
            <a:r>
              <a:rPr lang="el-GR" sz="4000" i="1" baseline="30000" dirty="0">
                <a:solidFill>
                  <a:srgbClr val="1F1F1F"/>
                </a:solidFill>
              </a:rPr>
              <a:t> </a:t>
            </a:r>
          </a:p>
          <a:p>
            <a:endParaRPr lang="el-GR" sz="2400" b="0" i="1" baseline="30000" dirty="0">
              <a:solidFill>
                <a:srgbClr val="1F1F1F"/>
              </a:solidFill>
              <a:effectLst/>
            </a:endParaRPr>
          </a:p>
          <a:p>
            <a:endParaRPr lang="el-GR" sz="2400" i="1" baseline="30000" dirty="0">
              <a:solidFill>
                <a:srgbClr val="1F1F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A12B37-F5E8-16AF-260F-F4F08D61DD95}"/>
              </a:ext>
            </a:extLst>
          </p:cNvPr>
          <p:cNvSpPr txBox="1"/>
          <p:nvPr/>
        </p:nvSpPr>
        <p:spPr>
          <a:xfrm>
            <a:off x="1296538" y="1058123"/>
            <a:ext cx="102767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Μπορούμε να σκεφτούμε κάτι αντίστοιχο για οπτικά ερεθίσματα;</a:t>
            </a:r>
          </a:p>
          <a:p>
            <a:r>
              <a:rPr lang="el-GR" sz="2400" dirty="0"/>
              <a:t> </a:t>
            </a:r>
            <a:endParaRPr lang="pl-PL" sz="2400" dirty="0"/>
          </a:p>
          <a:p>
            <a:endParaRPr lang="el-GR" sz="2400" baseline="30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34122D-2D1B-2C79-AD8D-3D3335403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60" y="1483360"/>
            <a:ext cx="7945120" cy="4693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BDFD87-FEE4-E745-B1B3-F334BAC972DE}"/>
              </a:ext>
            </a:extLst>
          </p:cNvPr>
          <p:cNvSpPr txBox="1"/>
          <p:nvPr/>
        </p:nvSpPr>
        <p:spPr>
          <a:xfrm>
            <a:off x="1296538" y="688791"/>
            <a:ext cx="9598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Για το 2</a:t>
            </a:r>
            <a:r>
              <a:rPr lang="el-GR" sz="2400" baseline="30000" dirty="0"/>
              <a:t>ο</a:t>
            </a:r>
            <a:r>
              <a:rPr lang="el-GR" sz="2400" dirty="0"/>
              <a:t>  πρόβλημα: 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8102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156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ElsevierGulliver</vt:lpstr>
      <vt:lpstr>Office Theme</vt:lpstr>
      <vt:lpstr>The Stevens law and the derivation of sensory perception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Stevens law and the derivation of sensory perception</dc:title>
  <dc:creator>katerina fragou</dc:creator>
  <cp:lastModifiedBy>katerina fragou</cp:lastModifiedBy>
  <cp:revision>2</cp:revision>
  <dcterms:created xsi:type="dcterms:W3CDTF">2024-04-19T05:34:43Z</dcterms:created>
  <dcterms:modified xsi:type="dcterms:W3CDTF">2024-04-19T06:47:10Z</dcterms:modified>
</cp:coreProperties>
</file>