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5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31DE35E-62DB-4FD7-AD59-C8778D669BF8}" type="datetimeFigureOut">
              <a:rPr lang="el-GR" smtClean="0"/>
              <a:pPr/>
              <a:t>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9D4959-5CAA-4B85-BAB2-EDB6A99D0F5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DE35E-62DB-4FD7-AD59-C8778D669BF8}" type="datetimeFigureOut">
              <a:rPr lang="el-GR" smtClean="0"/>
              <a:pPr/>
              <a:t>2/4/2024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D4959-5CAA-4B85-BAB2-EDB6A99D0F5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hyperlink" Target="https://www.sciencedirect.com/science/article/pii/S009784932300238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571480"/>
            <a:ext cx="8458200" cy="1470025"/>
          </a:xfrm>
        </p:spPr>
        <p:txBody>
          <a:bodyPr>
            <a:normAutofit/>
          </a:bodyPr>
          <a:lstStyle/>
          <a:p>
            <a:r>
              <a:rPr lang="en-US" sz="4000" dirty="0" smtClean="0">
                <a:solidFill>
                  <a:schemeClr val="tx2"/>
                </a:solidFill>
              </a:rPr>
              <a:t>Differences in JND between AR and VR</a:t>
            </a:r>
            <a:endParaRPr lang="el-GR" sz="4000" dirty="0">
              <a:solidFill>
                <a:schemeClr val="tx2"/>
              </a:solidFill>
            </a:endParaRPr>
          </a:p>
        </p:txBody>
      </p:sp>
      <p:sp>
        <p:nvSpPr>
          <p:cNvPr id="3" name="2 - Υπότιτλος"/>
          <p:cNvSpPr>
            <a:spLocks noGrp="1"/>
          </p:cNvSpPr>
          <p:nvPr>
            <p:ph type="subTitle" idx="1"/>
          </p:nvPr>
        </p:nvSpPr>
        <p:spPr>
          <a:xfrm>
            <a:off x="357158" y="1928802"/>
            <a:ext cx="8501122" cy="1143008"/>
          </a:xfrm>
        </p:spPr>
        <p:txBody>
          <a:bodyPr>
            <a:normAutofit/>
          </a:bodyPr>
          <a:lstStyle/>
          <a:p>
            <a:pPr algn="just"/>
            <a:r>
              <a:rPr lang="en-US" sz="1800" dirty="0" smtClean="0">
                <a:solidFill>
                  <a:schemeClr val="tx1"/>
                </a:solidFill>
              </a:rPr>
              <a:t>The perception of size in virtual objects in Augmented Reality and Virtual Reality is important 	the effectiveness of manipulating  and interacting with virtual content depends on accuracy of size perception</a:t>
            </a:r>
            <a:endParaRPr lang="el-GR" sz="1800" dirty="0">
              <a:solidFill>
                <a:schemeClr val="tx1"/>
              </a:solidFill>
            </a:endParaRPr>
          </a:p>
        </p:txBody>
      </p:sp>
      <p:sp>
        <p:nvSpPr>
          <p:cNvPr id="4" name="3 - TextBox"/>
          <p:cNvSpPr txBox="1"/>
          <p:nvPr/>
        </p:nvSpPr>
        <p:spPr>
          <a:xfrm>
            <a:off x="5643570" y="500042"/>
            <a:ext cx="3500430" cy="338554"/>
          </a:xfrm>
          <a:prstGeom prst="rect">
            <a:avLst/>
          </a:prstGeom>
          <a:noFill/>
        </p:spPr>
        <p:txBody>
          <a:bodyPr wrap="square" rtlCol="0">
            <a:spAutoFit/>
          </a:bodyPr>
          <a:lstStyle/>
          <a:p>
            <a:r>
              <a:rPr lang="el-GR" sz="1600" dirty="0" smtClean="0"/>
              <a:t>Ονοματεπώνυμο: Έλενα Μαραγκού</a:t>
            </a:r>
            <a:endParaRPr lang="el-GR" sz="1600" dirty="0"/>
          </a:p>
        </p:txBody>
      </p:sp>
      <p:cxnSp>
        <p:nvCxnSpPr>
          <p:cNvPr id="6" name="5 - Ευθύγραμμο βέλος σύνδεσης"/>
          <p:cNvCxnSpPr/>
          <p:nvPr/>
        </p:nvCxnSpPr>
        <p:spPr>
          <a:xfrm>
            <a:off x="1571604" y="235743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357158" y="3571876"/>
            <a:ext cx="8501122" cy="646331"/>
          </a:xfrm>
          <a:prstGeom prst="rect">
            <a:avLst/>
          </a:prstGeom>
          <a:noFill/>
        </p:spPr>
        <p:txBody>
          <a:bodyPr wrap="square" rtlCol="0">
            <a:spAutoFit/>
          </a:bodyPr>
          <a:lstStyle/>
          <a:p>
            <a:pPr algn="just"/>
            <a:r>
              <a:rPr lang="en-US" dirty="0" smtClean="0"/>
              <a:t>Where is there more sensitivity to size changes: in VR or in video see-through AR?</a:t>
            </a:r>
            <a:endParaRPr lang="el-GR" dirty="0" smtClean="0"/>
          </a:p>
          <a:p>
            <a:pPr algn="just"/>
            <a:r>
              <a:rPr lang="en-US" dirty="0" smtClean="0"/>
              <a:t>Are size differences easier perceived in VR or in AR?</a:t>
            </a:r>
            <a:endParaRPr lang="el-GR" dirty="0"/>
          </a:p>
        </p:txBody>
      </p:sp>
      <p:sp>
        <p:nvSpPr>
          <p:cNvPr id="10" name="9 - TextBox"/>
          <p:cNvSpPr txBox="1"/>
          <p:nvPr/>
        </p:nvSpPr>
        <p:spPr>
          <a:xfrm>
            <a:off x="357158" y="2928934"/>
            <a:ext cx="8501122" cy="646331"/>
          </a:xfrm>
          <a:prstGeom prst="rect">
            <a:avLst/>
          </a:prstGeom>
          <a:noFill/>
        </p:spPr>
        <p:txBody>
          <a:bodyPr wrap="square" rtlCol="0">
            <a:spAutoFit/>
          </a:bodyPr>
          <a:lstStyle/>
          <a:p>
            <a:pPr algn="just"/>
            <a:r>
              <a:rPr lang="en-US" dirty="0" smtClean="0"/>
              <a:t>Does human visual perceptual sensitivity for size differ between AR and VR environments?</a:t>
            </a:r>
            <a:endParaRPr lang="el-GR" dirty="0"/>
          </a:p>
        </p:txBody>
      </p:sp>
      <p:pic>
        <p:nvPicPr>
          <p:cNvPr id="2050" name="Picture 2"/>
          <p:cNvPicPr>
            <a:picLocks noChangeAspect="1" noChangeArrowheads="1"/>
          </p:cNvPicPr>
          <p:nvPr/>
        </p:nvPicPr>
        <p:blipFill>
          <a:blip r:embed="rId2"/>
          <a:srcRect/>
          <a:stretch>
            <a:fillRect/>
          </a:stretch>
        </p:blipFill>
        <p:spPr bwMode="auto">
          <a:xfrm>
            <a:off x="571472" y="4429132"/>
            <a:ext cx="3193195" cy="2181219"/>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143372" y="4572008"/>
            <a:ext cx="4448175" cy="17240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71472" y="642918"/>
            <a:ext cx="8039100" cy="4086225"/>
          </a:xfrm>
          <a:prstGeom prst="rect">
            <a:avLst/>
          </a:prstGeom>
          <a:noFill/>
          <a:ln w="9525">
            <a:noFill/>
            <a:miter lim="800000"/>
            <a:headEnd/>
            <a:tailEnd/>
          </a:ln>
          <a:effectLst/>
        </p:spPr>
      </p:pic>
      <p:sp>
        <p:nvSpPr>
          <p:cNvPr id="6" name="5 - TextBox"/>
          <p:cNvSpPr txBox="1"/>
          <p:nvPr/>
        </p:nvSpPr>
        <p:spPr>
          <a:xfrm>
            <a:off x="3286084" y="6357958"/>
            <a:ext cx="5357882" cy="307777"/>
          </a:xfrm>
          <a:prstGeom prst="rect">
            <a:avLst/>
          </a:prstGeom>
          <a:noFill/>
        </p:spPr>
        <p:txBody>
          <a:bodyPr wrap="square" rtlCol="0">
            <a:spAutoFit/>
          </a:bodyPr>
          <a:lstStyle/>
          <a:p>
            <a:r>
              <a:rPr lang="en-US" sz="1400" b="1" dirty="0" smtClean="0"/>
              <a:t>Reference cube</a:t>
            </a:r>
            <a:r>
              <a:rPr lang="en-US" sz="1400" dirty="0" smtClean="0"/>
              <a:t>: 1000 cm3      PSE(VR): 1.1%         PSE(AR):  2.3%</a:t>
            </a:r>
          </a:p>
        </p:txBody>
      </p:sp>
      <p:pic>
        <p:nvPicPr>
          <p:cNvPr id="1027" name="Picture 3"/>
          <p:cNvPicPr>
            <a:picLocks noChangeAspect="1" noChangeArrowheads="1"/>
          </p:cNvPicPr>
          <p:nvPr/>
        </p:nvPicPr>
        <p:blipFill>
          <a:blip r:embed="rId3"/>
          <a:srcRect/>
          <a:stretch>
            <a:fillRect/>
          </a:stretch>
        </p:blipFill>
        <p:spPr bwMode="auto">
          <a:xfrm>
            <a:off x="3328947" y="4714884"/>
            <a:ext cx="5815053" cy="142876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14282" y="4786322"/>
            <a:ext cx="3071838" cy="157857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285728"/>
            <a:ext cx="8643998" cy="2862322"/>
          </a:xfrm>
          <a:prstGeom prst="rect">
            <a:avLst/>
          </a:prstGeom>
          <a:noFill/>
        </p:spPr>
        <p:txBody>
          <a:bodyPr wrap="square" rtlCol="0">
            <a:spAutoFit/>
          </a:bodyPr>
          <a:lstStyle/>
          <a:p>
            <a:pPr>
              <a:buFont typeface="Arial" pitchFamily="34" charset="0"/>
              <a:buChar char="•"/>
            </a:pPr>
            <a:r>
              <a:rPr lang="en-US" dirty="0" smtClean="0"/>
              <a:t>More sensitivity to size discrimination in VR environments</a:t>
            </a:r>
          </a:p>
          <a:p>
            <a:endParaRPr lang="en-US" dirty="0" smtClean="0"/>
          </a:p>
          <a:p>
            <a:pPr algn="just">
              <a:buFont typeface="Wingdings" pitchFamily="2" charset="2"/>
              <a:buChar char="Ø"/>
            </a:pPr>
            <a:r>
              <a:rPr lang="en-US" dirty="0" smtClean="0"/>
              <a:t>Due to the smaller PSE values, the virtual object was more often perceived as larger in the VR condition than in the AR condition. Participants were more likely to report the perceived size of the virtual object as larger than of the reference object, with probability of over 50% in the VR condition when presented with two virtual cubes of equal size in AR and VR environment. </a:t>
            </a:r>
          </a:p>
          <a:p>
            <a:endParaRPr lang="en-US" dirty="0" smtClean="0"/>
          </a:p>
          <a:p>
            <a:pPr algn="just">
              <a:buFont typeface="Arial" pitchFamily="34" charset="0"/>
              <a:buChar char="•"/>
            </a:pPr>
            <a:r>
              <a:rPr lang="en-US" b="1" i="1" dirty="0" smtClean="0"/>
              <a:t>The size differences of virtual cubes in the VR environment are easier to perceive than in the AR environment</a:t>
            </a:r>
          </a:p>
        </p:txBody>
      </p:sp>
      <p:sp>
        <p:nvSpPr>
          <p:cNvPr id="5" name="4 - TextBox"/>
          <p:cNvSpPr txBox="1"/>
          <p:nvPr/>
        </p:nvSpPr>
        <p:spPr>
          <a:xfrm>
            <a:off x="285720" y="3643314"/>
            <a:ext cx="8572560" cy="923330"/>
          </a:xfrm>
          <a:prstGeom prst="rect">
            <a:avLst/>
          </a:prstGeom>
          <a:noFill/>
        </p:spPr>
        <p:txBody>
          <a:bodyPr wrap="square" rtlCol="0">
            <a:spAutoFit/>
          </a:bodyPr>
          <a:lstStyle/>
          <a:p>
            <a:pPr algn="just">
              <a:buFont typeface="Wingdings" pitchFamily="2" charset="2"/>
              <a:buChar char="Ø"/>
            </a:pPr>
            <a:r>
              <a:rPr lang="en-US" dirty="0" smtClean="0"/>
              <a:t>The noticeable size change of virtual objects in VR/ AR should be larger than 1062.2 cm</a:t>
            </a:r>
            <a:r>
              <a:rPr lang="en-US" baseline="30000" dirty="0" smtClean="0"/>
              <a:t>3</a:t>
            </a:r>
            <a:r>
              <a:rPr lang="en-US" dirty="0" smtClean="0"/>
              <a:t> in VR and 1081.6 cm</a:t>
            </a:r>
            <a:r>
              <a:rPr lang="en-US" baseline="30000" dirty="0" smtClean="0"/>
              <a:t>3</a:t>
            </a:r>
            <a:r>
              <a:rPr lang="en-US" dirty="0" smtClean="0"/>
              <a:t> in AR, respectively, where participants yielded a 75% probability of virtual size discrimination performance.</a:t>
            </a:r>
            <a:endParaRPr lang="el-GR" dirty="0"/>
          </a:p>
        </p:txBody>
      </p:sp>
      <p:sp>
        <p:nvSpPr>
          <p:cNvPr id="6" name="5 - TextBox"/>
          <p:cNvSpPr txBox="1"/>
          <p:nvPr/>
        </p:nvSpPr>
        <p:spPr>
          <a:xfrm>
            <a:off x="285720" y="4643446"/>
            <a:ext cx="8501122" cy="923330"/>
          </a:xfrm>
          <a:prstGeom prst="rect">
            <a:avLst/>
          </a:prstGeom>
          <a:noFill/>
        </p:spPr>
        <p:txBody>
          <a:bodyPr wrap="square" rtlCol="0">
            <a:spAutoFit/>
          </a:bodyPr>
          <a:lstStyle/>
          <a:p>
            <a:pPr algn="just">
              <a:buFont typeface="Wingdings" pitchFamily="2" charset="2"/>
              <a:buChar char="Ø"/>
            </a:pPr>
            <a:r>
              <a:rPr lang="en-US" dirty="0" smtClean="0"/>
              <a:t>If designers aim to enable users to perceive a significant size change in both VR and AR conditions, for virtual objects with sizes ranging from 949.8 cm</a:t>
            </a:r>
            <a:r>
              <a:rPr lang="en-US" baseline="30000" dirty="0" smtClean="0"/>
              <a:t>3</a:t>
            </a:r>
            <a:r>
              <a:rPr lang="en-US" dirty="0" smtClean="0"/>
              <a:t> to 1081.16 cm</a:t>
            </a:r>
            <a:r>
              <a:rPr lang="en-US" baseline="30000" dirty="0" smtClean="0"/>
              <a:t>3</a:t>
            </a:r>
            <a:r>
              <a:rPr lang="en-US" dirty="0" smtClean="0"/>
              <a:t>, they should increase the size change by over 1.7% compared to the reference virtual object.</a:t>
            </a:r>
            <a:endParaRPr lang="el-GR" dirty="0"/>
          </a:p>
        </p:txBody>
      </p:sp>
      <p:sp>
        <p:nvSpPr>
          <p:cNvPr id="7" name="6 - TextBox"/>
          <p:cNvSpPr txBox="1"/>
          <p:nvPr/>
        </p:nvSpPr>
        <p:spPr>
          <a:xfrm>
            <a:off x="642910" y="6286520"/>
            <a:ext cx="7643866" cy="338554"/>
          </a:xfrm>
          <a:prstGeom prst="rect">
            <a:avLst/>
          </a:prstGeom>
          <a:noFill/>
        </p:spPr>
        <p:txBody>
          <a:bodyPr wrap="square" rtlCol="0">
            <a:spAutoFit/>
          </a:bodyPr>
          <a:lstStyle/>
          <a:p>
            <a:r>
              <a:rPr lang="en-US" sz="1600" dirty="0" smtClean="0">
                <a:hlinkClick r:id="rId2"/>
              </a:rPr>
              <a:t>https://www.sciencedirect.com/science/article/pii/S0097849323002388</a:t>
            </a:r>
            <a:endParaRPr lang="en-US" sz="1600" dirty="0" smtClean="0"/>
          </a:p>
        </p:txBody>
      </p:sp>
      <p:sp>
        <p:nvSpPr>
          <p:cNvPr id="8" name="7 - TextBox"/>
          <p:cNvSpPr txBox="1"/>
          <p:nvPr/>
        </p:nvSpPr>
        <p:spPr>
          <a:xfrm>
            <a:off x="285720" y="3214686"/>
            <a:ext cx="8643966" cy="369332"/>
          </a:xfrm>
          <a:prstGeom prst="rect">
            <a:avLst/>
          </a:prstGeom>
          <a:noFill/>
        </p:spPr>
        <p:txBody>
          <a:bodyPr wrap="square" rtlCol="0">
            <a:spAutoFit/>
          </a:bodyPr>
          <a:lstStyle/>
          <a:p>
            <a:pPr>
              <a:buFont typeface="Arial" pitchFamily="34" charset="0"/>
              <a:buChar char="•"/>
            </a:pPr>
            <a:r>
              <a:rPr lang="en-US" dirty="0" smtClean="0"/>
              <a:t>For size changes in AR users are more sensitive to decreases rather than increases</a:t>
            </a:r>
            <a:endParaRPr lang="el-GR" dirty="0"/>
          </a:p>
        </p:txBody>
      </p:sp>
      <p:sp>
        <p:nvSpPr>
          <p:cNvPr id="9" name="8 - TextBox"/>
          <p:cNvSpPr txBox="1"/>
          <p:nvPr/>
        </p:nvSpPr>
        <p:spPr>
          <a:xfrm>
            <a:off x="357158" y="5786454"/>
            <a:ext cx="8072494" cy="369332"/>
          </a:xfrm>
          <a:prstGeom prst="rect">
            <a:avLst/>
          </a:prstGeom>
          <a:noFill/>
        </p:spPr>
        <p:txBody>
          <a:bodyPr wrap="square" rtlCol="0">
            <a:spAutoFit/>
          </a:bodyPr>
          <a:lstStyle/>
          <a:p>
            <a:r>
              <a:rPr lang="en-US" dirty="0" smtClean="0"/>
              <a:t>What happens when the size is 1020cm</a:t>
            </a:r>
            <a:r>
              <a:rPr lang="en-US" baseline="30000" dirty="0" smtClean="0"/>
              <a:t>3</a:t>
            </a:r>
            <a:r>
              <a:rPr lang="en-US" dirty="0" smtClean="0"/>
              <a:t>?</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294</Words>
  <Application>Microsoft Office PowerPoint</Application>
  <PresentationFormat>Προβολή στην οθόνη (4:3)</PresentationFormat>
  <Paragraphs>17</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Differences in JND between AR and VR</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JND between AR and VR</dc:title>
  <dc:creator>elena</dc:creator>
  <cp:lastModifiedBy>elena</cp:lastModifiedBy>
  <cp:revision>47</cp:revision>
  <dcterms:created xsi:type="dcterms:W3CDTF">2024-04-01T16:31:48Z</dcterms:created>
  <dcterms:modified xsi:type="dcterms:W3CDTF">2024-04-02T08:34:33Z</dcterms:modified>
</cp:coreProperties>
</file>