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207"/>
    <p:restoredTop sz="96281"/>
  </p:normalViewPr>
  <p:slideViewPr>
    <p:cSldViewPr snapToGrid="0" snapToObjects="1">
      <p:cViewPr>
        <p:scale>
          <a:sx n="72" d="100"/>
          <a:sy n="72" d="100"/>
        </p:scale>
        <p:origin x="-54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D672-2E34-8D4A-85FA-4A9505C4B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93314D-1551-0F4C-A257-6C65A50D1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8C072-7CF2-7840-9626-03BF5CCB5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A0151-55EA-4449-AD75-6A6FEEB0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B7B75-6B8F-0A4D-8D29-E2C36CDA2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9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A5816-90D2-AD46-A2DC-96A836507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7D378-13E5-6342-A79A-0CB72665E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C5FB7-74FE-7E4D-AED9-6321583AB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9DCFFB-6363-6447-AEC6-2B374E2B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F7873-5693-AF4D-872C-B17C5A6A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6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A7AF21-5A2C-9F4A-A08F-684416031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3C3D7-E504-3548-B9FD-82FA8C323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5E2F8-2F51-0E4C-BDE9-FFB6B0050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D5E21-810B-B644-A05E-E54C3976D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FF84E-F045-7D45-BA39-1A85A333D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73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4532A-57C4-C146-9D6F-A33E1FBA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DA26B-1E9E-384F-A4EE-33850E5D4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69679-E71F-9B43-BF70-645CB994B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B97F6-979E-264E-A713-AC51D0E6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28FCD-D33A-6E44-A5F3-A3D31660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9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B2774-1209-8949-809D-0FA25D8EA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08510-81DD-0641-98D8-C703E0096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4E073-A501-FD41-A822-35C619AE8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CDD47-A8F2-7849-AEAE-D6B460379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42153-5D19-F54A-B80F-368A2E7ED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6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1855-7C3D-E94E-AAD2-8D268CE3D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39EEF-3E76-EE4E-8A26-3D146083D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FD2ED-E8F7-BC4C-A83D-A7021F6AF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2E978-52E0-BE46-B361-444C5713B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D4C57-1360-FE43-8DC1-4FE0E603D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F60669-0FD6-A94A-9B4B-6899D115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66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EA20-19CF-764E-81C7-D65F3D3D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3AFAA-0B5A-134A-8066-CEFC01128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1B608D-0A4A-0148-B7C8-03F72674B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9D81A-DED6-7C40-B3C5-9DDA44FA5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826CE2-F064-A34F-A500-6CD7B3555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7A1B02-334D-7C4B-9060-C1F9664B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783469-6624-0246-A441-34037706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0215C-1FF8-2F45-BC91-93060620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1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5027-B944-B74D-80EC-17E416788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BCCC9-0FE7-D44D-8D09-2DE789D9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3DE128-7B3F-0841-B068-F81D31F1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11C45-87E1-0245-8812-F847A2B6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7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59075A-E965-8045-B811-0FD6823DA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332887-AE7E-CC4E-9BAC-4A25E737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DA18E3-6E92-1647-A611-BF95040B2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8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BE5AE-CE80-CD49-A9B6-F6647963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040AF-E51E-AD41-94E3-67414B91D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F00FA-E8C7-214D-BCCE-F2F2F4303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9BBA9-1FF7-1A45-845E-DF5116B8A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C74AF-0C54-BE4F-9E10-814BCBB8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161CF3-94A0-594F-B8FF-6BF5397B2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24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85F14-A5B2-F147-B9C2-AD6359E3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E2712-A412-3949-A677-FF7B78577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7E870-F168-6D41-B618-22F560A89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CF196-04B8-0B45-A98A-FB54785B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BD348-28F6-3646-8BFE-495DD4A41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99209-30E9-9842-9959-CC28C321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89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79CD6E-3A08-7742-B5A3-6656D99C5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F424E-6C7F-DB4B-9717-C9980BD77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A803B-BDE7-0348-A5A3-A0BE5EE495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310D-C930-E748-BFFC-12E00A7AA7C5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DB6F2-49DE-384B-9B28-E608349935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C2A6C-25ED-714D-AA37-A99BFBA132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A524-7EBD-DC4D-BE4C-5201AEDF0F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09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9324BB-F7BA-9743-9C08-0F38136063DA}"/>
              </a:ext>
            </a:extLst>
          </p:cNvPr>
          <p:cNvSpPr txBox="1"/>
          <p:nvPr/>
        </p:nvSpPr>
        <p:spPr>
          <a:xfrm>
            <a:off x="3046142" y="427089"/>
            <a:ext cx="6099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Accuracy vs Precision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D106D6-43C8-4542-BDA4-273A2E980A1E}"/>
              </a:ext>
            </a:extLst>
          </p:cNvPr>
          <p:cNvSpPr txBox="1"/>
          <p:nvPr/>
        </p:nvSpPr>
        <p:spPr>
          <a:xfrm>
            <a:off x="1576552" y="1277007"/>
            <a:ext cx="95705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latin typeface="rubik"/>
              </a:rPr>
              <a:t>A</a:t>
            </a:r>
            <a:r>
              <a:rPr lang="en-GB" b="1" i="0" dirty="0">
                <a:effectLst/>
                <a:latin typeface="rubik"/>
              </a:rPr>
              <a:t>ccuracy</a:t>
            </a:r>
            <a:r>
              <a:rPr lang="en-GB" b="0" i="0" dirty="0">
                <a:effectLst/>
                <a:latin typeface="rubik"/>
              </a:rPr>
              <a:t> </a:t>
            </a:r>
            <a:r>
              <a:rPr lang="en-GB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ubik"/>
              </a:rPr>
              <a:t>is the degree of closeness of a measured or calculated quantity to its actual (true) 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ubik"/>
              </a:rPr>
              <a:t>Accuracy is closely related to </a:t>
            </a:r>
            <a:r>
              <a:rPr lang="en-GB" b="1" i="0" dirty="0">
                <a:effectLst/>
                <a:latin typeface="rubik"/>
              </a:rPr>
              <a:t>precision</a:t>
            </a:r>
            <a:r>
              <a:rPr lang="en-GB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ubik"/>
              </a:rPr>
              <a:t>, also called reproducibility or repeatability, </a:t>
            </a:r>
            <a:br>
              <a:rPr lang="en-GB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ubik"/>
              </a:rPr>
            </a:br>
            <a:r>
              <a:rPr lang="en-GB" b="0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ubik"/>
              </a:rPr>
              <a:t>the degree to which further measurements or calculations show </a:t>
            </a:r>
            <a:r>
              <a:rPr lang="en-GB" i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rubik"/>
              </a:rPr>
              <a:t>the same or similar results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9C1723-1432-8547-9E41-2CE1F2EF39C2}"/>
              </a:ext>
            </a:extLst>
          </p:cNvPr>
          <p:cNvSpPr txBox="1"/>
          <p:nvPr/>
        </p:nvSpPr>
        <p:spPr>
          <a:xfrm>
            <a:off x="1576552" y="2718671"/>
            <a:ext cx="45194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/>
            <a:r>
              <a:rPr lang="en-GB" b="0" i="0" dirty="0">
                <a:solidFill>
                  <a:srgbClr val="3A3A3A"/>
                </a:solidFill>
                <a:effectLst/>
                <a:latin typeface="rubik"/>
              </a:rPr>
              <a:t>With regard to </a:t>
            </a:r>
            <a:r>
              <a:rPr lang="en-GB" b="1" i="0" dirty="0">
                <a:solidFill>
                  <a:srgbClr val="3A3A3A"/>
                </a:solidFill>
                <a:effectLst/>
                <a:latin typeface="rubik"/>
              </a:rPr>
              <a:t>accuracy</a:t>
            </a:r>
            <a:r>
              <a:rPr lang="en-GB" b="0" i="0" dirty="0">
                <a:solidFill>
                  <a:srgbClr val="3A3A3A"/>
                </a:solidFill>
                <a:effectLst/>
                <a:latin typeface="rubik"/>
              </a:rPr>
              <a:t> we can distinguish:</a:t>
            </a:r>
            <a:endParaRPr lang="en-GB" dirty="0">
              <a:solidFill>
                <a:srgbClr val="3A3A3A"/>
              </a:solidFill>
              <a:latin typeface="rubik"/>
            </a:endParaRPr>
          </a:p>
          <a:p>
            <a:pPr marL="285750" indent="-285750" algn="l" fontAlgn="auto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A3A3A"/>
                </a:solidFill>
                <a:effectLst/>
                <a:latin typeface="rubik"/>
              </a:rPr>
              <a:t>the difference between the mean of the measurements and the reference value, the bias. Establishing and correcting for bias is necessary for calibration.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A3A3A"/>
                </a:solidFill>
                <a:effectLst/>
                <a:latin typeface="rubik"/>
              </a:rPr>
              <a:t>the combined effect of that and precision.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462390-95C6-AB4E-9ED7-8F6415375FC8}"/>
              </a:ext>
            </a:extLst>
          </p:cNvPr>
          <p:cNvSpPr txBox="1"/>
          <p:nvPr/>
        </p:nvSpPr>
        <p:spPr>
          <a:xfrm>
            <a:off x="6627609" y="2718671"/>
            <a:ext cx="45194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/>
            <a:r>
              <a:rPr lang="en-GB" b="1" i="0" dirty="0">
                <a:solidFill>
                  <a:srgbClr val="3A3A3A"/>
                </a:solidFill>
                <a:effectLst/>
                <a:latin typeface="rubik"/>
              </a:rPr>
              <a:t>Precision</a:t>
            </a:r>
            <a:r>
              <a:rPr lang="en-GB" b="0" i="0" dirty="0">
                <a:solidFill>
                  <a:srgbClr val="3A3A3A"/>
                </a:solidFill>
                <a:effectLst/>
                <a:latin typeface="rubik"/>
              </a:rPr>
              <a:t> is sometimes stratified into:</a:t>
            </a:r>
          </a:p>
          <a:p>
            <a:pPr marL="285750" indent="-285750" algn="l" fontAlgn="auto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rgbClr val="3A3A3A"/>
                </a:solidFill>
                <a:effectLst/>
                <a:latin typeface="rubik"/>
              </a:rPr>
              <a:t>Repeatability</a:t>
            </a:r>
            <a:r>
              <a:rPr lang="en-GB" b="0" i="0" dirty="0">
                <a:solidFill>
                  <a:srgbClr val="3A3A3A"/>
                </a:solidFill>
                <a:effectLst/>
                <a:latin typeface="rubik"/>
              </a:rPr>
              <a:t> — the variation arising when all efforts are made to keep conditions constant by using the same instrument and operator, and repeating during a short time period</a:t>
            </a:r>
          </a:p>
          <a:p>
            <a:pPr marL="285750" indent="-285750" algn="l" fontAlgn="auto">
              <a:buFont typeface="Arial" panose="020B0604020202020204" pitchFamily="34" charset="0"/>
              <a:buChar char="•"/>
            </a:pPr>
            <a:r>
              <a:rPr lang="en-GB" b="0" i="1" dirty="0">
                <a:solidFill>
                  <a:srgbClr val="3A3A3A"/>
                </a:solidFill>
                <a:effectLst/>
                <a:latin typeface="rubik"/>
              </a:rPr>
              <a:t>Reproducibility</a:t>
            </a:r>
            <a:r>
              <a:rPr lang="en-GB" b="0" i="0" dirty="0">
                <a:solidFill>
                  <a:srgbClr val="3A3A3A"/>
                </a:solidFill>
                <a:effectLst/>
                <a:latin typeface="rubik"/>
              </a:rPr>
              <a:t> — the variation arising using the same measurement process among different instruments and operators, and over longer time periods.</a:t>
            </a:r>
          </a:p>
        </p:txBody>
      </p:sp>
    </p:spTree>
    <p:extLst>
      <p:ext uri="{BB962C8B-B14F-4D97-AF65-F5344CB8AC3E}">
        <p14:creationId xmlns:p14="http://schemas.microsoft.com/office/powerpoint/2010/main" val="170755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149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rubik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Apollo Koulopoulos</dc:creator>
  <cp:lastModifiedBy>Andreas Apollo Koulopoulos</cp:lastModifiedBy>
  <cp:revision>1</cp:revision>
  <dcterms:created xsi:type="dcterms:W3CDTF">2024-03-22T07:01:58Z</dcterms:created>
  <dcterms:modified xsi:type="dcterms:W3CDTF">2024-03-22T07:12:06Z</dcterms:modified>
</cp:coreProperties>
</file>