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542" y="9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3/15/2024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488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419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3714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3/15/2024</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888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225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73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516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761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124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091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3/15/2024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748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3/15/2024</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3812915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FEEAF66C-C723-DD42-2A0D-85A1F4C5DF89}"/>
              </a:ext>
            </a:extLst>
          </p:cNvPr>
          <p:cNvPicPr>
            <a:picLocks noChangeAspect="1"/>
          </p:cNvPicPr>
          <p:nvPr/>
        </p:nvPicPr>
        <p:blipFill rotWithShape="1">
          <a:blip r:embed="rId2"/>
          <a:srcRect t="5973" b="19027"/>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44BE3BDE-AF02-A6AC-7A22-838275BD506D}"/>
              </a:ext>
            </a:extLst>
          </p:cNvPr>
          <p:cNvSpPr txBox="1"/>
          <p:nvPr/>
        </p:nvSpPr>
        <p:spPr>
          <a:xfrm>
            <a:off x="332838" y="275771"/>
            <a:ext cx="6721105" cy="1524481"/>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600" kern="1200" dirty="0">
                <a:solidFill>
                  <a:schemeClr val="tx1"/>
                </a:solidFill>
                <a:latin typeface="+mj-lt"/>
                <a:ea typeface="+mj-ea"/>
                <a:cs typeface="+mj-cs"/>
              </a:rPr>
              <a:t>Decoding Perception: The Role of Responsive Bias</a:t>
            </a:r>
          </a:p>
        </p:txBody>
      </p:sp>
      <p:sp>
        <p:nvSpPr>
          <p:cNvPr id="3" name="Subtitle 2">
            <a:extLst>
              <a:ext uri="{FF2B5EF4-FFF2-40B4-BE49-F238E27FC236}">
                <a16:creationId xmlns:a16="http://schemas.microsoft.com/office/drawing/2014/main" id="{0F349E77-7322-7014-8320-5F698BB8A8D7}"/>
              </a:ext>
            </a:extLst>
          </p:cNvPr>
          <p:cNvSpPr>
            <a:spLocks noGrp="1"/>
          </p:cNvSpPr>
          <p:nvPr>
            <p:ph type="subTitle" idx="1"/>
          </p:nvPr>
        </p:nvSpPr>
        <p:spPr>
          <a:xfrm>
            <a:off x="332838" y="2184246"/>
            <a:ext cx="6721105" cy="3824667"/>
          </a:xfrm>
        </p:spPr>
        <p:txBody>
          <a:bodyPr vert="horz" lIns="91440" tIns="45720" rIns="91440" bIns="45720" rtlCol="0">
            <a:noAutofit/>
          </a:bodyPr>
          <a:lstStyle/>
          <a:p>
            <a:pPr algn="l"/>
            <a:r>
              <a:rPr lang="en-US" sz="2500" b="1" kern="1200" dirty="0">
                <a:solidFill>
                  <a:schemeClr val="tx1"/>
                </a:solidFill>
                <a:latin typeface="+mn-lt"/>
                <a:ea typeface="+mn-ea"/>
                <a:cs typeface="+mn-cs"/>
              </a:rPr>
              <a:t>Confirmation bias </a:t>
            </a:r>
            <a:r>
              <a:rPr lang="en-US" sz="2000" kern="1200" dirty="0">
                <a:solidFill>
                  <a:schemeClr val="tx1"/>
                </a:solidFill>
                <a:latin typeface="+mn-lt"/>
                <a:ea typeface="+mn-ea"/>
                <a:cs typeface="+mn-cs"/>
              </a:rPr>
              <a:t>is our tendency to assign more value to—and try to obtain—information and ideas that match those we already believe, thereby confirming our existing stance or suspicions</a:t>
            </a:r>
          </a:p>
          <a:p>
            <a:pPr algn="l"/>
            <a:r>
              <a:rPr lang="en-US" sz="2500" b="1" dirty="0"/>
              <a:t>Framing effect: </a:t>
            </a:r>
            <a:r>
              <a:rPr lang="en-US" sz="2000" kern="1200" dirty="0">
                <a:solidFill>
                  <a:schemeClr val="tx1"/>
                </a:solidFill>
                <a:latin typeface="+mn-lt"/>
                <a:ea typeface="+mn-ea"/>
                <a:cs typeface="+mn-cs"/>
              </a:rPr>
              <a:t>The psychological bias behind leading questions</a:t>
            </a:r>
          </a:p>
          <a:p>
            <a:pPr algn="l"/>
            <a:r>
              <a:rPr lang="en-US" sz="2500" b="1" dirty="0"/>
              <a:t>Anchoring bias: </a:t>
            </a:r>
            <a:r>
              <a:rPr lang="en-US" sz="2000" kern="1200" dirty="0">
                <a:solidFill>
                  <a:schemeClr val="tx1"/>
                </a:solidFill>
                <a:latin typeface="+mn-lt"/>
                <a:ea typeface="+mn-ea"/>
                <a:cs typeface="+mn-cs"/>
              </a:rPr>
              <a:t>This cognitive bias occurs when we find something to refer our decisions and/or reasoning back to—the anchor. The anchor is usually the first piece of information we receive, as it forms our understanding of the topic</a:t>
            </a:r>
          </a:p>
        </p:txBody>
      </p:sp>
    </p:spTree>
    <p:extLst>
      <p:ext uri="{BB962C8B-B14F-4D97-AF65-F5344CB8AC3E}">
        <p14:creationId xmlns:p14="http://schemas.microsoft.com/office/powerpoint/2010/main" val="324911202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FEEAF66C-C723-DD42-2A0D-85A1F4C5DF89}"/>
              </a:ext>
            </a:extLst>
          </p:cNvPr>
          <p:cNvPicPr>
            <a:picLocks noChangeAspect="1"/>
          </p:cNvPicPr>
          <p:nvPr/>
        </p:nvPicPr>
        <p:blipFill rotWithShape="1">
          <a:blip r:embed="rId2"/>
          <a:srcRect t="5973" b="19027"/>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44BE3BDE-AF02-A6AC-7A22-838275BD506D}"/>
              </a:ext>
            </a:extLst>
          </p:cNvPr>
          <p:cNvSpPr txBox="1"/>
          <p:nvPr/>
        </p:nvSpPr>
        <p:spPr>
          <a:xfrm>
            <a:off x="332839" y="275771"/>
            <a:ext cx="5574476" cy="1524481"/>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600" kern="1200" dirty="0">
                <a:solidFill>
                  <a:schemeClr val="tx1"/>
                </a:solidFill>
                <a:latin typeface="+mj-lt"/>
                <a:ea typeface="+mj-ea"/>
                <a:cs typeface="+mj-cs"/>
              </a:rPr>
              <a:t>Confirmation Bias, Black Swan effect</a:t>
            </a:r>
          </a:p>
        </p:txBody>
      </p:sp>
      <p:sp>
        <p:nvSpPr>
          <p:cNvPr id="3" name="Subtitle 2">
            <a:extLst>
              <a:ext uri="{FF2B5EF4-FFF2-40B4-BE49-F238E27FC236}">
                <a16:creationId xmlns:a16="http://schemas.microsoft.com/office/drawing/2014/main" id="{0F349E77-7322-7014-8320-5F698BB8A8D7}"/>
              </a:ext>
            </a:extLst>
          </p:cNvPr>
          <p:cNvSpPr>
            <a:spLocks noGrp="1"/>
          </p:cNvSpPr>
          <p:nvPr>
            <p:ph type="subTitle" idx="1"/>
          </p:nvPr>
        </p:nvSpPr>
        <p:spPr>
          <a:xfrm>
            <a:off x="332838" y="2184246"/>
            <a:ext cx="6126019" cy="3824667"/>
          </a:xfrm>
        </p:spPr>
        <p:txBody>
          <a:bodyPr vert="horz" lIns="91440" tIns="45720" rIns="91440" bIns="45720" rtlCol="0">
            <a:noAutofit/>
          </a:bodyPr>
          <a:lstStyle/>
          <a:p>
            <a:pPr algn="l"/>
            <a:r>
              <a:rPr lang="en-US" b="1" kern="1200" dirty="0">
                <a:solidFill>
                  <a:schemeClr val="tx1"/>
                </a:solidFill>
                <a:latin typeface="+mn-lt"/>
                <a:ea typeface="+mn-ea"/>
                <a:cs typeface="+mn-cs"/>
              </a:rPr>
              <a:t>Rare, Unpredictable Events: </a:t>
            </a:r>
            <a:r>
              <a:rPr lang="en-US" sz="2000" kern="1200" dirty="0">
                <a:solidFill>
                  <a:schemeClr val="tx1"/>
                </a:solidFill>
                <a:latin typeface="+mn-lt"/>
                <a:ea typeface="+mn-ea"/>
                <a:cs typeface="+mn-cs"/>
              </a:rPr>
              <a:t>The Black Swan refers to highly improbable events that are beyond the realm of normal expectations and have significant consequences.</a:t>
            </a:r>
          </a:p>
          <a:p>
            <a:pPr algn="l"/>
            <a:endParaRPr lang="en-US" sz="2000" kern="1200" dirty="0">
              <a:solidFill>
                <a:schemeClr val="tx1"/>
              </a:solidFill>
              <a:latin typeface="+mn-lt"/>
              <a:ea typeface="+mn-ea"/>
              <a:cs typeface="+mn-cs"/>
            </a:endParaRPr>
          </a:p>
          <a:p>
            <a:pPr algn="l"/>
            <a:r>
              <a:rPr lang="en-US" b="1" kern="1200" dirty="0">
                <a:solidFill>
                  <a:schemeClr val="tx1"/>
                </a:solidFill>
                <a:latin typeface="+mn-lt"/>
                <a:ea typeface="+mn-ea"/>
                <a:cs typeface="+mn-cs"/>
              </a:rPr>
              <a:t>Overlooked by Confirmation Bias: </a:t>
            </a:r>
            <a:r>
              <a:rPr lang="en-US" sz="2000" kern="1200" dirty="0">
                <a:solidFill>
                  <a:schemeClr val="tx1"/>
                </a:solidFill>
                <a:latin typeface="+mn-lt"/>
                <a:ea typeface="+mn-ea"/>
                <a:cs typeface="+mn-cs"/>
              </a:rPr>
              <a:t>Our tendency to seek information that confirms our existing beliefs can lead us to overlook or underestimate the significance of Black Swan events, as they do not fit into our preconceived notions of what is likely to occur.</a:t>
            </a:r>
          </a:p>
        </p:txBody>
      </p:sp>
    </p:spTree>
    <p:extLst>
      <p:ext uri="{BB962C8B-B14F-4D97-AF65-F5344CB8AC3E}">
        <p14:creationId xmlns:p14="http://schemas.microsoft.com/office/powerpoint/2010/main" val="173573441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ShapesVTI">
  <a:themeElements>
    <a:clrScheme name="Office">
      <a:dk1>
        <a:srgbClr val="000000"/>
      </a:dk1>
      <a:lt1>
        <a:srgbClr val="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49</TotalTime>
  <Words>172</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Avenir Next LT Pro</vt:lpstr>
      <vt:lpstr>Calibri</vt:lpstr>
      <vt:lpstr>Tw Cen MT</vt:lpstr>
      <vt:lpstr>ShapesVTI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Stavroula Kagiamanidou</dc:creator>
  <cp:lastModifiedBy>Stavroula Kagiamanidou</cp:lastModifiedBy>
  <cp:revision>1</cp:revision>
  <dcterms:created xsi:type="dcterms:W3CDTF">2024-03-15T08:22:19Z</dcterms:created>
  <dcterms:modified xsi:type="dcterms:W3CDTF">2024-03-15T09:11:50Z</dcterms:modified>
</cp:coreProperties>
</file>