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57" r:id="rId7"/>
  </p:sldIdLst>
  <p:sldSz cx="9144000" cy="6858000"/>
  <p:notesSz cx="6858000" cy="9144000"/>
  <p:defaultTextStyle>
    <a:lvl1pPr marL="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1pPr>
    <a:lvl2pPr marL="4572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2pPr>
    <a:lvl3pPr marL="9144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3pPr>
    <a:lvl4pPr marL="13716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4pPr>
    <a:lvl5pPr marL="18288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5pPr>
    <a:lvl6pPr marL="22860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6pPr>
    <a:lvl7pPr marL="27432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7pPr>
    <a:lvl8pPr marL="32004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8pPr>
    <a:lvl9pPr marL="36576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710443026" val="982" revOS="4"/>
      <pr:smFileRevision xmlns:pr="smNativeData" dt="1710443026" val="101"/>
      <pr:guideOptions xmlns:pr="smNativeData" dt="1710443026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 snapToObjects="1" showGuides="1">
      <p:cViewPr varScale="1">
        <p:scale>
          <a:sx n="77" d="100"/>
          <a:sy n="77" d="100"/>
        </p:scale>
        <p:origin x="1102" y="213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20" d="100"/>
        <a:sy n="20" d="100"/>
      </p:scale>
      <p:origin x="0" y="0"/>
    </p:cViewPr>
  </p:sorterViewPr>
  <p:notesViewPr>
    <p:cSldViewPr snapToObjects="1" showGuides="1">
      <p:cViewPr>
        <p:scale>
          <a:sx n="77" d="100"/>
          <a:sy n="77" d="100"/>
        </p:scale>
        <p:origin x="1102" y="213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Y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Ekrz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Y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F445187-C9B2-11A7-FCFC-3FF21FB20A6A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F440DB3-FDB2-11FB-FCFC-0BAE43B20A5E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368+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A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EkrzZR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2N/Q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AAAAACYAAAAIAAAAAgAAAAAAAAA="/>
              </a:ext>
            </a:extLst>
          </p:cNvSpPr>
          <p:nvPr>
            <p:ph idx="1"/>
          </p:nvPr>
        </p:nvSpPr>
        <p:spPr/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xmiX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F446BDE-90B2-119D-FCFC-66C825B20A33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z7+g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wG/e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F4450F7-B9B2-11A6-FCFC-4FF31EB20A1A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EkrzZR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vx3u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A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EkrzZR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L9Bf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A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F444536-78B2-11B3-FCFC-8EE60BB20ADB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F440EFD-B3B2-11F8-FCFC-45AD40B20A10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A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Ekrz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A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xzdD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F446D26-68B2-119B-FCFC-9ECE23B20ACB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F44064C-02B2-11F0-FCFC-F4A548B20AA1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Ekrz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AAAAACYAAAAIAAAAgY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algn="l">
              <a:defRPr sz="4000" b="1" cap="all"/>
            </a:lvl1pPr>
          </a:lstStyle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EkrzZR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AAAAACYAAAAIAAAAgY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F4445C4-8AB2-11B3-FCFC-7CE60BB20A29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F44733E-70B2-1185-FCFC-86D03DB20AD3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A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Ekrz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AAAAACYAAAAIAAAAAY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Ekrz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Y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F4438FC-B2B2-11CE-FCFC-449B76B20A11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F44576B-25B2-11A1-FCFC-D3F419B20A86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A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EkrzZR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AAAAACYAAAAIAAAAgY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Ekrz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Y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EkrzZR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7y8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Y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Ekrz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Y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F446FAA-E4B2-1199-FCFC-12CC21B20A47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F44521C-52B2-11A4-FCFC-A4F11CB20AF1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A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F446C14-5AB2-119A-FCFC-ACCF22B20AF9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F441D05-4BB2-11EB-FCFC-BDBE53B20AE8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F444498-D6B2-11B2-FCFC-20E70AB20A75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F4410CB-85B2-11E6-FCFC-73B35EB20A26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EkrzZR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AAAAACYAAAAIAAAAgY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Ekrz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AAAAACYAAAAIAAAAAY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Ekrz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Y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F441011-5FB2-11E6-FCFC-A9B35EB20AFC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AA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UAAg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F441780-CEB2-11E1-FCFC-38B459B20A6D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EkrzZR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AAAAACYAAAAIAAAAgY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Ekrz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AAAAACYAAAAIAAAAAY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Ekrz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Y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F44600E-40B2-1196-FCFC-B6C32EB20AE3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L9/g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F442214-5AB2-11D4-FCFC-AC816CB20AF9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AAAAACYAAAAIAAAA//////////8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Ekrz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gHbA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A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//////////8="/>
              </a:ext>
            </a:extLst>
          </p:cNvSpPr>
          <p:nvPr>
            <p:ph type="dt" sz="quarter" idx="2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/>
            <a:fld id="{5F4467E7-A9B2-1191-FCFC-5FC429B20A0A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/>
            <a:fld id="{5F440D87-C9B2-11FB-FCFC-3FAE43B20A6A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1pPr>
    </p:titleStyle>
    <p:bodyStyle>
      <a:lvl1pPr marL="342900" marR="0" indent="-3429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1pPr>
      <a:lvl2pPr marL="742950" marR="0" indent="-28575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2pPr>
      <a:lvl3pPr marL="11430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3pPr>
      <a:lvl4pPr marL="16002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4pPr>
      <a:lvl5pPr marL="20574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5pPr>
      <a:lvl6pPr marL="25146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6pPr>
      <a:lvl7pPr marL="29718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7pPr>
      <a:lvl8pPr marL="34290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8pPr>
      <a:lvl9pPr marL="38862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9pPr>
    </p:bodyStyle>
    <p:otherStyle>
      <a:lvl1pPr marL="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1pPr>
      <a:lvl2pPr marL="457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2pPr>
      <a:lvl3pPr marL="914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3pPr>
      <a:lvl4pPr marL="1371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4pPr>
      <a:lvl5pPr marL="18288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5pPr>
      <a:lvl6pPr marL="22860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6pPr>
      <a:lvl7pPr marL="2743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7pPr>
      <a:lvl8pPr marL="3200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8pPr>
      <a:lvl9pPr marL="3657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2">
            <a:tint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Ekrz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NAAI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rwEAAHA1AACBBwAAAAAAACYAAAAIAAAAAQAAAAAAAAA="/>
              </a:ext>
            </a:extLst>
          </p:cNvSpPr>
          <p:nvPr>
            <p:ph type="title"/>
          </p:nvPr>
        </p:nvSpPr>
        <p:spPr>
          <a:xfrm>
            <a:off x="457200" y="273685"/>
            <a:ext cx="8229600" cy="946150"/>
          </a:xfrm>
        </p:spPr>
        <p:txBody>
          <a:bodyPr/>
          <a:lstStyle/>
          <a:p>
            <a:pPr>
              <a:defRPr sz="2400" b="1" u="sng"/>
            </a:pPr>
            <a:r>
              <a:rPr>
                <a:solidFill>
                  <a:schemeClr val="tx1"/>
                </a:solidFill>
              </a:rPr>
              <a:t>Μέθοδος προσαρμογής</a:t>
            </a:r>
            <a:r>
              <a:t> vs Mέθοδος των ορίων</a:t>
            </a:r>
          </a:p>
        </p:txBody>
      </p:sp>
      <p:sp>
        <p:nvSpPr>
          <p:cNvPr id="3" name="Textbox1"/>
          <p:cNvSpPr txBox="1">
            <a:extLst>
              <a:ext uri="smNativeData">
                <pr:smNativeData xmlns:pr="smNativeData" val="SMDATA_13_EkrzZR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AAAAAAMAAAAEAAAAM6zQ01BbeK/JuICgRFV9b8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1AgAAgAoAAMYQAAAYFQAAAAAAACYAAAAIAAAA//////////8="/>
              </a:ext>
            </a:extLst>
          </p:cNvSpPr>
          <p:nvPr/>
        </p:nvSpPr>
        <p:spPr>
          <a:xfrm rot="280">
            <a:off x="358775" y="1706880"/>
            <a:ext cx="2367915" cy="17221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/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EkrzZR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kAQAA1wgAAFAjAAD9IQAAAAAAACYAAAAIAAAA//////////8="/>
              </a:ext>
            </a:extLst>
          </p:cNvSpPr>
          <p:nvPr/>
        </p:nvSpPr>
        <p:spPr>
          <a:xfrm>
            <a:off x="266700" y="1437005"/>
            <a:ext cx="5473700" cy="40881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l">
              <a:buNone/>
              <a:defRPr sz="1800" b="1"/>
            </a:pPr>
            <a:r>
              <a:t>Μέθοδος προσαρμογής</a:t>
            </a:r>
          </a:p>
          <a:p>
            <a:pPr algn="l">
              <a:buSzTx/>
              <a:buFont typeface="Wingdings" pitchFamily="2" charset="2"/>
              <a:buChar char=""/>
              <a:defRPr sz="1600"/>
            </a:pPr>
          </a:p>
          <a:p>
            <a:pPr algn="l">
              <a:buSzTx/>
              <a:buFont typeface="Wingdings" pitchFamily="2" charset="2"/>
              <a:buChar char=""/>
              <a:defRPr sz="1600"/>
            </a:pPr>
            <a:r>
              <a:t>Πλεονεκτήματα:</a:t>
            </a:r>
            <a:br/>
            <a:r>
              <a:t>-Παρέχει λεπτομερή έλεγχο της έντασης του ερεθίσματος.</a:t>
            </a:r>
            <a:br/>
            <a:r>
              <a:t>-Επιτρέπει τον γρήγορο προσδιορισμό τoυ ουδού πυροδότησης.</a:t>
            </a:r>
            <a:br/>
            <a:r>
              <a:t>-Μπορεί να είναι λιγότερο κουραστικό για τους συμμετέχοντες, καθώς έχουν άμεσο έλεγχο του ερεθίσματος.</a:t>
            </a:r>
            <a:br/>
          </a:p>
          <a:p>
            <a:pPr algn="l">
              <a:buSzTx/>
              <a:buFont typeface="Wingdings" pitchFamily="2" charset="2"/>
              <a:buChar char=""/>
            </a:pPr>
            <a:r>
              <a:rPr sz="1600"/>
              <a:t>Μειονεκτήματα:</a:t>
            </a:r>
            <a:br/>
            <a:r>
              <a:rPr sz="1600"/>
              <a:t>-Ευάλωτη σε προκαταλήψεις που εισάγονται από τις προσδοκίες ή τις τάσεις απόκρισης του παρατηρητή.</a:t>
            </a:r>
            <a:br/>
            <a:r>
              <a:rPr sz="1600"/>
              <a:t>-Μπορεί να μην είναι ακριβής σε σύγκριση με άλλες μεθόδους.</a:t>
            </a:r>
            <a:br/>
            <a:r>
              <a:rPr sz="1600"/>
              <a:t>-Απαιτεί προσεκτική παρακολούθηση για να εξασφαλιστεί η συνεπής διαδικασία μεταξύ των συμμετεχόντων.</a:t>
            </a:r>
            <a:br/>
            <a:br/>
          </a:p>
        </p:txBody>
      </p:sp>
      <p:pic>
        <p:nvPicPr>
          <p:cNvPr id="5" name="Picture1"/>
          <p:cNvPicPr>
            <a:picLocks noChangeAspect="1"/>
            <a:extLst>
              <a:ext uri="smNativeData">
                <pr:smNativeData xmlns:pr="smNativeData" val="SMDATA_15_EkrzZR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wSMAANQIAABUNgAA4RkAAA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5812155" y="1435100"/>
            <a:ext cx="3019425" cy="277177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2">
            <a:tint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val="SMDATA_13_EkrzZR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OsL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5AwAAIgUAAKogAAArKAAAAAAAACYAAAAIAAAA//////////8="/>
              </a:ext>
            </a:extLst>
          </p:cNvSpPr>
          <p:nvPr/>
        </p:nvSpPr>
        <p:spPr>
          <a:xfrm>
            <a:off x="645795" y="834390"/>
            <a:ext cx="4664075" cy="56953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b="1"/>
            </a:pPr>
            <a:r>
              <a:t>Μέθοδος ορίων</a:t>
            </a:r>
          </a:p>
          <a:p>
            <a:pPr/>
          </a:p>
          <a:p>
            <a:pPr>
              <a:buFont typeface="Wingdings" pitchFamily="2" charset="2"/>
              <a:buChar char=""/>
            </a:pPr>
            <a:r>
              <a:rPr sz="1600"/>
              <a:t>Πλεονεκτήματα:</a:t>
            </a:r>
            <a:br/>
            <a:r>
              <a:rPr sz="1600"/>
              <a:t>-Βοηθά στην ελαχιστοποίηση της μεροληψίας του παρατηρητή, καθώς ο πειραματιστής ελέγχει την παρουσίαση του ερεθίσματος.</a:t>
            </a:r>
            <a:br/>
            <a:r>
              <a:rPr sz="1600"/>
              <a:t>-Παρέχει έναν συστηματικό τρόπο για τη μέτρηση του κατωφλιού, μεταβάλλοντας την ένταση του ερεθίσματος σε όλες τις δοκιμές.</a:t>
            </a:r>
            <a:br/>
            <a:r>
              <a:rPr sz="1600"/>
              <a:t>-Επιτρέπει την εκτίμηση διαφορετικών κατωφλίων (π.χ. απόλυτο κατώφλι, κατώφλι διαφοράς).</a:t>
            </a:r>
            <a:br/>
            <a:endParaRPr sz="1600"/>
          </a:p>
          <a:p>
            <a:pPr>
              <a:buFont typeface="Wingdings" pitchFamily="2" charset="2"/>
              <a:buChar char=""/>
            </a:pPr>
            <a:r>
              <a:rPr sz="1600"/>
              <a:t>Μειονεκτήματα:</a:t>
            </a:r>
            <a:br/>
            <a:r>
              <a:rPr sz="1600"/>
              <a:t>-Μπορεί να είναι πιο χρονοβόρα σε σύγκριση με τη μέθοδο της προσαρμογής.</a:t>
            </a:r>
            <a:br/>
            <a:r>
              <a:rPr sz="1600"/>
              <a:t>-Απαιτεί προσεκτική βαθμονόμηση των αυξήσεων της έντασης του ερεθίσματος.</a:t>
            </a:r>
            <a:br/>
            <a:r>
              <a:rPr sz="1600"/>
              <a:t>-Περιορίζεται από τη διακριτή φύση της παρουσίασης του ερεθίσματος, η οποία ενδέχεται να μην καταγράφει τις λεπτές αλλαγές στην αντίληψη τόσο αποτελεσματικά.</a:t>
            </a:r>
            <a:br/>
            <a:br/>
          </a:p>
          <a:p>
            <a:pPr>
              <a:buFont typeface="Wingdings" pitchFamily="2" charset="2"/>
              <a:buChar char=""/>
            </a:pPr>
          </a:p>
        </p:txBody>
      </p:sp>
      <p:pic>
        <p:nvPicPr>
          <p:cNvPr id="3" name="Picture1"/>
          <p:cNvPicPr>
            <a:picLocks noChangeAspect="1"/>
            <a:extLst>
              <a:ext uri="smNativeData">
                <pr:smNativeData xmlns:pr="smNativeData" val="SMDATA_15_EkrzZR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UCMAAEUJAADvNAAABCEAAA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5740400" y="1506855"/>
            <a:ext cx="2864485" cy="386016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Stam</cp:lastModifiedBy>
  <cp:revision>0</cp:revision>
  <dcterms:created xsi:type="dcterms:W3CDTF">2024-03-13T20:53:57Z</dcterms:created>
  <dcterms:modified xsi:type="dcterms:W3CDTF">2024-03-14T19:03:46Z</dcterms:modified>
</cp:coreProperties>
</file>