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notesMasterIdLst>
    <p:notesMasterId r:id="rId8"/>
  </p:notesMasterIdLst>
  <p:sldIdLst>
    <p:sldId id="256" r:id="rId4"/>
    <p:sldId id="257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378" y="90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 /><Relationship Id="rId10" Type="http://schemas.openxmlformats.org/officeDocument/2006/relationships/tableStyles" Target="tableStyles.xml" /><Relationship Id="rId11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632E96E-41F7-40C5-8419-297958CC00FA}" type="datetimeFigureOut">
              <a:rPr lang="en-US"/>
              <a:t>10/30/2013</a:t>
            </a:fld>
            <a:endParaRPr lang="en-US"/>
          </a:p>
        </p:txBody>
      </p:sp>
      <p:sp>
        <p:nvSpPr>
          <p:cNvPr id="4" name="Slide Image Placeholder 3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E6999B8-B6B4-4561-A3CD-BBCDAB9FC9D9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 ?>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 ?>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 ?>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A7631E58-11B1-6CFA-09CF-352E3E58CDEE}" type="slidenum">
              <a:rPr/>
              <a:t/>
            </a:fld>
            <a:endParaRPr/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1233236D-B5C8-E411-B1AA-DBA2D04D87F3}" type="slidenum">
              <a:rPr/>
              <a:t/>
            </a:fld>
            <a:endParaRPr/>
          </a:p>
        </p:txBody>
      </p:sp>
    </p:spTree>
  </p:cSld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13E43010-0FFA-47C1-B812-7DDD46386158}" type="slidenum">
              <a:rPr/>
              <a:t/>
            </a:fld>
            <a:endParaRPr/>
          </a:p>
        </p:txBody>
      </p:sp>
    </p:spTree>
  </p:cSld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E9095B-C7E7-616F-ABEF-4AE0757F8BCA}" type="slidenum">
              <a:rPr/>
              <a:t/>
            </a:fld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ChangeAspect="1"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en-US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researchgate.net/publication/370074290_Major_Challenges_in_Psychophysics" TargetMode="External"/><Relationship Id="rId4" Type="http://schemas.openxmlformats.org/officeDocument/2006/relationships/hyperlink" Target="https://www.youtube.com/watch?v=nwtwI_oLD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96772887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marL="0" indent="0" algn="ctr">
              <a:buFont typeface="Arial"/>
              <a:buNone/>
              <a:defRPr/>
            </a:pPr>
            <a:r>
              <a:rPr lang="en-US" sz="2400" b="1" i="0" u="none" strike="noStrike" cap="none" spc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Προβλήματα κλασικών μεθόδων Ψυχοφυσικής</a:t>
            </a:r>
            <a:endParaRPr sz="2400" b="1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br>
              <a:rPr sz="18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sz="1800" b="0" i="1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Οι κλασικές ψυχοφυσικές μέθοδοι που έχουν χρησιμοποιηθεί ευρέως σε πειράματα οπτικής αντίληψης, είναι οι </a:t>
            </a:r>
            <a:r>
              <a:rPr sz="1800" b="1" i="1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Method of Limits</a:t>
            </a:r>
            <a:r>
              <a:rPr sz="1800" b="1" i="1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η Constant Stimuli και η Method of Adjustment. </a:t>
            </a:r>
            <a:endParaRPr sz="1800"/>
          </a:p>
        </p:txBody>
      </p:sp>
      <p:sp>
        <p:nvSpPr>
          <p:cNvPr id="103994822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0" indent="0">
              <a:buFont typeface="Arial"/>
              <a:buNone/>
              <a:defRPr/>
            </a:pPr>
            <a:r>
              <a:rPr lang="en-US" sz="1800" b="1" i="0" u="sng" strike="noStrike" cap="none" spc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Προβλήματα </a:t>
            </a:r>
            <a:endParaRPr sz="1800" b="1" i="0" u="sng" strike="noStrike" cap="none" spc="0">
              <a:solidFill>
                <a:schemeClr val="accent1">
                  <a:lumMod val="75000"/>
                </a:schemeClr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en-US" sz="1800" b="1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Αισθητηριακή προσαρμογή: </a:t>
            </a:r>
            <a:r>
              <a:rPr lang="en-US" sz="18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Οι συμμετέχοντες μπορεί να αποευαισθητοποιηθούν στα ερεθίσματα με την πάροδο του χρόνου, οδηγώντας σε ανακριβή αντίληψη.</a:t>
            </a:r>
            <a:endParaRPr lang="en-US" sz="1800" b="0" i="0" u="none" strike="noStrike" cap="none" spc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endParaRPr lang="en-US" sz="1800" b="0" i="0" u="none" strike="noStrike" cap="none" spc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en-US" sz="18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1800" b="1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Προκατάλειψη απόκρισης: </a:t>
            </a:r>
            <a:r>
              <a:rPr lang="en-US" sz="18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Οι συμμετέχοντες μπορεί να έχουν προδιάθεση να ανταποκριθούν με έναν συγκεκριμένο τρόπο, ο οποίος μπορεί να στρεβλώσει τα αποτελέσματα.</a:t>
            </a:r>
            <a:endParaRPr lang="en-US" sz="1800" b="0" i="0" u="none" strike="noStrike" cap="none" spc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endParaRPr sz="1800" b="0" i="0" u="none" strike="noStrike" cap="none" spc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en-US" sz="1800" b="1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Δυσκολία στον έλεγχο για εξωτερικές μεταβλητές</a:t>
            </a:r>
            <a:r>
              <a:rPr lang="en-US" sz="18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: Τα πειράματα μπορεί να επηρεαστούν από παράγοντες όπως συνθήκες φωτισμού, κόπωση ή αποσπάσεις, οι οποίες μπορεί να έχουν αντίκτυπο στα αποτελέσματα.</a:t>
            </a:r>
            <a:endParaRPr sz="1800" b="0" i="0" u="none" strike="noStrike" cap="none" spc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endParaRPr sz="1800"/>
          </a:p>
          <a:p>
            <a:pPr marL="0" indent="0">
              <a:buFont typeface="Arial"/>
              <a:buNone/>
              <a:defRPr/>
            </a:pPr>
            <a:r>
              <a:rPr lang="en-US" sz="18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1800" b="1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Έλλειψη ευαισθησίας:</a:t>
            </a:r>
            <a:r>
              <a:rPr lang="en-US" sz="18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Οι παραδοσιακές ψυχοφυσικές μέθοδοι μπορεί να μην είναι αρκετά ευαίσθητες για να ανιχνεύσουν λεπτές διαφορές στην αντίληψη.</a:t>
            </a:r>
            <a:br>
              <a:rPr sz="18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endParaRPr sz="18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73633309" name="Title 1"/>
          <p:cNvSpPr>
            <a:spLocks noGrp="1"/>
          </p:cNvSpPr>
          <p:nvPr>
            <p:ph type="title"/>
          </p:nvPr>
        </p:nvSpPr>
        <p:spPr bwMode="auto">
          <a:xfrm flipH="0" flipV="0">
            <a:off x="838199" y="422274"/>
            <a:ext cx="10515600" cy="701674"/>
          </a:xfrm>
        </p:spPr>
        <p:txBody>
          <a:bodyPr/>
          <a:lstStyle/>
          <a:p>
            <a:pPr algn="ctr">
              <a:defRPr/>
            </a:pPr>
            <a:r>
              <a:rPr sz="2400" b="1" i="0" u="none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Σύγχρονες ψυχοφυσικές μέθοδοι</a:t>
            </a:r>
            <a:r>
              <a:rPr sz="2400" b="1" i="0" u="none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και Πειραματική πρόοδος</a:t>
            </a:r>
            <a:br>
              <a:rPr sz="2400" b="1" i="0" u="none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endParaRPr sz="2400" b="1" i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59409357" name="Content Placeholder 2"/>
          <p:cNvSpPr>
            <a:spLocks noGrp="1"/>
          </p:cNvSpPr>
          <p:nvPr>
            <p:ph idx="1"/>
          </p:nvPr>
        </p:nvSpPr>
        <p:spPr bwMode="auto">
          <a:xfrm flipH="0" flipV="0">
            <a:off x="838199" y="857250"/>
            <a:ext cx="10515600" cy="6134099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 marL="0" indent="0">
              <a:buFont typeface="Arial"/>
              <a:buNone/>
              <a:defRPr/>
            </a:pPr>
            <a:endParaRPr lang="en-US" sz="1800" b="0" i="1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r>
              <a:rPr lang="en-US" sz="1800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sz="1800" b="1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	 Staircase Method: </a:t>
            </a:r>
            <a:r>
              <a:rPr lang="en-US" sz="1800" b="0" i="1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Μπορεί να </a:t>
            </a:r>
            <a:r>
              <a:rPr lang="en-US" sz="18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μειώσει την πιθανότητα αισθητηριακής προσαρμογής και προκατάληψης απόκρισης.</a:t>
            </a:r>
            <a:endParaRPr sz="1800" b="0" i="1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en-US" sz="1800" b="1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 	 Signal Detection Theory:</a:t>
            </a:r>
            <a:r>
              <a:rPr lang="en-US" sz="1800" b="0" i="1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Λαμβάνει υπόψη την ευαισθησία και την προκατάληψη απόκρισης</a:t>
            </a:r>
            <a:endParaRPr sz="1800" b="0" i="1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en-US" sz="18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	</a:t>
            </a:r>
            <a:r>
              <a:rPr lang="en-US" sz="1800" b="1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Psychophysical Scaling: </a:t>
            </a:r>
            <a:r>
              <a:rPr lang="en-US" sz="1800" b="0" i="1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Μπορεί να συλλάβει τις ατομικές διαφορές στην αντίληψη και παρέχει καλυτερη κατανόηση των αποχρώσεων της αντίληψης</a:t>
            </a:r>
            <a:endParaRPr sz="1800" b="0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en-US" sz="1800" b="1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	Bayesian μέθοδοι</a:t>
            </a:r>
            <a:r>
              <a:rPr lang="en-US" sz="1800" b="0" i="1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: επιτρέπουν τη μοντελοποίηση της αβεβαιότητας στα δεδομένα.</a:t>
            </a:r>
            <a:r>
              <a:rPr lang="en-US" sz="18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sz="1800" b="0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endParaRPr sz="1800" b="1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en-US" sz="1800" b="1" i="0" u="none" strike="noStrike" cap="none" spc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Χρήση προηγμένων στατιστικών τεχνικών και </a:t>
            </a:r>
            <a:r>
              <a:rPr lang="en-US" sz="1800" b="1" i="0" u="none" strike="noStrike" cap="none" spc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Έλεγχος των πειραματικών συνθηκών</a:t>
            </a:r>
            <a:endParaRPr sz="1800" b="0" i="0" u="none" strike="noStrike" cap="none" spc="0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en-US" sz="1800" b="0" i="1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Οι σύγχρονες ψυχοφυσικές θεωρίες συχνά χρησιμοποιούν εξελιγμένες στατιστικές μεθόδους για την ανάλυση δεδομένων και την ανίχνευση λεπτών αποτελεσμάτων. Επίσης, </a:t>
            </a:r>
            <a:r>
              <a:rPr lang="en-US" sz="1800" b="0" i="1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οι ερευνητές μπορούν να ελέγχουν προσεκτικά περιβαλλοντικές μεταβλητές, όπως τα επίπεδα φωτισμού και θορύβου.</a:t>
            </a:r>
            <a:endParaRPr lang="en-US" sz="28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32760213" name="Title 1"/>
          <p:cNvSpPr>
            <a:spLocks noGrp="1"/>
          </p:cNvSpPr>
          <p:nvPr>
            <p:ph type="title"/>
          </p:nvPr>
        </p:nvSpPr>
        <p:spPr bwMode="auto">
          <a:xfrm flipH="0" flipV="0">
            <a:off x="838199" y="365124"/>
            <a:ext cx="10515600" cy="568324"/>
          </a:xfrm>
        </p:spPr>
        <p:txBody>
          <a:bodyPr/>
          <a:lstStyle/>
          <a:p>
            <a:pPr algn="ctr">
              <a:defRPr/>
            </a:pPr>
            <a:r>
              <a:rPr sz="2400" b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Σημεία προσοχής και προκλήσεις τις Ψυχοφυσικής </a:t>
            </a:r>
            <a:endParaRPr sz="2400" b="1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1478420754" name="Content Placeholder 2"/>
          <p:cNvSpPr>
            <a:spLocks noGrp="1"/>
          </p:cNvSpPr>
          <p:nvPr>
            <p:ph idx="1"/>
          </p:nvPr>
        </p:nvSpPr>
        <p:spPr bwMode="auto">
          <a:xfrm flipH="0" flipV="0">
            <a:off x="838199" y="781049"/>
            <a:ext cx="10515600" cy="5964523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>
              <a:defRPr/>
            </a:pPr>
            <a:endParaRPr sz="1400" b="0" i="0" u="none" strike="noStrike" cap="none" spc="0">
              <a:solidFill>
                <a:schemeClr val="tx1"/>
              </a:solidFill>
              <a:latin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r>
              <a:rPr lang="en-US" sz="1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sz="1600" b="1" i="1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Μεταβλητότητα της αντιληπτικής εμπειρίας : </a:t>
            </a:r>
            <a:r>
              <a:rPr lang="en-US" sz="16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Διαφορετικές αντιληπτικές εμπειρίες ακόμα και για τα ίδια εξωτερικά ερεθίσματα</a:t>
            </a:r>
            <a:endParaRPr sz="1600" b="0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en-US" sz="1600" b="1" i="1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Υποκειμενικός χαρακτήρας της αντίληψης και ατομικές διαφορές: </a:t>
            </a:r>
            <a:r>
              <a:rPr lang="en-US" sz="16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Οι άνθρωποι ποικίλλουν στις αισθητηριακές τους ικανότητες και τις γνωστικές τους διαδικασίες</a:t>
            </a:r>
            <a:endParaRPr sz="1600" b="0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en-US" sz="1600" b="1" i="1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Αισθητηριακή προσαρμογή:</a:t>
            </a:r>
            <a:r>
              <a:rPr lang="en-US" sz="16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Το ανθρώπινο αισθητηριακό σύστημα έχει σχεδιαστεί για να ανταποκρίνεται στις αλλαγές στο περιβάλλον, γεγονός που μπορεί να καταστήσει δύσκολη την απομόνωση των επιπτώσεων συγκεκριμένων ερεθισμάτων. </a:t>
            </a:r>
            <a:endParaRPr sz="1600" b="0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en-US" sz="1600" b="1" i="1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Περιορισμοί μέτρησης:</a:t>
            </a:r>
            <a:r>
              <a:rPr lang="en-US" sz="16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Ο υποκειμενικός χαρακτήρας των αντιληπτικών εμπειριών καθιστά δύσκολο να μετρηθούν και να ποσοτικοποιηθούν με ακρίβεια. Οι ερευνητές χρησιμοποιούν συχνά μέτρα αυτοαναφοράς, τα οποία μπορούν να επηρεαστούν από παράγοντες όπως η προκατάληψη της αντίδρασης και η προδιάθεση της κοινωνικής επιθυμητότητας</a:t>
            </a:r>
            <a:endParaRPr sz="1600" b="0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en-US" sz="16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1600" b="1" i="1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Θόρυβος:</a:t>
            </a:r>
            <a:r>
              <a:rPr lang="en-US" sz="16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Παράγοντες όπως ο περιβάλλοντικός φωτισμός, η λάμψη ή οι αποσπάσεις του περιβάλλοντος. Πρέπει να γίνεται προσεκτικός σχεδιασμός και έλεγχος πειραματικών συνθηκών.</a:t>
            </a:r>
            <a:endParaRPr sz="1600" b="0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en-US" sz="1600" b="1" i="1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Πολυπλοκότητα ερεθίσματος: </a:t>
            </a:r>
            <a:r>
              <a:rPr lang="en-US" sz="16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Τα σφάλματα στην παρουσίαση των ερεθισμάτων, όπως εσφαλμένο χρονοδιάγραμμα ή επίπεδα έντασης, όπως και το ότι </a:t>
            </a:r>
            <a:r>
              <a:rPr lang="en-US" sz="16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πολλά ερεθίσματα του πραγματικού κόσμου είναι πολύπλοκα και δύσκολο να ελεγχθούν.</a:t>
            </a:r>
            <a:endParaRPr sz="1600" b="0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en-US" sz="1600" b="1" i="1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Τυποποιημένες μέθοδοι :</a:t>
            </a:r>
            <a:r>
              <a:rPr lang="en-US" sz="16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Η μεταβλητότητα των πειραματικών πρωτοκόλλων και των τεχνικών ανάλυσης δεδομένων σε διάφορες μελέτες μπορεί να καταστήσει δύσκολη τη σύγκριση των αποτελεσμάτων..</a:t>
            </a:r>
            <a:endParaRPr sz="1600" b="0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en-US" sz="1600" b="1" i="1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Δεοντολογικά </a:t>
            </a:r>
            <a:r>
              <a:rPr lang="en-US" sz="1600" b="1" i="1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ζητήματα:</a:t>
            </a:r>
            <a:r>
              <a:rPr lang="en-US" sz="1600" b="1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16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Μερικές ψυχοφυσικές μελέτες περιλαμβάνουν την έκθεση των συμμετεχόντων σε δυνητικά αποτρεπτικά ή επιβλαβή ερεθίσματα, γεγονός που εγείρει ηθικές ανησυχίες για την ευημερία του συμμετέχοντος</a:t>
            </a:r>
            <a:r>
              <a:rPr lang="en-US" sz="1600" b="1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. </a:t>
            </a:r>
            <a:endParaRPr sz="1600" b="0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82936723" name="Title 1"/>
          <p:cNvSpPr>
            <a:spLocks noGrp="1"/>
          </p:cNvSpPr>
          <p:nvPr>
            <p:ph type="title"/>
          </p:nvPr>
        </p:nvSpPr>
        <p:spPr bwMode="auto">
          <a:xfrm flipH="0" flipV="0">
            <a:off x="838199" y="365124"/>
            <a:ext cx="10515600" cy="587374"/>
          </a:xfrm>
        </p:spPr>
        <p:txBody>
          <a:bodyPr/>
          <a:lstStyle/>
          <a:p>
            <a:pPr algn="ctr">
              <a:defRPr/>
            </a:pPr>
            <a:r>
              <a:rPr sz="2400" b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Τα ανεπίλυτα ζητήματα</a:t>
            </a:r>
            <a:endParaRPr sz="2400" b="1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19430708" name="Content Placeholder 3"/>
          <p:cNvSpPr>
            <a:spLocks noGrp="1"/>
          </p:cNvSpPr>
          <p:nvPr>
            <p:ph sz="half" idx="2"/>
          </p:nvPr>
        </p:nvSpPr>
        <p:spPr bwMode="auto">
          <a:xfrm flipH="0" flipV="0">
            <a:off x="0" y="952499"/>
            <a:ext cx="11353799" cy="5924549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 marL="0" indent="0" algn="ctr">
              <a:buFont typeface="Arial"/>
              <a:buNone/>
              <a:defRPr/>
            </a:pPr>
            <a:r>
              <a:rPr lang="en-US" sz="1800" b="0" i="1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Παρά αυτές τις προόδους, εξακολουθούν να υπάρχουν προκλήσεις που πρέπει να αντιμετωπιστούν σε πειράματα οπτικής αντίληψης χρησιμοποιώντας ψυχοφυσικές μεθόδους. </a:t>
            </a:r>
            <a:endParaRPr sz="1800" b="0" i="1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en-US" sz="18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	</a:t>
            </a:r>
            <a:r>
              <a:rPr lang="en-US" sz="1800" b="1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1. Ατομικές διαφορές:</a:t>
            </a:r>
            <a:r>
              <a:rPr lang="en-US" sz="18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Οι άνθρωποι μπορεί να αντιλαμβάνονται τα ερεθίσματα διαφορετικά με βάση παράγοντες όπως η ηλικία, το φύλο ή η προηγούμενη εμπειρία, γεγονός που μπορεί να περιπλέξει τα πειραματικά αποτελέσματα.</a:t>
            </a:r>
            <a:endParaRPr sz="1800" b="0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en-US" sz="18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	</a:t>
            </a:r>
            <a:r>
              <a:rPr lang="en-US" sz="1800" b="1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2. Σύνθετες αλληλεπιδράσεις: </a:t>
            </a:r>
            <a:r>
              <a:rPr lang="en-US" sz="18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Η οπτική αντίληψη είναι μια σύνθετη διαδικασία που περιλαμβάνει αλληλεπιδράσεις μεταξύ πολλαπλών αισθητηριακών συστημάτων, γνωστικών διεργασιών και εξωτερικών παραγόντων, καθιστώντας δύσκολο να απομονωθούν συγκεκριμένες μεταβλητές.</a:t>
            </a:r>
            <a:endParaRPr sz="1800" b="0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r>
              <a:rPr lang="en-US" sz="18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	</a:t>
            </a:r>
            <a:r>
              <a:rPr lang="en-US" sz="1800" b="1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3. Περιορισμοί μέτρησης:</a:t>
            </a:r>
            <a:r>
              <a:rPr lang="en-US" sz="18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Οι παραδοσιακές ψυχοφυσικές μέθοδοι μπορεί να μην είναι σε θέση να συλλάβουν το πλήρες φάσμα των αντιληπτικών εμπειριών, οδηγώντας σε πιθανές ανακρίβειες στα αποτελέσματα.</a:t>
            </a:r>
            <a:endParaRPr sz="2400">
              <a:latin typeface="Times New Roman"/>
              <a:ea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endParaRPr sz="2400"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endParaRPr sz="2400"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endParaRPr sz="2400"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endParaRPr sz="2400">
              <a:latin typeface="Times New Roman"/>
              <a:cs typeface="Times New Roman"/>
            </a:endParaRPr>
          </a:p>
          <a:p>
            <a:pPr marL="0" indent="0" algn="r">
              <a:buFont typeface="Arial"/>
              <a:buNone/>
              <a:defRPr/>
            </a:pPr>
            <a:r>
              <a:rPr sz="1600" u="sng">
                <a:latin typeface="Times New Roman"/>
                <a:ea typeface="Times New Roman"/>
                <a:cs typeface="Times New Roman"/>
                <a:hlinkClick r:id="rId3" tooltip="https://www.researchgate.net/publication/370074290_Major_Challenges_in_Psychophysics"/>
              </a:rPr>
              <a:t>https://www.researchgate.net/publication/370074290_Major_Challenges_in_Psychophysics</a:t>
            </a:r>
            <a:endParaRPr/>
          </a:p>
          <a:p>
            <a:pPr marL="0" indent="0" algn="r">
              <a:buFont typeface="Arial"/>
              <a:buNone/>
              <a:defRPr/>
            </a:pPr>
            <a:r>
              <a:rPr lang="en-US" sz="1600" b="0" i="0" u="sng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hlinkClick r:id="rId4" tooltip="https://www.youtube.com/watch?v=nwtwI_oLDDU"/>
              </a:rPr>
              <a:t>https://www.youtube.com/watch?v=nwtwI_oLDDU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ONLYOFFICE/8.0.1.31</Application>
  <DocSecurity>0</DocSecurity>
  <PresentationFormat>Widescreen</PresentationFormat>
  <Paragraphs>0</Paragraphs>
  <Slides>4</Slides>
  <Notes>4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Theme 1</vt:lpstr>
      <vt:lpstr>Slide 1</vt:lpstr>
      <vt:lpstr>Slide 2</vt:lpstr>
      <vt:lpstr>Slide 3</vt:lpstr>
      <vt:lpstr>Slide 4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dc:identifier/>
  <dc:language/>
  <cp:lastModifiedBy/>
  <cp:revision>6</cp:revision>
  <dcterms:modified xsi:type="dcterms:W3CDTF">2024-03-15T02:29:15Z</dcterms:modified>
  <cp:category/>
  <cp:contentStatus/>
  <cp:version/>
</cp:coreProperties>
</file>