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C910999-FB36-4EB4-A05C-63C234EAECFF}" type="datetimeFigureOut">
              <a:rPr lang="el-GR" smtClean="0"/>
              <a:pPr/>
              <a:t>10/6/2024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600DEA-7C87-46E5-B0FD-2A603BA2BE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910999-FB36-4EB4-A05C-63C234EAECFF}" type="datetimeFigureOut">
              <a:rPr lang="el-GR" smtClean="0"/>
              <a:pPr/>
              <a:t>10/6/2024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00DEA-7C87-46E5-B0FD-2A603BA2BE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sciencedirect.com/science/article/pii/S0928425704000841"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714356"/>
            <a:ext cx="7772400" cy="928693"/>
          </a:xfrm>
        </p:spPr>
        <p:txBody>
          <a:bodyPr>
            <a:noAutofit/>
          </a:bodyPr>
          <a:lstStyle/>
          <a:p>
            <a:r>
              <a:rPr lang="en-US" sz="3200" dirty="0" smtClean="0">
                <a:solidFill>
                  <a:schemeClr val="tx2">
                    <a:lumMod val="75000"/>
                  </a:schemeClr>
                </a:solidFill>
              </a:rPr>
              <a:t>Precision, Multisensory Integration </a:t>
            </a:r>
            <a:br>
              <a:rPr lang="en-US" sz="3200" dirty="0" smtClean="0">
                <a:solidFill>
                  <a:schemeClr val="tx2">
                    <a:lumMod val="75000"/>
                  </a:schemeClr>
                </a:solidFill>
              </a:rPr>
            </a:br>
            <a:r>
              <a:rPr lang="en-US" sz="3200" dirty="0" smtClean="0">
                <a:solidFill>
                  <a:schemeClr val="tx2">
                    <a:lumMod val="75000"/>
                  </a:schemeClr>
                </a:solidFill>
              </a:rPr>
              <a:t>and Bayesian brain</a:t>
            </a:r>
            <a:endParaRPr lang="el-GR" sz="3200" dirty="0">
              <a:solidFill>
                <a:schemeClr val="tx2">
                  <a:lumMod val="75000"/>
                </a:schemeClr>
              </a:solidFill>
            </a:endParaRPr>
          </a:p>
        </p:txBody>
      </p:sp>
      <p:sp>
        <p:nvSpPr>
          <p:cNvPr id="4" name="3 - TextBox"/>
          <p:cNvSpPr txBox="1"/>
          <p:nvPr/>
        </p:nvSpPr>
        <p:spPr>
          <a:xfrm>
            <a:off x="5500662" y="285728"/>
            <a:ext cx="3643338" cy="338554"/>
          </a:xfrm>
          <a:prstGeom prst="rect">
            <a:avLst/>
          </a:prstGeom>
          <a:noFill/>
        </p:spPr>
        <p:txBody>
          <a:bodyPr wrap="square" rtlCol="0">
            <a:spAutoFit/>
          </a:bodyPr>
          <a:lstStyle/>
          <a:p>
            <a:r>
              <a:rPr lang="el-GR" sz="1600" dirty="0" smtClean="0">
                <a:solidFill>
                  <a:schemeClr val="accent1">
                    <a:lumMod val="75000"/>
                  </a:schemeClr>
                </a:solidFill>
              </a:rPr>
              <a:t>Ονοματεπώνυμο: Έλενα Μαραγκού</a:t>
            </a:r>
            <a:endParaRPr lang="el-GR" sz="1600" dirty="0">
              <a:solidFill>
                <a:schemeClr val="accent1">
                  <a:lumMod val="75000"/>
                </a:schemeClr>
              </a:solidFill>
            </a:endParaRPr>
          </a:p>
        </p:txBody>
      </p:sp>
      <p:sp>
        <p:nvSpPr>
          <p:cNvPr id="5" name="4 - TextBox"/>
          <p:cNvSpPr txBox="1"/>
          <p:nvPr/>
        </p:nvSpPr>
        <p:spPr>
          <a:xfrm>
            <a:off x="571472" y="1785926"/>
            <a:ext cx="8143932" cy="1200329"/>
          </a:xfrm>
          <a:prstGeom prst="rect">
            <a:avLst/>
          </a:prstGeom>
          <a:noFill/>
        </p:spPr>
        <p:txBody>
          <a:bodyPr wrap="square" rtlCol="0">
            <a:spAutoFit/>
          </a:bodyPr>
          <a:lstStyle/>
          <a:p>
            <a:r>
              <a:rPr lang="en-US" u="sng" dirty="0" smtClean="0"/>
              <a:t>The brain is </a:t>
            </a:r>
            <a:r>
              <a:rPr lang="en-US" i="1" u="sng" dirty="0"/>
              <a:t>B</a:t>
            </a:r>
            <a:r>
              <a:rPr lang="en-US" i="1" u="sng" dirty="0" smtClean="0"/>
              <a:t>ayesian</a:t>
            </a:r>
            <a:r>
              <a:rPr lang="en-US" u="sng" dirty="0" smtClean="0"/>
              <a:t>!</a:t>
            </a:r>
          </a:p>
          <a:p>
            <a:pPr>
              <a:buFont typeface="Wingdings" pitchFamily="2" charset="2"/>
              <a:buChar char="ü"/>
            </a:pPr>
            <a:r>
              <a:rPr lang="en-US" dirty="0" smtClean="0"/>
              <a:t>Balance between prior knowledge and incoming evidence based on how reliable or “precise” these different sources of information are</a:t>
            </a:r>
          </a:p>
          <a:p>
            <a:pPr>
              <a:buFont typeface="Wingdings" pitchFamily="2" charset="2"/>
              <a:buChar char="ü"/>
            </a:pPr>
            <a:r>
              <a:rPr lang="en-US" dirty="0" smtClean="0"/>
              <a:t>Weight  	to that which is most reliable</a:t>
            </a:r>
            <a:endParaRPr lang="el-GR" dirty="0"/>
          </a:p>
        </p:txBody>
      </p:sp>
      <p:sp>
        <p:nvSpPr>
          <p:cNvPr id="6" name="5 - TextBox"/>
          <p:cNvSpPr txBox="1"/>
          <p:nvPr/>
        </p:nvSpPr>
        <p:spPr>
          <a:xfrm>
            <a:off x="642910" y="3286124"/>
            <a:ext cx="6000792" cy="3693319"/>
          </a:xfrm>
          <a:prstGeom prst="rect">
            <a:avLst/>
          </a:prstGeom>
          <a:noFill/>
        </p:spPr>
        <p:txBody>
          <a:bodyPr wrap="square" rtlCol="0">
            <a:spAutoFit/>
          </a:bodyPr>
          <a:lstStyle/>
          <a:p>
            <a:r>
              <a:rPr lang="en-US" b="1" dirty="0" smtClean="0"/>
              <a:t>Multisensory Integration Problem</a:t>
            </a:r>
          </a:p>
          <a:p>
            <a:pPr lvl="1">
              <a:buFont typeface="Wingdings" pitchFamily="2" charset="2"/>
              <a:buChar char="§"/>
            </a:pPr>
            <a:r>
              <a:rPr lang="en-US" dirty="0" smtClean="0"/>
              <a:t>The capacity of combining information coming from different sensory modalities to get a more accurate representation of environment and body.</a:t>
            </a:r>
          </a:p>
          <a:p>
            <a:pPr lvl="1"/>
            <a:endParaRPr lang="en-US" dirty="0" smtClean="0"/>
          </a:p>
          <a:p>
            <a:pPr lvl="1"/>
            <a:r>
              <a:rPr lang="en-US" dirty="0" smtClean="0"/>
              <a:t>e.g.: in daylight	 visual cues are more accurate 			than auditory cues</a:t>
            </a:r>
          </a:p>
          <a:p>
            <a:pPr lvl="1"/>
            <a:r>
              <a:rPr lang="en-US" dirty="0"/>
              <a:t>	</a:t>
            </a:r>
            <a:r>
              <a:rPr lang="en-US" dirty="0" smtClean="0"/>
              <a:t>in night 		 the brain should rely more on 			auditory cues  </a:t>
            </a:r>
          </a:p>
          <a:p>
            <a:pPr lvl="1"/>
            <a:r>
              <a:rPr lang="en-US" dirty="0" smtClean="0"/>
              <a:t>	 “</a:t>
            </a:r>
            <a:r>
              <a:rPr lang="en-US" i="1" dirty="0" smtClean="0"/>
              <a:t>multisensory cues come with different degrees of 	reliability, and the reliability of a given cue can 	change in different context”</a:t>
            </a:r>
          </a:p>
          <a:p>
            <a:endParaRPr lang="el-GR" dirty="0"/>
          </a:p>
        </p:txBody>
      </p:sp>
      <p:sp>
        <p:nvSpPr>
          <p:cNvPr id="8" name="7 - TextBox"/>
          <p:cNvSpPr txBox="1"/>
          <p:nvPr/>
        </p:nvSpPr>
        <p:spPr>
          <a:xfrm>
            <a:off x="6786578" y="4572008"/>
            <a:ext cx="2143140" cy="2062103"/>
          </a:xfrm>
          <a:prstGeom prst="rect">
            <a:avLst/>
          </a:prstGeom>
          <a:noFill/>
        </p:spPr>
        <p:txBody>
          <a:bodyPr wrap="square" rtlCol="0">
            <a:spAutoFit/>
          </a:bodyPr>
          <a:lstStyle/>
          <a:p>
            <a:r>
              <a:rPr lang="en-US" sz="1600" i="1" dirty="0" smtClean="0"/>
              <a:t>“If sight says right and sound says left, we should dive in straight ahead.”</a:t>
            </a:r>
          </a:p>
          <a:p>
            <a:r>
              <a:rPr lang="en-US" sz="1600" i="1" dirty="0" smtClean="0"/>
              <a:t>Is this always optimal</a:t>
            </a:r>
            <a:r>
              <a:rPr lang="en-US" sz="1600" i="1" dirty="0" smtClean="0"/>
              <a:t>, even </a:t>
            </a:r>
            <a:r>
              <a:rPr lang="en-US" sz="1600" i="1" dirty="0" smtClean="0"/>
              <a:t>when some signals are more reliable than others?</a:t>
            </a:r>
            <a:endParaRPr lang="el-GR" sz="1600" i="1" dirty="0"/>
          </a:p>
        </p:txBody>
      </p:sp>
      <p:pic>
        <p:nvPicPr>
          <p:cNvPr id="9" name="Picture 2"/>
          <p:cNvPicPr>
            <a:picLocks noChangeAspect="1" noChangeArrowheads="1"/>
          </p:cNvPicPr>
          <p:nvPr/>
        </p:nvPicPr>
        <p:blipFill>
          <a:blip r:embed="rId2"/>
          <a:srcRect/>
          <a:stretch>
            <a:fillRect/>
          </a:stretch>
        </p:blipFill>
        <p:spPr bwMode="auto">
          <a:xfrm>
            <a:off x="6786578" y="2857496"/>
            <a:ext cx="1966237" cy="1571636"/>
          </a:xfrm>
          <a:prstGeom prst="rect">
            <a:avLst/>
          </a:prstGeom>
          <a:noFill/>
          <a:ln w="9525">
            <a:noFill/>
            <a:miter lim="800000"/>
            <a:headEnd/>
            <a:tailEnd/>
          </a:ln>
          <a:effectLst/>
        </p:spPr>
      </p:pic>
      <p:cxnSp>
        <p:nvCxnSpPr>
          <p:cNvPr id="11" name="10 - Ευθύγραμμο βέλος σύνδεσης"/>
          <p:cNvCxnSpPr/>
          <p:nvPr/>
        </p:nvCxnSpPr>
        <p:spPr>
          <a:xfrm>
            <a:off x="2786050" y="4857760"/>
            <a:ext cx="428628" cy="1588"/>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a:off x="2786050" y="5357826"/>
            <a:ext cx="428628" cy="1588"/>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1785918" y="2786058"/>
            <a:ext cx="428628" cy="1588"/>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571480"/>
            <a:ext cx="8643998" cy="1477328"/>
          </a:xfrm>
          <a:prstGeom prst="rect">
            <a:avLst/>
          </a:prstGeom>
          <a:noFill/>
        </p:spPr>
        <p:txBody>
          <a:bodyPr wrap="square" rtlCol="0">
            <a:spAutoFit/>
          </a:bodyPr>
          <a:lstStyle/>
          <a:p>
            <a:pPr>
              <a:buFont typeface="Wingdings" pitchFamily="2" charset="2"/>
              <a:buChar char="Ø"/>
            </a:pPr>
            <a:r>
              <a:rPr lang="en-US" dirty="0" smtClean="0"/>
              <a:t>Each sensory modality uses a different format to encode the same properties of the environment or body</a:t>
            </a:r>
          </a:p>
          <a:p>
            <a:endParaRPr lang="en-US" dirty="0" smtClean="0"/>
          </a:p>
          <a:p>
            <a:pPr lvl="1">
              <a:buFont typeface="Symbol"/>
              <a:buChar char="Þ"/>
            </a:pPr>
            <a:r>
              <a:rPr lang="en-US" dirty="0" smtClean="0"/>
              <a:t>Simple averaging is suboptimal</a:t>
            </a:r>
          </a:p>
          <a:p>
            <a:pPr lvl="1"/>
            <a:endParaRPr lang="en-US" dirty="0" smtClean="0"/>
          </a:p>
        </p:txBody>
      </p:sp>
      <p:sp>
        <p:nvSpPr>
          <p:cNvPr id="14" name="13 - TextBox"/>
          <p:cNvSpPr txBox="1"/>
          <p:nvPr/>
        </p:nvSpPr>
        <p:spPr>
          <a:xfrm>
            <a:off x="428596" y="3786190"/>
            <a:ext cx="5929354" cy="2031325"/>
          </a:xfrm>
          <a:prstGeom prst="rect">
            <a:avLst/>
          </a:prstGeom>
          <a:noFill/>
        </p:spPr>
        <p:txBody>
          <a:bodyPr wrap="square" rtlCol="0">
            <a:spAutoFit/>
          </a:bodyPr>
          <a:lstStyle/>
          <a:p>
            <a:pPr>
              <a:buFont typeface="Wingdings" pitchFamily="2" charset="2"/>
              <a:buChar char="Ø"/>
            </a:pPr>
            <a:r>
              <a:rPr lang="en-US" dirty="0" smtClean="0"/>
              <a:t>Our perceptual systems combine different signal according to their reliability or uncertainty.</a:t>
            </a:r>
          </a:p>
          <a:p>
            <a:endParaRPr lang="en-US" dirty="0" smtClean="0"/>
          </a:p>
          <a:p>
            <a:pPr>
              <a:buFont typeface="Wingdings" pitchFamily="2" charset="2"/>
              <a:buChar char="Ø"/>
            </a:pPr>
            <a:r>
              <a:rPr lang="en-US" dirty="0" smtClean="0"/>
              <a:t>Low noise -&gt; high precision &amp; higher weight to those channels that are more precise</a:t>
            </a:r>
          </a:p>
          <a:p>
            <a:endParaRPr lang="en-US" dirty="0" smtClean="0"/>
          </a:p>
          <a:p>
            <a:pPr>
              <a:buFont typeface="Wingdings" pitchFamily="2" charset="2"/>
              <a:buChar char="Ø"/>
            </a:pPr>
            <a:r>
              <a:rPr lang="en-US" dirty="0" smtClean="0"/>
              <a:t>Ventriloquist’s dummy: more weight to what we see</a:t>
            </a:r>
            <a:endParaRPr lang="el-GR" dirty="0"/>
          </a:p>
        </p:txBody>
      </p:sp>
      <p:sp>
        <p:nvSpPr>
          <p:cNvPr id="15" name="14 - TextBox"/>
          <p:cNvSpPr txBox="1"/>
          <p:nvPr/>
        </p:nvSpPr>
        <p:spPr>
          <a:xfrm>
            <a:off x="6572264" y="4143380"/>
            <a:ext cx="2571736" cy="1077218"/>
          </a:xfrm>
          <a:prstGeom prst="rect">
            <a:avLst/>
          </a:prstGeom>
          <a:noFill/>
        </p:spPr>
        <p:txBody>
          <a:bodyPr wrap="square" rtlCol="0">
            <a:spAutoFit/>
          </a:bodyPr>
          <a:lstStyle/>
          <a:p>
            <a:r>
              <a:rPr lang="en-US" sz="1600" i="1" dirty="0" smtClean="0"/>
              <a:t>Eventually, we move off to the right, as our brains place more trust in the more accurate visual information </a:t>
            </a:r>
            <a:endParaRPr lang="el-GR" sz="1600" i="1" dirty="0"/>
          </a:p>
        </p:txBody>
      </p:sp>
      <p:pic>
        <p:nvPicPr>
          <p:cNvPr id="16" name="Picture 2"/>
          <p:cNvPicPr>
            <a:picLocks noChangeAspect="1" noChangeArrowheads="1"/>
          </p:cNvPicPr>
          <p:nvPr/>
        </p:nvPicPr>
        <p:blipFill>
          <a:blip r:embed="rId2"/>
          <a:srcRect/>
          <a:stretch>
            <a:fillRect/>
          </a:stretch>
        </p:blipFill>
        <p:spPr bwMode="auto">
          <a:xfrm>
            <a:off x="6715140" y="2357430"/>
            <a:ext cx="2071702" cy="1655935"/>
          </a:xfrm>
          <a:prstGeom prst="rect">
            <a:avLst/>
          </a:prstGeom>
          <a:noFill/>
          <a:ln w="9525">
            <a:noFill/>
            <a:miter lim="800000"/>
            <a:headEnd/>
            <a:tailEnd/>
          </a:ln>
          <a:effectLst/>
        </p:spPr>
      </p:pic>
      <p:sp>
        <p:nvSpPr>
          <p:cNvPr id="17" name="16 - TextBox"/>
          <p:cNvSpPr txBox="1"/>
          <p:nvPr/>
        </p:nvSpPr>
        <p:spPr>
          <a:xfrm>
            <a:off x="857224" y="2000240"/>
            <a:ext cx="5572164" cy="1754326"/>
          </a:xfrm>
          <a:prstGeom prst="rect">
            <a:avLst/>
          </a:prstGeom>
          <a:noFill/>
        </p:spPr>
        <p:txBody>
          <a:bodyPr wrap="square" rtlCol="0">
            <a:spAutoFit/>
          </a:bodyPr>
          <a:lstStyle/>
          <a:p>
            <a:pPr marL="0" lvl="1"/>
            <a:r>
              <a:rPr lang="en-US" dirty="0" smtClean="0"/>
              <a:t>e.g.: change in eye position or body posture =&gt; different responses to neural responses  for the position of an object (receptive fields). The brain must take into account the movements of the body in the space and elaborate computations are required to interpret neural responses</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srcRect/>
          <a:stretch>
            <a:fillRect/>
          </a:stretch>
        </p:blipFill>
        <p:spPr bwMode="auto">
          <a:xfrm>
            <a:off x="4357686" y="1643050"/>
            <a:ext cx="4786314" cy="2500330"/>
          </a:xfrm>
          <a:prstGeom prst="rect">
            <a:avLst/>
          </a:prstGeom>
          <a:noFill/>
          <a:ln w="9525">
            <a:noFill/>
            <a:miter lim="800000"/>
            <a:headEnd/>
            <a:tailEnd/>
          </a:ln>
          <a:effectLst/>
        </p:spPr>
      </p:pic>
      <p:pic>
        <p:nvPicPr>
          <p:cNvPr id="17" name="Picture 3"/>
          <p:cNvPicPr>
            <a:picLocks noChangeAspect="1" noChangeArrowheads="1"/>
          </p:cNvPicPr>
          <p:nvPr/>
        </p:nvPicPr>
        <p:blipFill>
          <a:blip r:embed="rId3"/>
          <a:srcRect/>
          <a:stretch>
            <a:fillRect/>
          </a:stretch>
        </p:blipFill>
        <p:spPr bwMode="auto">
          <a:xfrm>
            <a:off x="4179321" y="4000504"/>
            <a:ext cx="4964679" cy="1571636"/>
          </a:xfrm>
          <a:prstGeom prst="rect">
            <a:avLst/>
          </a:prstGeom>
          <a:noFill/>
          <a:ln w="9525">
            <a:noFill/>
            <a:miter lim="800000"/>
            <a:headEnd/>
            <a:tailEnd/>
          </a:ln>
          <a:effectLst/>
        </p:spPr>
      </p:pic>
      <p:sp>
        <p:nvSpPr>
          <p:cNvPr id="18" name="17 - TextBox"/>
          <p:cNvSpPr txBox="1"/>
          <p:nvPr/>
        </p:nvSpPr>
        <p:spPr>
          <a:xfrm>
            <a:off x="214282" y="428604"/>
            <a:ext cx="8643998" cy="369332"/>
          </a:xfrm>
          <a:prstGeom prst="rect">
            <a:avLst/>
          </a:prstGeom>
          <a:noFill/>
        </p:spPr>
        <p:txBody>
          <a:bodyPr wrap="square" rtlCol="0">
            <a:spAutoFit/>
          </a:bodyPr>
          <a:lstStyle/>
          <a:p>
            <a:r>
              <a:rPr lang="en-US" b="1" dirty="0" smtClean="0"/>
              <a:t>Optimal Combination of Sensory inputs with Varying </a:t>
            </a:r>
            <a:r>
              <a:rPr lang="en-US" b="1" dirty="0"/>
              <a:t>R</a:t>
            </a:r>
            <a:r>
              <a:rPr lang="en-US" b="1" dirty="0" smtClean="0"/>
              <a:t>eliabilities</a:t>
            </a:r>
            <a:endParaRPr lang="el-GR" b="1" dirty="0"/>
          </a:p>
        </p:txBody>
      </p:sp>
      <p:sp>
        <p:nvSpPr>
          <p:cNvPr id="19" name="18 - TextBox"/>
          <p:cNvSpPr txBox="1"/>
          <p:nvPr/>
        </p:nvSpPr>
        <p:spPr>
          <a:xfrm>
            <a:off x="285720" y="1000108"/>
            <a:ext cx="3357586" cy="369332"/>
          </a:xfrm>
          <a:prstGeom prst="rect">
            <a:avLst/>
          </a:prstGeom>
          <a:noFill/>
        </p:spPr>
        <p:txBody>
          <a:bodyPr wrap="square" rtlCol="0">
            <a:spAutoFit/>
          </a:bodyPr>
          <a:lstStyle/>
          <a:p>
            <a:r>
              <a:rPr lang="en-US" u="sng" dirty="0" smtClean="0"/>
              <a:t>Bayesian framework:</a:t>
            </a:r>
            <a:endParaRPr lang="el-GR" u="sng" dirty="0"/>
          </a:p>
        </p:txBody>
      </p:sp>
      <p:sp>
        <p:nvSpPr>
          <p:cNvPr id="20" name="19 - TextBox"/>
          <p:cNvSpPr txBox="1"/>
          <p:nvPr/>
        </p:nvSpPr>
        <p:spPr>
          <a:xfrm>
            <a:off x="285720" y="1714488"/>
            <a:ext cx="3786214" cy="3693319"/>
          </a:xfrm>
          <a:prstGeom prst="rect">
            <a:avLst/>
          </a:prstGeom>
          <a:noFill/>
        </p:spPr>
        <p:txBody>
          <a:bodyPr wrap="square" rtlCol="0">
            <a:spAutoFit/>
          </a:bodyPr>
          <a:lstStyle/>
          <a:p>
            <a:r>
              <a:rPr lang="en-US" dirty="0"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x|r</a:t>
            </a:r>
            <a:r>
              <a:rPr lang="en-US" baseline="-25000" dirty="0" err="1" smtClean="0">
                <a:latin typeface="Times New Roman" pitchFamily="18" charset="0"/>
                <a:cs typeface="Times New Roman" pitchFamily="18" charset="0"/>
              </a:rPr>
              <a:t>vis</a:t>
            </a:r>
            <a:r>
              <a:rPr lang="en-US" dirty="0" err="1" smtClean="0">
                <a:latin typeface="Times New Roman" pitchFamily="18" charset="0"/>
                <a:cs typeface="Times New Roman" pitchFamily="18" charset="0"/>
              </a:rPr>
              <a:t>P</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x|r</a:t>
            </a:r>
            <a:r>
              <a:rPr lang="en-US" baseline="-25000" dirty="0" err="1" smtClean="0">
                <a:latin typeface="Times New Roman" pitchFamily="18" charset="0"/>
                <a:cs typeface="Times New Roman" pitchFamily="18" charset="0"/>
              </a:rPr>
              <a:t>aud</a:t>
            </a:r>
            <a:r>
              <a:rPr lang="en-US" dirty="0" smtClean="0">
                <a:latin typeface="Times New Roman" pitchFamily="18" charset="0"/>
                <a:cs typeface="Times New Roman" pitchFamily="18" charset="0"/>
              </a:rPr>
              <a:t>), P(</a:t>
            </a:r>
            <a:r>
              <a:rPr lang="en-US" dirty="0" err="1" smtClean="0">
                <a:latin typeface="Times New Roman" pitchFamily="18" charset="0"/>
                <a:cs typeface="Times New Roman" pitchFamily="18" charset="0"/>
              </a:rPr>
              <a:t>x|r</a:t>
            </a:r>
            <a:r>
              <a:rPr lang="en-US" baseline="-25000" dirty="0" err="1" smtClean="0">
                <a:latin typeface="Times New Roman" pitchFamily="18" charset="0"/>
                <a:cs typeface="Times New Roman" pitchFamily="18" charset="0"/>
              </a:rPr>
              <a:t>vis</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aud</a:t>
            </a:r>
            <a:r>
              <a:rPr lang="en-US" dirty="0" smtClean="0">
                <a:latin typeface="Times New Roman" pitchFamily="18" charset="0"/>
                <a:cs typeface="Times New Roman" pitchFamily="18" charset="0"/>
              </a:rPr>
              <a:t>) : </a:t>
            </a:r>
          </a:p>
          <a:p>
            <a:r>
              <a:rPr lang="en-US" dirty="0" smtClean="0">
                <a:latin typeface="Times New Roman" pitchFamily="18" charset="0"/>
                <a:cs typeface="Times New Roman" pitchFamily="18" charset="0"/>
              </a:rPr>
              <a:t>posterior probability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[of object after taking into account the sensory input, r and prior P(x)]</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x:	 position of an object that 	can be seen and heard at the 	same time</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vis</a:t>
            </a:r>
            <a:r>
              <a:rPr lang="en-US" dirty="0" smtClean="0">
                <a:latin typeface="Times New Roman" pitchFamily="18" charset="0"/>
                <a:cs typeface="Times New Roman" pitchFamily="18" charset="0"/>
              </a:rPr>
              <a:t>: 	neural responses in the 	visual cortex</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aud</a:t>
            </a:r>
            <a:r>
              <a:rPr lang="en-US" dirty="0" smtClean="0">
                <a:latin typeface="Times New Roman" pitchFamily="18" charset="0"/>
                <a:cs typeface="Times New Roman" pitchFamily="18" charset="0"/>
              </a:rPr>
              <a:t>:	 neural responses in the 	auditory </a:t>
            </a:r>
          </a:p>
        </p:txBody>
      </p:sp>
      <p:pic>
        <p:nvPicPr>
          <p:cNvPr id="21" name="Picture 4"/>
          <p:cNvPicPr>
            <a:picLocks noChangeAspect="1" noChangeArrowheads="1"/>
          </p:cNvPicPr>
          <p:nvPr/>
        </p:nvPicPr>
        <p:blipFill>
          <a:blip r:embed="rId4"/>
          <a:srcRect/>
          <a:stretch>
            <a:fillRect/>
          </a:stretch>
        </p:blipFill>
        <p:spPr bwMode="auto">
          <a:xfrm>
            <a:off x="857224" y="5786454"/>
            <a:ext cx="381000" cy="285752"/>
          </a:xfrm>
          <a:prstGeom prst="rect">
            <a:avLst/>
          </a:prstGeom>
          <a:noFill/>
          <a:ln w="9525">
            <a:noFill/>
            <a:miter lim="800000"/>
            <a:headEnd/>
            <a:tailEnd/>
          </a:ln>
          <a:effectLst/>
        </p:spPr>
      </p:pic>
      <p:pic>
        <p:nvPicPr>
          <p:cNvPr id="22" name="Picture 5"/>
          <p:cNvPicPr>
            <a:picLocks noChangeAspect="1" noChangeArrowheads="1"/>
          </p:cNvPicPr>
          <p:nvPr/>
        </p:nvPicPr>
        <p:blipFill>
          <a:blip r:embed="rId5"/>
          <a:srcRect/>
          <a:stretch>
            <a:fillRect/>
          </a:stretch>
        </p:blipFill>
        <p:spPr bwMode="auto">
          <a:xfrm>
            <a:off x="500034" y="5786454"/>
            <a:ext cx="363684" cy="285752"/>
          </a:xfrm>
          <a:prstGeom prst="rect">
            <a:avLst/>
          </a:prstGeom>
          <a:noFill/>
          <a:ln w="9525">
            <a:noFill/>
            <a:miter lim="800000"/>
            <a:headEnd/>
            <a:tailEnd/>
          </a:ln>
          <a:effectLst/>
        </p:spPr>
      </p:pic>
      <p:pic>
        <p:nvPicPr>
          <p:cNvPr id="23" name="Picture 6"/>
          <p:cNvPicPr>
            <a:picLocks noChangeAspect="1" noChangeArrowheads="1"/>
          </p:cNvPicPr>
          <p:nvPr/>
        </p:nvPicPr>
        <p:blipFill>
          <a:blip r:embed="rId6"/>
          <a:srcRect/>
          <a:stretch>
            <a:fillRect/>
          </a:stretch>
        </p:blipFill>
        <p:spPr bwMode="auto">
          <a:xfrm>
            <a:off x="1214414" y="5786454"/>
            <a:ext cx="428628" cy="294682"/>
          </a:xfrm>
          <a:prstGeom prst="rect">
            <a:avLst/>
          </a:prstGeom>
          <a:noFill/>
          <a:ln w="9525">
            <a:noFill/>
            <a:miter lim="800000"/>
            <a:headEnd/>
            <a:tailEnd/>
          </a:ln>
          <a:effectLst/>
        </p:spPr>
      </p:pic>
      <p:sp>
        <p:nvSpPr>
          <p:cNvPr id="24" name="23 - TextBox"/>
          <p:cNvSpPr txBox="1"/>
          <p:nvPr/>
        </p:nvSpPr>
        <p:spPr>
          <a:xfrm>
            <a:off x="1643042" y="5715016"/>
            <a:ext cx="2214578" cy="584775"/>
          </a:xfrm>
          <a:prstGeom prst="rect">
            <a:avLst/>
          </a:prstGeom>
          <a:noFill/>
        </p:spPr>
        <p:txBody>
          <a:bodyPr wrap="square" rtlCol="0">
            <a:spAutoFit/>
          </a:bodyPr>
          <a:lstStyle/>
          <a:p>
            <a:r>
              <a:rPr lang="en-US" sz="1600" dirty="0" smtClean="0"/>
              <a:t>:values that maximize the distribution (MAP)</a:t>
            </a:r>
            <a:endParaRPr lang="el-GR" sz="1600" dirty="0"/>
          </a:p>
        </p:txBody>
      </p:sp>
      <p:sp>
        <p:nvSpPr>
          <p:cNvPr id="25" name="24 - TextBox"/>
          <p:cNvSpPr txBox="1"/>
          <p:nvPr/>
        </p:nvSpPr>
        <p:spPr>
          <a:xfrm>
            <a:off x="4143308" y="5657671"/>
            <a:ext cx="5000692" cy="1200329"/>
          </a:xfrm>
          <a:prstGeom prst="rect">
            <a:avLst/>
          </a:prstGeom>
          <a:noFill/>
        </p:spPr>
        <p:txBody>
          <a:bodyPr wrap="square" rtlCol="0">
            <a:spAutoFit/>
          </a:bodyPr>
          <a:lstStyle/>
          <a:p>
            <a:pPr algn="just"/>
            <a:r>
              <a:rPr lang="en-US" b="1" i="1" u="sng" dirty="0" smtClean="0">
                <a:solidFill>
                  <a:schemeClr val="tx2">
                    <a:lumMod val="75000"/>
                  </a:schemeClr>
                </a:solidFill>
                <a:latin typeface="Times New Roman" pitchFamily="18" charset="0"/>
                <a:cs typeface="Times New Roman" pitchFamily="18" charset="0"/>
              </a:rPr>
              <a:t>If the auditory input is more reliable than visual input (&lt;</a:t>
            </a:r>
            <a:r>
              <a:rPr lang="el-GR" b="1" i="1" u="sng" dirty="0" smtClean="0">
                <a:solidFill>
                  <a:schemeClr val="tx2">
                    <a:lumMod val="75000"/>
                  </a:schemeClr>
                </a:solidFill>
                <a:latin typeface="Times New Roman" pitchFamily="18" charset="0"/>
                <a:cs typeface="Times New Roman" pitchFamily="18" charset="0"/>
              </a:rPr>
              <a:t>σ</a:t>
            </a:r>
            <a:r>
              <a:rPr lang="el-GR" b="1" i="1" u="sng" baseline="30000" dirty="0" smtClean="0">
                <a:solidFill>
                  <a:schemeClr val="tx2">
                    <a:lumMod val="75000"/>
                  </a:schemeClr>
                </a:solidFill>
                <a:latin typeface="Times New Roman" pitchFamily="18" charset="0"/>
                <a:cs typeface="Times New Roman" pitchFamily="18" charset="0"/>
              </a:rPr>
              <a:t>2</a:t>
            </a:r>
            <a:r>
              <a:rPr lang="el-GR" b="1" i="1" u="sng" dirty="0" smtClean="0">
                <a:solidFill>
                  <a:schemeClr val="tx2">
                    <a:lumMod val="75000"/>
                  </a:schemeClr>
                </a:solidFill>
                <a:latin typeface="Times New Roman" pitchFamily="18" charset="0"/>
                <a:cs typeface="Times New Roman" pitchFamily="18" charset="0"/>
              </a:rPr>
              <a:t>)</a:t>
            </a:r>
            <a:r>
              <a:rPr lang="en-US" b="1" i="1" u="sng" dirty="0">
                <a:solidFill>
                  <a:schemeClr val="tx2">
                    <a:lumMod val="75000"/>
                  </a:schemeClr>
                </a:solidFill>
                <a:latin typeface="Times New Roman" pitchFamily="18" charset="0"/>
                <a:cs typeface="Times New Roman" pitchFamily="18" charset="0"/>
              </a:rPr>
              <a:t> </a:t>
            </a:r>
            <a:r>
              <a:rPr lang="en-US" b="1" i="1" u="sng" dirty="0" smtClean="0">
                <a:solidFill>
                  <a:schemeClr val="tx2">
                    <a:lumMod val="75000"/>
                  </a:schemeClr>
                </a:solidFill>
                <a:latin typeface="Times New Roman" pitchFamily="18" charset="0"/>
                <a:cs typeface="Times New Roman" pitchFamily="18" charset="0"/>
              </a:rPr>
              <a:t>then the bimodal estimate of position should be closer to the auditory estimate and vice </a:t>
            </a:r>
            <a:r>
              <a:rPr lang="en-US" b="1" i="1" u="sng" dirty="0">
                <a:solidFill>
                  <a:schemeClr val="tx2">
                    <a:lumMod val="75000"/>
                  </a:schemeClr>
                </a:solidFill>
                <a:latin typeface="Times New Roman" pitchFamily="18" charset="0"/>
                <a:cs typeface="Times New Roman" pitchFamily="18" charset="0"/>
              </a:rPr>
              <a:t>v</a:t>
            </a:r>
            <a:r>
              <a:rPr lang="en-US" b="1" i="1" u="sng" dirty="0" smtClean="0">
                <a:solidFill>
                  <a:schemeClr val="tx2">
                    <a:lumMod val="75000"/>
                  </a:schemeClr>
                </a:solidFill>
                <a:latin typeface="Times New Roman" pitchFamily="18" charset="0"/>
                <a:cs typeface="Times New Roman" pitchFamily="18" charset="0"/>
              </a:rPr>
              <a:t>ersa</a:t>
            </a:r>
            <a:endParaRPr lang="el-GR" b="1" i="1" u="sng" dirty="0">
              <a:solidFill>
                <a:schemeClr val="tx2">
                  <a:lumMod val="75000"/>
                </a:schemeClr>
              </a:solidFill>
              <a:latin typeface="Times New Roman" pitchFamily="18" charset="0"/>
              <a:cs typeface="Times New Roman" pitchFamily="18" charset="0"/>
            </a:endParaRPr>
          </a:p>
        </p:txBody>
      </p:sp>
      <p:pic>
        <p:nvPicPr>
          <p:cNvPr id="3077" name="Picture 5"/>
          <p:cNvPicPr>
            <a:picLocks noChangeAspect="1" noChangeArrowheads="1"/>
          </p:cNvPicPr>
          <p:nvPr/>
        </p:nvPicPr>
        <p:blipFill>
          <a:blip r:embed="rId7"/>
          <a:srcRect/>
          <a:stretch>
            <a:fillRect/>
          </a:stretch>
        </p:blipFill>
        <p:spPr bwMode="auto">
          <a:xfrm>
            <a:off x="6657975" y="1"/>
            <a:ext cx="2486025" cy="157161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362325" y="500042"/>
            <a:ext cx="5781675" cy="5762625"/>
          </a:xfrm>
          <a:prstGeom prst="rect">
            <a:avLst/>
          </a:prstGeom>
          <a:noFill/>
          <a:ln w="9525">
            <a:noFill/>
            <a:miter lim="800000"/>
            <a:headEnd/>
            <a:tailEnd/>
          </a:ln>
          <a:effectLst/>
        </p:spPr>
      </p:pic>
      <p:sp>
        <p:nvSpPr>
          <p:cNvPr id="4" name="3 - TextBox"/>
          <p:cNvSpPr txBox="1"/>
          <p:nvPr/>
        </p:nvSpPr>
        <p:spPr>
          <a:xfrm>
            <a:off x="428596" y="357166"/>
            <a:ext cx="3214710" cy="369332"/>
          </a:xfrm>
          <a:prstGeom prst="rect">
            <a:avLst/>
          </a:prstGeom>
          <a:noFill/>
        </p:spPr>
        <p:txBody>
          <a:bodyPr wrap="square" rtlCol="0">
            <a:spAutoFit/>
          </a:bodyPr>
          <a:lstStyle/>
          <a:p>
            <a:pPr>
              <a:buFont typeface="Wingdings" pitchFamily="2" charset="2"/>
              <a:buChar char="q"/>
            </a:pPr>
            <a:r>
              <a:rPr lang="en-US" b="1" dirty="0" smtClean="0"/>
              <a:t>Precision and Prediction</a:t>
            </a:r>
            <a:endParaRPr lang="el-GR" b="1" dirty="0"/>
          </a:p>
        </p:txBody>
      </p:sp>
      <p:sp>
        <p:nvSpPr>
          <p:cNvPr id="5" name="4 - TextBox"/>
          <p:cNvSpPr txBox="1"/>
          <p:nvPr/>
        </p:nvSpPr>
        <p:spPr>
          <a:xfrm>
            <a:off x="428596" y="857232"/>
            <a:ext cx="2786082" cy="5632311"/>
          </a:xfrm>
          <a:prstGeom prst="rect">
            <a:avLst/>
          </a:prstGeom>
          <a:noFill/>
        </p:spPr>
        <p:txBody>
          <a:bodyPr wrap="square" rtlCol="0">
            <a:spAutoFit/>
          </a:bodyPr>
          <a:lstStyle/>
          <a:p>
            <a:pPr>
              <a:buFont typeface="Wingdings" pitchFamily="2" charset="2"/>
              <a:buChar char="§"/>
            </a:pPr>
            <a:r>
              <a:rPr lang="en-US" dirty="0" smtClean="0"/>
              <a:t>We tend to combine bottom up sensory signals with top down expectations (e.g.: camel and polar bear in the dessert)</a:t>
            </a:r>
          </a:p>
          <a:p>
            <a:endParaRPr lang="en-US" dirty="0" smtClean="0"/>
          </a:p>
          <a:p>
            <a:pPr>
              <a:buFont typeface="Wingdings" pitchFamily="2" charset="2"/>
              <a:buChar char="§"/>
            </a:pPr>
            <a:r>
              <a:rPr lang="en-US" dirty="0" smtClean="0"/>
              <a:t>But how sure are we about our predictions and how much about the evidence?</a:t>
            </a:r>
          </a:p>
          <a:p>
            <a:endParaRPr lang="en-US" dirty="0" smtClean="0"/>
          </a:p>
          <a:p>
            <a:pPr>
              <a:buFont typeface="Wingdings" pitchFamily="2" charset="2"/>
              <a:buChar char="§"/>
            </a:pPr>
            <a:r>
              <a:rPr lang="en-US" dirty="0" smtClean="0"/>
              <a:t>To what degree does the present resembles the past?</a:t>
            </a:r>
          </a:p>
          <a:p>
            <a:pPr marL="342900" indent="-342900">
              <a:buFont typeface="+mj-lt"/>
              <a:buAutoNum type="arabicPeriod"/>
            </a:pPr>
            <a:r>
              <a:rPr lang="en-US" dirty="0" smtClean="0"/>
              <a:t>Update our predictions and our top-down predictions become less precise</a:t>
            </a:r>
          </a:p>
          <a:p>
            <a:pPr marL="342900" indent="-342900">
              <a:buFont typeface="+mj-lt"/>
              <a:buAutoNum type="arabicPeriod"/>
            </a:pPr>
            <a:r>
              <a:rPr lang="en-US" dirty="0" smtClean="0"/>
              <a:t>More weight to bottom-up signals</a:t>
            </a:r>
            <a:endParaRPr lang="el-GR" dirty="0"/>
          </a:p>
        </p:txBody>
      </p:sp>
      <p:sp>
        <p:nvSpPr>
          <p:cNvPr id="6" name="5 - TextBox"/>
          <p:cNvSpPr txBox="1"/>
          <p:nvPr/>
        </p:nvSpPr>
        <p:spPr>
          <a:xfrm>
            <a:off x="2643110" y="6273225"/>
            <a:ext cx="6500890" cy="584775"/>
          </a:xfrm>
          <a:prstGeom prst="rect">
            <a:avLst/>
          </a:prstGeom>
          <a:noFill/>
        </p:spPr>
        <p:txBody>
          <a:bodyPr wrap="square" rtlCol="0">
            <a:spAutoFit/>
          </a:bodyPr>
          <a:lstStyle/>
          <a:p>
            <a:r>
              <a:rPr lang="en-US" sz="1600" dirty="0" smtClean="0">
                <a:hlinkClick r:id="rId3"/>
              </a:rPr>
              <a:t>https://www.cell.com/current-biology/pdf/S0960-9822(21)01034-4.pdf</a:t>
            </a:r>
          </a:p>
          <a:p>
            <a:r>
              <a:rPr lang="en-US" sz="1600" dirty="0" smtClean="0">
                <a:hlinkClick r:id="rId3"/>
              </a:rPr>
              <a:t>https://www.sciencedirect.com/science/article/pii/S0928425704000841</a:t>
            </a:r>
            <a:r>
              <a:rPr lang="en-US" sz="1600" dirty="0" smtClean="0"/>
              <a:t> </a:t>
            </a:r>
            <a:endParaRPr lang="el-GR" sz="16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369</Words>
  <Application>Microsoft Office PowerPoint</Application>
  <PresentationFormat>Προβολή στην οθόνη (4:3)</PresentationFormat>
  <Paragraphs>45</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Precision, Multisensory Integration  and Bayesian brain</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elena</dc:creator>
  <cp:lastModifiedBy>elena</cp:lastModifiedBy>
  <cp:revision>34</cp:revision>
  <dcterms:created xsi:type="dcterms:W3CDTF">2024-06-03T19:14:23Z</dcterms:created>
  <dcterms:modified xsi:type="dcterms:W3CDTF">2024-06-10T08:31:08Z</dcterms:modified>
</cp:coreProperties>
</file>