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34C0C-9558-488A-A2AA-5826166E9AB7}">
          <p14:sldIdLst>
            <p14:sldId id="256"/>
            <p14:sldId id="257"/>
            <p14:sldId id="258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B348-6EDE-48CA-9DE6-F23B3BF1C080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F163E-C646-469A-9B4C-83E375A7D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8276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B348-6EDE-48CA-9DE6-F23B3BF1C080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F163E-C646-469A-9B4C-83E375A7D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517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B348-6EDE-48CA-9DE6-F23B3BF1C080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F163E-C646-469A-9B4C-83E375A7D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41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B348-6EDE-48CA-9DE6-F23B3BF1C080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F163E-C646-469A-9B4C-83E375A7D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23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B348-6EDE-48CA-9DE6-F23B3BF1C080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F163E-C646-469A-9B4C-83E375A7D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361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B348-6EDE-48CA-9DE6-F23B3BF1C080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F163E-C646-469A-9B4C-83E375A7D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054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B348-6EDE-48CA-9DE6-F23B3BF1C080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F163E-C646-469A-9B4C-83E375A7DDF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9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B348-6EDE-48CA-9DE6-F23B3BF1C080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F163E-C646-469A-9B4C-83E375A7D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07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B348-6EDE-48CA-9DE6-F23B3BF1C080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F163E-C646-469A-9B4C-83E375A7D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8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6B348-6EDE-48CA-9DE6-F23B3BF1C080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F163E-C646-469A-9B4C-83E375A7D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44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956B348-6EDE-48CA-9DE6-F23B3BF1C080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F163E-C646-469A-9B4C-83E375A7D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25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956B348-6EDE-48CA-9DE6-F23B3BF1C080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E1F163E-C646-469A-9B4C-83E375A7DD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07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07/s11097-020-09711-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0BD42-53C8-6F57-EF2B-6D29013669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2000" dirty="0"/>
              <a:t>ΟΠΤΙΚΗ ΑΝΤΙΛΗΨΗ ΚΑΙ ΨΥΧΟΛΟΓΙΑ</a:t>
            </a:r>
            <a:endParaRPr lang="en-US" sz="2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A3A56F-F1D4-203A-E49E-9954BBF63F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Έχει ο εγκέφαλος την αποκλειστικότητα της μελέτης στην </a:t>
            </a:r>
            <a:r>
              <a:rPr lang="el-GR" dirty="0" err="1"/>
              <a:t>νευροεπιστήμη</a:t>
            </a:r>
            <a:r>
              <a:rPr lang="el-GR" dirty="0"/>
              <a:t>;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6F65F5-8766-19F3-D125-B1A78A97902B}"/>
              </a:ext>
            </a:extLst>
          </p:cNvPr>
          <p:cNvSpPr txBox="1"/>
          <p:nvPr/>
        </p:nvSpPr>
        <p:spPr>
          <a:xfrm>
            <a:off x="8042988" y="377337"/>
            <a:ext cx="33139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/>
              <a:t>ΠΜΣ Γνωσιακή Επιστήμη-Τμήμα ΙΦΕ 2024</a:t>
            </a:r>
          </a:p>
          <a:p>
            <a:endParaRPr lang="en-US" sz="1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BA6C33-8EA3-56DF-B36D-148E204F4F8C}"/>
              </a:ext>
            </a:extLst>
          </p:cNvPr>
          <p:cNvSpPr txBox="1"/>
          <p:nvPr/>
        </p:nvSpPr>
        <p:spPr>
          <a:xfrm>
            <a:off x="9448022" y="5912318"/>
            <a:ext cx="22875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/>
              <a:t>Δημήτρης Νικολής</a:t>
            </a:r>
          </a:p>
        </p:txBody>
      </p:sp>
    </p:spTree>
    <p:extLst>
      <p:ext uri="{BB962C8B-B14F-4D97-AF65-F5344CB8AC3E}">
        <p14:creationId xmlns:p14="http://schemas.microsoft.com/office/powerpoint/2010/main" val="2885130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C00B7-6291-7878-9DEB-5EDA6CA5F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939873"/>
            <a:ext cx="7729728" cy="4733139"/>
          </a:xfrm>
        </p:spPr>
        <p:txBody>
          <a:bodyPr>
            <a:normAutofit/>
          </a:bodyPr>
          <a:lstStyle/>
          <a:p>
            <a:pPr algn="just"/>
            <a:r>
              <a:rPr lang="el-GR" sz="1600" dirty="0"/>
              <a:t>Η ιδέα για αυτή τη μικρή παρουσίαση προέκυψε από την κοινώς αποδεκτή θέση πως η βασική επιστήμη που ασχολείται με τον εγκέφαλο, είναι η </a:t>
            </a:r>
            <a:r>
              <a:rPr lang="el-GR" sz="1600" dirty="0" err="1"/>
              <a:t>Νευροεπιστήμη</a:t>
            </a:r>
            <a:r>
              <a:rPr lang="el-GR" sz="1600" dirty="0"/>
              <a:t>.</a:t>
            </a:r>
          </a:p>
          <a:p>
            <a:pPr algn="just"/>
            <a:r>
              <a:rPr lang="el-GR" sz="1600" dirty="0"/>
              <a:t>Θα πρέπει όμως η </a:t>
            </a:r>
            <a:r>
              <a:rPr lang="el-GR" sz="1600" dirty="0" err="1"/>
              <a:t>Νευροεπιστήμη</a:t>
            </a:r>
            <a:r>
              <a:rPr lang="el-GR" sz="1600" dirty="0"/>
              <a:t> να επικεντρώνεται κατά βάσιν στον εγκέφαλο;</a:t>
            </a:r>
          </a:p>
          <a:p>
            <a:pPr algn="just"/>
            <a:r>
              <a:rPr lang="el-GR" sz="1600" dirty="0"/>
              <a:t>Πράγματι ο εγκέφαλος συνιστά το βασικό όργανο που ευθύνεται για τον έλεγχο του υπόλοιπου σώματος χάριν στον μεγάλο αριθμό νευρώνων που οργανώνονται σε δίκτυα.</a:t>
            </a:r>
          </a:p>
          <a:p>
            <a:pPr algn="just"/>
            <a:r>
              <a:rPr lang="el-GR" sz="1600" dirty="0"/>
              <a:t>Το βασικό αυτό χαρακτηριστικό έχει οδηγήσει πλειάδα επιστημόνων να στρέψει το ενδιαφέρον στην μελέτη αυτού και μόνο του οργάνου προκειμένου να μελετήσει την ανθρώπινη νόηση.</a:t>
            </a:r>
          </a:p>
          <a:p>
            <a:pPr algn="just"/>
            <a:r>
              <a:rPr lang="el-GR" sz="1600" dirty="0"/>
              <a:t>ΟΜΩΣ, είναι σε θέση ένας εγκέφαλος να λειτουργήσει εκτός σώματος;</a:t>
            </a:r>
          </a:p>
          <a:p>
            <a:pPr algn="just"/>
            <a:r>
              <a:rPr lang="el-GR" sz="1600" dirty="0"/>
              <a:t>Το σώμα πάλι λειτουργεί αυτόνομα, δηλαδή δεν έρχεται σε </a:t>
            </a:r>
            <a:r>
              <a:rPr lang="el-GR" sz="1600" dirty="0" err="1"/>
              <a:t>διάδραση</a:t>
            </a:r>
            <a:r>
              <a:rPr lang="el-GR" sz="1600" dirty="0"/>
              <a:t> με το περιβάλλον;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1574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6DEF3-A8A7-2861-D54F-C1A100854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977196"/>
            <a:ext cx="7729728" cy="4275940"/>
          </a:xfrm>
        </p:spPr>
        <p:txBody>
          <a:bodyPr>
            <a:normAutofit/>
          </a:bodyPr>
          <a:lstStyle/>
          <a:p>
            <a:pPr algn="just"/>
            <a:r>
              <a:rPr lang="el-GR" sz="1600" dirty="0"/>
              <a:t>Μια βασική προσέγγιση στην γνωσιακή επιστήμη είναι αυτή της ενσώματης νόησης (</a:t>
            </a:r>
            <a:r>
              <a:rPr lang="en-US" sz="1600" b="1" dirty="0"/>
              <a:t>Embodied cognition</a:t>
            </a:r>
            <a:r>
              <a:rPr lang="en-US" sz="1600" dirty="0"/>
              <a:t>) </a:t>
            </a:r>
            <a:r>
              <a:rPr lang="el-GR" sz="1600" dirty="0"/>
              <a:t>που θέλει τον εγκέφαλο να μην είναι ένα αυτόνομο όργανο που λειτουργεί υπεράνω των δυνατοτήτων του σώματος και της πληροφορίας που αυτό παρέχει σε συνάρτηση με το περιβάλλον.</a:t>
            </a:r>
          </a:p>
          <a:p>
            <a:pPr algn="just"/>
            <a:r>
              <a:rPr lang="el-GR" sz="1600" dirty="0"/>
              <a:t>Αυτό σημαίνει πως ο εγκέφαλος δεν είναι ένα εξέχων μέρος της νόησης, αλλά μέρος ενός ενιαίου όλου, του σώματος, το οποίο συμμετέχει συλλήβδην στη νόηση.</a:t>
            </a:r>
          </a:p>
          <a:p>
            <a:pPr algn="just"/>
            <a:r>
              <a:rPr lang="el-GR" sz="1600" dirty="0"/>
              <a:t> Για παράδειγμα τα τελευταία χρόνια έχει παρατηρηθεί ο ουσιαστικός ρόλος που παρέχει το έντερο και ιδιαίτερα το </a:t>
            </a:r>
            <a:r>
              <a:rPr lang="el-GR" sz="1600" dirty="0" err="1"/>
              <a:t>μικροβίωμά</a:t>
            </a:r>
            <a:r>
              <a:rPr lang="el-GR" sz="1600" dirty="0"/>
              <a:t> του στις εγκεφαλικές διεργασίες. Ως εκ τούτου, αν και τα ευρήματα για αυτό είναι ακόμα σε πρωτόλεια μορφή, γίνεται αντιληπτό πως η θέση που θέλει έναν αυτόνομο εγκέφαλο διαρθρωμένο σε υποσυστήματα βάλλεται από τα δεδομένα.</a:t>
            </a:r>
          </a:p>
          <a:p>
            <a:pPr algn="just"/>
            <a:r>
              <a:rPr lang="el-GR" sz="1600" dirty="0"/>
              <a:t>Οι δυνατότητες που παρέχει αυτή η προσέγγιση στη </a:t>
            </a:r>
            <a:r>
              <a:rPr lang="el-GR" sz="1600" dirty="0" err="1"/>
              <a:t>νευροεπιστήμη</a:t>
            </a:r>
            <a:r>
              <a:rPr lang="el-GR" sz="1600" dirty="0"/>
              <a:t> κρίνονται πολλά υποσχόμενες χάρη στο μεγάλο εύρος εφαρμογής αυτής πέραν του εγκεφάλου.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15694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898039-937C-8D69-1E07-BE36F9ACD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967865"/>
            <a:ext cx="7729728" cy="1933955"/>
          </a:xfrm>
        </p:spPr>
        <p:txBody>
          <a:bodyPr/>
          <a:lstStyle/>
          <a:p>
            <a:pPr algn="just"/>
            <a:r>
              <a:rPr lang="el-GR" b="1" dirty="0"/>
              <a:t>ΒΙΒΛΙΟΓΡΑΦΙΑ</a:t>
            </a:r>
          </a:p>
          <a:p>
            <a:pPr algn="just"/>
            <a:r>
              <a:rPr lang="en-US" dirty="0"/>
              <a:t>Raja, V. (2022). Embodiment and cognitive neuroscience: the forgotten tales. Phenom </a:t>
            </a:r>
            <a:r>
              <a:rPr lang="en-US" dirty="0" err="1"/>
              <a:t>Cogn</a:t>
            </a:r>
            <a:r>
              <a:rPr lang="en-US" dirty="0"/>
              <a:t> Sci 21, 603–623 </a:t>
            </a:r>
            <a:r>
              <a:rPr lang="en-US" dirty="0">
                <a:hlinkClick r:id="rId2"/>
              </a:rPr>
              <a:t>https://doi.org/10.1007/s11097-020-09711-0</a:t>
            </a:r>
            <a:endParaRPr lang="el-GR" dirty="0"/>
          </a:p>
          <a:p>
            <a:pPr algn="just"/>
            <a:r>
              <a:rPr lang="en-US" dirty="0"/>
              <a:t>Varela, F., Thompson, E., &amp; Rosch, E. (1991). The embodied mind: Cognitive science and human experience. Cambridge, MA: MIT Press.</a:t>
            </a:r>
          </a:p>
        </p:txBody>
      </p:sp>
    </p:spTree>
    <p:extLst>
      <p:ext uri="{BB962C8B-B14F-4D97-AF65-F5344CB8AC3E}">
        <p14:creationId xmlns:p14="http://schemas.microsoft.com/office/powerpoint/2010/main" val="113574996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34</TotalTime>
  <Words>356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Parcel</vt:lpstr>
      <vt:lpstr>ΟΠΤΙΚΗ ΑΝΤΙΛΗΨΗ ΚΑΙ ΨΥΧΟΛΟΓΙΑ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ΟΠΤΙΚΗ ΑΝΤΙΛΗΨΗ ΚΑΙ ΨΥΧΟΛΟΓΙΑ</dc:title>
  <dc:creator>Dimos Nikolis</dc:creator>
  <cp:lastModifiedBy>Dimos Nikolis</cp:lastModifiedBy>
  <cp:revision>5</cp:revision>
  <dcterms:created xsi:type="dcterms:W3CDTF">2024-03-08T01:04:19Z</dcterms:created>
  <dcterms:modified xsi:type="dcterms:W3CDTF">2024-03-08T01:38:48Z</dcterms:modified>
</cp:coreProperties>
</file>