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08" r:id="rId2"/>
    <p:sldId id="351" r:id="rId3"/>
    <p:sldId id="355" r:id="rId4"/>
    <p:sldId id="333" r:id="rId5"/>
    <p:sldId id="334" r:id="rId6"/>
    <p:sldId id="332" r:id="rId7"/>
    <p:sldId id="366" r:id="rId8"/>
    <p:sldId id="40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CA0CC-4B2C-4895-88DE-746FC9D3A745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E639C-DE19-4797-BDB6-47405F98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97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4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1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19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43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6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6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27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3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2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ACF1-4C4E-415E-8912-D6F02CFF8D00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17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KrpZMNEDO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5" y="1700808"/>
            <a:ext cx="8239052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6739"/>
            <a:ext cx="83202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4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vs. Likelihood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484784"/>
            <a:ext cx="8808913" cy="482453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The number that is the probability of some observed outcomes given a set of parameter values is regarded as </a:t>
            </a:r>
            <a:r>
              <a:rPr lang="en-GB" b="1" dirty="0"/>
              <a:t>the likelihood of the set of parameter </a:t>
            </a:r>
            <a:r>
              <a:rPr lang="en-GB" b="1" dirty="0" smtClean="0"/>
              <a:t>values (hypothesis)</a:t>
            </a:r>
            <a:r>
              <a:rPr lang="en-GB" dirty="0" smtClean="0"/>
              <a:t> </a:t>
            </a:r>
            <a:r>
              <a:rPr lang="en-GB" dirty="0"/>
              <a:t>given the observed </a:t>
            </a:r>
            <a:r>
              <a:rPr lang="en-GB" dirty="0" smtClean="0"/>
              <a:t>outcomes (evidence)</a:t>
            </a:r>
            <a:endParaRPr lang="en-GB" dirty="0"/>
          </a:p>
          <a:p>
            <a:endParaRPr lang="en-US" dirty="0"/>
          </a:p>
          <a:p>
            <a:r>
              <a:rPr lang="en-US" dirty="0" smtClean="0"/>
              <a:t>The likelihood is about the stimulus/parameter/hypothesis – what are the likely stimuli that could give rise to this data (e.g. activation)?</a:t>
            </a:r>
          </a:p>
          <a:p>
            <a:endParaRPr lang="en-US" dirty="0" smtClean="0"/>
          </a:p>
          <a:p>
            <a:r>
              <a:rPr lang="en-US" dirty="0" smtClean="0"/>
              <a:t>Likelihood is also referred to as </a:t>
            </a:r>
            <a:r>
              <a:rPr lang="en-US" i="1" dirty="0" smtClean="0"/>
              <a:t>inverse probability</a:t>
            </a:r>
            <a:r>
              <a:rPr lang="en-US" dirty="0" smtClean="0"/>
              <a:t>, as well as </a:t>
            </a:r>
            <a:r>
              <a:rPr lang="en-US" i="1" dirty="0" err="1" smtClean="0"/>
              <a:t>unormalised</a:t>
            </a:r>
            <a:r>
              <a:rPr lang="en-US" i="1" dirty="0" smtClean="0"/>
              <a:t> probability</a:t>
            </a:r>
            <a:r>
              <a:rPr lang="en-US" dirty="0"/>
              <a:t> </a:t>
            </a:r>
            <a:r>
              <a:rPr lang="en-US" dirty="0" smtClean="0"/>
              <a:t>(likelihoods need not add to 1 – thief example)</a:t>
            </a:r>
          </a:p>
          <a:p>
            <a:endParaRPr lang="en-US" dirty="0" smtClean="0"/>
          </a:p>
          <a:p>
            <a:r>
              <a:rPr lang="en-GB" dirty="0"/>
              <a:t>Probability attaches to possible </a:t>
            </a:r>
            <a:r>
              <a:rPr lang="en-GB" dirty="0" smtClean="0"/>
              <a:t>results whereas </a:t>
            </a:r>
            <a:r>
              <a:rPr lang="en-GB" dirty="0"/>
              <a:t>likelihood attaches to </a:t>
            </a:r>
            <a:r>
              <a:rPr lang="en-GB" dirty="0" smtClean="0"/>
              <a:t>hypotheses about how these data came around</a:t>
            </a:r>
          </a:p>
          <a:p>
            <a:endParaRPr lang="en-GB" dirty="0" smtClean="0"/>
          </a:p>
          <a:p>
            <a:r>
              <a:rPr lang="en-US" dirty="0" smtClean="0"/>
              <a:t>Sometimes people wright P(D/H)=L(H/D)</a:t>
            </a:r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AutoShape 2" descr="Αποτέλεσμα εικόνας για bayes's theor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Αποτέλεσμα εικόνας για bayes's theor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Αποτέλεσμα εικόνας για bayes's theor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Αποτέλεσμα εικόνας για bayes's theore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7" y="476672"/>
            <a:ext cx="8064895" cy="6048672"/>
          </a:xfrm>
        </p:spPr>
      </p:pic>
    </p:spTree>
    <p:extLst>
      <p:ext uri="{BB962C8B-B14F-4D97-AF65-F5344CB8AC3E}">
        <p14:creationId xmlns:p14="http://schemas.microsoft.com/office/powerpoint/2010/main" val="17524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6" y="417396"/>
            <a:ext cx="8187754" cy="6140816"/>
          </a:xfrm>
        </p:spPr>
      </p:pic>
    </p:spTree>
    <p:extLst>
      <p:ext uri="{BB962C8B-B14F-4D97-AF65-F5344CB8AC3E}">
        <p14:creationId xmlns:p14="http://schemas.microsoft.com/office/powerpoint/2010/main" val="35133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692696"/>
            <a:ext cx="7587686" cy="5690765"/>
          </a:xfrm>
        </p:spPr>
      </p:pic>
    </p:spTree>
    <p:extLst>
      <p:ext uri="{BB962C8B-B14F-4D97-AF65-F5344CB8AC3E}">
        <p14:creationId xmlns:p14="http://schemas.microsoft.com/office/powerpoint/2010/main" val="33027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4" y="247421"/>
            <a:ext cx="8407960" cy="6305970"/>
          </a:xfrm>
        </p:spPr>
      </p:pic>
    </p:spTree>
    <p:extLst>
      <p:ext uri="{BB962C8B-B14F-4D97-AF65-F5344CB8AC3E}">
        <p14:creationId xmlns:p14="http://schemas.microsoft.com/office/powerpoint/2010/main" val="39443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Bayes </a:t>
            </a:r>
            <a:r>
              <a:rPr lang="en-US" sz="2800" b="1" dirty="0"/>
              <a:t>law makes sense &amp; we </a:t>
            </a:r>
            <a:r>
              <a:rPr lang="en-US" sz="2800" b="1" dirty="0" smtClean="0"/>
              <a:t>use it </a:t>
            </a:r>
            <a:r>
              <a:rPr lang="en-US" sz="2800" b="1" dirty="0"/>
              <a:t>to make (probabilistic) </a:t>
            </a:r>
            <a:r>
              <a:rPr lang="en-US" sz="2800" b="1" dirty="0" smtClean="0"/>
              <a:t>inferences of what is going on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12568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Gestalt </a:t>
            </a:r>
            <a:r>
              <a:rPr lang="en-US" sz="1800" dirty="0" smtClean="0"/>
              <a:t>Psychology</a:t>
            </a:r>
          </a:p>
          <a:p>
            <a:r>
              <a:rPr lang="en-US" sz="1800" dirty="0" smtClean="0"/>
              <a:t>Other examples </a:t>
            </a:r>
            <a:r>
              <a:rPr lang="en-US" sz="1800" dirty="0"/>
              <a:t>from visual/sensory perception</a:t>
            </a:r>
          </a:p>
          <a:p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problem of forgetting priors </a:t>
            </a:r>
            <a:endParaRPr lang="en-US" sz="1800" dirty="0" smtClean="0"/>
          </a:p>
          <a:p>
            <a:r>
              <a:rPr lang="en-US" sz="1800" dirty="0"/>
              <a:t>The problem of strong </a:t>
            </a:r>
            <a:r>
              <a:rPr lang="en-US" sz="1800" dirty="0" smtClean="0"/>
              <a:t>priors (Freud?)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The rare disease problem (test is 90% correct, disease is 1/100) (9/108)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The Monty Hall Example (2/3 win if change)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The cookie problem (30v/10c &amp; 20v/20c: take 1, it is v, P it is from box1?) (3/5)</a:t>
            </a:r>
          </a:p>
          <a:p>
            <a:r>
              <a:rPr lang="en-US" sz="1800" dirty="0" err="1" smtClean="0">
                <a:solidFill>
                  <a:srgbClr val="FF0000"/>
                </a:solidFill>
              </a:rPr>
              <a:t>m&amp;m</a:t>
            </a:r>
            <a:r>
              <a:rPr lang="en-US" sz="1800" dirty="0" smtClean="0">
                <a:solidFill>
                  <a:srgbClr val="FF0000"/>
                </a:solidFill>
              </a:rPr>
              <a:t> (‘95 change G 10-&gt;20 &amp; Y 20-&gt;14. ’94 &amp; ’96 bags, P that Y is from ‘94?) (20/27)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Elvis Presley (P dead twin brother was identical? 1/125 fraternal, 1/300 identical) (5/11)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r>
              <a:rPr lang="en-GB" sz="1800">
                <a:hlinkClick r:id="rId2"/>
              </a:rPr>
              <a:t>https</a:t>
            </a:r>
            <a:r>
              <a:rPr lang="en-GB" sz="1800">
                <a:hlinkClick r:id="rId2"/>
              </a:rPr>
              <a:t>://</a:t>
            </a:r>
            <a:r>
              <a:rPr lang="en-GB" sz="1800" smtClean="0">
                <a:hlinkClick r:id="rId2"/>
              </a:rPr>
              <a:t>www.youtube.com/watch?v=0KrpZMNEDOY</a:t>
            </a:r>
            <a:endParaRPr lang="en-GB" sz="180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844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237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Probability vs. Likelihood</vt:lpstr>
      <vt:lpstr>PowerPoint Presentation</vt:lpstr>
      <vt:lpstr>PowerPoint Presentation</vt:lpstr>
      <vt:lpstr>PowerPoint Presentation</vt:lpstr>
      <vt:lpstr>PowerPoint Presentation</vt:lpstr>
      <vt:lpstr> Bayes law makes sense &amp; we use it to make (probabilistic) inferences of what is going 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Kostantinos</dc:creator>
  <cp:lastModifiedBy>Konstantinos</cp:lastModifiedBy>
  <cp:revision>197</cp:revision>
  <dcterms:created xsi:type="dcterms:W3CDTF">2017-05-25T08:59:34Z</dcterms:created>
  <dcterms:modified xsi:type="dcterms:W3CDTF">2024-06-13T10:57:40Z</dcterms:modified>
</cp:coreProperties>
</file>