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sldIdLst>
    <p:sldId id="265" r:id="rId3"/>
    <p:sldId id="267" r:id="rId4"/>
    <p:sldId id="257" r:id="rId5"/>
    <p:sldId id="303" r:id="rId6"/>
    <p:sldId id="302" r:id="rId7"/>
    <p:sldId id="304" r:id="rId8"/>
    <p:sldId id="294" r:id="rId9"/>
    <p:sldId id="305" r:id="rId10"/>
    <p:sldId id="269" r:id="rId11"/>
    <p:sldId id="281" r:id="rId12"/>
    <p:sldId id="309" r:id="rId13"/>
    <p:sldId id="310" r:id="rId14"/>
    <p:sldId id="311" r:id="rId15"/>
    <p:sldId id="306" r:id="rId16"/>
    <p:sldId id="312" r:id="rId17"/>
    <p:sldId id="258" r:id="rId18"/>
    <p:sldId id="316" r:id="rId19"/>
    <p:sldId id="287" r:id="rId20"/>
    <p:sldId id="288" r:id="rId21"/>
    <p:sldId id="317" r:id="rId22"/>
    <p:sldId id="259" r:id="rId23"/>
    <p:sldId id="271" r:id="rId24"/>
    <p:sldId id="260" r:id="rId25"/>
    <p:sldId id="261" r:id="rId26"/>
    <p:sldId id="263" r:id="rId27"/>
    <p:sldId id="264" r:id="rId28"/>
    <p:sldId id="273" r:id="rId29"/>
    <p:sldId id="274" r:id="rId30"/>
    <p:sldId id="275" r:id="rId31"/>
    <p:sldId id="276" r:id="rId32"/>
    <p:sldId id="277" r:id="rId33"/>
    <p:sldId id="282" r:id="rId34"/>
    <p:sldId id="280" r:id="rId35"/>
    <p:sldId id="283" r:id="rId36"/>
    <p:sldId id="284" r:id="rId37"/>
    <p:sldId id="285" r:id="rId38"/>
    <p:sldId id="286" r:id="rId39"/>
    <p:sldId id="278" r:id="rId40"/>
    <p:sldId id="279" r:id="rId41"/>
    <p:sldId id="301" r:id="rId42"/>
  </p:sldIdLst>
  <p:sldSz cx="12098338"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49" y="53"/>
      </p:cViewPr>
      <p:guideLst>
        <p:guide orient="horz" pos="2160"/>
        <p:guide pos="381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4999B-E9D9-4AAD-9578-9AF92B29D286}"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l-GR"/>
        </a:p>
      </dgm:t>
    </dgm:pt>
    <dgm:pt modelId="{1D41E51F-CF1F-4730-8220-4F23032120E2}">
      <dgm:prSet phldrT="[Κείμενο]"/>
      <dgm:spPr/>
      <dgm:t>
        <a:bodyPr/>
        <a:lstStyle/>
        <a:p>
          <a:r>
            <a:rPr lang="el-GR" dirty="0"/>
            <a:t>άνθρωπος</a:t>
          </a:r>
        </a:p>
      </dgm:t>
    </dgm:pt>
    <dgm:pt modelId="{8FFB935F-7C50-47F4-8357-1DB964883D6E}" type="parTrans" cxnId="{69085E6D-C50B-407F-AC6D-05771162C9F7}">
      <dgm:prSet/>
      <dgm:spPr/>
      <dgm:t>
        <a:bodyPr/>
        <a:lstStyle/>
        <a:p>
          <a:endParaRPr lang="el-GR"/>
        </a:p>
      </dgm:t>
    </dgm:pt>
    <dgm:pt modelId="{83F5B462-4450-448E-95A0-C7CC72E6DC97}" type="sibTrans" cxnId="{69085E6D-C50B-407F-AC6D-05771162C9F7}">
      <dgm:prSet/>
      <dgm:spPr/>
      <dgm:t>
        <a:bodyPr/>
        <a:lstStyle/>
        <a:p>
          <a:endParaRPr lang="el-GR"/>
        </a:p>
      </dgm:t>
    </dgm:pt>
    <dgm:pt modelId="{D6B8205D-62D5-4416-82BD-7E8B45FD74C4}">
      <dgm:prSet phldrT="[Κείμενο]"/>
      <dgm:spPr/>
      <dgm:t>
        <a:bodyPr/>
        <a:lstStyle/>
        <a:p>
          <a:r>
            <a:rPr lang="el-GR" dirty="0"/>
            <a:t>φύση</a:t>
          </a:r>
        </a:p>
      </dgm:t>
    </dgm:pt>
    <dgm:pt modelId="{EF0D5D48-A8FF-44B7-B157-DE4C3BCEE316}" type="parTrans" cxnId="{ED4BFC73-FD04-46F4-9B4E-9694AC1EF5B5}">
      <dgm:prSet/>
      <dgm:spPr/>
      <dgm:t>
        <a:bodyPr/>
        <a:lstStyle/>
        <a:p>
          <a:endParaRPr lang="el-GR"/>
        </a:p>
      </dgm:t>
    </dgm:pt>
    <dgm:pt modelId="{39253015-D343-46CE-824D-0457FBCF93CA}" type="sibTrans" cxnId="{ED4BFC73-FD04-46F4-9B4E-9694AC1EF5B5}">
      <dgm:prSet/>
      <dgm:spPr/>
      <dgm:t>
        <a:bodyPr/>
        <a:lstStyle/>
        <a:p>
          <a:endParaRPr lang="el-GR"/>
        </a:p>
      </dgm:t>
    </dgm:pt>
    <dgm:pt modelId="{0A1C2453-EE9F-4582-9CB6-45F318C11B85}" type="pres">
      <dgm:prSet presAssocID="{5BC4999B-E9D9-4AAD-9578-9AF92B29D286}" presName="cycle" presStyleCnt="0">
        <dgm:presLayoutVars>
          <dgm:dir/>
          <dgm:resizeHandles val="exact"/>
        </dgm:presLayoutVars>
      </dgm:prSet>
      <dgm:spPr/>
    </dgm:pt>
    <dgm:pt modelId="{67E59AB5-5DB2-4BCB-A8D6-F60C84AEC476}" type="pres">
      <dgm:prSet presAssocID="{1D41E51F-CF1F-4730-8220-4F23032120E2}" presName="arrow" presStyleLbl="node1" presStyleIdx="0" presStyleCnt="2">
        <dgm:presLayoutVars>
          <dgm:bulletEnabled val="1"/>
        </dgm:presLayoutVars>
      </dgm:prSet>
      <dgm:spPr/>
    </dgm:pt>
    <dgm:pt modelId="{41759FF6-C26E-49DC-AA96-804D780EF98D}" type="pres">
      <dgm:prSet presAssocID="{D6B8205D-62D5-4416-82BD-7E8B45FD74C4}" presName="arrow" presStyleLbl="node1" presStyleIdx="1" presStyleCnt="2" custRadScaleRad="97061" custRadScaleInc="-1641">
        <dgm:presLayoutVars>
          <dgm:bulletEnabled val="1"/>
        </dgm:presLayoutVars>
      </dgm:prSet>
      <dgm:spPr/>
    </dgm:pt>
  </dgm:ptLst>
  <dgm:cxnLst>
    <dgm:cxn modelId="{C6FAF402-70F4-40F7-BA41-4FAD5D4E584E}" type="presOf" srcId="{1D41E51F-CF1F-4730-8220-4F23032120E2}" destId="{67E59AB5-5DB2-4BCB-A8D6-F60C84AEC476}" srcOrd="0" destOrd="0" presId="urn:microsoft.com/office/officeart/2005/8/layout/arrow1"/>
    <dgm:cxn modelId="{4B6F6A4B-8D97-4812-A50F-9D2B7CB3A5E9}" type="presOf" srcId="{5BC4999B-E9D9-4AAD-9578-9AF92B29D286}" destId="{0A1C2453-EE9F-4582-9CB6-45F318C11B85}" srcOrd="0" destOrd="0" presId="urn:microsoft.com/office/officeart/2005/8/layout/arrow1"/>
    <dgm:cxn modelId="{69085E6D-C50B-407F-AC6D-05771162C9F7}" srcId="{5BC4999B-E9D9-4AAD-9578-9AF92B29D286}" destId="{1D41E51F-CF1F-4730-8220-4F23032120E2}" srcOrd="0" destOrd="0" parTransId="{8FFB935F-7C50-47F4-8357-1DB964883D6E}" sibTransId="{83F5B462-4450-448E-95A0-C7CC72E6DC97}"/>
    <dgm:cxn modelId="{ED4BFC73-FD04-46F4-9B4E-9694AC1EF5B5}" srcId="{5BC4999B-E9D9-4AAD-9578-9AF92B29D286}" destId="{D6B8205D-62D5-4416-82BD-7E8B45FD74C4}" srcOrd="1" destOrd="0" parTransId="{EF0D5D48-A8FF-44B7-B157-DE4C3BCEE316}" sibTransId="{39253015-D343-46CE-824D-0457FBCF93CA}"/>
    <dgm:cxn modelId="{005BFDC0-57C1-41E1-80C0-F5C89571AC3A}" type="presOf" srcId="{D6B8205D-62D5-4416-82BD-7E8B45FD74C4}" destId="{41759FF6-C26E-49DC-AA96-804D780EF98D}" srcOrd="0" destOrd="0" presId="urn:microsoft.com/office/officeart/2005/8/layout/arrow1"/>
    <dgm:cxn modelId="{C461DA70-5D51-47CB-90A8-B7C832DEBA46}" type="presParOf" srcId="{0A1C2453-EE9F-4582-9CB6-45F318C11B85}" destId="{67E59AB5-5DB2-4BCB-A8D6-F60C84AEC476}" srcOrd="0" destOrd="0" presId="urn:microsoft.com/office/officeart/2005/8/layout/arrow1"/>
    <dgm:cxn modelId="{ECD68FED-6B5C-4BC4-BADF-29E4CB5AAF9E}" type="presParOf" srcId="{0A1C2453-EE9F-4582-9CB6-45F318C11B85}" destId="{41759FF6-C26E-49DC-AA96-804D780EF98D}" srcOrd="1" destOrd="0" presId="urn:microsoft.com/office/officeart/2005/8/layout/arrow1"/>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59AB5-5DB2-4BCB-A8D6-F60C84AEC476}">
      <dsp:nvSpPr>
        <dsp:cNvPr id="0" name=""/>
        <dsp:cNvSpPr/>
      </dsp:nvSpPr>
      <dsp:spPr>
        <a:xfrm rot="16200000">
          <a:off x="1301" y="1084"/>
          <a:ext cx="2612449" cy="261244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l-GR" sz="3100" kern="1200" dirty="0"/>
            <a:t>άνθρωπος</a:t>
          </a:r>
        </a:p>
      </dsp:txBody>
      <dsp:txXfrm rot="5400000">
        <a:off x="458481" y="654195"/>
        <a:ext cx="2155270" cy="1306225"/>
      </dsp:txXfrm>
    </dsp:sp>
    <dsp:sp modelId="{41759FF6-C26E-49DC-AA96-804D780EF98D}">
      <dsp:nvSpPr>
        <dsp:cNvPr id="0" name=""/>
        <dsp:cNvSpPr/>
      </dsp:nvSpPr>
      <dsp:spPr>
        <a:xfrm rot="5400000">
          <a:off x="2857522" y="0"/>
          <a:ext cx="2612449" cy="261244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l-GR" sz="3100" kern="1200" dirty="0"/>
            <a:t>φύση</a:t>
          </a:r>
        </a:p>
      </dsp:txBody>
      <dsp:txXfrm rot="-5400000">
        <a:off x="2857523" y="653112"/>
        <a:ext cx="2155270" cy="130622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56F07-3DB2-4B5B-AD6A-7A53906FD107}" type="datetimeFigureOut">
              <a:rPr lang="el-GR" smtClean="0"/>
              <a:pPr/>
              <a:t>10/1/2025</a:t>
            </a:fld>
            <a:endParaRPr lang="el-GR"/>
          </a:p>
        </p:txBody>
      </p:sp>
      <p:sp>
        <p:nvSpPr>
          <p:cNvPr id="4" name="3 - Θέση εικόνας διαφάνειας"/>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FB389-58EF-4533-8188-31CA97E1178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A1FB389-58EF-4533-8188-31CA97E1178E}"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07378" y="2130444"/>
            <a:ext cx="10283587"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14753" y="3886200"/>
            <a:ext cx="846883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71295" y="274657"/>
            <a:ext cx="2722126"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4917" y="274657"/>
            <a:ext cx="7964739"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4918" y="1600206"/>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49988" y="1600206"/>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3 - Θέση ημερομηνίας"/>
          <p:cNvSpPr>
            <a:spLocks noGrp="1"/>
          </p:cNvSpPr>
          <p:nvPr>
            <p:ph type="dt" sz="half" idx="10"/>
          </p:nvPr>
        </p:nvSpPr>
        <p:spPr/>
        <p:txBody>
          <a:bodyPr/>
          <a:lstStyle>
            <a:lvl1pPr>
              <a:defRPr/>
            </a:lvl1pPr>
          </a:lstStyle>
          <a:p>
            <a:pPr>
              <a:defRPr/>
            </a:pPr>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DB5DE241-F2F9-4C5E-9556-925ACBDE85DE}"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9 - Ορθογώνιο">
            <a:extLst>
              <a:ext uri="{FF2B5EF4-FFF2-40B4-BE49-F238E27FC236}">
                <a16:creationId xmlns:a16="http://schemas.microsoft.com/office/drawing/2014/main" id="{5DECD549-EF61-627E-275F-3D865A5AB242}"/>
              </a:ext>
            </a:extLst>
          </p:cNvPr>
          <p:cNvSpPr/>
          <p:nvPr/>
        </p:nvSpPr>
        <p:spPr>
          <a:xfrm flipV="1">
            <a:off x="7158183" y="3810000"/>
            <a:ext cx="4940155"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20 - Ορθογώνιο">
            <a:extLst>
              <a:ext uri="{FF2B5EF4-FFF2-40B4-BE49-F238E27FC236}">
                <a16:creationId xmlns:a16="http://schemas.microsoft.com/office/drawing/2014/main" id="{65DFD01F-F499-316A-BC29-BC6C57FFD529}"/>
              </a:ext>
            </a:extLst>
          </p:cNvPr>
          <p:cNvSpPr/>
          <p:nvPr/>
        </p:nvSpPr>
        <p:spPr>
          <a:xfrm flipV="1">
            <a:off x="7158183" y="3897314"/>
            <a:ext cx="4940155"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21 - Ορθογώνιο">
            <a:extLst>
              <a:ext uri="{FF2B5EF4-FFF2-40B4-BE49-F238E27FC236}">
                <a16:creationId xmlns:a16="http://schemas.microsoft.com/office/drawing/2014/main" id="{5339FE85-878C-E706-E61C-D841DDB68B06}"/>
              </a:ext>
            </a:extLst>
          </p:cNvPr>
          <p:cNvSpPr/>
          <p:nvPr/>
        </p:nvSpPr>
        <p:spPr>
          <a:xfrm flipV="1">
            <a:off x="7158183" y="4114801"/>
            <a:ext cx="494015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23 - Ορθογώνιο">
            <a:extLst>
              <a:ext uri="{FF2B5EF4-FFF2-40B4-BE49-F238E27FC236}">
                <a16:creationId xmlns:a16="http://schemas.microsoft.com/office/drawing/2014/main" id="{8031C597-6F7C-FC4B-E00B-71C725F3D87F}"/>
              </a:ext>
            </a:extLst>
          </p:cNvPr>
          <p:cNvSpPr/>
          <p:nvPr/>
        </p:nvSpPr>
        <p:spPr>
          <a:xfrm flipV="1">
            <a:off x="7158184" y="4164013"/>
            <a:ext cx="260030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24 - Ορθογώνιο">
            <a:extLst>
              <a:ext uri="{FF2B5EF4-FFF2-40B4-BE49-F238E27FC236}">
                <a16:creationId xmlns:a16="http://schemas.microsoft.com/office/drawing/2014/main" id="{0D158C94-34C4-E486-0AC0-BE09CFDD8B4E}"/>
              </a:ext>
            </a:extLst>
          </p:cNvPr>
          <p:cNvSpPr/>
          <p:nvPr/>
        </p:nvSpPr>
        <p:spPr>
          <a:xfrm flipV="1">
            <a:off x="7158184" y="4198939"/>
            <a:ext cx="260030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useBgFill="1">
        <p:nvSpPr>
          <p:cNvPr id="7" name="25 - Στρογγυλεμένο ορθογώνιο">
            <a:extLst>
              <a:ext uri="{FF2B5EF4-FFF2-40B4-BE49-F238E27FC236}">
                <a16:creationId xmlns:a16="http://schemas.microsoft.com/office/drawing/2014/main" id="{A1211741-9884-6D23-E713-2BFB2F4431B0}"/>
              </a:ext>
            </a:extLst>
          </p:cNvPr>
          <p:cNvSpPr/>
          <p:nvPr/>
        </p:nvSpPr>
        <p:spPr bwMode="white">
          <a:xfrm>
            <a:off x="7158184" y="3962400"/>
            <a:ext cx="405378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useBgFill="1">
        <p:nvSpPr>
          <p:cNvPr id="10" name="26 - Στρογγυλεμένο ορθογώνιο">
            <a:extLst>
              <a:ext uri="{FF2B5EF4-FFF2-40B4-BE49-F238E27FC236}">
                <a16:creationId xmlns:a16="http://schemas.microsoft.com/office/drawing/2014/main" id="{D51A6F0B-E954-BF0B-57C2-655C73893EB7}"/>
              </a:ext>
            </a:extLst>
          </p:cNvPr>
          <p:cNvSpPr/>
          <p:nvPr/>
        </p:nvSpPr>
        <p:spPr bwMode="white">
          <a:xfrm>
            <a:off x="9760587" y="4060826"/>
            <a:ext cx="2117209"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1" name="40 - Ορθογώνιο">
            <a:extLst>
              <a:ext uri="{FF2B5EF4-FFF2-40B4-BE49-F238E27FC236}">
                <a16:creationId xmlns:a16="http://schemas.microsoft.com/office/drawing/2014/main" id="{9318260E-137B-71FA-D6BF-A002B9E7F297}"/>
              </a:ext>
            </a:extLst>
          </p:cNvPr>
          <p:cNvSpPr/>
          <p:nvPr/>
        </p:nvSpPr>
        <p:spPr>
          <a:xfrm>
            <a:off x="0" y="3649664"/>
            <a:ext cx="12098338"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2" name="41 - Ορθογώνιο">
            <a:extLst>
              <a:ext uri="{FF2B5EF4-FFF2-40B4-BE49-F238E27FC236}">
                <a16:creationId xmlns:a16="http://schemas.microsoft.com/office/drawing/2014/main" id="{DD72A8A0-BC0C-D007-3631-5CCAFCEFE8B4}"/>
              </a:ext>
            </a:extLst>
          </p:cNvPr>
          <p:cNvSpPr/>
          <p:nvPr/>
        </p:nvSpPr>
        <p:spPr>
          <a:xfrm>
            <a:off x="0" y="3675064"/>
            <a:ext cx="12098338"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3" name="42 - Ορθογώνιο">
            <a:extLst>
              <a:ext uri="{FF2B5EF4-FFF2-40B4-BE49-F238E27FC236}">
                <a16:creationId xmlns:a16="http://schemas.microsoft.com/office/drawing/2014/main" id="{BC968A8F-72E6-5F5A-3098-4E28A476BF2A}"/>
              </a:ext>
            </a:extLst>
          </p:cNvPr>
          <p:cNvSpPr/>
          <p:nvPr/>
        </p:nvSpPr>
        <p:spPr>
          <a:xfrm flipV="1">
            <a:off x="8485640" y="3643313"/>
            <a:ext cx="3612698"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4" name="43 - Ορθογώνιο">
            <a:extLst>
              <a:ext uri="{FF2B5EF4-FFF2-40B4-BE49-F238E27FC236}">
                <a16:creationId xmlns:a16="http://schemas.microsoft.com/office/drawing/2014/main" id="{BC864D94-F5A4-BC89-B4CE-F022F4109D56}"/>
              </a:ext>
            </a:extLst>
          </p:cNvPr>
          <p:cNvSpPr/>
          <p:nvPr/>
        </p:nvSpPr>
        <p:spPr>
          <a:xfrm>
            <a:off x="0" y="0"/>
            <a:ext cx="12098338"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7 - Τίτλος"/>
          <p:cNvSpPr>
            <a:spLocks noGrp="1"/>
          </p:cNvSpPr>
          <p:nvPr>
            <p:ph type="ctrTitle"/>
          </p:nvPr>
        </p:nvSpPr>
        <p:spPr>
          <a:xfrm>
            <a:off x="604917" y="2401888"/>
            <a:ext cx="11190963" cy="1470025"/>
          </a:xfrm>
        </p:spPr>
        <p:txBody>
          <a:bodyPr anchor="b"/>
          <a:lstStyle>
            <a:lvl1pPr>
              <a:defRPr sz="4400">
                <a:solidFill>
                  <a:schemeClr val="bg1"/>
                </a:solidFill>
              </a:defRPr>
            </a:lvl1pPr>
          </a:lstStyle>
          <a:p>
            <a:r>
              <a:rPr lang="el-GR"/>
              <a:t>Kλικ για επεξεργασία του τίτλου</a:t>
            </a:r>
            <a:endParaRPr lang="en-US"/>
          </a:p>
        </p:txBody>
      </p:sp>
      <p:sp>
        <p:nvSpPr>
          <p:cNvPr id="9" name="8 - Υπότιτλος"/>
          <p:cNvSpPr>
            <a:spLocks noGrp="1"/>
          </p:cNvSpPr>
          <p:nvPr>
            <p:ph type="subTitle" idx="1"/>
          </p:nvPr>
        </p:nvSpPr>
        <p:spPr>
          <a:xfrm>
            <a:off x="604917" y="3899938"/>
            <a:ext cx="6553266"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15" name="27 - Θέση ημερομηνίας">
            <a:extLst>
              <a:ext uri="{FF2B5EF4-FFF2-40B4-BE49-F238E27FC236}">
                <a16:creationId xmlns:a16="http://schemas.microsoft.com/office/drawing/2014/main" id="{00066484-9042-5249-4228-F698D3C53C7B}"/>
              </a:ext>
            </a:extLst>
          </p:cNvPr>
          <p:cNvSpPr>
            <a:spLocks noGrp="1"/>
          </p:cNvSpPr>
          <p:nvPr>
            <p:ph type="dt" sz="half" idx="10"/>
          </p:nvPr>
        </p:nvSpPr>
        <p:spPr>
          <a:xfrm>
            <a:off x="8872115" y="4206875"/>
            <a:ext cx="1270746" cy="457200"/>
          </a:xfrm>
        </p:spPr>
        <p:txBody>
          <a:bodyPr/>
          <a:lstStyle>
            <a:lvl1pPr>
              <a:defRPr/>
            </a:lvl1pPr>
          </a:lstStyle>
          <a:p>
            <a:pPr>
              <a:defRPr/>
            </a:pPr>
            <a:endParaRPr lang="el-GR"/>
          </a:p>
        </p:txBody>
      </p:sp>
      <p:sp>
        <p:nvSpPr>
          <p:cNvPr id="16" name="16 - Θέση υποσέλιδου">
            <a:extLst>
              <a:ext uri="{FF2B5EF4-FFF2-40B4-BE49-F238E27FC236}">
                <a16:creationId xmlns:a16="http://schemas.microsoft.com/office/drawing/2014/main" id="{0B06092A-17AC-B581-F602-4371B28EBC86}"/>
              </a:ext>
            </a:extLst>
          </p:cNvPr>
          <p:cNvSpPr>
            <a:spLocks noGrp="1"/>
          </p:cNvSpPr>
          <p:nvPr>
            <p:ph type="ftr" sz="quarter" idx="11"/>
          </p:nvPr>
        </p:nvSpPr>
        <p:spPr>
          <a:xfrm>
            <a:off x="7158183" y="4205288"/>
            <a:ext cx="1713931" cy="457200"/>
          </a:xfrm>
        </p:spPr>
        <p:txBody>
          <a:bodyPr/>
          <a:lstStyle>
            <a:lvl1pPr>
              <a:defRPr/>
            </a:lvl1pPr>
          </a:lstStyle>
          <a:p>
            <a:pPr>
              <a:defRPr/>
            </a:pPr>
            <a:endParaRPr lang="el-GR"/>
          </a:p>
        </p:txBody>
      </p:sp>
      <p:sp>
        <p:nvSpPr>
          <p:cNvPr id="17" name="28 - Θέση αριθμού διαφάνειας">
            <a:extLst>
              <a:ext uri="{FF2B5EF4-FFF2-40B4-BE49-F238E27FC236}">
                <a16:creationId xmlns:a16="http://schemas.microsoft.com/office/drawing/2014/main" id="{82B46C56-F304-1912-5F0A-1E5723F59381}"/>
              </a:ext>
            </a:extLst>
          </p:cNvPr>
          <p:cNvSpPr>
            <a:spLocks noGrp="1"/>
          </p:cNvSpPr>
          <p:nvPr>
            <p:ph type="sldNum" sz="quarter" idx="12"/>
          </p:nvPr>
        </p:nvSpPr>
        <p:spPr>
          <a:xfrm>
            <a:off x="11008228" y="1589"/>
            <a:ext cx="989291" cy="365125"/>
          </a:xfrm>
        </p:spPr>
        <p:txBody>
          <a:bodyPr/>
          <a:lstStyle>
            <a:lvl1pPr>
              <a:defRPr>
                <a:solidFill>
                  <a:schemeClr val="bg1"/>
                </a:solidFill>
              </a:defRPr>
            </a:lvl1pPr>
          </a:lstStyle>
          <a:p>
            <a:fld id="{0C76E25E-3F92-4994-A437-D761D9EDA9FA}" type="slidenum">
              <a:rPr lang="el-GR" altLang="el-GR"/>
              <a:pPr/>
              <a:t>‹#›</a:t>
            </a:fld>
            <a:endParaRPr lang="el-GR" altLang="el-GR"/>
          </a:p>
        </p:txBody>
      </p:sp>
    </p:spTree>
    <p:extLst>
      <p:ext uri="{BB962C8B-B14F-4D97-AF65-F5344CB8AC3E}">
        <p14:creationId xmlns:p14="http://schemas.microsoft.com/office/powerpoint/2010/main" val="272281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a:extLst>
              <a:ext uri="{FF2B5EF4-FFF2-40B4-BE49-F238E27FC236}">
                <a16:creationId xmlns:a16="http://schemas.microsoft.com/office/drawing/2014/main" id="{B6929EBF-091F-A3F7-1C63-42ADCC16BB8B}"/>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BA26B1AC-54AB-347B-3F6F-C8B691B49B4E}"/>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76D3D4CF-443C-960E-B5C9-2EC0B69E465C}"/>
              </a:ext>
            </a:extLst>
          </p:cNvPr>
          <p:cNvSpPr>
            <a:spLocks noGrp="1"/>
          </p:cNvSpPr>
          <p:nvPr>
            <p:ph type="sldNum" sz="quarter" idx="12"/>
          </p:nvPr>
        </p:nvSpPr>
        <p:spPr/>
        <p:txBody>
          <a:bodyPr/>
          <a:lstStyle>
            <a:lvl1pPr>
              <a:defRPr/>
            </a:lvl1pPr>
          </a:lstStyle>
          <a:p>
            <a:fld id="{15BB1AFD-C4C8-4B3F-A7E8-2C84480DCA1A}" type="slidenum">
              <a:rPr lang="el-GR" altLang="el-GR"/>
              <a:pPr/>
              <a:t>‹#›</a:t>
            </a:fld>
            <a:endParaRPr lang="el-GR" altLang="el-GR"/>
          </a:p>
        </p:txBody>
      </p:sp>
    </p:spTree>
    <p:extLst>
      <p:ext uri="{BB962C8B-B14F-4D97-AF65-F5344CB8AC3E}">
        <p14:creationId xmlns:p14="http://schemas.microsoft.com/office/powerpoint/2010/main" val="286729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55685" y="1981201"/>
            <a:ext cx="10283587"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55685" y="3367088"/>
            <a:ext cx="10283587"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13 - Θέση ημερομηνίας">
            <a:extLst>
              <a:ext uri="{FF2B5EF4-FFF2-40B4-BE49-F238E27FC236}">
                <a16:creationId xmlns:a16="http://schemas.microsoft.com/office/drawing/2014/main" id="{A441314E-C9CB-4E64-D8AD-CD0A11A6284E}"/>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6F55AC19-2828-9FF7-8027-69AB67384FFB}"/>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12E662B7-77F3-B67F-9D27-029A43D022CF}"/>
              </a:ext>
            </a:extLst>
          </p:cNvPr>
          <p:cNvSpPr>
            <a:spLocks noGrp="1"/>
          </p:cNvSpPr>
          <p:nvPr>
            <p:ph type="sldNum" sz="quarter" idx="12"/>
          </p:nvPr>
        </p:nvSpPr>
        <p:spPr/>
        <p:txBody>
          <a:bodyPr/>
          <a:lstStyle>
            <a:lvl1pPr>
              <a:defRPr/>
            </a:lvl1pPr>
          </a:lstStyle>
          <a:p>
            <a:fld id="{24C3C2A7-BE79-42D0-836E-55BA95BFB938}" type="slidenum">
              <a:rPr lang="el-GR" altLang="el-GR"/>
              <a:pPr/>
              <a:t>‹#›</a:t>
            </a:fld>
            <a:endParaRPr lang="el-GR" altLang="el-GR"/>
          </a:p>
        </p:txBody>
      </p:sp>
    </p:spTree>
    <p:extLst>
      <p:ext uri="{BB962C8B-B14F-4D97-AF65-F5344CB8AC3E}">
        <p14:creationId xmlns:p14="http://schemas.microsoft.com/office/powerpoint/2010/main" val="187464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4917" y="2249425"/>
            <a:ext cx="5343433" cy="4525963"/>
          </a:xfrm>
        </p:spPr>
        <p:txBody>
          <a:bodyPr/>
          <a:lstStyle>
            <a:lvl1pPr>
              <a:defRPr sz="2000"/>
            </a:lvl1pPr>
            <a:lvl2pPr>
              <a:defRPr sz="1900"/>
            </a:lvl2pPr>
            <a:lvl3pPr>
              <a:defRPr sz="18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49988" y="2249425"/>
            <a:ext cx="5343433" cy="4525963"/>
          </a:xfrm>
        </p:spPr>
        <p:txBody>
          <a:bodyPr/>
          <a:lstStyle>
            <a:lvl1pPr>
              <a:defRPr sz="2000"/>
            </a:lvl1pPr>
            <a:lvl2pPr>
              <a:defRPr sz="1900"/>
            </a:lvl2pPr>
            <a:lvl3pPr>
              <a:defRPr sz="18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a:extLst>
              <a:ext uri="{FF2B5EF4-FFF2-40B4-BE49-F238E27FC236}">
                <a16:creationId xmlns:a16="http://schemas.microsoft.com/office/drawing/2014/main" id="{3997BC18-78F7-AE19-5654-4A1E3C56CF58}"/>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D7320C40-E2C8-A3AE-CD71-CB91BCC4916C}"/>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AC273101-197E-131A-384B-54F2A9295031}"/>
              </a:ext>
            </a:extLst>
          </p:cNvPr>
          <p:cNvSpPr>
            <a:spLocks noGrp="1"/>
          </p:cNvSpPr>
          <p:nvPr>
            <p:ph type="sldNum" sz="quarter" idx="12"/>
          </p:nvPr>
        </p:nvSpPr>
        <p:spPr/>
        <p:txBody>
          <a:bodyPr/>
          <a:lstStyle>
            <a:lvl1pPr>
              <a:defRPr/>
            </a:lvl1pPr>
          </a:lstStyle>
          <a:p>
            <a:fld id="{F8FBF1D7-2CF0-45E6-919E-CDBE39FC8985}" type="slidenum">
              <a:rPr lang="el-GR" altLang="el-GR"/>
              <a:pPr/>
              <a:t>‹#›</a:t>
            </a:fld>
            <a:endParaRPr lang="el-GR" altLang="el-GR"/>
          </a:p>
        </p:txBody>
      </p:sp>
    </p:spTree>
    <p:extLst>
      <p:ext uri="{BB962C8B-B14F-4D97-AF65-F5344CB8AC3E}">
        <p14:creationId xmlns:p14="http://schemas.microsoft.com/office/powerpoint/2010/main" val="107588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98" y="1143000"/>
            <a:ext cx="11090143" cy="1069848"/>
          </a:xfrm>
        </p:spPr>
        <p:txBody>
          <a:bodyPr/>
          <a:lstStyle>
            <a:lvl1pPr>
              <a:defRPr sz="4000" b="0" i="0" cap="none" baseline="0"/>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04098" y="2244970"/>
            <a:ext cx="534746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6246608" y="2244970"/>
            <a:ext cx="53476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504098" y="2708519"/>
            <a:ext cx="5347465" cy="3886200"/>
          </a:xfrm>
        </p:spPr>
        <p:txBody>
          <a:bodyPr/>
          <a:lstStyle>
            <a:lvl1pPr>
              <a:defRPr sz="20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6242743" y="2708519"/>
            <a:ext cx="5347633" cy="3886200"/>
          </a:xfrm>
        </p:spPr>
        <p:txBody>
          <a:bodyPr/>
          <a:lstStyle>
            <a:lvl1pPr>
              <a:defRPr sz="20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25 - Θέση ημερομηνίας">
            <a:extLst>
              <a:ext uri="{FF2B5EF4-FFF2-40B4-BE49-F238E27FC236}">
                <a16:creationId xmlns:a16="http://schemas.microsoft.com/office/drawing/2014/main" id="{F967E2F9-C93B-41F4-A91E-12A10604A18F}"/>
              </a:ext>
            </a:extLst>
          </p:cNvPr>
          <p:cNvSpPr>
            <a:spLocks noGrp="1"/>
          </p:cNvSpPr>
          <p:nvPr>
            <p:ph type="dt" sz="half" idx="10"/>
          </p:nvPr>
        </p:nvSpPr>
        <p:spPr/>
        <p:txBody>
          <a:bodyPr rtlCol="0"/>
          <a:lstStyle>
            <a:lvl1pPr>
              <a:defRPr/>
            </a:lvl1pPr>
          </a:lstStyle>
          <a:p>
            <a:pPr>
              <a:defRPr/>
            </a:pPr>
            <a:endParaRPr lang="el-GR"/>
          </a:p>
        </p:txBody>
      </p:sp>
      <p:sp>
        <p:nvSpPr>
          <p:cNvPr id="8" name="26 - Θέση αριθμού διαφάνειας">
            <a:extLst>
              <a:ext uri="{FF2B5EF4-FFF2-40B4-BE49-F238E27FC236}">
                <a16:creationId xmlns:a16="http://schemas.microsoft.com/office/drawing/2014/main" id="{B4E2C8E8-12E1-3198-2DAA-F9B3FDB7C16E}"/>
              </a:ext>
            </a:extLst>
          </p:cNvPr>
          <p:cNvSpPr>
            <a:spLocks noGrp="1"/>
          </p:cNvSpPr>
          <p:nvPr>
            <p:ph type="sldNum" sz="quarter" idx="11"/>
          </p:nvPr>
        </p:nvSpPr>
        <p:spPr/>
        <p:txBody>
          <a:bodyPr/>
          <a:lstStyle>
            <a:lvl1pPr>
              <a:defRPr/>
            </a:lvl1pPr>
          </a:lstStyle>
          <a:p>
            <a:fld id="{334E8256-179F-499F-9A46-D6A757FCA17A}" type="slidenum">
              <a:rPr lang="el-GR" altLang="el-GR"/>
              <a:pPr/>
              <a:t>‹#›</a:t>
            </a:fld>
            <a:endParaRPr lang="el-GR" altLang="el-GR"/>
          </a:p>
        </p:txBody>
      </p:sp>
      <p:sp>
        <p:nvSpPr>
          <p:cNvPr id="9" name="27 - Θέση υποσέλιδου">
            <a:extLst>
              <a:ext uri="{FF2B5EF4-FFF2-40B4-BE49-F238E27FC236}">
                <a16:creationId xmlns:a16="http://schemas.microsoft.com/office/drawing/2014/main" id="{79121B1C-2BF6-D187-1AC9-64AEB70CD4CE}"/>
              </a:ext>
            </a:extLst>
          </p:cNvPr>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38668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1143000"/>
            <a:ext cx="10888504" cy="1069848"/>
          </a:xfrm>
        </p:spPr>
        <p:txBody>
          <a:bodyPr/>
          <a:lstStyle>
            <a:lvl1pPr>
              <a:defRPr sz="4000">
                <a:solidFill>
                  <a:schemeClr val="tx2"/>
                </a:solidFill>
              </a:defRPr>
            </a:lvl1pPr>
          </a:lstStyle>
          <a:p>
            <a:r>
              <a:rPr lang="el-GR"/>
              <a:t>Kλικ για επεξεργασία του τίτλου</a:t>
            </a:r>
            <a:endParaRPr lang="en-US"/>
          </a:p>
        </p:txBody>
      </p:sp>
      <p:sp>
        <p:nvSpPr>
          <p:cNvPr id="3" name="2 - Θέση ημερομηνίας">
            <a:extLst>
              <a:ext uri="{FF2B5EF4-FFF2-40B4-BE49-F238E27FC236}">
                <a16:creationId xmlns:a16="http://schemas.microsoft.com/office/drawing/2014/main" id="{4C293A56-3E4E-5B6A-2CF6-40C132124464}"/>
              </a:ext>
            </a:extLst>
          </p:cNvPr>
          <p:cNvSpPr>
            <a:spLocks noGrp="1"/>
          </p:cNvSpPr>
          <p:nvPr>
            <p:ph type="dt" sz="half" idx="10"/>
          </p:nvPr>
        </p:nvSpPr>
        <p:spPr>
          <a:xfrm>
            <a:off x="8710384" y="612775"/>
            <a:ext cx="1266544" cy="457200"/>
          </a:xfrm>
        </p:spPr>
        <p:txBody>
          <a:bodyPr/>
          <a:lstStyle>
            <a:lvl1pPr>
              <a:defRPr/>
            </a:lvl1pPr>
          </a:lstStyle>
          <a:p>
            <a:pPr>
              <a:defRPr/>
            </a:pPr>
            <a:endParaRPr lang="el-GR"/>
          </a:p>
        </p:txBody>
      </p:sp>
      <p:sp>
        <p:nvSpPr>
          <p:cNvPr id="4" name="3 - Θέση υποσέλιδου">
            <a:extLst>
              <a:ext uri="{FF2B5EF4-FFF2-40B4-BE49-F238E27FC236}">
                <a16:creationId xmlns:a16="http://schemas.microsoft.com/office/drawing/2014/main" id="{FE79263D-8A5C-A422-7C0C-E7F7702CD810}"/>
              </a:ext>
            </a:extLst>
          </p:cNvPr>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a:extLst>
              <a:ext uri="{FF2B5EF4-FFF2-40B4-BE49-F238E27FC236}">
                <a16:creationId xmlns:a16="http://schemas.microsoft.com/office/drawing/2014/main" id="{C8592149-0B98-6A09-0F82-2FD9BD0CCB08}"/>
              </a:ext>
            </a:extLst>
          </p:cNvPr>
          <p:cNvSpPr>
            <a:spLocks noGrp="1"/>
          </p:cNvSpPr>
          <p:nvPr>
            <p:ph type="sldNum" sz="quarter" idx="12"/>
          </p:nvPr>
        </p:nvSpPr>
        <p:spPr/>
        <p:txBody>
          <a:bodyPr/>
          <a:lstStyle>
            <a:lvl1pPr>
              <a:defRPr/>
            </a:lvl1pPr>
          </a:lstStyle>
          <a:p>
            <a:fld id="{F79B7545-1D5C-4631-A22C-88EFEBC2C007}" type="slidenum">
              <a:rPr lang="el-GR" altLang="el-GR"/>
              <a:pPr/>
              <a:t>‹#›</a:t>
            </a:fld>
            <a:endParaRPr lang="el-GR" altLang="el-GR"/>
          </a:p>
        </p:txBody>
      </p:sp>
    </p:spTree>
    <p:extLst>
      <p:ext uri="{BB962C8B-B14F-4D97-AF65-F5344CB8AC3E}">
        <p14:creationId xmlns:p14="http://schemas.microsoft.com/office/powerpoint/2010/main" val="354495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a:extLst>
              <a:ext uri="{FF2B5EF4-FFF2-40B4-BE49-F238E27FC236}">
                <a16:creationId xmlns:a16="http://schemas.microsoft.com/office/drawing/2014/main" id="{6C2D78EA-EB90-C88D-4F4D-EE7AACF3BC91}"/>
              </a:ext>
            </a:extLst>
          </p:cNvPr>
          <p:cNvSpPr>
            <a:spLocks noGrp="1"/>
          </p:cNvSpPr>
          <p:nvPr>
            <p:ph type="dt" sz="half" idx="10"/>
          </p:nvPr>
        </p:nvSpPr>
        <p:spPr/>
        <p:txBody>
          <a:bodyPr/>
          <a:lstStyle>
            <a:lvl1pPr>
              <a:defRPr/>
            </a:lvl1pPr>
          </a:lstStyle>
          <a:p>
            <a:pPr>
              <a:defRPr/>
            </a:pPr>
            <a:endParaRPr lang="el-GR"/>
          </a:p>
        </p:txBody>
      </p:sp>
      <p:sp>
        <p:nvSpPr>
          <p:cNvPr id="3" name="2 - Θέση υποσέλιδου">
            <a:extLst>
              <a:ext uri="{FF2B5EF4-FFF2-40B4-BE49-F238E27FC236}">
                <a16:creationId xmlns:a16="http://schemas.microsoft.com/office/drawing/2014/main" id="{81B9A9D4-2371-3E27-9D14-C96DF82FE2B4}"/>
              </a:ext>
            </a:extLst>
          </p:cNvPr>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a:extLst>
              <a:ext uri="{FF2B5EF4-FFF2-40B4-BE49-F238E27FC236}">
                <a16:creationId xmlns:a16="http://schemas.microsoft.com/office/drawing/2014/main" id="{50D3D2E3-3860-6FAD-70E9-3363BF35C97D}"/>
              </a:ext>
            </a:extLst>
          </p:cNvPr>
          <p:cNvSpPr>
            <a:spLocks noGrp="1"/>
          </p:cNvSpPr>
          <p:nvPr>
            <p:ph type="sldNum" sz="quarter" idx="12"/>
          </p:nvPr>
        </p:nvSpPr>
        <p:spPr/>
        <p:txBody>
          <a:bodyPr/>
          <a:lstStyle>
            <a:lvl1pPr>
              <a:defRPr/>
            </a:lvl1pPr>
          </a:lstStyle>
          <a:p>
            <a:fld id="{4A528D29-E62E-4D45-AB58-F8F62A8AEF0F}" type="slidenum">
              <a:rPr lang="el-GR" altLang="el-GR"/>
              <a:pPr/>
              <a:t>‹#›</a:t>
            </a:fld>
            <a:endParaRPr lang="el-GR" altLang="el-GR"/>
          </a:p>
        </p:txBody>
      </p:sp>
    </p:spTree>
    <p:extLst>
      <p:ext uri="{BB962C8B-B14F-4D97-AF65-F5344CB8AC3E}">
        <p14:creationId xmlns:p14="http://schemas.microsoft.com/office/powerpoint/2010/main" val="31532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83159" y="1101970"/>
            <a:ext cx="4476385" cy="877824"/>
          </a:xfrm>
        </p:spPr>
        <p:txBody>
          <a:bodyPr anchor="b"/>
          <a:lstStyle>
            <a:lvl1pPr algn="l">
              <a:buNone/>
              <a:defRPr sz="1800" b="1"/>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7083159" y="2010727"/>
            <a:ext cx="4476385"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201639" y="776287"/>
            <a:ext cx="6750873" cy="5852160"/>
          </a:xfrm>
        </p:spPr>
        <p:txBody>
          <a:bodyPr/>
          <a:lstStyle>
            <a:lvl1pPr>
              <a:defRPr sz="3200"/>
            </a:lvl1pPr>
            <a:lvl2pPr>
              <a:defRPr sz="2800"/>
            </a:lvl2pPr>
            <a:lvl3pPr>
              <a:defRPr sz="2400"/>
            </a:lvl3pPr>
            <a:lvl4pPr>
              <a:defRPr sz="2000"/>
            </a:lvl4pPr>
            <a:lvl5pPr>
              <a:defRPr sz="20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a:extLst>
              <a:ext uri="{FF2B5EF4-FFF2-40B4-BE49-F238E27FC236}">
                <a16:creationId xmlns:a16="http://schemas.microsoft.com/office/drawing/2014/main" id="{E31B2DFB-200C-4301-EE49-340B77DCB0AA}"/>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BEE2BFFF-99F8-17E8-A056-CEAB4372A2A6}"/>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BB451BD7-07B1-36D3-EFD8-A82DDD67CFD2}"/>
              </a:ext>
            </a:extLst>
          </p:cNvPr>
          <p:cNvSpPr>
            <a:spLocks noGrp="1"/>
          </p:cNvSpPr>
          <p:nvPr>
            <p:ph type="sldNum" sz="quarter" idx="12"/>
          </p:nvPr>
        </p:nvSpPr>
        <p:spPr/>
        <p:txBody>
          <a:bodyPr/>
          <a:lstStyle>
            <a:lvl1pPr>
              <a:defRPr/>
            </a:lvl1pPr>
          </a:lstStyle>
          <a:p>
            <a:fld id="{ADA1AB48-B6E0-4BFF-978C-4542DE932154}" type="slidenum">
              <a:rPr lang="el-GR" altLang="el-GR"/>
              <a:pPr/>
              <a:t>‹#›</a:t>
            </a:fld>
            <a:endParaRPr lang="el-GR" altLang="el-GR"/>
          </a:p>
        </p:txBody>
      </p:sp>
    </p:spTree>
    <p:extLst>
      <p:ext uri="{BB962C8B-B14F-4D97-AF65-F5344CB8AC3E}">
        <p14:creationId xmlns:p14="http://schemas.microsoft.com/office/powerpoint/2010/main" val="2779346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98186" y="1109161"/>
            <a:ext cx="776393" cy="4681637"/>
          </a:xfrm>
        </p:spPr>
        <p:txBody>
          <a:bodyPr vert="vert270" lIns="45720" tIns="0" rIns="45720" anchor="t"/>
          <a:lstStyle>
            <a:lvl1pPr algn="ctr">
              <a:buNone/>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534093" y="1143000"/>
            <a:ext cx="6049169"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055560" y="3274309"/>
            <a:ext cx="3427862"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a:t>Kλικ για επεξεργασία των στυλ του υποδείγματος</a:t>
            </a:r>
          </a:p>
        </p:txBody>
      </p:sp>
      <p:sp>
        <p:nvSpPr>
          <p:cNvPr id="5" name="13 - Θέση ημερομηνίας">
            <a:extLst>
              <a:ext uri="{FF2B5EF4-FFF2-40B4-BE49-F238E27FC236}">
                <a16:creationId xmlns:a16="http://schemas.microsoft.com/office/drawing/2014/main" id="{E536CAE5-4FF1-5BA2-9C29-C1F1EB4D4D7A}"/>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0AB35F66-2842-D861-75CA-97993EE82D2C}"/>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ECFD8969-1A86-735A-F293-8DCC38590FA2}"/>
              </a:ext>
            </a:extLst>
          </p:cNvPr>
          <p:cNvSpPr>
            <a:spLocks noGrp="1"/>
          </p:cNvSpPr>
          <p:nvPr>
            <p:ph type="sldNum" sz="quarter" idx="12"/>
          </p:nvPr>
        </p:nvSpPr>
        <p:spPr/>
        <p:txBody>
          <a:bodyPr/>
          <a:lstStyle>
            <a:lvl1pPr>
              <a:defRPr/>
            </a:lvl1pPr>
          </a:lstStyle>
          <a:p>
            <a:fld id="{1A2D8F72-F149-4CDF-BFD6-C94ADECD9C9A}" type="slidenum">
              <a:rPr lang="el-GR" altLang="el-GR"/>
              <a:pPr/>
              <a:t>‹#›</a:t>
            </a:fld>
            <a:endParaRPr lang="el-GR" altLang="el-GR"/>
          </a:p>
        </p:txBody>
      </p:sp>
    </p:spTree>
    <p:extLst>
      <p:ext uri="{BB962C8B-B14F-4D97-AF65-F5344CB8AC3E}">
        <p14:creationId xmlns:p14="http://schemas.microsoft.com/office/powerpoint/2010/main" val="218479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a:extLst>
              <a:ext uri="{FF2B5EF4-FFF2-40B4-BE49-F238E27FC236}">
                <a16:creationId xmlns:a16="http://schemas.microsoft.com/office/drawing/2014/main" id="{ECED1A02-98D7-2362-8734-1E493062324E}"/>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777B41BD-E2C4-3D13-4C74-1F297A12928D}"/>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C2767779-9F71-80AB-1930-DAFD6F689793}"/>
              </a:ext>
            </a:extLst>
          </p:cNvPr>
          <p:cNvSpPr>
            <a:spLocks noGrp="1"/>
          </p:cNvSpPr>
          <p:nvPr>
            <p:ph type="sldNum" sz="quarter" idx="12"/>
          </p:nvPr>
        </p:nvSpPr>
        <p:spPr/>
        <p:txBody>
          <a:bodyPr/>
          <a:lstStyle>
            <a:lvl1pPr>
              <a:defRPr/>
            </a:lvl1pPr>
          </a:lstStyle>
          <a:p>
            <a:fld id="{203B141E-3FDC-4E9F-AB25-59B793773F03}" type="slidenum">
              <a:rPr lang="el-GR" altLang="el-GR"/>
              <a:pPr/>
              <a:t>‹#›</a:t>
            </a:fld>
            <a:endParaRPr lang="el-GR" altLang="el-GR"/>
          </a:p>
        </p:txBody>
      </p:sp>
    </p:spTree>
    <p:extLst>
      <p:ext uri="{BB962C8B-B14F-4D97-AF65-F5344CB8AC3E}">
        <p14:creationId xmlns:p14="http://schemas.microsoft.com/office/powerpoint/2010/main" val="2502538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972934" y="1143000"/>
            <a:ext cx="2520487" cy="54864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4917" y="1143000"/>
            <a:ext cx="8267198"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a:extLst>
              <a:ext uri="{FF2B5EF4-FFF2-40B4-BE49-F238E27FC236}">
                <a16:creationId xmlns:a16="http://schemas.microsoft.com/office/drawing/2014/main" id="{56A5E9C0-1F12-E021-7798-7D0E828C1753}"/>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72638917-C6C5-11F4-5280-892C7094E795}"/>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2F38A52F-B519-B1B6-2CE8-D422A43B4AA3}"/>
              </a:ext>
            </a:extLst>
          </p:cNvPr>
          <p:cNvSpPr>
            <a:spLocks noGrp="1"/>
          </p:cNvSpPr>
          <p:nvPr>
            <p:ph type="sldNum" sz="quarter" idx="12"/>
          </p:nvPr>
        </p:nvSpPr>
        <p:spPr/>
        <p:txBody>
          <a:bodyPr/>
          <a:lstStyle>
            <a:lvl1pPr>
              <a:defRPr/>
            </a:lvl1pPr>
          </a:lstStyle>
          <a:p>
            <a:fld id="{75ACF4FA-6745-48E4-A644-740B9F45629F}" type="slidenum">
              <a:rPr lang="el-GR" altLang="el-GR"/>
              <a:pPr/>
              <a:t>‹#›</a:t>
            </a:fld>
            <a:endParaRPr lang="el-GR" altLang="el-GR"/>
          </a:p>
        </p:txBody>
      </p:sp>
    </p:spTree>
    <p:extLst>
      <p:ext uri="{BB962C8B-B14F-4D97-AF65-F5344CB8AC3E}">
        <p14:creationId xmlns:p14="http://schemas.microsoft.com/office/powerpoint/2010/main" val="1539131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4917" y="1600201"/>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ClipArt"/>
          <p:cNvSpPr>
            <a:spLocks noGrp="1"/>
          </p:cNvSpPr>
          <p:nvPr>
            <p:ph type="clipArt" sz="half" idx="2"/>
          </p:nvPr>
        </p:nvSpPr>
        <p:spPr>
          <a:xfrm>
            <a:off x="6149988" y="1600201"/>
            <a:ext cx="5343433" cy="4525963"/>
          </a:xfrm>
        </p:spPr>
        <p:txBody>
          <a:bodyPr>
            <a:normAutofit/>
          </a:bodyPr>
          <a:lstStyle/>
          <a:p>
            <a:pPr lvl="0"/>
            <a:endParaRPr lang="el-GR" noProof="0"/>
          </a:p>
        </p:txBody>
      </p:sp>
      <p:sp>
        <p:nvSpPr>
          <p:cNvPr id="5" name="13 - Θέση ημερομηνίας">
            <a:extLst>
              <a:ext uri="{FF2B5EF4-FFF2-40B4-BE49-F238E27FC236}">
                <a16:creationId xmlns:a16="http://schemas.microsoft.com/office/drawing/2014/main" id="{59C24369-8DCB-9218-0FB2-566BE96DAD3E}"/>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07BDE3DA-651B-A64C-846F-358E2DD3EC17}"/>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699A2CEA-CE8C-FD6D-4D2D-0068EEAE4DC1}"/>
              </a:ext>
            </a:extLst>
          </p:cNvPr>
          <p:cNvSpPr>
            <a:spLocks noGrp="1"/>
          </p:cNvSpPr>
          <p:nvPr>
            <p:ph type="sldNum" sz="quarter" idx="12"/>
          </p:nvPr>
        </p:nvSpPr>
        <p:spPr/>
        <p:txBody>
          <a:bodyPr/>
          <a:lstStyle>
            <a:lvl1pPr>
              <a:defRPr/>
            </a:lvl1pPr>
          </a:lstStyle>
          <a:p>
            <a:fld id="{9A1D4EA7-9B28-473C-951C-934F86757CA9}" type="slidenum">
              <a:rPr lang="el-GR" altLang="el-GR"/>
              <a:pPr/>
              <a:t>‹#›</a:t>
            </a:fld>
            <a:endParaRPr lang="el-GR" altLang="el-GR"/>
          </a:p>
        </p:txBody>
      </p:sp>
    </p:spTree>
    <p:extLst>
      <p:ext uri="{BB962C8B-B14F-4D97-AF65-F5344CB8AC3E}">
        <p14:creationId xmlns:p14="http://schemas.microsoft.com/office/powerpoint/2010/main" val="1210521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4917" y="1600200"/>
            <a:ext cx="10888504"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04917" y="3938589"/>
            <a:ext cx="10888504"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3 - Θέση ημερομηνίας">
            <a:extLst>
              <a:ext uri="{FF2B5EF4-FFF2-40B4-BE49-F238E27FC236}">
                <a16:creationId xmlns:a16="http://schemas.microsoft.com/office/drawing/2014/main" id="{4C0E4730-C554-CF66-9F05-D54A4D45DEB6}"/>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AD3851E9-5528-90AF-50CD-E84F5FFAE7B3}"/>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0A5A11FD-63DF-F205-D7BC-0E03A64B903A}"/>
              </a:ext>
            </a:extLst>
          </p:cNvPr>
          <p:cNvSpPr>
            <a:spLocks noGrp="1"/>
          </p:cNvSpPr>
          <p:nvPr>
            <p:ph type="sldNum" sz="quarter" idx="12"/>
          </p:nvPr>
        </p:nvSpPr>
        <p:spPr/>
        <p:txBody>
          <a:bodyPr/>
          <a:lstStyle>
            <a:lvl1pPr>
              <a:defRPr/>
            </a:lvl1pPr>
          </a:lstStyle>
          <a:p>
            <a:fld id="{9A73D4DB-9E6C-46A4-9783-CB712F76C7EF}" type="slidenum">
              <a:rPr lang="el-GR" altLang="el-GR"/>
              <a:pPr/>
              <a:t>‹#›</a:t>
            </a:fld>
            <a:endParaRPr lang="el-GR" altLang="el-GR"/>
          </a:p>
        </p:txBody>
      </p:sp>
    </p:spTree>
    <p:extLst>
      <p:ext uri="{BB962C8B-B14F-4D97-AF65-F5344CB8AC3E}">
        <p14:creationId xmlns:p14="http://schemas.microsoft.com/office/powerpoint/2010/main" val="49351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4917" y="1600201"/>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49988" y="1600201"/>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3 - Θέση ημερομηνίας">
            <a:extLst>
              <a:ext uri="{FF2B5EF4-FFF2-40B4-BE49-F238E27FC236}">
                <a16:creationId xmlns:a16="http://schemas.microsoft.com/office/drawing/2014/main" id="{0A974709-16CA-DA1C-63DE-CF7A615E2F6E}"/>
              </a:ext>
            </a:extLst>
          </p:cNvPr>
          <p:cNvSpPr>
            <a:spLocks noGrp="1"/>
          </p:cNvSpPr>
          <p:nvPr>
            <p:ph type="dt" sz="half" idx="10"/>
          </p:nvPr>
        </p:nvSpPr>
        <p:spPr/>
        <p:txBody>
          <a:bodyPr/>
          <a:lstStyle>
            <a:lvl1pPr>
              <a:defRPr/>
            </a:lvl1pPr>
          </a:lstStyle>
          <a:p>
            <a:pPr>
              <a:defRPr/>
            </a:pPr>
            <a:endParaRPr lang="el-GR"/>
          </a:p>
        </p:txBody>
      </p:sp>
      <p:sp>
        <p:nvSpPr>
          <p:cNvPr id="6" name="2 - Θέση υποσέλιδου">
            <a:extLst>
              <a:ext uri="{FF2B5EF4-FFF2-40B4-BE49-F238E27FC236}">
                <a16:creationId xmlns:a16="http://schemas.microsoft.com/office/drawing/2014/main" id="{B736445B-C966-AE70-2842-A32A6C90E048}"/>
              </a:ext>
            </a:extLst>
          </p:cNvPr>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a:extLst>
              <a:ext uri="{FF2B5EF4-FFF2-40B4-BE49-F238E27FC236}">
                <a16:creationId xmlns:a16="http://schemas.microsoft.com/office/drawing/2014/main" id="{A272EC19-F122-4250-2554-C3469A7D2418}"/>
              </a:ext>
            </a:extLst>
          </p:cNvPr>
          <p:cNvSpPr>
            <a:spLocks noGrp="1"/>
          </p:cNvSpPr>
          <p:nvPr>
            <p:ph type="sldNum" sz="quarter" idx="12"/>
          </p:nvPr>
        </p:nvSpPr>
        <p:spPr/>
        <p:txBody>
          <a:bodyPr/>
          <a:lstStyle>
            <a:lvl1pPr>
              <a:defRPr/>
            </a:lvl1pPr>
          </a:lstStyle>
          <a:p>
            <a:fld id="{2F91C636-086E-4C25-87D4-E375B7F9D811}" type="slidenum">
              <a:rPr lang="el-GR" altLang="el-GR"/>
              <a:pPr/>
              <a:t>‹#›</a:t>
            </a:fld>
            <a:endParaRPr lang="el-GR" altLang="el-GR"/>
          </a:p>
        </p:txBody>
      </p:sp>
    </p:spTree>
    <p:extLst>
      <p:ext uri="{BB962C8B-B14F-4D97-AF65-F5344CB8AC3E}">
        <p14:creationId xmlns:p14="http://schemas.microsoft.com/office/powerpoint/2010/main" val="81234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55685" y="4406919"/>
            <a:ext cx="10283587"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55685" y="2906713"/>
            <a:ext cx="102835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4918" y="1600206"/>
            <a:ext cx="53434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49988" y="1600206"/>
            <a:ext cx="53434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4917" y="1535113"/>
            <a:ext cx="53455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4917" y="2174875"/>
            <a:ext cx="53455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45800" y="1535113"/>
            <a:ext cx="5347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45800" y="2174875"/>
            <a:ext cx="5347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3050"/>
            <a:ext cx="3980270"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30114" y="273069"/>
            <a:ext cx="676330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4917" y="1435103"/>
            <a:ext cx="39802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71360" y="4800600"/>
            <a:ext cx="7259003"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71360" y="612775"/>
            <a:ext cx="72590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71360" y="5367338"/>
            <a:ext cx="72590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EE68F6-5A7C-4F92-A3F9-3CEAB3691C55}" type="datetimeFigureOut">
              <a:rPr lang="el-GR" smtClean="0"/>
              <a:pPr/>
              <a:t>10/1/2025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B44900-3E73-4B9A-8C17-DF0803C868B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4917" y="274638"/>
            <a:ext cx="10888504"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4917" y="1600206"/>
            <a:ext cx="10888504"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4917" y="6356369"/>
            <a:ext cx="28229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E68F6-5A7C-4F92-A3F9-3CEAB3691C55}" type="datetimeFigureOut">
              <a:rPr lang="el-GR" smtClean="0"/>
              <a:pPr/>
              <a:t>10/1/2025</a:t>
            </a:fld>
            <a:endParaRPr lang="el-GR"/>
          </a:p>
        </p:txBody>
      </p:sp>
      <p:sp>
        <p:nvSpPr>
          <p:cNvPr id="5" name="4 - Θέση υποσέλιδου"/>
          <p:cNvSpPr>
            <a:spLocks noGrp="1"/>
          </p:cNvSpPr>
          <p:nvPr>
            <p:ph type="ftr" sz="quarter" idx="3"/>
          </p:nvPr>
        </p:nvSpPr>
        <p:spPr>
          <a:xfrm>
            <a:off x="4133599" y="6356369"/>
            <a:ext cx="3831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670475" y="6356369"/>
            <a:ext cx="28229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44900-3E73-4B9A-8C17-DF0803C868B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27 - Ορθογώνιο">
            <a:extLst>
              <a:ext uri="{FF2B5EF4-FFF2-40B4-BE49-F238E27FC236}">
                <a16:creationId xmlns:a16="http://schemas.microsoft.com/office/drawing/2014/main" id="{62031E5E-A7C0-678D-20B5-A9570D222A1F}"/>
              </a:ext>
            </a:extLst>
          </p:cNvPr>
          <p:cNvSpPr/>
          <p:nvPr/>
        </p:nvSpPr>
        <p:spPr>
          <a:xfrm>
            <a:off x="0" y="366714"/>
            <a:ext cx="12098338"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29" name="28 - Ορθογώνιο">
            <a:extLst>
              <a:ext uri="{FF2B5EF4-FFF2-40B4-BE49-F238E27FC236}">
                <a16:creationId xmlns:a16="http://schemas.microsoft.com/office/drawing/2014/main" id="{F8DC6F9E-0661-3C55-E940-1EE22F0DDAC8}"/>
              </a:ext>
            </a:extLst>
          </p:cNvPr>
          <p:cNvSpPr/>
          <p:nvPr/>
        </p:nvSpPr>
        <p:spPr>
          <a:xfrm>
            <a:off x="0" y="0"/>
            <a:ext cx="12098338"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0" name="29 - Ορθογώνιο">
            <a:extLst>
              <a:ext uri="{FF2B5EF4-FFF2-40B4-BE49-F238E27FC236}">
                <a16:creationId xmlns:a16="http://schemas.microsoft.com/office/drawing/2014/main" id="{1345E362-20F1-6F95-9A75-849AD74C132B}"/>
              </a:ext>
            </a:extLst>
          </p:cNvPr>
          <p:cNvSpPr/>
          <p:nvPr/>
        </p:nvSpPr>
        <p:spPr>
          <a:xfrm>
            <a:off x="0" y="307976"/>
            <a:ext cx="12098338"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1" name="30 - Ορθογώνιο">
            <a:extLst>
              <a:ext uri="{FF2B5EF4-FFF2-40B4-BE49-F238E27FC236}">
                <a16:creationId xmlns:a16="http://schemas.microsoft.com/office/drawing/2014/main" id="{37645106-4F43-E51B-4E2D-4263332E94A9}"/>
              </a:ext>
            </a:extLst>
          </p:cNvPr>
          <p:cNvSpPr/>
          <p:nvPr/>
        </p:nvSpPr>
        <p:spPr>
          <a:xfrm flipV="1">
            <a:off x="7158183" y="360364"/>
            <a:ext cx="4940155"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2" name="31 - Ορθογώνιο">
            <a:extLst>
              <a:ext uri="{FF2B5EF4-FFF2-40B4-BE49-F238E27FC236}">
                <a16:creationId xmlns:a16="http://schemas.microsoft.com/office/drawing/2014/main" id="{2A309369-F7B4-3D2D-B85F-31CD4F7762D9}"/>
              </a:ext>
            </a:extLst>
          </p:cNvPr>
          <p:cNvSpPr/>
          <p:nvPr/>
        </p:nvSpPr>
        <p:spPr>
          <a:xfrm flipV="1">
            <a:off x="7158183" y="439739"/>
            <a:ext cx="4940155"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useBgFill="1">
        <p:nvSpPr>
          <p:cNvPr id="33" name="32 - Στρογγυλεμένο ορθογώνιο">
            <a:extLst>
              <a:ext uri="{FF2B5EF4-FFF2-40B4-BE49-F238E27FC236}">
                <a16:creationId xmlns:a16="http://schemas.microsoft.com/office/drawing/2014/main" id="{65A5EAF4-DE6C-F8CD-8FD4-42E7C1F2AD1A}"/>
              </a:ext>
            </a:extLst>
          </p:cNvPr>
          <p:cNvSpPr/>
          <p:nvPr/>
        </p:nvSpPr>
        <p:spPr bwMode="white">
          <a:xfrm>
            <a:off x="7153983" y="496889"/>
            <a:ext cx="4053783"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useBgFill="1">
        <p:nvSpPr>
          <p:cNvPr id="34" name="33 - Στρογγυλεμένο ορθογώνιο">
            <a:extLst>
              <a:ext uri="{FF2B5EF4-FFF2-40B4-BE49-F238E27FC236}">
                <a16:creationId xmlns:a16="http://schemas.microsoft.com/office/drawing/2014/main" id="{061E315F-8330-A003-B7A1-ED46DDBD79C1}"/>
              </a:ext>
            </a:extLst>
          </p:cNvPr>
          <p:cNvSpPr/>
          <p:nvPr/>
        </p:nvSpPr>
        <p:spPr bwMode="white">
          <a:xfrm>
            <a:off x="9756386" y="588963"/>
            <a:ext cx="2117209"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5" name="34 - Ορθογώνιο">
            <a:extLst>
              <a:ext uri="{FF2B5EF4-FFF2-40B4-BE49-F238E27FC236}">
                <a16:creationId xmlns:a16="http://schemas.microsoft.com/office/drawing/2014/main" id="{1670459D-DF35-7E46-500E-0B44FDCC0A12}"/>
              </a:ext>
            </a:extLst>
          </p:cNvPr>
          <p:cNvSpPr/>
          <p:nvPr/>
        </p:nvSpPr>
        <p:spPr bwMode="invGray">
          <a:xfrm>
            <a:off x="12020623" y="-1588"/>
            <a:ext cx="7561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6" name="35 - Ορθογώνιο">
            <a:extLst>
              <a:ext uri="{FF2B5EF4-FFF2-40B4-BE49-F238E27FC236}">
                <a16:creationId xmlns:a16="http://schemas.microsoft.com/office/drawing/2014/main" id="{EC28552B-DFC2-D5FA-95BA-F6EB6AAFFB06}"/>
              </a:ext>
            </a:extLst>
          </p:cNvPr>
          <p:cNvSpPr/>
          <p:nvPr/>
        </p:nvSpPr>
        <p:spPr bwMode="invGray">
          <a:xfrm>
            <a:off x="11966014" y="-1588"/>
            <a:ext cx="37807"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7" name="36 - Ορθογώνιο">
            <a:extLst>
              <a:ext uri="{FF2B5EF4-FFF2-40B4-BE49-F238E27FC236}">
                <a16:creationId xmlns:a16="http://schemas.microsoft.com/office/drawing/2014/main" id="{7BED9D9E-7C86-8445-1362-FF51D7E4CBC8}"/>
              </a:ext>
            </a:extLst>
          </p:cNvPr>
          <p:cNvSpPr/>
          <p:nvPr/>
        </p:nvSpPr>
        <p:spPr bwMode="invGray">
          <a:xfrm>
            <a:off x="11940809" y="-1588"/>
            <a:ext cx="12602"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8" name="37 - Ορθογώνιο">
            <a:extLst>
              <a:ext uri="{FF2B5EF4-FFF2-40B4-BE49-F238E27FC236}">
                <a16:creationId xmlns:a16="http://schemas.microsoft.com/office/drawing/2014/main" id="{C9ED26FA-EA83-88D0-B1B0-E47A03A6D647}"/>
              </a:ext>
            </a:extLst>
          </p:cNvPr>
          <p:cNvSpPr/>
          <p:nvPr/>
        </p:nvSpPr>
        <p:spPr bwMode="invGray">
          <a:xfrm>
            <a:off x="11875695" y="-1588"/>
            <a:ext cx="3570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9" name="38 - Ορθογώνιο">
            <a:extLst>
              <a:ext uri="{FF2B5EF4-FFF2-40B4-BE49-F238E27FC236}">
                <a16:creationId xmlns:a16="http://schemas.microsoft.com/office/drawing/2014/main" id="{8BE90463-E33B-C2FA-9983-5BA84D7F4383}"/>
              </a:ext>
            </a:extLst>
          </p:cNvPr>
          <p:cNvSpPr/>
          <p:nvPr/>
        </p:nvSpPr>
        <p:spPr bwMode="invGray">
          <a:xfrm>
            <a:off x="11795880" y="0"/>
            <a:ext cx="7351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0" name="39 - Ορθογώνιο">
            <a:extLst>
              <a:ext uri="{FF2B5EF4-FFF2-40B4-BE49-F238E27FC236}">
                <a16:creationId xmlns:a16="http://schemas.microsoft.com/office/drawing/2014/main" id="{B64CF141-2398-2126-15E3-AF6FF07A566A}"/>
              </a:ext>
            </a:extLst>
          </p:cNvPr>
          <p:cNvSpPr/>
          <p:nvPr/>
        </p:nvSpPr>
        <p:spPr bwMode="invGray">
          <a:xfrm>
            <a:off x="11741269" y="0"/>
            <a:ext cx="10503"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2063" name="21 - Θέση τίτλου">
            <a:extLst>
              <a:ext uri="{FF2B5EF4-FFF2-40B4-BE49-F238E27FC236}">
                <a16:creationId xmlns:a16="http://schemas.microsoft.com/office/drawing/2014/main" id="{1ED97194-590D-E484-3A55-21CDC27BBC63}"/>
              </a:ext>
            </a:extLst>
          </p:cNvPr>
          <p:cNvSpPr>
            <a:spLocks noGrp="1"/>
          </p:cNvSpPr>
          <p:nvPr>
            <p:ph type="title"/>
          </p:nvPr>
        </p:nvSpPr>
        <p:spPr bwMode="auto">
          <a:xfrm>
            <a:off x="604917" y="1143000"/>
            <a:ext cx="1088850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endParaRPr lang="en-US" altLang="el-GR"/>
          </a:p>
        </p:txBody>
      </p:sp>
      <p:sp>
        <p:nvSpPr>
          <p:cNvPr id="2064" name="12 - Θέση κειμένου">
            <a:extLst>
              <a:ext uri="{FF2B5EF4-FFF2-40B4-BE49-F238E27FC236}">
                <a16:creationId xmlns:a16="http://schemas.microsoft.com/office/drawing/2014/main" id="{641AB556-6966-2E21-C5DF-AC041643A61E}"/>
              </a:ext>
            </a:extLst>
          </p:cNvPr>
          <p:cNvSpPr>
            <a:spLocks noGrp="1"/>
          </p:cNvSpPr>
          <p:nvPr>
            <p:ph type="body" idx="1"/>
          </p:nvPr>
        </p:nvSpPr>
        <p:spPr bwMode="auto">
          <a:xfrm>
            <a:off x="604917" y="2249488"/>
            <a:ext cx="10888504"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4" name="13 - Θέση ημερομηνίας">
            <a:extLst>
              <a:ext uri="{FF2B5EF4-FFF2-40B4-BE49-F238E27FC236}">
                <a16:creationId xmlns:a16="http://schemas.microsoft.com/office/drawing/2014/main" id="{4C2479DC-A955-C0CA-75CC-008776BCC6BA}"/>
              </a:ext>
            </a:extLst>
          </p:cNvPr>
          <p:cNvSpPr>
            <a:spLocks noGrp="1"/>
          </p:cNvSpPr>
          <p:nvPr>
            <p:ph type="dt" sz="half" idx="2"/>
          </p:nvPr>
        </p:nvSpPr>
        <p:spPr>
          <a:xfrm>
            <a:off x="8714585" y="612775"/>
            <a:ext cx="1266544"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l-GR"/>
          </a:p>
        </p:txBody>
      </p:sp>
      <p:sp>
        <p:nvSpPr>
          <p:cNvPr id="3" name="2 - Θέση υποσέλιδου">
            <a:extLst>
              <a:ext uri="{FF2B5EF4-FFF2-40B4-BE49-F238E27FC236}">
                <a16:creationId xmlns:a16="http://schemas.microsoft.com/office/drawing/2014/main" id="{2430D605-F073-4820-D4E3-E422EF7CBDCF}"/>
              </a:ext>
            </a:extLst>
          </p:cNvPr>
          <p:cNvSpPr>
            <a:spLocks noGrp="1"/>
          </p:cNvSpPr>
          <p:nvPr>
            <p:ph type="ftr" sz="quarter" idx="3"/>
          </p:nvPr>
        </p:nvSpPr>
        <p:spPr>
          <a:xfrm>
            <a:off x="6956545" y="612775"/>
            <a:ext cx="1753840"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l-GR"/>
          </a:p>
        </p:txBody>
      </p:sp>
      <p:sp>
        <p:nvSpPr>
          <p:cNvPr id="23" name="22 - Θέση αριθμού διαφάνειας">
            <a:extLst>
              <a:ext uri="{FF2B5EF4-FFF2-40B4-BE49-F238E27FC236}">
                <a16:creationId xmlns:a16="http://schemas.microsoft.com/office/drawing/2014/main" id="{52EE1E75-5C19-9BBA-4857-E54E404C11A5}"/>
              </a:ext>
            </a:extLst>
          </p:cNvPr>
          <p:cNvSpPr>
            <a:spLocks noGrp="1"/>
          </p:cNvSpPr>
          <p:nvPr>
            <p:ph type="sldNum" sz="quarter" idx="4"/>
          </p:nvPr>
        </p:nvSpPr>
        <p:spPr>
          <a:xfrm>
            <a:off x="10814991" y="1588"/>
            <a:ext cx="1008195"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BE289E43-53CE-4934-9837-9107F5B14F59}" type="slidenum">
              <a:rPr lang="el-GR" altLang="el-GR"/>
              <a:pPr/>
              <a:t>‹#›</a:t>
            </a:fld>
            <a:endParaRPr lang="el-GR" altLang="el-GR"/>
          </a:p>
        </p:txBody>
      </p:sp>
    </p:spTree>
    <p:extLst>
      <p:ext uri="{BB962C8B-B14F-4D97-AF65-F5344CB8AC3E}">
        <p14:creationId xmlns:p14="http://schemas.microsoft.com/office/powerpoint/2010/main" val="38667701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 Hand-drawn cruelty-free and vegan illustration"/>
          <p:cNvPicPr>
            <a:picLocks noChangeAspect="1" noChangeArrowheads="1"/>
          </p:cNvPicPr>
          <p:nvPr/>
        </p:nvPicPr>
        <p:blipFill>
          <a:blip r:embed="rId2"/>
          <a:srcRect/>
          <a:stretch>
            <a:fillRect/>
          </a:stretch>
        </p:blipFill>
        <p:spPr bwMode="auto">
          <a:xfrm>
            <a:off x="1334261" y="774683"/>
            <a:ext cx="6083317" cy="6083317"/>
          </a:xfrm>
          <a:prstGeom prst="rect">
            <a:avLst/>
          </a:prstGeom>
          <a:noFill/>
        </p:spPr>
      </p:pic>
      <p:sp>
        <p:nvSpPr>
          <p:cNvPr id="3077" name="4 - Ορθογώνιο"/>
          <p:cNvSpPr>
            <a:spLocks noChangeArrowheads="1"/>
          </p:cNvSpPr>
          <p:nvPr/>
        </p:nvSpPr>
        <p:spPr bwMode="auto">
          <a:xfrm>
            <a:off x="5406227" y="6143644"/>
            <a:ext cx="6289675" cy="425450"/>
          </a:xfrm>
          <a:prstGeom prst="rect">
            <a:avLst/>
          </a:prstGeom>
          <a:solidFill>
            <a:schemeClr val="accent2">
              <a:lumMod val="60000"/>
              <a:lumOff val="40000"/>
            </a:schemeClr>
          </a:solidFill>
          <a:ln w="9525">
            <a:noFill/>
            <a:miter lim="800000"/>
            <a:headEnd/>
            <a:tailEnd/>
          </a:ln>
        </p:spPr>
        <p:txBody>
          <a:bodyPr>
            <a:spAutoFit/>
          </a:bodyPr>
          <a:lstStyle/>
          <a:p>
            <a:pPr>
              <a:lnSpc>
                <a:spcPct val="90000"/>
              </a:lnSpc>
              <a:defRPr/>
            </a:pPr>
            <a:r>
              <a:rPr lang="el-GR" sz="2400" b="1" dirty="0" err="1">
                <a:latin typeface="Palatino Linotype" pitchFamily="18" charset="0"/>
              </a:rPr>
              <a:t>δρ</a:t>
            </a:r>
            <a:r>
              <a:rPr lang="el-GR" sz="2400" b="1" dirty="0">
                <a:latin typeface="Palatino Linotype" pitchFamily="18" charset="0"/>
              </a:rPr>
              <a:t>. Σταύρος Καραγεωργάκης</a:t>
            </a:r>
          </a:p>
        </p:txBody>
      </p:sp>
      <p:pic>
        <p:nvPicPr>
          <p:cNvPr id="1026" name="Picture 2" descr="C:\Users\user\Desktop\αρχείο λήψης.jpg"/>
          <p:cNvPicPr>
            <a:picLocks noChangeAspect="1" noChangeArrowheads="1"/>
          </p:cNvPicPr>
          <p:nvPr/>
        </p:nvPicPr>
        <p:blipFill>
          <a:blip r:embed="rId3"/>
          <a:srcRect/>
          <a:stretch>
            <a:fillRect/>
          </a:stretch>
        </p:blipFill>
        <p:spPr bwMode="auto">
          <a:xfrm>
            <a:off x="0" y="0"/>
            <a:ext cx="2076450" cy="2200275"/>
          </a:xfrm>
          <a:prstGeom prst="rect">
            <a:avLst/>
          </a:prstGeom>
          <a:noFill/>
        </p:spPr>
      </p:pic>
      <p:sp>
        <p:nvSpPr>
          <p:cNvPr id="7" name="Rectangle 2"/>
          <p:cNvSpPr>
            <a:spLocks noGrp="1" noChangeArrowheads="1"/>
          </p:cNvSpPr>
          <p:nvPr>
            <p:ph type="ctrTitle"/>
          </p:nvPr>
        </p:nvSpPr>
        <p:spPr>
          <a:xfrm>
            <a:off x="5977731" y="142852"/>
            <a:ext cx="5906295" cy="785796"/>
          </a:xfrm>
          <a:solidFill>
            <a:schemeClr val="accent3">
              <a:lumMod val="40000"/>
              <a:lumOff val="60000"/>
            </a:schemeClr>
          </a:solidFill>
        </p:spPr>
        <p:txBody>
          <a:bodyPr/>
          <a:lstStyle/>
          <a:p>
            <a:pPr algn="r"/>
            <a:r>
              <a:rPr lang="el-GR" sz="3600" b="1" dirty="0"/>
              <a:t>Μάθημα: Ηθική και ζώα</a:t>
            </a:r>
            <a:endParaRPr lang="el-G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8444" y="285728"/>
            <a:ext cx="10888504" cy="928694"/>
          </a:xfrm>
          <a:solidFill>
            <a:schemeClr val="accent2">
              <a:lumMod val="60000"/>
              <a:lumOff val="40000"/>
            </a:schemeClr>
          </a:solidFill>
        </p:spPr>
        <p:txBody>
          <a:bodyPr/>
          <a:lstStyle/>
          <a:p>
            <a:pPr eaLnBrk="1" hangingPunct="1"/>
            <a:r>
              <a:rPr lang="el-GR" sz="3200" b="1" dirty="0">
                <a:latin typeface="Palatino Linotype" pitchFamily="18" charset="0"/>
              </a:rPr>
              <a:t>Σχέσεις κυριαρχίας</a:t>
            </a:r>
          </a:p>
        </p:txBody>
      </p:sp>
      <p:graphicFrame>
        <p:nvGraphicFramePr>
          <p:cNvPr id="5" name="4 - Θέση περιεχομένου"/>
          <p:cNvGraphicFramePr>
            <a:graphicFrameLocks noGrp="1"/>
          </p:cNvGraphicFramePr>
          <p:nvPr>
            <p:ph idx="1"/>
          </p:nvPr>
        </p:nvGraphicFramePr>
        <p:xfrm>
          <a:off x="762757" y="1357298"/>
          <a:ext cx="5515769" cy="261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txBox="1">
            <a:spLocks noChangeArrowheads="1"/>
          </p:cNvSpPr>
          <p:nvPr/>
        </p:nvSpPr>
        <p:spPr>
          <a:xfrm>
            <a:off x="0" y="3929066"/>
            <a:ext cx="6811925" cy="2928934"/>
          </a:xfrm>
          <a:prstGeom prst="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lvl="0" indent="-342900">
              <a:lnSpc>
                <a:spcPct val="90000"/>
              </a:lnSpc>
              <a:spcBef>
                <a:spcPct val="20000"/>
              </a:spcBef>
            </a:pPr>
            <a:r>
              <a:rPr lang="el-GR" sz="2000" dirty="0"/>
              <a:t>	</a:t>
            </a:r>
            <a:r>
              <a:rPr lang="el-GR" sz="2200" dirty="0"/>
              <a:t>Οι οικοφεμινίστριες φιλόσοφοι προσεγγίζουν διαφορετικά τη σχέση ανάμεσα στα ανθρώπινα ζώα και τη φύση. Αντί να επικεντρώνονται στον διαχωρισμό του ανθρώπου από τον φυσικό κόσμο, ασκούν κριτική στην κοσμοαντίληψη που απαξιώνει τόσο τις γυναίκες όσο και τη φύση. Ο οικοφεμινισμός φέρνει στο προσκήνιο τις σχέσεις ανάμεσα στην κυριαρχία πάνω στη γυναίκα και στην κυριαρχία πάνω στη φύση</a:t>
            </a:r>
            <a:endParaRPr kumimoji="0" lang="en-US" sz="2200" b="0" i="0" u="none" strike="noStrike" kern="1200" cap="none" spc="0" normalizeH="0" baseline="0" noProof="0" dirty="0">
              <a:ln>
                <a:noFill/>
              </a:ln>
              <a:effectLst/>
              <a:uLnTx/>
              <a:uFillTx/>
              <a:latin typeface="Palatino Linotype"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Palatino Linotype"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 Έλλειψη"/>
          <p:cNvSpPr/>
          <p:nvPr/>
        </p:nvSpPr>
        <p:spPr>
          <a:xfrm>
            <a:off x="8192309" y="1857364"/>
            <a:ext cx="2786082"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Άνθρωπος/άντρας</a:t>
            </a:r>
          </a:p>
        </p:txBody>
      </p:sp>
      <p:cxnSp>
        <p:nvCxnSpPr>
          <p:cNvPr id="10" name="9 - Ευθύγραμμο βέλος σύνδεσης"/>
          <p:cNvCxnSpPr/>
          <p:nvPr/>
        </p:nvCxnSpPr>
        <p:spPr>
          <a:xfrm rot="5400000">
            <a:off x="7942276" y="3750471"/>
            <a:ext cx="128588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6200000" flipH="1">
            <a:off x="9906821" y="3714752"/>
            <a:ext cx="121444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 Έλλειψη"/>
          <p:cNvSpPr/>
          <p:nvPr/>
        </p:nvSpPr>
        <p:spPr>
          <a:xfrm>
            <a:off x="7335053" y="4857760"/>
            <a:ext cx="1643074"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φύση</a:t>
            </a:r>
          </a:p>
        </p:txBody>
      </p:sp>
      <p:sp>
        <p:nvSpPr>
          <p:cNvPr id="14" name="13 - Έλλειψη"/>
          <p:cNvSpPr/>
          <p:nvPr/>
        </p:nvSpPr>
        <p:spPr>
          <a:xfrm>
            <a:off x="10049697" y="4857760"/>
            <a:ext cx="1643074"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γυναίκα</a:t>
            </a:r>
          </a:p>
          <a:p>
            <a:pPr algn="ctr"/>
            <a:r>
              <a:rPr lang="el-GR" dirty="0"/>
              <a:t>ζώο</a:t>
            </a:r>
          </a:p>
        </p:txBody>
      </p:sp>
      <p:cxnSp>
        <p:nvCxnSpPr>
          <p:cNvPr id="16" name="15 - Ευθεία γραμμή σύνδεσης"/>
          <p:cNvCxnSpPr/>
          <p:nvPr/>
        </p:nvCxnSpPr>
        <p:spPr>
          <a:xfrm rot="5400000">
            <a:off x="4156074" y="4035417"/>
            <a:ext cx="5644372" cy="794"/>
          </a:xfrm>
          <a:prstGeom prst="line">
            <a:avLst/>
          </a:prstGeom>
          <a:ln>
            <a:solidFill>
              <a:schemeClr val="tx1">
                <a:alpha val="78000"/>
              </a:schemeClr>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rot="5400000">
            <a:off x="4227512" y="4035417"/>
            <a:ext cx="5644372" cy="794"/>
          </a:xfrm>
          <a:prstGeom prst="line">
            <a:avLst/>
          </a:prstGeom>
          <a:ln>
            <a:solidFill>
              <a:schemeClr val="tx1">
                <a:alpha val="7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4917" y="274639"/>
            <a:ext cx="10888504" cy="706437"/>
          </a:xfrm>
          <a:solidFill>
            <a:schemeClr val="accent2">
              <a:lumMod val="60000"/>
              <a:lumOff val="40000"/>
            </a:schemeClr>
          </a:solidFill>
        </p:spPr>
        <p:txBody>
          <a:bodyPr/>
          <a:lstStyle/>
          <a:p>
            <a:pPr eaLnBrk="1" hangingPunct="1"/>
            <a:r>
              <a:rPr lang="el-GR" sz="4000" b="1" dirty="0">
                <a:latin typeface="Palatino Linotype" pitchFamily="18" charset="0"/>
              </a:rPr>
              <a:t>οικοφεμινισμός</a:t>
            </a:r>
          </a:p>
        </p:txBody>
      </p:sp>
      <p:sp>
        <p:nvSpPr>
          <p:cNvPr id="37891" name="Rectangle 3"/>
          <p:cNvSpPr>
            <a:spLocks noGrp="1" noChangeArrowheads="1"/>
          </p:cNvSpPr>
          <p:nvPr>
            <p:ph type="body" idx="1"/>
          </p:nvPr>
        </p:nvSpPr>
        <p:spPr>
          <a:xfrm>
            <a:off x="523002" y="1125538"/>
            <a:ext cx="5620686" cy="5472112"/>
          </a:xfrm>
        </p:spPr>
        <p:txBody>
          <a:bodyPr/>
          <a:lstStyle/>
          <a:p>
            <a:pPr marL="609600" indent="-609600" algn="ctr" eaLnBrk="1" hangingPunct="1">
              <a:buFontTx/>
              <a:buNone/>
            </a:pPr>
            <a:r>
              <a:rPr lang="en-US" dirty="0"/>
              <a:t>   </a:t>
            </a:r>
            <a:r>
              <a:rPr lang="el-GR" sz="2800" b="1" dirty="0">
                <a:latin typeface="Palatino Linotype" pitchFamily="18" charset="0"/>
              </a:rPr>
              <a:t>Τάσεις του οικοφεμινισμού</a:t>
            </a:r>
          </a:p>
          <a:p>
            <a:pPr eaLnBrk="1" hangingPunct="1">
              <a:buFont typeface="Wingdings" panose="05000000000000000000" pitchFamily="2" charset="2"/>
              <a:buChar char="q"/>
            </a:pPr>
            <a:r>
              <a:rPr lang="el-GR" sz="2400" b="1" i="1" dirty="0">
                <a:latin typeface="Palatino Linotype" pitchFamily="18" charset="0"/>
              </a:rPr>
              <a:t>Πολιτιστικός οικοφεμινισμός</a:t>
            </a:r>
          </a:p>
          <a:p>
            <a:pPr>
              <a:buFont typeface="Wingdings" panose="05000000000000000000" pitchFamily="2" charset="2"/>
              <a:buChar char="q"/>
            </a:pPr>
            <a:r>
              <a:rPr lang="el-GR" sz="2400" b="1" i="1" dirty="0">
                <a:latin typeface="Palatino Linotype" pitchFamily="18" charset="0"/>
              </a:rPr>
              <a:t>Κοινωνικός οικοφεμινισμός</a:t>
            </a:r>
            <a:endParaRPr lang="el-GR" sz="2400" dirty="0">
              <a:latin typeface="Palatino Linotype" pitchFamily="18" charset="0"/>
            </a:endParaRPr>
          </a:p>
          <a:p>
            <a:pPr marL="1009650" lvl="1" indent="-609600">
              <a:buFont typeface="Wingdings" pitchFamily="2" charset="2"/>
              <a:buChar char="ü"/>
            </a:pPr>
            <a:r>
              <a:rPr lang="el-GR" sz="2200" b="1" i="1" dirty="0">
                <a:latin typeface="Palatino Linotype" pitchFamily="18" charset="0"/>
              </a:rPr>
              <a:t>Μαρξιστικός</a:t>
            </a:r>
            <a:r>
              <a:rPr lang="el-GR" sz="2200" dirty="0">
                <a:latin typeface="Palatino Linotype" pitchFamily="18" charset="0"/>
              </a:rPr>
              <a:t> </a:t>
            </a:r>
            <a:r>
              <a:rPr lang="en-US" sz="2200" dirty="0">
                <a:latin typeface="Palatino Linotype" pitchFamily="18" charset="0"/>
              </a:rPr>
              <a:t>(Mary Mellor, Ariel </a:t>
            </a:r>
            <a:r>
              <a:rPr lang="en-US" sz="2200" dirty="0" err="1">
                <a:latin typeface="Palatino Linotype" pitchFamily="18" charset="0"/>
              </a:rPr>
              <a:t>Salleh</a:t>
            </a:r>
            <a:r>
              <a:rPr lang="en-US" sz="2200" dirty="0">
                <a:latin typeface="Palatino Linotype" pitchFamily="18" charset="0"/>
              </a:rPr>
              <a:t>)</a:t>
            </a:r>
            <a:endParaRPr lang="el-GR" sz="2200" dirty="0">
              <a:latin typeface="Palatino Linotype" pitchFamily="18" charset="0"/>
            </a:endParaRPr>
          </a:p>
          <a:p>
            <a:pPr marL="1009650" lvl="1" indent="-609600">
              <a:buFont typeface="Wingdings" pitchFamily="2" charset="2"/>
              <a:buChar char="ü"/>
            </a:pPr>
            <a:r>
              <a:rPr lang="el-GR" sz="2200" b="1" i="1" dirty="0">
                <a:latin typeface="Palatino Linotype" pitchFamily="18" charset="0"/>
              </a:rPr>
              <a:t>Κοινωνικής οικολογίας </a:t>
            </a:r>
            <a:r>
              <a:rPr lang="el-GR" sz="2200" dirty="0">
                <a:latin typeface="Palatino Linotype" pitchFamily="18" charset="0"/>
              </a:rPr>
              <a:t>(</a:t>
            </a:r>
            <a:r>
              <a:rPr lang="en-US" sz="2200" dirty="0">
                <a:latin typeface="Palatino Linotype" pitchFamily="18" charset="0"/>
              </a:rPr>
              <a:t>Janet </a:t>
            </a:r>
            <a:r>
              <a:rPr lang="en-US" sz="2200" dirty="0" err="1">
                <a:latin typeface="Palatino Linotype" pitchFamily="18" charset="0"/>
              </a:rPr>
              <a:t>Biehl</a:t>
            </a:r>
            <a:r>
              <a:rPr lang="en-US" sz="2200" dirty="0">
                <a:latin typeface="Palatino Linotype" pitchFamily="18" charset="0"/>
              </a:rPr>
              <a:t>, </a:t>
            </a:r>
            <a:r>
              <a:rPr lang="en-US" sz="2200" dirty="0" err="1">
                <a:latin typeface="Palatino Linotype" pitchFamily="18" charset="0"/>
              </a:rPr>
              <a:t>Chaia</a:t>
            </a:r>
            <a:r>
              <a:rPr lang="en-US" sz="2200" dirty="0">
                <a:latin typeface="Palatino Linotype" pitchFamily="18" charset="0"/>
              </a:rPr>
              <a:t> Heller)</a:t>
            </a:r>
            <a:endParaRPr lang="el-GR" sz="2200" dirty="0">
              <a:latin typeface="Palatino Linotype" pitchFamily="18" charset="0"/>
            </a:endParaRPr>
          </a:p>
          <a:p>
            <a:pPr marL="609600" indent="-609600" eaLnBrk="1" hangingPunct="1">
              <a:buFont typeface="Wingdings" pitchFamily="2" charset="2"/>
              <a:buChar char="v"/>
            </a:pPr>
            <a:endParaRPr lang="el-GR" sz="2400" b="1" i="1" dirty="0">
              <a:latin typeface="Palatino Linotype" pitchFamily="18" charset="0"/>
            </a:endParaRPr>
          </a:p>
          <a:p>
            <a:pPr marL="609600" indent="-609600" eaLnBrk="1" hangingPunct="1">
              <a:buNone/>
            </a:pPr>
            <a:r>
              <a:rPr lang="el-GR" sz="2400" b="1" i="1" dirty="0">
                <a:latin typeface="Palatino Linotype" pitchFamily="18" charset="0"/>
              </a:rPr>
              <a:t>Νεότερες μορφές οικοφεμινισμού</a:t>
            </a:r>
          </a:p>
          <a:p>
            <a:pPr marL="609600" indent="-609600" eaLnBrk="1" hangingPunct="1">
              <a:buFont typeface="Wingdings" pitchFamily="2" charset="2"/>
              <a:buChar char="v"/>
            </a:pPr>
            <a:endParaRPr lang="el-GR" sz="2400" b="1" i="1" dirty="0">
              <a:latin typeface="Palatino Linotype" pitchFamily="18" charset="0"/>
            </a:endParaRPr>
          </a:p>
          <a:p>
            <a:pPr marL="609600" indent="-609600" eaLnBrk="1" hangingPunct="1">
              <a:buFont typeface="Wingdings" pitchFamily="2" charset="2"/>
              <a:buChar char="q"/>
            </a:pPr>
            <a:r>
              <a:rPr lang="el-GR" sz="2400" b="1" i="1" dirty="0" err="1">
                <a:latin typeface="Palatino Linotype" pitchFamily="18" charset="0"/>
              </a:rPr>
              <a:t>Βίγκαν</a:t>
            </a:r>
            <a:r>
              <a:rPr lang="el-GR" sz="2400" b="1" i="1" dirty="0">
                <a:latin typeface="Palatino Linotype" pitchFamily="18" charset="0"/>
              </a:rPr>
              <a:t> οικοφεμινισμός</a:t>
            </a:r>
          </a:p>
          <a:p>
            <a:pPr marL="609600" indent="-609600" eaLnBrk="1" hangingPunct="1">
              <a:buFont typeface="Wingdings" pitchFamily="2" charset="2"/>
              <a:buChar char="q"/>
            </a:pPr>
            <a:r>
              <a:rPr lang="el-GR" sz="2400" b="1" i="1" dirty="0" err="1">
                <a:latin typeface="Palatino Linotype" pitchFamily="18" charset="0"/>
              </a:rPr>
              <a:t>Κουίρ</a:t>
            </a:r>
            <a:r>
              <a:rPr lang="el-GR" sz="2400" b="1" i="1" dirty="0">
                <a:latin typeface="Palatino Linotype" pitchFamily="18" charset="0"/>
              </a:rPr>
              <a:t> οικοφεμινισμός</a:t>
            </a:r>
            <a:endParaRPr lang="el-GR" sz="2400" i="1" dirty="0">
              <a:latin typeface="Palatino Linotype" pitchFamily="18" charset="0"/>
            </a:endParaRPr>
          </a:p>
        </p:txBody>
      </p:sp>
      <p:pic>
        <p:nvPicPr>
          <p:cNvPr id="37892" name="Picture 5" descr="Αποτέλεσμα εικόνας για ecofeminism"/>
          <p:cNvPicPr>
            <a:picLocks noChangeAspect="1" noChangeArrowheads="1"/>
          </p:cNvPicPr>
          <p:nvPr/>
        </p:nvPicPr>
        <p:blipFill>
          <a:blip r:embed="rId2"/>
          <a:srcRect/>
          <a:stretch>
            <a:fillRect/>
          </a:stretch>
        </p:blipFill>
        <p:spPr bwMode="auto">
          <a:xfrm>
            <a:off x="7120738" y="1916115"/>
            <a:ext cx="4028215" cy="34417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4917" y="274639"/>
            <a:ext cx="10888504" cy="706437"/>
          </a:xfrm>
          <a:solidFill>
            <a:schemeClr val="accent2">
              <a:lumMod val="60000"/>
              <a:lumOff val="40000"/>
            </a:schemeClr>
          </a:solidFill>
        </p:spPr>
        <p:txBody>
          <a:bodyPr/>
          <a:lstStyle/>
          <a:p>
            <a:r>
              <a:rPr lang="el-GR" sz="4000" b="1" dirty="0">
                <a:latin typeface="Palatino Linotype" pitchFamily="18" charset="0"/>
              </a:rPr>
              <a:t>Τάσεις του οικοφεμινισμού</a:t>
            </a:r>
          </a:p>
        </p:txBody>
      </p:sp>
      <p:sp>
        <p:nvSpPr>
          <p:cNvPr id="38915" name="Rectangle 3"/>
          <p:cNvSpPr>
            <a:spLocks noGrp="1" noChangeArrowheads="1"/>
          </p:cNvSpPr>
          <p:nvPr>
            <p:ph type="body" idx="1"/>
          </p:nvPr>
        </p:nvSpPr>
        <p:spPr>
          <a:xfrm>
            <a:off x="604917" y="1268413"/>
            <a:ext cx="10888504" cy="5256212"/>
          </a:xfrm>
        </p:spPr>
        <p:txBody>
          <a:bodyPr/>
          <a:lstStyle/>
          <a:p>
            <a:pPr marL="609600" indent="-609600" algn="ctr" eaLnBrk="1" hangingPunct="1">
              <a:buFontTx/>
              <a:buNone/>
            </a:pPr>
            <a:r>
              <a:rPr lang="en-US" dirty="0"/>
              <a:t>   </a:t>
            </a:r>
            <a:endParaRPr lang="el-GR" sz="2800" b="1" dirty="0">
              <a:latin typeface="Palatino Linotype" pitchFamily="18" charset="0"/>
            </a:endParaRPr>
          </a:p>
          <a:p>
            <a:pPr marL="609600" indent="-609600" eaLnBrk="1" hangingPunct="1">
              <a:buFontTx/>
              <a:buNone/>
            </a:pPr>
            <a:r>
              <a:rPr lang="el-GR" sz="2400" b="1" i="1" dirty="0">
                <a:latin typeface="Palatino Linotype" pitchFamily="18" charset="0"/>
              </a:rPr>
              <a:t>Πολιτιστικός οικοφεμινισμός</a:t>
            </a:r>
            <a:r>
              <a:rPr lang="el-GR" sz="2400" i="1" dirty="0">
                <a:latin typeface="Palatino Linotype" pitchFamily="18" charset="0"/>
              </a:rPr>
              <a:t>:</a:t>
            </a:r>
          </a:p>
          <a:p>
            <a:pPr marL="609600" indent="-609600" eaLnBrk="1" hangingPunct="1">
              <a:buFont typeface="Wingdings" pitchFamily="2" charset="2"/>
              <a:buChar char="Ø"/>
            </a:pPr>
            <a:r>
              <a:rPr lang="el-GR" sz="2400" dirty="0">
                <a:latin typeface="Palatino Linotype" pitchFamily="18" charset="0"/>
              </a:rPr>
              <a:t>Τονίζονται οι ιστορικοί και βιολογικοί δεσμοί μεταξύ γυναίκας και φύσης και αντιμετωπίζουν την κοινή τους καταπίεση ως συνέπεια της αντρικής κυριαρχίας.</a:t>
            </a:r>
            <a:endParaRPr lang="en-US" sz="2400" dirty="0">
              <a:latin typeface="Palatino Linotype" pitchFamily="18" charset="0"/>
            </a:endParaRPr>
          </a:p>
          <a:p>
            <a:pPr marL="609600" indent="-609600" eaLnBrk="1" hangingPunct="1">
              <a:buFont typeface="Wingdings" pitchFamily="2" charset="2"/>
              <a:buChar char="Ø"/>
            </a:pPr>
            <a:r>
              <a:rPr lang="el-GR" sz="2400" dirty="0">
                <a:latin typeface="Palatino Linotype" pitchFamily="18" charset="0"/>
              </a:rPr>
              <a:t>Οι γυναίκες έχουν μια ιδιαίτερη σχέση με τη φύση (σε αντίθεση με τους άντρες) και θα πρέπει να αναπτυχθεί μια κουλτούρα που θα εστιάσει σε αυτά τα συνδετικά στοιχεία.</a:t>
            </a:r>
            <a:endParaRPr lang="en-US" sz="2400" dirty="0">
              <a:latin typeface="Palatino Linotype" pitchFamily="18" charset="0"/>
            </a:endParaRPr>
          </a:p>
          <a:p>
            <a:pPr marL="609600" indent="-609600" eaLnBrk="1" hangingPunct="1">
              <a:buFontTx/>
              <a:buNone/>
            </a:pPr>
            <a:endParaRPr lang="el-GR" sz="2400" dirty="0">
              <a:latin typeface="Palatino Linotype" pitchFamily="18" charset="0"/>
            </a:endParaRPr>
          </a:p>
        </p:txBody>
      </p:sp>
      <p:pic>
        <p:nvPicPr>
          <p:cNvPr id="38916" name="Picture 2" descr="Σχετική εικόνα"/>
          <p:cNvPicPr>
            <a:picLocks noChangeAspect="1" noChangeArrowheads="1"/>
          </p:cNvPicPr>
          <p:nvPr/>
        </p:nvPicPr>
        <p:blipFill>
          <a:blip r:embed="rId2"/>
          <a:srcRect/>
          <a:stretch>
            <a:fillRect/>
          </a:stretch>
        </p:blipFill>
        <p:spPr bwMode="auto">
          <a:xfrm>
            <a:off x="8716684" y="4286256"/>
            <a:ext cx="2413665" cy="224471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Αποτέλεσμα εικόνας για ecofeminism"/>
          <p:cNvPicPr>
            <a:picLocks noChangeAspect="1" noChangeArrowheads="1"/>
          </p:cNvPicPr>
          <p:nvPr/>
        </p:nvPicPr>
        <p:blipFill>
          <a:blip r:embed="rId2" cstate="print"/>
          <a:srcRect/>
          <a:stretch>
            <a:fillRect/>
          </a:stretch>
        </p:blipFill>
        <p:spPr bwMode="auto">
          <a:xfrm>
            <a:off x="3548839" y="1052512"/>
            <a:ext cx="4500594" cy="2305049"/>
          </a:xfrm>
          <a:prstGeom prst="rect">
            <a:avLst/>
          </a:prstGeom>
          <a:noFill/>
          <a:ln w="9525">
            <a:noFill/>
            <a:miter lim="800000"/>
            <a:headEnd/>
            <a:tailEnd/>
          </a:ln>
        </p:spPr>
      </p:pic>
      <p:sp>
        <p:nvSpPr>
          <p:cNvPr id="39938" name="Rectangle 2"/>
          <p:cNvSpPr>
            <a:spLocks noGrp="1" noChangeArrowheads="1"/>
          </p:cNvSpPr>
          <p:nvPr>
            <p:ph type="title"/>
          </p:nvPr>
        </p:nvSpPr>
        <p:spPr>
          <a:xfrm>
            <a:off x="604917" y="274639"/>
            <a:ext cx="10888504" cy="706437"/>
          </a:xfrm>
          <a:solidFill>
            <a:schemeClr val="accent2">
              <a:lumMod val="60000"/>
              <a:lumOff val="40000"/>
            </a:schemeClr>
          </a:solidFill>
        </p:spPr>
        <p:txBody>
          <a:bodyPr/>
          <a:lstStyle/>
          <a:p>
            <a:r>
              <a:rPr lang="el-GR" sz="4000" b="1" dirty="0">
                <a:latin typeface="Palatino Linotype" pitchFamily="18" charset="0"/>
              </a:rPr>
              <a:t>Τάσεις του οικοφεμινισμού</a:t>
            </a:r>
          </a:p>
        </p:txBody>
      </p:sp>
      <p:sp>
        <p:nvSpPr>
          <p:cNvPr id="39939" name="Rectangle 3"/>
          <p:cNvSpPr>
            <a:spLocks noGrp="1" noChangeArrowheads="1"/>
          </p:cNvSpPr>
          <p:nvPr>
            <p:ph type="body" idx="1"/>
          </p:nvPr>
        </p:nvSpPr>
        <p:spPr>
          <a:xfrm>
            <a:off x="905276" y="2781300"/>
            <a:ext cx="10968320" cy="4076700"/>
          </a:xfrm>
        </p:spPr>
        <p:txBody>
          <a:bodyPr>
            <a:normAutofit lnSpcReduction="10000"/>
          </a:bodyPr>
          <a:lstStyle/>
          <a:p>
            <a:pPr marL="609600" indent="-609600" algn="ctr" eaLnBrk="1" hangingPunct="1">
              <a:buFontTx/>
              <a:buNone/>
            </a:pPr>
            <a:r>
              <a:rPr lang="en-US" dirty="0"/>
              <a:t>   </a:t>
            </a:r>
            <a:endParaRPr lang="el-GR" sz="2800" b="1" dirty="0">
              <a:latin typeface="Palatino Linotype" pitchFamily="18" charset="0"/>
            </a:endParaRPr>
          </a:p>
          <a:p>
            <a:pPr marL="609600" indent="-609600" eaLnBrk="1" hangingPunct="1">
              <a:buFontTx/>
              <a:buNone/>
            </a:pPr>
            <a:r>
              <a:rPr lang="el-GR" sz="2400" b="1" i="1" dirty="0">
                <a:latin typeface="Palatino Linotype" pitchFamily="18" charset="0"/>
              </a:rPr>
              <a:t>Κοινωνικός οικοφεμινισμός</a:t>
            </a:r>
            <a:r>
              <a:rPr lang="el-GR" sz="2400" dirty="0">
                <a:latin typeface="Palatino Linotype" pitchFamily="18" charset="0"/>
              </a:rPr>
              <a:t>:</a:t>
            </a:r>
          </a:p>
          <a:p>
            <a:pPr marL="609600" indent="-609600" eaLnBrk="1" hangingPunct="1">
              <a:buFont typeface="Wingdings" pitchFamily="2" charset="2"/>
              <a:buChar char="q"/>
            </a:pPr>
            <a:r>
              <a:rPr lang="el-GR" sz="2400" dirty="0">
                <a:latin typeface="Palatino Linotype" pitchFamily="18" charset="0"/>
              </a:rPr>
              <a:t>Έμφαση στην κοινωνική και πολιτική διάσταση του οικοφεμινισμού και όχι στην πνευματική σχέση γυναίκας-φύσης.</a:t>
            </a:r>
            <a:endParaRPr lang="en-US" sz="2400" dirty="0">
              <a:latin typeface="Palatino Linotype" pitchFamily="18" charset="0"/>
            </a:endParaRPr>
          </a:p>
          <a:p>
            <a:pPr marL="609600" indent="-609600" eaLnBrk="1" hangingPunct="1">
              <a:buFont typeface="Wingdings" pitchFamily="2" charset="2"/>
              <a:buChar char="q"/>
            </a:pPr>
            <a:r>
              <a:rPr lang="el-GR" sz="2400" dirty="0">
                <a:latin typeface="Palatino Linotype" pitchFamily="18" charset="0"/>
              </a:rPr>
              <a:t>Δεν υπάρχει κάποια ιδιαίτερη σχέση της γυναίκας με τη φύση. Αυτές οι αντιλήψεις είναι κοινωνικές κατασκευές που εγκλωβίζουν τις γυναίκες.</a:t>
            </a:r>
            <a:endParaRPr lang="en-US" sz="2400" dirty="0">
              <a:latin typeface="Palatino Linotype" pitchFamily="18" charset="0"/>
            </a:endParaRPr>
          </a:p>
          <a:p>
            <a:pPr marL="1009650" lvl="1" indent="-609600">
              <a:buFont typeface="Courier New" pitchFamily="49" charset="0"/>
              <a:buChar char="o"/>
            </a:pPr>
            <a:r>
              <a:rPr lang="el-GR" sz="2000" b="1" i="1" dirty="0">
                <a:latin typeface="Palatino Linotype" pitchFamily="18" charset="0"/>
              </a:rPr>
              <a:t>Μαρξιστικός:  </a:t>
            </a:r>
            <a:r>
              <a:rPr lang="el-GR" sz="2000" dirty="0">
                <a:latin typeface="Palatino Linotype" pitchFamily="18" charset="0"/>
              </a:rPr>
              <a:t>Ειδικά ως προς το ζήτημα των ζώων, εστιάζουν στον καπιταλιστικό τρόπο παραγωγής της εντατικής κτηνοτροφίας και στην εμπορευματοποίηση.</a:t>
            </a:r>
          </a:p>
          <a:p>
            <a:pPr marL="1009650" lvl="1" indent="-609600">
              <a:buFont typeface="Courier New" pitchFamily="49" charset="0"/>
              <a:buChar char="o"/>
            </a:pPr>
            <a:r>
              <a:rPr lang="el-GR" sz="2000" b="1" i="1" dirty="0">
                <a:latin typeface="Palatino Linotype" pitchFamily="18" charset="0"/>
              </a:rPr>
              <a:t>Κοινωνικής οικολογίας</a:t>
            </a:r>
            <a:r>
              <a:rPr lang="el-GR" sz="2000" dirty="0">
                <a:latin typeface="Palatino Linotype" pitchFamily="18" charset="0"/>
              </a:rPr>
              <a:t>: Αντλούν αναφορές από το έργο του </a:t>
            </a:r>
            <a:r>
              <a:rPr lang="en-US" sz="2000" dirty="0">
                <a:latin typeface="Palatino Linotype" pitchFamily="18" charset="0"/>
              </a:rPr>
              <a:t>Murray </a:t>
            </a:r>
            <a:r>
              <a:rPr lang="en-US" sz="2000" dirty="0" err="1">
                <a:latin typeface="Palatino Linotype" pitchFamily="18" charset="0"/>
              </a:rPr>
              <a:t>Bookchin</a:t>
            </a:r>
            <a:r>
              <a:rPr lang="en-US" sz="2000" dirty="0">
                <a:latin typeface="Palatino Linotype" pitchFamily="18" charset="0"/>
              </a:rPr>
              <a:t> </a:t>
            </a:r>
            <a:r>
              <a:rPr lang="el-GR" sz="2000" dirty="0">
                <a:latin typeface="Palatino Linotype" pitchFamily="18" charset="0"/>
              </a:rPr>
              <a:t>και ιδιαίτερα στις έννοιες της κυριαρχίας και της ιεραρχίας.</a:t>
            </a:r>
            <a:endParaRPr lang="en-US" sz="2000" dirty="0">
              <a:latin typeface="Palatino Linotype" pitchFamily="18" charset="0"/>
            </a:endParaRPr>
          </a:p>
          <a:p>
            <a:pPr marL="609600" indent="-609600" eaLnBrk="1" hangingPunct="1">
              <a:buFontTx/>
              <a:buNone/>
            </a:pPr>
            <a:endParaRPr lang="el-GR" sz="2400" dirty="0">
              <a:latin typeface="Palatino Linotyp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4917" y="274639"/>
            <a:ext cx="10888504" cy="706437"/>
          </a:xfrm>
          <a:solidFill>
            <a:schemeClr val="accent2">
              <a:lumMod val="60000"/>
              <a:lumOff val="40000"/>
            </a:schemeClr>
          </a:solidFill>
        </p:spPr>
        <p:txBody>
          <a:bodyPr/>
          <a:lstStyle/>
          <a:p>
            <a:r>
              <a:rPr lang="el-GR" sz="4000" b="1" dirty="0">
                <a:latin typeface="Palatino Linotype" pitchFamily="18" charset="0"/>
              </a:rPr>
              <a:t>Τάσεις του οικοφεμινισμού</a:t>
            </a:r>
          </a:p>
        </p:txBody>
      </p:sp>
      <p:sp>
        <p:nvSpPr>
          <p:cNvPr id="39939" name="Rectangle 3"/>
          <p:cNvSpPr>
            <a:spLocks noGrp="1" noChangeArrowheads="1"/>
          </p:cNvSpPr>
          <p:nvPr>
            <p:ph type="body" idx="1"/>
          </p:nvPr>
        </p:nvSpPr>
        <p:spPr>
          <a:xfrm>
            <a:off x="0" y="1214422"/>
            <a:ext cx="8692375" cy="5643578"/>
          </a:xfrm>
        </p:spPr>
        <p:txBody>
          <a:bodyPr>
            <a:normAutofit/>
          </a:bodyPr>
          <a:lstStyle/>
          <a:p>
            <a:pPr marL="609600" indent="-609600" algn="ctr" eaLnBrk="1" hangingPunct="1">
              <a:buFontTx/>
              <a:buNone/>
            </a:pPr>
            <a:r>
              <a:rPr lang="en-US" dirty="0"/>
              <a:t> </a:t>
            </a:r>
            <a:r>
              <a:rPr lang="el-GR" sz="2800" b="1" i="1" dirty="0" err="1">
                <a:latin typeface="Palatino Linotype" pitchFamily="18" charset="0"/>
              </a:rPr>
              <a:t>Κουίρ</a:t>
            </a:r>
            <a:r>
              <a:rPr lang="el-GR" sz="2800" b="1" i="1" dirty="0">
                <a:latin typeface="Palatino Linotype" pitchFamily="18" charset="0"/>
              </a:rPr>
              <a:t> οικοφεμινισμός</a:t>
            </a:r>
            <a:r>
              <a:rPr lang="el-GR" sz="2800" dirty="0">
                <a:latin typeface="Palatino Linotype" pitchFamily="18" charset="0"/>
              </a:rPr>
              <a:t>:</a:t>
            </a:r>
          </a:p>
          <a:p>
            <a:pPr marL="609600" indent="-609600" eaLnBrk="1" hangingPunct="1">
              <a:buFont typeface="+mj-lt"/>
              <a:buAutoNum type="arabicPeriod"/>
            </a:pPr>
            <a:r>
              <a:rPr lang="el-GR" sz="2400" dirty="0">
                <a:latin typeface="Palatino Linotype" pitchFamily="18" charset="0"/>
              </a:rPr>
              <a:t>Εστίαση στη σεξουαλικότητα και στην καταπίεση των ΛΟΑΤΚΙΑ.</a:t>
            </a:r>
          </a:p>
          <a:p>
            <a:pPr marL="609600" indent="-609600" eaLnBrk="1" hangingPunct="1">
              <a:buFont typeface="+mj-lt"/>
              <a:buAutoNum type="arabicPeriod"/>
            </a:pPr>
            <a:r>
              <a:rPr lang="el-GR" sz="2400" dirty="0">
                <a:latin typeface="Palatino Linotype" pitchFamily="18" charset="0"/>
              </a:rPr>
              <a:t>Καταδίκη του </a:t>
            </a:r>
            <a:r>
              <a:rPr lang="el-GR" sz="2400" dirty="0" err="1">
                <a:latin typeface="Palatino Linotype" pitchFamily="18" charset="0"/>
              </a:rPr>
              <a:t>ετεροσεξισμού</a:t>
            </a:r>
            <a:r>
              <a:rPr lang="el-GR" sz="2400" dirty="0">
                <a:latin typeface="Palatino Linotype" pitchFamily="18" charset="0"/>
              </a:rPr>
              <a:t> ως κυρίαρχη ιδεολογία.</a:t>
            </a:r>
          </a:p>
          <a:p>
            <a:pPr marL="609600" indent="-609600" eaLnBrk="1" hangingPunct="1">
              <a:buFont typeface="+mj-lt"/>
              <a:buAutoNum type="arabicPeriod"/>
            </a:pPr>
            <a:r>
              <a:rPr lang="el-GR" sz="2400" dirty="0">
                <a:latin typeface="Palatino Linotype" pitchFamily="18" charset="0"/>
              </a:rPr>
              <a:t>Η κυρίαρχη ιδεολογία υποτιμά και ομαδοποιεί γυναίκες, ζώα, φύση, </a:t>
            </a:r>
            <a:r>
              <a:rPr lang="el-GR" sz="2400" dirty="0" err="1">
                <a:latin typeface="Palatino Linotype" pitchFamily="18" charset="0"/>
              </a:rPr>
              <a:t>κουίρ</a:t>
            </a:r>
            <a:r>
              <a:rPr lang="el-GR" sz="2400" dirty="0">
                <a:latin typeface="Palatino Linotype" pitchFamily="18" charset="0"/>
              </a:rPr>
              <a:t> άτομα. (π.χ. οι ιθαγενείς της Αμερικής αντιμετωπίζονταν από τους αποικιοκράτες ως «θηλυκοί, ερωτικοί, </a:t>
            </a:r>
            <a:r>
              <a:rPr lang="el-GR" sz="2400" dirty="0" err="1">
                <a:latin typeface="Palatino Linotype" pitchFamily="18" charset="0"/>
              </a:rPr>
              <a:t>κουίρ</a:t>
            </a:r>
            <a:r>
              <a:rPr lang="el-GR" sz="2400" dirty="0">
                <a:latin typeface="Palatino Linotype" pitchFamily="18" charset="0"/>
              </a:rPr>
              <a:t> και ζώα»)</a:t>
            </a:r>
          </a:p>
          <a:p>
            <a:pPr marL="609600" indent="-609600" eaLnBrk="1" hangingPunct="1">
              <a:buFont typeface="+mj-lt"/>
              <a:buAutoNum type="arabicPeriod"/>
            </a:pPr>
            <a:r>
              <a:rPr lang="el-GR" sz="2400" dirty="0">
                <a:latin typeface="Palatino Linotype" pitchFamily="18" charset="0"/>
              </a:rPr>
              <a:t>Απόρριψη επιχειρημάτων «φυσικής τάξης πραγμάτων» και «</a:t>
            </a:r>
            <a:r>
              <a:rPr lang="el-GR" sz="2400" dirty="0" err="1">
                <a:latin typeface="Palatino Linotype" pitchFamily="18" charset="0"/>
              </a:rPr>
              <a:t>φυσιολογικότητας</a:t>
            </a:r>
            <a:r>
              <a:rPr lang="el-GR" sz="2400" dirty="0">
                <a:latin typeface="Palatino Linotype" pitchFamily="18" charset="0"/>
              </a:rPr>
              <a:t>». Απόρριψη της ταύτισης του «φυσικού» με το «αναπαραγωγικό».</a:t>
            </a:r>
          </a:p>
          <a:p>
            <a:pPr marL="609600" indent="-609600" eaLnBrk="1" hangingPunct="1">
              <a:buFont typeface="+mj-lt"/>
              <a:buAutoNum type="arabicPeriod"/>
            </a:pPr>
            <a:r>
              <a:rPr lang="el-GR" sz="2400" dirty="0">
                <a:latin typeface="Palatino Linotype" pitchFamily="18" charset="0"/>
              </a:rPr>
              <a:t>Κατάδειξη της ιστορικής πορείας της ερωτοφοβίας.</a:t>
            </a:r>
          </a:p>
          <a:p>
            <a:pPr marL="609600" indent="-609600" eaLnBrk="1" hangingPunct="1">
              <a:buFont typeface="Wingdings" pitchFamily="2" charset="2"/>
              <a:buChar char="Ø"/>
            </a:pPr>
            <a:endParaRPr lang="el-GR" sz="2400" dirty="0">
              <a:latin typeface="Palatino Linotype" pitchFamily="18" charset="0"/>
            </a:endParaRPr>
          </a:p>
          <a:p>
            <a:pPr marL="609600" indent="-609600" eaLnBrk="1" hangingPunct="1">
              <a:buFont typeface="Wingdings" pitchFamily="2" charset="2"/>
              <a:buChar char="Ø"/>
            </a:pPr>
            <a:endParaRPr lang="el-GR" sz="2400" dirty="0">
              <a:latin typeface="Palatino Linotype" pitchFamily="18" charset="0"/>
            </a:endParaRPr>
          </a:p>
        </p:txBody>
      </p:sp>
      <p:pic>
        <p:nvPicPr>
          <p:cNvPr id="33796" name="Picture 4" descr="NAMA Aphrodite Pan &amp; Eros.jpg"/>
          <p:cNvPicPr>
            <a:picLocks noChangeAspect="1" noChangeArrowheads="1"/>
          </p:cNvPicPr>
          <p:nvPr/>
        </p:nvPicPr>
        <p:blipFill>
          <a:blip r:embed="rId2"/>
          <a:srcRect/>
          <a:stretch>
            <a:fillRect/>
          </a:stretch>
        </p:blipFill>
        <p:spPr bwMode="auto">
          <a:xfrm>
            <a:off x="8906689" y="1071546"/>
            <a:ext cx="2928942" cy="4783939"/>
          </a:xfrm>
          <a:prstGeom prst="rect">
            <a:avLst/>
          </a:prstGeom>
          <a:noFill/>
        </p:spPr>
      </p:pic>
      <p:sp>
        <p:nvSpPr>
          <p:cNvPr id="6" name="1 - Τίτλος"/>
          <p:cNvSpPr txBox="1">
            <a:spLocks/>
          </p:cNvSpPr>
          <p:nvPr/>
        </p:nvSpPr>
        <p:spPr>
          <a:xfrm>
            <a:off x="8906689" y="6000768"/>
            <a:ext cx="3000396" cy="642918"/>
          </a:xfrm>
          <a:prstGeom prst="rect">
            <a:avLst/>
          </a:prstGeom>
          <a:solidFill>
            <a:schemeClr val="accent1">
              <a:lumMod val="20000"/>
              <a:lumOff val="80000"/>
            </a:schemeClr>
          </a:solidFill>
        </p:spPr>
        <p:txBody>
          <a:bodyPr vert="horz" lIns="91440" tIns="45720" rIns="91440" bIns="45720" rtlCol="0" anchor="ctr">
            <a:normAutofit/>
          </a:bodyPr>
          <a:lstStyle/>
          <a:p>
            <a:pPr fontAlgn="base"/>
            <a:r>
              <a:rPr lang="el-GR" sz="2000" dirty="0"/>
              <a:t>Αφροδίτη, Πάνας και Έρως</a:t>
            </a:r>
            <a:endParaRPr lang="el-GR" sz="2000" dirty="0">
              <a:latin typeface="All 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eganfeministnetwork.com/wp-content/uploads/2018/05/Vegan-Feminist.png"/>
          <p:cNvPicPr>
            <a:picLocks noChangeAspect="1" noChangeArrowheads="1"/>
          </p:cNvPicPr>
          <p:nvPr/>
        </p:nvPicPr>
        <p:blipFill>
          <a:blip r:embed="rId2"/>
          <a:srcRect/>
          <a:stretch>
            <a:fillRect/>
          </a:stretch>
        </p:blipFill>
        <p:spPr bwMode="auto">
          <a:xfrm>
            <a:off x="0" y="794399"/>
            <a:ext cx="4406095" cy="4801515"/>
          </a:xfrm>
          <a:prstGeom prst="rect">
            <a:avLst/>
          </a:prstGeom>
          <a:noFill/>
        </p:spPr>
      </p:pic>
      <p:sp>
        <p:nvSpPr>
          <p:cNvPr id="39938" name="Rectangle 2"/>
          <p:cNvSpPr>
            <a:spLocks noGrp="1" noChangeArrowheads="1"/>
          </p:cNvSpPr>
          <p:nvPr>
            <p:ph type="title"/>
          </p:nvPr>
        </p:nvSpPr>
        <p:spPr>
          <a:xfrm>
            <a:off x="604917" y="274639"/>
            <a:ext cx="10888504" cy="706437"/>
          </a:xfrm>
          <a:solidFill>
            <a:schemeClr val="accent2">
              <a:lumMod val="60000"/>
              <a:lumOff val="40000"/>
            </a:schemeClr>
          </a:solidFill>
        </p:spPr>
        <p:txBody>
          <a:bodyPr/>
          <a:lstStyle/>
          <a:p>
            <a:r>
              <a:rPr lang="el-GR" sz="4000" b="1" dirty="0">
                <a:latin typeface="Palatino Linotype" pitchFamily="18" charset="0"/>
              </a:rPr>
              <a:t>Τάσεις του οικοφεμινισμού</a:t>
            </a:r>
          </a:p>
        </p:txBody>
      </p:sp>
      <p:sp>
        <p:nvSpPr>
          <p:cNvPr id="39939" name="Rectangle 3"/>
          <p:cNvSpPr>
            <a:spLocks noGrp="1" noChangeArrowheads="1"/>
          </p:cNvSpPr>
          <p:nvPr>
            <p:ph type="body" idx="1"/>
          </p:nvPr>
        </p:nvSpPr>
        <p:spPr>
          <a:xfrm>
            <a:off x="4620409" y="1785926"/>
            <a:ext cx="7253187" cy="4076700"/>
          </a:xfrm>
        </p:spPr>
        <p:txBody>
          <a:bodyPr>
            <a:normAutofit/>
          </a:bodyPr>
          <a:lstStyle/>
          <a:p>
            <a:pPr marL="609600" indent="-609600" algn="ctr" eaLnBrk="1" hangingPunct="1">
              <a:buFontTx/>
              <a:buNone/>
            </a:pPr>
            <a:r>
              <a:rPr lang="en-US" dirty="0"/>
              <a:t>   </a:t>
            </a:r>
            <a:endParaRPr lang="el-GR" sz="2800" b="1" dirty="0">
              <a:latin typeface="Palatino Linotype" pitchFamily="18" charset="0"/>
            </a:endParaRPr>
          </a:p>
          <a:p>
            <a:pPr marL="609600" indent="-609600" eaLnBrk="1" hangingPunct="1">
              <a:buFontTx/>
              <a:buNone/>
            </a:pPr>
            <a:r>
              <a:rPr lang="el-GR" sz="2400" b="1" i="1" dirty="0" err="1">
                <a:latin typeface="Palatino Linotype" pitchFamily="18" charset="0"/>
              </a:rPr>
              <a:t>Βίγκαν</a:t>
            </a:r>
            <a:r>
              <a:rPr lang="el-GR" sz="2400" b="1" i="1" dirty="0">
                <a:latin typeface="Palatino Linotype" pitchFamily="18" charset="0"/>
              </a:rPr>
              <a:t> οικοφεμινισμός</a:t>
            </a:r>
            <a:r>
              <a:rPr lang="el-GR" sz="2400" dirty="0">
                <a:latin typeface="Palatino Linotype" pitchFamily="18" charset="0"/>
              </a:rPr>
              <a:t>:</a:t>
            </a:r>
          </a:p>
          <a:p>
            <a:pPr marL="609600" indent="-609600" eaLnBrk="1" hangingPunct="1">
              <a:buFont typeface="Wingdings" pitchFamily="2" charset="2"/>
              <a:buChar char="Ø"/>
            </a:pPr>
            <a:r>
              <a:rPr lang="el-GR" sz="2400" dirty="0">
                <a:latin typeface="Palatino Linotype" pitchFamily="18" charset="0"/>
              </a:rPr>
              <a:t>Εστίαση στην εκμετάλλευση των ζώων</a:t>
            </a:r>
          </a:p>
          <a:p>
            <a:pPr marL="609600" indent="-609600" eaLnBrk="1" hangingPunct="1">
              <a:buFont typeface="Wingdings" pitchFamily="2" charset="2"/>
              <a:buChar char="Ø"/>
            </a:pPr>
            <a:r>
              <a:rPr lang="el-GR" sz="2400" dirty="0">
                <a:latin typeface="Palatino Linotype" pitchFamily="18" charset="0"/>
              </a:rPr>
              <a:t>Υποστήριξη των δικαιωμάτων των ζώων</a:t>
            </a:r>
          </a:p>
          <a:p>
            <a:pPr marL="609600" indent="-609600" eaLnBrk="1" hangingPunct="1">
              <a:buFont typeface="Wingdings" pitchFamily="2" charset="2"/>
              <a:buChar char="Ø"/>
            </a:pPr>
            <a:r>
              <a:rPr lang="el-GR" sz="2400" dirty="0">
                <a:latin typeface="Palatino Linotype" pitchFamily="18" charset="0"/>
              </a:rPr>
              <a:t>Υποστήριξη </a:t>
            </a:r>
            <a:r>
              <a:rPr lang="el-GR" sz="2400" dirty="0" err="1">
                <a:latin typeface="Palatino Linotype" pitchFamily="18" charset="0"/>
              </a:rPr>
              <a:t>βίγκαν</a:t>
            </a:r>
            <a:r>
              <a:rPr lang="el-GR" sz="2400" dirty="0">
                <a:latin typeface="Palatino Linotype" pitchFamily="18" charset="0"/>
              </a:rPr>
              <a:t> τρόπου ζωής</a:t>
            </a:r>
          </a:p>
          <a:p>
            <a:pPr marL="609600" indent="-609600" eaLnBrk="1" hangingPunct="1">
              <a:buFontTx/>
              <a:buNone/>
            </a:pPr>
            <a:endParaRPr lang="el-GR" sz="2400" dirty="0">
              <a:latin typeface="Palatino Linotyp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8444" y="285728"/>
            <a:ext cx="10888504" cy="928694"/>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1747" name="Rectangle 3"/>
          <p:cNvSpPr>
            <a:spLocks noGrp="1" noChangeArrowheads="1"/>
          </p:cNvSpPr>
          <p:nvPr>
            <p:ph idx="1"/>
          </p:nvPr>
        </p:nvSpPr>
        <p:spPr>
          <a:xfrm>
            <a:off x="714151" y="1600204"/>
            <a:ext cx="5240513" cy="4900613"/>
          </a:xfrm>
        </p:spPr>
        <p:txBody>
          <a:bodyPr/>
          <a:lstStyle/>
          <a:p>
            <a:pPr eaLnBrk="1" hangingPunct="1">
              <a:lnSpc>
                <a:spcPct val="90000"/>
              </a:lnSpc>
            </a:pPr>
            <a:r>
              <a:rPr lang="el-GR" sz="2400" dirty="0">
                <a:latin typeface="Palatino Linotype" pitchFamily="18" charset="0"/>
              </a:rPr>
              <a:t>Έμφαση στη μειωτική συμπεριφορά απέναντι στις γυναίκες και απέναντι στα ζώα</a:t>
            </a:r>
          </a:p>
          <a:p>
            <a:pPr eaLnBrk="1" hangingPunct="1">
              <a:lnSpc>
                <a:spcPct val="90000"/>
              </a:lnSpc>
            </a:pPr>
            <a:r>
              <a:rPr lang="el-GR" sz="2400" dirty="0">
                <a:latin typeface="Palatino Linotype" pitchFamily="18" charset="0"/>
              </a:rPr>
              <a:t>Χρήση της θεωρίας της ηθικής της φροντίδας</a:t>
            </a:r>
            <a:endParaRPr lang="en-US" sz="2400" dirty="0">
              <a:latin typeface="Palatino Linotype" pitchFamily="18" charset="0"/>
            </a:endParaRPr>
          </a:p>
          <a:p>
            <a:pPr eaLnBrk="1" hangingPunct="1">
              <a:lnSpc>
                <a:spcPct val="90000"/>
              </a:lnSpc>
            </a:pPr>
            <a:r>
              <a:rPr lang="el-GR" sz="2400" dirty="0">
                <a:latin typeface="Palatino Linotype" pitchFamily="18" charset="0"/>
              </a:rPr>
              <a:t>Στήριξη της ηθικής αντιμετώπισης των άλλων ζώων στην </a:t>
            </a:r>
            <a:r>
              <a:rPr lang="el-GR" sz="2400" i="1" dirty="0">
                <a:latin typeface="Palatino Linotype" pitchFamily="18" charset="0"/>
              </a:rPr>
              <a:t>συμπάθεια</a:t>
            </a:r>
            <a:r>
              <a:rPr lang="el-GR" sz="2400" dirty="0">
                <a:latin typeface="Palatino Linotype" pitchFamily="18" charset="0"/>
              </a:rPr>
              <a:t> (</a:t>
            </a:r>
            <a:r>
              <a:rPr lang="en-US" sz="2400" dirty="0">
                <a:latin typeface="Palatino Linotype" pitchFamily="18" charset="0"/>
              </a:rPr>
              <a:t>sympathy) </a:t>
            </a:r>
            <a:r>
              <a:rPr lang="el-GR" sz="2400" dirty="0">
                <a:latin typeface="Palatino Linotype" pitchFamily="18" charset="0"/>
              </a:rPr>
              <a:t>και την </a:t>
            </a:r>
            <a:r>
              <a:rPr lang="el-GR" sz="2400" i="1" dirty="0">
                <a:latin typeface="Palatino Linotype" pitchFamily="18" charset="0"/>
              </a:rPr>
              <a:t>ενσυναίσθηση</a:t>
            </a:r>
            <a:r>
              <a:rPr lang="el-GR" sz="2400" dirty="0">
                <a:latin typeface="Palatino Linotype" pitchFamily="18" charset="0"/>
              </a:rPr>
              <a:t> (</a:t>
            </a:r>
            <a:r>
              <a:rPr lang="en-US" sz="2400" dirty="0">
                <a:latin typeface="Palatino Linotype" pitchFamily="18" charset="0"/>
              </a:rPr>
              <a:t>empathy)</a:t>
            </a:r>
          </a:p>
          <a:p>
            <a:pPr eaLnBrk="1" hangingPunct="1">
              <a:lnSpc>
                <a:spcPct val="90000"/>
              </a:lnSpc>
            </a:pPr>
            <a:endParaRPr lang="el-GR" dirty="0">
              <a:latin typeface="Palatino Linotype" pitchFamily="18" charset="0"/>
            </a:endParaRPr>
          </a:p>
          <a:p>
            <a:pPr eaLnBrk="1" hangingPunct="1">
              <a:lnSpc>
                <a:spcPct val="90000"/>
              </a:lnSpc>
              <a:buFontTx/>
              <a:buNone/>
            </a:pPr>
            <a:endParaRPr lang="el-GR" dirty="0"/>
          </a:p>
        </p:txBody>
      </p:sp>
      <p:pic>
        <p:nvPicPr>
          <p:cNvPr id="31748" name="Picture 8" descr="Αποτέλεσμα εικόνας για lori gruen"/>
          <p:cNvPicPr>
            <a:picLocks noChangeAspect="1" noChangeArrowheads="1"/>
          </p:cNvPicPr>
          <p:nvPr/>
        </p:nvPicPr>
        <p:blipFill>
          <a:blip r:embed="rId2"/>
          <a:srcRect/>
          <a:stretch>
            <a:fillRect/>
          </a:stretch>
        </p:blipFill>
        <p:spPr bwMode="auto">
          <a:xfrm>
            <a:off x="7477931" y="1357307"/>
            <a:ext cx="3971482" cy="550070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357298"/>
            <a:ext cx="7335053" cy="5072098"/>
          </a:xfrm>
        </p:spPr>
        <p:txBody>
          <a:bodyPr>
            <a:normAutofit fontScale="62500" lnSpcReduction="20000"/>
          </a:bodyPr>
          <a:lstStyle/>
          <a:p>
            <a:pPr>
              <a:buNone/>
            </a:pPr>
            <a:endParaRPr lang="el-GR" b="1" dirty="0">
              <a:latin typeface="Palatino Linotype" pitchFamily="18" charset="0"/>
            </a:endParaRPr>
          </a:p>
          <a:p>
            <a:pPr marL="514350" indent="-514350">
              <a:buFont typeface="+mj-lt"/>
              <a:buAutoNum type="arabicPeriod"/>
            </a:pPr>
            <a:r>
              <a:rPr lang="el-GR" dirty="0"/>
              <a:t>Στις πρωτόγονες κοινωνίες οι άντρες κυνηγούσαν, ενώ οι γυναίκες ασχολούνταν με την </a:t>
            </a:r>
            <a:r>
              <a:rPr lang="el-GR" dirty="0" err="1"/>
              <a:t>τροφοσυλλογή</a:t>
            </a:r>
            <a:r>
              <a:rPr lang="el-GR" dirty="0"/>
              <a:t>.</a:t>
            </a:r>
          </a:p>
          <a:p>
            <a:pPr marL="514350" indent="-514350">
              <a:buFont typeface="+mj-lt"/>
              <a:buAutoNum type="arabicPeriod"/>
            </a:pPr>
            <a:r>
              <a:rPr lang="el-GR" dirty="0"/>
              <a:t>Οι κοινωνίες που στηρίζονταν στο κυνήγι ήταν περισσότερο ιεραρχικές, και μάλιστα οι άντρες ασχολούνταν λίγο με τα παιδιά τους, ενώ οι γεωργικές κοινωνίες αναπαρήγαγαν περισσότερο τις σχέσεις ισότητας. Σε μια γεωργική κοινωνία, στο πλαίσιο της οικογένειας, άντρες και γυναίκες έκαναν τις ίδιες δουλειές, και έτσι ήταν δυσκολότερη η υποτίμηση της γυναίκας.</a:t>
            </a:r>
          </a:p>
          <a:p>
            <a:pPr marL="514350" indent="-514350">
              <a:buFont typeface="+mj-lt"/>
              <a:buAutoNum type="arabicPeriod"/>
            </a:pPr>
            <a:r>
              <a:rPr lang="el-GR" dirty="0"/>
              <a:t>Το κρέας αποτελούσε πολύτιμο οικονομικό αγαθό· εκείνοι που έλεγχαν αυτό το αγαθό αποκτούσαν εξουσία.</a:t>
            </a:r>
          </a:p>
          <a:p>
            <a:pPr marL="514350" indent="-514350">
              <a:buFont typeface="+mj-lt"/>
              <a:buAutoNum type="arabicPeriod"/>
            </a:pPr>
            <a:r>
              <a:rPr lang="el-GR" dirty="0"/>
              <a:t>Η διανομή της τροφής (περισσότερο του </a:t>
            </a:r>
            <a:r>
              <a:rPr lang="el-GR" b="1" dirty="0"/>
              <a:t>κρέατος</a:t>
            </a:r>
            <a:r>
              <a:rPr lang="el-GR" dirty="0"/>
              <a:t>) δείχνει τις σχέσεις εξουσίας στις ανθρώπινες κοινωνίες.</a:t>
            </a:r>
          </a:p>
          <a:p>
            <a:pPr marL="514350" indent="-514350">
              <a:buFont typeface="+mj-lt"/>
              <a:buAutoNum type="arabicPeriod"/>
            </a:pPr>
            <a:r>
              <a:rPr lang="el-GR" dirty="0"/>
              <a:t>Τόσο τα ζώα όσο και οι γυναίκες αντιμετωπίζονται ως «ένα κομμάτι κρέας». Αντίθετα, το φυτό συμβολίζει την παθητικότητα.</a:t>
            </a:r>
          </a:p>
          <a:p>
            <a:pPr>
              <a:buNone/>
            </a:pPr>
            <a:endParaRPr lang="el-GR" dirty="0"/>
          </a:p>
        </p:txBody>
      </p:sp>
      <p:sp>
        <p:nvSpPr>
          <p:cNvPr id="4" name="Rectangle 2"/>
          <p:cNvSpPr>
            <a:spLocks noGrp="1" noChangeArrowheads="1"/>
          </p:cNvSpPr>
          <p:nvPr>
            <p:ph type="title"/>
          </p:nvPr>
        </p:nvSpPr>
        <p:spPr>
          <a:xfrm>
            <a:off x="604917" y="274638"/>
            <a:ext cx="10888504" cy="939784"/>
          </a:xfrm>
          <a:solidFill>
            <a:schemeClr val="accent2">
              <a:lumMod val="60000"/>
              <a:lumOff val="40000"/>
            </a:schemeClr>
          </a:solidFill>
        </p:spPr>
        <p:txBody>
          <a:bodyPr>
            <a:normAutofit/>
          </a:bodyPr>
          <a:lstStyle/>
          <a:p>
            <a:r>
              <a:rPr lang="en-US" sz="3200" b="1" dirty="0">
                <a:latin typeface="Palatino Linotype" pitchFamily="18" charset="0"/>
              </a:rPr>
              <a:t>Carol Adams-The sexual politics of meat</a:t>
            </a:r>
            <a:endParaRPr lang="el-GR" sz="3200" b="1" dirty="0">
              <a:latin typeface="Palatino Linotype" pitchFamily="18" charset="0"/>
            </a:endParaRPr>
          </a:p>
        </p:txBody>
      </p:sp>
      <p:pic>
        <p:nvPicPr>
          <p:cNvPr id="5" name="Picture 2" descr="Feminism, Veganism, and Activism with Carol Adams: PYP 296 - Plant Yourself"/>
          <p:cNvPicPr>
            <a:picLocks noChangeAspect="1" noChangeArrowheads="1"/>
          </p:cNvPicPr>
          <p:nvPr/>
        </p:nvPicPr>
        <p:blipFill>
          <a:blip r:embed="rId2"/>
          <a:srcRect/>
          <a:stretch>
            <a:fillRect/>
          </a:stretch>
        </p:blipFill>
        <p:spPr bwMode="auto">
          <a:xfrm>
            <a:off x="7489328" y="2714620"/>
            <a:ext cx="4609009" cy="310386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r>
              <a:rPr lang="el-GR" dirty="0"/>
              <a:t>Κρέας-σεξ-πνευματικότητα</a:t>
            </a:r>
          </a:p>
        </p:txBody>
      </p:sp>
      <p:sp>
        <p:nvSpPr>
          <p:cNvPr id="3" name="2 - Θέση περιεχομένου"/>
          <p:cNvSpPr>
            <a:spLocks noGrp="1"/>
          </p:cNvSpPr>
          <p:nvPr>
            <p:ph idx="1"/>
          </p:nvPr>
        </p:nvSpPr>
        <p:spPr/>
        <p:txBody>
          <a:bodyPr/>
          <a:lstStyle/>
          <a:p>
            <a:pPr>
              <a:buFont typeface="Wingdings" pitchFamily="2" charset="2"/>
              <a:buChar char="§"/>
            </a:pPr>
            <a:r>
              <a:rPr lang="el-GR" dirty="0"/>
              <a:t>Η κατανάλωση κρέατος συνδέεται με το υλικό, με το σώμα μας, ενώ η αποχή από την κατανάλωσή του με την πνευματικότητα. </a:t>
            </a:r>
          </a:p>
          <a:p>
            <a:pPr>
              <a:buFont typeface="Wingdings" pitchFamily="2" charset="2"/>
              <a:buChar char="§"/>
            </a:pPr>
            <a:r>
              <a:rPr lang="el-GR" dirty="0"/>
              <a:t>Μεσαίωνας: η πνευματική ζωή προϋποθέτει την αποκήρυξη του κρέατος αλλά και του σεξ.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011222"/>
          </a:xfrm>
          <a:solidFill>
            <a:schemeClr val="accent2">
              <a:lumMod val="40000"/>
              <a:lumOff val="60000"/>
            </a:schemeClr>
          </a:solidFill>
        </p:spPr>
        <p:txBody>
          <a:bodyPr/>
          <a:lstStyle/>
          <a:p>
            <a:r>
              <a:rPr lang="el-GR" dirty="0"/>
              <a:t>Ζώα και γυναίκες: παράλληλοι βίοι</a:t>
            </a:r>
          </a:p>
        </p:txBody>
      </p:sp>
      <p:graphicFrame>
        <p:nvGraphicFramePr>
          <p:cNvPr id="4" name="3 - Θέση περιεχομένου"/>
          <p:cNvGraphicFramePr>
            <a:graphicFrameLocks noGrp="1"/>
          </p:cNvGraphicFramePr>
          <p:nvPr>
            <p:ph idx="1"/>
          </p:nvPr>
        </p:nvGraphicFramePr>
        <p:xfrm>
          <a:off x="691319" y="1714488"/>
          <a:ext cx="10888662" cy="3863352"/>
        </p:xfrm>
        <a:graphic>
          <a:graphicData uri="http://schemas.openxmlformats.org/drawingml/2006/table">
            <a:tbl>
              <a:tblPr firstRow="1" bandRow="1">
                <a:tableStyleId>{93296810-A885-4BE3-A3E7-6D5BEEA58F35}</a:tableStyleId>
              </a:tblPr>
              <a:tblGrid>
                <a:gridCol w="5444331">
                  <a:extLst>
                    <a:ext uri="{9D8B030D-6E8A-4147-A177-3AD203B41FA5}">
                      <a16:colId xmlns:a16="http://schemas.microsoft.com/office/drawing/2014/main" val="20000"/>
                    </a:ext>
                  </a:extLst>
                </a:gridCol>
                <a:gridCol w="5444331">
                  <a:extLst>
                    <a:ext uri="{9D8B030D-6E8A-4147-A177-3AD203B41FA5}">
                      <a16:colId xmlns:a16="http://schemas.microsoft.com/office/drawing/2014/main" val="20001"/>
                    </a:ext>
                  </a:extLst>
                </a:gridCol>
              </a:tblGrid>
              <a:tr h="714378">
                <a:tc>
                  <a:txBody>
                    <a:bodyPr/>
                    <a:lstStyle/>
                    <a:p>
                      <a:pPr algn="ctr"/>
                      <a:r>
                        <a:rPr lang="el-GR" sz="2800" dirty="0"/>
                        <a:t>Κτηνοτροφικά</a:t>
                      </a:r>
                      <a:r>
                        <a:rPr lang="el-GR" sz="2400" dirty="0"/>
                        <a:t> </a:t>
                      </a:r>
                      <a:r>
                        <a:rPr lang="el-GR" sz="2800" dirty="0"/>
                        <a:t>ζώα</a:t>
                      </a:r>
                    </a:p>
                  </a:txBody>
                  <a:tcPr/>
                </a:tc>
                <a:tc>
                  <a:txBody>
                    <a:bodyPr/>
                    <a:lstStyle/>
                    <a:p>
                      <a:pPr algn="ctr"/>
                      <a:r>
                        <a:rPr lang="el-GR" sz="2800" dirty="0"/>
                        <a:t>Γυναίκες</a:t>
                      </a:r>
                    </a:p>
                  </a:txBody>
                  <a:tcPr/>
                </a:tc>
                <a:extLst>
                  <a:ext uri="{0D108BD9-81ED-4DB2-BD59-A6C34878D82A}">
                    <a16:rowId xmlns:a16="http://schemas.microsoft.com/office/drawing/2014/main" val="10000"/>
                  </a:ext>
                </a:extLst>
              </a:tr>
              <a:tr h="714378">
                <a:tc>
                  <a:txBody>
                    <a:bodyPr/>
                    <a:lstStyle/>
                    <a:p>
                      <a:r>
                        <a:rPr lang="el-GR" sz="2000" dirty="0"/>
                        <a:t>Ανήκουν</a:t>
                      </a:r>
                      <a:r>
                        <a:rPr lang="el-GR" sz="2000" baseline="0" dirty="0"/>
                        <a:t> στους κτηνοτρόφους.</a:t>
                      </a:r>
                      <a:endParaRPr lang="el-GR" sz="2000" dirty="0"/>
                    </a:p>
                  </a:txBody>
                  <a:tcPr/>
                </a:tc>
                <a:tc>
                  <a:txBody>
                    <a:bodyPr/>
                    <a:lstStyle/>
                    <a:p>
                      <a:r>
                        <a:rPr lang="el-GR" sz="2000" dirty="0"/>
                        <a:t>Ανήκουν στους συζύγους</a:t>
                      </a:r>
                      <a:r>
                        <a:rPr lang="el-GR" sz="2000" baseline="0" dirty="0"/>
                        <a:t> τους.</a:t>
                      </a:r>
                      <a:endParaRPr lang="el-GR" sz="2000" dirty="0"/>
                    </a:p>
                  </a:txBody>
                  <a:tcPr/>
                </a:tc>
                <a:extLst>
                  <a:ext uri="{0D108BD9-81ED-4DB2-BD59-A6C34878D82A}">
                    <a16:rowId xmlns:a16="http://schemas.microsoft.com/office/drawing/2014/main" val="10001"/>
                  </a:ext>
                </a:extLst>
              </a:tr>
              <a:tr h="714378">
                <a:tc>
                  <a:txBody>
                    <a:bodyPr/>
                    <a:lstStyle/>
                    <a:p>
                      <a:r>
                        <a:rPr lang="el-GR" sz="2000" dirty="0"/>
                        <a:t>Είναι έγκλειστα στις φάρμες.</a:t>
                      </a:r>
                    </a:p>
                  </a:txBody>
                  <a:tcPr/>
                </a:tc>
                <a:tc>
                  <a:txBody>
                    <a:bodyPr/>
                    <a:lstStyle/>
                    <a:p>
                      <a:r>
                        <a:rPr lang="el-GR" sz="2000" dirty="0"/>
                        <a:t>Είναι έγκλειστες στο σπίτι.</a:t>
                      </a:r>
                    </a:p>
                  </a:txBody>
                  <a:tcPr/>
                </a:tc>
                <a:extLst>
                  <a:ext uri="{0D108BD9-81ED-4DB2-BD59-A6C34878D82A}">
                    <a16:rowId xmlns:a16="http://schemas.microsoft.com/office/drawing/2014/main" val="10002"/>
                  </a:ext>
                </a:extLst>
              </a:tr>
              <a:tr h="714378">
                <a:tc>
                  <a:txBody>
                    <a:bodyPr/>
                    <a:lstStyle/>
                    <a:p>
                      <a:r>
                        <a:rPr lang="el-GR" sz="2000" dirty="0"/>
                        <a:t>Έλεγχος αναπαραγωγής. Η αναπαραγωγική ικανότητα σημαντικός παράγοντας για σφαγή κλπ.</a:t>
                      </a:r>
                    </a:p>
                  </a:txBody>
                  <a:tcPr/>
                </a:tc>
                <a:tc>
                  <a:txBody>
                    <a:bodyPr/>
                    <a:lstStyle/>
                    <a:p>
                      <a:r>
                        <a:rPr lang="el-GR" sz="2000" dirty="0"/>
                        <a:t>Η αναπαραγωγική ικανότητα της γυναίκας είναι αντικείμενο εκμετάλλευσης.  Η γυναίκα</a:t>
                      </a:r>
                      <a:r>
                        <a:rPr lang="el-GR" sz="2000" baseline="0" dirty="0"/>
                        <a:t> που δεν αναπαράγει δεν έχει σημαντική αξία.</a:t>
                      </a:r>
                      <a:endParaRPr lang="el-GR" sz="2000" dirty="0"/>
                    </a:p>
                  </a:txBody>
                  <a:tcPr/>
                </a:tc>
                <a:extLst>
                  <a:ext uri="{0D108BD9-81ED-4DB2-BD59-A6C34878D82A}">
                    <a16:rowId xmlns:a16="http://schemas.microsoft.com/office/drawing/2014/main" val="10003"/>
                  </a:ext>
                </a:extLst>
              </a:tr>
              <a:tr h="714378">
                <a:tc>
                  <a:txBody>
                    <a:bodyPr/>
                    <a:lstStyle/>
                    <a:p>
                      <a:r>
                        <a:rPr lang="el-GR" sz="2000" dirty="0"/>
                        <a:t>Διέγερση</a:t>
                      </a:r>
                      <a:r>
                        <a:rPr lang="el-GR" sz="2000" baseline="0" dirty="0"/>
                        <a:t> της γεύσης από την κατανάλωση κρέατος.</a:t>
                      </a:r>
                      <a:endParaRPr lang="el-GR" sz="2000" dirty="0"/>
                    </a:p>
                  </a:txBody>
                  <a:tcPr/>
                </a:tc>
                <a:tc>
                  <a:txBody>
                    <a:bodyPr/>
                    <a:lstStyle/>
                    <a:p>
                      <a:r>
                        <a:rPr lang="el-GR" sz="2000" dirty="0"/>
                        <a:t>Σεξουαλική</a:t>
                      </a:r>
                      <a:r>
                        <a:rPr lang="el-GR" sz="2000" baseline="0" dirty="0"/>
                        <a:t> διέγερση</a:t>
                      </a:r>
                      <a:endParaRPr lang="el-G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4917" y="274638"/>
            <a:ext cx="10888504" cy="1011222"/>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0723" name="Rectangle 23"/>
          <p:cNvSpPr>
            <a:spLocks noGrp="1" noChangeArrowheads="1"/>
          </p:cNvSpPr>
          <p:nvPr>
            <p:ph type="body" sz="half" idx="1"/>
          </p:nvPr>
        </p:nvSpPr>
        <p:spPr>
          <a:xfrm>
            <a:off x="691323" y="1643050"/>
            <a:ext cx="3714776" cy="857256"/>
          </a:xfrm>
          <a:ln>
            <a:solidFill>
              <a:schemeClr val="accent6">
                <a:lumMod val="60000"/>
                <a:lumOff val="40000"/>
              </a:schemeClr>
            </a:solidFill>
          </a:ln>
        </p:spPr>
        <p:txBody>
          <a:bodyPr>
            <a:normAutofit fontScale="92500" lnSpcReduction="20000"/>
          </a:bodyPr>
          <a:lstStyle/>
          <a:p>
            <a:pPr>
              <a:buNone/>
            </a:pPr>
            <a:r>
              <a:rPr lang="en-US" dirty="0">
                <a:latin typeface="Palatino Linotype" pitchFamily="18" charset="0"/>
              </a:rPr>
              <a:t> </a:t>
            </a:r>
            <a:r>
              <a:rPr lang="en-US" sz="2600" dirty="0">
                <a:latin typeface="Palatino Linotype" pitchFamily="18" charset="0"/>
              </a:rPr>
              <a:t>Françoise </a:t>
            </a:r>
            <a:r>
              <a:rPr lang="en-US" sz="2600" dirty="0" err="1">
                <a:latin typeface="Palatino Linotype" pitchFamily="18" charset="0"/>
              </a:rPr>
              <a:t>d'Eaubonne</a:t>
            </a:r>
            <a:endParaRPr lang="en-US" sz="2600" dirty="0">
              <a:latin typeface="Palatino Linotype" pitchFamily="18" charset="0"/>
            </a:endParaRPr>
          </a:p>
          <a:p>
            <a:pPr>
              <a:buNone/>
            </a:pPr>
            <a:r>
              <a:rPr lang="en-US" sz="2600" dirty="0">
                <a:latin typeface="Palatino Linotype" pitchFamily="18" charset="0"/>
              </a:rPr>
              <a:t>1920-2005</a:t>
            </a:r>
            <a:endParaRPr lang="el-GR" sz="2600" dirty="0">
              <a:latin typeface="Palatino Linotype" pitchFamily="18" charset="0"/>
            </a:endParaRPr>
          </a:p>
        </p:txBody>
      </p:sp>
      <p:sp>
        <p:nvSpPr>
          <p:cNvPr id="30724" name="AutoShape 8"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5" name="AutoShape 10"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6" name="AutoShape 12"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7" name="AutoShape 14"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8" name="AutoShape 16"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9" name="AutoShape 18"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30" name="AutoShape 20"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2050" name="AutoShape 2" descr="12 mars – Françoise d'Eaubonne | Le laboratoire de l'égalité"/>
          <p:cNvSpPr>
            <a:spLocks noChangeAspect="1" noChangeArrowheads="1"/>
          </p:cNvSpPr>
          <p:nvPr/>
        </p:nvSpPr>
        <p:spPr bwMode="auto">
          <a:xfrm>
            <a:off x="155574"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2" name="Picture 4" descr="algo más que rimel: FRANÇOISE d'EAUBONNE"/>
          <p:cNvPicPr>
            <a:picLocks noChangeAspect="1" noChangeArrowheads="1"/>
          </p:cNvPicPr>
          <p:nvPr/>
        </p:nvPicPr>
        <p:blipFill>
          <a:blip r:embed="rId2"/>
          <a:srcRect/>
          <a:stretch>
            <a:fillRect/>
          </a:stretch>
        </p:blipFill>
        <p:spPr bwMode="auto">
          <a:xfrm>
            <a:off x="977071" y="2643182"/>
            <a:ext cx="2395542" cy="3567276"/>
          </a:xfrm>
          <a:prstGeom prst="rect">
            <a:avLst/>
          </a:prstGeom>
          <a:noFill/>
        </p:spPr>
      </p:pic>
      <p:sp>
        <p:nvSpPr>
          <p:cNvPr id="13" name="Rectangle 23"/>
          <p:cNvSpPr txBox="1">
            <a:spLocks noChangeArrowheads="1"/>
          </p:cNvSpPr>
          <p:nvPr/>
        </p:nvSpPr>
        <p:spPr>
          <a:xfrm>
            <a:off x="4763285" y="2000240"/>
            <a:ext cx="2428892" cy="642942"/>
          </a:xfrm>
          <a:prstGeom prst="rect">
            <a:avLst/>
          </a:prstGeom>
          <a:ln>
            <a:solidFill>
              <a:schemeClr val="accent6">
                <a:lumMod val="60000"/>
                <a:lumOff val="40000"/>
              </a:schemeClr>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Mary Mellor</a:t>
            </a:r>
            <a:endParaRPr kumimoji="0" lang="el-GR" sz="2600" b="0" i="0"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
        <p:nvSpPr>
          <p:cNvPr id="14" name="Rectangle 23"/>
          <p:cNvSpPr txBox="1">
            <a:spLocks noChangeArrowheads="1"/>
          </p:cNvSpPr>
          <p:nvPr/>
        </p:nvSpPr>
        <p:spPr>
          <a:xfrm>
            <a:off x="8549499" y="1714488"/>
            <a:ext cx="2286016" cy="571504"/>
          </a:xfrm>
          <a:prstGeom prst="rect">
            <a:avLst/>
          </a:prstGeom>
          <a:ln>
            <a:solidFill>
              <a:schemeClr val="accent6">
                <a:lumMod val="60000"/>
                <a:lumOff val="40000"/>
              </a:schemeClr>
            </a:solidFill>
          </a:ln>
        </p:spPr>
        <p:txBody>
          <a:bodyPr vert="horz" lIns="91440" tIns="45720" rIns="91440" bIns="45720" rtlCol="0">
            <a:normAutofit lnSpcReduction="10000"/>
          </a:bodyPr>
          <a:lstStyle/>
          <a:p>
            <a:pPr marL="342900" lvl="0" indent="-342900">
              <a:spcBef>
                <a:spcPct val="20000"/>
              </a:spcBef>
            </a:pPr>
            <a:r>
              <a:rPr kumimoji="0" lang="en-US" sz="3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lang="en-US" sz="2800" dirty="0" err="1"/>
              <a:t>Ynestra</a:t>
            </a:r>
            <a:r>
              <a:rPr lang="en-US" sz="2800" dirty="0"/>
              <a:t> King</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This Is Hell! | Mary Mellor"/>
          <p:cNvPicPr>
            <a:picLocks noChangeAspect="1" noChangeArrowheads="1"/>
          </p:cNvPicPr>
          <p:nvPr/>
        </p:nvPicPr>
        <p:blipFill>
          <a:blip r:embed="rId3"/>
          <a:srcRect/>
          <a:stretch>
            <a:fillRect/>
          </a:stretch>
        </p:blipFill>
        <p:spPr bwMode="auto">
          <a:xfrm>
            <a:off x="4191781" y="3000372"/>
            <a:ext cx="3500438" cy="3500438"/>
          </a:xfrm>
          <a:prstGeom prst="rect">
            <a:avLst/>
          </a:prstGeom>
          <a:noFill/>
        </p:spPr>
      </p:pic>
      <p:pic>
        <p:nvPicPr>
          <p:cNvPr id="10244" name="Picture 4" descr="Ynestra King – organic radicals"/>
          <p:cNvPicPr>
            <a:picLocks noChangeAspect="1" noChangeArrowheads="1"/>
          </p:cNvPicPr>
          <p:nvPr/>
        </p:nvPicPr>
        <p:blipFill>
          <a:blip r:embed="rId4"/>
          <a:srcRect/>
          <a:stretch>
            <a:fillRect/>
          </a:stretch>
        </p:blipFill>
        <p:spPr bwMode="auto">
          <a:xfrm>
            <a:off x="7978007" y="2571762"/>
            <a:ext cx="3762375" cy="38195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l-GR" b="1" dirty="0">
                <a:solidFill>
                  <a:schemeClr val="bg1"/>
                </a:solidFill>
                <a:effectLst>
                  <a:outerShdw blurRad="38100" dist="38100" dir="2700000" algn="tl">
                    <a:srgbClr val="000000">
                      <a:alpha val="43137"/>
                    </a:srgbClr>
                  </a:outerShdw>
                </a:effectLst>
              </a:rPr>
              <a:t>Χρειάζεται το συναίσθημα;</a:t>
            </a:r>
          </a:p>
        </p:txBody>
      </p:sp>
      <p:sp>
        <p:nvSpPr>
          <p:cNvPr id="3" name="2 - Θέση περιεχομένου"/>
          <p:cNvSpPr>
            <a:spLocks noGrp="1"/>
          </p:cNvSpPr>
          <p:nvPr>
            <p:ph idx="1"/>
          </p:nvPr>
        </p:nvSpPr>
        <p:spPr/>
        <p:txBody>
          <a:bodyPr>
            <a:normAutofit fontScale="70000" lnSpcReduction="20000"/>
          </a:bodyPr>
          <a:lstStyle/>
          <a:p>
            <a:pPr>
              <a:buNone/>
            </a:pPr>
            <a:r>
              <a:rPr lang="el-GR" dirty="0"/>
              <a:t>	«Η ουσία αυτού του βιβλίου βρίσκεται στον ισχυρισμό ότι η διάκριση εις βάρος κάποιων όντων, βάσει του κριτηρίου του είδους στο οποίο ανήκουν, είναι μια μορφή ανήθικης και αστήρικτης προκατάληψης, με τον ίδιο τρόπο που είναι ανήθικη και αστήρικτη η προκατάληψη που στηρίζεται στο κριτήριο της φυλής. Δεν αρκέστηκα να προτείνω αυτόν τον ισχυρισμό ως μια ξερή διαπίστωση ή απλή δήλωση της προσωπικής μου άποψης, την οποία μπορούν κάποιοι να αποδεχτούν ή να απορρίψουν. Επιχειρηματολόγησα υπέρ αυτού του ισχυρισμού, επικαλούμενος τον λόγο και όχι το συναίσθημα ή τον συναισθηματισμό. Επέλεξα αυτόν τον τρόπο, όχι επειδή αγνοώ τη σημασία των σχετικών συναισθημάτων και αισθημάτων σεβασμού προς τα άλλα πλάσματα, αλλά επειδή ο λόγος είναι περισσότερο καθολικός και περισσότερο επιτακτικός κατά την επίκλησή του. Αν και θαυμάζω σε μεγάλο βαθμό όσους εξοβέλισαν τον </a:t>
            </a:r>
            <a:r>
              <a:rPr lang="el-GR" dirty="0" err="1"/>
              <a:t>ειδισμό</a:t>
            </a:r>
            <a:r>
              <a:rPr lang="el-GR" dirty="0"/>
              <a:t> από τη ζωή τους επειδή τα αισθήματα συμπάθειάς τους έφτασαν να αγγίζουν όλα τα ζώα που αισθάνονται, δεν πιστεύω ότι από μόνη της μια έκκληση στη συμπόνια και την </a:t>
            </a:r>
            <a:r>
              <a:rPr lang="el-GR" dirty="0" err="1"/>
              <a:t>καλοκαρδία</a:t>
            </a:r>
            <a:r>
              <a:rPr lang="el-GR" dirty="0"/>
              <a:t> θα πείσει τους περισσότερους ανθρώπους για τη μη ορθότητα του </a:t>
            </a:r>
            <a:r>
              <a:rPr lang="el-GR" dirty="0" err="1"/>
              <a:t>ειδισμού</a:t>
            </a:r>
            <a:r>
              <a:rPr lang="el-GR" dirty="0"/>
              <a:t>.»</a:t>
            </a:r>
          </a:p>
          <a:p>
            <a:pPr>
              <a:buNone/>
            </a:pPr>
            <a:endParaRPr lang="el-GR" dirty="0"/>
          </a:p>
          <a:p>
            <a:pPr>
              <a:buNone/>
            </a:pPr>
            <a:r>
              <a:rPr lang="en-US" dirty="0"/>
              <a:t>Singer</a:t>
            </a:r>
            <a:r>
              <a:rPr lang="el-GR" dirty="0"/>
              <a:t>, </a:t>
            </a:r>
            <a:r>
              <a:rPr lang="en-US" dirty="0"/>
              <a:t>Peter</a:t>
            </a:r>
            <a:r>
              <a:rPr lang="el-GR" dirty="0"/>
              <a:t>, </a:t>
            </a:r>
            <a:r>
              <a:rPr lang="el-GR" i="1" dirty="0"/>
              <a:t>Η Απελευθέρωση των Ζώων</a:t>
            </a:r>
            <a:r>
              <a:rPr lang="el-GR" dirty="0"/>
              <a:t>, </a:t>
            </a:r>
            <a:r>
              <a:rPr lang="el-GR" dirty="0" err="1"/>
              <a:t>σσ</a:t>
            </a:r>
            <a:r>
              <a:rPr lang="el-GR" dirty="0"/>
              <a:t>. 374-375.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9881" y="357166"/>
            <a:ext cx="10888504" cy="1066800"/>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2771" name="Rectangle 3"/>
          <p:cNvSpPr>
            <a:spLocks noGrp="1" noChangeArrowheads="1"/>
          </p:cNvSpPr>
          <p:nvPr>
            <p:ph idx="1"/>
          </p:nvPr>
        </p:nvSpPr>
        <p:spPr>
          <a:xfrm>
            <a:off x="3763153" y="1500174"/>
            <a:ext cx="8017250" cy="5068888"/>
          </a:xfrm>
        </p:spPr>
        <p:txBody>
          <a:bodyPr/>
          <a:lstStyle/>
          <a:p>
            <a:pPr marL="609600" indent="-609600" eaLnBrk="1" hangingPunct="1">
              <a:buFontTx/>
              <a:buNone/>
            </a:pPr>
            <a:r>
              <a:rPr lang="el-GR" sz="2400" b="1" dirty="0">
                <a:latin typeface="Palatino Linotype" pitchFamily="18" charset="0"/>
              </a:rPr>
              <a:t>Ηθική της φροντίδας (</a:t>
            </a:r>
            <a:r>
              <a:rPr lang="en-US" sz="2400" b="1" dirty="0">
                <a:latin typeface="Palatino Linotype" pitchFamily="18" charset="0"/>
              </a:rPr>
              <a:t>ethics of care)</a:t>
            </a:r>
            <a:r>
              <a:rPr lang="el-GR" sz="2400" b="1" dirty="0">
                <a:latin typeface="Palatino Linotype" pitchFamily="18" charset="0"/>
              </a:rPr>
              <a:t>-</a:t>
            </a:r>
            <a:r>
              <a:rPr lang="en-US" sz="2400" b="1" dirty="0">
                <a:latin typeface="Palatino Linotype" pitchFamily="18" charset="0"/>
              </a:rPr>
              <a:t>Carol Gilligan</a:t>
            </a:r>
          </a:p>
          <a:p>
            <a:pPr marL="609600" indent="-609600" eaLnBrk="1" hangingPunct="1"/>
            <a:endParaRPr lang="en-US" b="1" dirty="0">
              <a:latin typeface="Palatino Linotype" pitchFamily="18" charset="0"/>
            </a:endParaRPr>
          </a:p>
          <a:p>
            <a:pPr marL="609600" indent="-609600" eaLnBrk="1" hangingPunct="1">
              <a:buFontTx/>
              <a:buAutoNum type="arabicPeriod"/>
            </a:pPr>
            <a:r>
              <a:rPr lang="el-GR" sz="2400" dirty="0">
                <a:latin typeface="Palatino Linotype" pitchFamily="18" charset="0"/>
              </a:rPr>
              <a:t>εν </a:t>
            </a:r>
            <a:r>
              <a:rPr lang="el-GR" sz="2400" dirty="0" err="1">
                <a:latin typeface="Palatino Linotype" pitchFamily="18" charset="0"/>
              </a:rPr>
              <a:t>σχέσει</a:t>
            </a:r>
            <a:r>
              <a:rPr lang="el-GR" sz="2400" dirty="0">
                <a:latin typeface="Palatino Linotype" pitchFamily="18" charset="0"/>
              </a:rPr>
              <a:t> εαυτός (</a:t>
            </a:r>
            <a:r>
              <a:rPr lang="en-US" sz="2400" dirty="0">
                <a:latin typeface="Palatino Linotype" pitchFamily="18" charset="0"/>
              </a:rPr>
              <a:t>relational self</a:t>
            </a:r>
            <a:r>
              <a:rPr lang="el-GR" sz="2400" dirty="0">
                <a:latin typeface="Palatino Linotype" pitchFamily="18" charset="0"/>
              </a:rPr>
              <a:t>) αντί του αυτόνομου εαυτού </a:t>
            </a:r>
          </a:p>
          <a:p>
            <a:pPr marL="609600" indent="-609600" eaLnBrk="1" hangingPunct="1">
              <a:buFontTx/>
              <a:buAutoNum type="arabicPeriod"/>
            </a:pPr>
            <a:r>
              <a:rPr lang="el-GR" sz="2400" dirty="0">
                <a:latin typeface="Palatino Linotype" pitchFamily="18" charset="0"/>
              </a:rPr>
              <a:t>οι άντρες στηρίζουν τις ηθικές τους αποφάσεις περισσότερο στον ορθό λόγο, στη νόηση και στην έννοια της δικαιοσύνης, ενώ οι γυναίκες στο συναίσθημα. </a:t>
            </a:r>
          </a:p>
          <a:p>
            <a:pPr marL="609600" indent="-609600" eaLnBrk="1" hangingPunct="1">
              <a:buFontTx/>
              <a:buAutoNum type="arabicPeriod"/>
            </a:pPr>
            <a:r>
              <a:rPr lang="el-GR" sz="2400" dirty="0">
                <a:latin typeface="Palatino Linotype" pitchFamily="18" charset="0"/>
              </a:rPr>
              <a:t>σημαντικότερες αξίες η φροντίδα, οι σχέσεις, η αγάπη, η υπευθυνότητα, και η εμπιστοσύνη. </a:t>
            </a:r>
            <a:endParaRPr lang="en-US" sz="2400" dirty="0">
              <a:latin typeface="Palatino Linotype" pitchFamily="18" charset="0"/>
            </a:endParaRPr>
          </a:p>
          <a:p>
            <a:pPr marL="609600" indent="-609600" eaLnBrk="1" hangingPunct="1"/>
            <a:endParaRPr lang="el-GR" sz="2000" dirty="0">
              <a:latin typeface="Palatino Linotype" pitchFamily="18" charset="0"/>
            </a:endParaRPr>
          </a:p>
        </p:txBody>
      </p:sp>
      <p:pic>
        <p:nvPicPr>
          <p:cNvPr id="32772" name="Picture 5" descr="Αποτέλεσμα εικόνας για carol gilligan"/>
          <p:cNvPicPr>
            <a:picLocks noChangeAspect="1" noChangeArrowheads="1"/>
          </p:cNvPicPr>
          <p:nvPr/>
        </p:nvPicPr>
        <p:blipFill>
          <a:blip r:embed="rId2"/>
          <a:srcRect/>
          <a:stretch>
            <a:fillRect/>
          </a:stretch>
        </p:blipFill>
        <p:spPr bwMode="auto">
          <a:xfrm>
            <a:off x="191253" y="2143116"/>
            <a:ext cx="3255629" cy="40798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9881" y="357166"/>
            <a:ext cx="10888504" cy="1066800"/>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2771" name="Rectangle 3"/>
          <p:cNvSpPr>
            <a:spLocks noGrp="1" noChangeArrowheads="1"/>
          </p:cNvSpPr>
          <p:nvPr>
            <p:ph idx="1"/>
          </p:nvPr>
        </p:nvSpPr>
        <p:spPr>
          <a:xfrm>
            <a:off x="11" y="1600200"/>
            <a:ext cx="7549367" cy="5257800"/>
          </a:xfrm>
        </p:spPr>
        <p:txBody>
          <a:bodyPr>
            <a:normAutofit fontScale="92500" lnSpcReduction="20000"/>
          </a:bodyPr>
          <a:lstStyle/>
          <a:p>
            <a:pPr marL="609600" indent="-609600">
              <a:buNone/>
            </a:pPr>
            <a:r>
              <a:rPr lang="el-GR" sz="2400" dirty="0"/>
              <a:t>	«Οι μελέτες της </a:t>
            </a:r>
            <a:r>
              <a:rPr lang="el-GR" sz="2400" dirty="0" err="1"/>
              <a:t>Γκίλιγκαν</a:t>
            </a:r>
            <a:r>
              <a:rPr lang="el-GR" sz="2400" dirty="0"/>
              <a:t> για την ηθική εξέλιξη δείχνουν ότι οι άντρες χαρακτηρίζονται κυρίως από ένα ήθος βασισμένο στα δικαιώματα, ενώ οι γυναίκες χαρακτηρίζονται κυρίως από ένα ήθος βασισμένο στις υποχρεώσεις. (…) Όταν παίρνουν ηθικές αποφάσεις, οι άντρες αντιμετωπίζουν συχνά τους ανθρώπους που επηρεάζονται από μια τέτοια απόφαση ως ξεχωριστά άτομα που έχουν ανταγωνιστικά συμφέροντα και τείνουν να στηρίζουν τις ηθικές αποφάσεις σε μια επίκληση αφηρημένων κανόνων. Αντίθετα οι γυναίκες τείνουν να εξετάζουν τις συνέπειες των ηθικών αποφάσεων για όλους τους ανθρώπους που επηρεάζονται σχετικά, και κάνουν επιλογές που μπορεί να θεωρηθούν ηθικές μόνο στο συγκεκριμένο πλαίσιο αυτής της απόφασης.»</a:t>
            </a:r>
          </a:p>
          <a:p>
            <a:pPr marL="609600" indent="-609600">
              <a:buNone/>
            </a:pPr>
            <a:endParaRPr lang="el-GR" sz="2000" dirty="0"/>
          </a:p>
          <a:p>
            <a:pPr marL="609600" indent="-609600">
              <a:buNone/>
            </a:pPr>
            <a:r>
              <a:rPr lang="el-GR" sz="2000" dirty="0"/>
              <a:t>	</a:t>
            </a:r>
            <a:r>
              <a:rPr lang="en-US" sz="2000" dirty="0" err="1"/>
              <a:t>Gaard</a:t>
            </a:r>
            <a:r>
              <a:rPr lang="el-GR" sz="2000" dirty="0"/>
              <a:t>, </a:t>
            </a:r>
            <a:r>
              <a:rPr lang="en-US" sz="2000" dirty="0"/>
              <a:t>Greta</a:t>
            </a:r>
            <a:r>
              <a:rPr lang="el-GR" sz="2000" dirty="0"/>
              <a:t> &amp; </a:t>
            </a:r>
            <a:r>
              <a:rPr lang="en-US" sz="2000" dirty="0" err="1"/>
              <a:t>Gruen</a:t>
            </a:r>
            <a:r>
              <a:rPr lang="el-GR" sz="2000" dirty="0"/>
              <a:t>, </a:t>
            </a:r>
            <a:r>
              <a:rPr lang="en-US" sz="2000" dirty="0"/>
              <a:t>Lori</a:t>
            </a:r>
            <a:r>
              <a:rPr lang="el-GR" sz="2000" dirty="0"/>
              <a:t>, “</a:t>
            </a:r>
            <a:r>
              <a:rPr lang="el-GR" sz="2000" dirty="0" err="1"/>
              <a:t>Οικοφεμινισμός</a:t>
            </a:r>
            <a:r>
              <a:rPr lang="el-GR" sz="2000" dirty="0"/>
              <a:t>: Προς μιας Παγκόσμια Δικαιοσύνη και την Πλανητική Υγεία”, </a:t>
            </a:r>
            <a:r>
              <a:rPr lang="el-GR" sz="2000" i="1" dirty="0"/>
              <a:t>στο </a:t>
            </a:r>
            <a:r>
              <a:rPr lang="el-GR" sz="2000" dirty="0"/>
              <a:t>Σταύρος </a:t>
            </a:r>
            <a:r>
              <a:rPr lang="el-GR" sz="2000" dirty="0" err="1"/>
              <a:t>Καραγεωργάκης</a:t>
            </a:r>
            <a:r>
              <a:rPr lang="el-GR" sz="2000" dirty="0"/>
              <a:t> (</a:t>
            </a:r>
            <a:r>
              <a:rPr lang="el-GR" sz="2000" dirty="0" err="1"/>
              <a:t>επ</a:t>
            </a:r>
            <a:r>
              <a:rPr lang="el-GR" sz="2000" dirty="0"/>
              <a:t>.), </a:t>
            </a:r>
            <a:r>
              <a:rPr lang="el-GR" sz="2000" i="1" dirty="0" err="1"/>
              <a:t>Οικοφεμινισμός</a:t>
            </a:r>
            <a:r>
              <a:rPr lang="el-GR" sz="2000" dirty="0"/>
              <a:t>, </a:t>
            </a:r>
            <a:r>
              <a:rPr lang="el-GR" sz="2000" dirty="0" err="1"/>
              <a:t>Ευτοπία</a:t>
            </a:r>
            <a:r>
              <a:rPr lang="el-GR" sz="2000" dirty="0"/>
              <a:t>, Αθήνα, 2022.</a:t>
            </a:r>
            <a:endParaRPr lang="el-GR" sz="2000" dirty="0">
              <a:latin typeface="Palatino Linotype" pitchFamily="18" charset="0"/>
            </a:endParaRPr>
          </a:p>
        </p:txBody>
      </p:sp>
      <p:pic>
        <p:nvPicPr>
          <p:cNvPr id="3" name="Εικόνα 2">
            <a:extLst>
              <a:ext uri="{FF2B5EF4-FFF2-40B4-BE49-F238E27FC236}">
                <a16:creationId xmlns:a16="http://schemas.microsoft.com/office/drawing/2014/main" id="{ED067DD4-9DFE-DD55-253B-AFFD9F3FA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3385" y="1590543"/>
            <a:ext cx="3600400" cy="5166700"/>
          </a:xfrm>
          <a:prstGeom prst="rect">
            <a:avLst/>
          </a:prstGeom>
          <a:ln>
            <a:solidFill>
              <a:schemeClr val="tx1">
                <a:lumMod val="75000"/>
                <a:lumOff val="25000"/>
              </a:schemeClr>
            </a:solidFill>
          </a:ln>
          <a:effectLst>
            <a:outerShdw blurRad="76200" dir="13500000" sy="23000" kx="1200000" algn="br" rotWithShape="0">
              <a:prstClr val="black">
                <a:alpha val="2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y be an image of animal, outdoors and text that says &quot;atr&quot;"/>
          <p:cNvPicPr>
            <a:picLocks noChangeAspect="1" noChangeArrowheads="1"/>
          </p:cNvPicPr>
          <p:nvPr/>
        </p:nvPicPr>
        <p:blipFill>
          <a:blip r:embed="rId2"/>
          <a:srcRect/>
          <a:stretch>
            <a:fillRect/>
          </a:stretch>
        </p:blipFill>
        <p:spPr bwMode="auto">
          <a:xfrm>
            <a:off x="7120740" y="1500174"/>
            <a:ext cx="4752828" cy="5095870"/>
          </a:xfrm>
          <a:prstGeom prst="rect">
            <a:avLst/>
          </a:prstGeom>
          <a:noFill/>
        </p:spPr>
      </p:pic>
      <p:sp>
        <p:nvSpPr>
          <p:cNvPr id="33794" name="Rectangle 2"/>
          <p:cNvSpPr>
            <a:spLocks noGrp="1" noChangeArrowheads="1"/>
          </p:cNvSpPr>
          <p:nvPr>
            <p:ph type="title"/>
          </p:nvPr>
        </p:nvSpPr>
        <p:spPr>
          <a:xfrm>
            <a:off x="477005" y="285728"/>
            <a:ext cx="10888504" cy="928694"/>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3795" name="Rectangle 3"/>
          <p:cNvSpPr>
            <a:spLocks noGrp="1" noChangeArrowheads="1"/>
          </p:cNvSpPr>
          <p:nvPr>
            <p:ph idx="1"/>
          </p:nvPr>
        </p:nvSpPr>
        <p:spPr>
          <a:xfrm>
            <a:off x="405567" y="1285860"/>
            <a:ext cx="6730136" cy="5329262"/>
          </a:xfrm>
        </p:spPr>
        <p:txBody>
          <a:bodyPr>
            <a:normAutofit/>
          </a:bodyPr>
          <a:lstStyle/>
          <a:p>
            <a:pPr eaLnBrk="1" hangingPunct="1"/>
            <a:r>
              <a:rPr lang="el-GR" sz="2000" b="1" i="1" dirty="0">
                <a:latin typeface="Palatino Linotype" pitchFamily="18" charset="0"/>
              </a:rPr>
              <a:t>ενσυναίσθηση</a:t>
            </a:r>
            <a:r>
              <a:rPr lang="el-GR" sz="2000" b="1" dirty="0">
                <a:latin typeface="Palatino Linotype" pitchFamily="18" charset="0"/>
              </a:rPr>
              <a:t> (</a:t>
            </a:r>
            <a:r>
              <a:rPr lang="en-US" sz="2000" b="1" dirty="0">
                <a:latin typeface="Palatino Linotype" pitchFamily="18" charset="0"/>
              </a:rPr>
              <a:t>empathy)</a:t>
            </a:r>
            <a:endParaRPr lang="el-GR" sz="2000" b="1" dirty="0">
              <a:latin typeface="Palatino Linotype" pitchFamily="18" charset="0"/>
            </a:endParaRPr>
          </a:p>
          <a:p>
            <a:pPr eaLnBrk="1" hangingPunct="1">
              <a:buFontTx/>
              <a:buNone/>
            </a:pPr>
            <a:r>
              <a:rPr lang="el-GR" sz="2000" dirty="0">
                <a:latin typeface="Palatino Linotype" pitchFamily="18" charset="0"/>
              </a:rPr>
              <a:t>    Η κατάσταση βάσει της οποίας ο Α ανταποκρίνεται στη συναισθηματική κατάσταση του Β βιώνοντας αντίστοιχα συναισθήματα </a:t>
            </a:r>
            <a:endParaRPr lang="en-US" sz="2000" dirty="0">
              <a:latin typeface="Palatino Linotype" pitchFamily="18" charset="0"/>
            </a:endParaRPr>
          </a:p>
          <a:p>
            <a:pPr eaLnBrk="1" hangingPunct="1"/>
            <a:r>
              <a:rPr lang="el-GR" sz="2000" b="1" i="1" dirty="0">
                <a:latin typeface="Palatino Linotype" pitchFamily="18" charset="0"/>
              </a:rPr>
              <a:t>συμπάθεια</a:t>
            </a:r>
            <a:r>
              <a:rPr lang="el-GR" sz="2000" b="1" dirty="0">
                <a:latin typeface="Palatino Linotype" pitchFamily="18" charset="0"/>
              </a:rPr>
              <a:t> (</a:t>
            </a:r>
            <a:r>
              <a:rPr lang="en-US" sz="2000" b="1" dirty="0">
                <a:latin typeface="Palatino Linotype" pitchFamily="18" charset="0"/>
              </a:rPr>
              <a:t>sympathy)</a:t>
            </a:r>
            <a:endParaRPr lang="el-GR" sz="2000" b="1" dirty="0">
              <a:latin typeface="Palatino Linotype" pitchFamily="18" charset="0"/>
            </a:endParaRPr>
          </a:p>
          <a:p>
            <a:pPr eaLnBrk="1" hangingPunct="1">
              <a:buFontTx/>
              <a:buNone/>
            </a:pPr>
            <a:r>
              <a:rPr lang="el-GR" sz="2000" dirty="0">
                <a:latin typeface="Palatino Linotype" pitchFamily="18" charset="0"/>
              </a:rPr>
              <a:t>    Η κατάσταση βάσει της οποίας, εφόσον υπάρχει η ενσυναίσθηση, ο Α έχει μια θετική στάση ή ένα μη προσωρινό ενδιαφέρον για τον Β. </a:t>
            </a:r>
          </a:p>
          <a:p>
            <a:pPr eaLnBrk="1" hangingPunct="1">
              <a:buFontTx/>
              <a:buNone/>
            </a:pPr>
            <a:endParaRPr lang="el-GR" sz="2000" dirty="0">
              <a:latin typeface="Palatino Linotype" pitchFamily="18" charset="0"/>
            </a:endParaRPr>
          </a:p>
          <a:p>
            <a:pPr eaLnBrk="1" hangingPunct="1">
              <a:buFontTx/>
              <a:buNone/>
            </a:pPr>
            <a:r>
              <a:rPr lang="el-GR" sz="1800" b="1" dirty="0">
                <a:latin typeface="Palatino Linotype" pitchFamily="18" charset="0"/>
              </a:rPr>
              <a:t>Παράδειγμα</a:t>
            </a:r>
            <a:r>
              <a:rPr lang="el-GR" sz="1800" dirty="0">
                <a:latin typeface="Palatino Linotype" pitchFamily="18" charset="0"/>
              </a:rPr>
              <a:t>:</a:t>
            </a:r>
            <a:r>
              <a:rPr lang="el-GR" sz="2000" dirty="0">
                <a:latin typeface="Palatino Linotype" pitchFamily="18" charset="0"/>
              </a:rPr>
              <a:t> </a:t>
            </a:r>
            <a:r>
              <a:rPr lang="el-GR" sz="2000" i="1" dirty="0" err="1">
                <a:latin typeface="Palatino Linotype" pitchFamily="18" charset="0"/>
              </a:rPr>
              <a:t>Ενσυναισθάνομαι</a:t>
            </a:r>
            <a:r>
              <a:rPr lang="el-GR" sz="2000" dirty="0">
                <a:latin typeface="Palatino Linotype" pitchFamily="18" charset="0"/>
              </a:rPr>
              <a:t> το πρόβατο που σφάζεται μπροστά μου βάσει των αντιδράσεών του, αντιλαμβανόμενος ότι κάπως έτσι θα αντιδρούσα αν έσφαζαν εμένα. </a:t>
            </a:r>
            <a:r>
              <a:rPr lang="el-GR" sz="2000" i="1" dirty="0">
                <a:latin typeface="Palatino Linotype" pitchFamily="18" charset="0"/>
              </a:rPr>
              <a:t>Συμπαθώ</a:t>
            </a:r>
            <a:r>
              <a:rPr lang="el-GR" sz="2000" dirty="0">
                <a:latin typeface="Palatino Linotype" pitchFamily="18" charset="0"/>
              </a:rPr>
              <a:t> το συγκεκριμένο πρόβατο όταν συναισθηματικά και λογικά ωθούμαι να πιστεύω ότι η σφαγή ήταν μια λάθος ενέργεια.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756" y="214290"/>
            <a:ext cx="10888504" cy="1000132"/>
          </a:xfrm>
          <a:solidFill>
            <a:schemeClr val="accent2">
              <a:lumMod val="60000"/>
              <a:lumOff val="40000"/>
            </a:schemeClr>
          </a:solidFill>
        </p:spPr>
        <p:txBody>
          <a:bodyPr/>
          <a:lstStyle/>
          <a:p>
            <a:pPr eaLnBrk="1" hangingPunct="1"/>
            <a:r>
              <a:rPr lang="el-GR" sz="3200" b="1" dirty="0">
                <a:latin typeface="Palatino Linotype" pitchFamily="18" charset="0"/>
              </a:rPr>
              <a:t>Οι οικοφεμινίστριες για τα άλλα ζώα</a:t>
            </a:r>
          </a:p>
        </p:txBody>
      </p:sp>
      <p:sp>
        <p:nvSpPr>
          <p:cNvPr id="34819" name="Rectangle 3"/>
          <p:cNvSpPr>
            <a:spLocks noGrp="1" noChangeArrowheads="1"/>
          </p:cNvSpPr>
          <p:nvPr>
            <p:ph idx="1"/>
          </p:nvPr>
        </p:nvSpPr>
        <p:spPr>
          <a:xfrm>
            <a:off x="604917" y="1214422"/>
            <a:ext cx="10888504" cy="5383228"/>
          </a:xfrm>
        </p:spPr>
        <p:txBody>
          <a:bodyPr/>
          <a:lstStyle/>
          <a:p>
            <a:pPr algn="ctr" eaLnBrk="1" hangingPunct="1">
              <a:buFontTx/>
              <a:buNone/>
            </a:pPr>
            <a:r>
              <a:rPr lang="el-GR" sz="2300" b="1" dirty="0">
                <a:latin typeface="Palatino Linotype" pitchFamily="18" charset="0"/>
              </a:rPr>
              <a:t>Βασικά στοιχεία οικοφεμινιστικής θεωρίας για τα ζώα</a:t>
            </a:r>
          </a:p>
          <a:p>
            <a:pPr eaLnBrk="1" hangingPunct="1"/>
            <a:endParaRPr lang="el-GR" sz="2000" dirty="0">
              <a:latin typeface="Palatino Linotype" pitchFamily="18" charset="0"/>
            </a:endParaRPr>
          </a:p>
          <a:p>
            <a:pPr eaLnBrk="1" hangingPunct="1"/>
            <a:r>
              <a:rPr lang="el-GR" sz="2400" dirty="0">
                <a:latin typeface="Palatino Linotype" pitchFamily="18" charset="0"/>
                <a:ea typeface="All Times New Roman" pitchFamily="18" charset="0"/>
                <a:cs typeface="All Times New Roman" pitchFamily="18" charset="0"/>
              </a:rPr>
              <a:t>Δεν εκφράζει τις φεμινίστριες η δυτική ορθολογική παράδοση της φιλοσοφίας</a:t>
            </a:r>
          </a:p>
          <a:p>
            <a:pPr eaLnBrk="1" hangingPunct="1"/>
            <a:r>
              <a:rPr lang="el-GR" sz="2400" dirty="0">
                <a:latin typeface="Palatino Linotype" pitchFamily="18" charset="0"/>
                <a:ea typeface="All Times New Roman" pitchFamily="18" charset="0"/>
                <a:cs typeface="All Times New Roman" pitchFamily="18" charset="0"/>
              </a:rPr>
              <a:t>Μια φεμινιστική ηθική γνωσιολογία καλεί σε μια δίκαιη και με αγάπη</a:t>
            </a:r>
            <a:r>
              <a:rPr lang="en-US" sz="2400" dirty="0">
                <a:latin typeface="Palatino Linotype" pitchFamily="18" charset="0"/>
                <a:ea typeface="All Times New Roman" pitchFamily="18" charset="0"/>
                <a:cs typeface="All Times New Roman" pitchFamily="18" charset="0"/>
              </a:rPr>
              <a:t> </a:t>
            </a:r>
            <a:r>
              <a:rPr lang="el-GR" sz="2400" dirty="0">
                <a:latin typeface="Palatino Linotype" pitchFamily="18" charset="0"/>
                <a:ea typeface="All Times New Roman" pitchFamily="18" charset="0"/>
                <a:cs typeface="All Times New Roman" pitchFamily="18" charset="0"/>
              </a:rPr>
              <a:t>στάση.</a:t>
            </a:r>
          </a:p>
          <a:p>
            <a:pPr eaLnBrk="1" hangingPunct="1"/>
            <a:r>
              <a:rPr lang="el-GR" sz="2400" dirty="0">
                <a:latin typeface="Palatino Linotype" pitchFamily="18" charset="0"/>
                <a:ea typeface="All Times New Roman" pitchFamily="18" charset="0"/>
                <a:cs typeface="All Times New Roman" pitchFamily="18" charset="0"/>
              </a:rPr>
              <a:t>Έμφαση στον πόνο.</a:t>
            </a:r>
          </a:p>
          <a:p>
            <a:pPr eaLnBrk="1" hangingPunct="1"/>
            <a:endParaRPr lang="el-GR" sz="2400" dirty="0">
              <a:latin typeface="All Times New Roman" pitchFamily="18" charset="0"/>
              <a:ea typeface="All Times New Roman" pitchFamily="18" charset="0"/>
              <a:cs typeface="All Times New Roman" pitchFamily="18" charset="0"/>
            </a:endParaRPr>
          </a:p>
        </p:txBody>
      </p:sp>
      <p:pic>
        <p:nvPicPr>
          <p:cNvPr id="34820" name="Picture 2" descr="C:\Users\stavros\Desktop\ar-human-17.jpg"/>
          <p:cNvPicPr>
            <a:picLocks noChangeAspect="1" noChangeArrowheads="1"/>
          </p:cNvPicPr>
          <p:nvPr/>
        </p:nvPicPr>
        <p:blipFill>
          <a:blip r:embed="rId2"/>
          <a:srcRect/>
          <a:stretch>
            <a:fillRect/>
          </a:stretch>
        </p:blipFill>
        <p:spPr bwMode="auto">
          <a:xfrm>
            <a:off x="7382927" y="3357562"/>
            <a:ext cx="3837441" cy="35004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91319" y="357166"/>
            <a:ext cx="10888504" cy="1066800"/>
          </a:xfrm>
          <a:solidFill>
            <a:schemeClr val="accent2">
              <a:lumMod val="60000"/>
              <a:lumOff val="40000"/>
            </a:schemeClr>
          </a:solidFill>
        </p:spPr>
        <p:txBody>
          <a:bodyPr/>
          <a:lstStyle/>
          <a:p>
            <a:pPr eaLnBrk="1" hangingPunct="1"/>
            <a:r>
              <a:rPr lang="el-GR" sz="3200" b="1" dirty="0">
                <a:latin typeface="Palatino Linotype" pitchFamily="18" charset="0"/>
              </a:rPr>
              <a:t>Οι οικοφεμινίστριες για τα άλλα ζώα</a:t>
            </a:r>
          </a:p>
        </p:txBody>
      </p:sp>
      <p:sp>
        <p:nvSpPr>
          <p:cNvPr id="33795" name="Rectangle 3"/>
          <p:cNvSpPr>
            <a:spLocks noGrp="1" noChangeArrowheads="1"/>
          </p:cNvSpPr>
          <p:nvPr>
            <p:ph idx="1"/>
          </p:nvPr>
        </p:nvSpPr>
        <p:spPr>
          <a:xfrm>
            <a:off x="262703" y="1912938"/>
            <a:ext cx="6969147" cy="4945062"/>
          </a:xfrm>
        </p:spPr>
        <p:txBody>
          <a:bodyPr>
            <a:normAutofit/>
          </a:bodyPr>
          <a:lstStyle/>
          <a:p>
            <a:pPr marL="609600" indent="-609600" eaLnBrk="1" fontAlgn="auto" hangingPunct="1">
              <a:spcAft>
                <a:spcPts val="0"/>
              </a:spcAft>
              <a:buClr>
                <a:schemeClr val="accent3"/>
              </a:buClr>
              <a:buFontTx/>
              <a:buNone/>
              <a:defRPr/>
            </a:pPr>
            <a:r>
              <a:rPr lang="el-GR" sz="2400" b="1" dirty="0">
                <a:latin typeface="Palatino Linotype" pitchFamily="18" charset="0"/>
              </a:rPr>
              <a:t>Η θεωρία της συμπάθειας για τα άλλα ζώα</a:t>
            </a:r>
          </a:p>
          <a:p>
            <a:pPr marL="609600" indent="-609600" eaLnBrk="1" fontAlgn="auto" hangingPunct="1">
              <a:spcAft>
                <a:spcPts val="0"/>
              </a:spcAft>
              <a:buClr>
                <a:schemeClr val="accent3"/>
              </a:buClr>
              <a:buFontTx/>
              <a:buAutoNum type="arabicPeriod"/>
              <a:defRPr/>
            </a:pPr>
            <a:endParaRPr lang="el-GR" sz="2300" dirty="0">
              <a:latin typeface="Palatino Linotype" pitchFamily="18" charset="0"/>
            </a:endParaRPr>
          </a:p>
          <a:p>
            <a:pPr marL="609600" indent="-609600" eaLnBrk="1" fontAlgn="auto" hangingPunct="1">
              <a:spcAft>
                <a:spcPts val="0"/>
              </a:spcAft>
              <a:buClr>
                <a:schemeClr val="accent3"/>
              </a:buClr>
              <a:buFontTx/>
              <a:buAutoNum type="arabicPeriod"/>
              <a:defRPr/>
            </a:pPr>
            <a:r>
              <a:rPr lang="el-GR" sz="2300" dirty="0">
                <a:latin typeface="Palatino Linotype" pitchFamily="18" charset="0"/>
              </a:rPr>
              <a:t>Μικρότερη βαρύτητα του ορθού λόγου σε σχέση με το συναίσθημα στη λήψη ηθικών αποφάσεων</a:t>
            </a:r>
          </a:p>
          <a:p>
            <a:pPr marL="609600" indent="-609600" eaLnBrk="1" fontAlgn="auto" hangingPunct="1">
              <a:spcAft>
                <a:spcPts val="0"/>
              </a:spcAft>
              <a:buClr>
                <a:schemeClr val="accent3"/>
              </a:buClr>
              <a:buFontTx/>
              <a:buAutoNum type="arabicPeriod"/>
              <a:defRPr/>
            </a:pPr>
            <a:r>
              <a:rPr lang="el-GR" sz="2300" dirty="0">
                <a:latin typeface="Palatino Linotype" pitchFamily="18" charset="0"/>
              </a:rPr>
              <a:t>Αποδυνάμωση των γενικών ηθικών κανόνων και ενίσχυση των περιπτωσιολογικών ηθικών αποφάσεων</a:t>
            </a:r>
          </a:p>
          <a:p>
            <a:pPr marL="609600" indent="-609600" eaLnBrk="1" fontAlgn="auto" hangingPunct="1">
              <a:spcAft>
                <a:spcPts val="0"/>
              </a:spcAft>
              <a:buClr>
                <a:schemeClr val="accent3"/>
              </a:buClr>
              <a:buFontTx/>
              <a:buAutoNum type="arabicPeriod"/>
              <a:defRPr/>
            </a:pPr>
            <a:r>
              <a:rPr lang="el-GR" sz="2300" dirty="0">
                <a:latin typeface="Palatino Linotype" pitchFamily="18" charset="0"/>
              </a:rPr>
              <a:t>Μπορούμε να δείχνουμε ηθικό ενδιαφέρον για τα ζώα που μπορούμε να αναπτύξουμε συμπάθεια</a:t>
            </a:r>
          </a:p>
          <a:p>
            <a:pPr marL="609600" indent="-609600" eaLnBrk="1" fontAlgn="auto" hangingPunct="1">
              <a:spcAft>
                <a:spcPts val="0"/>
              </a:spcAft>
              <a:buClr>
                <a:schemeClr val="accent3"/>
              </a:buClr>
              <a:buFontTx/>
              <a:buAutoNum type="arabicPeriod"/>
              <a:defRPr/>
            </a:pPr>
            <a:endParaRPr lang="el-GR" sz="2000" dirty="0">
              <a:latin typeface="Palatino Linotype" pitchFamily="18" charset="0"/>
            </a:endParaRPr>
          </a:p>
        </p:txBody>
      </p:sp>
      <p:pic>
        <p:nvPicPr>
          <p:cNvPr id="36868" name="Picture 5" descr="http://t-zine.gr/wp-content/uploads/2017/05/5912e4ac1dc524ae5d8b46f8.jpg"/>
          <p:cNvPicPr>
            <a:picLocks noChangeAspect="1" noChangeArrowheads="1"/>
          </p:cNvPicPr>
          <p:nvPr/>
        </p:nvPicPr>
        <p:blipFill>
          <a:blip r:embed="rId2"/>
          <a:srcRect/>
          <a:stretch>
            <a:fillRect/>
          </a:stretch>
        </p:blipFill>
        <p:spPr bwMode="auto">
          <a:xfrm>
            <a:off x="7192179" y="2000243"/>
            <a:ext cx="4717512" cy="32988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48444" y="428604"/>
            <a:ext cx="10888504" cy="1066800"/>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4819" name="Rectangle 3"/>
          <p:cNvSpPr>
            <a:spLocks noGrp="1" noChangeArrowheads="1"/>
          </p:cNvSpPr>
          <p:nvPr>
            <p:ph idx="1"/>
          </p:nvPr>
        </p:nvSpPr>
        <p:spPr>
          <a:xfrm>
            <a:off x="191253" y="1600206"/>
            <a:ext cx="11572956" cy="5043504"/>
          </a:xfrm>
        </p:spPr>
        <p:txBody>
          <a:bodyPr>
            <a:normAutofit/>
          </a:bodyPr>
          <a:lstStyle/>
          <a:p>
            <a:pPr marL="365760" indent="-256032" eaLnBrk="1" fontAlgn="auto" hangingPunct="1">
              <a:spcAft>
                <a:spcPts val="0"/>
              </a:spcAft>
              <a:buClr>
                <a:schemeClr val="accent3"/>
              </a:buClr>
              <a:buFontTx/>
              <a:buNone/>
              <a:defRPr/>
            </a:pPr>
            <a:r>
              <a:rPr lang="en-US" sz="2000" dirty="0">
                <a:latin typeface="Palatino Linotype" pitchFamily="18" charset="0"/>
              </a:rPr>
              <a:t>    “</a:t>
            </a:r>
            <a:r>
              <a:rPr lang="el-GR" sz="2000" dirty="0">
                <a:latin typeface="Palatino Linotype" pitchFamily="18" charset="0"/>
              </a:rPr>
              <a:t>Το κίνητρο όμως για μια τέτοια απάντηση, συνεχίζει να είναι η πρωταρχική εμπειρία της</a:t>
            </a:r>
            <a:r>
              <a:rPr lang="en-US" sz="2000" dirty="0">
                <a:latin typeface="Palatino Linotype" pitchFamily="18" charset="0"/>
              </a:rPr>
              <a:t> </a:t>
            </a:r>
            <a:r>
              <a:rPr lang="el-GR" sz="2000" dirty="0">
                <a:latin typeface="Palatino Linotype" pitchFamily="18" charset="0"/>
              </a:rPr>
              <a:t>συμπάθειας. Αν στραφεί το ηθικό ενδιαφέρον στην πραγματικότητα του</a:t>
            </a:r>
            <a:r>
              <a:rPr lang="en-US" sz="2000" dirty="0">
                <a:latin typeface="Palatino Linotype" pitchFamily="18" charset="0"/>
              </a:rPr>
              <a:t> </a:t>
            </a:r>
            <a:r>
              <a:rPr lang="el-GR" sz="2000" dirty="0">
                <a:latin typeface="Palatino Linotype" pitchFamily="18" charset="0"/>
              </a:rPr>
              <a:t>πόνου που βιώνει το κάθε ένα ζώο, πιστεύω ότι μπορούμε να ξυπνήσουμε</a:t>
            </a:r>
            <a:r>
              <a:rPr lang="en-US" sz="2000" dirty="0">
                <a:latin typeface="Palatino Linotype" pitchFamily="18" charset="0"/>
              </a:rPr>
              <a:t> </a:t>
            </a:r>
            <a:r>
              <a:rPr lang="el-GR" sz="2000" dirty="0">
                <a:latin typeface="Palatino Linotype" pitchFamily="18" charset="0"/>
              </a:rPr>
              <a:t>και πάλι τη συμπάθεια, και να ενεργοποιήσουμε και πάλι την ηθική φαντασία (…). Το κίνημα για την ευζωία των ζώων</a:t>
            </a:r>
            <a:r>
              <a:rPr lang="en-US" sz="2000" dirty="0">
                <a:latin typeface="Palatino Linotype" pitchFamily="18" charset="0"/>
              </a:rPr>
              <a:t> </a:t>
            </a:r>
            <a:r>
              <a:rPr lang="el-GR" sz="2000" dirty="0">
                <a:latin typeface="Palatino Linotype" pitchFamily="18" charset="0"/>
              </a:rPr>
              <a:t>δεν χρειάζεται πλέον να στηρίζεται αποκλειστικά σε αφηρημένα ωφελιμιστικά επιχειρήματα ή σε άλλα που προέρχονται από τη θεωρία των δικαιωμάτων προκειμένου να διεκδικήσει τη δίκαιη αντιμετώπιση των ζώων. </a:t>
            </a:r>
            <a:r>
              <a:rPr lang="el-GR" sz="2000" dirty="0" err="1">
                <a:latin typeface="Palatino Linotype" pitchFamily="18" charset="0"/>
              </a:rPr>
              <a:t>Αντ</a:t>
            </a:r>
            <a:r>
              <a:rPr lang="el-GR" sz="2000" dirty="0">
                <a:latin typeface="Palatino Linotype" pitchFamily="18" charset="0"/>
              </a:rPr>
              <a:t>’ αυτών, θα πρέπει να αναγνωρίσει ότι μια βιώσιμη ηθική για τη μεταχείριση</a:t>
            </a:r>
            <a:r>
              <a:rPr lang="en-US" sz="2000" dirty="0">
                <a:latin typeface="Palatino Linotype" pitchFamily="18" charset="0"/>
              </a:rPr>
              <a:t> </a:t>
            </a:r>
            <a:r>
              <a:rPr lang="el-GR" sz="2000" dirty="0">
                <a:latin typeface="Palatino Linotype" pitchFamily="18" charset="0"/>
              </a:rPr>
              <a:t>των ζώων μπορεί να εδραιωθεί στη συμπάθεια, σε μια φλογερή φροντίδα</a:t>
            </a:r>
            <a:r>
              <a:rPr lang="en-US" sz="2000" dirty="0">
                <a:latin typeface="Palatino Linotype" pitchFamily="18" charset="0"/>
              </a:rPr>
              <a:t> </a:t>
            </a:r>
            <a:r>
              <a:rPr lang="el-GR" sz="2000" dirty="0">
                <a:latin typeface="Palatino Linotype" pitchFamily="18" charset="0"/>
              </a:rPr>
              <a:t>για την ευημερία τους.</a:t>
            </a:r>
            <a:r>
              <a:rPr lang="en-US" sz="2000" dirty="0">
                <a:latin typeface="Palatino Linotype" pitchFamily="18" charset="0"/>
              </a:rPr>
              <a:t>”</a:t>
            </a:r>
            <a:endParaRPr lang="el-GR" sz="2000" dirty="0">
              <a:latin typeface="Palatino Linotype" pitchFamily="18" charset="0"/>
            </a:endParaRPr>
          </a:p>
          <a:p>
            <a:pPr marL="365760" indent="-256032" algn="r" eaLnBrk="1" fontAlgn="auto" hangingPunct="1">
              <a:spcAft>
                <a:spcPts val="0"/>
              </a:spcAft>
              <a:buClr>
                <a:schemeClr val="accent3"/>
              </a:buClr>
              <a:buFontTx/>
              <a:buNone/>
              <a:defRPr/>
            </a:pPr>
            <a:r>
              <a:rPr lang="el-GR" sz="2000" b="1" i="1" dirty="0" err="1">
                <a:latin typeface="Palatino Linotype" pitchFamily="18" charset="0"/>
              </a:rPr>
              <a:t>Ντόνοβαν</a:t>
            </a:r>
            <a:r>
              <a:rPr lang="el-GR" sz="2000" b="1" i="1" dirty="0">
                <a:latin typeface="Palatino Linotype" pitchFamily="18" charset="0"/>
              </a:rPr>
              <a:t>, Προσήλωση στον πόνο</a:t>
            </a:r>
          </a:p>
        </p:txBody>
      </p:sp>
      <p:pic>
        <p:nvPicPr>
          <p:cNvPr id="14338" name="Picture 2" descr="ΖΩΑ ΚΑΙ ΗΘΙΚΗ PETER SINGER, TOM REAGAN, LORI GRUEN, JOSEPHINE DONOVAN -  ARIGATA PUBLISHING 2021"/>
          <p:cNvPicPr>
            <a:picLocks noChangeAspect="1" noChangeArrowheads="1"/>
          </p:cNvPicPr>
          <p:nvPr/>
        </p:nvPicPr>
        <p:blipFill>
          <a:blip r:embed="rId2"/>
          <a:srcRect/>
          <a:stretch>
            <a:fillRect/>
          </a:stretch>
        </p:blipFill>
        <p:spPr bwMode="auto">
          <a:xfrm>
            <a:off x="5041057" y="4365104"/>
            <a:ext cx="1694588" cy="2468998"/>
          </a:xfrm>
          <a:prstGeom prst="rect">
            <a:avLst/>
          </a:prstGeom>
          <a:noFill/>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9881" y="214290"/>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1026" name="Picture 2" descr="Αποτέλεσμα εικόνας για steven best"/>
          <p:cNvPicPr>
            <a:picLocks noChangeAspect="1" noChangeArrowheads="1"/>
          </p:cNvPicPr>
          <p:nvPr/>
        </p:nvPicPr>
        <p:blipFill>
          <a:blip r:embed="rId2" cstate="print"/>
          <a:srcRect/>
          <a:stretch>
            <a:fillRect/>
          </a:stretch>
        </p:blipFill>
        <p:spPr bwMode="auto">
          <a:xfrm>
            <a:off x="2405830" y="1428736"/>
            <a:ext cx="7929619" cy="542926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48434" y="1628800"/>
            <a:ext cx="7540260" cy="4525963"/>
          </a:xfrm>
        </p:spPr>
        <p:txBody>
          <a:bodyPr>
            <a:normAutofit/>
          </a:bodyPr>
          <a:lstStyle/>
          <a:p>
            <a:r>
              <a:rPr lang="el-GR" dirty="0"/>
              <a:t>Καθηγητής στο πανεπιστήμιο του Τέξας.</a:t>
            </a:r>
          </a:p>
          <a:p>
            <a:r>
              <a:rPr lang="el-GR" dirty="0"/>
              <a:t>Ασχολείται 30 χρόνια ερευνητικά με τα δικαιώματα των ζώων.</a:t>
            </a:r>
          </a:p>
          <a:p>
            <a:r>
              <a:rPr lang="el-GR" dirty="0"/>
              <a:t>Πολιτικοποιημένος ο λόγος του.</a:t>
            </a:r>
          </a:p>
          <a:p>
            <a:r>
              <a:rPr lang="el-GR" dirty="0"/>
              <a:t>Στο παρελθόν έχει θητεύσει και στο πλαίσιο της </a:t>
            </a:r>
            <a:r>
              <a:rPr lang="el-GR" i="1" dirty="0"/>
              <a:t>κοινωνικής οικολογίας</a:t>
            </a:r>
            <a:r>
              <a:rPr lang="el-GR" dirty="0"/>
              <a:t> του Μπούκτσιν, αλλά και της </a:t>
            </a:r>
            <a:r>
              <a:rPr lang="el-GR" i="1" dirty="0"/>
              <a:t>περιεκτικής δημοκρατίας </a:t>
            </a:r>
            <a:r>
              <a:rPr lang="el-GR" dirty="0"/>
              <a:t>του Τάκη Φωτόπουλου.</a:t>
            </a:r>
          </a:p>
        </p:txBody>
      </p:sp>
      <p:pic>
        <p:nvPicPr>
          <p:cNvPr id="27650" name="Picture 2" descr="Αποτέλεσμα εικόνας για steven best"/>
          <p:cNvPicPr>
            <a:picLocks noChangeAspect="1" noChangeArrowheads="1"/>
          </p:cNvPicPr>
          <p:nvPr/>
        </p:nvPicPr>
        <p:blipFill>
          <a:blip r:embed="rId2" cstate="print"/>
          <a:srcRect/>
          <a:stretch>
            <a:fillRect/>
          </a:stretch>
        </p:blipFill>
        <p:spPr bwMode="auto">
          <a:xfrm>
            <a:off x="332785" y="2564904"/>
            <a:ext cx="3352261" cy="3578740"/>
          </a:xfrm>
          <a:prstGeom prst="rect">
            <a:avLst/>
          </a:prstGeom>
          <a:noFill/>
        </p:spPr>
      </p:pic>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48443" y="1628800"/>
            <a:ext cx="11040251" cy="4943472"/>
          </a:xfrm>
        </p:spPr>
        <p:txBody>
          <a:bodyPr>
            <a:normAutofit lnSpcReduction="10000"/>
          </a:bodyPr>
          <a:lstStyle/>
          <a:p>
            <a:r>
              <a:rPr lang="el-GR" dirty="0"/>
              <a:t>Έμφαση στην κοινωνική δικαιοσύνη.</a:t>
            </a:r>
            <a:endParaRPr lang="en-US" dirty="0"/>
          </a:p>
          <a:p>
            <a:r>
              <a:rPr lang="el-GR" dirty="0"/>
              <a:t>Σήμερα υπάρχει περιβαλλοντική ευαισθητοποίηση των πολιτών, αλλά αυτή είναι κούφια χωρίς να υπάρχει ταυτόχρονα το αίτημα της κοινωνικής δικαιοσύνης.</a:t>
            </a:r>
          </a:p>
          <a:p>
            <a:r>
              <a:rPr lang="el-GR" dirty="0"/>
              <a:t>Ο πραγματικός αντίπαλος που έχουν να αντιμετωπίσουν οι υπερασπιστές των ζώων είναι ο καπιταλισμός.</a:t>
            </a:r>
          </a:p>
          <a:p>
            <a:r>
              <a:rPr lang="el-GR" dirty="0"/>
              <a:t>Ένα μελλοντικό και πραγματικά απελευθερωτικό κίνημα θα πρέπει να ανατρέψει τον καπιταλισμό, και θα πρέπει να στηρίζεται στις δημοκρατικές, ελευθεριακές σοσιαλιστικές και αναρχικές παραδόσεις.</a:t>
            </a:r>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4917" y="274638"/>
            <a:ext cx="10888504" cy="939784"/>
          </a:xfrm>
          <a:solidFill>
            <a:schemeClr val="accent2">
              <a:lumMod val="60000"/>
              <a:lumOff val="40000"/>
            </a:schemeClr>
          </a:solidFill>
        </p:spPr>
        <p:txBody>
          <a:bodyPr/>
          <a:lstStyle/>
          <a:p>
            <a:pPr eaLnBrk="1" hangingPunct="1"/>
            <a:r>
              <a:rPr lang="el-GR" sz="3200" b="1">
                <a:latin typeface="Palatino Linotype" pitchFamily="18" charset="0"/>
              </a:rPr>
              <a:t>Οι οικοφεμινίστριες για τα άλλα ζώα</a:t>
            </a:r>
          </a:p>
        </p:txBody>
      </p:sp>
      <p:sp>
        <p:nvSpPr>
          <p:cNvPr id="30724" name="AutoShape 8"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5" name="AutoShape 10"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6" name="AutoShape 12"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7" name="AutoShape 14"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8" name="AutoShape 16"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29" name="AutoShape 18"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sp>
        <p:nvSpPr>
          <p:cNvPr id="30730" name="AutoShape 20" descr="Αποτέλεσμα εικόνας για lori gruen"/>
          <p:cNvSpPr>
            <a:spLocks noChangeAspect="1" noChangeArrowheads="1"/>
          </p:cNvSpPr>
          <p:nvPr/>
        </p:nvSpPr>
        <p:spPr bwMode="auto">
          <a:xfrm>
            <a:off x="205840" y="-144463"/>
            <a:ext cx="403278" cy="304801"/>
          </a:xfrm>
          <a:prstGeom prst="rect">
            <a:avLst/>
          </a:prstGeom>
          <a:noFill/>
          <a:ln w="9525">
            <a:noFill/>
            <a:miter lim="800000"/>
            <a:headEnd/>
            <a:tailEnd/>
          </a:ln>
        </p:spPr>
        <p:txBody>
          <a:bodyPr/>
          <a:lstStyle/>
          <a:p>
            <a:endParaRPr lang="el-GR"/>
          </a:p>
        </p:txBody>
      </p:sp>
      <p:pic>
        <p:nvPicPr>
          <p:cNvPr id="30731" name="Picture 22" descr="Αποτέλεσμα εικόνας για lori gruen"/>
          <p:cNvPicPr>
            <a:picLocks noChangeAspect="1" noChangeArrowheads="1"/>
          </p:cNvPicPr>
          <p:nvPr/>
        </p:nvPicPr>
        <p:blipFill>
          <a:blip r:embed="rId2"/>
          <a:srcRect/>
          <a:stretch>
            <a:fillRect/>
          </a:stretch>
        </p:blipFill>
        <p:spPr bwMode="auto">
          <a:xfrm>
            <a:off x="8049444" y="2714620"/>
            <a:ext cx="3608497" cy="3786194"/>
          </a:xfrm>
          <a:prstGeom prst="rect">
            <a:avLst/>
          </a:prstGeom>
          <a:noFill/>
          <a:ln w="9525">
            <a:noFill/>
            <a:miter lim="800000"/>
            <a:headEnd/>
            <a:tailEnd/>
          </a:ln>
        </p:spPr>
      </p:pic>
      <p:pic>
        <p:nvPicPr>
          <p:cNvPr id="30732" name="Picture 26" descr="Αποτέλεσμα εικόνας για josephine donovan"/>
          <p:cNvPicPr>
            <a:picLocks noChangeAspect="1" noChangeArrowheads="1"/>
          </p:cNvPicPr>
          <p:nvPr/>
        </p:nvPicPr>
        <p:blipFill>
          <a:blip r:embed="rId3"/>
          <a:srcRect/>
          <a:stretch>
            <a:fillRect/>
          </a:stretch>
        </p:blipFill>
        <p:spPr bwMode="auto">
          <a:xfrm>
            <a:off x="288530" y="2857496"/>
            <a:ext cx="4104456" cy="3143248"/>
          </a:xfrm>
          <a:prstGeom prst="rect">
            <a:avLst/>
          </a:prstGeom>
          <a:noFill/>
          <a:ln w="9525">
            <a:noFill/>
            <a:miter lim="800000"/>
            <a:headEnd/>
            <a:tailEnd/>
          </a:ln>
        </p:spPr>
      </p:pic>
      <p:pic>
        <p:nvPicPr>
          <p:cNvPr id="30733" name="Picture 24" descr="Αποτέλεσμα εικόνας για carol adams"/>
          <p:cNvPicPr>
            <a:picLocks noChangeAspect="1" noChangeArrowheads="1"/>
          </p:cNvPicPr>
          <p:nvPr/>
        </p:nvPicPr>
        <p:blipFill>
          <a:blip r:embed="rId4"/>
          <a:srcRect/>
          <a:stretch>
            <a:fillRect/>
          </a:stretch>
        </p:blipFill>
        <p:spPr bwMode="auto">
          <a:xfrm>
            <a:off x="4548982" y="2571744"/>
            <a:ext cx="2888059" cy="3929066"/>
          </a:xfrm>
          <a:prstGeom prst="rect">
            <a:avLst/>
          </a:prstGeom>
          <a:noFill/>
          <a:ln w="9525">
            <a:noFill/>
            <a:miter lim="800000"/>
            <a:headEnd/>
            <a:tailEnd/>
          </a:ln>
        </p:spPr>
      </p:pic>
      <p:sp>
        <p:nvSpPr>
          <p:cNvPr id="14" name="Rectangle 23"/>
          <p:cNvSpPr txBox="1">
            <a:spLocks noChangeArrowheads="1"/>
          </p:cNvSpPr>
          <p:nvPr/>
        </p:nvSpPr>
        <p:spPr>
          <a:xfrm>
            <a:off x="405567" y="1785926"/>
            <a:ext cx="3714776" cy="857256"/>
          </a:xfrm>
          <a:prstGeom prst="rect">
            <a:avLst/>
          </a:prstGeom>
          <a:ln>
            <a:solidFill>
              <a:schemeClr val="accent6">
                <a:lumMod val="60000"/>
                <a:lumOff val="40000"/>
              </a:schemeClr>
            </a:solidFill>
          </a:ln>
        </p:spPr>
        <p:txBody>
          <a:bodyPr vert="horz" lIns="91440" tIns="45720" rIns="91440" bIns="45720" rtlCol="0">
            <a:normAutofit fontScale="92500" lnSpcReduction="20000"/>
          </a:bodyPr>
          <a:lstStyle/>
          <a:p>
            <a:pPr marL="342900" lvl="0" indent="-342900">
              <a:spcBef>
                <a:spcPct val="20000"/>
              </a:spcBef>
            </a:pPr>
            <a:r>
              <a:rPr kumimoji="0" lang="en-US" sz="3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lang="en-US" sz="2800" dirty="0">
                <a:latin typeface="Palatino Linotype" pitchFamily="18" charset="0"/>
              </a:rPr>
              <a:t>Josephine</a:t>
            </a:r>
            <a:r>
              <a:rPr lang="el-GR" sz="2800" dirty="0">
                <a:latin typeface="Palatino Linotype" pitchFamily="18" charset="0"/>
              </a:rPr>
              <a:t> </a:t>
            </a:r>
            <a:r>
              <a:rPr lang="en-US" sz="2800" dirty="0">
                <a:latin typeface="Palatino Linotype" pitchFamily="18" charset="0"/>
              </a:rPr>
              <a:t>Donovan</a:t>
            </a:r>
            <a:r>
              <a:rPr lang="el-GR" sz="2800" dirty="0">
                <a:latin typeface="Palatino Linotype" pitchFamily="18" charset="0"/>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chemeClr val="tx1"/>
                </a:solidFill>
                <a:effectLst/>
                <a:uLnTx/>
                <a:uFillTx/>
                <a:latin typeface="Palatino Linotype" pitchFamily="18" charset="0"/>
                <a:ea typeface="+mn-ea"/>
                <a:cs typeface="+mn-cs"/>
              </a:rPr>
              <a:t>1920-2005</a:t>
            </a:r>
            <a:endParaRPr kumimoji="0" lang="el-GR" sz="2600" b="0" i="0"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
        <p:nvSpPr>
          <p:cNvPr id="17" name="Rectangle 23"/>
          <p:cNvSpPr txBox="1">
            <a:spLocks noChangeArrowheads="1"/>
          </p:cNvSpPr>
          <p:nvPr/>
        </p:nvSpPr>
        <p:spPr>
          <a:xfrm>
            <a:off x="4691847" y="1500174"/>
            <a:ext cx="2714644" cy="928694"/>
          </a:xfrm>
          <a:prstGeom prst="rect">
            <a:avLst/>
          </a:prstGeom>
          <a:ln>
            <a:solidFill>
              <a:schemeClr val="accent6">
                <a:lumMod val="60000"/>
                <a:lumOff val="40000"/>
              </a:schemeClr>
            </a:solidFill>
          </a:ln>
        </p:spPr>
        <p:txBody>
          <a:bodyPr vert="horz" lIns="91440" tIns="45720" rIns="91440" bIns="45720" rtlCol="0">
            <a:normAutofit fontScale="92500" lnSpcReduction="20000"/>
          </a:bodyPr>
          <a:lstStyle/>
          <a:p>
            <a:pPr marL="342900" lvl="0" indent="-342900">
              <a:spcBef>
                <a:spcPct val="20000"/>
              </a:spcBef>
            </a:pPr>
            <a:r>
              <a:rPr kumimoji="0" lang="en-US" sz="3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lang="en-US" sz="2800" dirty="0">
                <a:latin typeface="Palatino Linotype" pitchFamily="18" charset="0"/>
              </a:rPr>
              <a:t>Carol Adams</a:t>
            </a:r>
          </a:p>
          <a:p>
            <a:pPr marL="342900" lvl="0" indent="-342900">
              <a:spcBef>
                <a:spcPct val="20000"/>
              </a:spcBef>
            </a:pPr>
            <a:r>
              <a:rPr kumimoji="0" lang="en-US" sz="2800" b="0" i="0" u="none" strike="noStrike" kern="1200" cap="none" spc="0" normalizeH="0" baseline="0" noProof="0" dirty="0">
                <a:ln>
                  <a:noFill/>
                </a:ln>
                <a:solidFill>
                  <a:schemeClr val="tx1"/>
                </a:solidFill>
                <a:effectLst/>
                <a:uLnTx/>
                <a:uFillTx/>
                <a:latin typeface="Palatino Linotype" pitchFamily="18" charset="0"/>
                <a:ea typeface="+mn-ea"/>
                <a:cs typeface="+mn-cs"/>
              </a:rPr>
              <a:t>1951-</a:t>
            </a:r>
            <a:endParaRPr kumimoji="0" lang="el-GR" sz="2600" b="0" i="0"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
        <p:nvSpPr>
          <p:cNvPr id="18" name="Rectangle 23"/>
          <p:cNvSpPr txBox="1">
            <a:spLocks noChangeArrowheads="1"/>
          </p:cNvSpPr>
          <p:nvPr/>
        </p:nvSpPr>
        <p:spPr>
          <a:xfrm>
            <a:off x="8692375" y="1714488"/>
            <a:ext cx="2071701" cy="642942"/>
          </a:xfrm>
          <a:prstGeom prst="rect">
            <a:avLst/>
          </a:prstGeom>
          <a:ln>
            <a:solidFill>
              <a:schemeClr val="accent6">
                <a:lumMod val="60000"/>
                <a:lumOff val="40000"/>
              </a:schemeClr>
            </a:solidFill>
          </a:ln>
        </p:spPr>
        <p:txBody>
          <a:bodyPr vert="horz" lIns="91440" tIns="45720" rIns="91440" bIns="45720" rtlCol="0">
            <a:normAutofit/>
          </a:bodyPr>
          <a:lstStyle/>
          <a:p>
            <a:pPr marL="342900" lvl="0" indent="-342900">
              <a:spcBef>
                <a:spcPct val="20000"/>
              </a:spcBef>
            </a:pPr>
            <a:r>
              <a:rPr kumimoji="0" lang="en-US" sz="3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lang="en-US" sz="2800" dirty="0">
                <a:latin typeface="Palatino Linotype" pitchFamily="18" charset="0"/>
              </a:rPr>
              <a:t>Lori </a:t>
            </a:r>
            <a:r>
              <a:rPr lang="en-US" sz="2800" dirty="0" err="1">
                <a:latin typeface="Palatino Linotype" pitchFamily="18" charset="0"/>
              </a:rPr>
              <a:t>Gruen</a:t>
            </a:r>
            <a:endParaRPr kumimoji="0" lang="el-GR" sz="2600" b="0" i="0"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48434" y="1628800"/>
            <a:ext cx="7540260" cy="4525963"/>
          </a:xfrm>
        </p:spPr>
        <p:txBody>
          <a:bodyPr>
            <a:normAutofit lnSpcReduction="10000"/>
          </a:bodyPr>
          <a:lstStyle/>
          <a:p>
            <a:r>
              <a:rPr lang="el-GR" dirty="0"/>
              <a:t>Το ευρύτερο όραμά του είναι η συμμαχία του κινήματος της υπεράσπισης των ζώων με αυτά της αριστεράς και της οικολογίας.</a:t>
            </a:r>
            <a:endParaRPr lang="en-US" dirty="0"/>
          </a:p>
          <a:p>
            <a:r>
              <a:rPr lang="el-GR" dirty="0"/>
              <a:t>Ωστόσο, κατηγορεί την αριστερά ότι δίνει προτεραιότητα στον αγώνα για την βελτίωση των συνθηκών ζωής των ανθρώπων, παραδείγματος χάριν κάποιων εργατών (που ήδη ζουν καλά) σε σχέση με τα ζώα που ζουν άθλιες ζωές.</a:t>
            </a:r>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11266" name="Picture 2" descr="The Politics of Total Liberation: Revolution for the 21st Century by Steven  Best"/>
          <p:cNvPicPr>
            <a:picLocks noChangeAspect="1" noChangeArrowheads="1"/>
          </p:cNvPicPr>
          <p:nvPr/>
        </p:nvPicPr>
        <p:blipFill>
          <a:blip r:embed="rId2"/>
          <a:srcRect/>
          <a:stretch>
            <a:fillRect/>
          </a:stretch>
        </p:blipFill>
        <p:spPr bwMode="auto">
          <a:xfrm>
            <a:off x="1" y="1571613"/>
            <a:ext cx="4286280" cy="42862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3330" y="1628800"/>
            <a:ext cx="11065364" cy="4824536"/>
          </a:xfrm>
        </p:spPr>
        <p:txBody>
          <a:bodyPr>
            <a:normAutofit/>
          </a:bodyPr>
          <a:lstStyle/>
          <a:p>
            <a:pPr>
              <a:buNone/>
            </a:pPr>
            <a:r>
              <a:rPr lang="el-GR" b="1" dirty="0"/>
              <a:t>Κυριαρχία</a:t>
            </a:r>
          </a:p>
          <a:p>
            <a:pPr>
              <a:buNone/>
            </a:pPr>
            <a:r>
              <a:rPr lang="el-GR" dirty="0"/>
              <a:t>Ο μαρξισμός εστιάζει στον </a:t>
            </a:r>
            <a:r>
              <a:rPr lang="el-GR" dirty="0" err="1"/>
              <a:t>ταξισμό</a:t>
            </a:r>
            <a:endParaRPr lang="el-GR" dirty="0"/>
          </a:p>
          <a:p>
            <a:pPr>
              <a:buNone/>
            </a:pPr>
            <a:r>
              <a:rPr lang="el-GR" dirty="0"/>
              <a:t>Ο φεμινισμός εστιάζει στην πατριαρχία</a:t>
            </a:r>
          </a:p>
          <a:p>
            <a:pPr>
              <a:buNone/>
            </a:pPr>
            <a:endParaRPr lang="el-GR" b="1" dirty="0"/>
          </a:p>
          <a:p>
            <a:pPr>
              <a:buNone/>
            </a:pPr>
            <a:r>
              <a:rPr lang="el-GR" b="1" dirty="0"/>
              <a:t>Πρέπει να εστιάσουμε σε μια συνολική οπτική της κυριαρχίας που περιλαμβάνει όλες τις μορφές καταπίεσης.</a:t>
            </a:r>
          </a:p>
          <a:p>
            <a:pPr>
              <a:buNone/>
            </a:pPr>
            <a:r>
              <a:rPr lang="el-GR" dirty="0"/>
              <a:t>Ταυτόχρονα, πρέπει να δώσουμε βαρύτητα στα εξουσιαστικά συστήματα που στηρίχτηκαν στην εκμετάλλευση των ζώων.</a:t>
            </a:r>
          </a:p>
          <a:p>
            <a:pPr>
              <a:buNone/>
            </a:pPr>
            <a:endParaRPr lang="el-GR" dirty="0"/>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62691" y="1714488"/>
            <a:ext cx="7540260" cy="4525963"/>
          </a:xfrm>
        </p:spPr>
        <p:txBody>
          <a:bodyPr>
            <a:normAutofit fontScale="92500" lnSpcReduction="10000"/>
          </a:bodyPr>
          <a:lstStyle/>
          <a:p>
            <a:r>
              <a:rPr lang="el-GR" dirty="0"/>
              <a:t>οποιαδήποτε πρόοδος σημειωθεί στην ηθική, την κοινωνία ή την οικολογία, δεν μπορεί να μην αφορά την απελευθέρωση των ζώων.</a:t>
            </a:r>
            <a:endParaRPr lang="en-US" dirty="0"/>
          </a:p>
          <a:p>
            <a:r>
              <a:rPr lang="el-GR" dirty="0"/>
              <a:t>ζητά την απόλυτη κατάργηση της σκλαβιάς των ζώων, σε ένα πνεύμα αντίστοιχο του αγώνα των έγχρωμων για την απελευθέρωσή τους από τα δεσμά της δουλείας. Γι’ αυτό και ο </a:t>
            </a:r>
            <a:r>
              <a:rPr lang="el-GR" dirty="0" err="1"/>
              <a:t>Μπεστ</a:t>
            </a:r>
            <a:r>
              <a:rPr lang="el-GR" dirty="0"/>
              <a:t> χρησιμοποιεί τον όρο </a:t>
            </a:r>
            <a:r>
              <a:rPr lang="el-GR" b="1" dirty="0" err="1"/>
              <a:t>καταργητισμό</a:t>
            </a:r>
            <a:r>
              <a:rPr lang="el-GR" dirty="0"/>
              <a:t>.</a:t>
            </a:r>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8194" name="Picture 2" descr="Total Liberation (@AnimalistRevolt) | Twitter"/>
          <p:cNvPicPr>
            <a:picLocks noChangeAspect="1" noChangeArrowheads="1"/>
          </p:cNvPicPr>
          <p:nvPr/>
        </p:nvPicPr>
        <p:blipFill>
          <a:blip r:embed="rId2"/>
          <a:srcRect/>
          <a:stretch>
            <a:fillRect/>
          </a:stretch>
        </p:blipFill>
        <p:spPr bwMode="auto">
          <a:xfrm>
            <a:off x="7763681" y="2357430"/>
            <a:ext cx="4120343" cy="26145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8603" y="1628804"/>
            <a:ext cx="10970091" cy="2520279"/>
          </a:xfrm>
        </p:spPr>
        <p:txBody>
          <a:bodyPr>
            <a:normAutofit fontScale="92500" lnSpcReduction="20000"/>
          </a:bodyPr>
          <a:lstStyle/>
          <a:p>
            <a:r>
              <a:rPr lang="el-GR" dirty="0"/>
              <a:t>Υποστηρίζει τον καταργητισμό (όχι όμως απαραίτητα με τα ειρηνικά μέσα του </a:t>
            </a:r>
            <a:r>
              <a:rPr lang="el-GR" dirty="0" err="1"/>
              <a:t>Φραντσιόν</a:t>
            </a:r>
            <a:r>
              <a:rPr lang="el-GR" dirty="0"/>
              <a:t>).</a:t>
            </a:r>
          </a:p>
          <a:p>
            <a:r>
              <a:rPr lang="el-GR" dirty="0"/>
              <a:t>Πιστεύει όμως ότι ο </a:t>
            </a:r>
            <a:r>
              <a:rPr lang="el-GR" dirty="0" err="1"/>
              <a:t>καταργητισμός</a:t>
            </a:r>
            <a:r>
              <a:rPr lang="el-GR" dirty="0"/>
              <a:t> μπορεί να είναι ρεφορμιστικός αν ζητά από το κράτος να καταργήσει την ιδιοκτησία ζώων, αλλά όχι την ατομική ιδιοκτησία που καταδυναστεύει τις ζωές των ανθρώπων στον καπιταλισμό.</a:t>
            </a:r>
          </a:p>
          <a:p>
            <a:endParaRPr lang="el-GR" dirty="0"/>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1026" name="Picture 2" descr="Αποτέλεσμα εικόνας για abolitionism animals"/>
          <p:cNvPicPr>
            <a:picLocks noChangeAspect="1" noChangeArrowheads="1"/>
          </p:cNvPicPr>
          <p:nvPr/>
        </p:nvPicPr>
        <p:blipFill>
          <a:blip r:embed="rId2" cstate="print"/>
          <a:srcRect/>
          <a:stretch>
            <a:fillRect/>
          </a:stretch>
        </p:blipFill>
        <p:spPr bwMode="auto">
          <a:xfrm>
            <a:off x="7624119" y="4000504"/>
            <a:ext cx="3932790" cy="264320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48434" y="1628800"/>
            <a:ext cx="7540260" cy="4525963"/>
          </a:xfrm>
        </p:spPr>
        <p:txBody>
          <a:bodyPr>
            <a:normAutofit fontScale="77500" lnSpcReduction="20000"/>
          </a:bodyPr>
          <a:lstStyle/>
          <a:p>
            <a:r>
              <a:rPr lang="el-GR" u="sng" dirty="0"/>
              <a:t>αποκηρύσσει τη λογική του </a:t>
            </a:r>
            <a:r>
              <a:rPr lang="el-GR" u="sng" dirty="0" err="1"/>
              <a:t>ευζωισμού</a:t>
            </a:r>
            <a:r>
              <a:rPr lang="el-GR" dirty="0"/>
              <a:t>, της προσπάθειας δηλαδή για την επίτευξη καλύτερων συνθηκών διαβίωσης των παραγωγικών ζώων ή των πειραματόζωων</a:t>
            </a:r>
          </a:p>
          <a:p>
            <a:r>
              <a:rPr lang="el-GR" dirty="0"/>
              <a:t>ζητά την ολική απελευθέρωση, δηλαδή την απελευθέρωση των δεσμών που κρατούν φυλακισμένους ανθρώπους και μη ανθρώπους. Αυτό άλλωστε συμπυκνώνεται και σε ένα από τα ρητά του Μετώπου για την Απελευθέρωση των Ζώων, σύμφωνα με το οποίο επιδιώκεται: </a:t>
            </a:r>
            <a:r>
              <a:rPr lang="el-GR" b="1" dirty="0"/>
              <a:t>Απελευθέρωση των Ζώων, Απελευθέρωση των Ανθρώπων</a:t>
            </a:r>
            <a:r>
              <a:rPr lang="el-GR" dirty="0"/>
              <a:t>. Το μήνυμα της ολικής απελευθέρωσης λοιπόν είναι ταυτόχρονα ένα πολιτικό μήνυμα για μια ελευθεριακή κοινωνία. </a:t>
            </a:r>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4" name="Picture 2" descr="Αποτέλεσμα εικόνας για απελευθέρωση των ζώων"/>
          <p:cNvPicPr>
            <a:picLocks noChangeAspect="1" noChangeArrowheads="1"/>
          </p:cNvPicPr>
          <p:nvPr/>
        </p:nvPicPr>
        <p:blipFill>
          <a:blip r:embed="rId2" cstate="print"/>
          <a:srcRect/>
          <a:stretch>
            <a:fillRect/>
          </a:stretch>
        </p:blipFill>
        <p:spPr bwMode="auto">
          <a:xfrm>
            <a:off x="523330" y="2492902"/>
            <a:ext cx="3286249" cy="32935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334657" y="2786058"/>
            <a:ext cx="7540260" cy="1800200"/>
          </a:xfrm>
          <a:ln w="38100">
            <a:solidFill>
              <a:schemeClr val="tx1"/>
            </a:solidFill>
          </a:ln>
          <a:effectLst>
            <a:outerShdw blurRad="50800" dist="38100" dir="13500000" algn="br" rotWithShape="0">
              <a:prstClr val="black">
                <a:alpha val="40000"/>
              </a:prstClr>
            </a:outerShdw>
          </a:effectLst>
        </p:spPr>
        <p:txBody>
          <a:bodyPr>
            <a:normAutofit/>
          </a:bodyPr>
          <a:lstStyle/>
          <a:p>
            <a:pPr>
              <a:buNone/>
            </a:pPr>
            <a:r>
              <a:rPr lang="el-GR" dirty="0"/>
              <a:t>	Η ολική απελευθέρωση περιλαμβάνει την απελευθέρωση των ανθρώπων, των μη ανθρώπινων ζώων και της γης.</a:t>
            </a:r>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41986" name="Picture 2" descr="Total Animal Liberation (@TotalAnimalLib1) | Twitter"/>
          <p:cNvPicPr>
            <a:picLocks noChangeAspect="1" noChangeArrowheads="1"/>
          </p:cNvPicPr>
          <p:nvPr/>
        </p:nvPicPr>
        <p:blipFill>
          <a:blip r:embed="rId2"/>
          <a:srcRect/>
          <a:stretch>
            <a:fillRect/>
          </a:stretch>
        </p:blipFill>
        <p:spPr bwMode="auto">
          <a:xfrm>
            <a:off x="334129" y="2143116"/>
            <a:ext cx="3810000" cy="381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334657" y="1500174"/>
            <a:ext cx="7540260" cy="5000660"/>
          </a:xfrm>
          <a:ln w="38100">
            <a:solidFill>
              <a:schemeClr val="tx1"/>
            </a:solidFill>
          </a:ln>
          <a:effectLst/>
        </p:spPr>
        <p:txBody>
          <a:bodyPr>
            <a:normAutofit/>
          </a:bodyPr>
          <a:lstStyle/>
          <a:p>
            <a:pPr>
              <a:buNone/>
            </a:pPr>
            <a:r>
              <a:rPr lang="el-GR" dirty="0"/>
              <a:t>	Η ολική απελευθέρωση δεν είναι μια μεταφυσική ουτοπία στην οποία όλα τα συναισθανόμενα ζώα βρίσκονται σε μια ιδανική κατάσταση ελευθερίας και ευτυχίας. Πρόκειται για μια θεωρητική εξέλιξη συνεργασίας των κινημάτων που παλεύουν για όλες τις μορφές </a:t>
            </a:r>
            <a:r>
              <a:rPr lang="el-GR"/>
              <a:t>καταπίεσης.</a:t>
            </a:r>
            <a:endParaRPr lang="el-GR" dirty="0"/>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3330" y="1628800"/>
            <a:ext cx="7398047" cy="4954562"/>
          </a:xfrm>
        </p:spPr>
        <p:txBody>
          <a:bodyPr>
            <a:normAutofit fontScale="77500" lnSpcReduction="20000"/>
          </a:bodyPr>
          <a:lstStyle/>
          <a:p>
            <a:pPr>
              <a:buNone/>
            </a:pPr>
            <a:r>
              <a:rPr lang="el-GR" b="1" dirty="0"/>
              <a:t>Από τον πρόλογο βιβλίου </a:t>
            </a:r>
            <a:r>
              <a:rPr lang="el-GR" b="1" i="1" dirty="0"/>
              <a:t>Επανάσταση για τον 21</a:t>
            </a:r>
            <a:r>
              <a:rPr lang="el-GR" b="1" i="1" baseline="30000" dirty="0"/>
              <a:t>ο</a:t>
            </a:r>
            <a:r>
              <a:rPr lang="el-GR" b="1" i="1" dirty="0"/>
              <a:t> αιώνα</a:t>
            </a:r>
          </a:p>
          <a:p>
            <a:pPr>
              <a:buNone/>
            </a:pPr>
            <a:r>
              <a:rPr lang="el-GR" dirty="0"/>
              <a:t>	</a:t>
            </a:r>
          </a:p>
          <a:p>
            <a:pPr algn="just">
              <a:buNone/>
            </a:pPr>
            <a:r>
              <a:rPr lang="el-GR" dirty="0"/>
              <a:t>	Οτιδήποτε λιγότερο από μια ριζοσπαστική, συστημική </a:t>
            </a:r>
            <a:r>
              <a:rPr lang="el-GR" dirty="0" err="1"/>
              <a:t>καια</a:t>
            </a:r>
            <a:r>
              <a:rPr lang="el-GR" dirty="0"/>
              <a:t> εκτενή αλλαγή, οτιδήποτε λιγότερο από ένα ισχυρό επαναστατικό κίνημα ενάντια στον παγκόσμιο καπιταλισμό και στην κυριαρχική ιεραρχία όλων των ειδών, δεν θα αποφέρει τίποτα άλλο παρά άχρηστες αναμορφώσεις, </a:t>
            </a:r>
            <a:r>
              <a:rPr lang="el-GR" dirty="0" err="1"/>
              <a:t>ψευδολύσεις</a:t>
            </a:r>
            <a:r>
              <a:rPr lang="el-GR" dirty="0"/>
              <a:t>, φρούδες ελπίδες και παρατεταμένα δεινά. Η ώρα για επιμέρους οράματα, ξεχωριστούς αγώνες και κατακερματισμένες αντιστάσεις τελείωσε, και η ώρα της ολικής απελευθέρωσης και των επαναστατικών συμμαχικών πολιτικών έχει έρθει. (σ.17)</a:t>
            </a:r>
          </a:p>
          <a:p>
            <a:pPr algn="just">
              <a:buNone/>
            </a:pPr>
            <a:endParaRPr lang="el-GR" dirty="0"/>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1026" name="Picture 2" descr="Επανάσταση για τον 21ο αιώνα">
            <a:extLst>
              <a:ext uri="{FF2B5EF4-FFF2-40B4-BE49-F238E27FC236}">
                <a16:creationId xmlns:a16="http://schemas.microsoft.com/office/drawing/2014/main" id="{40431D60-A7E4-87D5-63EA-8FA46CAB6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6440" y="1556792"/>
            <a:ext cx="3270281" cy="4797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3330" y="1628800"/>
            <a:ext cx="11142463" cy="3456384"/>
          </a:xfrm>
        </p:spPr>
        <p:txBody>
          <a:bodyPr>
            <a:normAutofit fontScale="92500" lnSpcReduction="20000"/>
          </a:bodyPr>
          <a:lstStyle/>
          <a:p>
            <a:pPr>
              <a:buNone/>
            </a:pPr>
            <a:r>
              <a:rPr lang="el-GR" b="1" i="1" dirty="0"/>
              <a:t>Επανάσταση για τον 21</a:t>
            </a:r>
            <a:r>
              <a:rPr lang="el-GR" b="1" i="1" baseline="30000" dirty="0"/>
              <a:t>ο</a:t>
            </a:r>
            <a:r>
              <a:rPr lang="el-GR" b="1" i="1" dirty="0"/>
              <a:t> αιώνα </a:t>
            </a:r>
            <a:r>
              <a:rPr lang="el-GR" dirty="0"/>
              <a:t>	</a:t>
            </a:r>
          </a:p>
          <a:p>
            <a:pPr>
              <a:buNone/>
            </a:pPr>
            <a:r>
              <a:rPr lang="el-GR" dirty="0"/>
              <a:t>	«Η απελευθέρωση των ζώων απαιτεί ριζοσπαστικούς μετασχηματισμούς στις συνήθειες, στις πρακτικές, στις αξίες και στη νοοτροπία όλων των ανθρώπων καθώς συνεπάγεται μια θεμελιώδη αναδόμηση των κοινωνικών θεσμών και των οικονομικών συστημάτων που στηρίζονται σε εκμεταλλευτικές πρακτικές και είναι πολύτιμη για τον μετασχηματισμό των σχέσεων ιεραρχίας σε σχέσεις συμπληρωματικότητας.» </a:t>
            </a:r>
          </a:p>
          <a:p>
            <a:pPr>
              <a:buNone/>
            </a:pPr>
            <a:endParaRPr lang="el-GR" dirty="0"/>
          </a:p>
          <a:p>
            <a:pPr>
              <a:buNone/>
            </a:pPr>
            <a:endParaRPr lang="el-GR" dirty="0"/>
          </a:p>
        </p:txBody>
      </p:sp>
      <p:sp>
        <p:nvSpPr>
          <p:cNvPr id="5"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pic>
        <p:nvPicPr>
          <p:cNvPr id="31746" name="Picture 2" descr="Αποτέλεσμα εικόνας για total liberation"/>
          <p:cNvPicPr>
            <a:picLocks noChangeAspect="1" noChangeArrowheads="1"/>
          </p:cNvPicPr>
          <p:nvPr/>
        </p:nvPicPr>
        <p:blipFill>
          <a:blip r:embed="rId2" cstate="print"/>
          <a:srcRect/>
          <a:stretch>
            <a:fillRect/>
          </a:stretch>
        </p:blipFill>
        <p:spPr bwMode="auto">
          <a:xfrm>
            <a:off x="882170" y="5229200"/>
            <a:ext cx="10333997" cy="14859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600200"/>
            <a:ext cx="12098338" cy="5069160"/>
          </a:xfrm>
        </p:spPr>
        <p:txBody>
          <a:bodyPr>
            <a:normAutofit fontScale="62500" lnSpcReduction="20000"/>
          </a:bodyPr>
          <a:lstStyle/>
          <a:p>
            <a:pPr>
              <a:buNone/>
            </a:pPr>
            <a:r>
              <a:rPr lang="el-GR" dirty="0"/>
              <a:t>	</a:t>
            </a:r>
            <a:r>
              <a:rPr lang="el-GR" sz="3600" dirty="0"/>
              <a:t>«Η απελευθέρωση των ζώων είναι απλώς το επόμενο λογικό βήμα στην ηθική εξέλιξη. Αν τα ανθρώπινα όντα δεν αλλάξουν δραστικά τις σχέσεις τους με τα ζώα και τον πλανήτη Γη υιοθετώντας νέες κοσμοθεωρίες, ταυτότητες, ευαισθησίες και έναν ηθικό σεβασμό για τη ζωή, τότε το μέλλον τους βρίσκεται σε σοβαρό κίνδυνο. Από τη στιγμή που οι μοίρες όλων των ειδών του πλανήτη είναι στενά συνδεδεμένες μεταξύ τους, η εκμετάλλευση των ζώων δεν μπορεί παρά να έχει σημαντικές επιπτώσεις στον ανθρώπινο κόσμο. Όταν τα ανθρώπινα όντα κυνηγούν, αιχμαλωτίζουν και σκοτώνουν ζώα με σκοπό την εξόντωσή τους, τότε καταστρέφουν τους βιότοπους και τα οικοσυστήματα που είναι απαραίτητα και για τη δική τους ζωή. Όταν αναπαράγουν οικόσιτα ζώα κατά δισεκατομμύρια με σκοπό την σφαγή τους, τότε καταστρέφουν τα τροπικά δάση, οξύνουν το φαινόμενο του θερμοκηπίου και μολύνουν με τοξικά απόβλητα το περιβάλλον. Όταν χτίζουν ένα παγκόσμιο σύστημα βιομηχανικής κτηνοτροφίας το οποίο κατασπαταλά ζωτικής σημασίας πόρους, όπως το έδαφος, το νερό και τις καλλιέργειες, τότε επιδεινώνουν το πρόβλημα της ερημοποίησης και της παγκόσμιας πείνας. Όταν οι άνθρωποι είναι βάναυσοι απέναντι στα άλλα ζώα, τότε είναι βάναυσοι και μεταξύ τους.»</a:t>
            </a:r>
          </a:p>
          <a:p>
            <a:pPr>
              <a:buNone/>
            </a:pPr>
            <a:endParaRPr lang="el-GR" sz="3600" dirty="0"/>
          </a:p>
          <a:p>
            <a:pPr algn="r">
              <a:buNone/>
            </a:pPr>
            <a:r>
              <a:rPr lang="el-GR" sz="3600" dirty="0"/>
              <a:t>Άρθρο του </a:t>
            </a:r>
            <a:r>
              <a:rPr lang="el-GR" sz="3600" dirty="0" err="1"/>
              <a:t>Μπεστ</a:t>
            </a:r>
            <a:r>
              <a:rPr lang="el-GR" sz="3600" dirty="0"/>
              <a:t> στη συλλογή </a:t>
            </a:r>
            <a:r>
              <a:rPr lang="el-GR" sz="3600" b="1" dirty="0"/>
              <a:t>Αναρχισμός και Οικολογία</a:t>
            </a:r>
            <a:r>
              <a:rPr lang="el-GR" sz="3600" dirty="0"/>
              <a:t>.</a:t>
            </a:r>
          </a:p>
        </p:txBody>
      </p:sp>
      <p:sp>
        <p:nvSpPr>
          <p:cNvPr id="4" name="1 - Τίτλος"/>
          <p:cNvSpPr>
            <a:spLocks noGrp="1"/>
          </p:cNvSpPr>
          <p:nvPr>
            <p:ph type="title"/>
          </p:nvPr>
        </p:nvSpPr>
        <p:spPr>
          <a:xfrm>
            <a:off x="604917" y="274638"/>
            <a:ext cx="10888504" cy="1143000"/>
          </a:xfrm>
          <a:solidFill>
            <a:schemeClr val="tx1"/>
          </a:solidFill>
        </p:spPr>
        <p:txBody>
          <a:bodyPr>
            <a:normAutofit/>
          </a:bodyPr>
          <a:lstStyle/>
          <a:p>
            <a:r>
              <a:rPr lang="el-GR" b="1" dirty="0">
                <a:solidFill>
                  <a:schemeClr val="bg1"/>
                </a:solidFill>
              </a:rPr>
              <a:t>Η </a:t>
            </a:r>
            <a:r>
              <a:rPr lang="el-GR" b="1" i="1" dirty="0">
                <a:solidFill>
                  <a:schemeClr val="bg1"/>
                </a:solidFill>
              </a:rPr>
              <a:t>ολική απελευθέρωση</a:t>
            </a:r>
            <a:r>
              <a:rPr lang="el-GR" b="1" dirty="0">
                <a:solidFill>
                  <a:schemeClr val="bg1"/>
                </a:solidFill>
              </a:rPr>
              <a:t> του </a:t>
            </a:r>
            <a:r>
              <a:rPr lang="en-US" b="1" dirty="0">
                <a:solidFill>
                  <a:schemeClr val="bg1"/>
                </a:solidFill>
              </a:rPr>
              <a:t>Steven Best</a:t>
            </a:r>
            <a:endParaRPr lang="el-G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l-GR" dirty="0"/>
              <a:t>Τι είναι ο οικοφεμινισμός</a:t>
            </a:r>
          </a:p>
        </p:txBody>
      </p:sp>
      <p:sp>
        <p:nvSpPr>
          <p:cNvPr id="3" name="2 - Θέση περιεχομένου"/>
          <p:cNvSpPr>
            <a:spLocks noGrp="1"/>
          </p:cNvSpPr>
          <p:nvPr>
            <p:ph idx="1"/>
          </p:nvPr>
        </p:nvSpPr>
        <p:spPr/>
        <p:txBody>
          <a:bodyPr/>
          <a:lstStyle/>
          <a:p>
            <a:r>
              <a:rPr lang="el-GR" dirty="0"/>
              <a:t>Ο οικοφεμινισμός είναι μια </a:t>
            </a:r>
            <a:r>
              <a:rPr lang="el-GR" i="1" dirty="0"/>
              <a:t>ολιστική</a:t>
            </a:r>
            <a:r>
              <a:rPr lang="el-GR" dirty="0"/>
              <a:t> θεωρία που βλέπει και προσπαθεί να αντιμετωπίσει τα περιβαλλοντικά προβλήματα μέσα από μια συνολική θεώρηση.</a:t>
            </a:r>
          </a:p>
          <a:p>
            <a:r>
              <a:rPr lang="el-GR" dirty="0"/>
              <a:t>Ταυτόχρονα, είναι και μια έντονα πολιτική θεωρία, αφού επιζητά την επίλυση των περιβαλλοντικών προβλημάτων μέσα από την κοινωνική αλλαγή.</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B0F70BF-A5ED-37E4-391A-028E7F0C7357}"/>
              </a:ext>
            </a:extLst>
          </p:cNvPr>
          <p:cNvSpPr>
            <a:spLocks noGrp="1" noChangeArrowheads="1"/>
          </p:cNvSpPr>
          <p:nvPr>
            <p:ph type="title"/>
          </p:nvPr>
        </p:nvSpPr>
        <p:spPr>
          <a:xfrm>
            <a:off x="504553" y="274639"/>
            <a:ext cx="10513168" cy="922337"/>
          </a:xfrm>
          <a:solidFill>
            <a:srgbClr val="FF7979"/>
          </a:solidFill>
        </p:spPr>
        <p:txBody>
          <a:bodyPr/>
          <a:lstStyle/>
          <a:p>
            <a:pPr eaLnBrk="1" hangingPunct="1"/>
            <a:r>
              <a:rPr lang="el-GR" altLang="el-GR" b="1" dirty="0">
                <a:latin typeface="Palatino Linotype" panose="02040502050505030304" pitchFamily="18" charset="0"/>
              </a:rPr>
              <a:t>Δραστηριότητα</a:t>
            </a:r>
          </a:p>
        </p:txBody>
      </p:sp>
      <p:sp>
        <p:nvSpPr>
          <p:cNvPr id="43011" name="Rectangle 3">
            <a:extLst>
              <a:ext uri="{FF2B5EF4-FFF2-40B4-BE49-F238E27FC236}">
                <a16:creationId xmlns:a16="http://schemas.microsoft.com/office/drawing/2014/main" id="{0C56BA88-37B1-B62D-D55D-405EC725F590}"/>
              </a:ext>
            </a:extLst>
          </p:cNvPr>
          <p:cNvSpPr>
            <a:spLocks noGrp="1" noChangeArrowheads="1"/>
          </p:cNvSpPr>
          <p:nvPr>
            <p:ph idx="1"/>
          </p:nvPr>
        </p:nvSpPr>
        <p:spPr>
          <a:xfrm>
            <a:off x="864593" y="1500188"/>
            <a:ext cx="9199364" cy="1250950"/>
          </a:xfrm>
        </p:spPr>
        <p:txBody>
          <a:bodyPr/>
          <a:lstStyle/>
          <a:p>
            <a:pPr eaLnBrk="1" hangingPunct="1">
              <a:buFontTx/>
              <a:buNone/>
            </a:pPr>
            <a:r>
              <a:rPr lang="el-GR" altLang="el-GR" dirty="0">
                <a:latin typeface="Bookman Old Style" panose="02050604050505020204" pitchFamily="18" charset="0"/>
              </a:rPr>
              <a:t>  Δικαιολογείται ο εγκλεισμός ατόμων που ανήκουν σε ένα άγριο απειλούμενο είδος προκειμένου αυτό να μην εξαφανιστεί;</a:t>
            </a:r>
          </a:p>
          <a:p>
            <a:pPr eaLnBrk="1" hangingPunct="1">
              <a:buFontTx/>
              <a:buNone/>
            </a:pPr>
            <a:endParaRPr lang="el-GR" altLang="el-GR" dirty="0">
              <a:latin typeface="Palatino Linotype" panose="0204050205050503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029 Likes, 269 Comments - Alba Paris (@albaparis) on Instagram: “A  feminist fight for FEMALE rights, how can someo… | Animal activism, Vegan  tattoo, Vegan animals"/>
          <p:cNvPicPr>
            <a:picLocks noChangeAspect="1" noChangeArrowheads="1"/>
          </p:cNvPicPr>
          <p:nvPr/>
        </p:nvPicPr>
        <p:blipFill>
          <a:blip r:embed="rId3"/>
          <a:srcRect/>
          <a:stretch>
            <a:fillRect/>
          </a:stretch>
        </p:blipFill>
        <p:spPr bwMode="auto">
          <a:xfrm>
            <a:off x="8383305" y="571480"/>
            <a:ext cx="3715033" cy="4643471"/>
          </a:xfrm>
          <a:prstGeom prst="rect">
            <a:avLst/>
          </a:prstGeom>
          <a:noFill/>
        </p:spPr>
      </p:pic>
      <p:sp>
        <p:nvSpPr>
          <p:cNvPr id="3" name="2 - Θέση περιεχομένου"/>
          <p:cNvSpPr>
            <a:spLocks noGrp="1"/>
          </p:cNvSpPr>
          <p:nvPr>
            <p:ph idx="1"/>
          </p:nvPr>
        </p:nvSpPr>
        <p:spPr>
          <a:xfrm>
            <a:off x="191253" y="1643050"/>
            <a:ext cx="9016152" cy="4900628"/>
          </a:xfrm>
        </p:spPr>
        <p:txBody>
          <a:bodyPr>
            <a:normAutofit fontScale="92500" lnSpcReduction="10000"/>
          </a:bodyPr>
          <a:lstStyle/>
          <a:p>
            <a:r>
              <a:rPr lang="en-US" dirty="0"/>
              <a:t>1974</a:t>
            </a:r>
            <a:r>
              <a:rPr lang="el-GR" dirty="0"/>
              <a:t>: η Φρανσουά ντε Μπον χρησιμοποιεί για πρώτη φορά τον όρο «οικοφεμινισμό» στο βιβλίο της </a:t>
            </a:r>
            <a:r>
              <a:rPr lang="el-GR" i="1" dirty="0"/>
              <a:t>Φεμινισμός ή Θάνατος</a:t>
            </a:r>
            <a:r>
              <a:rPr lang="el-GR" dirty="0"/>
              <a:t>.</a:t>
            </a:r>
            <a:endParaRPr lang="en-US" dirty="0"/>
          </a:p>
          <a:p>
            <a:r>
              <a:rPr lang="en-US" dirty="0"/>
              <a:t>O</a:t>
            </a:r>
            <a:r>
              <a:rPr lang="el-GR" dirty="0"/>
              <a:t>ι οικοφεμινίστριες δεν εστιάζουν μόνο στην καταπίεση που υφίσταται η γυναίκα, αλλά γενικά στην καταπίεση που υφίστανται διάφορες ομάδες. Έτσι, αντιλαμβάνονται τον τρόπο με τον οποίο άλλες μορφές καταπίεσης αλληλεπιδρούν μεταξύ τους. Σ’ αυτές τις μορφές καταπίεσης εντάσσουν, εκτός από τη πατριαρχία, τον ρατσισμό, τον σεξισμό, την </a:t>
            </a:r>
            <a:r>
              <a:rPr lang="el-GR" dirty="0" err="1"/>
              <a:t>ομοφοβία</a:t>
            </a:r>
            <a:r>
              <a:rPr lang="el-GR" dirty="0"/>
              <a:t>, τον </a:t>
            </a:r>
            <a:r>
              <a:rPr lang="el-GR" dirty="0" err="1"/>
              <a:t>ταξισμό</a:t>
            </a:r>
            <a:r>
              <a:rPr lang="el-GR" dirty="0"/>
              <a:t> κ.ά.</a:t>
            </a:r>
          </a:p>
          <a:p>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normAutofit fontScale="90000"/>
          </a:bodyPr>
          <a:lstStyle/>
          <a:p>
            <a:r>
              <a:rPr lang="el-GR" dirty="0"/>
              <a:t>Από πού αντλούν έμπνευση και πηγές οι οικοφεμινίστριες</a:t>
            </a:r>
          </a:p>
        </p:txBody>
      </p:sp>
      <p:sp>
        <p:nvSpPr>
          <p:cNvPr id="3" name="2 - Θέση περιεχομένου"/>
          <p:cNvSpPr>
            <a:spLocks noGrp="1"/>
          </p:cNvSpPr>
          <p:nvPr>
            <p:ph idx="1"/>
          </p:nvPr>
        </p:nvSpPr>
        <p:spPr/>
        <p:txBody>
          <a:bodyPr/>
          <a:lstStyle/>
          <a:p>
            <a:r>
              <a:rPr lang="el-GR" dirty="0"/>
              <a:t>Από το φεμινιστικό κίνημα,</a:t>
            </a:r>
          </a:p>
          <a:p>
            <a:r>
              <a:rPr lang="el-GR" dirty="0"/>
              <a:t>Από τα περιβαλλοντικά προβλήματα και την αδυναμία επίλυσής τους,</a:t>
            </a:r>
          </a:p>
          <a:p>
            <a:r>
              <a:rPr lang="el-GR" dirty="0"/>
              <a:t>Από την ιστορία της επιστήμης (</a:t>
            </a:r>
            <a:r>
              <a:rPr lang="en-US" dirty="0"/>
              <a:t>Carolyn Merchant).</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normAutofit fontScale="90000"/>
          </a:bodyPr>
          <a:lstStyle/>
          <a:p>
            <a:r>
              <a:rPr lang="el-GR" dirty="0"/>
              <a:t>Αντλώντας έμπνευση από έναν ριζοσπαστικό φεμινισμό</a:t>
            </a:r>
          </a:p>
        </p:txBody>
      </p:sp>
      <p:sp>
        <p:nvSpPr>
          <p:cNvPr id="3" name="2 - Θέση περιεχομένου"/>
          <p:cNvSpPr>
            <a:spLocks noGrp="1"/>
          </p:cNvSpPr>
          <p:nvPr>
            <p:ph idx="1"/>
          </p:nvPr>
        </p:nvSpPr>
        <p:spPr>
          <a:xfrm>
            <a:off x="604917" y="1600206"/>
            <a:ext cx="10888504" cy="4972066"/>
          </a:xfrm>
        </p:spPr>
        <p:txBody>
          <a:bodyPr>
            <a:normAutofit fontScale="77500" lnSpcReduction="20000"/>
          </a:bodyPr>
          <a:lstStyle/>
          <a:p>
            <a:pPr>
              <a:buNone/>
            </a:pPr>
            <a:r>
              <a:rPr lang="el-GR" dirty="0"/>
              <a:t>	Τι πρέπει να διεκδικήσουν σήμερα οι γυναίκες και εμείς οι υπόλοιποι για λογαριασμό των γυναικών; Σίγουρα όχι πάντως «την ίση πρόσβαση των γυναικών σε μια αρσενικά προσδιορισμένη σφαίρα και σε αρσενικούς θεσμούς, οι οποίοι γίνονται αντικείμενο κριτικής μόνο στον βαθμό που αποκλείουν την πρόσβαση στις γυναίκες». </a:t>
            </a:r>
            <a:r>
              <a:rPr lang="el-GR" b="1" dirty="0"/>
              <a:t>Ένα πραγματικά απελευθερωτικό φεμινιστικό πρόταγμα σήμερα δεν πρέπει ζητά την ίση συμμετοχή των γυναικών στους θεσμούς της κυριαρχίας και την προσχώρησή τους στην κάστα των ελίτ. </a:t>
            </a:r>
            <a:r>
              <a:rPr lang="el-GR" dirty="0"/>
              <a:t>Η ενσωμάτωση των γυναικών στις ιεραρχικές δομές και θεσμούς της κοινωνίας όπως είναι σήμερα θα έχει ως αποτέλεσμα τη διαιώνιση των καταπιεστικών σχέσεων· μόνο που, αντί να καταπιέζονται οι γυναίκες, θα καταπιέζονται κάποιες άλλες κοινωνικές ομάδες.  Αντίθετα, θα πρέπει το ζητούμενο να είναι η ανατροπή των πατριαρχικών, καταπιεστικών και κυριαρχικών θεσμών.</a:t>
            </a:r>
          </a:p>
          <a:p>
            <a:pPr>
              <a:buNone/>
            </a:pPr>
            <a:r>
              <a:rPr lang="el-GR" dirty="0"/>
              <a:t> </a:t>
            </a:r>
          </a:p>
          <a:p>
            <a:pPr algn="r">
              <a:buNone/>
            </a:pPr>
            <a:r>
              <a:rPr lang="el-GR" dirty="0"/>
              <a:t>	</a:t>
            </a:r>
            <a:r>
              <a:rPr lang="en-US" dirty="0" err="1"/>
              <a:t>Plumwood</a:t>
            </a:r>
            <a:r>
              <a:rPr lang="el-GR" dirty="0"/>
              <a:t>, </a:t>
            </a:r>
            <a:r>
              <a:rPr lang="en-US" dirty="0"/>
              <a:t>Val</a:t>
            </a:r>
            <a:r>
              <a:rPr lang="el-GR" dirty="0"/>
              <a:t>, “Φεμινισμός και Οικοφεμινισμός, Πέρα από τους Δυϊσμούς”, </a:t>
            </a:r>
            <a:r>
              <a:rPr lang="el-GR" i="1" dirty="0"/>
              <a:t>Κοινωνία και Φύση</a:t>
            </a:r>
            <a:r>
              <a:rPr lang="el-GR" dirty="0"/>
              <a:t> 4, Μάιος- Αύγουστος 1993, σ. 49.</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939784"/>
          </a:xfrm>
          <a:solidFill>
            <a:schemeClr val="accent2">
              <a:lumMod val="60000"/>
              <a:lumOff val="40000"/>
            </a:schemeClr>
          </a:solidFill>
        </p:spPr>
        <p:txBody>
          <a:bodyPr/>
          <a:lstStyle/>
          <a:p>
            <a:pPr algn="l"/>
            <a:r>
              <a:rPr lang="el-GR" dirty="0"/>
              <a:t>Πολεμώντας τους δυϊσμούς</a:t>
            </a:r>
          </a:p>
        </p:txBody>
      </p:sp>
      <p:sp>
        <p:nvSpPr>
          <p:cNvPr id="3" name="2 - Θέση περιεχομένου"/>
          <p:cNvSpPr>
            <a:spLocks noGrp="1"/>
          </p:cNvSpPr>
          <p:nvPr>
            <p:ph idx="1"/>
          </p:nvPr>
        </p:nvSpPr>
        <p:spPr>
          <a:xfrm>
            <a:off x="604917" y="1428736"/>
            <a:ext cx="10888504" cy="5429264"/>
          </a:xfrm>
        </p:spPr>
        <p:txBody>
          <a:bodyPr>
            <a:normAutofit fontScale="70000" lnSpcReduction="20000"/>
          </a:bodyPr>
          <a:lstStyle/>
          <a:p>
            <a:r>
              <a:rPr lang="el-GR" dirty="0"/>
              <a:t>εαυτός/άλλος </a:t>
            </a:r>
          </a:p>
          <a:p>
            <a:r>
              <a:rPr lang="el-GR" dirty="0"/>
              <a:t>πολιτισμός/φύση</a:t>
            </a:r>
          </a:p>
          <a:p>
            <a:r>
              <a:rPr lang="el-GR" dirty="0"/>
              <a:t>άνδρας/γυναίκα</a:t>
            </a:r>
          </a:p>
          <a:p>
            <a:r>
              <a:rPr lang="el-GR" dirty="0"/>
              <a:t>λευκός/μη-λευκός</a:t>
            </a:r>
          </a:p>
          <a:p>
            <a:r>
              <a:rPr lang="el-GR" dirty="0"/>
              <a:t>ανθρώπινο ζώο/μη ανθρώπινο ζώο</a:t>
            </a:r>
          </a:p>
          <a:p>
            <a:r>
              <a:rPr lang="el-GR" dirty="0"/>
              <a:t>πολιτισμένος/άγριος</a:t>
            </a:r>
          </a:p>
          <a:p>
            <a:r>
              <a:rPr lang="el-GR" dirty="0"/>
              <a:t>ετεροφυλόφιλος/ομοφυλόφιλος</a:t>
            </a:r>
          </a:p>
          <a:p>
            <a:r>
              <a:rPr lang="el-GR" dirty="0"/>
              <a:t>λογική/συναίσθημα</a:t>
            </a:r>
          </a:p>
          <a:p>
            <a:r>
              <a:rPr lang="el-GR" dirty="0"/>
              <a:t>πλούσιος/φτωχός</a:t>
            </a:r>
          </a:p>
          <a:p>
            <a:pPr>
              <a:buNone/>
            </a:pPr>
            <a:endParaRPr lang="el-GR" dirty="0"/>
          </a:p>
          <a:p>
            <a:pPr>
              <a:buFont typeface="Wingdings" pitchFamily="2" charset="2"/>
              <a:buChar char="Ø"/>
            </a:pPr>
            <a:r>
              <a:rPr lang="el-GR" dirty="0"/>
              <a:t>«Η κυριαρχία χτίζεται πάνω σε τέτοιους δυϊσμούς επειδή το </a:t>
            </a:r>
            <a:r>
              <a:rPr lang="el-GR" b="1" dirty="0"/>
              <a:t>άλλο</a:t>
            </a:r>
            <a:r>
              <a:rPr lang="el-GR" dirty="0"/>
              <a:t> αναιρείται κατά τη διαδικασία του καθορισμού ενός ισχυρού </a:t>
            </a:r>
            <a:r>
              <a:rPr lang="el-GR" b="1" dirty="0"/>
              <a:t>εαυτού</a:t>
            </a:r>
            <a:r>
              <a:rPr lang="el-GR" dirty="0"/>
              <a:t>.»</a:t>
            </a:r>
          </a:p>
          <a:p>
            <a:pPr>
              <a:buFont typeface="Wingdings" pitchFamily="2" charset="2"/>
              <a:buChar char="Ø"/>
            </a:pPr>
            <a:r>
              <a:rPr lang="el-GR" dirty="0"/>
              <a:t>Το </a:t>
            </a:r>
            <a:r>
              <a:rPr lang="el-GR" b="1" dirty="0"/>
              <a:t>αρσενικό στοιχείο </a:t>
            </a:r>
            <a:r>
              <a:rPr lang="el-GR" dirty="0"/>
              <a:t>είναι κυρίαρχο σ’ αυτούς τους δυϊσμούς.</a:t>
            </a:r>
          </a:p>
          <a:p>
            <a:pPr>
              <a:buFont typeface="Wingdings" pitchFamily="2" charset="2"/>
              <a:buChar char="Ø"/>
            </a:pPr>
            <a:r>
              <a:rPr lang="el-GR" dirty="0"/>
              <a:t>Η θηλυκοποίηση, η </a:t>
            </a:r>
            <a:r>
              <a:rPr lang="el-GR" dirty="0" err="1"/>
              <a:t>φυσικοποίηση</a:t>
            </a:r>
            <a:r>
              <a:rPr lang="el-GR" dirty="0"/>
              <a:t>, ή η ζωοποίηση του Άλλου είναι συχνά προϋπόθεση για την επακόλουθη υποταγή του. (</a:t>
            </a:r>
            <a:r>
              <a:rPr lang="en-US" dirty="0" err="1"/>
              <a:t>Gaard</a:t>
            </a:r>
            <a:r>
              <a:rPr lang="en-US" dirty="0"/>
              <a:t> &amp; </a:t>
            </a:r>
            <a:r>
              <a:rPr lang="en-US" dirty="0" err="1"/>
              <a:t>Gruen</a:t>
            </a:r>
            <a:r>
              <a:rPr lang="en-US" dirty="0"/>
              <a:t>)</a:t>
            </a:r>
            <a:endParaRPr lang="el-GR" dirty="0"/>
          </a:p>
        </p:txBody>
      </p:sp>
      <p:pic>
        <p:nvPicPr>
          <p:cNvPr id="40962" name="Picture 2" descr="ΑΡΧΕΙΟ ΑΡΘΡΩΝ ΤΟΥ ΠΕΡΙΟΔΙΚΟΥ ΠΕΡΙΕΚΤΙΚΗ ΔΗΜΟΚΡΑΤΙΑ"/>
          <p:cNvPicPr>
            <a:picLocks noChangeAspect="1" noChangeArrowheads="1"/>
          </p:cNvPicPr>
          <p:nvPr/>
        </p:nvPicPr>
        <p:blipFill>
          <a:blip r:embed="rId2"/>
          <a:srcRect/>
          <a:stretch>
            <a:fillRect/>
          </a:stretch>
        </p:blipFill>
        <p:spPr bwMode="auto">
          <a:xfrm>
            <a:off x="9335317" y="928670"/>
            <a:ext cx="2571768" cy="35833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549103" y="2285992"/>
            <a:ext cx="6015756" cy="3071834"/>
          </a:xfrm>
          <a:ln w="12700">
            <a:solidFill>
              <a:srgbClr val="FFC000"/>
            </a:solidFill>
          </a:ln>
        </p:spPr>
        <p:txBody>
          <a:bodyPr/>
          <a:lstStyle/>
          <a:p>
            <a:pPr>
              <a:buNone/>
            </a:pPr>
            <a:r>
              <a:rPr lang="en-US" dirty="0"/>
              <a:t>	</a:t>
            </a:r>
            <a:r>
              <a:rPr lang="el-GR" dirty="0"/>
              <a:t>η εκμετάλλευση που έχει υποστεί η γυναίκα από τον άντρα είναι αντίστοιχη της εκμετάλλευσης που έχει υποστεί η φύση από τον άντρα </a:t>
            </a:r>
          </a:p>
        </p:txBody>
      </p:sp>
      <p:sp>
        <p:nvSpPr>
          <p:cNvPr id="4" name="Rectangle 2"/>
          <p:cNvSpPr>
            <a:spLocks noGrp="1" noChangeArrowheads="1"/>
          </p:cNvSpPr>
          <p:nvPr>
            <p:ph type="title"/>
          </p:nvPr>
        </p:nvSpPr>
        <p:spPr>
          <a:xfrm>
            <a:off x="604917" y="274638"/>
            <a:ext cx="10888504" cy="939784"/>
          </a:xfrm>
          <a:solidFill>
            <a:schemeClr val="accent2">
              <a:lumMod val="60000"/>
              <a:lumOff val="40000"/>
            </a:schemeClr>
          </a:solidFill>
        </p:spPr>
        <p:txBody>
          <a:bodyPr/>
          <a:lstStyle/>
          <a:p>
            <a:pPr eaLnBrk="1" hangingPunct="1"/>
            <a:r>
              <a:rPr lang="el-GR" sz="3200" b="1" dirty="0">
                <a:latin typeface="Palatino Linotype" pitchFamily="18" charset="0"/>
              </a:rPr>
              <a:t>Βασική θέση του οικοφεμινισμού</a:t>
            </a:r>
          </a:p>
        </p:txBody>
      </p:sp>
      <p:pic>
        <p:nvPicPr>
          <p:cNvPr id="5" name="Picture 6" descr="Why Vegans are Standing Up for a Woman's Right to Choose | LIVEKINDLY"/>
          <p:cNvPicPr>
            <a:picLocks noChangeAspect="1" noChangeArrowheads="1"/>
          </p:cNvPicPr>
          <p:nvPr/>
        </p:nvPicPr>
        <p:blipFill>
          <a:blip r:embed="rId2"/>
          <a:srcRect/>
          <a:stretch>
            <a:fillRect/>
          </a:stretch>
        </p:blipFill>
        <p:spPr bwMode="auto">
          <a:xfrm>
            <a:off x="477017" y="1434482"/>
            <a:ext cx="4581265" cy="5423518"/>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2830</Words>
  <Application>Microsoft Office PowerPoint</Application>
  <PresentationFormat>Προσαρμογή</PresentationFormat>
  <Paragraphs>196</Paragraphs>
  <Slides>40</Slides>
  <Notes>1</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40</vt:i4>
      </vt:variant>
    </vt:vector>
  </HeadingPairs>
  <TitlesOfParts>
    <vt:vector size="54" baseType="lpstr">
      <vt:lpstr>All Times New Roman</vt:lpstr>
      <vt:lpstr>Arial</vt:lpstr>
      <vt:lpstr>Book Antiqua</vt:lpstr>
      <vt:lpstr>Bookman Old Style</vt:lpstr>
      <vt:lpstr>Calibri</vt:lpstr>
      <vt:lpstr>Courier New</vt:lpstr>
      <vt:lpstr>Georgia</vt:lpstr>
      <vt:lpstr>Lucida Sans</vt:lpstr>
      <vt:lpstr>Palatino Linotype</vt:lpstr>
      <vt:lpstr>Times New Roman</vt:lpstr>
      <vt:lpstr>Wingdings</vt:lpstr>
      <vt:lpstr>Wingdings 2</vt:lpstr>
      <vt:lpstr>Θέμα του Office</vt:lpstr>
      <vt:lpstr>Αστικό</vt:lpstr>
      <vt:lpstr>Μάθημα: Ηθική και ζώα</vt:lpstr>
      <vt:lpstr>Οι οικοφεμινίστριες για τα άλλα ζώα</vt:lpstr>
      <vt:lpstr>Οι οικοφεμινίστριες για τα άλλα ζώα</vt:lpstr>
      <vt:lpstr>Τι είναι ο οικοφεμινισμός</vt:lpstr>
      <vt:lpstr>Παρουσίαση του PowerPoint</vt:lpstr>
      <vt:lpstr>Από πού αντλούν έμπνευση και πηγές οι οικοφεμινίστριες</vt:lpstr>
      <vt:lpstr>Αντλώντας έμπνευση από έναν ριζοσπαστικό φεμινισμό</vt:lpstr>
      <vt:lpstr>Πολεμώντας τους δυϊσμούς</vt:lpstr>
      <vt:lpstr>Βασική θέση του οικοφεμινισμού</vt:lpstr>
      <vt:lpstr>Σχέσεις κυριαρχίας</vt:lpstr>
      <vt:lpstr>οικοφεμινισμός</vt:lpstr>
      <vt:lpstr>Τάσεις του οικοφεμινισμού</vt:lpstr>
      <vt:lpstr>Τάσεις του οικοφεμινισμού</vt:lpstr>
      <vt:lpstr>Τάσεις του οικοφεμινισμού</vt:lpstr>
      <vt:lpstr>Τάσεις του οικοφεμινισμού</vt:lpstr>
      <vt:lpstr>Οι οικοφεμινίστριες για τα άλλα ζώα</vt:lpstr>
      <vt:lpstr>Carol Adams-The sexual politics of meat</vt:lpstr>
      <vt:lpstr>Κρέας-σεξ-πνευματικότητα</vt:lpstr>
      <vt:lpstr>Ζώα και γυναίκες: παράλληλοι βίοι</vt:lpstr>
      <vt:lpstr>Χρειάζεται το συναίσθημα;</vt:lpstr>
      <vt:lpstr>Οι οικοφεμινίστριες για τα άλλα ζώα</vt:lpstr>
      <vt:lpstr>Οι οικοφεμινίστριες για τα άλλα ζώα</vt:lpstr>
      <vt:lpstr>Οι οικοφεμινίστριες για τα άλλα ζώα</vt:lpstr>
      <vt:lpstr>Οι οικοφεμινίστριες για τα άλλα ζώα</vt:lpstr>
      <vt:lpstr>Οι οικοφεμινίστριες για τα άλλα ζώα</vt:lpstr>
      <vt:lpstr>Οι οικοφεμινίστριες για τα άλλα ζώα</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Η ολική απελευθέρωση του Steven Best</vt:lpstr>
      <vt:lpstr>Δραστηριότητα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Stavros Karageorgakis</dc:creator>
  <cp:lastModifiedBy>ΣΤΑΥΡΟΣ ΚΑΡΑΓΕΩΡΓΑΚΗΣ</cp:lastModifiedBy>
  <cp:revision>75</cp:revision>
  <dcterms:created xsi:type="dcterms:W3CDTF">2021-03-07T08:48:29Z</dcterms:created>
  <dcterms:modified xsi:type="dcterms:W3CDTF">2025-01-10T07:20:28Z</dcterms:modified>
</cp:coreProperties>
</file>