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88" r:id="rId5"/>
    <p:sldId id="262" r:id="rId6"/>
    <p:sldId id="259" r:id="rId7"/>
    <p:sldId id="260" r:id="rId8"/>
    <p:sldId id="291" r:id="rId9"/>
    <p:sldId id="292" r:id="rId10"/>
    <p:sldId id="264" r:id="rId11"/>
    <p:sldId id="289" r:id="rId12"/>
    <p:sldId id="267" r:id="rId13"/>
    <p:sldId id="285" r:id="rId14"/>
    <p:sldId id="286" r:id="rId15"/>
    <p:sldId id="261" r:id="rId16"/>
    <p:sldId id="268" r:id="rId17"/>
    <p:sldId id="293" r:id="rId18"/>
    <p:sldId id="287" r:id="rId19"/>
    <p:sldId id="290" r:id="rId20"/>
    <p:sldId id="270" r:id="rId21"/>
    <p:sldId id="271" r:id="rId22"/>
    <p:sldId id="272" r:id="rId23"/>
    <p:sldId id="277" r:id="rId24"/>
    <p:sldId id="278" r:id="rId25"/>
    <p:sldId id="279" r:id="rId26"/>
    <p:sldId id="280" r:id="rId27"/>
    <p:sldId id="281" r:id="rId28"/>
    <p:sldId id="276" r:id="rId29"/>
    <p:sldId id="283" r:id="rId30"/>
    <p:sldId id="275" r:id="rId31"/>
    <p:sldId id="282" r:id="rId32"/>
    <p:sldId id="274" r:id="rId33"/>
    <p:sldId id="273" r:id="rId34"/>
    <p:sldId id="284" r:id="rId35"/>
  </p:sldIdLst>
  <p:sldSz cx="12098338"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49" y="53"/>
      </p:cViewPr>
      <p:guideLst>
        <p:guide orient="horz" pos="2160"/>
        <p:guide pos="381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07376" y="2130426"/>
            <a:ext cx="10283587"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14751" y="3886200"/>
            <a:ext cx="846883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1606844" y="274639"/>
            <a:ext cx="3600096"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800256" y="274639"/>
            <a:ext cx="10604949"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4917" y="1600201"/>
            <a:ext cx="5343433"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ClipArt"/>
          <p:cNvSpPr>
            <a:spLocks noGrp="1"/>
          </p:cNvSpPr>
          <p:nvPr>
            <p:ph type="clipArt" sz="half" idx="2"/>
          </p:nvPr>
        </p:nvSpPr>
        <p:spPr>
          <a:xfrm>
            <a:off x="6149988" y="1600201"/>
            <a:ext cx="5343433" cy="4525963"/>
          </a:xfrm>
        </p:spPr>
        <p:txBody>
          <a:bodyPr>
            <a:normAutofit/>
          </a:bodyPr>
          <a:lstStyle/>
          <a:p>
            <a:pPr lvl="0"/>
            <a:endParaRPr lang="el-GR" noProof="0"/>
          </a:p>
        </p:txBody>
      </p:sp>
      <p:sp>
        <p:nvSpPr>
          <p:cNvPr id="5" name="13 - Θέση ημερομηνίας"/>
          <p:cNvSpPr>
            <a:spLocks noGrp="1"/>
          </p:cNvSpPr>
          <p:nvPr>
            <p:ph type="dt" sz="half" idx="10"/>
          </p:nvPr>
        </p:nvSpPr>
        <p:spPr/>
        <p:txBody>
          <a:bodyPr/>
          <a:lstStyle>
            <a:lvl1pPr>
              <a:defRPr/>
            </a:lvl1pPr>
          </a:lstStyle>
          <a:p>
            <a:pPr>
              <a:defRPr/>
            </a:pPr>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E8247ED0-FAE1-4C30-A70F-65828DDDC28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55685" y="4406901"/>
            <a:ext cx="10283587"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55685" y="2906713"/>
            <a:ext cx="102835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800256" y="1600201"/>
            <a:ext cx="7101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8103367" y="1600201"/>
            <a:ext cx="71035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4638"/>
            <a:ext cx="10888504"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4917" y="1535113"/>
            <a:ext cx="53455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4917" y="2174875"/>
            <a:ext cx="53455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45789" y="1535113"/>
            <a:ext cx="5347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45789" y="2174875"/>
            <a:ext cx="5347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4917" y="273050"/>
            <a:ext cx="3980270"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30114" y="273051"/>
            <a:ext cx="676330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4917" y="1435101"/>
            <a:ext cx="39802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71359" y="4800600"/>
            <a:ext cx="7259003"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71359" y="612775"/>
            <a:ext cx="72590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71359" y="5367338"/>
            <a:ext cx="72590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F0B782-29CE-4E07-8AB7-2A9D835C8523}" type="datetimeFigureOut">
              <a:rPr lang="el-GR" smtClean="0"/>
              <a:pPr/>
              <a:t>11/12/2024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701944F-75BE-4A67-94BA-1A6A9D04F2D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4917" y="274638"/>
            <a:ext cx="10888504"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4917" y="1600201"/>
            <a:ext cx="10888504"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4917" y="6356351"/>
            <a:ext cx="28229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0B782-29CE-4E07-8AB7-2A9D835C8523}" type="datetimeFigureOut">
              <a:rPr lang="el-GR" smtClean="0"/>
              <a:pPr/>
              <a:t>11/12/2024</a:t>
            </a:fld>
            <a:endParaRPr lang="el-GR"/>
          </a:p>
        </p:txBody>
      </p:sp>
      <p:sp>
        <p:nvSpPr>
          <p:cNvPr id="5" name="4 - Θέση υποσέλιδου"/>
          <p:cNvSpPr>
            <a:spLocks noGrp="1"/>
          </p:cNvSpPr>
          <p:nvPr>
            <p:ph type="ftr" sz="quarter" idx="3"/>
          </p:nvPr>
        </p:nvSpPr>
        <p:spPr>
          <a:xfrm>
            <a:off x="4133599" y="6356351"/>
            <a:ext cx="38311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670475" y="6356351"/>
            <a:ext cx="28229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1944F-75BE-4A67-94BA-1A6A9D04F2D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peciesism - Wikipedia"/>
          <p:cNvPicPr>
            <a:picLocks noChangeAspect="1" noChangeArrowheads="1"/>
          </p:cNvPicPr>
          <p:nvPr/>
        </p:nvPicPr>
        <p:blipFill>
          <a:blip r:embed="rId2"/>
          <a:srcRect/>
          <a:stretch>
            <a:fillRect/>
          </a:stretch>
        </p:blipFill>
        <p:spPr bwMode="auto">
          <a:xfrm>
            <a:off x="2477269" y="1000108"/>
            <a:ext cx="6952467" cy="5405544"/>
          </a:xfrm>
          <a:prstGeom prst="rect">
            <a:avLst/>
          </a:prstGeom>
          <a:noFill/>
        </p:spPr>
      </p:pic>
      <p:sp>
        <p:nvSpPr>
          <p:cNvPr id="3077" name="4 - Ορθογώνιο"/>
          <p:cNvSpPr>
            <a:spLocks noChangeArrowheads="1"/>
          </p:cNvSpPr>
          <p:nvPr/>
        </p:nvSpPr>
        <p:spPr bwMode="auto">
          <a:xfrm>
            <a:off x="690563" y="6143625"/>
            <a:ext cx="6289675" cy="425450"/>
          </a:xfrm>
          <a:prstGeom prst="rect">
            <a:avLst/>
          </a:prstGeom>
          <a:solidFill>
            <a:schemeClr val="accent3">
              <a:lumMod val="40000"/>
              <a:lumOff val="60000"/>
            </a:schemeClr>
          </a:solidFill>
          <a:ln w="9525">
            <a:noFill/>
            <a:miter lim="800000"/>
            <a:headEnd/>
            <a:tailEnd/>
          </a:ln>
        </p:spPr>
        <p:txBody>
          <a:bodyPr>
            <a:spAutoFit/>
          </a:bodyPr>
          <a:lstStyle/>
          <a:p>
            <a:pPr>
              <a:lnSpc>
                <a:spcPct val="90000"/>
              </a:lnSpc>
              <a:defRPr/>
            </a:pPr>
            <a:r>
              <a:rPr lang="el-GR" sz="2400" b="1" dirty="0" err="1">
                <a:latin typeface="Palatino Linotype" pitchFamily="18" charset="0"/>
              </a:rPr>
              <a:t>δρ</a:t>
            </a:r>
            <a:r>
              <a:rPr lang="el-GR" sz="2400" b="1" dirty="0">
                <a:latin typeface="Palatino Linotype" pitchFamily="18" charset="0"/>
              </a:rPr>
              <a:t>. Σταύρος Καραγεωργάκης</a:t>
            </a:r>
          </a:p>
        </p:txBody>
      </p:sp>
      <p:pic>
        <p:nvPicPr>
          <p:cNvPr id="1026" name="Picture 2" descr="C:\Users\user\Desktop\αρχείο λήψης.jpg"/>
          <p:cNvPicPr>
            <a:picLocks noChangeAspect="1" noChangeArrowheads="1"/>
          </p:cNvPicPr>
          <p:nvPr/>
        </p:nvPicPr>
        <p:blipFill>
          <a:blip r:embed="rId3"/>
          <a:srcRect/>
          <a:stretch>
            <a:fillRect/>
          </a:stretch>
        </p:blipFill>
        <p:spPr bwMode="auto">
          <a:xfrm>
            <a:off x="0" y="0"/>
            <a:ext cx="2076450" cy="2200275"/>
          </a:xfrm>
          <a:prstGeom prst="rect">
            <a:avLst/>
          </a:prstGeom>
          <a:noFill/>
        </p:spPr>
      </p:pic>
      <p:sp>
        <p:nvSpPr>
          <p:cNvPr id="7" name="Rectangle 2"/>
          <p:cNvSpPr>
            <a:spLocks noGrp="1" noChangeArrowheads="1"/>
          </p:cNvSpPr>
          <p:nvPr>
            <p:ph type="ctrTitle"/>
          </p:nvPr>
        </p:nvSpPr>
        <p:spPr>
          <a:xfrm>
            <a:off x="5977731" y="142852"/>
            <a:ext cx="5906295" cy="785796"/>
          </a:xfrm>
          <a:solidFill>
            <a:schemeClr val="accent3">
              <a:lumMod val="40000"/>
              <a:lumOff val="60000"/>
            </a:schemeClr>
          </a:solidFill>
        </p:spPr>
        <p:txBody>
          <a:bodyPr/>
          <a:lstStyle/>
          <a:p>
            <a:pPr algn="r"/>
            <a:r>
              <a:rPr lang="el-GR" sz="3600" b="1" dirty="0"/>
              <a:t>Μάθημα: Ηθική και ζώα</a:t>
            </a:r>
            <a:endParaRPr lang="el-G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8443" y="214290"/>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262691" y="1071547"/>
            <a:ext cx="11430080" cy="5786454"/>
          </a:xfrm>
        </p:spPr>
        <p:txBody>
          <a:bodyPr>
            <a:normAutofit fontScale="85000" lnSpcReduction="10000"/>
          </a:bodyPr>
          <a:lstStyle/>
          <a:p>
            <a:pPr eaLnBrk="1" hangingPunct="1">
              <a:lnSpc>
                <a:spcPct val="80000"/>
              </a:lnSpc>
              <a:buNone/>
            </a:pPr>
            <a:r>
              <a:rPr lang="el-GR" sz="2200" dirty="0">
                <a:latin typeface="Palatino Linotype" pitchFamily="18" charset="0"/>
              </a:rPr>
              <a:t>	</a:t>
            </a:r>
            <a:r>
              <a:rPr lang="el-GR" sz="2200" b="1" dirty="0">
                <a:latin typeface="Palatino Linotype" pitchFamily="18" charset="0"/>
              </a:rPr>
              <a:t>προτείνει μια θεωρία ηθικών δικαιωμάτων</a:t>
            </a:r>
          </a:p>
          <a:p>
            <a:pPr eaLnBrk="1" hangingPunct="1">
              <a:lnSpc>
                <a:spcPct val="80000"/>
              </a:lnSpc>
              <a:buNone/>
            </a:pPr>
            <a:endParaRPr lang="el-GR" sz="2200" dirty="0">
              <a:latin typeface="Palatino Linotype" pitchFamily="18" charset="0"/>
            </a:endParaRPr>
          </a:p>
          <a:p>
            <a:pPr eaLnBrk="1" hangingPunct="1">
              <a:lnSpc>
                <a:spcPct val="120000"/>
              </a:lnSpc>
              <a:buNone/>
            </a:pPr>
            <a:r>
              <a:rPr lang="el-GR" sz="2400" dirty="0">
                <a:latin typeface="Times New Roman" pitchFamily="18" charset="0"/>
                <a:cs typeface="Times New Roman" pitchFamily="18" charset="0"/>
              </a:rPr>
              <a:t>Ποια είναι τα δικαιώματα που πρέπει να απολαμβάνουν τα ζώα;</a:t>
            </a:r>
          </a:p>
          <a:p>
            <a:pPr>
              <a:lnSpc>
                <a:spcPct val="120000"/>
              </a:lnSpc>
              <a:buFont typeface="Wingdings" pitchFamily="2" charset="2"/>
              <a:buChar char="Ø"/>
            </a:pPr>
            <a:r>
              <a:rPr lang="el-GR" sz="2400" dirty="0">
                <a:latin typeface="Times New Roman" pitchFamily="18" charset="0"/>
                <a:cs typeface="Times New Roman" pitchFamily="18" charset="0"/>
              </a:rPr>
              <a:t>η ζωή, η σωματική ακεραιότητα και η ελευθερία. </a:t>
            </a:r>
          </a:p>
          <a:p>
            <a:pPr>
              <a:lnSpc>
                <a:spcPct val="120000"/>
              </a:lnSpc>
              <a:buNone/>
            </a:pPr>
            <a:endParaRPr lang="el-GR" sz="2400" dirty="0">
              <a:latin typeface="Times New Roman" pitchFamily="18" charset="0"/>
              <a:cs typeface="Times New Roman" pitchFamily="18" charset="0"/>
            </a:endParaRPr>
          </a:p>
          <a:p>
            <a:pPr>
              <a:lnSpc>
                <a:spcPct val="120000"/>
              </a:lnSpc>
              <a:buNone/>
            </a:pPr>
            <a:r>
              <a:rPr lang="el-GR" sz="2400" b="1" dirty="0">
                <a:latin typeface="Times New Roman" pitchFamily="18" charset="0"/>
                <a:cs typeface="Times New Roman" pitchFamily="18" charset="0"/>
              </a:rPr>
              <a:t>Χαρακτηριστικά των ηθικών δικαιωμάτων </a:t>
            </a:r>
          </a:p>
          <a:p>
            <a:pPr>
              <a:lnSpc>
                <a:spcPct val="120000"/>
              </a:lnSpc>
            </a:pPr>
            <a:r>
              <a:rPr lang="el-GR" sz="2400" dirty="0">
                <a:latin typeface="Times New Roman" pitchFamily="18" charset="0"/>
                <a:cs typeface="Times New Roman" pitchFamily="18" charset="0"/>
              </a:rPr>
              <a:t>Πρώτον, είναι απαραβίαστα. Δεν υπάρχει καμία λογικά αποδεκτή εξήγηση για την καταπάτησή τους. Μάλιστα, δεν επιτρέπεται με κανέναν τρόπο η αφαίρεση της ζωής ενός όντος που έχει ηθικά δικαιώματα ή η πρόκληση σωματικής βλάβης ή η παρεμπόδιση στην άσκηση της ελεύθερης βούλησής του. </a:t>
            </a:r>
          </a:p>
          <a:p>
            <a:pPr>
              <a:lnSpc>
                <a:spcPct val="120000"/>
              </a:lnSpc>
            </a:pPr>
            <a:r>
              <a:rPr lang="el-GR" sz="2400" dirty="0">
                <a:latin typeface="Times New Roman" pitchFamily="18" charset="0"/>
                <a:cs typeface="Times New Roman" pitchFamily="18" charset="0"/>
              </a:rPr>
              <a:t>Δεύτερον, όλοι όσοι έχουμε ηθικά δικαιώματα τα έχουμε εξίσου, ανεξάρτητα από τη φυλή, το φύλο, τον πλούτο κλπ. </a:t>
            </a:r>
          </a:p>
          <a:p>
            <a:pPr>
              <a:lnSpc>
                <a:spcPct val="120000"/>
              </a:lnSpc>
            </a:pPr>
            <a:r>
              <a:rPr lang="el-GR" sz="2400" dirty="0">
                <a:latin typeface="Times New Roman" pitchFamily="18" charset="0"/>
                <a:cs typeface="Times New Roman" pitchFamily="18" charset="0"/>
              </a:rPr>
              <a:t>Τρίτον, τα δικαιώματα είναι </a:t>
            </a:r>
            <a:r>
              <a:rPr lang="el-GR" sz="2400" dirty="0" err="1">
                <a:latin typeface="Times New Roman" pitchFamily="18" charset="0"/>
                <a:cs typeface="Times New Roman" pitchFamily="18" charset="0"/>
              </a:rPr>
              <a:t>ό,τι</a:t>
            </a:r>
            <a:r>
              <a:rPr lang="el-GR" sz="2400" dirty="0">
                <a:latin typeface="Times New Roman" pitchFamily="18" charset="0"/>
                <a:cs typeface="Times New Roman" pitchFamily="18" charset="0"/>
              </a:rPr>
              <a:t> πιο σημαντικό υπάρχει στη διαδικασία λήψης των ηθικών μας αποφάσεων. Αν δηλαδή πρέπει να αποφασίσουμε για μια ενέργεια, ο σημαντικότερος παράγοντας για να ζυγίσουμε την απόφασή μας πρέπει να είναι η φροντίδα για την μη καταπάτηση των ηθικών δικαιωμάτων. </a:t>
            </a:r>
          </a:p>
          <a:p>
            <a:pPr>
              <a:lnSpc>
                <a:spcPct val="120000"/>
              </a:lnSpc>
            </a:pPr>
            <a:r>
              <a:rPr lang="el-GR" sz="2400" dirty="0">
                <a:latin typeface="Times New Roman" pitchFamily="18" charset="0"/>
                <a:cs typeface="Times New Roman" pitchFamily="18" charset="0"/>
              </a:rPr>
              <a:t>Τέταρτον, και τελευταίο, «το πιο θεμελιώδες και ουσιώδες δικαίωμά μας, εκείνο που συμπεριλαμβάνει και όλα τα άλλα, είναι το δικαίωμά μας να μας φέρονται με σεβασμό».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8443" y="214290"/>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262691" y="1071547"/>
            <a:ext cx="11430080" cy="4857783"/>
          </a:xfrm>
        </p:spPr>
        <p:txBody>
          <a:bodyPr>
            <a:normAutofit/>
          </a:bodyPr>
          <a:lstStyle/>
          <a:p>
            <a:pPr eaLnBrk="1" hangingPunct="1">
              <a:lnSpc>
                <a:spcPct val="80000"/>
              </a:lnSpc>
              <a:buNone/>
            </a:pPr>
            <a:r>
              <a:rPr lang="el-GR" sz="2200" dirty="0">
                <a:latin typeface="Palatino Linotype" pitchFamily="18" charset="0"/>
              </a:rPr>
              <a:t>	</a:t>
            </a:r>
            <a:r>
              <a:rPr lang="el-GR" sz="2200" b="1" dirty="0">
                <a:latin typeface="Palatino Linotype" pitchFamily="18" charset="0"/>
              </a:rPr>
              <a:t>Ποια είναι τα ηθικά δικαιώματα που πρέπει να απολαμβάνουν τα ζώα;</a:t>
            </a:r>
          </a:p>
          <a:p>
            <a:pPr eaLnBrk="1" hangingPunct="1">
              <a:lnSpc>
                <a:spcPct val="80000"/>
              </a:lnSpc>
              <a:buNone/>
            </a:pPr>
            <a:endParaRPr lang="el-GR" sz="2200" b="1" dirty="0">
              <a:latin typeface="Palatino Linotype" pitchFamily="18" charset="0"/>
            </a:endParaRPr>
          </a:p>
          <a:p>
            <a:pPr>
              <a:lnSpc>
                <a:spcPct val="80000"/>
              </a:lnSpc>
            </a:pPr>
            <a:r>
              <a:rPr lang="el-GR" sz="2400" dirty="0"/>
              <a:t>όποιο ον έχει δικαιώματα απολαμβάνει μια προστασία, που σημαίνει ότι κανείς δεν πρέπει να αφαιρέσει τη ζωή του, να το τραυματίσει ή να εμποδίζει την ελεύθερη βούλησή του. </a:t>
            </a:r>
          </a:p>
          <a:p>
            <a:pPr>
              <a:lnSpc>
                <a:spcPct val="80000"/>
              </a:lnSpc>
            </a:pPr>
            <a:r>
              <a:rPr lang="el-GR" sz="2400" dirty="0"/>
              <a:t>τα ηθικά δικαιώματα εξασφαλίζουν την ισότητα μεταξύ των ατόμων που τα έχουν</a:t>
            </a:r>
          </a:p>
          <a:p>
            <a:pPr>
              <a:lnSpc>
                <a:spcPct val="80000"/>
              </a:lnSpc>
            </a:pPr>
            <a:r>
              <a:rPr lang="el-GR" sz="2400" dirty="0"/>
              <a:t>τα δικαιώματα είναι πρωτίστης σημασίας και θα πρέπει να τα διαφυλάσσουμε (ο Ρέιγκαν τα ονομάζει «ατού»). </a:t>
            </a:r>
          </a:p>
          <a:p>
            <a:pPr>
              <a:lnSpc>
                <a:spcPct val="80000"/>
              </a:lnSpc>
            </a:pPr>
            <a:r>
              <a:rPr lang="el-GR" sz="2400" dirty="0"/>
              <a:t>όποιο ον έχει ηθικά δικαιώματα πρέπει να αντιμετωπίζεται από τα άλλα όντα με σεβασμό. </a:t>
            </a:r>
            <a:endParaRPr lang="el-GR" sz="2200" b="1" dirty="0">
              <a:latin typeface="Palatino Linotype" pitchFamily="18" charset="0"/>
            </a:endParaRPr>
          </a:p>
          <a:p>
            <a:pPr eaLnBrk="1" hangingPunct="1">
              <a:lnSpc>
                <a:spcPct val="80000"/>
              </a:lnSpc>
              <a:buNone/>
            </a:pPr>
            <a:endParaRPr lang="el-GR" sz="2200" dirty="0">
              <a:latin typeface="Palatino Linotyp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th Okja, does Netflix have its first blockbuster movie? | Okja | The  Guardian"/>
          <p:cNvPicPr>
            <a:picLocks noChangeAspect="1" noChangeArrowheads="1"/>
          </p:cNvPicPr>
          <p:nvPr/>
        </p:nvPicPr>
        <p:blipFill>
          <a:blip r:embed="rId2"/>
          <a:srcRect/>
          <a:stretch>
            <a:fillRect/>
          </a:stretch>
        </p:blipFill>
        <p:spPr bwMode="auto">
          <a:xfrm>
            <a:off x="4406095" y="1857364"/>
            <a:ext cx="7151659" cy="4290996"/>
          </a:xfrm>
          <a:prstGeom prst="rect">
            <a:avLst/>
          </a:prstGeom>
          <a:noFill/>
        </p:spPr>
      </p:pic>
      <p:sp>
        <p:nvSpPr>
          <p:cNvPr id="33794" name="Rectangle 2"/>
          <p:cNvSpPr>
            <a:spLocks noGrp="1" noChangeArrowheads="1"/>
          </p:cNvSpPr>
          <p:nvPr>
            <p:ph type="title"/>
          </p:nvPr>
        </p:nvSpPr>
        <p:spPr>
          <a:xfrm>
            <a:off x="604838" y="274638"/>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477005" y="3357562"/>
            <a:ext cx="4944265" cy="1303331"/>
          </a:xfrm>
          <a:solidFill>
            <a:schemeClr val="accent3">
              <a:lumMod val="60000"/>
              <a:lumOff val="40000"/>
            </a:schemeClr>
          </a:solidFill>
        </p:spPr>
        <p:txBody>
          <a:bodyPr/>
          <a:lstStyle/>
          <a:p>
            <a:pPr eaLnBrk="1" hangingPunct="1">
              <a:lnSpc>
                <a:spcPct val="80000"/>
              </a:lnSpc>
              <a:buNone/>
            </a:pPr>
            <a:r>
              <a:rPr lang="el-GR" sz="2200" dirty="0">
                <a:latin typeface="Palatino Linotype" pitchFamily="18" charset="0"/>
              </a:rPr>
              <a:t>	</a:t>
            </a:r>
            <a:r>
              <a:rPr lang="el-GR" sz="2800" dirty="0">
                <a:latin typeface="Palatino Linotype" pitchFamily="18" charset="0"/>
              </a:rPr>
              <a:t>τα όντα με </a:t>
            </a:r>
            <a:r>
              <a:rPr lang="el-GR" sz="2800" b="1" dirty="0">
                <a:latin typeface="Palatino Linotype" pitchFamily="18" charset="0"/>
              </a:rPr>
              <a:t>εγγενή αξία </a:t>
            </a:r>
            <a:r>
              <a:rPr lang="el-GR" sz="2800" dirty="0">
                <a:latin typeface="Palatino Linotype" pitchFamily="18" charset="0"/>
              </a:rPr>
              <a:t>(</a:t>
            </a:r>
            <a:r>
              <a:rPr lang="en-US" sz="2800" dirty="0">
                <a:latin typeface="Palatino Linotype" pitchFamily="18" charset="0"/>
              </a:rPr>
              <a:t>inherent value</a:t>
            </a:r>
            <a:r>
              <a:rPr lang="el-GR" sz="2800" dirty="0">
                <a:latin typeface="Palatino Linotype" pitchFamily="18" charset="0"/>
              </a:rPr>
              <a:t>) έχουν δικαιώματα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4838" y="274638"/>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477005" y="1357298"/>
            <a:ext cx="8786874" cy="2071702"/>
          </a:xfrm>
          <a:solidFill>
            <a:schemeClr val="accent3">
              <a:lumMod val="60000"/>
              <a:lumOff val="40000"/>
            </a:schemeClr>
          </a:solidFill>
        </p:spPr>
        <p:txBody>
          <a:bodyPr>
            <a:normAutofit fontScale="77500" lnSpcReduction="20000"/>
          </a:bodyPr>
          <a:lstStyle/>
          <a:p>
            <a:pPr>
              <a:buNone/>
            </a:pPr>
            <a:r>
              <a:rPr lang="el-GR" sz="2800" dirty="0"/>
              <a:t>	Τι είναι η εγγενής αξία για τον Ρέιγκαν; Η αξία κάποιου, ανεξάρτητα από την χρησιμότητά του για τους άλλους. Για όσα όντα έχουν εγγενή αξία, αυτή η αξία είναι ισοβαρής, υποστηρίζει ο Ρέιγκαν. Επιπλέον, όταν υποστηρίζουμε ότι οι άνθρωποι έχουν εγγενή αξία πιστεύουμε ότι αυτή δεν εξαρτάται από το φύλο, τη φυλή ή τη θρησκεία, ούτε από φυσικά χαρακτηριστικά, όπως οι δεξιότητες, η ευφυΐα, ή άλλα χαρακτηριστικά, όπως ο πλούτος ή η υγεία. Όπως λέει ο Ρέιγκαν:</a:t>
            </a:r>
          </a:p>
          <a:p>
            <a:pPr>
              <a:buNone/>
            </a:pPr>
            <a:endParaRPr lang="el-GR" sz="2800" dirty="0"/>
          </a:p>
        </p:txBody>
      </p:sp>
      <p:sp>
        <p:nvSpPr>
          <p:cNvPr id="5" name="4 - Ορθογώνιο"/>
          <p:cNvSpPr/>
          <p:nvPr/>
        </p:nvSpPr>
        <p:spPr>
          <a:xfrm>
            <a:off x="5406227" y="3857628"/>
            <a:ext cx="6048375" cy="2585323"/>
          </a:xfrm>
          <a:prstGeom prst="rect">
            <a:avLst/>
          </a:prstGeom>
          <a:solidFill>
            <a:srgbClr val="92D050"/>
          </a:solidFill>
        </p:spPr>
        <p:txBody>
          <a:bodyPr wrap="square">
            <a:spAutoFit/>
          </a:bodyPr>
          <a:lstStyle/>
          <a:p>
            <a:r>
              <a:rPr lang="el-GR" dirty="0"/>
              <a:t>«Η διάνοια και το παιδί με νοητική στέρηση, ο πρίγκιπας και ο άπορος, ο χειρούργος και ο μανάβης, η Μητέρα Τερέζα και ο πιο ασυνείδητος πωλητής μεταχειρισμένων αυτοκίνητων, όλοι έχουν εγγενή αξία, όλοι τη φέρουν εξίσου, και όλοι έχουν εξίσου το δικαίωμα να τους αντιμετωπίζουν με σεβασμό, με έναν τρόπο που δεν θα τους μειώνει σαν να ήταν απλώς αντικείμενα, σαν να υπήρχαν απλώς ως πόροι για τους άλλους.» </a:t>
            </a:r>
          </a:p>
          <a:p>
            <a:r>
              <a:rPr lang="el-GR" dirty="0"/>
              <a:t>		Η Υπόθεση των Δικαιωμάτων των Ζώων</a:t>
            </a:r>
            <a:endParaRPr lang="el-GR" dirty="0">
              <a:latin typeface="Palatino Linotyp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4917" y="1428737"/>
            <a:ext cx="10888504" cy="4697428"/>
          </a:xfrm>
        </p:spPr>
        <p:txBody>
          <a:bodyPr>
            <a:normAutofit lnSpcReduction="10000"/>
          </a:bodyPr>
          <a:lstStyle/>
          <a:p>
            <a:pPr algn="ctr">
              <a:buNone/>
            </a:pPr>
            <a:r>
              <a:rPr lang="el-GR" b="1" dirty="0"/>
              <a:t>Χαρακτηριστικά εγγενούς αξίας</a:t>
            </a:r>
          </a:p>
          <a:p>
            <a:r>
              <a:rPr lang="el-GR" dirty="0"/>
              <a:t>δεν αυξομειώνεται ανάλογα με τις περιστάσεις, δηλαδή όταν ένα ον έχει εγγενή αξία, αυτή η αξία παραμένει σταθερή</a:t>
            </a:r>
          </a:p>
          <a:p>
            <a:r>
              <a:rPr lang="el-GR" dirty="0"/>
              <a:t>δεν εξαρτάται από τη χρησιμότητα που έχει το άτομο που την φέρει για τους άλλους</a:t>
            </a:r>
          </a:p>
          <a:p>
            <a:r>
              <a:rPr lang="el-GR" dirty="0"/>
              <a:t>δεν είναι κάτι που μπορείς να κερδίσεις ή να χάσεις, και είναι ίσης βαρύτητας για όσους την έχουν</a:t>
            </a:r>
          </a:p>
          <a:p>
            <a:r>
              <a:rPr lang="el-GR" dirty="0"/>
              <a:t>δεν εξαρτάται από την αξία των εμπειριών που μπορεί να βιώσει ένα άτομο. </a:t>
            </a:r>
          </a:p>
          <a:p>
            <a:endParaRPr lang="el-GR" dirty="0"/>
          </a:p>
        </p:txBody>
      </p:sp>
      <p:sp>
        <p:nvSpPr>
          <p:cNvPr id="4" name="Rectangle 2"/>
          <p:cNvSpPr>
            <a:spLocks noGrp="1" noChangeArrowheads="1"/>
          </p:cNvSpPr>
          <p:nvPr>
            <p:ph type="title"/>
          </p:nvPr>
        </p:nvSpPr>
        <p:spPr>
          <a:xfrm>
            <a:off x="604917" y="274638"/>
            <a:ext cx="10888504" cy="796908"/>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4838" y="274638"/>
            <a:ext cx="1088866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5843" name="Rectangle 3"/>
          <p:cNvSpPr>
            <a:spLocks noGrp="1" noChangeArrowheads="1"/>
          </p:cNvSpPr>
          <p:nvPr>
            <p:ph idx="1"/>
          </p:nvPr>
        </p:nvSpPr>
        <p:spPr>
          <a:xfrm>
            <a:off x="604838" y="1125538"/>
            <a:ext cx="10888662" cy="5543550"/>
          </a:xfrm>
        </p:spPr>
        <p:txBody>
          <a:bodyPr>
            <a:normAutofit/>
          </a:bodyPr>
          <a:lstStyle/>
          <a:p>
            <a:pPr algn="just" eaLnBrk="1" hangingPunct="1">
              <a:buFontTx/>
              <a:buNone/>
            </a:pPr>
            <a:r>
              <a:rPr lang="el-GR" sz="2000" dirty="0"/>
              <a:t>	</a:t>
            </a:r>
            <a:r>
              <a:rPr lang="el-GR" sz="2000" b="1" dirty="0"/>
              <a:t>Εγγενή αξία </a:t>
            </a:r>
            <a:r>
              <a:rPr lang="el-GR" sz="2000" dirty="0"/>
              <a:t>επομένως έχουν εξίσου όλοι όσοι είναι </a:t>
            </a:r>
            <a:r>
              <a:rPr lang="el-GR" sz="2000" b="1" dirty="0"/>
              <a:t>υποκείμενα μιας ζωής</a:t>
            </a:r>
            <a:r>
              <a:rPr lang="el-GR" sz="2000" dirty="0"/>
              <a:t>.</a:t>
            </a:r>
            <a:r>
              <a:rPr lang="en-US" sz="2000" dirty="0"/>
              <a:t> </a:t>
            </a:r>
            <a:r>
              <a:rPr lang="el-GR" sz="2000" dirty="0"/>
              <a:t>Εάν έχουν και άλλοι εγγενή αξία, όπως οι βράχοι, οι ποταμοί, τα δέντρα και οι</a:t>
            </a:r>
            <a:r>
              <a:rPr lang="en-US" sz="2000" dirty="0"/>
              <a:t> </a:t>
            </a:r>
            <a:r>
              <a:rPr lang="el-GR" sz="2000" dirty="0"/>
              <a:t>παγετώνες, δεν το γνωρίζουμε και μπορεί ποτέ να μην το μάθουμε. Αλλά ούτε</a:t>
            </a:r>
            <a:r>
              <a:rPr lang="en-US" sz="2000" dirty="0"/>
              <a:t> </a:t>
            </a:r>
            <a:r>
              <a:rPr lang="el-GR" sz="2000" dirty="0"/>
              <a:t>χρειάζεται να το μάθουμε εάν είναι να επιχειρηματολογήσουμε υπέρ των δικαιωμάτων των ζώων. Δεν έχει σημασία να αναρωτιέμαι πόσοι άνθρωποι δικαιούνται να ψηφίσουν στις επόμενες προεδρικές εκλογές προτού μάθω ότι</a:t>
            </a:r>
            <a:r>
              <a:rPr lang="en-US" sz="2000" dirty="0"/>
              <a:t> </a:t>
            </a:r>
            <a:r>
              <a:rPr lang="el-GR" sz="2000" dirty="0"/>
              <a:t>δικαιούμαι να ψηφίζω εγώ. </a:t>
            </a:r>
            <a:r>
              <a:rPr lang="el-GR" sz="2000" u="sng" dirty="0"/>
              <a:t>Αντίστοιχα, δεν χρειάζεται να γνωρίζουμε πόσα</a:t>
            </a:r>
            <a:r>
              <a:rPr lang="en-US" sz="2000" u="sng" dirty="0"/>
              <a:t> </a:t>
            </a:r>
            <a:r>
              <a:rPr lang="el-GR" sz="2000" u="sng" dirty="0"/>
              <a:t>άτομα έχουν εγγενή αξία πριν μάθουμε ότι έστω και κάποια έχουν</a:t>
            </a:r>
            <a:r>
              <a:rPr lang="el-GR" sz="2000" dirty="0"/>
              <a:t>. Όταν ερχόμαστε στην υπόθεση των δικαιωμάτων των ζώων, τότε, αυτό που πρέπει να</a:t>
            </a:r>
            <a:r>
              <a:rPr lang="en-US" sz="2000" dirty="0"/>
              <a:t> </a:t>
            </a:r>
            <a:r>
              <a:rPr lang="el-GR" sz="2000" dirty="0"/>
              <a:t>γνωρίζουμε είναι αν αυτά τα ζώα τα οποία –στο πλαίσιο του πολιτισμού μας</a:t>
            </a:r>
            <a:r>
              <a:rPr lang="en-US" sz="2000" dirty="0"/>
              <a:t> </a:t>
            </a:r>
            <a:r>
              <a:rPr lang="el-GR" sz="2000" dirty="0"/>
              <a:t>τρώμε, κυνηγούμε και χρησιμοποιούμε στα εργαστήριά μας, είναι όπως και</a:t>
            </a:r>
            <a:r>
              <a:rPr lang="en-US" sz="2000" dirty="0"/>
              <a:t> </a:t>
            </a:r>
            <a:r>
              <a:rPr lang="el-GR" sz="2000" dirty="0"/>
              <a:t>εμείς υποκείμενα μιας ζωής. Και πράγματι το γνωρίζουμε. Γνωρίζουμε ότι</a:t>
            </a:r>
            <a:r>
              <a:rPr lang="en-US" sz="2000" dirty="0"/>
              <a:t> </a:t>
            </a:r>
            <a:r>
              <a:rPr lang="el-GR" sz="2000" dirty="0"/>
              <a:t>πολλά –στην κυριολεξία δισεκατομμύρια– από αυτά τα ζώα είναι υποκείμενα</a:t>
            </a:r>
            <a:r>
              <a:rPr lang="en-US" sz="2000" dirty="0"/>
              <a:t> </a:t>
            </a:r>
            <a:r>
              <a:rPr lang="el-GR" sz="2000" dirty="0"/>
              <a:t>μιας ζωής, με τη σημασία που δώσαμε παραπάνω, και έτσι αν έχουμε εμείς</a:t>
            </a:r>
            <a:r>
              <a:rPr lang="en-US" sz="2000" dirty="0"/>
              <a:t> </a:t>
            </a:r>
            <a:r>
              <a:rPr lang="el-GR" sz="2000" dirty="0"/>
              <a:t>εγγενή αξία, τότε έχουν κι αυτά. Και αφού, προκειμένου να βρούμε την καλύτερη θεωρία για τα καθήκοντά μας προς τους άλλους, πρέπει να αναγνωρίσουμε την ίση εγγενή αξία μας ως άτομα, τότε ο </a:t>
            </a:r>
            <a:r>
              <a:rPr lang="el-GR" sz="2000" b="1" dirty="0"/>
              <a:t>ορθός λόγος </a:t>
            </a:r>
            <a:r>
              <a:rPr lang="el-GR" sz="2000" dirty="0"/>
              <a:t>–</a:t>
            </a:r>
            <a:r>
              <a:rPr lang="el-GR" sz="2000" u="sng" dirty="0"/>
              <a:t>όχι η συγκίνηση, ούτε το συναίσθημα</a:t>
            </a:r>
            <a:r>
              <a:rPr lang="el-GR" sz="2000" dirty="0"/>
              <a:t>– αλλά ο ορθός λόγος μάς αναγκάζει να αναγνωρίσουμε την ίση εγγενή αξία αυτών των ζώων και, μαζί με αυτό, το ίσο δικαίωμά</a:t>
            </a:r>
            <a:r>
              <a:rPr lang="en-US" sz="2000" dirty="0"/>
              <a:t> </a:t>
            </a:r>
            <a:r>
              <a:rPr lang="el-GR" sz="2000" dirty="0"/>
              <a:t>τους να αντιμετωπίζονται με σεβασμό.</a:t>
            </a:r>
            <a:endParaRPr lang="en-US" sz="2000" dirty="0"/>
          </a:p>
          <a:p>
            <a:pPr algn="r" eaLnBrk="1" hangingPunct="1">
              <a:buFontTx/>
              <a:buNone/>
            </a:pPr>
            <a:r>
              <a:rPr lang="en-US" sz="2000" dirty="0"/>
              <a:t>Tom Regan, </a:t>
            </a:r>
            <a:r>
              <a:rPr lang="el-GR" sz="2000" dirty="0"/>
              <a:t>Η υπόθεση των δικαιωμάτων των ζώων, </a:t>
            </a:r>
            <a:r>
              <a:rPr lang="el-GR" sz="2000" b="1" i="1" dirty="0"/>
              <a:t>Ζώα και Ηθική</a:t>
            </a:r>
            <a:endParaRPr lang="el-GR" sz="2000" b="1" i="1" dirty="0">
              <a:latin typeface="Palatino Linotyp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4838" y="274638"/>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604838" y="1196975"/>
            <a:ext cx="10888662" cy="5472113"/>
          </a:xfrm>
        </p:spPr>
        <p:txBody>
          <a:bodyPr>
            <a:normAutofit/>
          </a:bodyPr>
          <a:lstStyle/>
          <a:p>
            <a:pPr algn="ctr" eaLnBrk="1" hangingPunct="1">
              <a:lnSpc>
                <a:spcPct val="80000"/>
              </a:lnSpc>
              <a:buFontTx/>
              <a:buNone/>
            </a:pPr>
            <a:r>
              <a:rPr lang="el-GR" sz="2400" b="1" dirty="0">
                <a:latin typeface="Times New Roman" pitchFamily="18" charset="0"/>
                <a:cs typeface="Times New Roman" pitchFamily="18" charset="0"/>
              </a:rPr>
              <a:t>Υποκείμενα ζωής</a:t>
            </a:r>
            <a:endParaRPr lang="en-US" sz="2400" b="1" dirty="0">
              <a:latin typeface="Times New Roman" pitchFamily="18" charset="0"/>
              <a:cs typeface="Times New Roman" pitchFamily="18" charset="0"/>
            </a:endParaRPr>
          </a:p>
          <a:p>
            <a:pPr eaLnBrk="1" hangingPunct="1">
              <a:lnSpc>
                <a:spcPct val="80000"/>
              </a:lnSpc>
            </a:pPr>
            <a:r>
              <a:rPr lang="el-GR" sz="2400" dirty="0">
                <a:latin typeface="Times New Roman" pitchFamily="18" charset="0"/>
                <a:cs typeface="Times New Roman" pitchFamily="18" charset="0"/>
              </a:rPr>
              <a:t>μόνο υποκείμενα μιας ζωής (</a:t>
            </a:r>
            <a:r>
              <a:rPr lang="en-US" sz="2400" dirty="0">
                <a:latin typeface="Times New Roman" pitchFamily="18" charset="0"/>
                <a:cs typeface="Times New Roman" pitchFamily="18" charset="0"/>
              </a:rPr>
              <a:t>subjects</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of</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a</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life</a:t>
            </a:r>
            <a:r>
              <a:rPr lang="el-GR" sz="2400" dirty="0">
                <a:latin typeface="Times New Roman" pitchFamily="18" charset="0"/>
                <a:cs typeface="Times New Roman" pitchFamily="18" charset="0"/>
              </a:rPr>
              <a:t>) έχουν εγγενή αξία </a:t>
            </a:r>
          </a:p>
          <a:p>
            <a:pPr eaLnBrk="1" hangingPunct="1">
              <a:lnSpc>
                <a:spcPct val="80000"/>
              </a:lnSpc>
            </a:pPr>
            <a:r>
              <a:rPr lang="el-GR" sz="2400" dirty="0">
                <a:latin typeface="Times New Roman" pitchFamily="18" charset="0"/>
                <a:cs typeface="Times New Roman" pitchFamily="18" charset="0"/>
              </a:rPr>
              <a:t>υποκείμενα μιας ζωής είναι μόνο τα όντα που έχουν πεποιθήσεις και επιθυμίες, αντίληψη, μνήμη, και μια αίσθηση του μέλλοντος, περιλαμβανομένου του δικού τους μέλλοντος· έχουν συναισθηματική ζωή με συναισθήματα ευχαρίστησης και πόνου· έχουν συμφέροντα που σχετίζονται με τις προτιμήσεις και την ευημερία τους· έχουν την ικανότητα να δρουν για την ικανοποίηση των επιθυμιών και των στόχων τους· έχουν μια διαχρονική ψυχοσωματική ταυτότητα· και τέλος έχουν μια προσωπική ευημερία με την έννοια ότι όσα βιώνουν μπορεί να είναι καλά ή κακά γι’ αυτά τα ίδια τα όντα, λογικώς ανεξάρτητα από τη χρησιμότητά τους για τους άλλους και λογικώς ανεξάρτητα του να είναι τα ίδια αντικείμενα συμφέροντος οποιουδήποτε άλλου</a:t>
            </a:r>
          </a:p>
          <a:p>
            <a:pPr eaLnBrk="1" hangingPunct="1">
              <a:lnSpc>
                <a:spcPct val="80000"/>
              </a:lnSpc>
            </a:pPr>
            <a:r>
              <a:rPr lang="el-GR" sz="2400" dirty="0">
                <a:latin typeface="Times New Roman" pitchFamily="18" charset="0"/>
                <a:cs typeface="Times New Roman" pitchFamily="18" charset="0"/>
              </a:rPr>
              <a:t>όλα τα πνευματικώς υγιή θηλαστικά ηλικίας ενός χρόνου, ή και παραπάνω, είναι υποκείμενα μιας ζωής και συνεπώς έχουν εγγενή αξία, γεγονός που τα επιτρέπει να έχουν δικαιώματα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4838" y="274638"/>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604838" y="1196975"/>
            <a:ext cx="10888662" cy="5472113"/>
          </a:xfrm>
        </p:spPr>
        <p:txBody>
          <a:bodyPr>
            <a:normAutofit/>
          </a:bodyPr>
          <a:lstStyle/>
          <a:p>
            <a:pPr algn="ctr" eaLnBrk="1" hangingPunct="1">
              <a:lnSpc>
                <a:spcPct val="80000"/>
              </a:lnSpc>
              <a:buFontTx/>
              <a:buNone/>
            </a:pPr>
            <a:r>
              <a:rPr lang="el-GR" sz="2400" b="1" dirty="0">
                <a:latin typeface="Times New Roman" pitchFamily="18" charset="0"/>
                <a:cs typeface="Times New Roman" pitchFamily="18" charset="0"/>
              </a:rPr>
              <a:t>Υποκείμενα ζωής</a:t>
            </a:r>
          </a:p>
          <a:p>
            <a:pPr algn="ctr" eaLnBrk="1" hangingPunct="1">
              <a:lnSpc>
                <a:spcPct val="80000"/>
              </a:lnSpc>
              <a:buFontTx/>
              <a:buNone/>
            </a:pPr>
            <a:endParaRPr lang="el-GR" sz="2400" b="1" dirty="0">
              <a:latin typeface="Times New Roman" pitchFamily="18" charset="0"/>
              <a:cs typeface="Times New Roman" pitchFamily="18" charset="0"/>
            </a:endParaRPr>
          </a:p>
          <a:p>
            <a:pPr>
              <a:buFont typeface="Courier New" pitchFamily="49" charset="0"/>
              <a:buChar char="o"/>
            </a:pPr>
            <a:r>
              <a:rPr lang="el-GR" sz="2400" dirty="0"/>
              <a:t>Ως υποκείμενα ζωής είμαστε όλοι ίδιοι γιατί βρισκόμαστε όλοι στον κόσμο.</a:t>
            </a:r>
          </a:p>
          <a:p>
            <a:pPr>
              <a:buFont typeface="Courier New" pitchFamily="49" charset="0"/>
              <a:buChar char="o"/>
            </a:pPr>
            <a:r>
              <a:rPr lang="el-GR" sz="2400" dirty="0"/>
              <a:t>Ως υποκείμενα ζωής είμαστε όλοι το ίδιο γιατί έχουμε όλοι επίγνωση του κόσμου.</a:t>
            </a:r>
          </a:p>
          <a:p>
            <a:pPr>
              <a:buFont typeface="Courier New" pitchFamily="49" charset="0"/>
              <a:buChar char="o"/>
            </a:pPr>
            <a:r>
              <a:rPr lang="el-GR" sz="2400" dirty="0"/>
              <a:t>Ως υποκείμενα ζωής είμαστε όλοι το ίδιο γιατί </a:t>
            </a:r>
            <a:r>
              <a:rPr lang="el-GR" sz="2400" dirty="0" err="1"/>
              <a:t>ό,τι</a:t>
            </a:r>
            <a:r>
              <a:rPr lang="el-GR" sz="2400" dirty="0"/>
              <a:t> συμβαίνει σ’ εμάς έχει σημασία για εμάς. </a:t>
            </a:r>
          </a:p>
          <a:p>
            <a:pPr>
              <a:buFont typeface="Courier New" pitchFamily="49" charset="0"/>
              <a:buChar char="o"/>
            </a:pPr>
            <a:r>
              <a:rPr lang="el-GR" sz="2400" dirty="0"/>
              <a:t>Ως υποκείμενα ζωής </a:t>
            </a:r>
            <a:r>
              <a:rPr lang="el-GR" sz="2400" dirty="0" err="1"/>
              <a:t>ό,τι</a:t>
            </a:r>
            <a:r>
              <a:rPr lang="el-GR" sz="2400" dirty="0"/>
              <a:t> μας συμβαίνει μας ενδιαφέρει γιατί επηρεάζει την ποιότητα και τη διάρκεια της ζωής μας.</a:t>
            </a:r>
          </a:p>
          <a:p>
            <a:pPr>
              <a:buFont typeface="Courier New" pitchFamily="49" charset="0"/>
              <a:buChar char="o"/>
            </a:pPr>
            <a:r>
              <a:rPr lang="el-GR" sz="2400" dirty="0"/>
              <a:t>Ως υποκείμενα ζωής δεν υπάρχει ανώτερος ή κατώτερος, υψηλότερος ή χαμηλότερος. </a:t>
            </a:r>
          </a:p>
          <a:p>
            <a:pPr>
              <a:buFont typeface="Courier New" pitchFamily="49" charset="0"/>
              <a:buChar char="o"/>
            </a:pPr>
            <a:r>
              <a:rPr lang="el-GR" sz="2400" dirty="0"/>
              <a:t>Ως υποκείμενα ζωής είμαστε όλοι ηθικά ίσοι.</a:t>
            </a:r>
          </a:p>
          <a:p>
            <a:endParaRPr lang="el-GR" sz="2400" b="1" dirty="0">
              <a:latin typeface="Times New Roman" pitchFamily="18" charset="0"/>
              <a:cs typeface="Times New Roman" pitchFamily="18" charset="0"/>
            </a:endParaRPr>
          </a:p>
          <a:p>
            <a:pPr algn="r">
              <a:buNone/>
            </a:pPr>
            <a:r>
              <a:rPr lang="en-US" sz="2400" dirty="0"/>
              <a:t>Regan</a:t>
            </a:r>
            <a:r>
              <a:rPr lang="el-GR" sz="2400" dirty="0"/>
              <a:t>, </a:t>
            </a:r>
            <a:r>
              <a:rPr lang="en-US" sz="2400" dirty="0"/>
              <a:t>Tom</a:t>
            </a:r>
            <a:r>
              <a:rPr lang="el-GR" sz="2400" dirty="0"/>
              <a:t>, “Δικαιώματα των Ζώων και Περιβαλλοντική Ηθική”, σ. 345.</a:t>
            </a:r>
            <a:endParaRPr lang="en-US" sz="2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4838" y="274638"/>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604838" y="1196975"/>
            <a:ext cx="6301587" cy="5446735"/>
          </a:xfrm>
        </p:spPr>
        <p:txBody>
          <a:bodyPr>
            <a:normAutofit fontScale="70000" lnSpcReduction="20000"/>
          </a:bodyPr>
          <a:lstStyle/>
          <a:p>
            <a:pPr algn="ctr" eaLnBrk="1" hangingPunct="1">
              <a:lnSpc>
                <a:spcPct val="80000"/>
              </a:lnSpc>
              <a:buFontTx/>
              <a:buNone/>
            </a:pPr>
            <a:r>
              <a:rPr lang="el-GR" sz="2900" b="1" dirty="0">
                <a:latin typeface="Palatino Linotype" pitchFamily="18" charset="0"/>
              </a:rPr>
              <a:t>Αμφιβολίες!!</a:t>
            </a:r>
          </a:p>
          <a:p>
            <a:pPr algn="ctr" eaLnBrk="1" hangingPunct="1">
              <a:lnSpc>
                <a:spcPct val="80000"/>
              </a:lnSpc>
              <a:buFontTx/>
              <a:buNone/>
            </a:pPr>
            <a:endParaRPr lang="el-GR" sz="2900" b="1" dirty="0">
              <a:latin typeface="Palatino Linotype" pitchFamily="18" charset="0"/>
            </a:endParaRPr>
          </a:p>
          <a:p>
            <a:pPr algn="just" eaLnBrk="1" hangingPunct="1">
              <a:lnSpc>
                <a:spcPct val="120000"/>
              </a:lnSpc>
              <a:spcBef>
                <a:spcPts val="0"/>
              </a:spcBef>
              <a:buFontTx/>
              <a:buNone/>
            </a:pPr>
            <a:r>
              <a:rPr lang="el-GR" sz="2800" dirty="0">
                <a:latin typeface="Times New Roman" pitchFamily="18" charset="0"/>
                <a:cs typeface="Times New Roman" pitchFamily="18" charset="0"/>
              </a:rPr>
              <a:t>Φαίνεται ότι κάποια ζώα δύσκολα πληρούν αυτές τις προϋποθέσεις, αφού δεν είναι θηλαστικά, όπως τα πουλερικά.</a:t>
            </a:r>
          </a:p>
          <a:p>
            <a:pPr algn="just">
              <a:lnSpc>
                <a:spcPct val="120000"/>
              </a:lnSpc>
              <a:spcBef>
                <a:spcPts val="0"/>
              </a:spcBef>
              <a:buNone/>
            </a:pPr>
            <a:r>
              <a:rPr lang="el-GR" sz="2800" dirty="0">
                <a:latin typeface="Times New Roman" pitchFamily="18" charset="0"/>
                <a:cs typeface="Times New Roman" pitchFamily="18" charset="0"/>
              </a:rPr>
              <a:t>Αυτό δεν σημαίνει ότι πρέπει να τα μεταχειριζόμαστε όπως επιθυμούμε. Είναι δύσκολο να τραβήξουμε αυτή τη γραμμή. Ο Ρέιγκαν γράφει ότι, παρά το γεγονός ότι τα πουλερικά δεν είναι θηλαστικά, τίποτα δεν δικαιολογεί την εκτροφή πουλερικών αφού είναι πολύ δύσκολο τελικά να τραβήξουμε τη γραμμή ανάμεσα στα ζώα που πληρούν το κριτήριο του υποκειμένου της ζωής και σ’ αυτά που δεν το πληρούν. Και αυτή η αμφιβολία θα πρέπει να μας κάνει να συνηγορήσουμε υπέρ της προστασίας των πουλερικών. Προφανώς, αυτή η αμφιβολία μπορεί να αφορά στο σύνολό τους τα πτηνά, σίγουρα όμως όχι τα ψάρια και τα έντομα. </a:t>
            </a:r>
          </a:p>
          <a:p>
            <a:pPr algn="just" eaLnBrk="1" hangingPunct="1">
              <a:lnSpc>
                <a:spcPct val="80000"/>
              </a:lnSpc>
              <a:buFontTx/>
              <a:buNone/>
            </a:pPr>
            <a:endParaRPr lang="el-GR" sz="2200" dirty="0">
              <a:latin typeface="Palatino Linotype" pitchFamily="18" charset="0"/>
            </a:endParaRPr>
          </a:p>
        </p:txBody>
      </p:sp>
      <p:pic>
        <p:nvPicPr>
          <p:cNvPr id="41989" name="Picture 5" descr="The Case for Animal Rights: A Defense of Tom Regan"/>
          <p:cNvPicPr>
            <a:picLocks noChangeAspect="1" noChangeArrowheads="1"/>
          </p:cNvPicPr>
          <p:nvPr/>
        </p:nvPicPr>
        <p:blipFill>
          <a:blip r:embed="rId2"/>
          <a:srcRect/>
          <a:stretch>
            <a:fillRect/>
          </a:stretch>
        </p:blipFill>
        <p:spPr bwMode="auto">
          <a:xfrm>
            <a:off x="7263615" y="2143116"/>
            <a:ext cx="4262414" cy="25787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4838" y="274638"/>
            <a:ext cx="10888662" cy="850900"/>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6867" name="Rectangle 3"/>
          <p:cNvSpPr>
            <a:spLocks noGrp="1" noChangeArrowheads="1"/>
          </p:cNvSpPr>
          <p:nvPr>
            <p:ph idx="1"/>
          </p:nvPr>
        </p:nvSpPr>
        <p:spPr>
          <a:xfrm>
            <a:off x="604838" y="1341438"/>
            <a:ext cx="10888662" cy="5256212"/>
          </a:xfrm>
        </p:spPr>
        <p:txBody>
          <a:bodyPr>
            <a:normAutofit lnSpcReduction="10000"/>
          </a:bodyPr>
          <a:lstStyle/>
          <a:p>
            <a:pPr marL="609600" indent="-609600" eaLnBrk="1" hangingPunct="1">
              <a:buFontTx/>
              <a:buNone/>
            </a:pPr>
            <a:r>
              <a:rPr lang="el-GR" sz="2300" b="1" dirty="0">
                <a:latin typeface="Palatino Linotype" pitchFamily="18" charset="0"/>
              </a:rPr>
              <a:t>Πρακτικές απολήξεις από τη θεωρία του</a:t>
            </a:r>
            <a:r>
              <a:rPr lang="en-US" sz="2300" b="1" dirty="0">
                <a:latin typeface="Palatino Linotype" pitchFamily="18" charset="0"/>
              </a:rPr>
              <a:t> Regan</a:t>
            </a:r>
            <a:endParaRPr lang="el-GR" sz="2300" b="1" dirty="0">
              <a:latin typeface="Palatino Linotype" pitchFamily="18" charset="0"/>
            </a:endParaRPr>
          </a:p>
          <a:p>
            <a:pPr marL="609600" indent="-609600" eaLnBrk="1" hangingPunct="1">
              <a:buFontTx/>
              <a:buNone/>
            </a:pPr>
            <a:endParaRPr lang="en-US" sz="2300" b="1" dirty="0">
              <a:latin typeface="Palatino Linotype" pitchFamily="18" charset="0"/>
            </a:endParaRPr>
          </a:p>
          <a:p>
            <a:pPr marL="609600" indent="-609600" eaLnBrk="1" hangingPunct="1">
              <a:buFontTx/>
              <a:buAutoNum type="arabicPeriod"/>
            </a:pPr>
            <a:r>
              <a:rPr lang="el-GR" sz="2300" dirty="0">
                <a:latin typeface="Palatino Linotype" pitchFamily="18" charset="0"/>
              </a:rPr>
              <a:t>Εναντίον του </a:t>
            </a:r>
            <a:r>
              <a:rPr lang="el-GR" sz="2300" dirty="0" err="1">
                <a:latin typeface="Palatino Linotype" pitchFamily="18" charset="0"/>
              </a:rPr>
              <a:t>ευημερισμού</a:t>
            </a:r>
            <a:r>
              <a:rPr lang="el-GR" sz="2300" dirty="0">
                <a:latin typeface="Palatino Linotype" pitchFamily="18" charset="0"/>
              </a:rPr>
              <a:t>.</a:t>
            </a:r>
          </a:p>
          <a:p>
            <a:pPr marL="609600" indent="-609600" eaLnBrk="1" hangingPunct="1">
              <a:buFontTx/>
              <a:buAutoNum type="arabicPeriod"/>
            </a:pPr>
            <a:r>
              <a:rPr lang="el-GR" sz="2300" dirty="0">
                <a:latin typeface="Palatino Linotype" pitchFamily="18" charset="0"/>
              </a:rPr>
              <a:t>Τερματισμός της βιομηχανικής κτηνοτροφίας.</a:t>
            </a:r>
          </a:p>
          <a:p>
            <a:pPr marL="609600" indent="-609600" eaLnBrk="1" hangingPunct="1">
              <a:buFontTx/>
              <a:buAutoNum type="arabicPeriod"/>
            </a:pPr>
            <a:r>
              <a:rPr lang="el-GR" sz="2300" dirty="0">
                <a:latin typeface="Palatino Linotype" pitchFamily="18" charset="0"/>
              </a:rPr>
              <a:t>Χορτοφαγική διατροφή</a:t>
            </a:r>
            <a:r>
              <a:rPr lang="en-US" sz="2300" dirty="0">
                <a:latin typeface="Palatino Linotype" pitchFamily="18" charset="0"/>
              </a:rPr>
              <a:t> (</a:t>
            </a:r>
            <a:r>
              <a:rPr lang="el-GR" sz="2300" dirty="0">
                <a:latin typeface="Palatino Linotype" pitchFamily="18" charset="0"/>
              </a:rPr>
              <a:t>όχι όμως </a:t>
            </a:r>
            <a:r>
              <a:rPr lang="el-GR" sz="2300" dirty="0" err="1">
                <a:latin typeface="Palatino Linotype" pitchFamily="18" charset="0"/>
              </a:rPr>
              <a:t>βίγκαν</a:t>
            </a:r>
            <a:r>
              <a:rPr lang="el-GR" sz="2300" dirty="0">
                <a:latin typeface="Palatino Linotype" pitchFamily="18" charset="0"/>
              </a:rPr>
              <a:t>, αφού δεν πληρούν την προϋπόθεση του υποκειμένου ζωής τα ψάρια [εκτός των θαλάσσιων θηλαστικών], τα πτηνά [αφήνοντας εδώ ένα παράθυρο αμφιβολίας] και τα έντομα [επιτρέποντας έτσι την κατανάλωση μελιού]).</a:t>
            </a:r>
          </a:p>
          <a:p>
            <a:pPr marL="609600" indent="-609600" eaLnBrk="1" hangingPunct="1">
              <a:buFontTx/>
              <a:buAutoNum type="arabicPeriod"/>
            </a:pPr>
            <a:r>
              <a:rPr lang="el-GR" sz="2300" dirty="0">
                <a:latin typeface="Palatino Linotype" pitchFamily="18" charset="0"/>
              </a:rPr>
              <a:t>Τερματισμός της χρήσης άλλων ζώων για «ψυχαγωγικούς λόγους» (τσίρκο, κυνήγι).</a:t>
            </a:r>
          </a:p>
          <a:p>
            <a:pPr marL="609600" indent="-609600" eaLnBrk="1" hangingPunct="1">
              <a:buFontTx/>
              <a:buAutoNum type="arabicPeriod"/>
            </a:pPr>
            <a:r>
              <a:rPr lang="el-GR" sz="2300" dirty="0">
                <a:latin typeface="Palatino Linotype" pitchFamily="18" charset="0"/>
              </a:rPr>
              <a:t>Τερματισμός της χρήσης πειραματόζωων.</a:t>
            </a:r>
          </a:p>
          <a:p>
            <a:pPr marL="609600" indent="-609600">
              <a:buFontTx/>
              <a:buAutoNum type="arabicPeriod"/>
            </a:pPr>
            <a:r>
              <a:rPr lang="el-GR" sz="2300" dirty="0">
                <a:latin typeface="Palatino Linotype" pitchFamily="18" charset="0"/>
              </a:rPr>
              <a:t>Δεν θα πρέπει να ασκούμε κανενός είδους παρέμβαση στην άγρια φύση (όσον αφορά στο κυνήγι μεταξύ των μη ανθρώπινων ζώων), σώζοντας για παράδειγμα τα θηράματα, ή βοηθώντας τους θηρευτές.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4838" y="274638"/>
            <a:ext cx="10888662" cy="1143000"/>
          </a:xfrm>
          <a:solidFill>
            <a:schemeClr val="accent1">
              <a:lumMod val="60000"/>
              <a:lumOff val="40000"/>
            </a:schemeClr>
          </a:solidFill>
        </p:spPr>
        <p:txBody>
          <a:bodyPr>
            <a:normAutofit fontScale="90000"/>
          </a:bodyPr>
          <a:lstStyle/>
          <a:p>
            <a:pPr eaLnBrk="1" fontAlgn="auto" hangingPunct="1">
              <a:spcAft>
                <a:spcPts val="0"/>
              </a:spcAft>
              <a:defRPr/>
            </a:pPr>
            <a:r>
              <a:rPr lang="en-US" sz="3600" b="1" dirty="0">
                <a:latin typeface="Palatino Linotype" pitchFamily="18" charset="0"/>
              </a:rPr>
              <a:t>Tom Regan</a:t>
            </a:r>
            <a:r>
              <a:rPr lang="el-GR" sz="3600" b="1" dirty="0">
                <a:latin typeface="Palatino Linotype" pitchFamily="18" charset="0"/>
              </a:rPr>
              <a:t>: </a:t>
            </a:r>
            <a:r>
              <a:rPr lang="el-GR" sz="3600" dirty="0">
                <a:latin typeface="Palatino Linotype" pitchFamily="18" charset="0"/>
              </a:rPr>
              <a:t>Η θεωρία για τα δικαιώματα των άλλων ζώων</a:t>
            </a:r>
          </a:p>
        </p:txBody>
      </p:sp>
      <p:sp>
        <p:nvSpPr>
          <p:cNvPr id="32771" name="Rectangle 4"/>
          <p:cNvSpPr>
            <a:spLocks noGrp="1" noChangeArrowheads="1"/>
          </p:cNvSpPr>
          <p:nvPr>
            <p:ph type="body" sz="half" idx="1"/>
          </p:nvPr>
        </p:nvSpPr>
        <p:spPr>
          <a:xfrm>
            <a:off x="5120475" y="1500174"/>
            <a:ext cx="6572296" cy="5072098"/>
          </a:xfrm>
        </p:spPr>
        <p:txBody>
          <a:bodyPr/>
          <a:lstStyle/>
          <a:p>
            <a:pPr>
              <a:buNone/>
            </a:pPr>
            <a:r>
              <a:rPr lang="en-US" dirty="0">
                <a:latin typeface="Palatino Linotype" pitchFamily="18" charset="0"/>
              </a:rPr>
              <a:t>    </a:t>
            </a:r>
            <a:r>
              <a:rPr lang="el-GR" sz="2800" b="1" dirty="0" err="1">
                <a:latin typeface="Times New Roman" pitchFamily="18" charset="0"/>
                <a:cs typeface="Times New Roman" pitchFamily="18" charset="0"/>
              </a:rPr>
              <a:t>Τομ</a:t>
            </a:r>
            <a:r>
              <a:rPr lang="el-GR" sz="2800" b="1" dirty="0">
                <a:latin typeface="Times New Roman" pitchFamily="18" charset="0"/>
                <a:cs typeface="Times New Roman" pitchFamily="18" charset="0"/>
              </a:rPr>
              <a:t> Ρέιγκαν (1938-2017)</a:t>
            </a:r>
          </a:p>
          <a:p>
            <a:r>
              <a:rPr lang="el-GR" sz="2800" dirty="0">
                <a:latin typeface="Times New Roman" pitchFamily="18" charset="0"/>
                <a:cs typeface="Times New Roman" pitchFamily="18" charset="0"/>
              </a:rPr>
              <a:t>δίδασκε φιλοσοφία στον πανεπιστήμιο της Βόρειας Καρολίνας</a:t>
            </a:r>
          </a:p>
          <a:p>
            <a:r>
              <a:rPr lang="el-GR" sz="2800" dirty="0">
                <a:latin typeface="Times New Roman" pitchFamily="18" charset="0"/>
                <a:cs typeface="Times New Roman" pitchFamily="18" charset="0"/>
              </a:rPr>
              <a:t>πρότεινε μια εναλλακτική θεωρία για την ηθική αντιμετώπιση των άλλων ζώων απ’ αυτήν του </a:t>
            </a:r>
            <a:r>
              <a:rPr lang="en-US" sz="2800" dirty="0">
                <a:latin typeface="Times New Roman" pitchFamily="18" charset="0"/>
                <a:cs typeface="Times New Roman" pitchFamily="18" charset="0"/>
              </a:rPr>
              <a:t>Peter Singer</a:t>
            </a:r>
            <a:endParaRPr lang="el-GR" sz="2800" dirty="0">
              <a:latin typeface="Times New Roman" pitchFamily="18" charset="0"/>
              <a:cs typeface="Times New Roman" pitchFamily="18" charset="0"/>
            </a:endParaRPr>
          </a:p>
          <a:p>
            <a:r>
              <a:rPr lang="el-GR" sz="2800" dirty="0">
                <a:latin typeface="Times New Roman" pitchFamily="18" charset="0"/>
                <a:cs typeface="Times New Roman" pitchFamily="18" charset="0"/>
              </a:rPr>
              <a:t>πρόκειται για την πρώτη θεωρία που μιλά πραγματικά για «δικαιώματα των ζώων»</a:t>
            </a:r>
          </a:p>
        </p:txBody>
      </p:sp>
      <p:sp>
        <p:nvSpPr>
          <p:cNvPr id="11266" name="AutoShape 2" descr="Legendary Animal Rights Philosopher Tom Regan Dies at 78 | Veg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68" name="AutoShape 4" descr="Legendary Animal Rights Philosopher Tom Regan Dies at 78 | Veg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6626" name="Picture 2" descr="Tom Regan, 1938 – 2017 – Sheffield Animal Studies Research Centre"/>
          <p:cNvPicPr>
            <a:picLocks noChangeAspect="1" noChangeArrowheads="1"/>
          </p:cNvPicPr>
          <p:nvPr/>
        </p:nvPicPr>
        <p:blipFill>
          <a:blip r:embed="rId2"/>
          <a:srcRect/>
          <a:stretch>
            <a:fillRect/>
          </a:stretch>
        </p:blipFill>
        <p:spPr bwMode="auto">
          <a:xfrm>
            <a:off x="191253" y="2357430"/>
            <a:ext cx="4868340" cy="32861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pic>
        <p:nvPicPr>
          <p:cNvPr id="27650" name="Picture 2" descr="Will Kymlicka"/>
          <p:cNvPicPr>
            <a:picLocks noChangeAspect="1" noChangeArrowheads="1"/>
          </p:cNvPicPr>
          <p:nvPr/>
        </p:nvPicPr>
        <p:blipFill>
          <a:blip r:embed="rId2"/>
          <a:srcRect/>
          <a:stretch>
            <a:fillRect/>
          </a:stretch>
        </p:blipFill>
        <p:spPr bwMode="auto">
          <a:xfrm>
            <a:off x="1262823" y="1785926"/>
            <a:ext cx="9646207" cy="40707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04917" y="1600201"/>
            <a:ext cx="5944318" cy="4543443"/>
          </a:xfrm>
        </p:spPr>
        <p:txBody>
          <a:bodyPr>
            <a:normAutofit lnSpcReduction="10000"/>
          </a:bodyPr>
          <a:lstStyle/>
          <a:p>
            <a:r>
              <a:rPr lang="el-GR" dirty="0"/>
              <a:t>Αξιοποίηση των θεμελιωδών αρχών της φιλελεύθερης δικαιοσύνης και των ανθρωπίνων δικαιωμάτων</a:t>
            </a:r>
          </a:p>
          <a:p>
            <a:r>
              <a:rPr lang="el-GR" dirty="0"/>
              <a:t>Απόρριψη των δύο βασικών προσεγγίσεων (κατά τους ίδιους)</a:t>
            </a:r>
          </a:p>
          <a:p>
            <a:pPr lvl="1"/>
            <a:r>
              <a:rPr lang="el-GR" dirty="0" err="1"/>
              <a:t>Ευημεριστική</a:t>
            </a:r>
            <a:r>
              <a:rPr lang="el-GR" dirty="0"/>
              <a:t> προσέγγιση</a:t>
            </a:r>
          </a:p>
          <a:p>
            <a:pPr lvl="1"/>
            <a:r>
              <a:rPr lang="el-GR" dirty="0"/>
              <a:t>Οικολογική προσέγγιση</a:t>
            </a:r>
          </a:p>
          <a:p>
            <a:pPr lvl="1"/>
            <a:endParaRPr lang="el-GR" dirty="0"/>
          </a:p>
        </p:txBody>
      </p:sp>
      <p:pic>
        <p:nvPicPr>
          <p:cNvPr id="29698" name="Picture 2" descr="Zoopolis: A Political Theory of Animal Rights by Sue Donaldson Will Kymlicka(2013-07-18):  Sue Donaldson Will Kymlicka: 8601418130789: Amazon.com: Books"/>
          <p:cNvPicPr>
            <a:picLocks noChangeAspect="1" noChangeArrowheads="1"/>
          </p:cNvPicPr>
          <p:nvPr/>
        </p:nvPicPr>
        <p:blipFill>
          <a:blip r:embed="rId2"/>
          <a:srcRect/>
          <a:stretch>
            <a:fillRect/>
          </a:stretch>
        </p:blipFill>
        <p:spPr bwMode="auto">
          <a:xfrm>
            <a:off x="7763681" y="1357298"/>
            <a:ext cx="3171825" cy="47529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5691979" y="1643050"/>
            <a:ext cx="5372814" cy="4543443"/>
          </a:xfrm>
        </p:spPr>
        <p:txBody>
          <a:bodyPr/>
          <a:lstStyle/>
          <a:p>
            <a:pPr>
              <a:buNone/>
            </a:pPr>
            <a:r>
              <a:rPr lang="en-US" dirty="0"/>
              <a:t>	</a:t>
            </a:r>
            <a:r>
              <a:rPr lang="el-GR" dirty="0"/>
              <a:t>Υποστήριξη μιας οπτικής που στηρίζεται στη λογική των ανθρωπίνων δικαιωμάτων.</a:t>
            </a:r>
          </a:p>
        </p:txBody>
      </p:sp>
      <p:pic>
        <p:nvPicPr>
          <p:cNvPr id="28674" name="Picture 2" descr="Sue Donaldson &amp; Will Kymlicka - Ζωόπολις | CultureNow.gr"/>
          <p:cNvPicPr>
            <a:picLocks noChangeAspect="1" noChangeArrowheads="1"/>
          </p:cNvPicPr>
          <p:nvPr/>
        </p:nvPicPr>
        <p:blipFill>
          <a:blip r:embed="rId2"/>
          <a:srcRect/>
          <a:stretch>
            <a:fillRect/>
          </a:stretch>
        </p:blipFill>
        <p:spPr bwMode="auto">
          <a:xfrm>
            <a:off x="405567" y="1785926"/>
            <a:ext cx="4572032" cy="45720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91319" y="1643050"/>
            <a:ext cx="10373474" cy="4857784"/>
          </a:xfrm>
        </p:spPr>
        <p:txBody>
          <a:bodyPr/>
          <a:lstStyle/>
          <a:p>
            <a:r>
              <a:rPr lang="el-GR" dirty="0"/>
              <a:t>Τα ζώα έχουν απαραβίαστα δικαιώματα</a:t>
            </a:r>
          </a:p>
          <a:p>
            <a:r>
              <a:rPr lang="el-GR" dirty="0"/>
              <a:t>Δεν υπάρχουν για να εξυπηρετούν τους ανθρώπινους σκοπούς</a:t>
            </a:r>
          </a:p>
          <a:p>
            <a:r>
              <a:rPr lang="el-GR" dirty="0"/>
              <a:t>Τα ζώα</a:t>
            </a:r>
          </a:p>
          <a:p>
            <a:pPr lvl="1"/>
            <a:r>
              <a:rPr lang="el-GR" dirty="0"/>
              <a:t>Έχουν ηθική σημασία</a:t>
            </a:r>
          </a:p>
          <a:p>
            <a:pPr lvl="1"/>
            <a:r>
              <a:rPr lang="el-GR" dirty="0"/>
              <a:t>Υποκειμενική ύπαρξη</a:t>
            </a:r>
          </a:p>
          <a:p>
            <a:pPr lvl="1"/>
            <a:r>
              <a:rPr lang="el-GR" dirty="0"/>
              <a:t>Αξίζουν σεβασμό</a:t>
            </a:r>
          </a:p>
          <a:p>
            <a:pPr lvl="1">
              <a:buNone/>
            </a:pPr>
            <a:endParaRPr lang="el-GR" dirty="0"/>
          </a:p>
          <a:p>
            <a:pPr lvl="1">
              <a:buNone/>
            </a:pPr>
            <a:r>
              <a:rPr lang="el-GR" b="1" dirty="0"/>
              <a:t>Όσον αφορά τα ηθικά δικαιώματα, άνθρωποι και ζώα είναι ίσοι.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91319" y="1643050"/>
            <a:ext cx="10373474" cy="4857784"/>
          </a:xfrm>
        </p:spPr>
        <p:txBody>
          <a:bodyPr/>
          <a:lstStyle/>
          <a:p>
            <a:r>
              <a:rPr lang="el-GR" dirty="0"/>
              <a:t>Τα ζώα είναι φορείς </a:t>
            </a:r>
            <a:r>
              <a:rPr lang="el-GR" b="1" dirty="0"/>
              <a:t>απαραβίαστων δικαιωμάτων</a:t>
            </a:r>
            <a:r>
              <a:rPr lang="el-GR" dirty="0"/>
              <a:t>, αφού άνθρωποι και ζώα είναι </a:t>
            </a:r>
            <a:r>
              <a:rPr lang="el-GR" b="1" dirty="0"/>
              <a:t>ηθικά ίσοι</a:t>
            </a:r>
            <a:r>
              <a:rPr lang="el-GR" dirty="0"/>
              <a:t>.</a:t>
            </a:r>
          </a:p>
          <a:p>
            <a:endParaRPr lang="el-GR" b="1" dirty="0"/>
          </a:p>
          <a:p>
            <a:r>
              <a:rPr lang="el-GR" dirty="0"/>
              <a:t>Δεν πρέπει να απολαμβάνουν μόνο </a:t>
            </a:r>
            <a:r>
              <a:rPr lang="el-GR" u="sng" dirty="0"/>
              <a:t>αρνητικά ηθικά δικαιώματα</a:t>
            </a:r>
            <a:r>
              <a:rPr lang="el-GR" dirty="0"/>
              <a:t> (να </a:t>
            </a:r>
            <a:r>
              <a:rPr lang="el-GR" b="1" dirty="0"/>
              <a:t>μην</a:t>
            </a:r>
            <a:r>
              <a:rPr lang="el-GR" dirty="0"/>
              <a:t> φυλακίζονται, να </a:t>
            </a:r>
            <a:r>
              <a:rPr lang="el-GR" b="1" dirty="0"/>
              <a:t>μη</a:t>
            </a:r>
            <a:r>
              <a:rPr lang="el-GR" dirty="0"/>
              <a:t> σκοτώνονται, κλπ.)</a:t>
            </a:r>
          </a:p>
          <a:p>
            <a:r>
              <a:rPr lang="el-GR" dirty="0"/>
              <a:t>Πρέπει να αναλογιστούμε τις </a:t>
            </a:r>
            <a:r>
              <a:rPr lang="el-GR" u="sng" dirty="0"/>
              <a:t>θετικές υποχρεώσεις </a:t>
            </a:r>
            <a:r>
              <a:rPr lang="el-GR" dirty="0"/>
              <a:t>μας προς αυτά (σεβασμός βιοτόπων, διάσωση ζώων που βλάπτονται από οικιστικά σχέδια ανθρώπων, κλπ.)</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91319" y="1643050"/>
            <a:ext cx="10373474" cy="2286016"/>
          </a:xfrm>
        </p:spPr>
        <p:txBody>
          <a:bodyPr/>
          <a:lstStyle/>
          <a:p>
            <a:pPr algn="r">
              <a:buNone/>
            </a:pPr>
            <a:r>
              <a:rPr lang="el-GR" dirty="0"/>
              <a:t>	Η διευρυμένη αντίληψη περί δικαιωμάτων που λαμβάνει υπόψη τις θετικές υποχρεώσεις μάς επιτρέπει δυναμικές παρεμβάσεις στο περιβάλλον, με τρόπο ώστε να εξασφαλίζεται και η οικολογική ευημερία.</a:t>
            </a:r>
          </a:p>
        </p:txBody>
      </p:sp>
      <p:pic>
        <p:nvPicPr>
          <p:cNvPr id="10242" name="Picture 2" descr="The Best Of Nature (@0urUniverse) | Twitter"/>
          <p:cNvPicPr>
            <a:picLocks noChangeAspect="1" noChangeArrowheads="1"/>
          </p:cNvPicPr>
          <p:nvPr/>
        </p:nvPicPr>
        <p:blipFill>
          <a:blip r:embed="rId2"/>
          <a:srcRect/>
          <a:stretch>
            <a:fillRect/>
          </a:stretch>
        </p:blipFill>
        <p:spPr bwMode="auto">
          <a:xfrm>
            <a:off x="1048509" y="3714752"/>
            <a:ext cx="7481900" cy="30403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91319" y="1643050"/>
            <a:ext cx="10373474" cy="4857784"/>
          </a:xfrm>
        </p:spPr>
        <p:txBody>
          <a:bodyPr/>
          <a:lstStyle/>
          <a:p>
            <a:r>
              <a:rPr lang="el-GR" dirty="0"/>
              <a:t>Τα ζώα που πρέπει να απολαμβάνουν αυτά τα δικαιώματα είναι τα </a:t>
            </a:r>
            <a:r>
              <a:rPr lang="el-GR" b="1" dirty="0"/>
              <a:t>συναισθανόμενα ζώα</a:t>
            </a:r>
            <a:r>
              <a:rPr lang="el-GR" dirty="0"/>
              <a:t>.</a:t>
            </a:r>
          </a:p>
          <a:p>
            <a:r>
              <a:rPr lang="el-GR" dirty="0"/>
              <a:t>Ωστόσο, διαφωνούν με το ωφελιμιστικό πλαίσιο, σύμφωνα με μια </a:t>
            </a:r>
            <a:r>
              <a:rPr lang="el-GR" dirty="0" err="1"/>
              <a:t>ρωλσιανή</a:t>
            </a:r>
            <a:r>
              <a:rPr lang="el-GR" dirty="0"/>
              <a:t> οπτική, αφού δεν πρέπει να θυσιάζονται κάποια άτομα για το όφελος κάποιων άλλων.</a:t>
            </a:r>
          </a:p>
          <a:p>
            <a:r>
              <a:rPr lang="el-GR" dirty="0"/>
              <a:t>Χρειάζεται μια περισσότερο </a:t>
            </a:r>
            <a:r>
              <a:rPr lang="el-GR" b="1" dirty="0"/>
              <a:t>καντιανή</a:t>
            </a:r>
            <a:r>
              <a:rPr lang="el-GR" dirty="0"/>
              <a:t> αντίληψη σεβασμού των ατόμων, τα οποία θα αντιμετωπίζονται περισσότερο ως σκοποί παρά ως μέσα.</a:t>
            </a:r>
          </a:p>
          <a:p>
            <a:pPr>
              <a:buNone/>
            </a:pPr>
            <a:endParaRPr lang="el-GR" dirty="0"/>
          </a:p>
          <a:p>
            <a:pPr>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91319" y="1643050"/>
            <a:ext cx="10373474" cy="4857784"/>
          </a:xfrm>
        </p:spPr>
        <p:txBody>
          <a:bodyPr/>
          <a:lstStyle/>
          <a:p>
            <a:r>
              <a:rPr lang="el-GR" dirty="0"/>
              <a:t>«Η θεμελιώδης θέση μας, συνεπώς, είναι ότι τα ζώα έχουν απαραβίαστα δικαιώματα δυνάμει της </a:t>
            </a:r>
            <a:r>
              <a:rPr lang="el-GR" b="1" dirty="0"/>
              <a:t>συναίσθησης</a:t>
            </a:r>
            <a:r>
              <a:rPr lang="el-GR" dirty="0"/>
              <a:t> ή της </a:t>
            </a:r>
            <a:r>
              <a:rPr lang="el-GR" b="1" dirty="0" err="1"/>
              <a:t>εαυτότητάς</a:t>
            </a:r>
            <a:r>
              <a:rPr lang="el-GR" dirty="0"/>
              <a:t> τους, το γεγονός ότι έχουν υποκειμενική εμπειρία του κόσμου.»</a:t>
            </a:r>
          </a:p>
          <a:p>
            <a:r>
              <a:rPr lang="el-GR" dirty="0"/>
              <a:t>Έχουν ηθική υπόσταση τα συναισθανόμενα ζώα και όχι τα δάση ή η φύση γενικότερα.</a:t>
            </a:r>
          </a:p>
          <a:p>
            <a:pPr>
              <a:buNone/>
            </a:pPr>
            <a:endParaRPr lang="el-GR" dirty="0"/>
          </a:p>
          <a:p>
            <a:pPr>
              <a:buNone/>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191253" y="1643050"/>
            <a:ext cx="7000924" cy="4543443"/>
          </a:xfrm>
        </p:spPr>
        <p:txBody>
          <a:bodyPr>
            <a:normAutofit fontScale="77500" lnSpcReduction="20000"/>
          </a:bodyPr>
          <a:lstStyle/>
          <a:p>
            <a:pPr>
              <a:buNone/>
            </a:pPr>
            <a:r>
              <a:rPr lang="el-GR" dirty="0"/>
              <a:t>	</a:t>
            </a:r>
            <a:r>
              <a:rPr lang="el-GR" b="1" dirty="0"/>
              <a:t>Χρήση της έννοιας της πολιτειότητας</a:t>
            </a:r>
          </a:p>
          <a:p>
            <a:pPr>
              <a:buNone/>
            </a:pPr>
            <a:r>
              <a:rPr lang="el-GR" dirty="0"/>
              <a:t>	«ορισμένα ζώα είναι πολύ καλύτερο να θεωρούνται συμπολίτες μας, των οποίων τα συμφέροντα υπολογίζονται για τον καθορισμό του συλλογικού αγαθού στην κοινότητά μας· άλλα είναι πολύ καλύτερο να θεωρούνται προσωρινοί επισκέπτες ή μη πολίτες </a:t>
            </a:r>
            <a:r>
              <a:rPr lang="el-GR" b="1" dirty="0"/>
              <a:t>μέτοικοι</a:t>
            </a:r>
            <a:r>
              <a:rPr lang="el-GR" dirty="0"/>
              <a:t>, των οποίων τα συμφέροντα θέτουν πλευρικούς περιορισμούς στον τρόπο με τον οποίον επιδιώκουμε το συλλογικό αγαθό μας· και ακόμη, άλλα είναι πολύ καλύτερο να θεωρούνται κάτοικοι στις δικές τους πολιτικές κοινότητες, των οποίων την κυριαρχία και την εδαφική περιοχή πρέπει να σεβόμαστε». (σ. 96)</a:t>
            </a:r>
          </a:p>
        </p:txBody>
      </p:sp>
      <p:pic>
        <p:nvPicPr>
          <p:cNvPr id="33794" name="Picture 2" descr="Ημερίδα : &quot;Ενεργός Πολίτης – Ψηφιακή Πολιτειότητα&quot; | dramini"/>
          <p:cNvPicPr>
            <a:picLocks noChangeAspect="1" noChangeArrowheads="1"/>
          </p:cNvPicPr>
          <p:nvPr/>
        </p:nvPicPr>
        <p:blipFill>
          <a:blip r:embed="rId2"/>
          <a:srcRect/>
          <a:stretch>
            <a:fillRect/>
          </a:stretch>
        </p:blipFill>
        <p:spPr bwMode="auto">
          <a:xfrm>
            <a:off x="7136841" y="2714620"/>
            <a:ext cx="4961498" cy="276288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191253" y="1643050"/>
            <a:ext cx="6357982" cy="4786346"/>
          </a:xfrm>
        </p:spPr>
        <p:txBody>
          <a:bodyPr>
            <a:normAutofit/>
          </a:bodyPr>
          <a:lstStyle/>
          <a:p>
            <a:pPr>
              <a:buNone/>
            </a:pPr>
            <a:r>
              <a:rPr lang="el-GR" dirty="0"/>
              <a:t>	</a:t>
            </a:r>
            <a:r>
              <a:rPr lang="el-GR" b="1" dirty="0"/>
              <a:t>τρεις κατηγορίες ζώων</a:t>
            </a:r>
          </a:p>
          <a:p>
            <a:pPr marL="514350" indent="-514350">
              <a:buFont typeface="+mj-lt"/>
              <a:buAutoNum type="arabicPeriod"/>
            </a:pPr>
            <a:r>
              <a:rPr lang="el-GR" dirty="0"/>
              <a:t>Εξημερωμένα ζώα</a:t>
            </a:r>
          </a:p>
          <a:p>
            <a:pPr marL="514350" indent="-514350">
              <a:buFont typeface="+mj-lt"/>
              <a:buAutoNum type="arabicPeriod"/>
            </a:pPr>
            <a:r>
              <a:rPr lang="el-GR" dirty="0"/>
              <a:t>Άγρια ζώα</a:t>
            </a:r>
          </a:p>
          <a:p>
            <a:pPr marL="514350" indent="-514350">
              <a:buFont typeface="+mj-lt"/>
              <a:buAutoNum type="arabicPeriod"/>
            </a:pPr>
            <a:r>
              <a:rPr lang="el-GR" dirty="0"/>
              <a:t>Ζώα οριακής ταξινόμησης (αυτά που είναι μεν άγρια, από την άλλη ζουν πολύ κοντά με τον άνθρωπο)</a:t>
            </a:r>
          </a:p>
        </p:txBody>
      </p:sp>
      <p:pic>
        <p:nvPicPr>
          <p:cNvPr id="6146" name="Picture 2" descr="Will climate change make animals darker—or lighter? | Science | AAAS"/>
          <p:cNvPicPr>
            <a:picLocks noChangeAspect="1" noChangeArrowheads="1"/>
          </p:cNvPicPr>
          <p:nvPr/>
        </p:nvPicPr>
        <p:blipFill>
          <a:blip r:embed="rId2"/>
          <a:srcRect/>
          <a:stretch>
            <a:fillRect/>
          </a:stretch>
        </p:blipFill>
        <p:spPr bwMode="auto">
          <a:xfrm>
            <a:off x="6292062" y="2143116"/>
            <a:ext cx="5806276" cy="32660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4838" y="274638"/>
            <a:ext cx="10888662" cy="1143000"/>
          </a:xfrm>
          <a:solidFill>
            <a:schemeClr val="accent1">
              <a:lumMod val="60000"/>
              <a:lumOff val="40000"/>
            </a:schemeClr>
          </a:solidFill>
        </p:spPr>
        <p:txBody>
          <a:bodyPr>
            <a:normAutofit fontScale="90000"/>
          </a:bodyPr>
          <a:lstStyle/>
          <a:p>
            <a:pPr eaLnBrk="1" fontAlgn="auto" hangingPunct="1">
              <a:spcAft>
                <a:spcPts val="0"/>
              </a:spcAft>
              <a:defRPr/>
            </a:pPr>
            <a:r>
              <a:rPr lang="en-US" sz="3600" b="1" dirty="0">
                <a:latin typeface="Palatino Linotype" pitchFamily="18" charset="0"/>
              </a:rPr>
              <a:t>Tom Regan</a:t>
            </a:r>
            <a:r>
              <a:rPr lang="el-GR" sz="3600" b="1" dirty="0">
                <a:latin typeface="Palatino Linotype" pitchFamily="18" charset="0"/>
              </a:rPr>
              <a:t>: </a:t>
            </a:r>
            <a:r>
              <a:rPr lang="el-GR" sz="3600" dirty="0">
                <a:latin typeface="Palatino Linotype" pitchFamily="18" charset="0"/>
              </a:rPr>
              <a:t>Η θεωρία για τα δικαιώματα των άλλων ζώων</a:t>
            </a:r>
          </a:p>
        </p:txBody>
      </p:sp>
      <p:sp>
        <p:nvSpPr>
          <p:cNvPr id="32771" name="Rectangle 4"/>
          <p:cNvSpPr>
            <a:spLocks noGrp="1" noChangeArrowheads="1"/>
          </p:cNvSpPr>
          <p:nvPr>
            <p:ph type="body" sz="half" idx="1"/>
          </p:nvPr>
        </p:nvSpPr>
        <p:spPr>
          <a:xfrm>
            <a:off x="604838" y="1600200"/>
            <a:ext cx="5872959" cy="2686056"/>
          </a:xfrm>
        </p:spPr>
        <p:txBody>
          <a:bodyPr>
            <a:normAutofit/>
          </a:bodyPr>
          <a:lstStyle/>
          <a:p>
            <a:pPr>
              <a:buNone/>
            </a:pPr>
            <a:r>
              <a:rPr lang="el-GR" dirty="0"/>
              <a:t>	</a:t>
            </a:r>
            <a:r>
              <a:rPr lang="el-GR" b="1" dirty="0" err="1">
                <a:solidFill>
                  <a:schemeClr val="accent5">
                    <a:lumMod val="75000"/>
                  </a:schemeClr>
                </a:solidFill>
              </a:rPr>
              <a:t>δεοντοκρατική</a:t>
            </a:r>
            <a:r>
              <a:rPr lang="el-GR" dirty="0"/>
              <a:t> θεωρία, αφού τίθενται εκ των προτέρων οι </a:t>
            </a:r>
            <a:r>
              <a:rPr lang="el-GR" b="1" dirty="0"/>
              <a:t>κανόνες</a:t>
            </a:r>
            <a:r>
              <a:rPr lang="el-GR" dirty="0"/>
              <a:t> και οι </a:t>
            </a:r>
            <a:r>
              <a:rPr lang="el-GR" b="1" dirty="0"/>
              <a:t>υποχρεώσεις</a:t>
            </a:r>
            <a:r>
              <a:rPr lang="el-GR" dirty="0"/>
              <a:t> ανεξάρτητα από οποιεσδήποτε συνέπειες.</a:t>
            </a:r>
            <a:endParaRPr lang="el-GR" dirty="0">
              <a:latin typeface="Palatino Linotype" pitchFamily="18" charset="0"/>
            </a:endParaRPr>
          </a:p>
        </p:txBody>
      </p:sp>
      <p:sp>
        <p:nvSpPr>
          <p:cNvPr id="11266" name="AutoShape 2" descr="Legendary Animal Rights Philosopher Tom Regan Dies at 78 | Veg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68" name="AutoShape 4" descr="Legendary Animal Rights Philosopher Tom Regan Dies at 78 | Veg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270" name="Picture 6" descr="Legendary Animal Rights Philosopher Tom Regan Dies at 78 | VegNews"/>
          <p:cNvPicPr>
            <a:picLocks noChangeAspect="1" noChangeArrowheads="1"/>
          </p:cNvPicPr>
          <p:nvPr/>
        </p:nvPicPr>
        <p:blipFill>
          <a:blip r:embed="rId2"/>
          <a:srcRect/>
          <a:stretch>
            <a:fillRect/>
          </a:stretch>
        </p:blipFill>
        <p:spPr bwMode="auto">
          <a:xfrm>
            <a:off x="6763549" y="1928802"/>
            <a:ext cx="4995955" cy="2969831"/>
          </a:xfrm>
          <a:prstGeom prst="rect">
            <a:avLst/>
          </a:prstGeom>
          <a:noFill/>
        </p:spPr>
      </p:pic>
      <p:pic>
        <p:nvPicPr>
          <p:cNvPr id="26626" name="Picture 2" descr="The Case for Animal Rights - Wikipedia"/>
          <p:cNvPicPr>
            <a:picLocks noChangeAspect="1" noChangeArrowheads="1"/>
          </p:cNvPicPr>
          <p:nvPr/>
        </p:nvPicPr>
        <p:blipFill>
          <a:blip r:embed="rId3"/>
          <a:srcRect/>
          <a:stretch>
            <a:fillRect/>
          </a:stretch>
        </p:blipFill>
        <p:spPr bwMode="auto">
          <a:xfrm>
            <a:off x="4006969" y="4000504"/>
            <a:ext cx="1875498" cy="274760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04917" y="1600201"/>
            <a:ext cx="6587260" cy="4829195"/>
          </a:xfrm>
        </p:spPr>
        <p:txBody>
          <a:bodyPr>
            <a:normAutofit fontScale="92500" lnSpcReduction="10000"/>
          </a:bodyPr>
          <a:lstStyle/>
          <a:p>
            <a:pPr>
              <a:buNone/>
            </a:pPr>
            <a:r>
              <a:rPr lang="el-GR" b="1" dirty="0"/>
              <a:t>Εξημερωμένα ζώα</a:t>
            </a:r>
          </a:p>
          <a:p>
            <a:r>
              <a:rPr lang="el-GR" dirty="0"/>
              <a:t>Σ’ αυτά ανήκουν τα κατοικίδια, αλλά και τα ζώα που χρησιμοποιούμε για την ικανοποίηση ανθρώπινων αναγκών («αγροτικά ζώα»)</a:t>
            </a:r>
          </a:p>
          <a:p>
            <a:r>
              <a:rPr lang="el-GR" dirty="0"/>
              <a:t>Πρέπει να τα συμπεριφερόμαστε σαν πολίτες της χώρας μας</a:t>
            </a:r>
          </a:p>
          <a:p>
            <a:r>
              <a:rPr lang="el-GR" dirty="0"/>
              <a:t>Εμείς είμαστε υπεύθυνοι για το γεγονός ότι είναι εξημερωμένα και έχουμε ευθύνη απέναντί τους</a:t>
            </a:r>
          </a:p>
        </p:txBody>
      </p:sp>
      <p:pic>
        <p:nvPicPr>
          <p:cNvPr id="5122" name="Picture 2" descr="Domestic animals may become reason of Covid-19 infection - It is possible  to infect with Covid-19 via domestic animals, - WHO - 112.international"/>
          <p:cNvPicPr>
            <a:picLocks noChangeAspect="1" noChangeArrowheads="1"/>
          </p:cNvPicPr>
          <p:nvPr/>
        </p:nvPicPr>
        <p:blipFill>
          <a:blip r:embed="rId2"/>
          <a:srcRect/>
          <a:stretch>
            <a:fillRect/>
          </a:stretch>
        </p:blipFill>
        <p:spPr bwMode="auto">
          <a:xfrm>
            <a:off x="7061961" y="2357430"/>
            <a:ext cx="5036377" cy="335758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04917" y="1600201"/>
            <a:ext cx="10873540" cy="4543443"/>
          </a:xfrm>
        </p:spPr>
        <p:txBody>
          <a:bodyPr>
            <a:normAutofit fontScale="77500" lnSpcReduction="20000"/>
          </a:bodyPr>
          <a:lstStyle/>
          <a:p>
            <a:pPr>
              <a:buNone/>
            </a:pPr>
            <a:r>
              <a:rPr lang="el-GR" b="1" dirty="0"/>
              <a:t>Εξημερωμένα ζώα και ιδιότητα του πολίτη</a:t>
            </a:r>
          </a:p>
          <a:p>
            <a:pPr>
              <a:buNone/>
            </a:pPr>
            <a:r>
              <a:rPr lang="el-GR" dirty="0"/>
              <a:t>Τομείς ενδιαφέροντος:</a:t>
            </a:r>
          </a:p>
          <a:p>
            <a:pPr marL="514350" indent="-514350">
              <a:buAutoNum type="arabicPeriod"/>
            </a:pPr>
            <a:r>
              <a:rPr lang="el-GR" dirty="0"/>
              <a:t>Βασική κοινωνικοποίηση (π.χ. να προσφέρονται ευκαιρίες κοινωνικών σχέσεων)</a:t>
            </a:r>
          </a:p>
          <a:p>
            <a:pPr marL="514350" indent="-514350">
              <a:buAutoNum type="arabicPeriod"/>
            </a:pPr>
            <a:r>
              <a:rPr lang="el-GR" dirty="0"/>
              <a:t>Κινητικότητα και κοινή χρήση του δημόσιου χώρου</a:t>
            </a:r>
          </a:p>
          <a:p>
            <a:pPr marL="514350" indent="-514350">
              <a:buAutoNum type="arabicPeriod"/>
            </a:pPr>
            <a:r>
              <a:rPr lang="el-GR" dirty="0"/>
              <a:t>Καθήκοντα προστασίας</a:t>
            </a:r>
          </a:p>
          <a:p>
            <a:pPr marL="514350" indent="-514350">
              <a:buAutoNum type="arabicPeriod"/>
            </a:pPr>
            <a:r>
              <a:rPr lang="el-GR" dirty="0"/>
              <a:t>Χρήση ζωικών προϊόντων</a:t>
            </a:r>
          </a:p>
          <a:p>
            <a:pPr marL="514350" indent="-514350">
              <a:buAutoNum type="arabicPeriod"/>
            </a:pPr>
            <a:r>
              <a:rPr lang="el-GR" dirty="0"/>
              <a:t>Χρήση της εργασίας των ζώων</a:t>
            </a:r>
          </a:p>
          <a:p>
            <a:pPr marL="514350" indent="-514350">
              <a:buAutoNum type="arabicPeriod"/>
            </a:pPr>
            <a:r>
              <a:rPr lang="el-GR" dirty="0"/>
              <a:t>Ιατρική περίθαλψη</a:t>
            </a:r>
          </a:p>
          <a:p>
            <a:pPr marL="514350" indent="-514350">
              <a:buAutoNum type="arabicPeriod"/>
            </a:pPr>
            <a:r>
              <a:rPr lang="el-GR" dirty="0"/>
              <a:t>Συνουσία και αναπαραγωγή (π.χ. έλεγχος γεννήσεων με εμβολιασμούς)</a:t>
            </a:r>
          </a:p>
          <a:p>
            <a:pPr marL="514350" indent="-514350">
              <a:buAutoNum type="arabicPeriod"/>
            </a:pPr>
            <a:r>
              <a:rPr lang="el-GR" dirty="0"/>
              <a:t>Θήρευση/διατροφή</a:t>
            </a:r>
          </a:p>
          <a:p>
            <a:pPr marL="514350" indent="-514350">
              <a:buAutoNum type="arabicPeriod"/>
            </a:pPr>
            <a:r>
              <a:rPr lang="el-GR" dirty="0"/>
              <a:t>Πολιτική αντιπροσώπευση</a:t>
            </a:r>
          </a:p>
          <a:p>
            <a:pPr marL="514350" indent="-514350">
              <a:buAutoNum type="arabicPeriod"/>
            </a:pPr>
            <a:endParaRPr lang="el-GR" dirty="0"/>
          </a:p>
          <a:p>
            <a:pPr>
              <a:buNone/>
            </a:pPr>
            <a:endParaRPr lang="el-GR" dirty="0"/>
          </a:p>
          <a:p>
            <a:pPr>
              <a:buNone/>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04917" y="1600201"/>
            <a:ext cx="8658962" cy="4757757"/>
          </a:xfrm>
        </p:spPr>
        <p:txBody>
          <a:bodyPr>
            <a:normAutofit lnSpcReduction="10000"/>
          </a:bodyPr>
          <a:lstStyle/>
          <a:p>
            <a:pPr>
              <a:buNone/>
            </a:pPr>
            <a:r>
              <a:rPr lang="el-GR" b="1" dirty="0"/>
              <a:t>Άγρια ζώα</a:t>
            </a:r>
          </a:p>
          <a:p>
            <a:r>
              <a:rPr lang="el-GR" dirty="0"/>
              <a:t>Αναγνώριση της κυριαρχίας των ζώων σε κάποιες περιοχές</a:t>
            </a:r>
          </a:p>
          <a:p>
            <a:r>
              <a:rPr lang="el-GR" dirty="0"/>
              <a:t>Δεν καταστρέφουμε τους βιοτόπους τους</a:t>
            </a:r>
          </a:p>
          <a:p>
            <a:r>
              <a:rPr lang="el-GR" dirty="0"/>
              <a:t>Δεν παρεμβαίνουμε στις εσωτερικές υποθέσεις των κοινοτήτων των άγριων ζώων με τρόπο που υπονομεύει την αυτονομία τους</a:t>
            </a:r>
          </a:p>
          <a:p>
            <a:r>
              <a:rPr lang="el-GR" dirty="0"/>
              <a:t>Έχουμε όμως καθήκον να τα προστατεύουμε (π.χ. από έναν επιθετικό ιό)</a:t>
            </a:r>
          </a:p>
          <a:p>
            <a:endParaRPr lang="el-GR" dirty="0"/>
          </a:p>
        </p:txBody>
      </p:sp>
      <p:pic>
        <p:nvPicPr>
          <p:cNvPr id="3074" name="Picture 2" descr="About Wild Animals: Portrait of a red fox | Animal wallpaper, Wild animals  photography, Animals"/>
          <p:cNvPicPr>
            <a:picLocks noChangeAspect="1" noChangeArrowheads="1"/>
          </p:cNvPicPr>
          <p:nvPr/>
        </p:nvPicPr>
        <p:blipFill>
          <a:blip r:embed="rId2"/>
          <a:srcRect/>
          <a:stretch>
            <a:fillRect/>
          </a:stretch>
        </p:blipFill>
        <p:spPr bwMode="auto">
          <a:xfrm>
            <a:off x="9121003" y="1714488"/>
            <a:ext cx="2336234" cy="46434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405567" y="1643050"/>
            <a:ext cx="6929486" cy="4614881"/>
          </a:xfrm>
        </p:spPr>
        <p:txBody>
          <a:bodyPr>
            <a:normAutofit fontScale="92500" lnSpcReduction="10000"/>
          </a:bodyPr>
          <a:lstStyle/>
          <a:p>
            <a:pPr>
              <a:buNone/>
            </a:pPr>
            <a:r>
              <a:rPr lang="el-GR" b="1" dirty="0"/>
              <a:t>Ζώα οριακής ταξινόμησης</a:t>
            </a:r>
          </a:p>
          <a:p>
            <a:r>
              <a:rPr lang="el-GR" dirty="0"/>
              <a:t>Είναι τα άγρια ζώα που ζουν ανάμεσά μας ή ακόμα και στην καρδιά της πόλης (σκίουροι, αρουραίοι, ρακούν, ποντίκια, σπουργίτια, κλπ.)</a:t>
            </a:r>
          </a:p>
          <a:p>
            <a:r>
              <a:rPr lang="el-GR" dirty="0"/>
              <a:t>Πρέπει να αντιμετωπίζονται ως «μέτοικοι», δηλαδή να τους παρέχεται ασφάλεια διαμονής, αλλά να εξαιρούνται από τις απαιτήσεις της ιδιότητας του πολίτη.</a:t>
            </a:r>
          </a:p>
        </p:txBody>
      </p:sp>
      <p:sp>
        <p:nvSpPr>
          <p:cNvPr id="2050" name="AutoShape 2"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4" name="AutoShape 6"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6" name="AutoShape 8"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8" name="AutoShape 10"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60" name="AutoShape 12"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62" name="AutoShape 14"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64" name="AutoShape 16"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66" name="Picture 18" descr="Early bird gets the lead poisoning: How pigeons are sentinels for our  health | Unearthed"/>
          <p:cNvPicPr>
            <a:picLocks noChangeAspect="1" noChangeArrowheads="1"/>
          </p:cNvPicPr>
          <p:nvPr/>
        </p:nvPicPr>
        <p:blipFill>
          <a:blip r:embed="rId2"/>
          <a:srcRect/>
          <a:stretch>
            <a:fillRect/>
          </a:stretch>
        </p:blipFill>
        <p:spPr bwMode="auto">
          <a:xfrm>
            <a:off x="7406491" y="2214554"/>
            <a:ext cx="4281721" cy="32051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normAutofit fontScale="90000"/>
          </a:bodyPr>
          <a:lstStyle/>
          <a:p>
            <a:r>
              <a:rPr lang="el-GR" dirty="0"/>
              <a:t>Η θεωρία των δικαιωμάτων των </a:t>
            </a:r>
            <a:r>
              <a:rPr lang="el-GR" dirty="0" err="1"/>
              <a:t>Ντόναλντσον</a:t>
            </a:r>
            <a:r>
              <a:rPr lang="el-GR" dirty="0"/>
              <a:t> και </a:t>
            </a:r>
            <a:r>
              <a:rPr lang="el-GR" dirty="0" err="1"/>
              <a:t>Κίμλικα</a:t>
            </a:r>
            <a:endParaRPr lang="el-GR" dirty="0"/>
          </a:p>
        </p:txBody>
      </p:sp>
      <p:sp>
        <p:nvSpPr>
          <p:cNvPr id="3" name="2 - Θέση περιεχομένου"/>
          <p:cNvSpPr>
            <a:spLocks noGrp="1"/>
          </p:cNvSpPr>
          <p:nvPr>
            <p:ph idx="1"/>
          </p:nvPr>
        </p:nvSpPr>
        <p:spPr>
          <a:xfrm>
            <a:off x="604917" y="1600201"/>
            <a:ext cx="10587788" cy="4543443"/>
          </a:xfrm>
        </p:spPr>
        <p:txBody>
          <a:bodyPr/>
          <a:lstStyle/>
          <a:p>
            <a:pPr>
              <a:buNone/>
            </a:pPr>
            <a:r>
              <a:rPr lang="el-GR" b="1" dirty="0"/>
              <a:t>Ζώα οριακής ταξινόμησης</a:t>
            </a:r>
          </a:p>
          <a:p>
            <a:r>
              <a:rPr lang="el-GR" dirty="0"/>
              <a:t>Γιατί όμως να τα αντιμετωπίζουμε μόνο ως «μέτοικους»;</a:t>
            </a:r>
          </a:p>
          <a:p>
            <a:r>
              <a:rPr lang="el-GR" dirty="0"/>
              <a:t>Γιατί δεν μπορούμε να τα συμπεριφερθούμε αλλιώς.</a:t>
            </a:r>
          </a:p>
          <a:p>
            <a:r>
              <a:rPr lang="el-GR" dirty="0"/>
              <a:t>Δεν χρειάζεται να τα αφήσουμε να μας κατακλύσουν.</a:t>
            </a:r>
          </a:p>
          <a:p>
            <a:endParaRPr lang="el-GR" dirty="0"/>
          </a:p>
          <a:p>
            <a:endParaRPr lang="el-GR" dirty="0"/>
          </a:p>
        </p:txBody>
      </p:sp>
      <p:sp>
        <p:nvSpPr>
          <p:cNvPr id="1026" name="AutoShape 2" descr="10 Most Rat-Infested Cities in the Western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The battle against rats in Italy's historic capital | www.italianinsider.it"/>
          <p:cNvPicPr>
            <a:picLocks noChangeAspect="1" noChangeArrowheads="1"/>
          </p:cNvPicPr>
          <p:nvPr/>
        </p:nvPicPr>
        <p:blipFill>
          <a:blip r:embed="rId2"/>
          <a:srcRect/>
          <a:stretch>
            <a:fillRect/>
          </a:stretch>
        </p:blipFill>
        <p:spPr bwMode="auto">
          <a:xfrm>
            <a:off x="3048773" y="4000504"/>
            <a:ext cx="3810000" cy="2552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4838" y="274638"/>
            <a:ext cx="10888662" cy="1143000"/>
          </a:xfrm>
          <a:solidFill>
            <a:schemeClr val="accent1">
              <a:lumMod val="60000"/>
              <a:lumOff val="40000"/>
            </a:schemeClr>
          </a:solidFill>
        </p:spPr>
        <p:txBody>
          <a:bodyPr>
            <a:normAutofit fontScale="90000"/>
          </a:bodyPr>
          <a:lstStyle/>
          <a:p>
            <a:pPr eaLnBrk="1" fontAlgn="auto" hangingPunct="1">
              <a:spcAft>
                <a:spcPts val="0"/>
              </a:spcAft>
              <a:defRPr/>
            </a:pPr>
            <a:r>
              <a:rPr lang="en-US" sz="3600" b="1" dirty="0">
                <a:latin typeface="Palatino Linotype" pitchFamily="18" charset="0"/>
              </a:rPr>
              <a:t>Tom Regan</a:t>
            </a:r>
            <a:r>
              <a:rPr lang="el-GR" sz="3600" b="1" dirty="0">
                <a:latin typeface="Palatino Linotype" pitchFamily="18" charset="0"/>
              </a:rPr>
              <a:t>: </a:t>
            </a:r>
            <a:r>
              <a:rPr lang="el-GR" sz="3600" dirty="0">
                <a:latin typeface="Palatino Linotype" pitchFamily="18" charset="0"/>
              </a:rPr>
              <a:t>Η θεωρία για τα δικαιώματα των άλλων ζώων</a:t>
            </a:r>
          </a:p>
        </p:txBody>
      </p:sp>
      <p:sp>
        <p:nvSpPr>
          <p:cNvPr id="32771" name="Rectangle 4"/>
          <p:cNvSpPr>
            <a:spLocks noGrp="1" noChangeArrowheads="1"/>
          </p:cNvSpPr>
          <p:nvPr>
            <p:ph type="body" sz="half" idx="1"/>
          </p:nvPr>
        </p:nvSpPr>
        <p:spPr>
          <a:xfrm>
            <a:off x="604838" y="1600200"/>
            <a:ext cx="7087405" cy="3471874"/>
          </a:xfrm>
          <a:solidFill>
            <a:schemeClr val="accent4">
              <a:lumMod val="60000"/>
              <a:lumOff val="40000"/>
            </a:schemeClr>
          </a:solidFill>
          <a:effectLst>
            <a:glow rad="139700">
              <a:schemeClr val="accent2">
                <a:satMod val="175000"/>
                <a:alpha val="40000"/>
              </a:schemeClr>
            </a:glow>
          </a:effectLst>
          <a:scene3d>
            <a:camera prst="orthographicFront"/>
            <a:lightRig rig="threePt" dir="t"/>
          </a:scene3d>
          <a:sp3d>
            <a:bevelT w="139700" prst="cross"/>
          </a:sp3d>
        </p:spPr>
        <p:txBody>
          <a:bodyPr>
            <a:normAutofit fontScale="77500" lnSpcReduction="20000"/>
          </a:bodyPr>
          <a:lstStyle/>
          <a:p>
            <a:pPr>
              <a:buNone/>
            </a:pPr>
            <a:r>
              <a:rPr lang="el-GR" dirty="0"/>
              <a:t>	«Οι υπερασπιστές των δικαιωμάτων των ζώων δεν είναι μεταρρυθμιστές. Δεν ζητούμε περισσότερο </a:t>
            </a:r>
            <a:r>
              <a:rPr lang="el-GR" dirty="0" err="1"/>
              <a:t>ανθρωπινή</a:t>
            </a:r>
            <a:r>
              <a:rPr lang="el-GR" dirty="0"/>
              <a:t> </a:t>
            </a:r>
            <a:r>
              <a:rPr lang="en-US" dirty="0"/>
              <a:t>(humane) </a:t>
            </a:r>
            <a:r>
              <a:rPr lang="el-GR" dirty="0"/>
              <a:t>συμπεριφορά. Είμαστε υπέρμαχοι της κατάργησης των διαφόρων μορφών εκμετάλλευσης των υπόλοιπων ζώων. Προσπαθούμε να θέσουμε εκτός της αγοράς τη βιομηχανία κακομεταχείρισης και εκμετάλλευσης των ζώων. Παλεύουμε… όχι για μεγαλύτερα κελιά… αλλά για άδεια κελιά.»</a:t>
            </a:r>
            <a:endParaRPr lang="el-GR" dirty="0">
              <a:latin typeface="Palatino Linotype" pitchFamily="18" charset="0"/>
            </a:endParaRPr>
          </a:p>
        </p:txBody>
      </p:sp>
      <p:sp>
        <p:nvSpPr>
          <p:cNvPr id="11266" name="AutoShape 2" descr="Legendary Animal Rights Philosopher Tom Regan Dies at 78 | Veg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68" name="AutoShape 4" descr="Legendary Animal Rights Philosopher Tom Regan Dies at 78 | Veg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4034" name="Picture 2" descr="Tom Regan: Rights-Based Animal Rights - or “there ain't no rights in animal  rights.” - VegfestUK"/>
          <p:cNvPicPr>
            <a:picLocks noChangeAspect="1" noChangeArrowheads="1"/>
          </p:cNvPicPr>
          <p:nvPr/>
        </p:nvPicPr>
        <p:blipFill>
          <a:blip r:embed="rId2"/>
          <a:srcRect/>
          <a:stretch>
            <a:fillRect/>
          </a:stretch>
        </p:blipFill>
        <p:spPr bwMode="auto">
          <a:xfrm>
            <a:off x="7477929" y="4286256"/>
            <a:ext cx="4195707" cy="23574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4838" y="274638"/>
            <a:ext cx="10888662" cy="850900"/>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6867" name="Rectangle 3"/>
          <p:cNvSpPr>
            <a:spLocks noGrp="1" noChangeArrowheads="1"/>
          </p:cNvSpPr>
          <p:nvPr>
            <p:ph idx="1"/>
          </p:nvPr>
        </p:nvSpPr>
        <p:spPr>
          <a:xfrm>
            <a:off x="405567" y="1357298"/>
            <a:ext cx="9230545" cy="5302272"/>
          </a:xfrm>
        </p:spPr>
        <p:txBody>
          <a:bodyPr>
            <a:normAutofit lnSpcReduction="10000"/>
          </a:bodyPr>
          <a:lstStyle/>
          <a:p>
            <a:pPr marL="609600" indent="-609600" eaLnBrk="1" hangingPunct="1">
              <a:buNone/>
            </a:pPr>
            <a:r>
              <a:rPr lang="el-GR" sz="2300" b="1" dirty="0">
                <a:latin typeface="Palatino Linotype" pitchFamily="18" charset="0"/>
              </a:rPr>
              <a:t>Εναντίον του </a:t>
            </a:r>
            <a:r>
              <a:rPr lang="el-GR" sz="2300" b="1" dirty="0" err="1">
                <a:latin typeface="Palatino Linotype" pitchFamily="18" charset="0"/>
              </a:rPr>
              <a:t>ευημερισμού</a:t>
            </a:r>
            <a:endParaRPr lang="el-GR" sz="2300" b="1" dirty="0">
              <a:latin typeface="Palatino Linotype" pitchFamily="18" charset="0"/>
            </a:endParaRPr>
          </a:p>
          <a:p>
            <a:pPr>
              <a:buNone/>
            </a:pPr>
            <a:r>
              <a:rPr lang="el-GR" sz="2400" dirty="0"/>
              <a:t>	«Ωστόσο, λίγο άχυρο, περισσότερος χώρος και κάποια συντροφιά στα ζώα δεν θα εξαλείψει, ούτε καν θα ακουμπήσει, το βασικό λάθος που είναι το να θεωρούνται και να αντιμετωπίζονται αυτά τα ζώα ως δικοί μας πόροι. Ένα μοσχάρι που μεγάλωσε σε αυστηρό εγκλεισμό και θανατώθηκε για να φαγωθεί αποτελεί παράδειγμα αυτής της αντιμετώπισης και θεώρησης: αλλά το ίδιο ισχύει και για ένα άλλο μοσχάρι που ανατράφηκε (όπως λένε) «πιο ανθρωπινά» (</a:t>
            </a:r>
            <a:r>
              <a:rPr lang="en-US" sz="2400" dirty="0"/>
              <a:t>more humanely</a:t>
            </a:r>
            <a:r>
              <a:rPr lang="el-GR" sz="2400" dirty="0"/>
              <a:t>). Αν θέλουμε να διορθώσουμε τον λανθασμένο τρόπο με τον οποίον μεταχειριζόμαστε τα αγροτικά ζώα απαιτείται κάτι περισσότερο από το να κάνουμε τις μεθόδους εκτροφής τους «πιο ανθρωπινές»· απαιτείται η ολοκληρωτική εξαφάνιση της εμπορικής κτηνοτροφίας.»</a:t>
            </a:r>
          </a:p>
          <a:p>
            <a:pPr marL="609600" indent="-609600" eaLnBrk="1" hangingPunct="1">
              <a:buNone/>
            </a:pPr>
            <a:endParaRPr lang="el-GR" sz="2300" dirty="0">
              <a:latin typeface="Palatino Linotype" pitchFamily="18" charset="0"/>
            </a:endParaRPr>
          </a:p>
          <a:p>
            <a:pPr marL="609600" indent="-609600" eaLnBrk="1" hangingPunct="1">
              <a:buNone/>
            </a:pPr>
            <a:r>
              <a:rPr lang="en-US" sz="2300" b="1" dirty="0">
                <a:latin typeface="Palatino Linotype" pitchFamily="18" charset="0"/>
              </a:rPr>
              <a:t>Tom Regan, </a:t>
            </a:r>
            <a:r>
              <a:rPr lang="el-GR" sz="2300" b="1" i="1" dirty="0">
                <a:latin typeface="Palatino Linotype" pitchFamily="18" charset="0"/>
              </a:rPr>
              <a:t>Η υπόθεση των δικαιωμάτων των ζώων</a:t>
            </a:r>
          </a:p>
        </p:txBody>
      </p:sp>
      <p:pic>
        <p:nvPicPr>
          <p:cNvPr id="1026" name="Picture 2" descr="C:\Users\ouzal\OneDrive\Έγγραφα\ola\Αντιγόνη\Ζώα και Ηθική\last last\animal_ethics_cover.jpg"/>
          <p:cNvPicPr>
            <a:picLocks noChangeAspect="1" noChangeArrowheads="1"/>
          </p:cNvPicPr>
          <p:nvPr/>
        </p:nvPicPr>
        <p:blipFill>
          <a:blip r:embed="rId2" cstate="print"/>
          <a:srcRect/>
          <a:stretch>
            <a:fillRect/>
          </a:stretch>
        </p:blipFill>
        <p:spPr bwMode="auto">
          <a:xfrm>
            <a:off x="9621069" y="2786058"/>
            <a:ext cx="2272629" cy="3244009"/>
          </a:xfrm>
          <a:prstGeom prst="rect">
            <a:avLst/>
          </a:prstGeom>
          <a:noFill/>
          <a:ln w="1905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4838" y="274638"/>
            <a:ext cx="10971212" cy="777875"/>
          </a:xfrm>
          <a:solidFill>
            <a:schemeClr val="accent1">
              <a:lumMod val="60000"/>
              <a:lumOff val="40000"/>
            </a:schemeClr>
          </a:solidFill>
        </p:spPr>
        <p:txBody>
          <a:bodyPr/>
          <a:lstStyle/>
          <a:p>
            <a:pPr eaLnBrk="1" hangingPunct="1"/>
            <a:r>
              <a:rPr lang="en-US" sz="2800" b="1" dirty="0">
                <a:latin typeface="Palatino Linotype" pitchFamily="18" charset="0"/>
              </a:rPr>
              <a:t>Tom Regan</a:t>
            </a:r>
            <a:r>
              <a:rPr lang="el-GR" sz="2800" b="1" dirty="0">
                <a:latin typeface="Palatino Linotype" pitchFamily="18" charset="0"/>
              </a:rPr>
              <a:t>: </a:t>
            </a:r>
            <a:r>
              <a:rPr lang="el-GR" sz="2800" dirty="0">
                <a:latin typeface="Palatino Linotype" pitchFamily="18" charset="0"/>
              </a:rPr>
              <a:t>Η θεωρία για τα δικαιώματα των άλλων ζώων</a:t>
            </a:r>
          </a:p>
        </p:txBody>
      </p:sp>
      <p:sp>
        <p:nvSpPr>
          <p:cNvPr id="33795" name="Rectangle 3"/>
          <p:cNvSpPr>
            <a:spLocks noGrp="1" noChangeArrowheads="1"/>
          </p:cNvSpPr>
          <p:nvPr>
            <p:ph idx="1"/>
          </p:nvPr>
        </p:nvSpPr>
        <p:spPr>
          <a:xfrm>
            <a:off x="262691" y="3429000"/>
            <a:ext cx="6572296" cy="1231893"/>
          </a:xfrm>
          <a:solidFill>
            <a:srgbClr val="92D050"/>
          </a:solidFill>
          <a:effectLst>
            <a:reflection blurRad="6350" stA="52000" endA="300" endPos="35000" dir="5400000" sy="-100000" algn="bl" rotWithShape="0"/>
          </a:effectLst>
        </p:spPr>
        <p:txBody>
          <a:bodyPr/>
          <a:lstStyle/>
          <a:p>
            <a:pPr eaLnBrk="1" hangingPunct="1">
              <a:lnSpc>
                <a:spcPct val="80000"/>
              </a:lnSpc>
              <a:buNone/>
            </a:pPr>
            <a:r>
              <a:rPr lang="en-US" sz="2200" dirty="0">
                <a:latin typeface="Palatino Linotype" pitchFamily="18" charset="0"/>
              </a:rPr>
              <a:t>	</a:t>
            </a:r>
            <a:r>
              <a:rPr lang="el-GR" sz="2800" dirty="0">
                <a:latin typeface="Palatino Linotype" pitchFamily="18" charset="0"/>
              </a:rPr>
              <a:t>Δεν πρέπει να αντιμετωπίζουμε τα ζώα σαν εργαλεία για την ικανοποίηση των αναγκών μας</a:t>
            </a:r>
          </a:p>
        </p:txBody>
      </p:sp>
      <p:pic>
        <p:nvPicPr>
          <p:cNvPr id="10242" name="Picture 2" descr="Antibiotic usage in animals drops in the UK"/>
          <p:cNvPicPr>
            <a:picLocks noChangeAspect="1" noChangeArrowheads="1"/>
          </p:cNvPicPr>
          <p:nvPr/>
        </p:nvPicPr>
        <p:blipFill>
          <a:blip r:embed="rId2"/>
          <a:srcRect/>
          <a:stretch>
            <a:fillRect/>
          </a:stretch>
        </p:blipFill>
        <p:spPr bwMode="auto">
          <a:xfrm>
            <a:off x="6807580" y="1500174"/>
            <a:ext cx="5290758" cy="33146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4838" y="274638"/>
            <a:ext cx="10888662" cy="777875"/>
          </a:xfrm>
          <a:solidFill>
            <a:schemeClr val="accent1">
              <a:lumMod val="60000"/>
              <a:lumOff val="40000"/>
            </a:schemeClr>
          </a:solidFill>
        </p:spPr>
        <p:txBody>
          <a:bodyPr/>
          <a:lstStyle/>
          <a:p>
            <a:pPr eaLnBrk="1" hangingPunct="1"/>
            <a:r>
              <a:rPr lang="en-US" sz="2800" b="1">
                <a:latin typeface="Palatino Linotype" pitchFamily="18" charset="0"/>
              </a:rPr>
              <a:t>Tom Regan</a:t>
            </a:r>
            <a:r>
              <a:rPr lang="el-GR" sz="2800" b="1">
                <a:latin typeface="Palatino Linotype" pitchFamily="18" charset="0"/>
              </a:rPr>
              <a:t>: </a:t>
            </a:r>
            <a:r>
              <a:rPr lang="el-GR" sz="2800">
                <a:latin typeface="Palatino Linotype" pitchFamily="18" charset="0"/>
              </a:rPr>
              <a:t>Η θεωρία για τα δικαιώματα των άλλων ζώων</a:t>
            </a:r>
          </a:p>
        </p:txBody>
      </p:sp>
      <p:sp>
        <p:nvSpPr>
          <p:cNvPr id="24579" name="Rectangle 3"/>
          <p:cNvSpPr>
            <a:spLocks noGrp="1" noChangeArrowheads="1"/>
          </p:cNvSpPr>
          <p:nvPr>
            <p:ph idx="1"/>
          </p:nvPr>
        </p:nvSpPr>
        <p:spPr>
          <a:xfrm>
            <a:off x="334129" y="2571744"/>
            <a:ext cx="3786214" cy="3786214"/>
          </a:xfrm>
          <a:ln w="57150">
            <a:solidFill>
              <a:schemeClr val="tx1"/>
            </a:solidFill>
          </a:ln>
        </p:spPr>
        <p:txBody>
          <a:bodyPr>
            <a:normAutofit/>
          </a:bodyPr>
          <a:lstStyle/>
          <a:p>
            <a:pPr marL="609600" indent="-609600" eaLnBrk="1" fontAlgn="auto" hangingPunct="1">
              <a:spcAft>
                <a:spcPts val="0"/>
              </a:spcAft>
              <a:buClr>
                <a:schemeClr val="accent3"/>
              </a:buClr>
              <a:buFontTx/>
              <a:buNone/>
              <a:defRPr/>
            </a:pPr>
            <a:r>
              <a:rPr lang="el-GR" sz="2800" dirty="0">
                <a:latin typeface="Palatino Linotype" pitchFamily="18" charset="0"/>
              </a:rPr>
              <a:t>Διάκριση μεταξύ</a:t>
            </a:r>
          </a:p>
          <a:p>
            <a:pPr marL="609600" indent="-609600" eaLnBrk="1" fontAlgn="auto" hangingPunct="1">
              <a:spcAft>
                <a:spcPts val="0"/>
              </a:spcAft>
              <a:buClr>
                <a:schemeClr val="accent3"/>
              </a:buClr>
              <a:buFontTx/>
              <a:buAutoNum type="arabicPeriod"/>
              <a:defRPr/>
            </a:pPr>
            <a:r>
              <a:rPr lang="el-GR" sz="2800" dirty="0">
                <a:latin typeface="Palatino Linotype" pitchFamily="18" charset="0"/>
              </a:rPr>
              <a:t>Άμεσων ηθικών ευθυνών (</a:t>
            </a:r>
            <a:r>
              <a:rPr lang="en-US" sz="2800" dirty="0">
                <a:latin typeface="Palatino Linotype" pitchFamily="18" charset="0"/>
              </a:rPr>
              <a:t>direct duty</a:t>
            </a:r>
            <a:r>
              <a:rPr lang="el-GR" sz="2800" dirty="0">
                <a:latin typeface="Palatino Linotype" pitchFamily="18" charset="0"/>
              </a:rPr>
              <a:t>)</a:t>
            </a:r>
          </a:p>
          <a:p>
            <a:pPr marL="609600" indent="-609600" eaLnBrk="1" fontAlgn="auto" hangingPunct="1">
              <a:spcAft>
                <a:spcPts val="0"/>
              </a:spcAft>
              <a:buClr>
                <a:schemeClr val="accent3"/>
              </a:buClr>
              <a:buFontTx/>
              <a:buAutoNum type="arabicPeriod"/>
              <a:defRPr/>
            </a:pPr>
            <a:r>
              <a:rPr lang="el-GR" sz="2800" dirty="0">
                <a:latin typeface="Palatino Linotype" pitchFamily="18" charset="0"/>
              </a:rPr>
              <a:t>Έμμεσων ηθικών ευθυνών (</a:t>
            </a:r>
            <a:r>
              <a:rPr lang="en-US" sz="2800" dirty="0">
                <a:latin typeface="Palatino Linotype" pitchFamily="18" charset="0"/>
              </a:rPr>
              <a:t>indirect duty</a:t>
            </a:r>
            <a:r>
              <a:rPr lang="el-GR" sz="2800" dirty="0">
                <a:latin typeface="Palatino Linotype" pitchFamily="18" charset="0"/>
              </a:rPr>
              <a:t>) </a:t>
            </a:r>
          </a:p>
          <a:p>
            <a:pPr marL="609600" indent="-609600" eaLnBrk="1" fontAlgn="auto" hangingPunct="1">
              <a:spcAft>
                <a:spcPts val="0"/>
              </a:spcAft>
              <a:buClr>
                <a:schemeClr val="accent3"/>
              </a:buClr>
              <a:buFontTx/>
              <a:buNone/>
              <a:defRPr/>
            </a:pPr>
            <a:endParaRPr lang="el-GR" dirty="0">
              <a:latin typeface="Palatino Linotype" pitchFamily="18" charset="0"/>
            </a:endParaRPr>
          </a:p>
        </p:txBody>
      </p:sp>
      <p:pic>
        <p:nvPicPr>
          <p:cNvPr id="22530" name="Picture 2" descr="Last Chance for Animals - In Memory of Tom Regan"/>
          <p:cNvPicPr>
            <a:picLocks noChangeAspect="1" noChangeArrowheads="1"/>
          </p:cNvPicPr>
          <p:nvPr/>
        </p:nvPicPr>
        <p:blipFill>
          <a:blip r:embed="rId2"/>
          <a:srcRect/>
          <a:stretch>
            <a:fillRect/>
          </a:stretch>
        </p:blipFill>
        <p:spPr bwMode="auto">
          <a:xfrm>
            <a:off x="4556589" y="2786058"/>
            <a:ext cx="7541749" cy="3429024"/>
          </a:xfrm>
          <a:prstGeom prst="rect">
            <a:avLst/>
          </a:prstGeom>
          <a:noFill/>
        </p:spPr>
      </p:pic>
      <p:sp>
        <p:nvSpPr>
          <p:cNvPr id="5" name="Rectangle 3"/>
          <p:cNvSpPr txBox="1">
            <a:spLocks noChangeArrowheads="1"/>
          </p:cNvSpPr>
          <p:nvPr/>
        </p:nvSpPr>
        <p:spPr>
          <a:xfrm>
            <a:off x="905633" y="1142984"/>
            <a:ext cx="6143669" cy="1285884"/>
          </a:xfrm>
          <a:prstGeom prst="rect">
            <a:avLst/>
          </a:prstGeom>
          <a:solidFill>
            <a:schemeClr val="tx1"/>
          </a:solid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l-GR" sz="2200" b="0" i="0" u="none" strike="noStrike" kern="1200" cap="none" spc="0" normalizeH="0" baseline="0" noProof="0" dirty="0">
                <a:ln>
                  <a:noFill/>
                </a:ln>
                <a:solidFill>
                  <a:schemeClr val="tx1"/>
                </a:solidFill>
                <a:effectLst/>
                <a:uLnTx/>
                <a:uFillTx/>
                <a:latin typeface="Palatino Linotype" pitchFamily="18" charset="0"/>
                <a:ea typeface="+mn-ea"/>
                <a:cs typeface="+mn-cs"/>
              </a:rPr>
              <a:t>	</a:t>
            </a:r>
            <a:r>
              <a:rPr kumimoji="0" lang="el-GR" sz="2800" b="0" i="0" u="none" strike="noStrike" kern="1200" cap="none" spc="0" normalizeH="0" baseline="0" noProof="0" dirty="0">
                <a:ln>
                  <a:noFill/>
                </a:ln>
                <a:solidFill>
                  <a:schemeClr val="bg1"/>
                </a:solidFill>
                <a:effectLst/>
                <a:uLnTx/>
                <a:uFillTx/>
                <a:latin typeface="Palatino Linotype" pitchFamily="18" charset="0"/>
                <a:ea typeface="+mn-ea"/>
                <a:cs typeface="+mn-cs"/>
              </a:rPr>
              <a:t>έχουμε άμεσα ηθικά καθήκοντα προς τα άλλα ζώα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4838" y="274638"/>
            <a:ext cx="10888662" cy="777875"/>
          </a:xfrm>
          <a:solidFill>
            <a:schemeClr val="accent1">
              <a:lumMod val="60000"/>
              <a:lumOff val="40000"/>
            </a:schemeClr>
          </a:solidFill>
        </p:spPr>
        <p:txBody>
          <a:bodyPr/>
          <a:lstStyle/>
          <a:p>
            <a:pPr eaLnBrk="1" hangingPunct="1"/>
            <a:r>
              <a:rPr lang="en-US" sz="2800" b="1">
                <a:latin typeface="Palatino Linotype" pitchFamily="18" charset="0"/>
              </a:rPr>
              <a:t>Tom Regan</a:t>
            </a:r>
            <a:r>
              <a:rPr lang="el-GR" sz="2800" b="1">
                <a:latin typeface="Palatino Linotype" pitchFamily="18" charset="0"/>
              </a:rPr>
              <a:t>: </a:t>
            </a:r>
            <a:r>
              <a:rPr lang="el-GR" sz="2800">
                <a:latin typeface="Palatino Linotype" pitchFamily="18" charset="0"/>
              </a:rPr>
              <a:t>Η θεωρία για τα δικαιώματα των άλλων ζώων</a:t>
            </a:r>
          </a:p>
        </p:txBody>
      </p:sp>
      <p:sp>
        <p:nvSpPr>
          <p:cNvPr id="24579" name="Rectangle 3"/>
          <p:cNvSpPr>
            <a:spLocks noGrp="1" noChangeArrowheads="1"/>
          </p:cNvSpPr>
          <p:nvPr>
            <p:ph idx="1"/>
          </p:nvPr>
        </p:nvSpPr>
        <p:spPr>
          <a:xfrm>
            <a:off x="477005" y="1357298"/>
            <a:ext cx="11144328" cy="1428760"/>
          </a:xfrm>
          <a:ln w="57150">
            <a:noFill/>
          </a:ln>
        </p:spPr>
        <p:txBody>
          <a:bodyPr>
            <a:normAutofit/>
          </a:bodyPr>
          <a:lstStyle/>
          <a:p>
            <a:pPr marL="609600" indent="-609600">
              <a:buClr>
                <a:schemeClr val="accent3"/>
              </a:buClr>
              <a:buNone/>
              <a:defRPr/>
            </a:pPr>
            <a:r>
              <a:rPr lang="el-GR" sz="2800" dirty="0">
                <a:latin typeface="Times New Roman" pitchFamily="18" charset="0"/>
                <a:cs typeface="Times New Roman" pitchFamily="18" charset="0"/>
              </a:rPr>
              <a:t>	</a:t>
            </a:r>
            <a:r>
              <a:rPr lang="el-GR" sz="2800" b="1" i="1" dirty="0">
                <a:latin typeface="Times New Roman" pitchFamily="18" charset="0"/>
                <a:cs typeface="Times New Roman" pitchFamily="18" charset="0"/>
              </a:rPr>
              <a:t>Εναντίον της </a:t>
            </a:r>
            <a:r>
              <a:rPr lang="el-GR" sz="2800" b="1" i="1" dirty="0" err="1">
                <a:latin typeface="Times New Roman" pitchFamily="18" charset="0"/>
                <a:cs typeface="Times New Roman" pitchFamily="18" charset="0"/>
              </a:rPr>
              <a:t>συμβολαιοκρατίας</a:t>
            </a:r>
            <a:endParaRPr lang="el-GR" sz="2800" b="1" i="1" dirty="0">
              <a:latin typeface="Times New Roman" pitchFamily="18" charset="0"/>
              <a:cs typeface="Times New Roman" pitchFamily="18" charset="0"/>
            </a:endParaRPr>
          </a:p>
          <a:p>
            <a:pPr marL="609600" indent="-609600">
              <a:buClr>
                <a:schemeClr val="accent3"/>
              </a:buClr>
              <a:buNone/>
              <a:defRPr/>
            </a:pPr>
            <a:r>
              <a:rPr lang="el-GR" sz="2800" dirty="0">
                <a:latin typeface="Times New Roman" pitchFamily="18" charset="0"/>
                <a:cs typeface="Times New Roman" pitchFamily="18" charset="0"/>
              </a:rPr>
              <a:t>	Οι υποχρεώσεις που έχουμε απέναντι στα ζώα δεν είναι έμμεσες</a:t>
            </a:r>
            <a:r>
              <a:rPr lang="en-US" sz="2800" dirty="0">
                <a:latin typeface="Times New Roman" pitchFamily="18" charset="0"/>
                <a:cs typeface="Times New Roman" pitchFamily="18" charset="0"/>
              </a:rPr>
              <a:t>.</a:t>
            </a:r>
            <a:endParaRPr lang="el-GR" sz="2800" b="1" i="1" dirty="0">
              <a:latin typeface="Times New Roman" pitchFamily="18" charset="0"/>
              <a:cs typeface="Times New Roman" pitchFamily="18" charset="0"/>
            </a:endParaRPr>
          </a:p>
          <a:p>
            <a:pPr marL="609600" indent="-609600">
              <a:buClr>
                <a:schemeClr val="accent3"/>
              </a:buClr>
              <a:buNone/>
              <a:defRPr/>
            </a:pPr>
            <a:endParaRPr lang="el-GR" dirty="0"/>
          </a:p>
          <a:p>
            <a:pPr marL="609600" indent="-609600">
              <a:buClr>
                <a:schemeClr val="accent3"/>
              </a:buClr>
              <a:buNone/>
              <a:defRPr/>
            </a:pPr>
            <a:endParaRPr lang="el-GR" dirty="0"/>
          </a:p>
          <a:p>
            <a:pPr marL="609600" indent="-609600" eaLnBrk="1" fontAlgn="auto" hangingPunct="1">
              <a:spcAft>
                <a:spcPts val="0"/>
              </a:spcAft>
              <a:buClr>
                <a:schemeClr val="accent3"/>
              </a:buClr>
              <a:buFontTx/>
              <a:buNone/>
              <a:defRPr/>
            </a:pPr>
            <a:endParaRPr lang="el-GR" dirty="0">
              <a:latin typeface="Palatino Linotype" pitchFamily="18" charset="0"/>
            </a:endParaRPr>
          </a:p>
        </p:txBody>
      </p:sp>
      <p:sp>
        <p:nvSpPr>
          <p:cNvPr id="27650" name="AutoShape 2" descr="Incredible images from the Wildlife Photographer of the Year 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7652" name="AutoShape 4" descr="Incredible images from the Wildlife Photographer of the Year 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7654" name="AutoShape 6" descr="Incredible images from the Wildlife Photographer of the Year 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656" name="Picture 8" descr="Tony Wu in Outdoor Photographer :: Wetpixel.com"/>
          <p:cNvPicPr>
            <a:picLocks noChangeAspect="1" noChangeArrowheads="1"/>
          </p:cNvPicPr>
          <p:nvPr/>
        </p:nvPicPr>
        <p:blipFill>
          <a:blip r:embed="rId2"/>
          <a:srcRect/>
          <a:stretch>
            <a:fillRect/>
          </a:stretch>
        </p:blipFill>
        <p:spPr bwMode="auto">
          <a:xfrm>
            <a:off x="2691583" y="2714620"/>
            <a:ext cx="6175890" cy="38290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4838" y="274638"/>
            <a:ext cx="10888662" cy="777875"/>
          </a:xfrm>
          <a:solidFill>
            <a:schemeClr val="accent1">
              <a:lumMod val="60000"/>
              <a:lumOff val="40000"/>
            </a:schemeClr>
          </a:solidFill>
        </p:spPr>
        <p:txBody>
          <a:bodyPr/>
          <a:lstStyle/>
          <a:p>
            <a:pPr eaLnBrk="1" hangingPunct="1"/>
            <a:r>
              <a:rPr lang="en-US" sz="2800" b="1">
                <a:latin typeface="Palatino Linotype" pitchFamily="18" charset="0"/>
              </a:rPr>
              <a:t>Tom Regan</a:t>
            </a:r>
            <a:r>
              <a:rPr lang="el-GR" sz="2800" b="1">
                <a:latin typeface="Palatino Linotype" pitchFamily="18" charset="0"/>
              </a:rPr>
              <a:t>: </a:t>
            </a:r>
            <a:r>
              <a:rPr lang="el-GR" sz="2800">
                <a:latin typeface="Palatino Linotype" pitchFamily="18" charset="0"/>
              </a:rPr>
              <a:t>Η θεωρία για τα δικαιώματα των άλλων ζώων</a:t>
            </a:r>
          </a:p>
        </p:txBody>
      </p:sp>
      <p:sp>
        <p:nvSpPr>
          <p:cNvPr id="24579" name="Rectangle 3"/>
          <p:cNvSpPr>
            <a:spLocks noGrp="1" noChangeArrowheads="1"/>
          </p:cNvSpPr>
          <p:nvPr>
            <p:ph idx="1"/>
          </p:nvPr>
        </p:nvSpPr>
        <p:spPr>
          <a:xfrm>
            <a:off x="334129" y="1357298"/>
            <a:ext cx="11144328" cy="5000660"/>
          </a:xfrm>
          <a:ln w="57150">
            <a:noFill/>
          </a:ln>
        </p:spPr>
        <p:txBody>
          <a:bodyPr>
            <a:normAutofit lnSpcReduction="10000"/>
          </a:bodyPr>
          <a:lstStyle/>
          <a:p>
            <a:pPr marL="609600" indent="-609600">
              <a:buClr>
                <a:schemeClr val="accent3"/>
              </a:buClr>
              <a:buNone/>
              <a:defRPr/>
            </a:pPr>
            <a:r>
              <a:rPr lang="el-GR" sz="2800" dirty="0">
                <a:latin typeface="Times New Roman" pitchFamily="18" charset="0"/>
                <a:cs typeface="Times New Roman" pitchFamily="18" charset="0"/>
              </a:rPr>
              <a:t>	</a:t>
            </a:r>
            <a:r>
              <a:rPr lang="el-GR" sz="2800" b="1" i="1" dirty="0">
                <a:latin typeface="Times New Roman" pitchFamily="18" charset="0"/>
                <a:cs typeface="Times New Roman" pitchFamily="18" charset="0"/>
              </a:rPr>
              <a:t>Εναντίον του ωφελιμισμού</a:t>
            </a:r>
          </a:p>
          <a:p>
            <a:pPr marL="609600" indent="-609600">
              <a:buClr>
                <a:schemeClr val="accent3"/>
              </a:buClr>
              <a:buNone/>
              <a:defRPr/>
            </a:pPr>
            <a:r>
              <a:rPr lang="el-GR" sz="2800" dirty="0">
                <a:latin typeface="Times New Roman" pitchFamily="18" charset="0"/>
                <a:cs typeface="Times New Roman" pitchFamily="18" charset="0"/>
              </a:rPr>
              <a:t>	«Ο ωφελιμισμός δεν εξασφαλίζει ίσα ηθικά δικαιώματα για τα άτομα αφού δεν προϋποθέτει ότι αυτά έχουν ίση εγγενή αξία. Αυτό που έχει αξία για έναν ωφελιμιστή είναι η ικανοποίηση των συμφερόντων του ατόμου, όχι το άτομο το οποίο έχει αυτά τα συμφέροντα. Ένας κόσμος όπου ικανοποιείς τις επιθυμίες σου για νερό, φαγητό και θέρμανση είναι, τηρουμένων των αναλογιών, καλύτερος από έναν κόσμο στον οποίο αυτές οι επιθυμίες μένουν ανικανοποίητες. Και το ίδιο ισχύει και για ένα ζώο που έχει παρόμοιες επιθυμίες. Αλλά </a:t>
            </a:r>
            <a:r>
              <a:rPr lang="el-GR" sz="2800">
                <a:latin typeface="Times New Roman" pitchFamily="18" charset="0"/>
                <a:cs typeface="Times New Roman" pitchFamily="18" charset="0"/>
              </a:rPr>
              <a:t>ούτε εσείς </a:t>
            </a:r>
            <a:r>
              <a:rPr lang="el-GR" sz="2800" dirty="0">
                <a:latin typeface="Times New Roman" pitchFamily="18" charset="0"/>
                <a:cs typeface="Times New Roman" pitchFamily="18" charset="0"/>
              </a:rPr>
              <a:t>ούτε το ζώο έχετε </a:t>
            </a:r>
            <a:r>
              <a:rPr lang="el-GR" sz="2800" dirty="0" err="1">
                <a:latin typeface="Times New Roman" pitchFamily="18" charset="0"/>
                <a:cs typeface="Times New Roman" pitchFamily="18" charset="0"/>
              </a:rPr>
              <a:t>αυταξία</a:t>
            </a:r>
            <a:r>
              <a:rPr lang="el-GR" sz="2800" dirty="0">
                <a:latin typeface="Times New Roman" pitchFamily="18" charset="0"/>
                <a:cs typeface="Times New Roman" pitchFamily="18" charset="0"/>
              </a:rPr>
              <a:t>. Μόνο τα συναισθήματά σας έχουν.»</a:t>
            </a:r>
            <a:r>
              <a:rPr lang="en-US" sz="2800" b="1" dirty="0">
                <a:latin typeface="Times New Roman" pitchFamily="18" charset="0"/>
                <a:cs typeface="Times New Roman" pitchFamily="18" charset="0"/>
              </a:rPr>
              <a:t> </a:t>
            </a:r>
            <a:endParaRPr lang="el-GR" sz="2800" b="1" dirty="0">
              <a:latin typeface="Times New Roman" pitchFamily="18" charset="0"/>
              <a:cs typeface="Times New Roman" pitchFamily="18" charset="0"/>
            </a:endParaRPr>
          </a:p>
          <a:p>
            <a:pPr marL="609600" indent="-609600">
              <a:buClr>
                <a:schemeClr val="accent3"/>
              </a:buClr>
              <a:buNone/>
              <a:defRPr/>
            </a:pPr>
            <a:endParaRPr lang="el-GR" sz="2800" b="1" dirty="0">
              <a:latin typeface="Times New Roman" pitchFamily="18" charset="0"/>
              <a:cs typeface="Times New Roman" pitchFamily="18" charset="0"/>
            </a:endParaRPr>
          </a:p>
          <a:p>
            <a:pPr marL="609600" indent="-609600">
              <a:buClr>
                <a:schemeClr val="accent3"/>
              </a:buClr>
              <a:buNone/>
              <a:defRPr/>
            </a:pPr>
            <a:r>
              <a:rPr lang="en-US" sz="2800" b="1" dirty="0">
                <a:latin typeface="Times New Roman" pitchFamily="18" charset="0"/>
                <a:cs typeface="Times New Roman" pitchFamily="18" charset="0"/>
              </a:rPr>
              <a:t>Tom Regan, </a:t>
            </a:r>
            <a:r>
              <a:rPr lang="el-GR" sz="2800" b="1" i="1" dirty="0">
                <a:latin typeface="Times New Roman" pitchFamily="18" charset="0"/>
                <a:cs typeface="Times New Roman" pitchFamily="18" charset="0"/>
              </a:rPr>
              <a:t>Η υπόθεση των δικαιωμάτων των ζώων</a:t>
            </a:r>
          </a:p>
          <a:p>
            <a:pPr marL="609600" indent="-609600">
              <a:buClr>
                <a:schemeClr val="accent3"/>
              </a:buClr>
              <a:buNone/>
              <a:defRPr/>
            </a:pPr>
            <a:endParaRPr lang="el-GR" dirty="0"/>
          </a:p>
          <a:p>
            <a:pPr marL="609600" indent="-609600">
              <a:buClr>
                <a:schemeClr val="accent3"/>
              </a:buClr>
              <a:buNone/>
              <a:defRPr/>
            </a:pPr>
            <a:endParaRPr lang="el-GR" dirty="0"/>
          </a:p>
          <a:p>
            <a:pPr marL="609600" indent="-609600" eaLnBrk="1" fontAlgn="auto" hangingPunct="1">
              <a:spcAft>
                <a:spcPts val="0"/>
              </a:spcAft>
              <a:buClr>
                <a:schemeClr val="accent3"/>
              </a:buClr>
              <a:buFontTx/>
              <a:buNone/>
              <a:defRPr/>
            </a:pPr>
            <a:endParaRPr lang="el-GR" dirty="0">
              <a:latin typeface="Palatino Linotype"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2712</Words>
  <Application>Microsoft Office PowerPoint</Application>
  <PresentationFormat>Προσαρμογή</PresentationFormat>
  <Paragraphs>168</Paragraphs>
  <Slides>34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34</vt:i4>
      </vt:variant>
    </vt:vector>
  </HeadingPairs>
  <TitlesOfParts>
    <vt:vector size="41" baseType="lpstr">
      <vt:lpstr>Arial</vt:lpstr>
      <vt:lpstr>Calibri</vt:lpstr>
      <vt:lpstr>Courier New</vt:lpstr>
      <vt:lpstr>Palatino Linotype</vt:lpstr>
      <vt:lpstr>Times New Roman</vt:lpstr>
      <vt:lpstr>Wingdings</vt:lpstr>
      <vt:lpstr>Θέμα του Office</vt:lpstr>
      <vt:lpstr>Μάθημα: Ηθική και ζώα</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Tom Regan: Η θεωρία για τα δικαιώματα των άλλων ζώων</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lpstr>Η θεωρία των δικαιωμάτων των Ντόναλντσον και Κίμλικα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Σεμινάριο Ζώα και ηθική</dc:title>
  <dc:creator>Stavros Karageorgakis</dc:creator>
  <cp:lastModifiedBy>ΣΤΑΥΡΟΣ ΚΑΡΑΓΕΩΡΓΑΚΗΣ</cp:lastModifiedBy>
  <cp:revision>80</cp:revision>
  <dcterms:created xsi:type="dcterms:W3CDTF">2021-02-22T15:05:18Z</dcterms:created>
  <dcterms:modified xsi:type="dcterms:W3CDTF">2024-12-11T07:42:09Z</dcterms:modified>
</cp:coreProperties>
</file>