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3245CD-5545-4213-9CE5-F3282F0417DE}" type="datetimeFigureOut">
              <a:rPr lang="el-GR" smtClean="0"/>
              <a:pPr/>
              <a:t>19/12/2016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0B3C4-451C-487A-A89A-549A94B2684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5BE835E-BB3E-404F-AABC-8F9D6FD37F56}" type="datetime1">
              <a:rPr lang="el-GR" smtClean="0"/>
              <a:pPr/>
              <a:t>19/12/2016</a:t>
            </a:fld>
            <a:endParaRPr lang="el-GR"/>
          </a:p>
        </p:txBody>
      </p:sp>
      <p:sp>
        <p:nvSpPr>
          <p:cNvPr id="17" name="Footer Placeholder 16"/>
          <p:cNvSpPr>
            <a:spLocks noGrp="1"/>
          </p:cNvSpPr>
          <p:nvPr>
            <p:ph type="ftr" sz="quarter" idx="11"/>
          </p:nvPr>
        </p:nvSpPr>
        <p:spPr>
          <a:xfrm>
            <a:off x="5410200" y="4205288"/>
            <a:ext cx="1295400" cy="457200"/>
          </a:xfrm>
        </p:spPr>
        <p:txBody>
          <a:bodyPr/>
          <a:lstStyle/>
          <a:p>
            <a:endParaRPr lang="el-G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621F88C-EB5A-4F3E-BC65-237D0A410C0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CA0259-3CA0-4270-B65C-B46473191C0F}" type="datetime1">
              <a:rPr lang="el-GR" smtClean="0"/>
              <a:pPr/>
              <a:t>19/12/2016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21F88C-EB5A-4F3E-BC65-237D0A410C0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78FB86-02E6-4955-A5F2-4113AB0E610C}" type="datetime1">
              <a:rPr lang="el-GR" smtClean="0"/>
              <a:pPr/>
              <a:t>19/12/2016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21F88C-EB5A-4F3E-BC65-237D0A410C0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54FA1-542E-4A92-8755-D711EA44CFD5}" type="datetime1">
              <a:rPr lang="el-GR" smtClean="0"/>
              <a:pPr/>
              <a:t>19/12/2016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21F88C-EB5A-4F3E-BC65-237D0A410C0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A83FF6-F9D0-4867-BCA0-EFEF55FC5A54}" type="datetime1">
              <a:rPr lang="el-GR" smtClean="0"/>
              <a:pPr/>
              <a:t>19/12/2016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21F88C-EB5A-4F3E-BC65-237D0A410C0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F6138A-BC58-463E-8847-3E923B7FD454}" type="datetime1">
              <a:rPr lang="el-GR" smtClean="0"/>
              <a:pPr/>
              <a:t>19/12/2016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21F88C-EB5A-4F3E-BC65-237D0A410C0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F27EE61-670B-4E21-B4C1-5C5254FA2186}" type="datetime1">
              <a:rPr lang="el-GR" smtClean="0"/>
              <a:pPr/>
              <a:t>19/12/2016</a:t>
            </a:fld>
            <a:endParaRPr lang="el-GR"/>
          </a:p>
        </p:txBody>
      </p:sp>
      <p:sp>
        <p:nvSpPr>
          <p:cNvPr id="27" name="Slide Number Placeholder 26"/>
          <p:cNvSpPr>
            <a:spLocks noGrp="1"/>
          </p:cNvSpPr>
          <p:nvPr>
            <p:ph type="sldNum" sz="quarter" idx="11"/>
          </p:nvPr>
        </p:nvSpPr>
        <p:spPr/>
        <p:txBody>
          <a:bodyPr rtlCol="0"/>
          <a:lstStyle/>
          <a:p>
            <a:fld id="{7621F88C-EB5A-4F3E-BC65-237D0A410C03}" type="slidenum">
              <a:rPr lang="el-GR" smtClean="0"/>
              <a:pPr/>
              <a:t>‹#›</a:t>
            </a:fld>
            <a:endParaRPr lang="el-GR"/>
          </a:p>
        </p:txBody>
      </p:sp>
      <p:sp>
        <p:nvSpPr>
          <p:cNvPr id="28" name="Footer Placeholder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94B2B18-5E5D-4A1B-9701-4677EDAC4337}" type="datetime1">
              <a:rPr lang="el-GR" smtClean="0"/>
              <a:pPr/>
              <a:t>19/12/2016</a:t>
            </a:fld>
            <a:endParaRPr lang="el-GR"/>
          </a:p>
        </p:txBody>
      </p:sp>
      <p:sp>
        <p:nvSpPr>
          <p:cNvPr id="4" name="Footer Placeholder 3"/>
          <p:cNvSpPr>
            <a:spLocks noGrp="1"/>
          </p:cNvSpPr>
          <p:nvPr>
            <p:ph type="ftr" sz="quarter" idx="11"/>
          </p:nvPr>
        </p:nvSpPr>
        <p:spPr>
          <a:xfrm>
            <a:off x="5257800" y="612648"/>
            <a:ext cx="1325880" cy="457200"/>
          </a:xfrm>
        </p:spPr>
        <p:txBody>
          <a:bodyPr/>
          <a:lstStyle/>
          <a:p>
            <a:endParaRPr lang="el-GR"/>
          </a:p>
        </p:txBody>
      </p:sp>
      <p:sp>
        <p:nvSpPr>
          <p:cNvPr id="5" name="Slide Number Placeholder 4"/>
          <p:cNvSpPr>
            <a:spLocks noGrp="1"/>
          </p:cNvSpPr>
          <p:nvPr>
            <p:ph type="sldNum" sz="quarter" idx="12"/>
          </p:nvPr>
        </p:nvSpPr>
        <p:spPr>
          <a:xfrm>
            <a:off x="8174736" y="2272"/>
            <a:ext cx="762000" cy="365760"/>
          </a:xfrm>
        </p:spPr>
        <p:txBody>
          <a:bodyPr/>
          <a:lstStyle/>
          <a:p>
            <a:fld id="{7621F88C-EB5A-4F3E-BC65-237D0A410C0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E7236-8E8E-40C4-B763-D2B23D01902E}" type="datetime1">
              <a:rPr lang="el-GR" smtClean="0"/>
              <a:pPr/>
              <a:t>19/12/2016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621F88C-EB5A-4F3E-BC65-237D0A410C0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3815F4-B8A8-4A16-9BC4-A83B62C80A19}" type="datetime1">
              <a:rPr lang="el-GR" smtClean="0"/>
              <a:pPr/>
              <a:t>19/12/2016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21F88C-EB5A-4F3E-BC65-237D0A410C0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BAE901-FE06-4EDB-BEA3-42077F2BDE07}" type="datetime1">
              <a:rPr lang="el-GR" smtClean="0"/>
              <a:pPr/>
              <a:t>19/12/2016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21F88C-EB5A-4F3E-BC65-237D0A410C0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DF30F81-D304-408A-8FBC-D642F1AD77C6}" type="datetime1">
              <a:rPr lang="el-GR" smtClean="0"/>
              <a:pPr/>
              <a:t>19/12/2016</a:t>
            </a:fld>
            <a:endParaRPr lang="el-G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621F88C-EB5A-4F3E-BC65-237D0A410C0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Οι Θεμελιώδεις Αρχές της Λειτουργικής Σύνταξης</a:t>
            </a:r>
            <a:endParaRPr lang="el-GR" dirty="0"/>
          </a:p>
        </p:txBody>
      </p:sp>
      <p:sp>
        <p:nvSpPr>
          <p:cNvPr id="3" name="Subtitle 2"/>
          <p:cNvSpPr>
            <a:spLocks noGrp="1"/>
          </p:cNvSpPr>
          <p:nvPr>
            <p:ph type="subTitle" idx="1"/>
          </p:nvPr>
        </p:nvSpPr>
        <p:spPr/>
        <p:txBody>
          <a:bodyPr/>
          <a:lstStyle/>
          <a:p>
            <a:r>
              <a:rPr lang="el-GR" sz="2800" b="1" dirty="0" smtClean="0"/>
              <a:t>Αντρέ </a:t>
            </a:r>
            <a:r>
              <a:rPr lang="el-GR" sz="2800" b="1" dirty="0" err="1" smtClean="0"/>
              <a:t>Μαρτινέ</a:t>
            </a:r>
            <a:endParaRPr lang="el-GR" sz="2800" b="1" dirty="0" smtClean="0"/>
          </a:p>
          <a:p>
            <a:endParaRPr lang="el-GR" dirty="0" smtClean="0"/>
          </a:p>
          <a:p>
            <a:r>
              <a:rPr lang="el-GR" dirty="0" smtClean="0"/>
              <a:t>Παρουσίαση: </a:t>
            </a:r>
          </a:p>
          <a:p>
            <a:r>
              <a:rPr lang="el-GR" b="1" dirty="0" smtClean="0"/>
              <a:t>Δημήτρης Κοτοπούλης.</a:t>
            </a:r>
            <a:endParaRPr lang="el-GR" b="1" dirty="0"/>
          </a:p>
        </p:txBody>
      </p:sp>
      <p:sp>
        <p:nvSpPr>
          <p:cNvPr id="5" name="TextBox 4"/>
          <p:cNvSpPr txBox="1"/>
          <p:nvPr/>
        </p:nvSpPr>
        <p:spPr>
          <a:xfrm>
            <a:off x="5471592" y="4077072"/>
            <a:ext cx="3672408" cy="2585323"/>
          </a:xfrm>
          <a:prstGeom prst="rect">
            <a:avLst/>
          </a:prstGeom>
          <a:noFill/>
        </p:spPr>
        <p:txBody>
          <a:bodyPr wrap="square" rtlCol="0">
            <a:spAutoFit/>
          </a:bodyPr>
          <a:lstStyle/>
          <a:p>
            <a:pPr algn="just"/>
            <a:r>
              <a:rPr lang="el-GR" dirty="0" smtClean="0"/>
              <a:t>Δημοσιεύτηκε στο </a:t>
            </a:r>
            <a:r>
              <a:rPr lang="en-US" i="1" dirty="0" smtClean="0"/>
              <a:t>Monograph Series on Language and Linguistics </a:t>
            </a:r>
            <a:r>
              <a:rPr lang="en-US" dirty="0" smtClean="0"/>
              <a:t>17 (1964), </a:t>
            </a:r>
            <a:r>
              <a:rPr lang="el-GR" dirty="0" smtClean="0"/>
              <a:t>με τον τίτλο: </a:t>
            </a:r>
            <a:r>
              <a:rPr lang="en-US" i="1" dirty="0" smtClean="0"/>
              <a:t>The Foundations of Functional Syntax. </a:t>
            </a:r>
            <a:r>
              <a:rPr lang="el-GR" dirty="0" smtClean="0"/>
              <a:t>Για τα ελληνικά βλ. το βιβλίο </a:t>
            </a:r>
            <a:r>
              <a:rPr lang="en-US" b="1" dirty="0" smtClean="0"/>
              <a:t>Martinet, Andre</a:t>
            </a:r>
            <a:r>
              <a:rPr lang="el-GR" b="1" dirty="0" smtClean="0"/>
              <a:t> (1985). </a:t>
            </a:r>
            <a:r>
              <a:rPr lang="el-GR" b="1" i="1" dirty="0" smtClean="0"/>
              <a:t>Θέματα Λειτουργικής Σύνταξης</a:t>
            </a:r>
            <a:r>
              <a:rPr lang="el-GR" b="1" dirty="0" smtClean="0"/>
              <a:t>. Αθήνα: Νεφέλη, 124-144.</a:t>
            </a:r>
            <a:endParaRPr lang="el-GR"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(η σχέση υπονοείται από το ίδιο το στοιχείο)</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Πολύ αντιοικονομικός τρόπος δήλωσης των σχέσεων – Δεν υπάρχουν γλώσσες που να σημαδεύουν παντού τις σχέσεις με αυτόν τον τρόπο.</a:t>
            </a:r>
          </a:p>
          <a:p>
            <a:r>
              <a:rPr lang="el-GR" dirty="0" smtClean="0"/>
              <a:t>Σε κάθε γλώσσα είναι σχετικά λίγες οι μονάδες που χρησιμοποιούνται για να εκφράσουν ταυτόχρονα και την σημασία τους και την σχέση τους με την πρόταση. </a:t>
            </a:r>
          </a:p>
          <a:p>
            <a:r>
              <a:rPr lang="el-GR" dirty="0" smtClean="0"/>
              <a:t>Μπορεί η βασική σημασία ενός στοιχείου να εμπεριέχει και την σχέση με την πρόταση, ενώ, όταν πρέπει να δηλωθεί κάποια άλλη σχέση, να χρησιμοποιούνται άλλοι τρόποι δήλωσης.</a:t>
            </a:r>
          </a:p>
        </p:txBody>
      </p:sp>
      <p:sp>
        <p:nvSpPr>
          <p:cNvPr id="4" name="Slide Number Placeholder 3"/>
          <p:cNvSpPr>
            <a:spLocks noGrp="1"/>
          </p:cNvSpPr>
          <p:nvPr>
            <p:ph type="sldNum" sz="quarter" idx="12"/>
          </p:nvPr>
        </p:nvSpPr>
        <p:spPr/>
        <p:txBody>
          <a:bodyPr/>
          <a:lstStyle/>
          <a:p>
            <a:fld id="{7621F88C-EB5A-4F3E-BC65-237D0A410C03}"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(η σχέση υπονοείται από το ίδιο το στοιχείο)</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Παραδείγματα:</a:t>
            </a:r>
          </a:p>
          <a:p>
            <a:pPr lvl="1"/>
            <a:r>
              <a:rPr lang="el-GR" dirty="0" smtClean="0"/>
              <a:t>Επιρρήματα με επιρρηματική </a:t>
            </a:r>
            <a:r>
              <a:rPr lang="en-US" dirty="0" smtClean="0"/>
              <a:t>vs. </a:t>
            </a:r>
            <a:r>
              <a:rPr lang="el-GR" dirty="0" smtClean="0"/>
              <a:t>ονοματική χρήση</a:t>
            </a:r>
          </a:p>
          <a:p>
            <a:pPr lvl="2">
              <a:buNone/>
            </a:pPr>
            <a:r>
              <a:rPr lang="el-GR" dirty="0" smtClean="0"/>
              <a:t>«</a:t>
            </a:r>
            <a:r>
              <a:rPr lang="el-GR" dirty="0" err="1" smtClean="0"/>
              <a:t>χθές</a:t>
            </a:r>
            <a:r>
              <a:rPr lang="el-GR" dirty="0" smtClean="0"/>
              <a:t>»</a:t>
            </a:r>
            <a:br>
              <a:rPr lang="el-GR" dirty="0" smtClean="0"/>
            </a:br>
            <a:r>
              <a:rPr lang="el-GR" dirty="0" smtClean="0"/>
              <a:t>Ο Γιάννης ήρθε </a:t>
            </a:r>
            <a:r>
              <a:rPr lang="el-GR" b="1" dirty="0" smtClean="0"/>
              <a:t>χθες</a:t>
            </a:r>
            <a:r>
              <a:rPr lang="el-GR" dirty="0" smtClean="0"/>
              <a:t> από το σπίτι</a:t>
            </a:r>
            <a:br>
              <a:rPr lang="el-GR" dirty="0" smtClean="0"/>
            </a:br>
            <a:r>
              <a:rPr lang="el-GR" dirty="0" smtClean="0"/>
              <a:t>Μη σκέφτεσαι </a:t>
            </a:r>
            <a:r>
              <a:rPr lang="el-GR" b="1" dirty="0" smtClean="0"/>
              <a:t>το χθες</a:t>
            </a:r>
            <a:r>
              <a:rPr lang="el-GR" dirty="0" smtClean="0"/>
              <a:t>, γιατί πληγώνεσαι</a:t>
            </a:r>
          </a:p>
          <a:p>
            <a:pPr lvl="1"/>
            <a:r>
              <a:rPr lang="el-GR" dirty="0" smtClean="0"/>
              <a:t>Επίθετα ως προσδιορισμοί</a:t>
            </a:r>
            <a:r>
              <a:rPr lang="en-US" dirty="0" smtClean="0"/>
              <a:t> vs. </a:t>
            </a:r>
            <a:r>
              <a:rPr lang="el-GR" dirty="0" smtClean="0"/>
              <a:t>ως κατηγορήματα</a:t>
            </a:r>
          </a:p>
          <a:p>
            <a:pPr lvl="2">
              <a:buNone/>
            </a:pPr>
            <a:r>
              <a:rPr lang="el-GR" dirty="0" smtClean="0"/>
              <a:t>«όμορφος»</a:t>
            </a:r>
            <a:br>
              <a:rPr lang="el-GR" dirty="0" smtClean="0"/>
            </a:br>
            <a:r>
              <a:rPr lang="el-GR" dirty="0" smtClean="0"/>
              <a:t>Το </a:t>
            </a:r>
            <a:r>
              <a:rPr lang="el-GR" b="1" dirty="0" smtClean="0"/>
              <a:t>όμορφο </a:t>
            </a:r>
            <a:r>
              <a:rPr lang="el-GR" dirty="0" smtClean="0"/>
              <a:t>αγόρι μίλησε στο κορίτσι</a:t>
            </a:r>
            <a:br>
              <a:rPr lang="el-GR" dirty="0" smtClean="0"/>
            </a:br>
            <a:r>
              <a:rPr lang="el-GR" dirty="0" smtClean="0"/>
              <a:t>Το αγόρι το οποίο μιλάει στο κορίτσι </a:t>
            </a:r>
            <a:r>
              <a:rPr lang="el-GR" b="1" dirty="0" smtClean="0"/>
              <a:t>είναι όμορφο</a:t>
            </a:r>
            <a:endParaRPr lang="el-GR" dirty="0" smtClean="0"/>
          </a:p>
          <a:p>
            <a:pPr lvl="1"/>
            <a:r>
              <a:rPr lang="el-GR" dirty="0" smtClean="0"/>
              <a:t>Συγκρητισμός Ονομαστικής και Αιτιατικής</a:t>
            </a:r>
          </a:p>
          <a:p>
            <a:pPr lvl="2">
              <a:buNone/>
            </a:pPr>
            <a:r>
              <a:rPr lang="el-GR" dirty="0" smtClean="0"/>
              <a:t>Ουδέτερα ονόματα</a:t>
            </a:r>
            <a:br>
              <a:rPr lang="el-GR" dirty="0" smtClean="0"/>
            </a:br>
            <a:r>
              <a:rPr lang="el-GR" dirty="0" smtClean="0"/>
              <a:t>Το αγόρι χτύπησε το δάχτυλό του</a:t>
            </a:r>
            <a:br>
              <a:rPr lang="el-GR" dirty="0" smtClean="0"/>
            </a:br>
            <a:r>
              <a:rPr lang="el-GR" dirty="0" smtClean="0"/>
              <a:t>Το δάχτυλό του χτύπησε το αγόρι </a:t>
            </a:r>
          </a:p>
          <a:p>
            <a:pPr lvl="2">
              <a:buNone/>
            </a:pPr>
            <a:r>
              <a:rPr lang="el-GR" dirty="0" smtClean="0"/>
              <a:t>(Η δεύτερη πρόταση θα μπορούσε να γίνει κατανοητή μόνο ως μία εκδοχή της πρώτης με θεματοποίηση, καθώς το δάχτυλο δεν θα μπορούσε αφ’ εαυτού να θεωρηθεί δράστης της ενέργειας «χτύπησε» στον πραγματικό κόσμο.)</a:t>
            </a:r>
          </a:p>
          <a:p>
            <a:pPr lvl="1"/>
            <a:endParaRPr lang="el-GR" dirty="0" smtClean="0"/>
          </a:p>
        </p:txBody>
      </p:sp>
      <p:sp>
        <p:nvSpPr>
          <p:cNvPr id="4" name="Slide Number Placeholder 3"/>
          <p:cNvSpPr>
            <a:spLocks noGrp="1"/>
          </p:cNvSpPr>
          <p:nvPr>
            <p:ph type="sldNum" sz="quarter" idx="12"/>
          </p:nvPr>
        </p:nvSpPr>
        <p:spPr/>
        <p:txBody>
          <a:bodyPr/>
          <a:lstStyle/>
          <a:p>
            <a:fld id="{7621F88C-EB5A-4F3E-BC65-237D0A410C03}" type="slidenum">
              <a:rPr lang="el-GR" smtClean="0"/>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(διάταξη)</a:t>
            </a:r>
            <a:endParaRPr lang="el-GR" dirty="0"/>
          </a:p>
        </p:txBody>
      </p:sp>
      <p:sp>
        <p:nvSpPr>
          <p:cNvPr id="3" name="Content Placeholder 2"/>
          <p:cNvSpPr>
            <a:spLocks noGrp="1"/>
          </p:cNvSpPr>
          <p:nvPr>
            <p:ph idx="1"/>
          </p:nvPr>
        </p:nvSpPr>
        <p:spPr/>
        <p:txBody>
          <a:bodyPr>
            <a:normAutofit fontScale="92500"/>
          </a:bodyPr>
          <a:lstStyle/>
          <a:p>
            <a:r>
              <a:rPr lang="el-GR" b="1" dirty="0" smtClean="0"/>
              <a:t>2</a:t>
            </a:r>
            <a:r>
              <a:rPr lang="el-GR" b="1" baseline="30000" dirty="0" smtClean="0"/>
              <a:t>ον</a:t>
            </a:r>
            <a:r>
              <a:rPr lang="el-GR" b="1" dirty="0" smtClean="0"/>
              <a:t>: «Ένας άλλος τρόπος […] συνίσταται στην τοποθέτηση [των στοιχείων μέσα στην αλυσίδα του λόγου], σύμφωνα με μία τάξη που να δηλώνει τις αμοιβαίες σχέσεις τους.»</a:t>
            </a:r>
          </a:p>
          <a:p>
            <a:pPr lvl="1">
              <a:buNone/>
            </a:pPr>
            <a:r>
              <a:rPr lang="el-GR" sz="1800" dirty="0" smtClean="0"/>
              <a:t>π.χ. </a:t>
            </a:r>
            <a:br>
              <a:rPr lang="el-GR" sz="1800" dirty="0" smtClean="0"/>
            </a:br>
            <a:r>
              <a:rPr lang="en-US" sz="1800" dirty="0" smtClean="0"/>
              <a:t>John kissed Mary </a:t>
            </a:r>
            <a:r>
              <a:rPr lang="el-GR" sz="1800" dirty="0" smtClean="0"/>
              <a:t>(</a:t>
            </a:r>
            <a:r>
              <a:rPr lang="en-US" sz="1800" dirty="0" smtClean="0"/>
              <a:t>John – </a:t>
            </a:r>
            <a:r>
              <a:rPr lang="el-GR" sz="1800" dirty="0" smtClean="0"/>
              <a:t>ΔΡ, </a:t>
            </a:r>
            <a:r>
              <a:rPr lang="en-US" sz="1800" dirty="0" smtClean="0"/>
              <a:t>Mary – </a:t>
            </a:r>
            <a:r>
              <a:rPr lang="el-GR" sz="1800" dirty="0" smtClean="0"/>
              <a:t>ΘΕ)</a:t>
            </a:r>
            <a:br>
              <a:rPr lang="el-GR" sz="1800" dirty="0" smtClean="0"/>
            </a:br>
            <a:r>
              <a:rPr lang="en-US" sz="1800" dirty="0" smtClean="0"/>
              <a:t>Mary kissed John </a:t>
            </a:r>
            <a:r>
              <a:rPr lang="el-GR" sz="1800" dirty="0" smtClean="0"/>
              <a:t>(</a:t>
            </a:r>
            <a:r>
              <a:rPr lang="en-US" sz="1800" dirty="0" smtClean="0"/>
              <a:t>John – </a:t>
            </a:r>
            <a:r>
              <a:rPr lang="el-GR" sz="1800" dirty="0" smtClean="0"/>
              <a:t>ΘΕ, </a:t>
            </a:r>
            <a:r>
              <a:rPr lang="en-US" sz="1800" dirty="0" smtClean="0"/>
              <a:t>Mary – </a:t>
            </a:r>
            <a:r>
              <a:rPr lang="el-GR" sz="1800" dirty="0" smtClean="0"/>
              <a:t>ΔΡ)</a:t>
            </a:r>
            <a:endParaRPr lang="en-US" sz="1800" dirty="0" smtClean="0"/>
          </a:p>
          <a:p>
            <a:r>
              <a:rPr lang="el-GR" dirty="0" smtClean="0"/>
              <a:t>Ο τρόπος αυτός μπορεί να δηλώνει μόνο </a:t>
            </a:r>
            <a:r>
              <a:rPr lang="el-GR" dirty="0" err="1" smtClean="0"/>
              <a:t>περιο</a:t>
            </a:r>
            <a:r>
              <a:rPr lang="el-GR" dirty="0" smtClean="0"/>
              <a:t>-</a:t>
            </a:r>
            <a:r>
              <a:rPr lang="el-GR" dirty="0" err="1" smtClean="0"/>
              <a:t>ρισμένο</a:t>
            </a:r>
            <a:r>
              <a:rPr lang="el-GR" dirty="0" smtClean="0"/>
              <a:t> αριθμό σχέσεων, εφόσον οι μονάδες μέσα στην γραμμική διαδοχή μπορεί να εμφανίζονται μόνο πριν ή μετά από ένα άλλο στοιχείο.</a:t>
            </a:r>
          </a:p>
          <a:p>
            <a:endParaRPr lang="el-GR" b="1" dirty="0" smtClean="0"/>
          </a:p>
          <a:p>
            <a:pPr lvl="1"/>
            <a:endParaRPr lang="el-GR" dirty="0" smtClean="0"/>
          </a:p>
        </p:txBody>
      </p:sp>
      <p:sp>
        <p:nvSpPr>
          <p:cNvPr id="4" name="Slide Number Placeholder 3"/>
          <p:cNvSpPr>
            <a:spLocks noGrp="1"/>
          </p:cNvSpPr>
          <p:nvPr>
            <p:ph type="sldNum" sz="quarter" idx="12"/>
          </p:nvPr>
        </p:nvSpPr>
        <p:spPr/>
        <p:txBody>
          <a:bodyPr/>
          <a:lstStyle/>
          <a:p>
            <a:fld id="{7621F88C-EB5A-4F3E-BC65-237D0A410C03}"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(διάταξη)</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Κάθε φορά που κωδικοποιούμε μία εμπειρία, επιλέγουμε κάποιο κεντρικό γνώρισμά της = η </a:t>
            </a:r>
            <a:r>
              <a:rPr lang="el-GR" b="1" dirty="0" smtClean="0"/>
              <a:t>κεφαλή </a:t>
            </a:r>
            <a:r>
              <a:rPr lang="el-GR" dirty="0" smtClean="0"/>
              <a:t>της εκφώνησης.</a:t>
            </a:r>
          </a:p>
          <a:p>
            <a:r>
              <a:rPr lang="el-GR" dirty="0" smtClean="0"/>
              <a:t>Τα στοιχεία που δηλώνουν τις υπόλοιπες πλευρές της εμπειρίας μπορούν να προσαρτώνται στα αριστερά ή στα δεξιά της κεφαλής, ανάλογα με τις απαιτήσεις της γλώσσας.</a:t>
            </a:r>
          </a:p>
          <a:p>
            <a:r>
              <a:rPr lang="el-GR" b="1" dirty="0" smtClean="0"/>
              <a:t>Προσδιορισμός:</a:t>
            </a:r>
            <a:r>
              <a:rPr lang="el-GR" dirty="0" smtClean="0"/>
              <a:t> η σχέση ανάμεσα στην κεφαλή και το στοιχείο που προσαρτάται δίπλα στην κεφαλή.</a:t>
            </a:r>
          </a:p>
          <a:p>
            <a:r>
              <a:rPr lang="el-GR" b="1" dirty="0" smtClean="0"/>
              <a:t>Προσδιορίζον:</a:t>
            </a:r>
            <a:r>
              <a:rPr lang="el-GR" dirty="0" smtClean="0"/>
              <a:t> το στοιχείο που συνάπτεται με την κεφαλή</a:t>
            </a:r>
            <a:endParaRPr lang="el-GR" b="1"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(διάταξη)</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Αναντιστοιχίες: </a:t>
            </a:r>
          </a:p>
          <a:p>
            <a:pPr>
              <a:buNone/>
            </a:pPr>
            <a:r>
              <a:rPr lang="el-GR" dirty="0" smtClean="0"/>
              <a:t>Όταν υπάρχουν περισσότερα από δύο στοιχεία (κεφαλή + προσδιορίζον), τότε δεν είναι φανερό αν το επιπλέον στοιχείο προσδιορίζει: </a:t>
            </a:r>
          </a:p>
          <a:p>
            <a:pPr lvl="1"/>
            <a:r>
              <a:rPr lang="el-GR" dirty="0" smtClean="0"/>
              <a:t>ολόκληρη την ομάδα</a:t>
            </a:r>
          </a:p>
          <a:p>
            <a:pPr lvl="2"/>
            <a:r>
              <a:rPr lang="el-GR" dirty="0" smtClean="0">
                <a:sym typeface="Wingdings" pitchFamily="2" charset="2"/>
              </a:rPr>
              <a:t>Π2  [Π1  Κ]</a:t>
            </a:r>
          </a:p>
          <a:p>
            <a:pPr lvl="1"/>
            <a:r>
              <a:rPr lang="el-GR" dirty="0" smtClean="0">
                <a:sym typeface="Wingdings" pitchFamily="2" charset="2"/>
              </a:rPr>
              <a:t>μόνο την κεφαλή</a:t>
            </a:r>
          </a:p>
          <a:p>
            <a:pPr lvl="2"/>
            <a:r>
              <a:rPr lang="el-GR" dirty="0" smtClean="0">
                <a:solidFill>
                  <a:schemeClr val="tx1"/>
                </a:solidFill>
                <a:sym typeface="Wingdings" pitchFamily="2" charset="2"/>
              </a:rPr>
              <a:t> </a:t>
            </a:r>
          </a:p>
          <a:p>
            <a:pPr lvl="2"/>
            <a:endParaRPr lang="el-GR" dirty="0" smtClean="0">
              <a:solidFill>
                <a:schemeClr val="tx1"/>
              </a:solidFill>
              <a:sym typeface="Wingdings" pitchFamily="2" charset="2"/>
            </a:endParaRPr>
          </a:p>
          <a:p>
            <a:pPr lvl="1"/>
            <a:r>
              <a:rPr lang="el-GR" dirty="0" smtClean="0">
                <a:sym typeface="Wingdings" pitchFamily="2" charset="2"/>
              </a:rPr>
              <a:t>μόνο το κοντινότερο στοιχείο (το πρώτο προσδιορίζον)</a:t>
            </a:r>
          </a:p>
          <a:p>
            <a:pPr lvl="2"/>
            <a:r>
              <a:rPr lang="el-GR" dirty="0" smtClean="0">
                <a:sym typeface="Wingdings" pitchFamily="2" charset="2"/>
              </a:rPr>
              <a:t>[Π2  Π1]  Κ</a:t>
            </a:r>
          </a:p>
        </p:txBody>
      </p:sp>
      <p:sp>
        <p:nvSpPr>
          <p:cNvPr id="4" name="Slide Number Placeholder 3"/>
          <p:cNvSpPr>
            <a:spLocks noGrp="1"/>
          </p:cNvSpPr>
          <p:nvPr>
            <p:ph type="sldNum" sz="quarter" idx="12"/>
          </p:nvPr>
        </p:nvSpPr>
        <p:spPr/>
        <p:txBody>
          <a:bodyPr/>
          <a:lstStyle/>
          <a:p>
            <a:fld id="{7621F88C-EB5A-4F3E-BC65-237D0A410C03}" type="slidenum">
              <a:rPr lang="el-GR" smtClean="0"/>
              <a:pPr/>
              <a:t>14</a:t>
            </a:fld>
            <a:endParaRPr lang="el-GR" dirty="0"/>
          </a:p>
        </p:txBody>
      </p:sp>
      <p:graphicFrame>
        <p:nvGraphicFramePr>
          <p:cNvPr id="5" name="Table 4"/>
          <p:cNvGraphicFramePr>
            <a:graphicFrameLocks noGrp="1"/>
          </p:cNvGraphicFramePr>
          <p:nvPr/>
        </p:nvGraphicFramePr>
        <p:xfrm>
          <a:off x="1403648" y="4797152"/>
          <a:ext cx="2304256" cy="853440"/>
        </p:xfrm>
        <a:graphic>
          <a:graphicData uri="http://schemas.openxmlformats.org/drawingml/2006/table">
            <a:tbl>
              <a:tblPr>
                <a:effectLst/>
                <a:tableStyleId>{5C22544A-7EE6-4342-B048-85BDC9FD1C3A}</a:tableStyleId>
              </a:tblPr>
              <a:tblGrid>
                <a:gridCol w="1069833"/>
                <a:gridCol w="1234423"/>
              </a:tblGrid>
              <a:tr h="318708">
                <a:tc>
                  <a:txBody>
                    <a:bodyPr/>
                    <a:lstStyle/>
                    <a:p>
                      <a:r>
                        <a:rPr lang="el-GR" sz="2200" dirty="0" smtClean="0">
                          <a:solidFill>
                            <a:schemeClr val="accent1"/>
                          </a:solidFill>
                          <a:effectLst/>
                        </a:rPr>
                        <a:t>Π2</a:t>
                      </a:r>
                      <a:r>
                        <a:rPr lang="el-GR" sz="2200" baseline="0" dirty="0" smtClean="0">
                          <a:solidFill>
                            <a:schemeClr val="accent1"/>
                          </a:solidFill>
                          <a:effectLst/>
                        </a:rPr>
                        <a:t> </a:t>
                      </a:r>
                      <a:r>
                        <a:rPr lang="el-GR" sz="2200" baseline="0" dirty="0" smtClean="0">
                          <a:solidFill>
                            <a:schemeClr val="accent1"/>
                          </a:solidFill>
                          <a:effectLst/>
                          <a:sym typeface="Wingdings" pitchFamily="2" charset="2"/>
                        </a:rPr>
                        <a:t></a:t>
                      </a:r>
                      <a:endParaRPr lang="el-GR" sz="2200" dirty="0">
                        <a:solidFill>
                          <a:schemeClr val="accent1"/>
                        </a:solidFill>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rowSpan="2">
                  <a:txBody>
                    <a:bodyPr/>
                    <a:lstStyle/>
                    <a:p>
                      <a:pPr algn="l"/>
                      <a:r>
                        <a:rPr lang="el-GR" sz="2200" dirty="0" smtClean="0">
                          <a:solidFill>
                            <a:schemeClr val="accent1"/>
                          </a:solidFill>
                          <a:effectLst/>
                        </a:rPr>
                        <a:t>[Κ]</a:t>
                      </a:r>
                      <a:endParaRPr lang="el-GR" sz="2200" dirty="0">
                        <a:solidFill>
                          <a:schemeClr val="accent1"/>
                        </a:solidFill>
                        <a:effectLst/>
                      </a:endParaRPr>
                    </a:p>
                  </a:txBody>
                  <a:tcPr anchor="ctr">
                    <a:lnL w="12700" cmpd="sng">
                      <a:noFill/>
                    </a:lnL>
                    <a:noFill/>
                  </a:tcPr>
                </a:tc>
              </a:tr>
              <a:tr h="318708">
                <a:tc>
                  <a:txBody>
                    <a:bodyPr/>
                    <a:lstStyle/>
                    <a:p>
                      <a:r>
                        <a:rPr lang="el-GR" sz="2200" dirty="0" smtClean="0">
                          <a:solidFill>
                            <a:schemeClr val="accent1"/>
                          </a:solidFill>
                          <a:effectLst/>
                        </a:rPr>
                        <a:t>Π1</a:t>
                      </a:r>
                      <a:r>
                        <a:rPr lang="el-GR" sz="2200" baseline="0" dirty="0" smtClean="0">
                          <a:solidFill>
                            <a:schemeClr val="accent1"/>
                          </a:solidFill>
                          <a:effectLst/>
                        </a:rPr>
                        <a:t> </a:t>
                      </a:r>
                      <a:r>
                        <a:rPr lang="el-GR" sz="2200" baseline="0" dirty="0" smtClean="0">
                          <a:solidFill>
                            <a:schemeClr val="accent1"/>
                          </a:solidFill>
                          <a:effectLst/>
                          <a:sym typeface="Wingdings" pitchFamily="2" charset="2"/>
                        </a:rPr>
                        <a:t> </a:t>
                      </a:r>
                      <a:endParaRPr lang="el-GR" sz="2200" dirty="0">
                        <a:solidFill>
                          <a:schemeClr val="accent1"/>
                        </a:solidFill>
                        <a:effectLst/>
                      </a:endParaRPr>
                    </a:p>
                  </a:txBody>
                  <a:tcPr>
                    <a:lnT w="38100" cmpd="sng">
                      <a:noFill/>
                    </a:lnT>
                    <a:noFill/>
                  </a:tcPr>
                </a:tc>
                <a:tc vMerge="1">
                  <a:txBody>
                    <a:bodyPr/>
                    <a:lstStyle/>
                    <a:p>
                      <a:endParaRPr lang="el-GR" dirty="0"/>
                    </a:p>
                  </a:txBody>
                  <a:tcPr>
                    <a:solidFill>
                      <a:schemeClr val="bg1"/>
                    </a:solidFill>
                  </a:tcPr>
                </a:tc>
              </a:tr>
            </a:tbl>
          </a:graphicData>
        </a:graphic>
      </p:graphicFrame>
      <p:sp>
        <p:nvSpPr>
          <p:cNvPr id="6" name="TextBox 5"/>
          <p:cNvSpPr txBox="1"/>
          <p:nvPr/>
        </p:nvSpPr>
        <p:spPr>
          <a:xfrm>
            <a:off x="4499992" y="4509120"/>
            <a:ext cx="4104456" cy="400110"/>
          </a:xfrm>
          <a:prstGeom prst="rect">
            <a:avLst/>
          </a:prstGeom>
          <a:noFill/>
        </p:spPr>
        <p:txBody>
          <a:bodyPr wrap="square" rtlCol="0">
            <a:spAutoFit/>
          </a:bodyPr>
          <a:lstStyle/>
          <a:p>
            <a:r>
              <a:rPr lang="el-GR" sz="2000" dirty="0" smtClean="0">
                <a:solidFill>
                  <a:schemeClr val="accent1"/>
                </a:solidFill>
              </a:rPr>
              <a:t>Τα </a:t>
            </a:r>
            <a:r>
              <a:rPr lang="el-GR" sz="2000" dirty="0" smtClean="0">
                <a:solidFill>
                  <a:schemeClr val="accent1"/>
                </a:solidFill>
                <a:sym typeface="Wingdings" pitchFamily="2" charset="2"/>
              </a:rPr>
              <a:t> σημαίνουν «προσδιορίζει»</a:t>
            </a:r>
            <a:endParaRPr lang="el-GR" sz="2000"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(διάταξη)</a:t>
            </a:r>
            <a:endParaRPr lang="el-GR" dirty="0"/>
          </a:p>
        </p:txBody>
      </p:sp>
      <p:sp>
        <p:nvSpPr>
          <p:cNvPr id="3" name="Content Placeholder 2"/>
          <p:cNvSpPr>
            <a:spLocks noGrp="1"/>
          </p:cNvSpPr>
          <p:nvPr>
            <p:ph idx="1"/>
          </p:nvPr>
        </p:nvSpPr>
        <p:spPr/>
        <p:txBody>
          <a:bodyPr>
            <a:normAutofit fontScale="85000" lnSpcReduction="10000"/>
          </a:bodyPr>
          <a:lstStyle/>
          <a:p>
            <a:pPr lvl="1"/>
            <a:r>
              <a:rPr lang="el-GR" dirty="0" smtClean="0"/>
              <a:t>/</a:t>
            </a:r>
            <a:r>
              <a:rPr lang="el-GR" dirty="0" err="1" smtClean="0"/>
              <a:t>ˈvɪlɪdʒ</a:t>
            </a:r>
            <a:r>
              <a:rPr lang="en-US" dirty="0" smtClean="0"/>
              <a:t> </a:t>
            </a:r>
            <a:r>
              <a:rPr lang="el-GR" dirty="0" err="1" smtClean="0"/>
              <a:t>haʊs</a:t>
            </a:r>
            <a:r>
              <a:rPr lang="en-US" dirty="0" smtClean="0"/>
              <a:t> </a:t>
            </a:r>
            <a:r>
              <a:rPr lang="el-GR" dirty="0" err="1" smtClean="0"/>
              <a:t>ˈbɪldɪŋ</a:t>
            </a:r>
            <a:r>
              <a:rPr lang="en-US" dirty="0" smtClean="0"/>
              <a:t>/: </a:t>
            </a:r>
            <a:r>
              <a:rPr lang="el-GR" dirty="0" smtClean="0"/>
              <a:t>αυτή η φράση μπορεί να ερμηνεύεται ως:</a:t>
            </a:r>
          </a:p>
          <a:p>
            <a:pPr marL="1161288" lvl="2" indent="-457200">
              <a:buFont typeface="+mj-lt"/>
              <a:buAutoNum type="arabicPeriod"/>
            </a:pPr>
            <a:r>
              <a:rPr lang="en-US" i="1" dirty="0" smtClean="0"/>
              <a:t>village house-building</a:t>
            </a:r>
            <a:r>
              <a:rPr lang="en-US" dirty="0" smtClean="0"/>
              <a:t>, </a:t>
            </a:r>
            <a:r>
              <a:rPr lang="el-GR" dirty="0" smtClean="0"/>
              <a:t>όπου η λέξη </a:t>
            </a:r>
            <a:r>
              <a:rPr lang="en-US" i="1" dirty="0" smtClean="0"/>
              <a:t>village</a:t>
            </a:r>
            <a:r>
              <a:rPr lang="en-US" dirty="0" smtClean="0"/>
              <a:t> </a:t>
            </a:r>
            <a:r>
              <a:rPr lang="el-GR" dirty="0" smtClean="0"/>
              <a:t>προσδιορίζει το σύνολο </a:t>
            </a:r>
            <a:r>
              <a:rPr lang="en-US" i="1" dirty="0" smtClean="0"/>
              <a:t>house-building</a:t>
            </a:r>
            <a:endParaRPr lang="el-GR" i="1" dirty="0" smtClean="0"/>
          </a:p>
          <a:p>
            <a:pPr marL="1161288" lvl="2" indent="-457200">
              <a:buFont typeface="+mj-lt"/>
              <a:buAutoNum type="arabicPeriod"/>
            </a:pPr>
            <a:r>
              <a:rPr lang="en-US" i="1" dirty="0" smtClean="0"/>
              <a:t>village  [and] house building</a:t>
            </a:r>
            <a:r>
              <a:rPr lang="el-GR" dirty="0" smtClean="0"/>
              <a:t>, όπου τα στοιχεία </a:t>
            </a:r>
            <a:r>
              <a:rPr lang="en-US" i="1" dirty="0" smtClean="0"/>
              <a:t>village</a:t>
            </a:r>
            <a:r>
              <a:rPr lang="el-GR" dirty="0" smtClean="0"/>
              <a:t> και </a:t>
            </a:r>
            <a:r>
              <a:rPr lang="en-US" i="1" dirty="0" smtClean="0"/>
              <a:t>house</a:t>
            </a:r>
            <a:r>
              <a:rPr lang="el-GR" dirty="0" smtClean="0"/>
              <a:t> προσδιορίζουν την κεφαλή </a:t>
            </a:r>
            <a:r>
              <a:rPr lang="en-US" i="1" dirty="0" smtClean="0"/>
              <a:t>building</a:t>
            </a:r>
            <a:endParaRPr lang="el-GR" i="1" dirty="0" smtClean="0"/>
          </a:p>
          <a:p>
            <a:pPr marL="1161288" lvl="2" indent="-457200">
              <a:buFont typeface="+mj-lt"/>
              <a:buAutoNum type="arabicPeriod"/>
            </a:pPr>
            <a:r>
              <a:rPr lang="en-US" i="1" dirty="0" smtClean="0"/>
              <a:t>village-house building</a:t>
            </a:r>
            <a:r>
              <a:rPr lang="el-GR" dirty="0" smtClean="0"/>
              <a:t>, όπου το σύνολο </a:t>
            </a:r>
            <a:r>
              <a:rPr lang="en-US" i="1" dirty="0" smtClean="0"/>
              <a:t>village-house</a:t>
            </a:r>
            <a:r>
              <a:rPr lang="el-GR" i="1" dirty="0" smtClean="0"/>
              <a:t> </a:t>
            </a:r>
            <a:r>
              <a:rPr lang="el-GR" dirty="0" smtClean="0"/>
              <a:t>προσδιορίζει την κεφαλή </a:t>
            </a:r>
            <a:r>
              <a:rPr lang="en-US" i="1" dirty="0" smtClean="0"/>
              <a:t>building</a:t>
            </a:r>
            <a:endParaRPr lang="el-GR" i="1" dirty="0" smtClean="0"/>
          </a:p>
          <a:p>
            <a:pPr marL="603504" indent="-457200"/>
            <a:r>
              <a:rPr lang="el-GR" dirty="0" smtClean="0"/>
              <a:t>Τέτοιες αναντιστοιχίες στην ερμηνεία μπορούν να περιοριστούν χρησιμοποιώντας κατά την εκφώνηση άλλα μέσα και, κυρίως, </a:t>
            </a:r>
            <a:r>
              <a:rPr lang="el-GR" dirty="0" err="1" smtClean="0"/>
              <a:t>υπερτεμαχιακές</a:t>
            </a:r>
            <a:r>
              <a:rPr lang="el-GR" dirty="0" smtClean="0"/>
              <a:t> επινοήσεις, όπως ο επιτονισμός. Αυτά τα μέσα εντάσσονται στον τρίτο τύπο επινοήσεων (βλ. παρακάτω).</a:t>
            </a:r>
          </a:p>
        </p:txBody>
      </p:sp>
      <p:sp>
        <p:nvSpPr>
          <p:cNvPr id="4" name="Slide Number Placeholder 3"/>
          <p:cNvSpPr>
            <a:spLocks noGrp="1"/>
          </p:cNvSpPr>
          <p:nvPr>
            <p:ph type="sldNum" sz="quarter" idx="12"/>
          </p:nvPr>
        </p:nvSpPr>
        <p:spPr/>
        <p:txBody>
          <a:bodyPr/>
          <a:lstStyle/>
          <a:p>
            <a:fld id="{7621F88C-EB5A-4F3E-BC65-237D0A410C03}" type="slidenum">
              <a:rPr lang="el-GR" smtClean="0"/>
              <a:pPr/>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(διάταξη)</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Η σημασία των </a:t>
            </a:r>
            <a:r>
              <a:rPr lang="el-GR" i="1" dirty="0" smtClean="0"/>
              <a:t>προσδιοριζόντων</a:t>
            </a:r>
            <a:r>
              <a:rPr lang="el-GR" dirty="0" smtClean="0"/>
              <a:t> δεν φαίνεται να μεταβάλλεται ανάλογα με το αν βρίσκονται στα αριστερά ή στα δεξιά της κεφαλής, εκτός αν υπάρχει κάποιος τρόπος πέρα από την διάταξη των στοιχείων για να καθοριστεί πιο από αυτά είναι κεφαλή. </a:t>
            </a:r>
          </a:p>
          <a:p>
            <a:r>
              <a:rPr lang="el-GR" dirty="0" smtClean="0"/>
              <a:t>Όταν όμως ο καθορισμός της κεφαλής είναι ανεξάρτητος της διάταξης, το αν το προσδιορίζον στοιχείο βρίσκεται στα δεξιά ή στα αριστερά μπορεί να μεταβάλει ανάλογα και την σημασία του.</a:t>
            </a:r>
          </a:p>
          <a:p>
            <a:pPr lvl="1">
              <a:buNone/>
            </a:pPr>
            <a:r>
              <a:rPr lang="el-GR" sz="2400" dirty="0" smtClean="0"/>
              <a:t>π.χ.</a:t>
            </a:r>
            <a:br>
              <a:rPr lang="el-GR" sz="2400" dirty="0" smtClean="0"/>
            </a:br>
            <a:r>
              <a:rPr lang="el-GR" sz="2400" dirty="0" smtClean="0"/>
              <a:t>Το αυτοκίνητο χτύπησε το παιδί.</a:t>
            </a:r>
            <a:br>
              <a:rPr lang="el-GR" sz="2400" dirty="0" smtClean="0"/>
            </a:br>
            <a:r>
              <a:rPr lang="el-GR" sz="2400" dirty="0" smtClean="0"/>
              <a:t>Το παιδί χτύπησε το αυτοκίνητο. </a:t>
            </a:r>
          </a:p>
          <a:p>
            <a:pPr lvl="1">
              <a:buNone/>
            </a:pPr>
            <a:r>
              <a:rPr lang="el-GR" sz="2400" dirty="0" smtClean="0"/>
              <a:t>(όπου το στοιχείο </a:t>
            </a:r>
            <a:r>
              <a:rPr lang="el-GR" sz="2400" i="1" dirty="0" smtClean="0"/>
              <a:t>χτύπησε</a:t>
            </a:r>
            <a:r>
              <a:rPr lang="el-GR" sz="2400" dirty="0" smtClean="0"/>
              <a:t> είναι η κεφαλή της πρότασης ανεξάρτητα από την θέση του, αφού είναι Ρ)</a:t>
            </a:r>
          </a:p>
          <a:p>
            <a:r>
              <a:rPr lang="el-GR" sz="2900" dirty="0" smtClean="0"/>
              <a:t>Πάντως, η θέση μπορεί να επηρεάζει την ερμηνεία μόνο όταν συνδυάζεται με τα αντίστοιχα σημασιολογικά δεδομένα των στοιχείων που είναι σε σχέση </a:t>
            </a:r>
            <a:r>
              <a:rPr lang="el-GR" sz="2900" i="1" dirty="0" smtClean="0"/>
              <a:t>προσδιορισμού</a:t>
            </a:r>
            <a:r>
              <a:rPr lang="el-GR" sz="2900" dirty="0" smtClean="0"/>
              <a:t>.</a:t>
            </a:r>
          </a:p>
          <a:p>
            <a:pPr lvl="1">
              <a:buNone/>
            </a:pPr>
            <a:r>
              <a:rPr lang="el-GR" sz="2400" dirty="0" smtClean="0"/>
              <a:t>π.χ.</a:t>
            </a:r>
            <a:br>
              <a:rPr lang="el-GR" sz="2400" dirty="0" smtClean="0"/>
            </a:br>
            <a:r>
              <a:rPr lang="el-GR" sz="2400" dirty="0" smtClean="0"/>
              <a:t>χρυσωρυχείο </a:t>
            </a:r>
            <a:r>
              <a:rPr lang="en-US" sz="2400" dirty="0" smtClean="0"/>
              <a:t>vs. </a:t>
            </a:r>
            <a:r>
              <a:rPr lang="el-GR" sz="2400" dirty="0" smtClean="0"/>
              <a:t>χρυσόψαρο</a:t>
            </a:r>
          </a:p>
          <a:p>
            <a:pPr lvl="1">
              <a:buNone/>
            </a:pPr>
            <a:r>
              <a:rPr lang="el-GR" sz="2400" dirty="0" smtClean="0"/>
              <a:t>(όπου το προσδιορίζον «</a:t>
            </a:r>
            <a:r>
              <a:rPr lang="el-GR" sz="2400" dirty="0" err="1" smtClean="0"/>
              <a:t>χρυσο</a:t>
            </a:r>
            <a:r>
              <a:rPr lang="el-GR" sz="2400" dirty="0" smtClean="0"/>
              <a:t>-» έχει εντελώς διαφορετική σημασία, αν και βρίσκεται και στις δύο περιπτώσεις στα αριστερά της κεφαλής)</a:t>
            </a:r>
          </a:p>
        </p:txBody>
      </p:sp>
      <p:sp>
        <p:nvSpPr>
          <p:cNvPr id="4" name="Slide Number Placeholder 3"/>
          <p:cNvSpPr>
            <a:spLocks noGrp="1"/>
          </p:cNvSpPr>
          <p:nvPr>
            <p:ph type="sldNum" sz="quarter" idx="12"/>
          </p:nvPr>
        </p:nvSpPr>
        <p:spPr/>
        <p:txBody>
          <a:bodyPr/>
          <a:lstStyle/>
          <a:p>
            <a:fld id="{7621F88C-EB5A-4F3E-BC65-237D0A410C03}" type="slidenum">
              <a:rPr lang="el-GR" smtClean="0"/>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(λειτουργικοί δείκτες)</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Οι </a:t>
            </a:r>
            <a:r>
              <a:rPr lang="el-GR" i="1" dirty="0" smtClean="0"/>
              <a:t>λειτουργικοί δείκτες </a:t>
            </a:r>
            <a:r>
              <a:rPr lang="el-GR" dirty="0" smtClean="0"/>
              <a:t>αποτελούν πιο εξειδικευμένα μέσα δήλωσης συντακτικών σχέσεων. Είναι ένα εύπλαστο και ποικιλόμορφο μέσο για την δήλωση των συντακτικών σχέσεων</a:t>
            </a:r>
          </a:p>
          <a:p>
            <a:r>
              <a:rPr lang="el-GR" dirty="0" smtClean="0"/>
              <a:t>Σχεδόν πάντοτε προέρχονται (διαχρονικά) από επιρρηματικά στοιχεία που περιείχαν την ένδειξη της σχέσης τους με τα συμφραζόμενα.</a:t>
            </a:r>
          </a:p>
          <a:p>
            <a:r>
              <a:rPr lang="el-GR" dirty="0" smtClean="0"/>
              <a:t>Τα στοιχεία αυτά προσαρτώνται στα τεμάχια της γλώσσας και διασφαλίζουν την σαφή έκφραση της σχέσης των τεμαχίων με το σύνολο ανεξάρτητα από την θέση του συντάγματος στο περιβάλλον της πρότασης. </a:t>
            </a:r>
          </a:p>
          <a:p>
            <a:r>
              <a:rPr lang="el-GR" dirty="0" smtClean="0"/>
              <a:t>Λειτουργικοί δείκτες είναι: </a:t>
            </a:r>
            <a:r>
              <a:rPr lang="el-GR" i="1" dirty="0" smtClean="0"/>
              <a:t>οι πτώσεις, οι προθέσεις, οι σύνδεσμοι</a:t>
            </a:r>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(λειτουργικοί δείκτες)</a:t>
            </a:r>
            <a:endParaRPr lang="el-GR" dirty="0"/>
          </a:p>
        </p:txBody>
      </p:sp>
      <p:sp>
        <p:nvSpPr>
          <p:cNvPr id="3" name="Content Placeholder 2"/>
          <p:cNvSpPr>
            <a:spLocks noGrp="1"/>
          </p:cNvSpPr>
          <p:nvPr>
            <p:ph idx="1"/>
          </p:nvPr>
        </p:nvSpPr>
        <p:spPr/>
        <p:txBody>
          <a:bodyPr>
            <a:normAutofit fontScale="85000" lnSpcReduction="10000"/>
          </a:bodyPr>
          <a:lstStyle/>
          <a:p>
            <a:pPr>
              <a:buNone/>
            </a:pPr>
            <a:r>
              <a:rPr lang="el-GR" b="1" dirty="0" smtClean="0"/>
              <a:t>Αυτόνομα</a:t>
            </a:r>
            <a:r>
              <a:rPr lang="el-GR" dirty="0" smtClean="0"/>
              <a:t> </a:t>
            </a:r>
            <a:r>
              <a:rPr lang="el-GR" i="1" dirty="0" smtClean="0"/>
              <a:t>(</a:t>
            </a:r>
            <a:r>
              <a:rPr lang="en-US" b="1" dirty="0" smtClean="0"/>
              <a:t>autonomous</a:t>
            </a:r>
            <a:r>
              <a:rPr lang="el-GR" i="1" dirty="0" smtClean="0"/>
              <a:t>)</a:t>
            </a:r>
            <a:r>
              <a:rPr lang="el-GR" dirty="0" smtClean="0"/>
              <a:t>: τα συντάγματα που προκύπτουν από τον συνδυασμό ενός λειτουργικού δείκτη και του στοιχείου που θέλουμε να καθορίσουμε την λειτουργία. </a:t>
            </a:r>
          </a:p>
          <a:p>
            <a:r>
              <a:rPr lang="el-GR" dirty="0" smtClean="0"/>
              <a:t>Η συντακτική </a:t>
            </a:r>
            <a:r>
              <a:rPr lang="el-GR" i="1" dirty="0" smtClean="0"/>
              <a:t>αυτονομία</a:t>
            </a:r>
            <a:r>
              <a:rPr lang="el-GR" dirty="0" smtClean="0"/>
              <a:t> σημαίνει πως η λειτουργία ενός στοιχείου στο λόγο δεν εξαρτάται από την θέση του. </a:t>
            </a:r>
          </a:p>
          <a:p>
            <a:r>
              <a:rPr lang="el-GR" dirty="0" smtClean="0"/>
              <a:t>Ένα σύνολο στοιχείων είναι αυτόνομο όταν: </a:t>
            </a:r>
          </a:p>
          <a:p>
            <a:pPr lvl="1"/>
            <a:r>
              <a:rPr lang="el-GR" dirty="0" smtClean="0"/>
              <a:t>το σύνταγμα μπορεί να μετακινηθεί ελεύθερα μέσα στο περιβάλλον του χωρίς να αλλάζει η λειτουργία του.</a:t>
            </a:r>
          </a:p>
          <a:p>
            <a:pPr lvl="1"/>
            <a:r>
              <a:rPr lang="el-GR" dirty="0" smtClean="0"/>
              <a:t>η φύση της σχέσης δηλώνεται με κάποιον ειδικό δείκτη, ακόμα και αν η γλώσσα απαγορεύει την μετακίνηση του συντάγματος. </a:t>
            </a:r>
          </a:p>
        </p:txBody>
      </p:sp>
      <p:sp>
        <p:nvSpPr>
          <p:cNvPr id="4" name="Slide Number Placeholder 3"/>
          <p:cNvSpPr>
            <a:spLocks noGrp="1"/>
          </p:cNvSpPr>
          <p:nvPr>
            <p:ph type="sldNum" sz="quarter" idx="12"/>
          </p:nvPr>
        </p:nvSpPr>
        <p:spPr/>
        <p:txBody>
          <a:bodyPr/>
          <a:lstStyle/>
          <a:p>
            <a:fld id="{7621F88C-EB5A-4F3E-BC65-237D0A410C03}" type="slidenum">
              <a:rPr lang="el-GR" smtClean="0"/>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(λειτουργικοί δείκτες)</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Αν κάποια γλώσσα χρησιμοποιούσε στο έπακρο τους </a:t>
            </a:r>
            <a:r>
              <a:rPr lang="el-GR" i="1" dirty="0" smtClean="0"/>
              <a:t>λειτουργικούς δείκτες</a:t>
            </a:r>
            <a:r>
              <a:rPr lang="el-GR" dirty="0" smtClean="0"/>
              <a:t>, κάθε εκφώνηση θα ήταν μία ελεύθερη διαδοχή </a:t>
            </a:r>
            <a:r>
              <a:rPr lang="el-GR" b="1" dirty="0" smtClean="0"/>
              <a:t>συντακτικά ισοδύναμων φράσεων</a:t>
            </a:r>
            <a:r>
              <a:rPr lang="el-GR" dirty="0" smtClean="0"/>
              <a:t>. </a:t>
            </a:r>
          </a:p>
          <a:p>
            <a:r>
              <a:rPr lang="el-GR" dirty="0" smtClean="0"/>
              <a:t>Όμως, αν μία γλώσσα δήλωνε όλες τις σχέσεις με</a:t>
            </a:r>
            <a:r>
              <a:rPr lang="el-GR" i="1" dirty="0" smtClean="0"/>
              <a:t> λειτουργικούς δείκτες</a:t>
            </a:r>
            <a:r>
              <a:rPr lang="el-GR" dirty="0" smtClean="0"/>
              <a:t>, το σύστημα θα ήταν πολύ περίπλοκο και αντιοικονομικό. </a:t>
            </a:r>
          </a:p>
          <a:p>
            <a:pPr lvl="1"/>
            <a:r>
              <a:rPr lang="el-GR" sz="2000" dirty="0" smtClean="0"/>
              <a:t>Η γνωστή πρόταση του </a:t>
            </a:r>
            <a:r>
              <a:rPr lang="en-US" sz="2000" dirty="0" smtClean="0"/>
              <a:t>Sapir</a:t>
            </a:r>
            <a:r>
              <a:rPr lang="el-GR" sz="2000" dirty="0" smtClean="0"/>
              <a:t>: </a:t>
            </a:r>
            <a:br>
              <a:rPr lang="el-GR" sz="2000" dirty="0" smtClean="0"/>
            </a:br>
            <a:r>
              <a:rPr lang="el-GR" sz="2000" dirty="0" smtClean="0"/>
              <a:t>«</a:t>
            </a:r>
            <a:r>
              <a:rPr lang="en-US" sz="2000" dirty="0" smtClean="0"/>
              <a:t>Last Monday, the farmer killed the duckling with a hatchet</a:t>
            </a:r>
            <a:r>
              <a:rPr lang="el-GR" sz="2000" dirty="0" smtClean="0"/>
              <a:t>» </a:t>
            </a:r>
            <a:br>
              <a:rPr lang="el-GR" sz="2000" dirty="0" smtClean="0"/>
            </a:br>
            <a:r>
              <a:rPr lang="el-GR" sz="2000" dirty="0" smtClean="0"/>
              <a:t>θα έπρεπε να δηλώνει με δείκτες τις σχέσεις:</a:t>
            </a:r>
            <a:r>
              <a:rPr lang="en-US" sz="2000" dirty="0" smtClean="0"/>
              <a:t/>
            </a:r>
            <a:br>
              <a:rPr lang="en-US" sz="2000" dirty="0" smtClean="0"/>
            </a:br>
            <a:r>
              <a:rPr lang="el-GR" sz="2000" dirty="0" smtClean="0"/>
              <a:t>«[ημερομηνία] </a:t>
            </a:r>
            <a:r>
              <a:rPr lang="en-US" sz="2000" dirty="0" smtClean="0"/>
              <a:t>Last Monday, </a:t>
            </a:r>
            <a:r>
              <a:rPr lang="el-GR" sz="2000" dirty="0" smtClean="0"/>
              <a:t>[Δράστης] </a:t>
            </a:r>
            <a:r>
              <a:rPr lang="en-US" sz="2000" dirty="0" smtClean="0"/>
              <a:t>the farmer</a:t>
            </a:r>
            <a:r>
              <a:rPr lang="el-GR" sz="2000" dirty="0" smtClean="0"/>
              <a:t> </a:t>
            </a:r>
            <a:r>
              <a:rPr lang="en-US" sz="2000" dirty="0" smtClean="0"/>
              <a:t>[</a:t>
            </a:r>
            <a:r>
              <a:rPr lang="el-GR" sz="2000" dirty="0" smtClean="0"/>
              <a:t>πράξη] </a:t>
            </a:r>
            <a:r>
              <a:rPr lang="en-US" sz="2000" dirty="0" smtClean="0"/>
              <a:t>killed</a:t>
            </a:r>
            <a:r>
              <a:rPr lang="el-GR" sz="2000" dirty="0" smtClean="0"/>
              <a:t> [Πάσχων] </a:t>
            </a:r>
            <a:r>
              <a:rPr lang="en-US" sz="2000" dirty="0" smtClean="0"/>
              <a:t>the duckling</a:t>
            </a:r>
            <a:r>
              <a:rPr lang="el-GR" sz="2000" dirty="0" smtClean="0"/>
              <a:t> </a:t>
            </a:r>
            <a:r>
              <a:rPr lang="en-US" sz="2000" dirty="0" smtClean="0"/>
              <a:t>with </a:t>
            </a:r>
            <a:r>
              <a:rPr lang="el-GR" sz="2000" dirty="0" smtClean="0"/>
              <a:t>[όργανο] </a:t>
            </a:r>
            <a:r>
              <a:rPr lang="en-US" sz="2000" dirty="0" smtClean="0"/>
              <a:t>a hatchet.</a:t>
            </a:r>
            <a:r>
              <a:rPr lang="el-GR" sz="2000" dirty="0" smtClean="0"/>
              <a:t>»</a:t>
            </a:r>
            <a:endParaRPr lang="el-GR" sz="2000"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Περιεχόμενο των όρων «λειτουργία» και «σύνταξη»</a:t>
            </a:r>
            <a:endParaRPr lang="el-GR" dirty="0"/>
          </a:p>
        </p:txBody>
      </p:sp>
      <p:sp>
        <p:nvSpPr>
          <p:cNvPr id="3" name="Content Placeholder 2"/>
          <p:cNvSpPr>
            <a:spLocks noGrp="1"/>
          </p:cNvSpPr>
          <p:nvPr>
            <p:ph idx="1"/>
          </p:nvPr>
        </p:nvSpPr>
        <p:spPr/>
        <p:txBody>
          <a:bodyPr>
            <a:normAutofit/>
          </a:bodyPr>
          <a:lstStyle/>
          <a:p>
            <a:pPr>
              <a:buNone/>
            </a:pPr>
            <a:r>
              <a:rPr lang="el-GR" b="1" dirty="0" smtClean="0"/>
              <a:t>Λειτουργία: </a:t>
            </a:r>
          </a:p>
          <a:p>
            <a:r>
              <a:rPr lang="el-GR" dirty="0" smtClean="0"/>
              <a:t>πολλές διαφορετικές χρήσεις στην γλωσσολογία, ειδικά στην σύνταξη και την μορφολογία. </a:t>
            </a:r>
          </a:p>
          <a:p>
            <a:r>
              <a:rPr lang="el-GR" dirty="0" smtClean="0"/>
              <a:t>κατά τον </a:t>
            </a:r>
            <a:r>
              <a:rPr lang="el-GR" dirty="0" err="1" smtClean="0"/>
              <a:t>Μαρτινέ</a:t>
            </a:r>
            <a:r>
              <a:rPr lang="el-GR" dirty="0" smtClean="0"/>
              <a:t>: «ο ρόλος που παίζει κάποιο πρόσωπο ή αντικείμενο»</a:t>
            </a:r>
          </a:p>
          <a:p>
            <a:endParaRPr lang="el-GR" dirty="0" smtClean="0"/>
          </a:p>
          <a:p>
            <a:pPr>
              <a:buNone/>
            </a:pPr>
            <a:r>
              <a:rPr lang="el-GR" b="1" dirty="0" smtClean="0"/>
              <a:t>Λειτουργία της Γλώσσας:</a:t>
            </a:r>
            <a:endParaRPr lang="en-US" b="1" dirty="0" smtClean="0"/>
          </a:p>
          <a:p>
            <a:r>
              <a:rPr lang="el-GR" dirty="0" smtClean="0"/>
              <a:t>«</a:t>
            </a:r>
            <a:r>
              <a:rPr lang="el-GR" i="1" dirty="0" smtClean="0"/>
              <a:t>Ότι κάνουμε με την γλώσσα, ο σκοπός για τον οποίο την χρησιμοποιούμε</a:t>
            </a:r>
            <a:r>
              <a:rPr lang="el-GR" dirty="0" smtClean="0"/>
              <a:t>»</a:t>
            </a:r>
          </a:p>
        </p:txBody>
      </p:sp>
      <p:sp>
        <p:nvSpPr>
          <p:cNvPr id="4" name="Slide Number Placeholder 3"/>
          <p:cNvSpPr>
            <a:spLocks noGrp="1"/>
          </p:cNvSpPr>
          <p:nvPr>
            <p:ph type="sldNum" sz="quarter" idx="12"/>
          </p:nvPr>
        </p:nvSpPr>
        <p:spPr/>
        <p:txBody>
          <a:bodyPr/>
          <a:lstStyle/>
          <a:p>
            <a:fld id="{7621F88C-EB5A-4F3E-BC65-237D0A410C03}" type="slidenum">
              <a:rPr lang="el-GR" smtClean="0"/>
              <a:pPr/>
              <a:t>2</a:t>
            </a:fld>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υπόθεση της καθολικότητας των κατηγορημάτων</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Σε κάθε γλώσσα, ένα από τα στοιχεία της εκφώνησης αποτελεί την </a:t>
            </a:r>
            <a:r>
              <a:rPr lang="el-GR" i="1" dirty="0" smtClean="0"/>
              <a:t>κεφαλή</a:t>
            </a:r>
            <a:r>
              <a:rPr lang="el-GR" dirty="0" smtClean="0"/>
              <a:t>, γύρω από την οποία οργανώνονται τα υπόλοιπα στοιχεία. Η κεφαλή είναι αυτό που ονομάζουμε </a:t>
            </a:r>
            <a:r>
              <a:rPr lang="el-GR" b="1" dirty="0" smtClean="0"/>
              <a:t>κατηγόρημα</a:t>
            </a:r>
            <a:r>
              <a:rPr lang="el-GR" dirty="0" smtClean="0"/>
              <a:t>. </a:t>
            </a:r>
          </a:p>
          <a:p>
            <a:r>
              <a:rPr lang="el-GR" dirty="0" smtClean="0"/>
              <a:t>Ένα στοιχείο μπορεί να αποτελεί </a:t>
            </a:r>
            <a:r>
              <a:rPr lang="el-GR" i="1" dirty="0" smtClean="0"/>
              <a:t>κατηγόρημα</a:t>
            </a:r>
            <a:r>
              <a:rPr lang="el-GR" dirty="0" smtClean="0"/>
              <a:t> γιατί (α) όλα τα μέλη της γλωσσικής κοινότητας γνωρίζουν πως το συγκεκριμένο στοιχείο επιτελεί μόνο την λειτουργία του κατηγορήματος (</a:t>
            </a:r>
            <a:r>
              <a:rPr lang="el-GR" b="1" dirty="0" smtClean="0"/>
              <a:t>ρήματα</a:t>
            </a:r>
            <a:r>
              <a:rPr lang="el-GR" dirty="0" smtClean="0"/>
              <a:t>), (β) εμφανίζονται γύρω του ειδικά </a:t>
            </a:r>
            <a:r>
              <a:rPr lang="el-GR" i="1" dirty="0" smtClean="0"/>
              <a:t>προσδιορίζοντα</a:t>
            </a:r>
            <a:r>
              <a:rPr lang="el-GR" dirty="0" smtClean="0"/>
              <a:t> στοιχεία (</a:t>
            </a:r>
            <a:r>
              <a:rPr lang="el-GR" i="1" dirty="0" smtClean="0"/>
              <a:t>λειτουργικοί δείκτες</a:t>
            </a:r>
            <a:r>
              <a:rPr lang="el-GR" dirty="0" smtClean="0"/>
              <a:t>), (γ) διότι στην διάταξη έχει κεντρικό ρόλο και τα άλλα στοιχεία λειτουργούν ως δορυφόροι του. </a:t>
            </a:r>
          </a:p>
          <a:p>
            <a:r>
              <a:rPr lang="el-GR" dirty="0" smtClean="0"/>
              <a:t>Όταν συμβούν μεταβολές στην κεφαλή της εκφώνησης μπορεί να μεταβληθεί ολόκληρη η εκφώνηση.</a:t>
            </a:r>
          </a:p>
          <a:p>
            <a:pPr lvl="1">
              <a:buNone/>
            </a:pPr>
            <a:r>
              <a:rPr lang="el-GR" sz="2200" dirty="0" smtClean="0"/>
              <a:t>π.χ. ενεργητική </a:t>
            </a:r>
            <a:r>
              <a:rPr lang="en-US" sz="2200" dirty="0" err="1" smtClean="0"/>
              <a:t>vs</a:t>
            </a:r>
            <a:r>
              <a:rPr lang="en-US" sz="2200" dirty="0" smtClean="0"/>
              <a:t> </a:t>
            </a:r>
            <a:r>
              <a:rPr lang="el-GR" sz="2200" dirty="0" smtClean="0"/>
              <a:t>παθητική φωνή</a:t>
            </a:r>
            <a:r>
              <a:rPr lang="en-US" sz="2200" dirty="0" smtClean="0"/>
              <a:t> (</a:t>
            </a:r>
            <a:r>
              <a:rPr lang="el-GR" sz="2200" dirty="0" smtClean="0"/>
              <a:t>για τα ρηματικά κατηγορήματα)</a:t>
            </a:r>
            <a:endParaRPr lang="el-GR" sz="2200"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υπόθεση της καθολικότητας των κατηγορημάτων</a:t>
            </a:r>
            <a:endParaRPr lang="el-GR" dirty="0"/>
          </a:p>
        </p:txBody>
      </p:sp>
      <p:sp>
        <p:nvSpPr>
          <p:cNvPr id="3" name="Content Placeholder 2"/>
          <p:cNvSpPr>
            <a:spLocks noGrp="1"/>
          </p:cNvSpPr>
          <p:nvPr>
            <p:ph idx="1"/>
          </p:nvPr>
        </p:nvSpPr>
        <p:spPr/>
        <p:txBody>
          <a:bodyPr/>
          <a:lstStyle/>
          <a:p>
            <a:r>
              <a:rPr lang="el-GR" dirty="0" smtClean="0"/>
              <a:t>Η καθολικότητα του κατηγορήματος δεν συνεπάγεται υποχρεωτικά ότι:</a:t>
            </a:r>
          </a:p>
          <a:p>
            <a:pPr lvl="1"/>
            <a:r>
              <a:rPr lang="el-GR" dirty="0" smtClean="0"/>
              <a:t>το κατηγόρημα είναι καθολικά ρήμα</a:t>
            </a:r>
          </a:p>
          <a:p>
            <a:pPr lvl="1"/>
            <a:r>
              <a:rPr lang="el-GR" dirty="0" smtClean="0"/>
              <a:t>η διάκριση ρήματος-ονόματος είναι καθολική</a:t>
            </a:r>
          </a:p>
          <a:p>
            <a:pPr lvl="1"/>
            <a:r>
              <a:rPr lang="el-GR" dirty="0" smtClean="0"/>
              <a:t>είναι καθολική απαίτηση του κατηγορήματος και το υποκείμενο</a:t>
            </a:r>
          </a:p>
        </p:txBody>
      </p:sp>
      <p:sp>
        <p:nvSpPr>
          <p:cNvPr id="4" name="Slide Number Placeholder 3"/>
          <p:cNvSpPr>
            <a:spLocks noGrp="1"/>
          </p:cNvSpPr>
          <p:nvPr>
            <p:ph type="sldNum" sz="quarter" idx="12"/>
          </p:nvPr>
        </p:nvSpPr>
        <p:spPr/>
        <p:txBody>
          <a:bodyPr/>
          <a:lstStyle/>
          <a:p>
            <a:fld id="{7621F88C-EB5A-4F3E-BC65-237D0A410C03}" type="slidenum">
              <a:rPr lang="el-GR" smtClean="0"/>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έννοια του Υποκειμένου</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Παραδοσιακά το </a:t>
            </a:r>
            <a:r>
              <a:rPr lang="el-GR" b="1" dirty="0" smtClean="0"/>
              <a:t>υποκείμενο</a:t>
            </a:r>
            <a:r>
              <a:rPr lang="el-GR" dirty="0" smtClean="0"/>
              <a:t> ορίζεται ως η φράση που λειτουργεί ως Θέμα (το αποτέλεσμα της </a:t>
            </a:r>
            <a:r>
              <a:rPr lang="el-GR" i="1" dirty="0" err="1" smtClean="0"/>
              <a:t>θεματοποίησης</a:t>
            </a:r>
            <a:r>
              <a:rPr lang="el-GR" dirty="0" smtClean="0"/>
              <a:t>) μέσα στην πρόταση και στο οποίο αποδίδεται κάποιο κατηγόρημα. </a:t>
            </a:r>
          </a:p>
          <a:p>
            <a:r>
              <a:rPr lang="el-GR" dirty="0" smtClean="0"/>
              <a:t>Το μόνο σταθερό χαρακτηριστικό του υποκειμένου είναι πως συνοδεύει αναγκαστικά το κατηγόρημα φέροντας όλα τα σημάδια μίας συγκεκριμένης λειτουργίας (κατάληξη ή θέση).</a:t>
            </a:r>
          </a:p>
          <a:p>
            <a:r>
              <a:rPr lang="el-GR" dirty="0" smtClean="0"/>
              <a:t>Το υποκείμενο είναι δυνατόν να λάβει πολλές διαφορετικές ή και λανθάνουσες μορφές</a:t>
            </a:r>
          </a:p>
          <a:p>
            <a:r>
              <a:rPr lang="el-GR" dirty="0" smtClean="0"/>
              <a:t>Η παρουσία του είναι </a:t>
            </a:r>
            <a:r>
              <a:rPr lang="el-GR" b="1" dirty="0" smtClean="0"/>
              <a:t>μόνιμη</a:t>
            </a:r>
            <a:r>
              <a:rPr lang="el-GR" dirty="0" smtClean="0"/>
              <a:t>.</a:t>
            </a:r>
          </a:p>
          <a:p>
            <a:pPr lvl="1"/>
            <a:r>
              <a:rPr lang="el-GR" dirty="0" smtClean="0"/>
              <a:t>π.χ.</a:t>
            </a:r>
            <a:r>
              <a:rPr lang="en-US" b="1" dirty="0" smtClean="0"/>
              <a:t/>
            </a:r>
            <a:br>
              <a:rPr lang="en-US" b="1" dirty="0" smtClean="0"/>
            </a:br>
            <a:r>
              <a:rPr lang="en-US" b="1" dirty="0" smtClean="0"/>
              <a:t>The child</a:t>
            </a:r>
            <a:r>
              <a:rPr lang="el-GR" b="1" dirty="0" smtClean="0"/>
              <a:t> </a:t>
            </a:r>
            <a:r>
              <a:rPr lang="en-US" dirty="0" smtClean="0"/>
              <a:t>is drinking water</a:t>
            </a:r>
            <a:br>
              <a:rPr lang="en-US" dirty="0" smtClean="0"/>
            </a:br>
            <a:r>
              <a:rPr lang="en-US" b="1" dirty="0" smtClean="0"/>
              <a:t>*</a:t>
            </a:r>
            <a:r>
              <a:rPr lang="en-US" dirty="0" smtClean="0"/>
              <a:t>Is drinking water</a:t>
            </a:r>
            <a:endParaRPr lang="el-GR" dirty="0" smtClean="0"/>
          </a:p>
        </p:txBody>
      </p:sp>
      <p:sp>
        <p:nvSpPr>
          <p:cNvPr id="4" name="Slide Number Placeholder 3"/>
          <p:cNvSpPr>
            <a:spLocks noGrp="1"/>
          </p:cNvSpPr>
          <p:nvPr>
            <p:ph type="sldNum" sz="quarter" idx="12"/>
          </p:nvPr>
        </p:nvSpPr>
        <p:spPr/>
        <p:txBody>
          <a:bodyPr/>
          <a:lstStyle/>
          <a:p>
            <a:fld id="{7621F88C-EB5A-4F3E-BC65-237D0A410C03}" type="slidenum">
              <a:rPr lang="el-GR" smtClean="0"/>
              <a:pPr/>
              <a:t>22</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Συμπληρώματα</a:t>
            </a:r>
            <a:endParaRPr lang="el-GR" dirty="0"/>
          </a:p>
        </p:txBody>
      </p:sp>
      <p:sp>
        <p:nvSpPr>
          <p:cNvPr id="3" name="Content Placeholder 2"/>
          <p:cNvSpPr>
            <a:spLocks noGrp="1"/>
          </p:cNvSpPr>
          <p:nvPr>
            <p:ph idx="1"/>
          </p:nvPr>
        </p:nvSpPr>
        <p:spPr/>
        <p:txBody>
          <a:bodyPr/>
          <a:lstStyle/>
          <a:p>
            <a:r>
              <a:rPr lang="el-GR" dirty="0" smtClean="0"/>
              <a:t>Όλα τα άλλα στοιχεία, πέρα από το </a:t>
            </a:r>
            <a:r>
              <a:rPr lang="el-GR" i="1" dirty="0" smtClean="0"/>
              <a:t>υποκείμενο</a:t>
            </a:r>
            <a:r>
              <a:rPr lang="el-GR" dirty="0" smtClean="0"/>
              <a:t> και το </a:t>
            </a:r>
            <a:r>
              <a:rPr lang="el-GR" i="1" dirty="0" smtClean="0"/>
              <a:t>κατηγόρημα</a:t>
            </a:r>
            <a:r>
              <a:rPr lang="el-GR" dirty="0" smtClean="0"/>
              <a:t>, είναι συμπληρωματικά και ονομάζονται </a:t>
            </a:r>
            <a:r>
              <a:rPr lang="el-GR" b="1" dirty="0" smtClean="0"/>
              <a:t>συμπληρώματα </a:t>
            </a:r>
            <a:r>
              <a:rPr lang="el-GR" dirty="0" smtClean="0"/>
              <a:t>(</a:t>
            </a:r>
            <a:r>
              <a:rPr lang="en-US" b="1" dirty="0" smtClean="0"/>
              <a:t>complements</a:t>
            </a:r>
            <a:r>
              <a:rPr lang="el-GR" dirty="0" smtClean="0"/>
              <a:t>)</a:t>
            </a:r>
            <a:r>
              <a:rPr lang="en-US" dirty="0" smtClean="0"/>
              <a:t>.</a:t>
            </a:r>
          </a:p>
          <a:p>
            <a:r>
              <a:rPr lang="el-GR" dirty="0" smtClean="0"/>
              <a:t>Τα συμπληρώματα μπορεί να είναι </a:t>
            </a:r>
            <a:r>
              <a:rPr lang="el-GR" i="1" dirty="0" smtClean="0"/>
              <a:t>απαραίτητα</a:t>
            </a:r>
            <a:r>
              <a:rPr lang="el-GR" dirty="0" smtClean="0"/>
              <a:t> σε κάποια περιβάλλοντα, ενώ σε άλλα μπορεί η εκφώνηση να είναι άρτια και χωρίς κανένα συμπλήρωμα. </a:t>
            </a:r>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Η Λειτουργική Προσέγγιση</a:t>
            </a:r>
            <a:endParaRPr lang="el-GR" dirty="0"/>
          </a:p>
        </p:txBody>
      </p:sp>
      <p:sp>
        <p:nvSpPr>
          <p:cNvPr id="3" name="Content Placeholder 2"/>
          <p:cNvSpPr>
            <a:spLocks noGrp="1"/>
          </p:cNvSpPr>
          <p:nvPr>
            <p:ph idx="1"/>
          </p:nvPr>
        </p:nvSpPr>
        <p:spPr/>
        <p:txBody>
          <a:bodyPr>
            <a:normAutofit fontScale="92500" lnSpcReduction="20000"/>
          </a:bodyPr>
          <a:lstStyle/>
          <a:p>
            <a:pPr>
              <a:buNone/>
            </a:pPr>
            <a:r>
              <a:rPr lang="el-GR" dirty="0" smtClean="0"/>
              <a:t>Στην Φωνολογία:</a:t>
            </a:r>
          </a:p>
          <a:p>
            <a:pPr>
              <a:buNone/>
            </a:pPr>
            <a:r>
              <a:rPr lang="el-GR" dirty="0" smtClean="0"/>
              <a:t>«</a:t>
            </a:r>
            <a:r>
              <a:rPr lang="el-GR" b="1" dirty="0" smtClean="0"/>
              <a:t>Ο χαρακτηρισμός και η ταξινόμηση των δεδομένων της φωνολογίας καθορίζονται από τον ρόλο που ασκούν στην επικοινωνιακή διαδικασία και όχι από τον ίδιο το φυσικό χαρακτήρα τους</a:t>
            </a:r>
            <a:r>
              <a:rPr lang="el-GR" dirty="0" smtClean="0"/>
              <a:t>»</a:t>
            </a:r>
          </a:p>
          <a:p>
            <a:pPr lvl="1">
              <a:buNone/>
            </a:pPr>
            <a:r>
              <a:rPr lang="el-GR" dirty="0" smtClean="0"/>
              <a:t>π.χ. ο μουσικός και ο δυναμικός τόνος, αν και διαφέρουν από την άποψη της φυσιολογίας τους, ταυτίζονται εν μέρει ως προς την λειτουργία τους, αφού:</a:t>
            </a:r>
          </a:p>
          <a:p>
            <a:pPr lvl="1"/>
            <a:r>
              <a:rPr lang="el-GR" dirty="0" smtClean="0"/>
              <a:t>μπορεί να λειτουργούν ως διαφοροποιητικό στοιχείο (</a:t>
            </a:r>
            <a:r>
              <a:rPr lang="el-GR" dirty="0" err="1" smtClean="0"/>
              <a:t>τόνημα</a:t>
            </a:r>
            <a:r>
              <a:rPr lang="el-GR" dirty="0" smtClean="0"/>
              <a:t>)</a:t>
            </a:r>
          </a:p>
          <a:p>
            <a:pPr lvl="1"/>
            <a:r>
              <a:rPr lang="el-GR" dirty="0" smtClean="0"/>
              <a:t>μπορεί να λειτουργούν ως </a:t>
            </a:r>
            <a:r>
              <a:rPr lang="el-GR" dirty="0" err="1" smtClean="0"/>
              <a:t>επιτονικό</a:t>
            </a:r>
            <a:r>
              <a:rPr lang="el-GR" dirty="0" smtClean="0"/>
              <a:t> φαινόμενο</a:t>
            </a:r>
          </a:p>
          <a:p>
            <a:pPr lvl="1"/>
            <a:endParaRPr lang="el-GR" dirty="0" smtClean="0"/>
          </a:p>
        </p:txBody>
      </p:sp>
      <p:sp>
        <p:nvSpPr>
          <p:cNvPr id="4" name="Slide Number Placeholder 3"/>
          <p:cNvSpPr>
            <a:spLocks noGrp="1"/>
          </p:cNvSpPr>
          <p:nvPr>
            <p:ph type="sldNum" sz="quarter" idx="12"/>
          </p:nvPr>
        </p:nvSpPr>
        <p:spPr/>
        <p:txBody>
          <a:bodyPr/>
          <a:lstStyle/>
          <a:p>
            <a:fld id="{7621F88C-EB5A-4F3E-BC65-237D0A410C03}" type="slidenum">
              <a:rPr lang="el-GR" smtClean="0"/>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Λειτουργική Προσέγγιση</a:t>
            </a:r>
            <a:endParaRPr lang="el-GR" dirty="0"/>
          </a:p>
        </p:txBody>
      </p:sp>
      <p:sp>
        <p:nvSpPr>
          <p:cNvPr id="3" name="Content Placeholder 2"/>
          <p:cNvSpPr>
            <a:spLocks noGrp="1"/>
          </p:cNvSpPr>
          <p:nvPr>
            <p:ph idx="1"/>
          </p:nvPr>
        </p:nvSpPr>
        <p:spPr/>
        <p:txBody>
          <a:bodyPr/>
          <a:lstStyle/>
          <a:p>
            <a:pPr>
              <a:buNone/>
            </a:pPr>
            <a:r>
              <a:rPr lang="el-GR" dirty="0" smtClean="0"/>
              <a:t>Στην Σύνταξη:</a:t>
            </a:r>
          </a:p>
          <a:p>
            <a:pPr>
              <a:buNone/>
            </a:pPr>
            <a:r>
              <a:rPr lang="el-GR" dirty="0" smtClean="0"/>
              <a:t>«</a:t>
            </a:r>
            <a:r>
              <a:rPr lang="el-GR" b="1" dirty="0" smtClean="0"/>
              <a:t>Πέρα από τις ομοιότητες μορφής προέχει η λειτουργική ταυτότητα</a:t>
            </a:r>
            <a:r>
              <a:rPr lang="el-GR" dirty="0" smtClean="0"/>
              <a:t>»</a:t>
            </a:r>
            <a:endParaRPr lang="el-GR" dirty="0"/>
          </a:p>
          <a:p>
            <a:pPr lvl="1">
              <a:buNone/>
            </a:pPr>
            <a:r>
              <a:rPr lang="el-GR" dirty="0" smtClean="0"/>
              <a:t>π.χ. ενδείξεις για την λειτουργία ενός ονόματος μπορεί να είναι μία κατάληξη ή μία πρόθεση, αλλά ένα όνομα είναι πάντα μία </a:t>
            </a:r>
            <a:r>
              <a:rPr lang="el-GR" i="1" dirty="0" smtClean="0"/>
              <a:t>αυτόνομη φράση</a:t>
            </a:r>
            <a:r>
              <a:rPr lang="el-GR" dirty="0" smtClean="0"/>
              <a:t>.</a:t>
            </a:r>
          </a:p>
          <a:p>
            <a:pPr lvl="2">
              <a:buNone/>
            </a:pPr>
            <a:r>
              <a:rPr lang="en-US" dirty="0" err="1" smtClean="0"/>
              <a:t>homin</a:t>
            </a:r>
            <a:r>
              <a:rPr lang="en-US" b="1" dirty="0" err="1" smtClean="0"/>
              <a:t>i</a:t>
            </a:r>
            <a:r>
              <a:rPr lang="en-US" dirty="0" smtClean="0"/>
              <a:t> (Lat) = </a:t>
            </a:r>
            <a:r>
              <a:rPr lang="en-US" b="1" dirty="0" smtClean="0"/>
              <a:t>to</a:t>
            </a:r>
            <a:r>
              <a:rPr lang="en-US" dirty="0" smtClean="0"/>
              <a:t> the man (Eng) = </a:t>
            </a:r>
            <a:r>
              <a:rPr lang="el-GR" b="1" dirty="0" smtClean="0"/>
              <a:t>σ</a:t>
            </a:r>
            <a:r>
              <a:rPr lang="el-GR" dirty="0" smtClean="0"/>
              <a:t>τον άνδρ</a:t>
            </a:r>
            <a:r>
              <a:rPr lang="el-GR" b="1" dirty="0" smtClean="0"/>
              <a:t>α</a:t>
            </a:r>
            <a:r>
              <a:rPr lang="el-GR" dirty="0" smtClean="0"/>
              <a:t> (</a:t>
            </a:r>
            <a:r>
              <a:rPr lang="el-GR" dirty="0" err="1" smtClean="0"/>
              <a:t>Ελλ</a:t>
            </a:r>
            <a:r>
              <a:rPr lang="el-GR" dirty="0" smtClean="0"/>
              <a:t>)</a:t>
            </a:r>
          </a:p>
          <a:p>
            <a:pPr lvl="2">
              <a:buNone/>
            </a:pPr>
            <a:r>
              <a:rPr lang="el-GR" dirty="0" smtClean="0"/>
              <a:t>κατάληξη          πρόθεση                    και τα δύο </a:t>
            </a:r>
          </a:p>
        </p:txBody>
      </p:sp>
      <p:sp>
        <p:nvSpPr>
          <p:cNvPr id="4" name="Slide Number Placeholder 3"/>
          <p:cNvSpPr>
            <a:spLocks noGrp="1"/>
          </p:cNvSpPr>
          <p:nvPr>
            <p:ph type="sldNum" sz="quarter" idx="12"/>
          </p:nvPr>
        </p:nvSpPr>
        <p:spPr/>
        <p:txBody>
          <a:bodyPr/>
          <a:lstStyle/>
          <a:p>
            <a:fld id="{7621F88C-EB5A-4F3E-BC65-237D0A410C03}" type="slidenum">
              <a:rPr lang="el-GR" smtClean="0"/>
              <a:pPr/>
              <a:t>25</a:t>
            </a:fld>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Λειτουργική Προσέγγιση</a:t>
            </a:r>
            <a:br>
              <a:rPr lang="el-GR" dirty="0" smtClean="0"/>
            </a:br>
            <a:r>
              <a:rPr lang="el-GR" sz="2700" dirty="0" smtClean="0"/>
              <a:t>(αναντιστοιχίες μορφής και λειτουργίας)</a:t>
            </a:r>
            <a:endParaRPr lang="el-GR" sz="2700" dirty="0"/>
          </a:p>
        </p:txBody>
      </p:sp>
      <p:sp>
        <p:nvSpPr>
          <p:cNvPr id="3" name="Content Placeholder 2"/>
          <p:cNvSpPr>
            <a:spLocks noGrp="1"/>
          </p:cNvSpPr>
          <p:nvPr>
            <p:ph idx="1"/>
          </p:nvPr>
        </p:nvSpPr>
        <p:spPr/>
        <p:txBody>
          <a:bodyPr>
            <a:normAutofit fontScale="92500" lnSpcReduction="10000"/>
          </a:bodyPr>
          <a:lstStyle/>
          <a:p>
            <a:r>
              <a:rPr lang="el-GR" dirty="0" smtClean="0"/>
              <a:t>Μερικές σημασιολογικές μονάδες (μορφήματα) δεν παρουσιάζουν στην αλυσίδα του λόγου σαφώς οριοθετημένα τεμάχια.</a:t>
            </a:r>
          </a:p>
          <a:p>
            <a:pPr lvl="1">
              <a:buNone/>
            </a:pPr>
            <a:r>
              <a:rPr lang="el-GR" dirty="0" smtClean="0"/>
              <a:t>π.χ. το παιδί (που τελειώνει το θέμα και που αρχίζει η κατάληξη;)</a:t>
            </a:r>
          </a:p>
          <a:p>
            <a:r>
              <a:rPr lang="el-GR" dirty="0" smtClean="0"/>
              <a:t>Η ίδια σημασιολογική μονάδα είναι δυνατόν να παρουσιάζει ανάλογα με την θέση της εντελώς διαφορετικά τεμάχια (μορφές).</a:t>
            </a:r>
          </a:p>
          <a:p>
            <a:pPr lvl="1"/>
            <a:r>
              <a:rPr lang="el-GR" dirty="0" smtClean="0"/>
              <a:t>π.χ. το παιδί </a:t>
            </a:r>
            <a:r>
              <a:rPr lang="en-US" dirty="0" smtClean="0"/>
              <a:t>vs. </a:t>
            </a:r>
            <a:r>
              <a:rPr lang="el-GR" dirty="0" smtClean="0"/>
              <a:t>τα παιδιά (η ονομαστική δηλώνεται ακατάληκτα στον ενικό, αλλά με ρητή κατάληξη στον πληθυντικό)</a:t>
            </a:r>
          </a:p>
        </p:txBody>
      </p:sp>
      <p:sp>
        <p:nvSpPr>
          <p:cNvPr id="4" name="Slide Number Placeholder 3"/>
          <p:cNvSpPr>
            <a:spLocks noGrp="1"/>
          </p:cNvSpPr>
          <p:nvPr>
            <p:ph type="sldNum" sz="quarter" idx="12"/>
          </p:nvPr>
        </p:nvSpPr>
        <p:spPr/>
        <p:txBody>
          <a:bodyPr/>
          <a:lstStyle/>
          <a:p>
            <a:fld id="{7621F88C-EB5A-4F3E-BC65-237D0A410C03}" type="slidenum">
              <a:rPr lang="el-GR" smtClean="0"/>
              <a:pPr/>
              <a:t>26</a:t>
            </a:fld>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Λειτουργική Προσέγγιση</a:t>
            </a:r>
            <a:br>
              <a:rPr lang="el-GR" dirty="0" smtClean="0"/>
            </a:br>
            <a:r>
              <a:rPr lang="el-GR" sz="2700" dirty="0" smtClean="0"/>
              <a:t>(αναντιστοιχίες μορφής και λειτουργίας)</a:t>
            </a:r>
            <a:endParaRPr lang="el-GR" sz="2700" dirty="0"/>
          </a:p>
        </p:txBody>
      </p:sp>
      <p:sp>
        <p:nvSpPr>
          <p:cNvPr id="3" name="Content Placeholder 2"/>
          <p:cNvSpPr>
            <a:spLocks noGrp="1"/>
          </p:cNvSpPr>
          <p:nvPr>
            <p:ph idx="1"/>
          </p:nvPr>
        </p:nvSpPr>
        <p:spPr/>
        <p:txBody>
          <a:bodyPr>
            <a:normAutofit fontScale="77500" lnSpcReduction="20000"/>
          </a:bodyPr>
          <a:lstStyle/>
          <a:p>
            <a:r>
              <a:rPr lang="el-GR" dirty="0" smtClean="0"/>
              <a:t>Αν και δεν μπορούμε να θέσουμε μία γλωσσική μονάδα, αν η παρουσία της δεν αντιστοιχεί σε μία φωνολογική διαφοροποίηση μέσα στην εκφώνηση, η </a:t>
            </a:r>
            <a:r>
              <a:rPr lang="el-GR" i="1" dirty="0" smtClean="0"/>
              <a:t>διαφορετική λειτουργία των τύπων</a:t>
            </a:r>
            <a:r>
              <a:rPr lang="el-GR" dirty="0" smtClean="0"/>
              <a:t> μπορεί να μας δικαιολογήσει την ύπαρξη αυτών που στην επιστήμη της Γλώσσας ονομάζουμε:</a:t>
            </a:r>
          </a:p>
          <a:p>
            <a:pPr lvl="1"/>
            <a:r>
              <a:rPr lang="el-GR" dirty="0" smtClean="0"/>
              <a:t>μηδενικά «μορφήματα»</a:t>
            </a:r>
          </a:p>
          <a:p>
            <a:pPr lvl="2">
              <a:buNone/>
            </a:pPr>
            <a:r>
              <a:rPr lang="en-US" dirty="0" smtClean="0"/>
              <a:t>he </a:t>
            </a:r>
            <a:r>
              <a:rPr lang="el-GR" dirty="0" smtClean="0"/>
              <a:t>       </a:t>
            </a:r>
            <a:r>
              <a:rPr lang="en-US" dirty="0" smtClean="0"/>
              <a:t>cut</a:t>
            </a:r>
            <a:r>
              <a:rPr lang="en-US" b="1" dirty="0" smtClean="0"/>
              <a:t>s</a:t>
            </a:r>
            <a:r>
              <a:rPr lang="en-US" dirty="0" smtClean="0"/>
              <a:t> </a:t>
            </a:r>
            <a:r>
              <a:rPr lang="el-GR" dirty="0" smtClean="0"/>
              <a:t>             </a:t>
            </a:r>
            <a:r>
              <a:rPr lang="en-US" dirty="0" smtClean="0"/>
              <a:t>vs.  he </a:t>
            </a:r>
            <a:r>
              <a:rPr lang="el-GR" dirty="0" smtClean="0"/>
              <a:t>       </a:t>
            </a:r>
            <a:r>
              <a:rPr lang="en-US" dirty="0" smtClean="0"/>
              <a:t>cut</a:t>
            </a:r>
            <a:r>
              <a:rPr lang="el-GR" dirty="0" smtClean="0"/>
              <a:t>(-</a:t>
            </a:r>
            <a:r>
              <a:rPr lang="en-US" dirty="0" smtClean="0"/>
              <a:t>Ø</a:t>
            </a:r>
            <a:r>
              <a:rPr lang="el-GR" dirty="0" smtClean="0"/>
              <a:t>)</a:t>
            </a:r>
            <a:endParaRPr lang="en-US" dirty="0" smtClean="0"/>
          </a:p>
          <a:p>
            <a:pPr lvl="2">
              <a:buNone/>
            </a:pPr>
            <a:r>
              <a:rPr lang="el-GR" dirty="0" smtClean="0"/>
              <a:t>αυτός κόβω-3ΕΝ         αυτός κόβω-ΠΡΛ</a:t>
            </a:r>
          </a:p>
          <a:p>
            <a:pPr lvl="2">
              <a:buNone/>
            </a:pPr>
            <a:r>
              <a:rPr lang="el-GR" dirty="0" smtClean="0"/>
              <a:t>«κόβει»                          «έκοψε»</a:t>
            </a:r>
          </a:p>
          <a:p>
            <a:pPr lvl="1"/>
            <a:r>
              <a:rPr lang="el-GR" dirty="0" smtClean="0"/>
              <a:t>σύμμικτοι (</a:t>
            </a:r>
            <a:r>
              <a:rPr lang="en-US" dirty="0" smtClean="0"/>
              <a:t>amalgamated)</a:t>
            </a:r>
            <a:r>
              <a:rPr lang="el-GR" dirty="0" smtClean="0"/>
              <a:t> τύποι «μορφημάτων»</a:t>
            </a:r>
          </a:p>
          <a:p>
            <a:pPr lvl="2">
              <a:buNone/>
            </a:pPr>
            <a:r>
              <a:rPr lang="en-US" dirty="0" err="1" smtClean="0"/>
              <a:t>homini</a:t>
            </a:r>
            <a:r>
              <a:rPr lang="en-US" dirty="0" smtClean="0"/>
              <a:t>  </a:t>
            </a:r>
            <a:r>
              <a:rPr lang="el-GR" dirty="0" smtClean="0"/>
              <a:t>                     </a:t>
            </a:r>
            <a:r>
              <a:rPr lang="en-US" dirty="0" smtClean="0"/>
              <a:t>vs. </a:t>
            </a:r>
            <a:r>
              <a:rPr lang="en-US" dirty="0" err="1" smtClean="0"/>
              <a:t>hominibus</a:t>
            </a:r>
            <a:endParaRPr lang="en-US" dirty="0" smtClean="0"/>
          </a:p>
          <a:p>
            <a:pPr lvl="2">
              <a:buNone/>
            </a:pPr>
            <a:r>
              <a:rPr lang="el-GR" dirty="0" smtClean="0"/>
              <a:t>άνθρωπος-ΔΟΤ-ΕΝ      </a:t>
            </a:r>
            <a:r>
              <a:rPr lang="el-GR" dirty="0" err="1" smtClean="0"/>
              <a:t>άνρθωπος</a:t>
            </a:r>
            <a:r>
              <a:rPr lang="el-GR" dirty="0" smtClean="0"/>
              <a:t>-ΔΟΤ-ΠΛ</a:t>
            </a:r>
          </a:p>
          <a:p>
            <a:r>
              <a:rPr lang="el-GR" dirty="0" smtClean="0"/>
              <a:t>Η έννοια του </a:t>
            </a:r>
            <a:r>
              <a:rPr lang="el-GR" b="1" dirty="0" smtClean="0"/>
              <a:t>αμαλγάματος</a:t>
            </a:r>
            <a:r>
              <a:rPr lang="el-GR" dirty="0" smtClean="0"/>
              <a:t> μας απαλλάσσει από την περιττή υποχρέωση να αναζητούμε οριοθετημένα γλωσσικά τεμάχια για κάθε περίπτωση. </a:t>
            </a:r>
          </a:p>
          <a:p>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27</a:t>
            </a:fld>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Λειτουργική Προσέγγιση</a:t>
            </a:r>
            <a:br>
              <a:rPr lang="el-GR" dirty="0" smtClean="0"/>
            </a:br>
            <a:r>
              <a:rPr lang="el-GR" sz="2700" dirty="0" smtClean="0"/>
              <a:t>(αναντιστοιχίες μορφής και λειτουργίας)</a:t>
            </a:r>
            <a:endParaRPr lang="el-GR" sz="2700" dirty="0"/>
          </a:p>
        </p:txBody>
      </p:sp>
      <p:sp>
        <p:nvSpPr>
          <p:cNvPr id="3" name="Content Placeholder 2"/>
          <p:cNvSpPr>
            <a:spLocks noGrp="1"/>
          </p:cNvSpPr>
          <p:nvPr>
            <p:ph idx="1"/>
          </p:nvPr>
        </p:nvSpPr>
        <p:spPr/>
        <p:txBody>
          <a:bodyPr>
            <a:normAutofit fontScale="92500" lnSpcReduction="10000"/>
          </a:bodyPr>
          <a:lstStyle/>
          <a:p>
            <a:r>
              <a:rPr lang="el-GR" dirty="0" smtClean="0"/>
              <a:t>Αν σε μερικά περιβάλλοντα δεν λειτουργεί η διάκριση στοιχείων που ισχύει σε άλλες θέσεις (μέσα στην ίδια γλώσσα), δεν θα πρέπει να θεωρήσουμε ότι η αντίθεση των στοιχείων αυτών έχει καθολική ισχύ. </a:t>
            </a:r>
          </a:p>
          <a:p>
            <a:pPr lvl="1">
              <a:buNone/>
            </a:pPr>
            <a:r>
              <a:rPr lang="el-GR" dirty="0" smtClean="0"/>
              <a:t>Φωνητική Ουδετεροποίηση</a:t>
            </a:r>
          </a:p>
          <a:p>
            <a:pPr lvl="1"/>
            <a:r>
              <a:rPr lang="el-GR" dirty="0" smtClean="0"/>
              <a:t>«πλέκω» /΄</a:t>
            </a:r>
            <a:r>
              <a:rPr lang="en-US" dirty="0" err="1" smtClean="0"/>
              <a:t>pleko</a:t>
            </a:r>
            <a:r>
              <a:rPr lang="en-US" dirty="0" smtClean="0"/>
              <a:t>/ </a:t>
            </a:r>
            <a:r>
              <a:rPr lang="en-US" dirty="0" err="1" smtClean="0"/>
              <a:t>vs</a:t>
            </a:r>
            <a:r>
              <a:rPr lang="el-GR" dirty="0" smtClean="0"/>
              <a:t>.</a:t>
            </a:r>
            <a:r>
              <a:rPr lang="en-US" dirty="0" smtClean="0"/>
              <a:t> </a:t>
            </a:r>
            <a:r>
              <a:rPr lang="el-GR" dirty="0" smtClean="0"/>
              <a:t>«μπλέκω» </a:t>
            </a:r>
            <a:r>
              <a:rPr lang="en-US" dirty="0" smtClean="0"/>
              <a:t>/</a:t>
            </a:r>
            <a:r>
              <a:rPr lang="el-GR" dirty="0" smtClean="0"/>
              <a:t>΄</a:t>
            </a:r>
            <a:r>
              <a:rPr lang="en-US" dirty="0" err="1" smtClean="0"/>
              <a:t>bleko</a:t>
            </a:r>
            <a:r>
              <a:rPr lang="en-US" dirty="0" smtClean="0"/>
              <a:t>/</a:t>
            </a:r>
            <a:endParaRPr lang="el-GR" dirty="0" smtClean="0"/>
          </a:p>
          <a:p>
            <a:pPr lvl="1"/>
            <a:r>
              <a:rPr lang="el-GR" dirty="0" smtClean="0"/>
              <a:t>«μην πλέκεις» </a:t>
            </a:r>
            <a:r>
              <a:rPr lang="en-US" dirty="0" smtClean="0"/>
              <a:t>[mi </a:t>
            </a:r>
            <a:r>
              <a:rPr lang="el-GR" dirty="0" smtClean="0"/>
              <a:t>΄</a:t>
            </a:r>
            <a:r>
              <a:rPr lang="en-US" dirty="0" err="1" smtClean="0"/>
              <a:t>blekis</a:t>
            </a:r>
            <a:r>
              <a:rPr lang="en-US" dirty="0" smtClean="0"/>
              <a:t>] </a:t>
            </a:r>
            <a:r>
              <a:rPr lang="el-GR" dirty="0" smtClean="0"/>
              <a:t>και «μην μπλέκεις» [</a:t>
            </a:r>
            <a:r>
              <a:rPr lang="en-US" dirty="0" smtClean="0"/>
              <a:t>mi </a:t>
            </a:r>
            <a:r>
              <a:rPr lang="el-GR" dirty="0" smtClean="0"/>
              <a:t>΄</a:t>
            </a:r>
            <a:r>
              <a:rPr lang="en-US" dirty="0" err="1" smtClean="0"/>
              <a:t>blekis</a:t>
            </a:r>
            <a:r>
              <a:rPr lang="el-GR" dirty="0" smtClean="0"/>
              <a:t>]</a:t>
            </a:r>
          </a:p>
          <a:p>
            <a:pPr lvl="1">
              <a:buNone/>
            </a:pPr>
            <a:r>
              <a:rPr lang="el-GR" dirty="0" smtClean="0"/>
              <a:t>Ουδετεροποίηση ως προς την Όψη</a:t>
            </a:r>
          </a:p>
          <a:p>
            <a:pPr lvl="1"/>
            <a:r>
              <a:rPr lang="el-GR" dirty="0" smtClean="0"/>
              <a:t>Ο δικαστής </a:t>
            </a:r>
            <a:r>
              <a:rPr lang="el-GR" b="1" dirty="0" smtClean="0"/>
              <a:t>έκρινε</a:t>
            </a:r>
            <a:r>
              <a:rPr lang="el-GR" dirty="0" smtClean="0"/>
              <a:t> τον κατηγορούμενο ένοχο.</a:t>
            </a:r>
          </a:p>
        </p:txBody>
      </p:sp>
      <p:sp>
        <p:nvSpPr>
          <p:cNvPr id="4" name="Slide Number Placeholder 3"/>
          <p:cNvSpPr>
            <a:spLocks noGrp="1"/>
          </p:cNvSpPr>
          <p:nvPr>
            <p:ph type="sldNum" sz="quarter" idx="12"/>
          </p:nvPr>
        </p:nvSpPr>
        <p:spPr/>
        <p:txBody>
          <a:bodyPr/>
          <a:lstStyle/>
          <a:p>
            <a:fld id="{7621F88C-EB5A-4F3E-BC65-237D0A410C03}" type="slidenum">
              <a:rPr lang="el-GR" smtClean="0"/>
              <a:pPr/>
              <a:t>28</a:t>
            </a:fld>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«μόρφημα» </a:t>
            </a:r>
            <a:r>
              <a:rPr lang="en-US" dirty="0" smtClean="0"/>
              <a:t>vs. </a:t>
            </a:r>
            <a:r>
              <a:rPr lang="el-GR" dirty="0" smtClean="0"/>
              <a:t>«</a:t>
            </a:r>
            <a:r>
              <a:rPr lang="el-GR" dirty="0" err="1" smtClean="0"/>
              <a:t>μόνημα</a:t>
            </a:r>
            <a:r>
              <a:rPr lang="el-GR" dirty="0" smtClean="0"/>
              <a:t>»</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Το «</a:t>
            </a:r>
            <a:r>
              <a:rPr lang="el-GR" b="1" dirty="0" smtClean="0"/>
              <a:t>μόρφημα</a:t>
            </a:r>
            <a:r>
              <a:rPr lang="el-GR" dirty="0" smtClean="0"/>
              <a:t>» ανακαλεί στην μνήμη των </a:t>
            </a:r>
            <a:r>
              <a:rPr lang="el-GR" dirty="0" err="1" smtClean="0"/>
              <a:t>δομιστών</a:t>
            </a:r>
            <a:r>
              <a:rPr lang="el-GR" dirty="0" smtClean="0"/>
              <a:t> το </a:t>
            </a:r>
            <a:r>
              <a:rPr lang="el-GR" i="1" dirty="0" smtClean="0"/>
              <a:t>τεμάχιο ομιλίας</a:t>
            </a:r>
            <a:r>
              <a:rPr lang="el-GR" dirty="0" smtClean="0"/>
              <a:t>. Δηλαδή μόρφημα είναι ένα τεμάχιο του λόγου με σαφώς καθορισμένα όρια και φορέας σημασίας.</a:t>
            </a:r>
          </a:p>
          <a:p>
            <a:r>
              <a:rPr lang="el-GR" dirty="0" smtClean="0"/>
              <a:t>Το «</a:t>
            </a:r>
            <a:r>
              <a:rPr lang="el-GR" b="1" dirty="0" err="1" smtClean="0"/>
              <a:t>μόνημα</a:t>
            </a:r>
            <a:r>
              <a:rPr lang="el-GR" dirty="0" smtClean="0"/>
              <a:t>» δεν είναι απαραίτητο να μπορεί να εντοπιστεί επακριβώς στην εκφώνηση. Έτσι αποδεσμευόμαστε από τις ιδιορρυθμίες των γλωσσικών μορφών και μπορούμε να δεχτούμε διακοπτόμενες μονάδες κάθε είδους.</a:t>
            </a:r>
          </a:p>
          <a:p>
            <a:pPr lvl="1">
              <a:buNone/>
            </a:pPr>
            <a:r>
              <a:rPr lang="el-GR" dirty="0" smtClean="0"/>
              <a:t>Γαλλικά:</a:t>
            </a:r>
            <a:endParaRPr lang="en-US" dirty="0" smtClean="0"/>
          </a:p>
          <a:p>
            <a:pPr lvl="1"/>
            <a:r>
              <a:rPr lang="el-GR" dirty="0" smtClean="0"/>
              <a:t>«</a:t>
            </a:r>
            <a:r>
              <a:rPr lang="en-US" dirty="0" smtClean="0"/>
              <a:t>les </a:t>
            </a:r>
            <a:r>
              <a:rPr lang="en-US" dirty="0" err="1" smtClean="0"/>
              <a:t>grands</a:t>
            </a:r>
            <a:r>
              <a:rPr lang="en-US" dirty="0" smtClean="0"/>
              <a:t> </a:t>
            </a:r>
            <a:r>
              <a:rPr lang="en-US" dirty="0" err="1" smtClean="0"/>
              <a:t>animaux</a:t>
            </a:r>
            <a:r>
              <a:rPr lang="en-US" dirty="0" smtClean="0"/>
              <a:t> </a:t>
            </a:r>
            <a:r>
              <a:rPr lang="en-US" dirty="0" err="1" smtClean="0"/>
              <a:t>dorment</a:t>
            </a:r>
            <a:r>
              <a:rPr lang="el-GR" dirty="0" smtClean="0"/>
              <a:t>»</a:t>
            </a:r>
          </a:p>
          <a:p>
            <a:pPr lvl="1"/>
            <a:r>
              <a:rPr lang="el-GR" dirty="0" smtClean="0"/>
              <a:t>/</a:t>
            </a:r>
            <a:r>
              <a:rPr lang="en-US" dirty="0" err="1" smtClean="0"/>
              <a:t>l</a:t>
            </a:r>
            <a:r>
              <a:rPr lang="en-US" b="1" dirty="0" err="1" smtClean="0"/>
              <a:t>e</a:t>
            </a:r>
            <a:r>
              <a:rPr lang="en-US" dirty="0" err="1" smtClean="0"/>
              <a:t>grã</a:t>
            </a:r>
            <a:r>
              <a:rPr lang="en-US" b="1" dirty="0" err="1" smtClean="0"/>
              <a:t>z</a:t>
            </a:r>
            <a:r>
              <a:rPr lang="en-US" dirty="0" err="1" smtClean="0"/>
              <a:t>anim</a:t>
            </a:r>
            <a:r>
              <a:rPr lang="en-US" b="1" dirty="0" err="1" smtClean="0"/>
              <a:t>o</a:t>
            </a:r>
            <a:r>
              <a:rPr lang="el-GR" b="1" dirty="0" smtClean="0"/>
              <a:t> </a:t>
            </a:r>
            <a:r>
              <a:rPr lang="en-US" dirty="0" smtClean="0"/>
              <a:t>dor</a:t>
            </a:r>
            <a:r>
              <a:rPr lang="en-US" b="1" dirty="0" smtClean="0"/>
              <a:t>m</a:t>
            </a:r>
            <a:r>
              <a:rPr lang="en-US" dirty="0" smtClean="0"/>
              <a:t>/</a:t>
            </a:r>
          </a:p>
          <a:p>
            <a:pPr lvl="1">
              <a:buNone/>
            </a:pPr>
            <a:r>
              <a:rPr lang="el-GR" dirty="0" smtClean="0"/>
              <a:t>Ελληνικά:</a:t>
            </a:r>
          </a:p>
          <a:p>
            <a:pPr lvl="1"/>
            <a:r>
              <a:rPr lang="el-GR" dirty="0" smtClean="0"/>
              <a:t>«τα μεγάλα θηρία κοιμούνται»</a:t>
            </a:r>
          </a:p>
          <a:p>
            <a:pPr lvl="1"/>
            <a:r>
              <a:rPr lang="el-GR" dirty="0" smtClean="0"/>
              <a:t>/</a:t>
            </a:r>
            <a:r>
              <a:rPr lang="en-US" dirty="0" err="1" smtClean="0"/>
              <a:t>t</a:t>
            </a:r>
            <a:r>
              <a:rPr lang="en-US" b="1" dirty="0" err="1" smtClean="0"/>
              <a:t>a</a:t>
            </a:r>
            <a:r>
              <a:rPr lang="en-US" b="1" dirty="0" smtClean="0"/>
              <a:t> </a:t>
            </a:r>
            <a:r>
              <a:rPr lang="en-US" dirty="0" smtClean="0"/>
              <a:t>me</a:t>
            </a:r>
            <a:r>
              <a:rPr lang="el-GR" dirty="0" err="1" smtClean="0"/>
              <a:t>΄γ</a:t>
            </a:r>
            <a:r>
              <a:rPr lang="en-US" dirty="0" smtClean="0"/>
              <a:t>al</a:t>
            </a:r>
            <a:r>
              <a:rPr lang="en-US" b="1" dirty="0" smtClean="0"/>
              <a:t>a </a:t>
            </a:r>
            <a:r>
              <a:rPr lang="el-GR" dirty="0" smtClean="0"/>
              <a:t>θ</a:t>
            </a:r>
            <a:r>
              <a:rPr lang="en-US" dirty="0" err="1" smtClean="0"/>
              <a:t>i</a:t>
            </a:r>
            <a:r>
              <a:rPr lang="el-GR" dirty="0" smtClean="0"/>
              <a:t>΄</a:t>
            </a:r>
            <a:r>
              <a:rPr lang="en-US" dirty="0" err="1" smtClean="0"/>
              <a:t>ri</a:t>
            </a:r>
            <a:r>
              <a:rPr lang="en-US" b="1" dirty="0" err="1" smtClean="0"/>
              <a:t>a</a:t>
            </a:r>
            <a:r>
              <a:rPr lang="en-US" dirty="0" smtClean="0"/>
              <a:t> </a:t>
            </a:r>
            <a:r>
              <a:rPr lang="en-US" dirty="0" err="1" smtClean="0"/>
              <a:t>ki</a:t>
            </a:r>
            <a:r>
              <a:rPr lang="el-GR" dirty="0" smtClean="0"/>
              <a:t>΄</a:t>
            </a:r>
            <a:r>
              <a:rPr lang="en-US" dirty="0" err="1" smtClean="0"/>
              <a:t>m</a:t>
            </a:r>
            <a:r>
              <a:rPr lang="en-US" b="1" dirty="0" err="1" smtClean="0"/>
              <a:t>unde</a:t>
            </a:r>
            <a:r>
              <a:rPr lang="el-GR" b="1" dirty="0" smtClean="0"/>
              <a:t>/</a:t>
            </a:r>
          </a:p>
          <a:p>
            <a:pPr lvl="1">
              <a:buNone/>
            </a:pPr>
            <a:r>
              <a:rPr lang="en-US" dirty="0" smtClean="0"/>
              <a:t>(</a:t>
            </a:r>
            <a:r>
              <a:rPr lang="el-GR" dirty="0" smtClean="0"/>
              <a:t>όπου τα /</a:t>
            </a:r>
            <a:r>
              <a:rPr lang="en-US" dirty="0" smtClean="0"/>
              <a:t>…e…z…o…m/</a:t>
            </a:r>
            <a:r>
              <a:rPr lang="el-GR" dirty="0" smtClean="0"/>
              <a:t>και </a:t>
            </a:r>
            <a:r>
              <a:rPr lang="en-US" dirty="0" smtClean="0"/>
              <a:t>/…a…a…a…</a:t>
            </a:r>
            <a:r>
              <a:rPr lang="en-US" dirty="0" err="1" smtClean="0"/>
              <a:t>unde</a:t>
            </a:r>
            <a:r>
              <a:rPr lang="el-GR" dirty="0" smtClean="0"/>
              <a:t>/</a:t>
            </a:r>
            <a:r>
              <a:rPr lang="en-US" dirty="0" smtClean="0"/>
              <a:t> </a:t>
            </a:r>
            <a:r>
              <a:rPr lang="el-GR" dirty="0" smtClean="0"/>
              <a:t>αποτελούν τα αντίστοιχα </a:t>
            </a:r>
            <a:r>
              <a:rPr lang="el-GR" dirty="0" err="1" smtClean="0"/>
              <a:t>μονήματα</a:t>
            </a:r>
            <a:r>
              <a:rPr lang="el-GR" dirty="0" smtClean="0"/>
              <a:t> του πληθυντικού)</a:t>
            </a:r>
          </a:p>
          <a:p>
            <a:r>
              <a:rPr lang="el-GR" dirty="0" smtClean="0"/>
              <a:t>Σε κάθε εκφώνηση είναι τόσα τα </a:t>
            </a:r>
            <a:r>
              <a:rPr lang="el-GR" i="1" dirty="0" err="1" smtClean="0"/>
              <a:t>μονήματα</a:t>
            </a:r>
            <a:r>
              <a:rPr lang="el-GR" dirty="0" smtClean="0"/>
              <a:t>, όσες και οι </a:t>
            </a:r>
            <a:r>
              <a:rPr lang="el-GR" i="1" dirty="0" smtClean="0"/>
              <a:t>σημασιολογικές επιλογές</a:t>
            </a:r>
            <a:r>
              <a:rPr lang="el-GR" dirty="0" smtClean="0"/>
              <a:t> που κάνει ο ομιλητής, ασχέτως με τον αριθμό των ετερόμορφων στοιχείων που δηλώνουν συνολικά την κάθε μία από αυτές τις επιλογές. </a:t>
            </a:r>
            <a:endParaRPr lang="en-US" dirty="0" smtClean="0"/>
          </a:p>
          <a:p>
            <a:pPr lvl="1"/>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29</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Σκοπός της Γλώσσας</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Η ανακοίνωση της εμπειρίας μας στους άλλους.</a:t>
            </a:r>
            <a:endParaRPr lang="en-US" dirty="0" smtClean="0"/>
          </a:p>
          <a:p>
            <a:r>
              <a:rPr lang="el-GR" dirty="0" smtClean="0"/>
              <a:t>Όταν προσπαθούμε να επικοινωνήσουμε με τους άλλους, ο πιο </a:t>
            </a:r>
            <a:r>
              <a:rPr lang="el-GR" u="sng" dirty="0" smtClean="0"/>
              <a:t>οικονομικός</a:t>
            </a:r>
            <a:r>
              <a:rPr lang="el-GR" dirty="0" smtClean="0"/>
              <a:t> τρόπος είναι η ανακοίνωση με τη χρήση της Γλώσσας. </a:t>
            </a:r>
          </a:p>
          <a:p>
            <a:endParaRPr lang="el-GR" b="1" dirty="0" smtClean="0"/>
          </a:p>
          <a:p>
            <a:pPr>
              <a:buNone/>
            </a:pPr>
            <a:r>
              <a:rPr lang="el-GR" b="1" dirty="0" smtClean="0"/>
              <a:t>Επίτευγμα της Γλώσσας:</a:t>
            </a:r>
            <a:endParaRPr lang="en-US" b="1" dirty="0" smtClean="0"/>
          </a:p>
          <a:p>
            <a:r>
              <a:rPr lang="el-GR" dirty="0" smtClean="0"/>
              <a:t>Η δυνατότητα ανακοίνωσης μεγάλου μέρους από τις εμπειρίες που ζει ο καθένας μας. </a:t>
            </a:r>
          </a:p>
          <a:p>
            <a:endParaRPr lang="el-GR" dirty="0" smtClean="0"/>
          </a:p>
          <a:p>
            <a:r>
              <a:rPr lang="el-GR" b="1" dirty="0" smtClean="0"/>
              <a:t>Γλώσσα: </a:t>
            </a:r>
            <a:r>
              <a:rPr lang="el-GR" dirty="0" smtClean="0"/>
              <a:t>μεγάλη (αλλά όχι απόλυτη) ακρίβεια στην ανακοίνωση της εμπειρίας. </a:t>
            </a:r>
          </a:p>
          <a:p>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3</a:t>
            </a:fld>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Οι λειτουργικοί δείκτες ως </a:t>
            </a:r>
            <a:r>
              <a:rPr lang="el-GR" dirty="0" err="1" smtClean="0"/>
              <a:t>μονήματα</a:t>
            </a:r>
            <a:endParaRPr lang="el-GR" dirty="0"/>
          </a:p>
        </p:txBody>
      </p:sp>
      <p:sp>
        <p:nvSpPr>
          <p:cNvPr id="3" name="Content Placeholder 2"/>
          <p:cNvSpPr>
            <a:spLocks noGrp="1"/>
          </p:cNvSpPr>
          <p:nvPr>
            <p:ph idx="1"/>
          </p:nvPr>
        </p:nvSpPr>
        <p:spPr/>
        <p:txBody>
          <a:bodyPr>
            <a:normAutofit lnSpcReduction="10000"/>
          </a:bodyPr>
          <a:lstStyle/>
          <a:p>
            <a:r>
              <a:rPr lang="el-GR" dirty="0" smtClean="0"/>
              <a:t>Οι λειτουργικοί δείκτες (προθέσεις, πτώσεις και σύνδεσμοι) αποτελούν έναν ιδιαίτερο τύπο </a:t>
            </a:r>
            <a:r>
              <a:rPr lang="el-GR" dirty="0" err="1" smtClean="0"/>
              <a:t>μονήματος</a:t>
            </a:r>
            <a:r>
              <a:rPr lang="el-GR" dirty="0" smtClean="0"/>
              <a:t>. </a:t>
            </a:r>
          </a:p>
          <a:p>
            <a:r>
              <a:rPr lang="el-GR" dirty="0" smtClean="0"/>
              <a:t>Ανήκουν μάλλον στην γραμματική, πάρα στο λεξιλόγιο, αλλά μπορεί να αποτελούν ιδιαίτερα λήμματα των λεξικών</a:t>
            </a:r>
          </a:p>
          <a:p>
            <a:pPr lvl="1">
              <a:buNone/>
            </a:pPr>
            <a:r>
              <a:rPr lang="el-GR" dirty="0" smtClean="0"/>
              <a:t>π.χ. η πρόθεση «για» μπορεί να δηλώνει διαφορετικές σχέσεις:</a:t>
            </a:r>
          </a:p>
          <a:p>
            <a:pPr lvl="1"/>
            <a:r>
              <a:rPr lang="el-GR" dirty="0" smtClean="0"/>
              <a:t>Πήρα ένα βιβλίο </a:t>
            </a:r>
            <a:r>
              <a:rPr lang="el-GR" b="1" dirty="0" smtClean="0"/>
              <a:t>για</a:t>
            </a:r>
            <a:r>
              <a:rPr lang="el-GR" dirty="0" smtClean="0"/>
              <a:t> τον Γιάννη. (ευεργεσία)</a:t>
            </a:r>
          </a:p>
          <a:p>
            <a:pPr lvl="1"/>
            <a:r>
              <a:rPr lang="el-GR" dirty="0" smtClean="0"/>
              <a:t>Όλα αυτά συνέβησαν </a:t>
            </a:r>
            <a:r>
              <a:rPr lang="el-GR" b="1" dirty="0" smtClean="0"/>
              <a:t>για</a:t>
            </a:r>
            <a:r>
              <a:rPr lang="el-GR" dirty="0" smtClean="0"/>
              <a:t> το καλό του. (αιτία)</a:t>
            </a:r>
          </a:p>
        </p:txBody>
      </p:sp>
      <p:sp>
        <p:nvSpPr>
          <p:cNvPr id="4" name="Slide Number Placeholder 3"/>
          <p:cNvSpPr>
            <a:spLocks noGrp="1"/>
          </p:cNvSpPr>
          <p:nvPr>
            <p:ph type="sldNum" sz="quarter" idx="12"/>
          </p:nvPr>
        </p:nvSpPr>
        <p:spPr/>
        <p:txBody>
          <a:bodyPr/>
          <a:lstStyle/>
          <a:p>
            <a:fld id="{7621F88C-EB5A-4F3E-BC65-237D0A410C03}" type="slidenum">
              <a:rPr lang="el-GR" smtClean="0"/>
              <a:pPr/>
              <a:t>30</a:t>
            </a:fld>
            <a:endParaRPr lang="el-G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Τα </a:t>
            </a:r>
            <a:r>
              <a:rPr lang="el-GR" dirty="0" err="1" smtClean="0"/>
              <a:t>μονήματα</a:t>
            </a:r>
            <a:r>
              <a:rPr lang="el-GR" dirty="0" smtClean="0"/>
              <a:t> στην Γραμματική</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Σε πολλές γραμματικές συγκαταλέγονται μόνο τα </a:t>
            </a:r>
            <a:r>
              <a:rPr lang="el-GR" dirty="0" err="1" smtClean="0"/>
              <a:t>μονήματα</a:t>
            </a:r>
            <a:r>
              <a:rPr lang="el-GR" dirty="0" smtClean="0"/>
              <a:t> που δεν μπορούν να διαχωριστούν από το περιβάλλον τους («τα προβληματικά παιδιά της οικογένειας των </a:t>
            </a:r>
            <a:r>
              <a:rPr lang="el-GR" dirty="0" err="1" smtClean="0"/>
              <a:t>μονημάτων</a:t>
            </a:r>
            <a:r>
              <a:rPr lang="el-GR" dirty="0" smtClean="0"/>
              <a:t>») και δεν μπορούν να καταταχθούν αλφαβητικά.</a:t>
            </a:r>
          </a:p>
          <a:p>
            <a:r>
              <a:rPr lang="el-GR" dirty="0" smtClean="0"/>
              <a:t>Στοιχεία που μπορούν να διαχωριστούν εύκολα από το περιβάλλον τους, ακόμα και αν εντάσσονται στις γραμματικές, έχουν ενδιαφέρον μόνο αν συνεπιφέρουν κάποια μεταβολή στα συμφραζόμενα. Διαφορετικά, δεν εξυπηρετεί κάποιον πρακτικό σκοπό η απαρίθμησή τους στις γραμματικές. </a:t>
            </a:r>
          </a:p>
          <a:p>
            <a:pPr lvl="1"/>
            <a:r>
              <a:rPr lang="el-GR" dirty="0" smtClean="0"/>
              <a:t>Οι προθέσεις τις Λατινικής και οι πτώσεις τους: Χρήσιμο θα ήταν να υπάρχει ένας κατάλογος μόνο με τις προθέσεις που συντάσσονται με αφαιρετική και γενική. </a:t>
            </a:r>
          </a:p>
          <a:p>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31</a:t>
            </a:fld>
            <a:endParaRPr 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Τα </a:t>
            </a:r>
            <a:r>
              <a:rPr lang="el-GR" dirty="0" err="1" smtClean="0"/>
              <a:t>μονήματα</a:t>
            </a:r>
            <a:r>
              <a:rPr lang="el-GR" dirty="0" smtClean="0"/>
              <a:t> στην Γραμματική</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Μερικοί γλωσσολόγοι διατηρούν την διάκριση </a:t>
            </a:r>
            <a:r>
              <a:rPr lang="el-GR" i="1" dirty="0" smtClean="0"/>
              <a:t>λεξιλογικών</a:t>
            </a:r>
            <a:r>
              <a:rPr lang="el-GR" dirty="0" smtClean="0"/>
              <a:t> και </a:t>
            </a:r>
            <a:r>
              <a:rPr lang="el-GR" i="1" dirty="0" smtClean="0"/>
              <a:t>γραμματικών</a:t>
            </a:r>
            <a:r>
              <a:rPr lang="el-GR" dirty="0" smtClean="0"/>
              <a:t> στοιχείων.</a:t>
            </a:r>
          </a:p>
          <a:p>
            <a:r>
              <a:rPr lang="el-GR" dirty="0" smtClean="0"/>
              <a:t>Με βάση αυτήν την διάκριση, ορίζουν την γραμματική ως τον </a:t>
            </a:r>
            <a:r>
              <a:rPr lang="el-GR" b="1" dirty="0" smtClean="0"/>
              <a:t>περιορισμένο κατάλογο</a:t>
            </a:r>
            <a:r>
              <a:rPr lang="el-GR" dirty="0" smtClean="0"/>
              <a:t> των γραμματικών στοιχείων. =&gt; ανεπαρκής ορισμός. </a:t>
            </a:r>
          </a:p>
          <a:p>
            <a:r>
              <a:rPr lang="el-GR" b="1" dirty="0" smtClean="0"/>
              <a:t>Γραμματική</a:t>
            </a:r>
            <a:r>
              <a:rPr lang="el-GR" dirty="0" smtClean="0"/>
              <a:t> είναι το μέρος της γλωσσικής περιγραφής όπου παρουσιάζονται </a:t>
            </a:r>
            <a:r>
              <a:rPr lang="el-GR" b="1" dirty="0" smtClean="0"/>
              <a:t>όλες</a:t>
            </a:r>
            <a:r>
              <a:rPr lang="el-GR" dirty="0" smtClean="0"/>
              <a:t> οι (γραμματικές) μονάδες και όπου ανήκουν όλα τα στοιχεία που συντελούν στην δόμηση της γλώσσας.</a:t>
            </a:r>
          </a:p>
          <a:p>
            <a:r>
              <a:rPr lang="el-GR" dirty="0" smtClean="0"/>
              <a:t>Αν και είναι δύσκολο να γίνει ένας πλήρης κατάλογος των </a:t>
            </a:r>
            <a:r>
              <a:rPr lang="el-GR" i="1" dirty="0" smtClean="0"/>
              <a:t>λειτουργικών </a:t>
            </a:r>
            <a:r>
              <a:rPr lang="el-GR" i="1" dirty="0" err="1" smtClean="0"/>
              <a:t>μονημάτων</a:t>
            </a:r>
            <a:r>
              <a:rPr lang="el-GR" i="1" dirty="0" smtClean="0"/>
              <a:t> </a:t>
            </a:r>
            <a:r>
              <a:rPr lang="el-GR" dirty="0" smtClean="0"/>
              <a:t>μίας γλώσσας, αυτά είναι υποχρεωτικό να ενταχθούν στην γραμματική.  </a:t>
            </a:r>
          </a:p>
          <a:p>
            <a:endParaRPr lang="el-GR" b="1"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32</a:t>
            </a:fld>
            <a:endParaRPr lang="el-G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Γραμματικά στοιχεία </a:t>
            </a:r>
            <a:r>
              <a:rPr lang="en-US" dirty="0" smtClean="0"/>
              <a:t>vs.</a:t>
            </a:r>
            <a:r>
              <a:rPr lang="el-GR" dirty="0" smtClean="0"/>
              <a:t> Λειτουργικά στοιχεία</a:t>
            </a:r>
            <a:endParaRPr lang="el-GR" dirty="0"/>
          </a:p>
        </p:txBody>
      </p:sp>
      <p:sp>
        <p:nvSpPr>
          <p:cNvPr id="3" name="Content Placeholder 2"/>
          <p:cNvSpPr>
            <a:spLocks noGrp="1"/>
          </p:cNvSpPr>
          <p:nvPr>
            <p:ph idx="1"/>
          </p:nvPr>
        </p:nvSpPr>
        <p:spPr/>
        <p:txBody>
          <a:bodyPr>
            <a:normAutofit lnSpcReduction="10000"/>
          </a:bodyPr>
          <a:lstStyle/>
          <a:p>
            <a:r>
              <a:rPr lang="el-GR" dirty="0" smtClean="0"/>
              <a:t>Τα </a:t>
            </a:r>
            <a:r>
              <a:rPr lang="el-GR" b="1" dirty="0" smtClean="0"/>
              <a:t>γραμματικά στοιχεία</a:t>
            </a:r>
            <a:r>
              <a:rPr lang="el-GR" dirty="0" smtClean="0"/>
              <a:t>, ακόμα και αν είναι κλειστές τάξεις στοιχείων, δεν είναι απαραίτητα και </a:t>
            </a:r>
            <a:r>
              <a:rPr lang="el-GR" b="1" dirty="0" smtClean="0"/>
              <a:t>λειτουργικά στοιχεία</a:t>
            </a:r>
            <a:r>
              <a:rPr lang="el-GR" dirty="0" smtClean="0"/>
              <a:t>.</a:t>
            </a:r>
          </a:p>
          <a:p>
            <a:r>
              <a:rPr lang="el-GR" dirty="0" smtClean="0"/>
              <a:t>Τα </a:t>
            </a:r>
            <a:r>
              <a:rPr lang="el-GR" b="1" dirty="0" smtClean="0"/>
              <a:t>γραμματικά στοιχεία</a:t>
            </a:r>
            <a:r>
              <a:rPr lang="el-GR" dirty="0" smtClean="0"/>
              <a:t> συμβάλουν στην ερμηνεία της πρότασης προσθέτοντας κάποια περαιτέρω σημασία στην εκφώνηση, αλλά δεν δηλώνουν απαραίτητα και την σχέση της εκάστοτε μονάδας με την υπόλοιπη εκφώνηση. </a:t>
            </a:r>
          </a:p>
          <a:p>
            <a:r>
              <a:rPr lang="el-GR" dirty="0" smtClean="0"/>
              <a:t>Τα </a:t>
            </a:r>
            <a:r>
              <a:rPr lang="el-GR" b="1" dirty="0" smtClean="0"/>
              <a:t>λειτουργικά</a:t>
            </a:r>
            <a:r>
              <a:rPr lang="el-GR" dirty="0" smtClean="0"/>
              <a:t> </a:t>
            </a:r>
            <a:r>
              <a:rPr lang="el-GR" b="1" dirty="0" smtClean="0"/>
              <a:t>στοιχεία</a:t>
            </a:r>
            <a:r>
              <a:rPr lang="el-GR" dirty="0" smtClean="0"/>
              <a:t> δηλώνουν αυτήν την σχέση. </a:t>
            </a:r>
            <a:endParaRPr lang="el-GR" b="1"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33</a:t>
            </a:fld>
            <a:endParaRPr lang="el-G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Γραμματικά στοιχεία </a:t>
            </a:r>
            <a:r>
              <a:rPr lang="en-US" dirty="0" smtClean="0"/>
              <a:t>vs.</a:t>
            </a:r>
            <a:r>
              <a:rPr lang="el-GR" dirty="0" smtClean="0"/>
              <a:t> Λειτουργικά στοιχεία</a:t>
            </a:r>
            <a:endParaRPr lang="el-GR" dirty="0"/>
          </a:p>
        </p:txBody>
      </p:sp>
      <p:sp>
        <p:nvSpPr>
          <p:cNvPr id="3" name="Content Placeholder 2"/>
          <p:cNvSpPr>
            <a:spLocks noGrp="1"/>
          </p:cNvSpPr>
          <p:nvPr>
            <p:ph idx="1"/>
          </p:nvPr>
        </p:nvSpPr>
        <p:spPr/>
        <p:txBody>
          <a:bodyPr>
            <a:normAutofit fontScale="92500" lnSpcReduction="20000"/>
          </a:bodyPr>
          <a:lstStyle/>
          <a:p>
            <a:pPr lvl="1"/>
            <a:r>
              <a:rPr lang="el-GR" dirty="0" smtClean="0"/>
              <a:t>Ο Γιάννης αγόρασε </a:t>
            </a:r>
            <a:r>
              <a:rPr lang="el-GR" b="1" dirty="0" smtClean="0"/>
              <a:t>το βιβλίο</a:t>
            </a:r>
          </a:p>
          <a:p>
            <a:pPr lvl="1"/>
            <a:r>
              <a:rPr lang="el-GR" dirty="0" smtClean="0"/>
              <a:t>Ο Γιάννης αγόρασε </a:t>
            </a:r>
            <a:r>
              <a:rPr lang="el-GR" b="1" dirty="0" smtClean="0"/>
              <a:t>ένα βιβλίο</a:t>
            </a:r>
          </a:p>
          <a:p>
            <a:r>
              <a:rPr lang="el-GR" dirty="0" smtClean="0"/>
              <a:t>Και στις δύο προτάσεις η λειτουργία της φράσης παραμένει ίδια κι ας αλλάζει το άρθρο. Οι δύο φράσεις έχουν την ίδια σχέση με την υπόλοιπη εκφώνηση, αλλά στην μία περίπτωση υπονοείται πως το βιβλίο είναι γνωστό από το περικείμενο, ενώ στην δεύτερη περίπτωση όχι. </a:t>
            </a:r>
          </a:p>
          <a:p>
            <a:pPr lvl="1"/>
            <a:r>
              <a:rPr lang="el-GR" dirty="0" smtClean="0"/>
              <a:t>Η μαμά </a:t>
            </a:r>
            <a:r>
              <a:rPr lang="el-GR" b="1" dirty="0" smtClean="0"/>
              <a:t>μαγειρεύει</a:t>
            </a:r>
            <a:r>
              <a:rPr lang="el-GR" dirty="0" smtClean="0"/>
              <a:t> μακαρόνια</a:t>
            </a:r>
          </a:p>
          <a:p>
            <a:pPr lvl="1"/>
            <a:r>
              <a:rPr lang="el-GR" dirty="0" smtClean="0"/>
              <a:t>Η μαμά </a:t>
            </a:r>
            <a:r>
              <a:rPr lang="el-GR" b="1" dirty="0" smtClean="0"/>
              <a:t>μαγείρεψε</a:t>
            </a:r>
            <a:r>
              <a:rPr lang="el-GR" dirty="0" smtClean="0"/>
              <a:t> μακαρόνια</a:t>
            </a:r>
          </a:p>
          <a:p>
            <a:r>
              <a:rPr lang="el-GR" dirty="0" smtClean="0"/>
              <a:t>Και στις δύο περιπτώσεις η σχέση του ρήματος με την υπόλοιπη εκφώνηση είναι η ίδια ανεξάρτητα από τον χρόνο στον οποίο βρίσκεται. </a:t>
            </a:r>
          </a:p>
        </p:txBody>
      </p:sp>
      <p:sp>
        <p:nvSpPr>
          <p:cNvPr id="4" name="Slide Number Placeholder 3"/>
          <p:cNvSpPr>
            <a:spLocks noGrp="1"/>
          </p:cNvSpPr>
          <p:nvPr>
            <p:ph type="sldNum" sz="quarter" idx="12"/>
          </p:nvPr>
        </p:nvSpPr>
        <p:spPr/>
        <p:txBody>
          <a:bodyPr/>
          <a:lstStyle/>
          <a:p>
            <a:fld id="{7621F88C-EB5A-4F3E-BC65-237D0A410C03}" type="slidenum">
              <a:rPr lang="el-GR" smtClean="0"/>
              <a:pPr/>
              <a:t>34</a:t>
            </a:fld>
            <a:endParaRPr lang="el-G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Γραμματικά στοιχεία </a:t>
            </a:r>
            <a:r>
              <a:rPr lang="en-US" dirty="0" smtClean="0"/>
              <a:t>vs.</a:t>
            </a:r>
            <a:r>
              <a:rPr lang="el-GR" dirty="0" smtClean="0"/>
              <a:t> Λειτουργικά στοιχεία</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Συνεπώς, τα γραμματικά στοιχεία (ακριβώς επειδή δεν δηλώνουν σχέση με την υπόλοιπη εκφώνηση) δεν είναι κάτι άλλο, παρά </a:t>
            </a:r>
            <a:r>
              <a:rPr lang="el-GR" b="1" dirty="0" smtClean="0"/>
              <a:t>προσδιορίζοντα στοιχεία</a:t>
            </a:r>
            <a:r>
              <a:rPr lang="el-GR" dirty="0" smtClean="0"/>
              <a:t>. </a:t>
            </a:r>
          </a:p>
          <a:p>
            <a:r>
              <a:rPr lang="el-GR" dirty="0" smtClean="0"/>
              <a:t>Είναι προσδιορισμοί συνηθέστεροι και οικονομικότεροι πληροφοριακά, σε σχέση με τα λεξιλογικά στοιχεία που λειτουργούν ως προσδιορισμοί</a:t>
            </a:r>
          </a:p>
          <a:p>
            <a:r>
              <a:rPr lang="el-GR" dirty="0" smtClean="0"/>
              <a:t>Λεξικοί και γραμματικοί προσδιορισμοί μπορεί να </a:t>
            </a:r>
            <a:r>
              <a:rPr lang="el-GR" dirty="0" err="1" smtClean="0"/>
              <a:t>αλληλοαποκλείονται</a:t>
            </a:r>
            <a:r>
              <a:rPr lang="el-GR" dirty="0" smtClean="0"/>
              <a:t>, όταν ανήκουν στην ίδια τάξη, ή να συνυπάρχουν.</a:t>
            </a:r>
          </a:p>
          <a:p>
            <a:pPr lvl="1">
              <a:buNone/>
            </a:pPr>
            <a:r>
              <a:rPr lang="el-GR" dirty="0" smtClean="0"/>
              <a:t>π.χ. </a:t>
            </a:r>
          </a:p>
          <a:p>
            <a:pPr lvl="1"/>
            <a:r>
              <a:rPr lang="el-GR" dirty="0" smtClean="0"/>
              <a:t>το χαμόγελό </a:t>
            </a:r>
            <a:r>
              <a:rPr lang="el-GR" b="1" dirty="0" smtClean="0"/>
              <a:t>του</a:t>
            </a:r>
          </a:p>
          <a:p>
            <a:pPr lvl="1"/>
            <a:r>
              <a:rPr lang="el-GR" dirty="0" smtClean="0"/>
              <a:t>το χαμόγελο </a:t>
            </a:r>
            <a:r>
              <a:rPr lang="el-GR" b="1" dirty="0" smtClean="0"/>
              <a:t>του Γιάννη</a:t>
            </a:r>
          </a:p>
          <a:p>
            <a:pPr lvl="1"/>
            <a:r>
              <a:rPr lang="el-GR" dirty="0" smtClean="0"/>
              <a:t>*το χαμόγελό </a:t>
            </a:r>
            <a:r>
              <a:rPr lang="el-GR" b="1" dirty="0" smtClean="0"/>
              <a:t>του </a:t>
            </a:r>
            <a:r>
              <a:rPr lang="el-GR" b="1" dirty="0" err="1" smtClean="0"/>
              <a:t>του</a:t>
            </a:r>
            <a:r>
              <a:rPr lang="el-GR" b="1" dirty="0" smtClean="0"/>
              <a:t> Γιάννη</a:t>
            </a:r>
          </a:p>
          <a:p>
            <a:pPr lvl="1"/>
            <a:r>
              <a:rPr lang="el-GR" dirty="0" smtClean="0"/>
              <a:t>το </a:t>
            </a:r>
            <a:r>
              <a:rPr lang="el-GR" b="1" dirty="0" smtClean="0"/>
              <a:t>μεγάλο</a:t>
            </a:r>
            <a:r>
              <a:rPr lang="el-GR" dirty="0" smtClean="0"/>
              <a:t> χαμόγελό </a:t>
            </a:r>
            <a:r>
              <a:rPr lang="el-GR" b="1" dirty="0" smtClean="0"/>
              <a:t>του</a:t>
            </a:r>
          </a:p>
          <a:p>
            <a:r>
              <a:rPr lang="el-GR" dirty="0" smtClean="0"/>
              <a:t>Για τα γραμματικά προσδιορίζοντα στοιχεία προτείνεται ο όρος: </a:t>
            </a:r>
            <a:r>
              <a:rPr lang="el-GR" b="1" dirty="0" smtClean="0"/>
              <a:t>διορισμοί</a:t>
            </a:r>
            <a:r>
              <a:rPr lang="el-GR" dirty="0" smtClean="0"/>
              <a:t>.</a:t>
            </a:r>
          </a:p>
        </p:txBody>
      </p:sp>
      <p:sp>
        <p:nvSpPr>
          <p:cNvPr id="4" name="Slide Number Placeholder 3"/>
          <p:cNvSpPr>
            <a:spLocks noGrp="1"/>
          </p:cNvSpPr>
          <p:nvPr>
            <p:ph type="sldNum" sz="quarter" idx="12"/>
          </p:nvPr>
        </p:nvSpPr>
        <p:spPr/>
        <p:txBody>
          <a:bodyPr/>
          <a:lstStyle/>
          <a:p>
            <a:fld id="{7621F88C-EB5A-4F3E-BC65-237D0A410C03}" type="slidenum">
              <a:rPr lang="el-GR" smtClean="0"/>
              <a:pPr/>
              <a:t>35</a:t>
            </a:fld>
            <a:endParaRPr lang="el-G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Γραμματικά στοιχεία </a:t>
            </a:r>
            <a:r>
              <a:rPr lang="en-US" dirty="0" smtClean="0"/>
              <a:t>vs.</a:t>
            </a:r>
            <a:r>
              <a:rPr lang="el-GR" dirty="0" smtClean="0"/>
              <a:t> Λειτουργικά στοιχεία</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Πέρα από την βασική διαφορά τους, </a:t>
            </a:r>
            <a:r>
              <a:rPr lang="el-GR" i="1" dirty="0" smtClean="0"/>
              <a:t>διορισμοί</a:t>
            </a:r>
            <a:r>
              <a:rPr lang="el-GR" dirty="0" smtClean="0"/>
              <a:t> και </a:t>
            </a:r>
            <a:r>
              <a:rPr lang="el-GR" i="1" dirty="0" smtClean="0"/>
              <a:t>λειτουργικοί δείκτες</a:t>
            </a:r>
            <a:r>
              <a:rPr lang="el-GR" dirty="0" smtClean="0"/>
              <a:t> εμφανίζουν πολλά κοινά στοιχεία:</a:t>
            </a:r>
          </a:p>
          <a:p>
            <a:pPr lvl="1"/>
            <a:r>
              <a:rPr lang="el-GR" dirty="0" smtClean="0"/>
              <a:t>Ανήκουν στην γραμματική</a:t>
            </a:r>
          </a:p>
          <a:p>
            <a:pPr lvl="1"/>
            <a:r>
              <a:rPr lang="el-GR" dirty="0" smtClean="0"/>
              <a:t>Έχουν μεγαλύτερη συχνότητα εμφάνισης από τα λεξιλογικά στοιχεία</a:t>
            </a:r>
          </a:p>
          <a:p>
            <a:pPr lvl="1"/>
            <a:r>
              <a:rPr lang="el-GR" dirty="0" smtClean="0"/>
              <a:t>Είναι βραχύτερα από τα λεξιλογικά στοιχεία</a:t>
            </a:r>
          </a:p>
          <a:p>
            <a:pPr lvl="1"/>
            <a:r>
              <a:rPr lang="el-GR" dirty="0" smtClean="0"/>
              <a:t>Συνάπτονται σε λεξιλογικά στοιχεία</a:t>
            </a:r>
          </a:p>
          <a:p>
            <a:pPr lvl="1"/>
            <a:r>
              <a:rPr lang="el-GR" dirty="0" smtClean="0"/>
              <a:t>Είναι πιθανόν να δημιουργούν αμαλγάματα με τα λεξιλογικά στοιχεία. </a:t>
            </a:r>
          </a:p>
          <a:p>
            <a:pPr lvl="1"/>
            <a:r>
              <a:rPr lang="el-GR" dirty="0" smtClean="0"/>
              <a:t>Μπορούν να συμμετέχουν σε περιπτώσεις συμφωνίας</a:t>
            </a:r>
          </a:p>
          <a:p>
            <a:r>
              <a:rPr lang="el-GR" dirty="0" smtClean="0"/>
              <a:t>«Τα κοινά σημεία είναι τόσο πολλά από την άποψη της τυπολογίας ώστε πολλοί να ρίχνουν το βάρος στην μορφή και να παραγνωρίζουν την θεμελιώδη λειτουργική διαφορά τους»</a:t>
            </a:r>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36</a:t>
            </a:fld>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έννοια της Λέξης</a:t>
            </a:r>
            <a:endParaRPr lang="el-GR" dirty="0"/>
          </a:p>
        </p:txBody>
      </p:sp>
      <p:sp>
        <p:nvSpPr>
          <p:cNvPr id="3" name="Content Placeholder 2"/>
          <p:cNvSpPr>
            <a:spLocks noGrp="1"/>
          </p:cNvSpPr>
          <p:nvPr>
            <p:ph idx="1"/>
          </p:nvPr>
        </p:nvSpPr>
        <p:spPr/>
        <p:txBody>
          <a:bodyPr>
            <a:normAutofit fontScale="70000" lnSpcReduction="20000"/>
          </a:bodyPr>
          <a:lstStyle/>
          <a:p>
            <a:pPr>
              <a:buNone/>
            </a:pPr>
            <a:r>
              <a:rPr lang="el-GR" b="1" dirty="0" smtClean="0"/>
              <a:t>«Η υπαγωγή της μορφής στην λειτουργία και η χρησιμοποίηση της έννοιας του αμαλγάματος ως βοηθητικής έννοιας για να καλυφθούν οι περιπτώσεις όπου ο τεμαχισμός δημιουργεί προβλήματα έχει ένα σημαντικό επακόλουθο: το ότι δεν χρειαζόμαστε πια την λέξη ως ενδιάμεση μονάδα μεταξύ </a:t>
            </a:r>
            <a:r>
              <a:rPr lang="el-GR" b="1" dirty="0" err="1" smtClean="0"/>
              <a:t>μονήματος</a:t>
            </a:r>
            <a:r>
              <a:rPr lang="el-GR" b="1" dirty="0" smtClean="0"/>
              <a:t> και πρότασης»</a:t>
            </a:r>
            <a:endParaRPr lang="el-GR" dirty="0" smtClean="0"/>
          </a:p>
          <a:p>
            <a:r>
              <a:rPr lang="el-GR" dirty="0" smtClean="0"/>
              <a:t>Εφόσον τα συντάγματα </a:t>
            </a:r>
            <a:r>
              <a:rPr lang="en-US" i="1" dirty="0" err="1" smtClean="0"/>
              <a:t>homini</a:t>
            </a:r>
            <a:r>
              <a:rPr lang="en-US" i="1" dirty="0" smtClean="0"/>
              <a:t> </a:t>
            </a:r>
            <a:r>
              <a:rPr lang="el-GR" dirty="0" smtClean="0"/>
              <a:t>και </a:t>
            </a:r>
            <a:r>
              <a:rPr lang="en-US" i="1" dirty="0" smtClean="0"/>
              <a:t>to the man</a:t>
            </a:r>
            <a:r>
              <a:rPr lang="el-GR" dirty="0" smtClean="0"/>
              <a:t> είναι αυτόνομα και οι διαφορές τους εξηγούνται με βάση την έννοια του αμαλγάματος, δεν χρειάζεται ο τεμαχισμός των αυτόνομων συνταγμάτων περαιτέρω σε λέξεις. </a:t>
            </a:r>
          </a:p>
          <a:p>
            <a:r>
              <a:rPr lang="el-GR" dirty="0" smtClean="0"/>
              <a:t>Ο όρος «λέξη»</a:t>
            </a:r>
            <a:r>
              <a:rPr lang="en-US" dirty="0" smtClean="0"/>
              <a:t> </a:t>
            </a:r>
            <a:r>
              <a:rPr lang="el-GR" dirty="0" smtClean="0"/>
              <a:t>είναι χρήσιμος μόνο στην περίπτωση γλωσσών όπως η Λατινική, όπου τα </a:t>
            </a:r>
            <a:r>
              <a:rPr lang="el-GR" i="1" dirty="0" smtClean="0"/>
              <a:t>σύμμικτα αυτόνομα συντάγματα</a:t>
            </a:r>
            <a:r>
              <a:rPr lang="el-GR" dirty="0" smtClean="0"/>
              <a:t> αποτελούν τον κανόνα και τα οποία, χάριν συντομίας μπορούμε να τα αποκαλούμε </a:t>
            </a:r>
            <a:r>
              <a:rPr lang="el-GR" i="1" dirty="0" smtClean="0"/>
              <a:t>λέξεις</a:t>
            </a:r>
            <a:r>
              <a:rPr lang="el-GR" dirty="0" smtClean="0"/>
              <a:t>.</a:t>
            </a:r>
          </a:p>
          <a:p>
            <a:r>
              <a:rPr lang="el-GR" dirty="0" smtClean="0"/>
              <a:t>Δεν απορρίπτεται ο όρος, αλλά δεν θεωρείται απαραίτητος ο τεμαχισμός κάθε εκφωνήσεως σε διαδοχικές λέξεις. </a:t>
            </a:r>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37</a:t>
            </a:fld>
            <a:endParaRPr lang="el-G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Ο ρόλος της Μορφολογίας</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Παραδοσιακά, </a:t>
            </a:r>
            <a:r>
              <a:rPr lang="el-GR" i="1" dirty="0" smtClean="0"/>
              <a:t>μορφολογία</a:t>
            </a:r>
            <a:r>
              <a:rPr lang="el-GR" dirty="0" smtClean="0"/>
              <a:t> ονομάζουμε την σπουδή των μορφικών παραλλαγών των λέξεων (δεδομένου ότι το κάθε παράδειγμα τύπων θεωρούνταν ένα σύνολο πραγματώσεων της ίδιας λέξης).</a:t>
            </a:r>
          </a:p>
          <a:p>
            <a:pPr lvl="1"/>
            <a:r>
              <a:rPr lang="en-US" dirty="0" smtClean="0"/>
              <a:t>homo </a:t>
            </a:r>
            <a:r>
              <a:rPr lang="en-US" dirty="0" err="1" smtClean="0"/>
              <a:t>hominis</a:t>
            </a:r>
            <a:r>
              <a:rPr lang="en-US" dirty="0" smtClean="0"/>
              <a:t> </a:t>
            </a:r>
            <a:r>
              <a:rPr lang="en-US" dirty="0" err="1" smtClean="0"/>
              <a:t>homini</a:t>
            </a:r>
            <a:r>
              <a:rPr lang="el-GR" dirty="0" smtClean="0"/>
              <a:t>: κάτω από ποιες συνθήκες και για ποιον σκοπό η λέξη μεταβάλλεται;</a:t>
            </a:r>
          </a:p>
          <a:p>
            <a:r>
              <a:rPr lang="el-GR" dirty="0" smtClean="0"/>
              <a:t>Λειτουργικά, το </a:t>
            </a:r>
            <a:r>
              <a:rPr lang="en-US" i="1" dirty="0" err="1" smtClean="0"/>
              <a:t>homini</a:t>
            </a:r>
            <a:r>
              <a:rPr lang="en-US" dirty="0" smtClean="0"/>
              <a:t> </a:t>
            </a:r>
            <a:r>
              <a:rPr lang="el-GR" dirty="0" smtClean="0"/>
              <a:t>δεν είναι μία από τις ενσαρκώσεις την ίδιας λέξης, αλλά ένα αμάλγαμα τριών μονάδων: </a:t>
            </a:r>
            <a:r>
              <a:rPr lang="el-GR" i="1" dirty="0" smtClean="0"/>
              <a:t>λεξική σημασία + αριθμός + πτώση</a:t>
            </a:r>
            <a:r>
              <a:rPr lang="en-US" dirty="0" smtClean="0"/>
              <a:t>. </a:t>
            </a:r>
            <a:r>
              <a:rPr lang="el-GR" dirty="0" smtClean="0"/>
              <a:t>Θα πρέπει λοιπόν να διερευνήσουμε με ποια μορφή συνδυάζεται το </a:t>
            </a:r>
            <a:r>
              <a:rPr lang="el-GR" dirty="0" err="1" smtClean="0"/>
              <a:t>μόνημα</a:t>
            </a:r>
            <a:r>
              <a:rPr lang="el-GR" dirty="0" smtClean="0"/>
              <a:t> της δοτικής με αυτά του αριθμού και του θέματος που φέρει την σημασία.</a:t>
            </a:r>
            <a:endParaRPr lang="el-GR" b="1" dirty="0" smtClean="0"/>
          </a:p>
          <a:p>
            <a:endParaRPr lang="el-GR" b="1"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38</a:t>
            </a:fld>
            <a:endParaRPr lang="el-G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 ρόλος της Μορφολογίας</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Άρα: </a:t>
            </a:r>
            <a:r>
              <a:rPr lang="el-GR" b="1" dirty="0" smtClean="0"/>
              <a:t>«Μορφολογία είναι η μελέτη των μορφικών παραλλαγών των </a:t>
            </a:r>
            <a:r>
              <a:rPr lang="el-GR" b="1" dirty="0" err="1" smtClean="0"/>
              <a:t>μονημάτων</a:t>
            </a:r>
            <a:r>
              <a:rPr lang="el-GR" b="1" dirty="0" smtClean="0"/>
              <a:t>»</a:t>
            </a:r>
          </a:p>
          <a:p>
            <a:r>
              <a:rPr lang="el-GR" dirty="0" smtClean="0"/>
              <a:t>Αποκλείεται από την μορφολογία κάθε τι που αναφέρει στην χρήση των διαφόρων κατηγοριών, εφόσον η μορφή ενός </a:t>
            </a:r>
            <a:r>
              <a:rPr lang="el-GR" dirty="0" err="1" smtClean="0"/>
              <a:t>μονήματος</a:t>
            </a:r>
            <a:r>
              <a:rPr lang="el-GR" dirty="0" smtClean="0"/>
              <a:t> δεν έχει άμεση σχέση με την μορφή του. </a:t>
            </a:r>
          </a:p>
          <a:p>
            <a:r>
              <a:rPr lang="el-GR" dirty="0" smtClean="0"/>
              <a:t>Σε γλώσσες όπως η Λατινική και η Ελληνική η μορφολογία δεν απέχει πολύ από την παραδοσιακή γραμματική: ίσως τα κλιτικά παραδείγματα είναι ο πιο οικονομικός τρόπος παρουσίασης των μορφικών παραλλαγών.</a:t>
            </a:r>
          </a:p>
          <a:p>
            <a:r>
              <a:rPr lang="el-GR" dirty="0" smtClean="0"/>
              <a:t>Η </a:t>
            </a:r>
            <a:r>
              <a:rPr lang="el-GR" b="1" dirty="0" smtClean="0"/>
              <a:t>παραγωγή </a:t>
            </a:r>
            <a:r>
              <a:rPr lang="el-GR" dirty="0" smtClean="0"/>
              <a:t>και η </a:t>
            </a:r>
            <a:r>
              <a:rPr lang="el-GR" b="1" dirty="0" smtClean="0"/>
              <a:t>σύνθεση</a:t>
            </a:r>
            <a:r>
              <a:rPr lang="el-GR" dirty="0" smtClean="0"/>
              <a:t> (εντάσσονται στην μορφολογία) θα πρέπει να εξετάζονται ξεχωριστά: τι αλλοιώσεις προκαλούνται στα </a:t>
            </a:r>
            <a:r>
              <a:rPr lang="el-GR" dirty="0" err="1" smtClean="0"/>
              <a:t>μονήματα</a:t>
            </a:r>
            <a:r>
              <a:rPr lang="el-GR" dirty="0" smtClean="0"/>
              <a:t> κατά την παραγωγή και την σύνθεση νέων τύπων;</a:t>
            </a:r>
          </a:p>
          <a:p>
            <a:pPr lvl="1">
              <a:buNone/>
            </a:pPr>
            <a:r>
              <a:rPr lang="el-GR" dirty="0" smtClean="0"/>
              <a:t>π.χ. </a:t>
            </a:r>
          </a:p>
          <a:p>
            <a:pPr lvl="1"/>
            <a:r>
              <a:rPr lang="el-GR" b="1" dirty="0" err="1" smtClean="0"/>
              <a:t>φεύγ</a:t>
            </a:r>
            <a:r>
              <a:rPr lang="el-GR" dirty="0" smtClean="0"/>
              <a:t>-ω αλλά </a:t>
            </a:r>
            <a:r>
              <a:rPr lang="el-GR" b="1" dirty="0" err="1" smtClean="0"/>
              <a:t>φυγ</a:t>
            </a:r>
            <a:r>
              <a:rPr lang="el-GR" dirty="0" smtClean="0"/>
              <a:t>-</a:t>
            </a:r>
            <a:r>
              <a:rPr lang="el-GR" dirty="0" err="1" smtClean="0"/>
              <a:t>άς</a:t>
            </a:r>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39</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ανακοίνωση της εμπειρίας</a:t>
            </a:r>
            <a:endParaRPr lang="el-GR" dirty="0"/>
          </a:p>
        </p:txBody>
      </p:sp>
      <p:sp>
        <p:nvSpPr>
          <p:cNvPr id="3" name="Content Placeholder 2"/>
          <p:cNvSpPr>
            <a:spLocks noGrp="1"/>
          </p:cNvSpPr>
          <p:nvPr>
            <p:ph idx="1"/>
          </p:nvPr>
        </p:nvSpPr>
        <p:spPr/>
        <p:txBody>
          <a:bodyPr>
            <a:normAutofit fontScale="92500"/>
          </a:bodyPr>
          <a:lstStyle/>
          <a:p>
            <a:r>
              <a:rPr lang="el-GR" dirty="0" smtClean="0"/>
              <a:t>Ενδιαφέρον του γλωσσολόγου: όχι η απόκτηση της εμπειρίας, αλλά ο τεμαχισμός της εμπειρίας σε γλωσσικές μονάδες ανά γλώσσα.</a:t>
            </a:r>
          </a:p>
          <a:p>
            <a:endParaRPr lang="el-GR" dirty="0" smtClean="0"/>
          </a:p>
          <a:p>
            <a:r>
              <a:rPr lang="el-GR" i="1" dirty="0" smtClean="0"/>
              <a:t>Εμπειρία</a:t>
            </a:r>
            <a:r>
              <a:rPr lang="el-GR" dirty="0" smtClean="0"/>
              <a:t> = άμορφο σύνολο </a:t>
            </a:r>
            <a:r>
              <a:rPr lang="el-GR" dirty="0" smtClean="0">
                <a:sym typeface="Wingdings" pitchFamily="2" charset="2"/>
              </a:rPr>
              <a:t></a:t>
            </a:r>
            <a:r>
              <a:rPr lang="el-GR" dirty="0" smtClean="0"/>
              <a:t> τεμαχισμός της από τον ομιλητή </a:t>
            </a:r>
            <a:r>
              <a:rPr lang="el-GR" dirty="0" smtClean="0">
                <a:sym typeface="Wingdings" pitchFamily="2" charset="2"/>
              </a:rPr>
              <a:t> </a:t>
            </a:r>
            <a:r>
              <a:rPr lang="el-GR" dirty="0" smtClean="0"/>
              <a:t>μεταμόρφωσή της σε </a:t>
            </a:r>
            <a:r>
              <a:rPr lang="el-GR" b="1" dirty="0" smtClean="0"/>
              <a:t>διαδοχή από ταυτισμένα τεμάχια ομιλίας </a:t>
            </a:r>
            <a:r>
              <a:rPr lang="el-GR" dirty="0" smtClean="0">
                <a:sym typeface="Wingdings" pitchFamily="2" charset="2"/>
              </a:rPr>
              <a:t></a:t>
            </a:r>
            <a:r>
              <a:rPr lang="el-GR" b="1" dirty="0" smtClean="0">
                <a:sym typeface="Wingdings" pitchFamily="2" charset="2"/>
              </a:rPr>
              <a:t> </a:t>
            </a:r>
            <a:r>
              <a:rPr lang="el-GR" i="1" dirty="0" smtClean="0"/>
              <a:t>εκφώνηση</a:t>
            </a:r>
          </a:p>
          <a:p>
            <a:endParaRPr lang="el-GR" dirty="0" smtClean="0"/>
          </a:p>
          <a:p>
            <a:r>
              <a:rPr lang="el-GR" dirty="0" smtClean="0"/>
              <a:t>Κάθε τεμάχιο της ομιλίας ταυτίζεται με μία διαφορετική πλευρά της εμπειρίας. </a:t>
            </a:r>
          </a:p>
        </p:txBody>
      </p:sp>
      <p:sp>
        <p:nvSpPr>
          <p:cNvPr id="4" name="Slide Number Placeholder 3"/>
          <p:cNvSpPr>
            <a:spLocks noGrp="1"/>
          </p:cNvSpPr>
          <p:nvPr>
            <p:ph type="sldNum" sz="quarter" idx="12"/>
          </p:nvPr>
        </p:nvSpPr>
        <p:spPr/>
        <p:txBody>
          <a:bodyPr/>
          <a:lstStyle/>
          <a:p>
            <a:fld id="{7621F88C-EB5A-4F3E-BC65-237D0A410C03}" type="slidenum">
              <a:rPr lang="el-GR" smtClean="0"/>
              <a:pPr/>
              <a:t>4</a:t>
            </a:fld>
            <a:endParaRPr lang="el-G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Ο ρόλος της Σύνταξης</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Σύνταξη: </a:t>
            </a:r>
            <a:r>
              <a:rPr lang="el-GR" b="1" dirty="0" smtClean="0"/>
              <a:t>«η σπουδή των συνδυαστικών δυνατοτήτων που χαρακτηρίζουν τα </a:t>
            </a:r>
            <a:r>
              <a:rPr lang="el-GR" b="1" dirty="0" err="1" smtClean="0"/>
              <a:t>μονήματα</a:t>
            </a:r>
            <a:r>
              <a:rPr lang="el-GR" b="1" dirty="0" smtClean="0"/>
              <a:t>»</a:t>
            </a:r>
          </a:p>
          <a:p>
            <a:r>
              <a:rPr lang="el-GR" dirty="0" smtClean="0"/>
              <a:t>Η σύνταξη θα πρέπει ξεκινάει από το να εξηγεί πως οι διορισμοί</a:t>
            </a:r>
            <a:r>
              <a:rPr lang="el-GR" i="1" dirty="0" smtClean="0"/>
              <a:t> συνδέονται </a:t>
            </a:r>
            <a:r>
              <a:rPr lang="el-GR" dirty="0" smtClean="0"/>
              <a:t>με λεξιλογικές βάσεις και να καταλήγει στην συναρμολόγηση των προτάσεων. </a:t>
            </a:r>
          </a:p>
          <a:p>
            <a:r>
              <a:rPr lang="el-GR" b="1" dirty="0" smtClean="0"/>
              <a:t>συνδυασμοί</a:t>
            </a:r>
            <a:r>
              <a:rPr lang="el-GR" dirty="0" smtClean="0"/>
              <a:t> (μετέπειτα </a:t>
            </a:r>
            <a:r>
              <a:rPr lang="el-GR" i="1" dirty="0" smtClean="0"/>
              <a:t>προσαρμοστικότητα/</a:t>
            </a:r>
            <a:r>
              <a:rPr lang="en-US" i="1" dirty="0" smtClean="0"/>
              <a:t>compatibility</a:t>
            </a:r>
            <a:r>
              <a:rPr lang="el-GR" dirty="0" smtClean="0"/>
              <a:t>): η δυνατότητα συνύπαρξης στοιχείων σε διαφορετικά επίπεδα και χωρίς καμμία εξάρτηση από τις μορφικές παραλλαγές τους.</a:t>
            </a:r>
          </a:p>
          <a:p>
            <a:pPr lvl="1">
              <a:buNone/>
            </a:pPr>
            <a:r>
              <a:rPr lang="el-GR" dirty="0" smtClean="0"/>
              <a:t>π.χ. </a:t>
            </a:r>
            <a:endParaRPr lang="en-US" dirty="0" smtClean="0"/>
          </a:p>
          <a:p>
            <a:pPr lvl="1"/>
            <a:r>
              <a:rPr lang="el-GR" dirty="0" smtClean="0"/>
              <a:t>Ο Γιάννης </a:t>
            </a:r>
            <a:r>
              <a:rPr lang="el-GR" b="1" dirty="0" smtClean="0"/>
              <a:t>βλέπει</a:t>
            </a:r>
            <a:r>
              <a:rPr lang="el-GR" dirty="0" smtClean="0"/>
              <a:t> τον αγώνα</a:t>
            </a:r>
          </a:p>
          <a:p>
            <a:pPr lvl="1"/>
            <a:r>
              <a:rPr lang="el-GR" dirty="0" smtClean="0"/>
              <a:t>Ο Γιάννης </a:t>
            </a:r>
            <a:r>
              <a:rPr lang="el-GR" b="1" dirty="0" smtClean="0"/>
              <a:t>είδε</a:t>
            </a:r>
            <a:r>
              <a:rPr lang="el-GR" dirty="0" smtClean="0"/>
              <a:t> τον αγώνα</a:t>
            </a:r>
          </a:p>
          <a:p>
            <a:pPr lvl="1">
              <a:buNone/>
            </a:pPr>
            <a:r>
              <a:rPr lang="el-GR" dirty="0" smtClean="0"/>
              <a:t>(στην σύνταξη δεν έχει σημασία γιατί το βλέπω στον αόριστο γίνεται είδα)</a:t>
            </a:r>
          </a:p>
          <a:p>
            <a:r>
              <a:rPr lang="el-GR" dirty="0" smtClean="0"/>
              <a:t>Αρκετά κοντά, στο σημείο αυτό, στην παραδοσιακή πρακτική. </a:t>
            </a:r>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40</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κατανόηση της ανακοίνωσης</a:t>
            </a:r>
            <a:endParaRPr lang="el-GR" dirty="0"/>
          </a:p>
        </p:txBody>
      </p:sp>
      <p:sp>
        <p:nvSpPr>
          <p:cNvPr id="3" name="Content Placeholder 2"/>
          <p:cNvSpPr>
            <a:spLocks noGrp="1"/>
          </p:cNvSpPr>
          <p:nvPr>
            <p:ph idx="1"/>
          </p:nvPr>
        </p:nvSpPr>
        <p:spPr/>
        <p:txBody>
          <a:bodyPr/>
          <a:lstStyle/>
          <a:p>
            <a:r>
              <a:rPr lang="el-GR" dirty="0" smtClean="0"/>
              <a:t>Η διαδοχή των ταυτισμένων τεμαχίων (ως εκφώνηση) αποτελεί νέα εμπειρία για τον ακροατή. </a:t>
            </a:r>
          </a:p>
          <a:p>
            <a:endParaRPr lang="el-GR" dirty="0" smtClean="0"/>
          </a:p>
          <a:p>
            <a:r>
              <a:rPr lang="el-GR" b="1" dirty="0" smtClean="0"/>
              <a:t>Βασικό γλωσσολογικό πρόβλημα:</a:t>
            </a:r>
            <a:r>
              <a:rPr lang="el-GR" dirty="0" smtClean="0"/>
              <a:t> πώς ο ακροατής συναρμόζει τα τεμάχια της ομιλίας με την αντίστοιχη πτυχή της εμπειρίας που κωδικοποιούν. </a:t>
            </a:r>
            <a:endParaRPr lang="el-GR" b="1"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Κριτική της Φραστικής Δομής</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Εστιάζει στην εκφώνηση, χωρίς να λαμβάνει υπ’ όψιν αυτό που αναπαριστά η εκφώνηση. </a:t>
            </a:r>
          </a:p>
          <a:p>
            <a:r>
              <a:rPr lang="el-GR" i="1" dirty="0" smtClean="0"/>
              <a:t>Δυαδική προσέγγιση</a:t>
            </a:r>
            <a:r>
              <a:rPr lang="el-GR" dirty="0" smtClean="0"/>
              <a:t>: μόνο δύο πράγματα αντιπαραβάλλονται κάθε φορά. </a:t>
            </a:r>
          </a:p>
          <a:p>
            <a:r>
              <a:rPr lang="el-GR" dirty="0" smtClean="0"/>
              <a:t>Η </a:t>
            </a:r>
            <a:r>
              <a:rPr lang="el-GR" i="1" dirty="0" smtClean="0"/>
              <a:t>ανάλυση σε άμεσα συστατικά</a:t>
            </a:r>
            <a:r>
              <a:rPr lang="el-GR" dirty="0" smtClean="0"/>
              <a:t> (και τα </a:t>
            </a:r>
            <a:r>
              <a:rPr lang="el-GR" dirty="0" err="1" smtClean="0"/>
              <a:t>δεντροδιαγράμματα</a:t>
            </a:r>
            <a:r>
              <a:rPr lang="el-GR" dirty="0" smtClean="0"/>
              <a:t>) παραβλέπει την ύπαρξη στοιχείων μέσα στην διαδοχή της ομιλίας που επιτρέπουν στον ακροατή να ανασυνθέσει την πρωτότυπη εμπειρία. </a:t>
            </a:r>
          </a:p>
          <a:p>
            <a:r>
              <a:rPr lang="el-GR" dirty="0" smtClean="0"/>
              <a:t>Μία πρόταση γίνεται κατανοητή ως σύνολο και η </a:t>
            </a:r>
            <a:r>
              <a:rPr lang="el-GR" i="1" dirty="0" smtClean="0"/>
              <a:t>ιεραρχία</a:t>
            </a:r>
            <a:r>
              <a:rPr lang="el-GR" dirty="0" smtClean="0"/>
              <a:t> των φράσεων βασίζεται στους τρόπους (επινοήσεις)</a:t>
            </a:r>
            <a:r>
              <a:rPr lang="el-GR" i="1" dirty="0" smtClean="0"/>
              <a:t> </a:t>
            </a:r>
            <a:r>
              <a:rPr lang="el-GR" dirty="0" smtClean="0"/>
              <a:t>που διαθέτει η Γλώσσα για να ξεπερνά την γραμμικότητα της εκφώνησης.</a:t>
            </a:r>
          </a:p>
        </p:txBody>
      </p:sp>
      <p:sp>
        <p:nvSpPr>
          <p:cNvPr id="4" name="Slide Number Placeholder 3"/>
          <p:cNvSpPr>
            <a:spLocks noGrp="1"/>
          </p:cNvSpPr>
          <p:nvPr>
            <p:ph type="sldNum" sz="quarter" idx="12"/>
          </p:nvPr>
        </p:nvSpPr>
        <p:spPr/>
        <p:txBody>
          <a:bodyPr/>
          <a:lstStyle/>
          <a:p>
            <a:fld id="{7621F88C-EB5A-4F3E-BC65-237D0A410C03}" type="slidenum">
              <a:rPr lang="el-GR" smtClean="0"/>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a:xfrm>
            <a:off x="457200" y="4869160"/>
            <a:ext cx="8229600" cy="1705376"/>
          </a:xfrm>
        </p:spPr>
        <p:txBody>
          <a:bodyPr/>
          <a:lstStyle/>
          <a:p>
            <a:r>
              <a:rPr lang="el-GR" dirty="0" smtClean="0"/>
              <a:t>Εκτός από την ΟΦ1 – </a:t>
            </a:r>
            <a:r>
              <a:rPr lang="el-GR" dirty="0" err="1" smtClean="0"/>
              <a:t>Υποκ</a:t>
            </a:r>
            <a:r>
              <a:rPr lang="el-GR" dirty="0" smtClean="0"/>
              <a:t>., είναι κεντρικά στοιχεία και οι ΟΦ2 και ΠΦ1, ενώ όλη η </a:t>
            </a:r>
            <a:r>
              <a:rPr lang="el-GR" dirty="0" err="1" smtClean="0"/>
              <a:t>ΕπιρΦ</a:t>
            </a:r>
            <a:r>
              <a:rPr lang="el-GR" dirty="0" smtClean="0"/>
              <a:t> είναι περιστασιακή πληροφορία. </a:t>
            </a:r>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7</a:t>
            </a:fld>
            <a:endParaRPr lang="el-GR"/>
          </a:p>
        </p:txBody>
      </p:sp>
      <p:pic>
        <p:nvPicPr>
          <p:cNvPr id="1026" name="Picture 2" descr="C:\Users\Dimitris\Desktop\Ο Γιάννης έδωσε ένα φιλί στην Γιάννα.png"/>
          <p:cNvPicPr>
            <a:picLocks noChangeAspect="1" noChangeArrowheads="1"/>
          </p:cNvPicPr>
          <p:nvPr/>
        </p:nvPicPr>
        <p:blipFill>
          <a:blip r:embed="rId2" cstate="print"/>
          <a:srcRect/>
          <a:stretch>
            <a:fillRect/>
          </a:stretch>
        </p:blipFill>
        <p:spPr bwMode="auto">
          <a:xfrm>
            <a:off x="323528" y="1052736"/>
            <a:ext cx="8465094" cy="38782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επινοήσεις</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Η ανθρώπινη γλώσσα διαθέτει τρόπους με τους οποίους δηλώνονται οι σχέσεις των γλωσσικών τεμαχίων μεταξύ τους, όταν αυτά ενώνονται σε μεγαλύτερα σύνολα τεμαχίων.</a:t>
            </a:r>
          </a:p>
          <a:p>
            <a:r>
              <a:rPr lang="el-GR" dirty="0" smtClean="0"/>
              <a:t>Αυτοί οι τρόποι (που αποτελούν επινοήσεις της Γλώσσας) βοηθούν στο να ξεπεραστεί η γραμμικότητα του εκφωνήματος, ώστε να προκύπτει μία ακριβέστερη κωδικοποίηση και αποκωδικοποίηση της εμπειρίας. </a:t>
            </a:r>
          </a:p>
          <a:p>
            <a:r>
              <a:rPr lang="el-GR" dirty="0" smtClean="0"/>
              <a:t>Είναι τριών ειδών και το ποσοστό χρήσης τους ποικίλει από γλώσσα σε γλώσσα. </a:t>
            </a:r>
            <a:endParaRPr lang="el-GR"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Τρεις τύποι επινοήσεων</a:t>
            </a:r>
            <a:br>
              <a:rPr lang="el-GR" dirty="0" smtClean="0"/>
            </a:br>
            <a:r>
              <a:rPr lang="el-GR" sz="2700" dirty="0" smtClean="0"/>
              <a:t>(η σχέση υπονοείται από το ίδιο το στοιχείο)</a:t>
            </a:r>
            <a:endParaRPr lang="el-GR" dirty="0"/>
          </a:p>
        </p:txBody>
      </p:sp>
      <p:sp>
        <p:nvSpPr>
          <p:cNvPr id="3" name="Content Placeholder 2"/>
          <p:cNvSpPr>
            <a:spLocks noGrp="1"/>
          </p:cNvSpPr>
          <p:nvPr>
            <p:ph idx="1"/>
          </p:nvPr>
        </p:nvSpPr>
        <p:spPr/>
        <p:txBody>
          <a:bodyPr>
            <a:normAutofit fontScale="92500" lnSpcReduction="10000"/>
          </a:bodyPr>
          <a:lstStyle/>
          <a:p>
            <a:pPr>
              <a:buNone/>
            </a:pPr>
            <a:r>
              <a:rPr lang="el-GR" b="1" dirty="0" smtClean="0"/>
              <a:t>1</a:t>
            </a:r>
            <a:r>
              <a:rPr lang="el-GR" b="1" baseline="30000" dirty="0" smtClean="0"/>
              <a:t>ον</a:t>
            </a:r>
            <a:r>
              <a:rPr lang="el-GR" b="1" dirty="0" smtClean="0"/>
              <a:t>: «Κάθε γλωσσικό τεμάχιο που αντιστοιχεί σε μία πλευρά της μεταφερόμενης εμπειρίας είναι δυνατόν να δηλώνει […] και την σχέση της με την υπόλοιπη εμπειρία.»</a:t>
            </a:r>
          </a:p>
          <a:p>
            <a:pPr lvl="1">
              <a:buNone/>
            </a:pPr>
            <a:r>
              <a:rPr lang="el-GR" sz="1800" dirty="0" smtClean="0"/>
              <a:t>π.χ. </a:t>
            </a:r>
            <a:br>
              <a:rPr lang="el-GR" sz="1800" dirty="0" smtClean="0"/>
            </a:br>
            <a:r>
              <a:rPr lang="el-GR" sz="1800" dirty="0" smtClean="0"/>
              <a:t>Σε πολλές αφρικανικές γλώσσες η λέξη για το «δάσος» σημαίνει ταυτόχρονα και «στο δάσος» από μόνη της. </a:t>
            </a:r>
          </a:p>
          <a:p>
            <a:r>
              <a:rPr lang="el-GR" dirty="0" smtClean="0"/>
              <a:t>Η θέση της λέξης</a:t>
            </a:r>
            <a:r>
              <a:rPr lang="en-US" dirty="0" smtClean="0"/>
              <a:t> (</a:t>
            </a:r>
            <a:r>
              <a:rPr lang="el-GR" dirty="0" smtClean="0"/>
              <a:t>από μόνη της</a:t>
            </a:r>
            <a:r>
              <a:rPr lang="en-US" dirty="0" smtClean="0"/>
              <a:t>)</a:t>
            </a:r>
            <a:r>
              <a:rPr lang="el-GR" dirty="0" smtClean="0"/>
              <a:t> δεν αρκεί πάντα για την ορθή ερμηνεία του στοιχείου. </a:t>
            </a:r>
          </a:p>
          <a:p>
            <a:pPr lvl="1">
              <a:buNone/>
            </a:pPr>
            <a:r>
              <a:rPr lang="el-GR" sz="1800" dirty="0" smtClean="0"/>
              <a:t>π.χ. </a:t>
            </a:r>
            <a:br>
              <a:rPr lang="el-GR" sz="1800" dirty="0" smtClean="0"/>
            </a:br>
            <a:r>
              <a:rPr lang="el-GR" sz="1800" dirty="0" smtClean="0"/>
              <a:t>Ο Γιάννης έμεινε </a:t>
            </a:r>
            <a:r>
              <a:rPr lang="el-GR" sz="1800" b="1" dirty="0" smtClean="0"/>
              <a:t>σπίτι</a:t>
            </a:r>
            <a:r>
              <a:rPr lang="el-GR" sz="1800" dirty="0" smtClean="0"/>
              <a:t/>
            </a:r>
            <a:br>
              <a:rPr lang="el-GR" sz="1800" dirty="0" smtClean="0"/>
            </a:br>
            <a:r>
              <a:rPr lang="el-GR" sz="1800" b="1" dirty="0" smtClean="0"/>
              <a:t>Σπίτι</a:t>
            </a:r>
            <a:r>
              <a:rPr lang="el-GR" sz="1800" dirty="0" smtClean="0"/>
              <a:t> θα κάτσω απόψε</a:t>
            </a:r>
          </a:p>
          <a:p>
            <a:pPr lvl="1">
              <a:buNone/>
            </a:pPr>
            <a:r>
              <a:rPr lang="el-GR" sz="1800" dirty="0" smtClean="0"/>
              <a:t>Αλλά: </a:t>
            </a:r>
            <a:br>
              <a:rPr lang="el-GR" sz="1800" dirty="0" smtClean="0"/>
            </a:br>
            <a:r>
              <a:rPr lang="el-GR" sz="1800" dirty="0" smtClean="0"/>
              <a:t>Η Μαρία αγόρασε </a:t>
            </a:r>
            <a:r>
              <a:rPr lang="el-GR" sz="1800" b="1" dirty="0" smtClean="0"/>
              <a:t>σπίτι</a:t>
            </a:r>
          </a:p>
          <a:p>
            <a:endParaRPr lang="el-GR" sz="2000" dirty="0"/>
          </a:p>
        </p:txBody>
      </p:sp>
      <p:sp>
        <p:nvSpPr>
          <p:cNvPr id="4" name="Slide Number Placeholder 3"/>
          <p:cNvSpPr>
            <a:spLocks noGrp="1"/>
          </p:cNvSpPr>
          <p:nvPr>
            <p:ph type="sldNum" sz="quarter" idx="12"/>
          </p:nvPr>
        </p:nvSpPr>
        <p:spPr/>
        <p:txBody>
          <a:bodyPr/>
          <a:lstStyle/>
          <a:p>
            <a:fld id="{7621F88C-EB5A-4F3E-BC65-237D0A410C03}" type="slidenum">
              <a:rPr lang="el-GR" smtClean="0"/>
              <a:pPr/>
              <a:t>9</a:t>
            </a:fld>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798</TotalTime>
  <Words>3105</Words>
  <Application>Microsoft Office PowerPoint</Application>
  <PresentationFormat>Προβολή στην οθόνη (4:3)</PresentationFormat>
  <Paragraphs>285</Paragraphs>
  <Slides>40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Urban</vt:lpstr>
      <vt:lpstr>Οι Θεμελιώδεις Αρχές της Λειτουργικής Σύνταξης</vt:lpstr>
      <vt:lpstr>Περιεχόμενο των όρων «λειτουργία» και «σύνταξη»</vt:lpstr>
      <vt:lpstr>Σκοπός της Γλώσσας</vt:lpstr>
      <vt:lpstr>Η ανακοίνωση της εμπειρίας</vt:lpstr>
      <vt:lpstr>Η κατανόηση της ανακοίνωσης</vt:lpstr>
      <vt:lpstr>Κριτική της Φραστικής Δομής</vt:lpstr>
      <vt:lpstr>Διαφάνεια 7</vt:lpstr>
      <vt:lpstr>Οι επινοήσεις</vt:lpstr>
      <vt:lpstr>Τρεις τύποι επινοήσεων (η σχέση υπονοείται από το ίδιο το στοιχείο)</vt:lpstr>
      <vt:lpstr>Τρεις τύποι επινοήσεων (η σχέση υπονοείται από το ίδιο το στοιχείο)</vt:lpstr>
      <vt:lpstr>Τρεις τύποι επινοήσεων (η σχέση υπονοείται από το ίδιο το στοιχείο)</vt:lpstr>
      <vt:lpstr>Τρεις τύποι επινοήσεων (διάταξη)</vt:lpstr>
      <vt:lpstr>Τρεις τύποι επινοήσεων (διάταξη)</vt:lpstr>
      <vt:lpstr>Τρεις τύποι επινοήσεων (διάταξη)</vt:lpstr>
      <vt:lpstr>Τρεις τύποι επινοήσεων (διάταξη)</vt:lpstr>
      <vt:lpstr>Τρεις τύποι επινοήσεων (διάταξη)</vt:lpstr>
      <vt:lpstr>Τρεις τύποι επινοήσεων (λειτουργικοί δείκτες)</vt:lpstr>
      <vt:lpstr>Τρεις τύποι επινοήσεων (λειτουργικοί δείκτες)</vt:lpstr>
      <vt:lpstr>Τρεις τύποι επινοήσεων (λειτουργικοί δείκτες)</vt:lpstr>
      <vt:lpstr>Η υπόθεση της καθολικότητας των κατηγορημάτων</vt:lpstr>
      <vt:lpstr>Η υπόθεση της καθολικότητας των κατηγορημάτων</vt:lpstr>
      <vt:lpstr>Η έννοια του Υποκειμένου</vt:lpstr>
      <vt:lpstr>Συμπληρώματα</vt:lpstr>
      <vt:lpstr>Η Λειτουργική Προσέγγιση</vt:lpstr>
      <vt:lpstr>Η Λειτουργική Προσέγγιση</vt:lpstr>
      <vt:lpstr>Η Λειτουργική Προσέγγιση (αναντιστοιχίες μορφής και λειτουργίας)</vt:lpstr>
      <vt:lpstr>Η Λειτουργική Προσέγγιση (αναντιστοιχίες μορφής και λειτουργίας)</vt:lpstr>
      <vt:lpstr>Η Λειτουργική Προσέγγιση (αναντιστοιχίες μορφής και λειτουργίας)</vt:lpstr>
      <vt:lpstr>«μόρφημα» vs. «μόνημα»</vt:lpstr>
      <vt:lpstr>Οι λειτουργικοί δείκτες ως μονήματα</vt:lpstr>
      <vt:lpstr>Τα μονήματα στην Γραμματική</vt:lpstr>
      <vt:lpstr>Τα μονήματα στην Γραμματική</vt:lpstr>
      <vt:lpstr>Γραμματικά στοιχεία vs. Λειτουργικά στοιχεία</vt:lpstr>
      <vt:lpstr>Γραμματικά στοιχεία vs. Λειτουργικά στοιχεία</vt:lpstr>
      <vt:lpstr>Γραμματικά στοιχεία vs. Λειτουργικά στοιχεία</vt:lpstr>
      <vt:lpstr>Γραμματικά στοιχεία vs. Λειτουργικά στοιχεία</vt:lpstr>
      <vt:lpstr>Η έννοια της Λέξης</vt:lpstr>
      <vt:lpstr>Ο ρόλος της Μορφολογίας</vt:lpstr>
      <vt:lpstr>Ο ρόλος της Μορφολογίας</vt:lpstr>
      <vt:lpstr>Ο ρόλος της Σύνταξης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Θεμελιώδεις Αρχές της Λειτουργικής Σύνταξης</dc:title>
  <dc:creator>Dimitris</dc:creator>
  <cp:lastModifiedBy>dep_phil</cp:lastModifiedBy>
  <cp:revision>78</cp:revision>
  <dcterms:created xsi:type="dcterms:W3CDTF">2016-12-02T10:19:36Z</dcterms:created>
  <dcterms:modified xsi:type="dcterms:W3CDTF">2016-12-19T21:14:35Z</dcterms:modified>
</cp:coreProperties>
</file>