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pphil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C3601-96A0-45A0-A850-682CA3F9E673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4CF1F-0F38-4063-BEDC-2A01D6569D3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/>
          <a:p>
            <a:r>
              <a:rPr lang="el-GR" b="1">
                <a:solidFill>
                  <a:srgbClr val="FF0000"/>
                </a:solidFill>
              </a:rPr>
              <a:t>Θεματογραφία – Γλωσσικές ασκήσεις (ΦΦΑ 01)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>
                <a:solidFill>
                  <a:schemeClr val="tx2"/>
                </a:solidFill>
              </a:rPr>
              <a:t>2</a:t>
            </a:r>
            <a:r>
              <a:rPr lang="el-GR" baseline="30000" dirty="0">
                <a:solidFill>
                  <a:schemeClr val="tx2"/>
                </a:solidFill>
              </a:rPr>
              <a:t>ο</a:t>
            </a:r>
            <a:r>
              <a:rPr lang="el-GR" dirty="0">
                <a:solidFill>
                  <a:schemeClr val="tx2"/>
                </a:solidFill>
              </a:rPr>
              <a:t> κλιμάκιο (Ζ-Λ)</a:t>
            </a:r>
          </a:p>
          <a:p>
            <a:r>
              <a:rPr lang="el-GR" b="1" dirty="0">
                <a:solidFill>
                  <a:srgbClr val="0070C0"/>
                </a:solidFill>
              </a:rPr>
              <a:t>Αθηνά Μπάζου</a:t>
            </a:r>
            <a:endParaRPr lang="en-US" b="1" dirty="0">
              <a:solidFill>
                <a:srgbClr val="0070C0"/>
              </a:solidFill>
            </a:endParaRPr>
          </a:p>
          <a:p>
            <a:r>
              <a:rPr lang="el-GR" b="1" dirty="0">
                <a:solidFill>
                  <a:srgbClr val="0070C0"/>
                </a:solidFill>
              </a:rPr>
              <a:t>Μάθημα: Πέμπτη 12.00-15.00</a:t>
            </a:r>
          </a:p>
          <a:p>
            <a:r>
              <a:rPr lang="el-GR" b="1" dirty="0">
                <a:solidFill>
                  <a:srgbClr val="0070C0"/>
                </a:solidFill>
              </a:rPr>
              <a:t> αμφιθέατρο </a:t>
            </a:r>
            <a:r>
              <a:rPr lang="el-GR" sz="3500" b="1" dirty="0">
                <a:solidFill>
                  <a:srgbClr val="FF0000"/>
                </a:solidFill>
              </a:rPr>
              <a:t>312</a:t>
            </a:r>
            <a:endParaRPr lang="en-US" sz="35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rgbClr val="FF0000"/>
                </a:solidFill>
              </a:rPr>
              <a:t>bazouath@phil.uoa.gr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</a:t>
            </a:r>
            <a:r>
              <a:rPr lang="el-GR" b="1" dirty="0">
                <a:solidFill>
                  <a:schemeClr val="tx2"/>
                </a:solidFill>
              </a:rPr>
              <a:t>Επικοινωνία μέσω</a:t>
            </a:r>
            <a:r>
              <a:rPr lang="el-GR" b="1" dirty="0"/>
              <a:t> 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e-class</a:t>
            </a:r>
            <a:endParaRPr lang="el-GR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l-GR" b="1" dirty="0"/>
              <a:t>                        </a:t>
            </a:r>
            <a:r>
              <a:rPr lang="el-GR" b="1" dirty="0">
                <a:solidFill>
                  <a:schemeClr val="tx2"/>
                </a:solidFill>
              </a:rPr>
              <a:t>μέσω</a:t>
            </a:r>
            <a:r>
              <a:rPr lang="el-GR" b="1" dirty="0"/>
              <a:t> </a:t>
            </a:r>
            <a:r>
              <a:rPr lang="fr-F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e-mail</a:t>
            </a:r>
            <a:r>
              <a:rPr lang="el-G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l-GR" b="1" dirty="0"/>
              <a:t>                        </a:t>
            </a:r>
            <a:endParaRPr lang="en-US" b="1" dirty="0"/>
          </a:p>
          <a:p>
            <a:pPr>
              <a:buNone/>
            </a:pPr>
            <a:r>
              <a:rPr lang="el-GR" b="1" dirty="0">
                <a:solidFill>
                  <a:schemeClr val="tx2"/>
                </a:solidFill>
              </a:rPr>
              <a:t>Ώρες επικοινωνίας:</a:t>
            </a:r>
            <a:r>
              <a:rPr lang="el-G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l-GR" sz="26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Τετάρτη 14.00-15.00</a:t>
            </a:r>
          </a:p>
          <a:p>
            <a:pPr>
              <a:buNone/>
            </a:pPr>
            <a:r>
              <a:rPr lang="el-GR" b="1" dirty="0">
                <a:solidFill>
                  <a:schemeClr val="tx2"/>
                </a:solidFill>
              </a:rPr>
              <a:t>στο γραφείο μου (κυψέλη 609) - 6</a:t>
            </a:r>
            <a:r>
              <a:rPr lang="el-GR" b="1" baseline="30000" dirty="0">
                <a:solidFill>
                  <a:schemeClr val="tx2"/>
                </a:solidFill>
              </a:rPr>
              <a:t>ος</a:t>
            </a:r>
            <a:r>
              <a:rPr lang="el-GR" b="1" dirty="0">
                <a:solidFill>
                  <a:schemeClr val="tx2"/>
                </a:solidFill>
              </a:rPr>
              <a:t> όροφος</a:t>
            </a:r>
          </a:p>
          <a:p>
            <a:pPr>
              <a:buNone/>
            </a:pPr>
            <a:r>
              <a:rPr lang="el-GR" b="1" dirty="0">
                <a:solidFill>
                  <a:schemeClr val="tx2"/>
                </a:solidFill>
              </a:rPr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2400" y="30480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rgbClr val="FF0000"/>
                </a:solidFill>
              </a:rPr>
              <a:t>https://eclass.uoa.gr/courses/PHIL1473/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solidFill>
                  <a:schemeClr val="tx2"/>
                </a:solidFill>
              </a:rPr>
              <a:t>Ηλεκτρονική τάξη</a:t>
            </a:r>
          </a:p>
          <a:p>
            <a:r>
              <a:rPr lang="el-GR" dirty="0">
                <a:solidFill>
                  <a:schemeClr val="tx2"/>
                </a:solidFill>
              </a:rPr>
              <a:t>Περιγραφή μαθήματος</a:t>
            </a:r>
          </a:p>
          <a:p>
            <a:r>
              <a:rPr lang="el-GR" dirty="0">
                <a:solidFill>
                  <a:schemeClr val="tx2"/>
                </a:solidFill>
              </a:rPr>
              <a:t>Εργαλεία (Ανακοινώσεις, Έγγραφα, Μηνύματα)</a:t>
            </a:r>
          </a:p>
          <a:p>
            <a:r>
              <a:rPr lang="el-GR" dirty="0">
                <a:solidFill>
                  <a:schemeClr val="tx2"/>
                </a:solidFill>
              </a:rPr>
              <a:t>Χρήστες, Στατιστικά</a:t>
            </a:r>
          </a:p>
          <a:p>
            <a:r>
              <a:rPr lang="el-GR" dirty="0">
                <a:solidFill>
                  <a:schemeClr val="tx2"/>
                </a:solidFill>
              </a:rPr>
              <a:t>Κλείδωμα ηλεκτρονικής τάξης, εφόσον πήρατε κωδικούς</a:t>
            </a:r>
            <a:r>
              <a:rPr lang="en-US" dirty="0">
                <a:solidFill>
                  <a:schemeClr val="tx2"/>
                </a:solidFill>
              </a:rPr>
              <a:t>. </a:t>
            </a:r>
            <a:endParaRPr lang="el-GR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https://eclass.uoa.gr/courses/PHIL1298/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l-GR" b="1" dirty="0">
                <a:solidFill>
                  <a:schemeClr val="tx2"/>
                </a:solidFill>
              </a:rPr>
              <a:t>Λουκάς </a:t>
            </a:r>
            <a:r>
              <a:rPr lang="el-GR" b="1" dirty="0" err="1">
                <a:solidFill>
                  <a:schemeClr val="tx2"/>
                </a:solidFill>
              </a:rPr>
              <a:t>Παπαδημητρόπουλος</a:t>
            </a:r>
            <a:r>
              <a:rPr lang="el-GR" dirty="0">
                <a:solidFill>
                  <a:schemeClr val="tx2"/>
                </a:solidFill>
              </a:rPr>
              <a:t>, ΕΔΙΠ. </a:t>
            </a:r>
            <a:r>
              <a:rPr lang="el-GR" b="1" dirty="0">
                <a:solidFill>
                  <a:schemeClr val="tx2"/>
                </a:solidFill>
              </a:rPr>
              <a:t>Φροντιστηριακές Ασκήσεις για το Μάθημα της Αρχαίας Ελληνικής Θεματογραφίας. </a:t>
            </a:r>
            <a:r>
              <a:rPr lang="en-US" dirty="0">
                <a:solidFill>
                  <a:schemeClr val="tx2"/>
                </a:solidFill>
              </a:rPr>
              <a:t>A</a:t>
            </a:r>
            <a:r>
              <a:rPr lang="el-GR" dirty="0">
                <a:solidFill>
                  <a:schemeClr val="tx2"/>
                </a:solidFill>
              </a:rPr>
              <a:t>σκήσεις Γραμματικής-Συντακτικού κάθε Πέμπτη 1</a:t>
            </a:r>
            <a:r>
              <a:rPr lang="en-US" dirty="0">
                <a:solidFill>
                  <a:schemeClr val="tx2"/>
                </a:solidFill>
              </a:rPr>
              <a:t>3</a:t>
            </a:r>
            <a:r>
              <a:rPr lang="el-GR" dirty="0">
                <a:solidFill>
                  <a:schemeClr val="tx2"/>
                </a:solidFill>
              </a:rPr>
              <a:t>.</a:t>
            </a:r>
            <a:r>
              <a:rPr lang="en-US" dirty="0">
                <a:solidFill>
                  <a:schemeClr val="tx2"/>
                </a:solidFill>
              </a:rPr>
              <a:t>40</a:t>
            </a:r>
            <a:r>
              <a:rPr lang="el-GR" dirty="0">
                <a:solidFill>
                  <a:schemeClr val="tx2"/>
                </a:solidFill>
              </a:rPr>
              <a:t>-1</a:t>
            </a:r>
            <a:r>
              <a:rPr lang="en-US" dirty="0">
                <a:solidFill>
                  <a:schemeClr val="tx2"/>
                </a:solidFill>
              </a:rPr>
              <a:t>4</a:t>
            </a:r>
            <a:r>
              <a:rPr lang="el-GR" dirty="0">
                <a:solidFill>
                  <a:schemeClr val="tx2"/>
                </a:solidFill>
              </a:rPr>
              <a:t>.</a:t>
            </a:r>
            <a:r>
              <a:rPr lang="en-US" dirty="0">
                <a:solidFill>
                  <a:schemeClr val="tx2"/>
                </a:solidFill>
              </a:rPr>
              <a:t>5</a:t>
            </a:r>
            <a:r>
              <a:rPr lang="el-GR" dirty="0">
                <a:solidFill>
                  <a:schemeClr val="tx2"/>
                </a:solidFill>
              </a:rPr>
              <a:t>0 Έναρξη: Πέμπτη </a:t>
            </a:r>
            <a:r>
              <a:rPr lang="en-US" dirty="0">
                <a:solidFill>
                  <a:schemeClr val="tx2"/>
                </a:solidFill>
              </a:rPr>
              <a:t>1</a:t>
            </a:r>
            <a:r>
              <a:rPr lang="el-GR" dirty="0">
                <a:solidFill>
                  <a:schemeClr val="tx2"/>
                </a:solidFill>
              </a:rPr>
              <a:t>/10.</a:t>
            </a:r>
          </a:p>
          <a:p>
            <a:pPr algn="just"/>
            <a:r>
              <a:rPr lang="el-GR" dirty="0">
                <a:solidFill>
                  <a:schemeClr val="tx2"/>
                </a:solidFill>
              </a:rPr>
              <a:t>Εμείς μάθημα 1</a:t>
            </a:r>
            <a:r>
              <a:rPr lang="en-US" dirty="0">
                <a:solidFill>
                  <a:schemeClr val="tx2"/>
                </a:solidFill>
              </a:rPr>
              <a:t>2</a:t>
            </a:r>
            <a:r>
              <a:rPr lang="el-GR" dirty="0">
                <a:solidFill>
                  <a:schemeClr val="tx2"/>
                </a:solidFill>
              </a:rPr>
              <a:t>.</a:t>
            </a:r>
            <a:r>
              <a:rPr lang="en-US" dirty="0">
                <a:solidFill>
                  <a:schemeClr val="tx2"/>
                </a:solidFill>
              </a:rPr>
              <a:t>15-13.25</a:t>
            </a:r>
            <a:r>
              <a:rPr lang="el-GR" dirty="0">
                <a:solidFill>
                  <a:schemeClr val="tx2"/>
                </a:solidFill>
              </a:rPr>
              <a:t> σε άγνωστα κείμενα που θα έχω αναρτήσει στο </a:t>
            </a:r>
            <a:r>
              <a:rPr lang="en-US" dirty="0" err="1">
                <a:solidFill>
                  <a:schemeClr val="tx2"/>
                </a:solidFill>
              </a:rPr>
              <a:t>eclass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l-GR" dirty="0">
                <a:solidFill>
                  <a:schemeClr val="tx2"/>
                </a:solidFill>
              </a:rPr>
              <a:t> μέχρι να πάρετε το σύγγραμμά σας.</a:t>
            </a:r>
          </a:p>
          <a:p>
            <a:pPr algn="just"/>
            <a:r>
              <a:rPr lang="el-GR" dirty="0">
                <a:solidFill>
                  <a:schemeClr val="tx2"/>
                </a:solidFill>
              </a:rPr>
              <a:t>Φροντιστήριο (προαιρετικό): Κείμενα – άγνωστο</a:t>
            </a:r>
            <a:r>
              <a:rPr lang="en-US" dirty="0">
                <a:solidFill>
                  <a:schemeClr val="tx2"/>
                </a:solidFill>
              </a:rPr>
              <a:t>. </a:t>
            </a:r>
            <a:r>
              <a:rPr lang="el-GR" dirty="0">
                <a:solidFill>
                  <a:schemeClr val="tx2"/>
                </a:solidFill>
              </a:rPr>
              <a:t>Μάλλον από την άλλη εβδομάδα ή σε 2 εβδομάδες. Θα ενημερωθείτε.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l-GR" dirty="0">
                <a:solidFill>
                  <a:schemeClr val="tx2"/>
                </a:solidFill>
              </a:rPr>
              <a:t>Μάλλον Παρασκευή</a:t>
            </a:r>
          </a:p>
          <a:p>
            <a:pPr algn="just"/>
            <a:r>
              <a:rPr lang="el-GR" b="1" dirty="0">
                <a:solidFill>
                  <a:srgbClr val="FF0000"/>
                </a:solidFill>
              </a:rPr>
              <a:t>Συνεπώς το μάθημά μας κάθε Πέμπτη 12.15-13.25 στην 312, μετά 15λεπτο διάλειμμα και συνεχίζει το μάθημα με τον κ. Παπαδημητρόπουλο, 13.40-13.50.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r>
              <a:rPr lang="el-GR" b="1" dirty="0">
                <a:solidFill>
                  <a:srgbClr val="FF0000"/>
                </a:solidFill>
              </a:rPr>
              <a:t>Κλιμάκια</a:t>
            </a:r>
            <a:r>
              <a:rPr lang="el-GR" dirty="0"/>
              <a:t> </a:t>
            </a:r>
            <a:r>
              <a:rPr lang="el-GR" dirty="0">
                <a:solidFill>
                  <a:schemeClr val="tx2"/>
                </a:solidFill>
              </a:rPr>
              <a:t>4: </a:t>
            </a:r>
          </a:p>
          <a:p>
            <a:pPr lvl="1"/>
            <a:r>
              <a:rPr lang="el-GR" dirty="0">
                <a:solidFill>
                  <a:schemeClr val="tx2"/>
                </a:solidFill>
              </a:rPr>
              <a:t>Α-Ε (κ. Ματθαίος)</a:t>
            </a:r>
          </a:p>
          <a:p>
            <a:pPr lvl="1"/>
            <a:r>
              <a:rPr lang="el-GR" dirty="0">
                <a:solidFill>
                  <a:schemeClr val="tx2"/>
                </a:solidFill>
              </a:rPr>
              <a:t>Ζ-Λ (κ. Μπάζου)</a:t>
            </a:r>
          </a:p>
          <a:p>
            <a:pPr lvl="1"/>
            <a:r>
              <a:rPr lang="el-GR" dirty="0">
                <a:solidFill>
                  <a:schemeClr val="tx2"/>
                </a:solidFill>
              </a:rPr>
              <a:t>Μ-Σ (κ. Ματθαίος)</a:t>
            </a:r>
          </a:p>
          <a:p>
            <a:pPr lvl="1"/>
            <a:r>
              <a:rPr lang="el-GR" dirty="0">
                <a:solidFill>
                  <a:schemeClr val="tx2"/>
                </a:solidFill>
              </a:rPr>
              <a:t>Τ-Ω (κ. Σαρρή)</a:t>
            </a:r>
          </a:p>
          <a:p>
            <a:pPr lvl="1"/>
            <a:endParaRPr lang="el-GR" dirty="0">
              <a:solidFill>
                <a:schemeClr val="tx2"/>
              </a:solidFill>
            </a:endParaRPr>
          </a:p>
          <a:p>
            <a:r>
              <a:rPr lang="el-GR" dirty="0">
                <a:solidFill>
                  <a:schemeClr val="tx2"/>
                </a:solidFill>
              </a:rPr>
              <a:t>Παράκληση για αυστηρή τήρηση.</a:t>
            </a:r>
          </a:p>
          <a:p>
            <a:pPr algn="just"/>
            <a:r>
              <a:rPr lang="el-GR" dirty="0">
                <a:solidFill>
                  <a:schemeClr val="tx2"/>
                </a:solidFill>
              </a:rPr>
              <a:t>Θα διαγράψω από το  </a:t>
            </a:r>
            <a:r>
              <a:rPr lang="fr-FR" dirty="0" err="1">
                <a:solidFill>
                  <a:schemeClr val="tx2"/>
                </a:solidFill>
              </a:rPr>
              <a:t>eclass</a:t>
            </a:r>
            <a:r>
              <a:rPr lang="el-GR" dirty="0">
                <a:solidFill>
                  <a:schemeClr val="tx2"/>
                </a:solidFill>
              </a:rPr>
              <a:t> όσους έχουν εγγραφεί χωρίς να ανήκουν κανονικά στο κλιμάκιό μας.</a:t>
            </a:r>
          </a:p>
          <a:p>
            <a:endParaRPr lang="el-GR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r>
              <a:rPr lang="el-GR" b="1">
                <a:solidFill>
                  <a:srgbClr val="FF0000"/>
                </a:solidFill>
              </a:rPr>
              <a:t>Σύγγραμμα</a:t>
            </a:r>
            <a:endParaRPr lang="en-US"/>
          </a:p>
        </p:txBody>
      </p:sp>
      <p:pic>
        <p:nvPicPr>
          <p:cNvPr id="1026" name="Picture 2" descr="ΑΡΧΑΙΑ ΕΛΛΗΝΙΚΑ ΚΕΙΜΕΝΑ ΤΗΣ ΚΛΑΣΙΚΗΣ ΠΕΡΙΟΔΟΥ / ΠΑΠΑΘΩΜΑΣ ΑΜΦΙΛΟΧ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06195"/>
            <a:ext cx="4191000" cy="6051806"/>
          </a:xfrm>
          <a:prstGeom prst="rect">
            <a:avLst/>
          </a:prstGeom>
          <a:noFill/>
        </p:spPr>
      </p:pic>
      <p:sp>
        <p:nvSpPr>
          <p:cNvPr id="5" name="4 - TextBox"/>
          <p:cNvSpPr txBox="1"/>
          <p:nvPr/>
        </p:nvSpPr>
        <p:spPr>
          <a:xfrm>
            <a:off x="4203545" y="1447800"/>
            <a:ext cx="455945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/>
          </a:p>
          <a:p>
            <a:pPr algn="ctr"/>
            <a:r>
              <a:rPr lang="el-GR" sz="2800" b="1">
                <a:solidFill>
                  <a:schemeClr val="tx2"/>
                </a:solidFill>
              </a:rPr>
              <a:t>Α. Παπαθωμάς</a:t>
            </a:r>
          </a:p>
          <a:p>
            <a:pPr algn="ctr"/>
            <a:r>
              <a:rPr lang="el-GR" sz="2800" b="1" i="1">
                <a:solidFill>
                  <a:schemeClr val="tx2"/>
                </a:solidFill>
              </a:rPr>
              <a:t>Αρχαία Ελληνικά Κείμενα της Κλασικής Περιόδου, </a:t>
            </a:r>
          </a:p>
          <a:p>
            <a:pPr algn="ctr"/>
            <a:r>
              <a:rPr lang="el-GR" sz="2800" b="1" i="1">
                <a:solidFill>
                  <a:schemeClr val="tx2"/>
                </a:solidFill>
              </a:rPr>
              <a:t>Α. Ρητορικά Κείμενα</a:t>
            </a:r>
          </a:p>
          <a:p>
            <a:endParaRPr lang="en-US" sz="28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>
                <a:solidFill>
                  <a:srgbClr val="FF0000"/>
                </a:solidFill>
              </a:rPr>
              <a:t>Ύλη σας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20000"/>
          </a:bodyPr>
          <a:lstStyle/>
          <a:p>
            <a:r>
              <a:rPr lang="el-GR" b="1" dirty="0">
                <a:solidFill>
                  <a:schemeClr val="tx2"/>
                </a:solidFill>
              </a:rPr>
              <a:t>Θεωρία</a:t>
            </a:r>
            <a:r>
              <a:rPr lang="el-GR" dirty="0">
                <a:solidFill>
                  <a:schemeClr val="tx2"/>
                </a:solidFill>
              </a:rPr>
              <a:t>: εισαγωγικά &lt; όσα σας πω, 1 κεφάλαιο &lt; σύγγραμμα του εμπορίου - θα αναρτηθεί, εκπροσώπους που θα βρείτε μόνοι σας ή από διάφορες γραμματολογίες ή &lt; Γραμματολογία Φάνη Κακριδή στο ΚΕΓ</a:t>
            </a:r>
          </a:p>
          <a:p>
            <a:pPr>
              <a:buNone/>
            </a:pPr>
            <a:r>
              <a:rPr lang="el-GR" dirty="0">
                <a:solidFill>
                  <a:schemeClr val="tx2"/>
                </a:solidFill>
              </a:rPr>
              <a:t>    </a:t>
            </a:r>
            <a:r>
              <a:rPr lang="en-US" dirty="0">
                <a:solidFill>
                  <a:schemeClr val="tx2"/>
                </a:solidFill>
              </a:rPr>
              <a:t>https://www.greek-language.gr/digitalResources/ancient_greek/history/grammatologia/index.html</a:t>
            </a:r>
            <a:endParaRPr lang="el-GR" dirty="0">
              <a:solidFill>
                <a:schemeClr val="tx2"/>
              </a:solidFill>
            </a:endParaRPr>
          </a:p>
          <a:p>
            <a:r>
              <a:rPr lang="el-GR" b="1" dirty="0">
                <a:solidFill>
                  <a:schemeClr val="tx2"/>
                </a:solidFill>
              </a:rPr>
              <a:t>Λεξικά, Γραμματικές – Συντακτικά, Γραμματολογίες</a:t>
            </a:r>
          </a:p>
          <a:p>
            <a:r>
              <a:rPr lang="el-GR" b="1" dirty="0">
                <a:solidFill>
                  <a:schemeClr val="tx2"/>
                </a:solidFill>
              </a:rPr>
              <a:t>Κείμενα </a:t>
            </a:r>
            <a:r>
              <a:rPr lang="el-GR" dirty="0">
                <a:solidFill>
                  <a:schemeClr val="tx2"/>
                </a:solidFill>
              </a:rPr>
              <a:t>(βασικά άγνωστο </a:t>
            </a:r>
            <a:r>
              <a:rPr lang="el-GR">
                <a:solidFill>
                  <a:schemeClr val="tx2"/>
                </a:solidFill>
              </a:rPr>
              <a:t>στις εξετάσεις)</a:t>
            </a:r>
            <a:endParaRPr lang="el-GR" dirty="0">
              <a:solidFill>
                <a:schemeClr val="tx2"/>
              </a:solidFill>
            </a:endParaRPr>
          </a:p>
          <a:p>
            <a:r>
              <a:rPr lang="el-GR" b="1" dirty="0">
                <a:solidFill>
                  <a:schemeClr val="tx2"/>
                </a:solidFill>
              </a:rPr>
              <a:t>Γραμματική –Συντακτικό </a:t>
            </a:r>
            <a:r>
              <a:rPr lang="el-GR" dirty="0">
                <a:solidFill>
                  <a:schemeClr val="tx2"/>
                </a:solidFill>
              </a:rPr>
              <a:t>(κ. </a:t>
            </a:r>
            <a:r>
              <a:rPr lang="el-GR" dirty="0" err="1">
                <a:solidFill>
                  <a:schemeClr val="tx2"/>
                </a:solidFill>
              </a:rPr>
              <a:t>Παπαδημητρόπουλος</a:t>
            </a:r>
            <a:r>
              <a:rPr lang="el-GR" dirty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349</Words>
  <Application>Microsoft Office PowerPoint</Application>
  <PresentationFormat>On-screen Show (4:3)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Θέμα του Office</vt:lpstr>
      <vt:lpstr>Θεματογραφία – Γλωσσικές ασκήσεις (ΦΦΑ 01)</vt:lpstr>
      <vt:lpstr>bazouath@phil.uoa.gr</vt:lpstr>
      <vt:lpstr>https://eclass.uoa.gr/courses/PHIL1473/</vt:lpstr>
      <vt:lpstr>https://eclass.uoa.gr/courses/PHIL1298/</vt:lpstr>
      <vt:lpstr>PowerPoint Presentation</vt:lpstr>
      <vt:lpstr>Σύγγραμμα</vt:lpstr>
      <vt:lpstr>Ύλη σας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Θεματογραφία – Γλωσσικές ασκήσεις (ΦΦΑ 01)</dc:title>
  <dc:creator>depphil</dc:creator>
  <cp:lastModifiedBy>Athena Bazou</cp:lastModifiedBy>
  <cp:revision>18</cp:revision>
  <dcterms:created xsi:type="dcterms:W3CDTF">2020-10-19T07:33:00Z</dcterms:created>
  <dcterms:modified xsi:type="dcterms:W3CDTF">2026-10-02T02:05:38Z</dcterms:modified>
</cp:coreProperties>
</file>