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DB23F-9BF3-4A8D-B3AA-0FF878345AC9}" type="datetimeFigureOut">
              <a:rPr lang="en-US" smtClean="0"/>
              <a:pPr/>
              <a:t>10/26/2020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7CAB1-76EB-4AA6-8118-6FDC382F27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l-GR" b="1" smtClean="0">
                <a:solidFill>
                  <a:srgbClr val="FF0000"/>
                </a:solidFill>
                <a:latin typeface="Calibri" pitchFamily="34" charset="0"/>
              </a:rPr>
              <a:t>Εισαγωγή στην Αρχαία Ελληνική Λογοτεχνία</a:t>
            </a:r>
            <a:endParaRPr lang="en-US" b="1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l-GR" b="1" smtClean="0">
                <a:solidFill>
                  <a:schemeClr val="accent2"/>
                </a:solidFill>
                <a:latin typeface="Calibri" pitchFamily="34" charset="0"/>
              </a:rPr>
              <a:t>Βασικοί όροι</a:t>
            </a:r>
            <a:endParaRPr lang="en-US" b="1" smtClean="0">
              <a:solidFill>
                <a:schemeClr val="accent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  <a:t>Κλασική Φιλολογία </a:t>
            </a:r>
            <a:b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  <a:t>και βοηθητικές επιστήμες</a:t>
            </a:r>
            <a:endParaRPr lang="en-US" sz="3600" b="1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l-GR" sz="3100" b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Φιλολογία</a:t>
            </a:r>
            <a:r>
              <a:rPr lang="el-GR" sz="310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=</a:t>
            </a:r>
            <a:r>
              <a:rPr lang="en-GB" sz="310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επιστήμη με αντικείμενο τη μελέτη των λογοτεχνικών κειμένων</a:t>
            </a:r>
          </a:p>
          <a:p>
            <a:pPr algn="just" eaLnBrk="1" hangingPunct="1">
              <a:lnSpc>
                <a:spcPct val="80000"/>
              </a:lnSpc>
            </a:pPr>
            <a:r>
              <a:rPr lang="el-GR" sz="3100" b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Εντοπισμός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: </a:t>
            </a:r>
            <a:r>
              <a:rPr lang="el-GR" sz="31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Επιγραφική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 (σε επιγραφές), </a:t>
            </a:r>
            <a:r>
              <a:rPr lang="el-GR" sz="31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Παπυρολογία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 (σε παπύρους), </a:t>
            </a:r>
            <a:r>
              <a:rPr lang="el-GR" sz="31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Παλαιογραφία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 (ανάγνωση χειρογράφων, μελέτη γραφής σε χειρόγραφα από περγαμηνή= δέρμα ζώων, ή χαρτί), </a:t>
            </a:r>
            <a:r>
              <a:rPr lang="el-GR" sz="31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Κωδικολογία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 (μελέτη χειρογράφων από τεχνική άποψη, δηλ. χρονολόγηση, βιβλιοδεσία =στάχωση)</a:t>
            </a:r>
          </a:p>
          <a:p>
            <a:pPr eaLnBrk="1" hangingPunct="1">
              <a:lnSpc>
                <a:spcPct val="80000"/>
              </a:lnSpc>
            </a:pPr>
            <a:r>
              <a:rPr lang="el-GR" sz="3100" b="1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Κριτική έκδοση</a:t>
            </a:r>
            <a:r>
              <a:rPr lang="el-GR" sz="310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l-GR" sz="3100" smtClean="0">
                <a:solidFill>
                  <a:schemeClr val="tx2"/>
                </a:solidFill>
                <a:latin typeface="Calibri" pitchFamily="34" charset="0"/>
              </a:rPr>
              <a:t>(αποκατάσταση των κειμένων σε μορφή όσο το δυνατόν πλησιέστερη προς το πρωτότυπο των συγγραφέων)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5"/>
            <a:ext cx="8229600" cy="56499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l-GR" sz="3600" b="1" smtClean="0">
                <a:solidFill>
                  <a:srgbClr val="FF3300"/>
                </a:solidFill>
                <a:latin typeface="Calibri" pitchFamily="34" charset="0"/>
              </a:rPr>
              <a:t>Διαφορά</a:t>
            </a:r>
            <a:r>
              <a:rPr lang="el-GR" sz="3600" smtClean="0">
                <a:solidFill>
                  <a:srgbClr val="FF3300"/>
                </a:solidFill>
                <a:latin typeface="Calibri" pitchFamily="34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l-GR" sz="3600" b="1" smtClean="0">
                <a:solidFill>
                  <a:srgbClr val="0000FF"/>
                </a:solidFill>
                <a:latin typeface="Calibri" pitchFamily="34" charset="0"/>
              </a:rPr>
              <a:t>Λογοτεχνίας </a:t>
            </a:r>
            <a:r>
              <a:rPr lang="el-GR" sz="3600" b="1" smtClean="0">
                <a:solidFill>
                  <a:srgbClr val="FF3300"/>
                </a:solidFill>
                <a:latin typeface="Calibri" pitchFamily="34" charset="0"/>
              </a:rPr>
              <a:t>– </a:t>
            </a:r>
            <a:r>
              <a:rPr lang="el-GR" sz="3600" b="1" smtClean="0">
                <a:solidFill>
                  <a:srgbClr val="0000FF"/>
                </a:solidFill>
                <a:latin typeface="Calibri" pitchFamily="34" charset="0"/>
              </a:rPr>
              <a:t>Γραμματείας</a:t>
            </a:r>
          </a:p>
          <a:p>
            <a:pPr marL="163513" indent="1588" algn="just" eaLnBrk="1" hangingPunct="1">
              <a:buFontTx/>
              <a:buNone/>
            </a:pPr>
            <a:r>
              <a:rPr lang="el-GR" smtClean="0">
                <a:solidFill>
                  <a:srgbClr val="FF0000"/>
                </a:solidFill>
                <a:latin typeface="Calibri" pitchFamily="34" charset="0"/>
              </a:rPr>
              <a:t>Λογοτεχνία</a:t>
            </a:r>
            <a:r>
              <a:rPr lang="el-GR" smtClean="0">
                <a:solidFill>
                  <a:srgbClr val="FF0000"/>
                </a:solidFill>
                <a:latin typeface="Calibri" pitchFamily="34" charset="0"/>
              </a:rPr>
              <a:t>:</a:t>
            </a:r>
            <a:r>
              <a:rPr lang="el-GR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el-GR" smtClean="0">
                <a:solidFill>
                  <a:schemeClr val="tx2"/>
                </a:solidFill>
                <a:latin typeface="Calibri" pitchFamily="34" charset="0"/>
              </a:rPr>
              <a:t>κείμενα έντεχνου λόγου, στόχος η δημιουργία αισθητικής εμπειρίας στον αναγνώστη, όχι χρηστικά κείμενα</a:t>
            </a:r>
          </a:p>
          <a:p>
            <a:pPr algn="ctr" eaLnBrk="1" hangingPunct="1">
              <a:buFontTx/>
              <a:buNone/>
            </a:pPr>
            <a:endParaRPr lang="el-GR" smtClean="0">
              <a:solidFill>
                <a:srgbClr val="0000FF"/>
              </a:solidFill>
              <a:latin typeface="Calibri" pitchFamily="34" charset="0"/>
            </a:endParaRPr>
          </a:p>
          <a:p>
            <a:pPr marL="163513" indent="1588" algn="just" eaLnBrk="1" hangingPunct="1">
              <a:buFontTx/>
              <a:buNone/>
            </a:pPr>
            <a:r>
              <a:rPr lang="el-GR" smtClean="0">
                <a:solidFill>
                  <a:srgbClr val="FF0000"/>
                </a:solidFill>
                <a:latin typeface="Calibri" pitchFamily="34" charset="0"/>
              </a:rPr>
              <a:t>Γραμματεία:</a:t>
            </a:r>
            <a:r>
              <a:rPr lang="el-GR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el-GR" smtClean="0">
                <a:solidFill>
                  <a:schemeClr val="tx2"/>
                </a:solidFill>
                <a:latin typeface="Calibri" pitchFamily="34" charset="0"/>
              </a:rPr>
              <a:t>σύνολο συγγραφικής παραγωγής ενός πολιτισμού (και ιατρικά και ρητορικά και ιστορικά και λογοτεχνικά, ….)</a:t>
            </a:r>
          </a:p>
          <a:p>
            <a:pPr eaLnBrk="1" hangingPunct="1"/>
            <a:endParaRPr lang="el-GR" sz="2800" smtClean="0">
              <a:solidFill>
                <a:srgbClr val="FF33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  <a:t>Γιατί μελετάμε </a:t>
            </a:r>
            <a:b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  <a:t>και τα μη λογοτεχνικά κείμενα;</a:t>
            </a:r>
            <a:r>
              <a:rPr lang="el-GR" sz="4000" smtClean="0"/>
              <a:t> </a:t>
            </a:r>
            <a:endParaRPr lang="en-US" sz="400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l-GR" sz="2400" smtClean="0">
                <a:solidFill>
                  <a:schemeClr val="tx2"/>
                </a:solidFill>
                <a:latin typeface="Calibri" pitchFamily="34" charset="0"/>
              </a:rPr>
              <a:t>Στην αρχή δεν ήταν σαφής η διάκριση των λογοτεχνικών ειδών μεταξύ τους</a:t>
            </a:r>
          </a:p>
          <a:p>
            <a:pPr algn="just" eaLnBrk="1" hangingPunct="1">
              <a:lnSpc>
                <a:spcPct val="90000"/>
              </a:lnSpc>
            </a:pPr>
            <a:r>
              <a:rPr lang="el-GR" sz="2400" smtClean="0">
                <a:solidFill>
                  <a:schemeClr val="tx2"/>
                </a:solidFill>
                <a:latin typeface="Calibri" pitchFamily="34" charset="0"/>
              </a:rPr>
              <a:t>Υπάρχουν και λιγότερο σημαντικά έργα σε όλες τις κατηγορίες</a:t>
            </a:r>
          </a:p>
          <a:p>
            <a:pPr algn="just" eaLnBrk="1" hangingPunct="1">
              <a:lnSpc>
                <a:spcPct val="90000"/>
              </a:lnSpc>
            </a:pPr>
            <a:r>
              <a:rPr lang="el-GR" sz="2400" smtClean="0">
                <a:solidFill>
                  <a:schemeClr val="tx2"/>
                </a:solidFill>
                <a:latin typeface="Calibri" pitchFamily="34" charset="0"/>
              </a:rPr>
              <a:t>Έτσι και αλλιώς το σωζόμενο υλικό είναι περιορισμένο, άρα όλο είναι πολύτιμο για τη μελέτη της εξέλιξης της γλώσσας και του ύφους</a:t>
            </a:r>
          </a:p>
          <a:p>
            <a:pPr algn="just" eaLnBrk="1" hangingPunct="1">
              <a:lnSpc>
                <a:spcPct val="90000"/>
              </a:lnSpc>
            </a:pPr>
            <a:r>
              <a:rPr lang="el-GR" sz="2400" smtClean="0">
                <a:solidFill>
                  <a:schemeClr val="tx2"/>
                </a:solidFill>
                <a:latin typeface="Calibri" pitchFamily="34" charset="0"/>
              </a:rPr>
              <a:t>Είναι τεκμήρια ενός αξιοσημείωτου πολιτισμού με πολλές πτυχές. Είναι πολύτιμες πηγές για τη μελέτη της ιστορίας, της ιδεολογίας, του πολιτισμού</a:t>
            </a:r>
          </a:p>
          <a:p>
            <a:pPr algn="just" eaLnBrk="1" hangingPunct="1">
              <a:lnSpc>
                <a:spcPct val="90000"/>
              </a:lnSpc>
            </a:pPr>
            <a:r>
              <a:rPr lang="el-GR" sz="2400" smtClean="0">
                <a:solidFill>
                  <a:schemeClr val="tx2"/>
                </a:solidFill>
                <a:latin typeface="Calibri" pitchFamily="34" charset="0"/>
              </a:rPr>
              <a:t>Είναι μνημεία για μελέτη ποικιλίας ελληνικής γλώσσας</a:t>
            </a:r>
            <a:endParaRPr lang="en-US" sz="2400" smtClean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pPr eaLnBrk="1" hangingPunct="1"/>
            <a: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  <a:t>Περίοδοι αρχαίας ελληνικής λογοτεχνίας</a:t>
            </a:r>
            <a:endParaRPr lang="en-US" sz="3600" b="1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642350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000" b="1" smtClean="0">
                <a:solidFill>
                  <a:srgbClr val="0000FF"/>
                </a:solidFill>
                <a:latin typeface="Calibri" pitchFamily="34" charset="0"/>
              </a:rPr>
              <a:t>         1) Αρχαϊκή περίοδος (8ος αι.- 490 π.Χ.= τέλος Περσικών πολέμων με νίκη των Ελλήνων)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    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Έπη</a:t>
            </a:r>
            <a:r>
              <a:rPr lang="el-GR" sz="1800" i="1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l-GR" sz="1800" i="1" smtClean="0">
                <a:solidFill>
                  <a:srgbClr val="FF9933"/>
                </a:solidFill>
                <a:latin typeface="Calibri" pitchFamily="34" charset="0"/>
              </a:rPr>
              <a:t>(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Ομήρου, ..),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λυρική ποίηση</a:t>
            </a:r>
            <a:r>
              <a:rPr lang="el-GR" sz="1800" b="1" i="1" smtClean="0">
                <a:solidFill>
                  <a:srgbClr val="FF9900"/>
                </a:solidFill>
                <a:latin typeface="Calibri" pitchFamily="34" charset="0"/>
              </a:rPr>
              <a:t>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φιλοσοφία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(προσωκρατική φιλοσοφία: διερεύνηση φύσης, κόσμου)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2000" b="1" smtClean="0">
                <a:solidFill>
                  <a:srgbClr val="0000FF"/>
                </a:solidFill>
                <a:latin typeface="Calibri" pitchFamily="34" charset="0"/>
              </a:rPr>
              <a:t>2) Κλασική περίοδος (490-323 π.Χ. = θάνατος Μ. Αλεξάνδρου)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smtClean="0">
                <a:solidFill>
                  <a:schemeClr val="folHlink"/>
                </a:solidFill>
                <a:latin typeface="Calibri" pitchFamily="34" charset="0"/>
              </a:rPr>
              <a:t>Ενίσχυση εθνικής συνείδησης Ελλήνων, δημοκρατία, στροφή στον άνθρωπο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    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Δράμα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(= τραγωδίες, κωμωδίες),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ιστοριογραφία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(Ηρόδοτος, Θουκυδίδης, Ξενοφών),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ρητορεία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(ρητορικοί λόγοι),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φιλοσοφικός διάλογος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(Πλάτωνος)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2000" b="1" smtClean="0">
                <a:solidFill>
                  <a:srgbClr val="0000FF"/>
                </a:solidFill>
                <a:latin typeface="Calibri" pitchFamily="34" charset="0"/>
              </a:rPr>
              <a:t>3) Ελληνιστική περίοδος (323 – 31π.Χ. = ναυμαχία στο Άκτιο, εφεξής Ρωμαιοκρατία παντού)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smtClean="0">
                <a:solidFill>
                  <a:schemeClr val="folHlink"/>
                </a:solidFill>
                <a:latin typeface="Calibri" pitchFamily="34" charset="0"/>
              </a:rPr>
              <a:t>Ατομικισμός, εξάπλωση ελληνικού τρόπου ζωής, Αλεξάνδρεια </a:t>
            </a:r>
            <a:r>
              <a:rPr lang="el-GR" sz="1800" i="1" smtClean="0">
                <a:solidFill>
                  <a:schemeClr val="folHlink"/>
                </a:solidFill>
                <a:latin typeface="Calibri" pitchFamily="34" charset="0"/>
              </a:rPr>
              <a:t>Μουσείον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    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Νέα κωμωδία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επίγραμμα, επύλλιο, νέο έπος</a:t>
            </a:r>
            <a:endParaRPr lang="el-GR" sz="1800" i="1" smtClean="0">
              <a:solidFill>
                <a:srgbClr val="FF0000"/>
              </a:solidFill>
              <a:latin typeface="Calibri" pitchFamily="34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2000" b="1" smtClean="0">
                <a:solidFill>
                  <a:srgbClr val="0000FF"/>
                </a:solidFill>
                <a:latin typeface="Calibri" pitchFamily="34" charset="0"/>
              </a:rPr>
              <a:t> 4) Αυτοκρατορικοί χρόνοι (31 π.Χ. –330 μ.Χ. = ίδρυση Κωνσταντινούπολης)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smtClean="0">
                <a:solidFill>
                  <a:schemeClr val="folHlink"/>
                </a:solidFill>
                <a:latin typeface="Calibri" pitchFamily="34" charset="0"/>
              </a:rPr>
              <a:t>Οι Έλληνες όχι κυρίαρχοι πλέον, παράλληλη χρήση ελληνικής και λατινικής γλώσσας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    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Ιστοριογραφία</a:t>
            </a:r>
            <a:r>
              <a:rPr lang="el-GR" sz="1800" i="1" smtClean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μυθιστόρημα,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γεωγράφοι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, 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εγκυκλοπαιδιστές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2000" b="1" smtClean="0">
                <a:solidFill>
                  <a:srgbClr val="0000FF"/>
                </a:solidFill>
                <a:latin typeface="Calibri" pitchFamily="34" charset="0"/>
              </a:rPr>
              <a:t> Όψιμη αρχαιότητα (μέσα 4ου αι. – μέσα 6ου αι.)</a:t>
            </a:r>
            <a:endParaRPr lang="en-GB" sz="2000" b="1" smtClean="0">
              <a:solidFill>
                <a:srgbClr val="0000FF"/>
              </a:solidFill>
              <a:latin typeface="Calibri" pitchFamily="34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   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Εκκλησιαστική ρητορεία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, </a:t>
            </a:r>
            <a:r>
              <a:rPr lang="el-GR" sz="1800" b="1" i="1" smtClean="0">
                <a:solidFill>
                  <a:srgbClr val="FF0000"/>
                </a:solidFill>
                <a:latin typeface="Calibri" pitchFamily="34" charset="0"/>
              </a:rPr>
              <a:t>υπομνηματισμός</a:t>
            </a:r>
            <a:r>
              <a:rPr lang="el-GR" sz="1800" i="1" smtClean="0">
                <a:solidFill>
                  <a:srgbClr val="FF9900"/>
                </a:solidFill>
                <a:latin typeface="Calibri" pitchFamily="34" charset="0"/>
              </a:rPr>
              <a:t> (μελέτη κλασικών κειμένων)</a:t>
            </a:r>
            <a:endParaRPr lang="en-GB" sz="1800" i="1" smtClean="0">
              <a:solidFill>
                <a:srgbClr val="FF9900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b="1" smtClean="0">
                <a:solidFill>
                  <a:srgbClr val="FF0000"/>
                </a:solidFill>
                <a:latin typeface="Calibri" pitchFamily="34" charset="0"/>
              </a:rPr>
              <a:t>Να προσθέσετε εκπροσώπους</a:t>
            </a:r>
            <a:endParaRPr lang="en-US" sz="3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/>
          <a:lstStyle/>
          <a:p>
            <a:pPr algn="ctr">
              <a:buNone/>
            </a:pPr>
            <a:r>
              <a:rPr lang="el-GR" b="1" i="1" smtClean="0">
                <a:solidFill>
                  <a:srgbClr val="0000FF"/>
                </a:solidFill>
                <a:latin typeface="Calibri" pitchFamily="34" charset="0"/>
              </a:rPr>
              <a:t>Αρχαία Ελληνική Γραμματολογία</a:t>
            </a:r>
          </a:p>
          <a:p>
            <a:pPr algn="ctr">
              <a:buNone/>
            </a:pPr>
            <a:r>
              <a:rPr lang="el-GR" smtClean="0">
                <a:solidFill>
                  <a:srgbClr val="002060"/>
                </a:solidFill>
                <a:latin typeface="Calibri" pitchFamily="34" charset="0"/>
              </a:rPr>
              <a:t>Κέντρο Ελληνικής Γλώσσας (Φ. Κακριδής)</a:t>
            </a:r>
          </a:p>
          <a:p>
            <a:pPr algn="ctr">
              <a:buNone/>
            </a:pPr>
            <a:endParaRPr lang="el-GR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None/>
            </a:pPr>
            <a:r>
              <a:rPr lang="el-GR" sz="2800" smtClean="0">
                <a:solidFill>
                  <a:srgbClr val="0000FF"/>
                </a:solidFill>
                <a:latin typeface="Calibri" pitchFamily="34" charset="0"/>
              </a:rPr>
              <a:t>    </a:t>
            </a:r>
            <a:r>
              <a:rPr lang="en-US" sz="2800" smtClean="0">
                <a:solidFill>
                  <a:srgbClr val="0000FF"/>
                </a:solidFill>
                <a:latin typeface="Calibri" pitchFamily="34" charset="0"/>
              </a:rPr>
              <a:t>https://www.greek-language.gr/digitalResources/ancient_greek/history/grammatologia/index.html</a:t>
            </a:r>
            <a:endParaRPr lang="en-US" sz="28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405</Words>
  <Application>Microsoft Office PowerPoint</Application>
  <PresentationFormat>Προβολή στην οθόνη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7" baseType="lpstr">
      <vt:lpstr>Θέμα του Office</vt:lpstr>
      <vt:lpstr>Εισαγωγή στην Αρχαία Ελληνική Λογοτεχνία</vt:lpstr>
      <vt:lpstr>Κλασική Φιλολογία  και βοηθητικές επιστήμες</vt:lpstr>
      <vt:lpstr>Διαφάνεια 3</vt:lpstr>
      <vt:lpstr>Γιατί μελετάμε  και τα μη λογοτεχνικά κείμενα; </vt:lpstr>
      <vt:lpstr>Περίοδοι αρχαίας ελληνικής λογοτεχνίας</vt:lpstr>
      <vt:lpstr>Να προσθέσετε εκπροσώπους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 στην Αρχαία Ελληνική Λογοτεχνία</dc:title>
  <dc:creator>depphil</dc:creator>
  <cp:lastModifiedBy>depphil</cp:lastModifiedBy>
  <cp:revision>22</cp:revision>
  <dcterms:created xsi:type="dcterms:W3CDTF">2020-10-19T21:11:51Z</dcterms:created>
  <dcterms:modified xsi:type="dcterms:W3CDTF">2020-10-26T12:46:07Z</dcterms:modified>
</cp:coreProperties>
</file>