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0" r:id="rId2"/>
    <p:sldId id="329" r:id="rId3"/>
    <p:sldId id="331" r:id="rId4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4D9B523-2F7C-6B65-E296-B6401E5BCD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6B1D2480-0AB9-1786-AEF7-995A078F2F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634A874-446D-361C-AD53-678C9F515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C284-8C76-42DE-A3D7-11A8F7EDA01D}" type="datetimeFigureOut">
              <a:rPr lang="el-GR" smtClean="0"/>
              <a:t>7/10/2026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B55F04B-6A6C-55EE-324C-B47F37F66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2F82E2B-B86E-1969-4B55-8C71ABEF1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814-78AB-41EF-AFA8-B1A2FA3DEFE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01605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7ACD79B-1490-CA5A-72BD-415EA175D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7F7B2FC-3F13-1E25-70AC-4C5C8B0186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F850033-CFA7-9DC8-7679-A80720118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C284-8C76-42DE-A3D7-11A8F7EDA01D}" type="datetimeFigureOut">
              <a:rPr lang="el-GR" smtClean="0"/>
              <a:t>7/10/2026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6D7DB24-4BDB-5B9A-2253-4BE187675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AC724C9-8108-0279-9594-8A2D310AC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814-78AB-41EF-AFA8-B1A2FA3DEFE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01932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E5A3868-434F-5607-8D9F-509EFD77F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2CAF462-FEAA-3299-8DD5-E2CC526DE8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8B47EC8-2161-9235-DD8C-4CD1B1A04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C284-8C76-42DE-A3D7-11A8F7EDA01D}" type="datetimeFigureOut">
              <a:rPr lang="el-GR" smtClean="0"/>
              <a:t>7/10/2026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6A4DBBB-FBBF-03DB-0B05-AE27A725F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E90EEEB-58AE-B0EA-10CA-FCBF48C6D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814-78AB-41EF-AFA8-B1A2FA3DEFE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40623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956D005-F3F7-0BDE-BAB5-4AF1108C4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8BE257C-8675-13D6-2AEF-58FF4D16FA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F200FC9A-773E-316B-DF35-CAF5C0AD24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3D0F621-B49B-EDA2-1D1C-E7E71C03F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C284-8C76-42DE-A3D7-11A8F7EDA01D}" type="datetimeFigureOut">
              <a:rPr lang="el-GR" smtClean="0"/>
              <a:t>7/10/2026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D4624B66-1150-9467-C17D-7FFB6A69D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2C572A2-9344-E203-C0F4-5F29B9271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814-78AB-41EF-AFA8-B1A2FA3DEFE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21279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2BBC10E-16AB-909F-A4C2-70361318B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E85CD70-C4DC-50CF-EE0E-FCD4679772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95816B56-3EEA-CB17-91AE-250CDC1EE0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C8A2EE55-996D-C117-5E07-81226A591A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DF992D53-F823-303B-1114-56EB6C9A52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B0743CCA-7486-04ED-244F-8EA5AE309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C284-8C76-42DE-A3D7-11A8F7EDA01D}" type="datetimeFigureOut">
              <a:rPr lang="el-GR" smtClean="0"/>
              <a:t>7/10/2026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41767FB7-0256-ACD1-4552-0F397A302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3162F729-5D44-AFB9-8A91-CDCCC4617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814-78AB-41EF-AFA8-B1A2FA3DEFE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95042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70BB0C4-B362-DBB8-3F42-AF0325879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56F1E2CE-DB32-1317-87AB-FC3C913F9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C284-8C76-42DE-A3D7-11A8F7EDA01D}" type="datetimeFigureOut">
              <a:rPr lang="el-GR" smtClean="0"/>
              <a:t>7/10/2026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ADE5AFB5-C2A4-C07C-B687-AA9C0CE9E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A8B731E-2BD4-798E-CB08-75E3C9258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814-78AB-41EF-AFA8-B1A2FA3DEFE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85650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134B124F-8F05-2FFC-A871-0EAFA892F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C284-8C76-42DE-A3D7-11A8F7EDA01D}" type="datetimeFigureOut">
              <a:rPr lang="el-GR" smtClean="0"/>
              <a:t>7/10/2026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885FBFC6-B6F8-B7DA-A670-FE7CFAA89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0C907B1B-3289-BE54-0AB7-093CC4F9A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814-78AB-41EF-AFA8-B1A2FA3DEFE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49724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947E95F-2CE9-0424-6152-7A12E3CA4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DBE7BF2-DBA0-4C93-C98B-81EF8211C0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369CC4D0-1BA0-CBAD-7D37-8C7705D0BE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7971250C-1072-4866-4E8F-9B38AF474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C284-8C76-42DE-A3D7-11A8F7EDA01D}" type="datetimeFigureOut">
              <a:rPr lang="el-GR" smtClean="0"/>
              <a:t>7/10/2026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D203CA94-DD42-BA0D-35AF-650E89F56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B1D56521-38F7-17A5-5B90-A6D97B562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814-78AB-41EF-AFA8-B1A2FA3DEFE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01049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D6C12B1-9411-5607-6EB0-75DC7F09F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E3BADC3B-7186-1198-4238-3F1FBBF2BC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84F19064-6198-2BDF-D684-45342623F3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264F0C68-3AF5-8A72-9CF4-4BEA6E933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C284-8C76-42DE-A3D7-11A8F7EDA01D}" type="datetimeFigureOut">
              <a:rPr lang="el-GR" smtClean="0"/>
              <a:t>7/10/2026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C69D812D-818F-B6D2-E8A2-0B1139150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0E46868B-92AE-D457-E603-DB2ACF4CC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814-78AB-41EF-AFA8-B1A2FA3DEFE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075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0567767-3DEA-5BB7-6539-D47559F2B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7C324B86-2004-3F22-58E0-CBEBC9800D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79C5412-D37B-39CE-0E9E-5805EAF4F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C284-8C76-42DE-A3D7-11A8F7EDA01D}" type="datetimeFigureOut">
              <a:rPr lang="el-GR" smtClean="0"/>
              <a:t>7/10/2026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75C4ACF-9010-395A-F2B1-A409C5FB4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DB85979-7F57-3E49-DCAE-C8FC55768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814-78AB-41EF-AFA8-B1A2FA3DEFE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98075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79DC3225-AD62-8234-CD13-05BF66FB69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BBC989DE-18BE-F6DF-3762-5FF606D01B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E28084C-ACA9-7AAB-1356-CC591E314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C284-8C76-42DE-A3D7-11A8F7EDA01D}" type="datetimeFigureOut">
              <a:rPr lang="el-GR" smtClean="0"/>
              <a:t>7/10/2026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DE277BA-BBD8-6021-3C0B-3F9CEAD0B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8EAB87C-68AF-FE5B-EB84-939E89840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E814-78AB-41EF-AFA8-B1A2FA3DEFE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7242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E515C609-D8F0-2DDB-8901-7A3E00799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BBD14A0C-38C7-1B40-C14A-FD88B4201F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8981B96-0829-C52F-D505-8190501168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EC284-8C76-42DE-A3D7-11A8F7EDA01D}" type="datetimeFigureOut">
              <a:rPr lang="el-GR" smtClean="0"/>
              <a:t>7/10/2026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27515B3-ED5D-1EC9-5BE2-B255341AB8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DF23D01-2E84-8BA3-F206-711BA15FDE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AE814-78AB-41EF-AFA8-B1A2FA3DEFE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92465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1F8D5BD-4534-E5B5-97C3-978469908E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155"/>
            <a:ext cx="10515600" cy="6495690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[1]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Τὴν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μὲν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παρασκευὴν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tx2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ὁρᾶτε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ὦ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ἄνδρες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Ἀθηναῖοι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τὴν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παράταξιν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rgbClr val="00B050"/>
                </a:solidFill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ὅση</a:t>
            </a:r>
            <a:r>
              <a:rPr lang="el-GR" sz="2400" b="1" dirty="0">
                <a:solidFill>
                  <a:srgbClr val="00B050"/>
                </a:solidFill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solidFill>
                  <a:srgbClr val="00B05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γεγένηται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τὰς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κατὰ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τὴν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ἀγορὰν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δεήσεις, </a:t>
            </a:r>
            <a:r>
              <a:rPr lang="el-GR" sz="2400" b="1" dirty="0" err="1">
                <a:solidFill>
                  <a:srgbClr val="00B050"/>
                </a:solidFill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αἷς</a:t>
            </a:r>
            <a:r>
              <a:rPr lang="el-GR" sz="2400" b="1" dirty="0">
                <a:solidFill>
                  <a:srgbClr val="00B050"/>
                </a:solidFill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solidFill>
                  <a:srgbClr val="00B05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κέχρηνταί</a:t>
            </a:r>
            <a:r>
              <a:rPr lang="el-GR" sz="2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τινες</a:t>
            </a:r>
            <a:r>
              <a:rPr lang="el-GR" sz="2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ὑπὲρ</a:t>
            </a:r>
            <a:r>
              <a:rPr lang="el-GR" sz="2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τοῦ</a:t>
            </a:r>
            <a:r>
              <a:rPr lang="el-GR" sz="2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τὰ</a:t>
            </a:r>
            <a:r>
              <a:rPr lang="el-GR" sz="2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μέτρια </a:t>
            </a:r>
            <a:r>
              <a:rPr lang="el-GR" sz="240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lang="el-GR" sz="2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τὰ</a:t>
            </a:r>
            <a:r>
              <a:rPr lang="el-GR" sz="2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συνήθη </a:t>
            </a:r>
            <a:r>
              <a:rPr lang="el-GR" sz="240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μὴ</a:t>
            </a:r>
            <a:r>
              <a:rPr lang="el-GR" sz="2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γίγνεσθαι </a:t>
            </a:r>
            <a:r>
              <a:rPr lang="el-GR" sz="240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ἐν</a:t>
            </a:r>
            <a:r>
              <a:rPr lang="el-GR" sz="2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τῇ</a:t>
            </a:r>
            <a:r>
              <a:rPr lang="el-GR" sz="240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πόλει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·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ἐγὼ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δὲ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πεπιστευκὼς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tx2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ἥκω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πρῶτον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μὲν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τοῖς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θεοῖς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δεύτερον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δὲ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τοῖς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νόμοις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ὑμῖν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ἡγούμενος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οὐδεμίαν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παρασκευὴν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μεῖζον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ἰσχύειν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παρ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᾽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ὑμῖν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τῶν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νόμων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τῶν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δικαίων.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[1] </a:t>
            </a:r>
            <a:r>
              <a:rPr lang="el-GR" sz="2400" b="1" dirty="0" err="1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Τὴν</a:t>
            </a:r>
            <a:r>
              <a:rPr lang="el-GR" sz="2400" b="1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μὲν</a:t>
            </a:r>
            <a:r>
              <a:rPr lang="el-GR" sz="2400" b="1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παρασκευὴν</a:t>
            </a:r>
            <a:r>
              <a:rPr lang="el-GR" sz="2400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accent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ὁρᾶτε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ὦ </a:t>
            </a:r>
            <a:r>
              <a:rPr lang="el-GR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ἄνδρες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Ἀθηναῖοι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l-GR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τὴν</a:t>
            </a:r>
            <a:r>
              <a:rPr lang="el-GR" sz="2400" b="1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παράταξιν</a:t>
            </a:r>
            <a:r>
              <a:rPr lang="el-GR" sz="2400" b="1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l-GR" sz="240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</a:t>
            </a:r>
            <a:r>
              <a:rPr lang="el-GR" sz="2400" b="1" dirty="0" err="1">
                <a:solidFill>
                  <a:srgbClr val="00B050"/>
                </a:solidFill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ὅση</a:t>
            </a:r>
            <a:r>
              <a:rPr lang="el-GR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accent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γεγένηται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l-GR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τὰς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κατὰ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τὴν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ἀγορὰν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δεήσεις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  <a:r>
              <a:rPr lang="el-GR" sz="2400" b="1" dirty="0" err="1">
                <a:solidFill>
                  <a:srgbClr val="00B050"/>
                </a:solidFill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αἷς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accent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κέχρηνταί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τινες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ὑπὲρ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τοῦ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τὰ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μέτρια </a:t>
            </a:r>
            <a:r>
              <a:rPr lang="el-GR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τὰ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συνήθη </a:t>
            </a:r>
            <a:r>
              <a:rPr lang="el-GR" sz="24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μὴ</a:t>
            </a:r>
            <a:r>
              <a:rPr lang="el-GR" sz="24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γίγνεσθαι </a:t>
            </a:r>
            <a:r>
              <a:rPr lang="el-GR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ἐν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τῇ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πόλει·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l-GR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ἐγὼ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δὲ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πεπιστευκὼς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b="1" dirty="0" err="1">
                <a:solidFill>
                  <a:schemeClr val="accent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ἥκω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πρῶτον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μὲν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τοῖς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θεοῖς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δεύτερον </a:t>
            </a:r>
            <a:r>
              <a:rPr lang="el-GR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δὲ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τοῖς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νόμοις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ὑμῖν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l-GR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ἡγούμενος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οὐδεμίαν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παρασκευὴν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μεῖζον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ἰσχύειν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παρ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᾽ </a:t>
            </a:r>
            <a:r>
              <a:rPr lang="el-GR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ὑμῖν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τῶν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νόμων </a:t>
            </a:r>
            <a:r>
              <a:rPr lang="el-GR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4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τῶν</a:t>
            </a:r>
            <a:r>
              <a:rPr lang="el-G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δικαίων.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l-G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l-G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l-GR" sz="2400" dirty="0"/>
          </a:p>
        </p:txBody>
      </p:sp>
      <p:cxnSp>
        <p:nvCxnSpPr>
          <p:cNvPr id="4" name="Ευθεία γραμμή σύνδεσης 3">
            <a:extLst>
              <a:ext uri="{FF2B5EF4-FFF2-40B4-BE49-F238E27FC236}">
                <a16:creationId xmlns:a16="http://schemas.microsoft.com/office/drawing/2014/main" id="{125F14B9-1B07-A8E7-90A6-843B6CCD9602}"/>
              </a:ext>
            </a:extLst>
          </p:cNvPr>
          <p:cNvCxnSpPr>
            <a:cxnSpLocks/>
          </p:cNvCxnSpPr>
          <p:nvPr/>
        </p:nvCxnSpPr>
        <p:spPr>
          <a:xfrm>
            <a:off x="0" y="2852083"/>
            <a:ext cx="12192000" cy="0"/>
          </a:xfrm>
          <a:prstGeom prst="line">
            <a:avLst/>
          </a:prstGeom>
          <a:ln w="698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5385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102C027-78A0-3F66-1BAB-380A738A8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3890"/>
            <a:ext cx="10515600" cy="6784109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l-GR" sz="2300" b="1" dirty="0" err="1">
                <a:solidFill>
                  <a:schemeClr val="tx2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Ἐβουλόμην</a:t>
            </a:r>
            <a:r>
              <a:rPr lang="el-GR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μὲν</a:t>
            </a:r>
            <a:r>
              <a:rPr lang="el-GR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οὖν</a:t>
            </a:r>
            <a:r>
              <a:rPr lang="el-GR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ὦ </a:t>
            </a:r>
            <a:r>
              <a:rPr lang="el-GR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ἄνδρες</a:t>
            </a:r>
            <a:r>
              <a:rPr lang="el-GR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Ἀθηναῖοι</a:t>
            </a:r>
            <a:r>
              <a:rPr lang="el-GR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l-GR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lang="el-GR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τὴν</a:t>
            </a:r>
            <a:r>
              <a:rPr lang="el-GR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βουλήν</a:t>
            </a:r>
            <a:r>
              <a:rPr lang="el-GR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l-GR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τοὺς</a:t>
            </a:r>
            <a:r>
              <a:rPr lang="el-GR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πεντακοσίους, </a:t>
            </a:r>
            <a:r>
              <a:rPr lang="el-GR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lang="el-GR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τὰς</a:t>
            </a:r>
            <a:r>
              <a:rPr lang="el-GR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ἐκκλησίας</a:t>
            </a:r>
            <a:r>
              <a:rPr lang="el-GR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ὑπὸ</a:t>
            </a:r>
            <a:r>
              <a:rPr lang="el-GR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τῶν</a:t>
            </a:r>
            <a:r>
              <a:rPr lang="el-GR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ἐφεστηκότων</a:t>
            </a:r>
            <a:r>
              <a:rPr lang="el-GR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ὀρθῶς</a:t>
            </a:r>
            <a:r>
              <a:rPr lang="el-GR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διοικεῖσθαι</a:t>
            </a:r>
            <a:r>
              <a:rPr lang="el-GR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l-GR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lang="el-GR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τοὺς</a:t>
            </a:r>
            <a:r>
              <a:rPr lang="el-GR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νόμους </a:t>
            </a:r>
            <a:r>
              <a:rPr lang="el-GR" sz="2300" b="1" dirty="0" err="1">
                <a:solidFill>
                  <a:srgbClr val="00B050"/>
                </a:solidFill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οὓς</a:t>
            </a:r>
            <a:r>
              <a:rPr lang="el-GR" sz="23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rgbClr val="00B05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ἐνομοθέτησεν</a:t>
            </a:r>
            <a:r>
              <a:rPr lang="el-GR" sz="23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ὁ Σόλων </a:t>
            </a:r>
            <a:r>
              <a:rPr lang="el-GR" sz="2300" b="1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περὶ</a:t>
            </a:r>
            <a:r>
              <a:rPr lang="el-GR" sz="23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τῆς</a:t>
            </a:r>
            <a:r>
              <a:rPr lang="el-GR" sz="23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τῶν</a:t>
            </a:r>
            <a:r>
              <a:rPr lang="el-GR" sz="23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ῥητόρων</a:t>
            </a:r>
            <a:r>
              <a:rPr lang="el-GR" sz="23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εὐκοσμίας</a:t>
            </a:r>
            <a:r>
              <a:rPr lang="el-GR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ἰσχύειν</a:t>
            </a:r>
            <a:r>
              <a:rPr lang="el-GR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l-GR" sz="2300" b="1" dirty="0" err="1">
                <a:solidFill>
                  <a:srgbClr val="FF0000"/>
                </a:solidFill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ἵνα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rgbClr val="FF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ἐξῆν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πρῶτον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μὲν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τῷ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πρεσβυτάτῳ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τῶν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πολιτῶν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l-GR" sz="2300" b="1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ὥσπερ</a:t>
            </a:r>
            <a:r>
              <a:rPr lang="el-GR" sz="23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οἱ</a:t>
            </a:r>
            <a:r>
              <a:rPr lang="el-GR" sz="23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νόμοι </a:t>
            </a:r>
            <a:r>
              <a:rPr lang="el-GR" sz="2300" b="1" dirty="0" err="1">
                <a:solidFill>
                  <a:srgbClr val="00B05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προστάττουσι</a:t>
            </a:r>
            <a:r>
              <a:rPr lang="el-GR" sz="23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σωφρόνως </a:t>
            </a:r>
            <a:r>
              <a:rPr lang="el-GR" sz="23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ἐπὶ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τὸ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βῆμα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παρελθόντι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ἄνευ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θορύβου </a:t>
            </a:r>
            <a:r>
              <a:rPr lang="el-GR" sz="23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ταραχῆς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ἐξ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ἐμπειρίας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τὰ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βέλτιστα </a:t>
            </a:r>
            <a:r>
              <a:rPr lang="el-GR" sz="23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τῇ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πόλει </a:t>
            </a:r>
            <a:r>
              <a:rPr lang="el-GR" sz="23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συμβουλεύειν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δεύτερον δ᾽ </a:t>
            </a:r>
            <a:r>
              <a:rPr lang="el-GR" sz="23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ἤδη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τῶν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ἄλλων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πολιτῶν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τὸν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βουλόμενον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καθ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᾽ </a:t>
            </a:r>
            <a:r>
              <a:rPr lang="el-GR" sz="23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ἡλικίαν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χωρὶς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ἐν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μέρει </a:t>
            </a:r>
            <a:r>
              <a:rPr lang="el-GR" sz="23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περὶ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ἑκάστου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γνώμην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ἀποφαίνεσθαι</a:t>
            </a:r>
            <a:r>
              <a:rPr lang="el-GR" sz="23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·</a:t>
            </a:r>
            <a:r>
              <a:rPr lang="el-GR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οὕτω</a:t>
            </a:r>
            <a:r>
              <a:rPr lang="el-GR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γὰρ</a:t>
            </a:r>
            <a:r>
              <a:rPr lang="el-GR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ἄν</a:t>
            </a:r>
            <a:r>
              <a:rPr lang="el-GR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μοι </a:t>
            </a:r>
            <a:r>
              <a:rPr lang="el-GR" sz="2300" b="1" dirty="0" err="1">
                <a:solidFill>
                  <a:schemeClr val="tx2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δοκεῖ</a:t>
            </a:r>
            <a:r>
              <a:rPr lang="el-GR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ἥ τε πόλις </a:t>
            </a:r>
            <a:r>
              <a:rPr lang="el-GR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ἄριστα</a:t>
            </a:r>
            <a:r>
              <a:rPr lang="el-GR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διοικεῖσθαι</a:t>
            </a:r>
            <a:r>
              <a:rPr lang="el-GR" sz="23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l-GR" sz="2800" b="1" dirty="0">
              <a:solidFill>
                <a:schemeClr val="tx2"/>
              </a:solidFill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l-GR" sz="2800" b="1" dirty="0" err="1">
                <a:solidFill>
                  <a:schemeClr val="tx2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Ἐβουλόμην</a:t>
            </a:r>
            <a:r>
              <a:rPr lang="el-GR" sz="2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μὲν</a:t>
            </a:r>
            <a:r>
              <a:rPr lang="el-GR" sz="2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οὖν</a:t>
            </a:r>
            <a:r>
              <a:rPr lang="el-GR" sz="2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ὦ </a:t>
            </a:r>
            <a:r>
              <a:rPr lang="el-GR" sz="2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ἄνδρες</a:t>
            </a:r>
            <a:r>
              <a:rPr lang="el-GR" sz="2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Ἀθηναῖοι</a:t>
            </a:r>
            <a:r>
              <a:rPr lang="el-GR" sz="2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l-GR" sz="2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lang="el-GR" sz="2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τὴν</a:t>
            </a:r>
            <a:r>
              <a:rPr lang="el-GR" sz="2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βουλήν</a:t>
            </a:r>
            <a:r>
              <a:rPr lang="el-GR" sz="2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l-GR" sz="2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τοὺς</a:t>
            </a:r>
            <a:r>
              <a:rPr lang="el-GR" sz="2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πεντακοσίους, </a:t>
            </a:r>
            <a:r>
              <a:rPr lang="el-GR" sz="2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lang="el-GR" sz="2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τὰς</a:t>
            </a:r>
            <a:r>
              <a:rPr lang="el-GR" sz="2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ἐκκλησίας</a:t>
            </a:r>
            <a:r>
              <a:rPr lang="el-GR" sz="2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ὑπὸ</a:t>
            </a:r>
            <a:r>
              <a:rPr lang="el-GR" sz="2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τῶν</a:t>
            </a:r>
            <a:r>
              <a:rPr lang="el-GR" sz="2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ἐφεστηκότων</a:t>
            </a:r>
            <a:r>
              <a:rPr lang="el-GR" sz="2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ὀρθῶς</a:t>
            </a:r>
            <a:r>
              <a:rPr lang="el-GR" sz="2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διοικεῖσθαι</a:t>
            </a:r>
            <a:r>
              <a:rPr lang="el-GR" sz="2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l-GR" sz="2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lang="el-GR" sz="2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τοὺς</a:t>
            </a:r>
            <a:r>
              <a:rPr lang="el-GR" sz="2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νόμους </a:t>
            </a: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el-GR" b="1" dirty="0" err="1">
                <a:solidFill>
                  <a:srgbClr val="00B050"/>
                </a:solidFill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οὓς</a:t>
            </a:r>
            <a:r>
              <a:rPr lang="el-GR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rgbClr val="00B05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ἐνομοθέτησεν</a:t>
            </a:r>
            <a:r>
              <a:rPr lang="el-GR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ὁ Σόλων </a:t>
            </a:r>
            <a:r>
              <a:rPr lang="el-GR" b="1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περὶ</a:t>
            </a:r>
            <a:r>
              <a:rPr lang="el-GR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τῆς</a:t>
            </a:r>
            <a:r>
              <a:rPr lang="el-GR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τῶν</a:t>
            </a:r>
            <a:r>
              <a:rPr lang="el-GR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ῥητόρων</a:t>
            </a:r>
            <a:r>
              <a:rPr lang="el-GR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εὐκοσμίας</a:t>
            </a:r>
            <a:r>
              <a:rPr lang="el-GR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l-GR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</a:t>
            </a:r>
            <a:r>
              <a:rPr lang="el-GR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ἰσχύειν</a:t>
            </a:r>
            <a:r>
              <a:rPr lang="el-GR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rgbClr val="FF0000"/>
                </a:solidFill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ἵνα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rgbClr val="FF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ἐξῆν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πρῶτον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μὲν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τῷ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πρεσβυτάτῳ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τῶν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πολιτῶν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1371600" lvl="3" indent="0" algn="just">
              <a:lnSpc>
                <a:spcPct val="150000"/>
              </a:lnSpc>
              <a:buNone/>
            </a:pPr>
            <a:r>
              <a:rPr lang="el-GR" sz="2300" b="1" dirty="0" err="1">
                <a:solidFill>
                  <a:srgbClr val="00B050"/>
                </a:solidFill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ὥσπερ</a:t>
            </a:r>
            <a:r>
              <a:rPr lang="el-GR" sz="23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300" b="1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οἱ</a:t>
            </a:r>
            <a:r>
              <a:rPr lang="el-GR" sz="23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νόμοι </a:t>
            </a:r>
            <a:r>
              <a:rPr lang="el-GR" sz="2300" b="1" dirty="0" err="1">
                <a:solidFill>
                  <a:srgbClr val="00B05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προστάττουσι</a:t>
            </a:r>
            <a:r>
              <a:rPr lang="el-GR" sz="23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  σωφρόνως </a:t>
            </a:r>
            <a:r>
              <a:rPr lang="el-GR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ἐπὶ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τὸ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βῆμα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παρελθόντι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ἄνευ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θορύβου </a:t>
            </a:r>
            <a:r>
              <a:rPr lang="el-GR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ταραχῆς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ἐξ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ἐμπειρίας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τὰ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βέλτιστα </a:t>
            </a:r>
            <a:r>
              <a:rPr lang="el-GR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τῇ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πόλει </a:t>
            </a:r>
            <a:r>
              <a:rPr lang="el-GR" b="1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συμβουλεύειν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δεύτερον δ᾽ </a:t>
            </a:r>
            <a:r>
              <a:rPr lang="el-GR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ἤδη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τῶν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ἄλλων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πολιτῶν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τὸν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βουλόμενον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καθ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᾽ </a:t>
            </a:r>
            <a:r>
              <a:rPr lang="el-GR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ἡλικίαν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χωρὶς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ἐν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μέρει </a:t>
            </a:r>
            <a:r>
              <a:rPr lang="el-GR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περὶ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ἑκάστου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γνώμην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ἀποφαίνεσθαι</a:t>
            </a:r>
            <a:r>
              <a:rPr lang="el-GR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·</a:t>
            </a:r>
            <a:r>
              <a:rPr lang="el-GR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l-GR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οὕτω</a:t>
            </a:r>
            <a:r>
              <a:rPr lang="el-GR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γὰρ</a:t>
            </a:r>
            <a:r>
              <a:rPr lang="el-GR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ἄν</a:t>
            </a:r>
            <a:r>
              <a:rPr lang="el-GR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μοι </a:t>
            </a:r>
            <a:r>
              <a:rPr lang="el-GR" b="1" dirty="0" err="1">
                <a:solidFill>
                  <a:schemeClr val="tx2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δοκεῖ</a:t>
            </a:r>
            <a:r>
              <a:rPr lang="el-GR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ἥ τε πόλις </a:t>
            </a:r>
            <a:r>
              <a:rPr lang="el-GR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ἄριστα</a:t>
            </a:r>
            <a:r>
              <a:rPr lang="el-GR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διοικεῖσθαι</a:t>
            </a:r>
            <a:r>
              <a:rPr lang="el-GR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l-GR" b="1" dirty="0">
              <a:solidFill>
                <a:schemeClr val="tx2"/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l-GR" b="1" dirty="0">
              <a:solidFill>
                <a:schemeClr val="tx2"/>
              </a:solidFill>
            </a:endParaRPr>
          </a:p>
        </p:txBody>
      </p:sp>
      <p:cxnSp>
        <p:nvCxnSpPr>
          <p:cNvPr id="5" name="Ευθύγραμμο βέλος σύνδεσης 4">
            <a:extLst>
              <a:ext uri="{FF2B5EF4-FFF2-40B4-BE49-F238E27FC236}">
                <a16:creationId xmlns:a16="http://schemas.microsoft.com/office/drawing/2014/main" id="{783D7406-DE92-97E4-97EB-230C2FAA4762}"/>
              </a:ext>
            </a:extLst>
          </p:cNvPr>
          <p:cNvCxnSpPr/>
          <p:nvPr/>
        </p:nvCxnSpPr>
        <p:spPr>
          <a:xfrm>
            <a:off x="7185803" y="3291064"/>
            <a:ext cx="216000" cy="9230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Ευθύγραμμο βέλος σύνδεσης 6">
            <a:extLst>
              <a:ext uri="{FF2B5EF4-FFF2-40B4-BE49-F238E27FC236}">
                <a16:creationId xmlns:a16="http://schemas.microsoft.com/office/drawing/2014/main" id="{B981E4AA-EC2C-374B-7143-04B93455BA79}"/>
              </a:ext>
            </a:extLst>
          </p:cNvPr>
          <p:cNvCxnSpPr/>
          <p:nvPr/>
        </p:nvCxnSpPr>
        <p:spPr>
          <a:xfrm>
            <a:off x="5999018" y="4645891"/>
            <a:ext cx="193963" cy="6927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Ευθεία γραμμή σύνδεσης 1">
            <a:extLst>
              <a:ext uri="{FF2B5EF4-FFF2-40B4-BE49-F238E27FC236}">
                <a16:creationId xmlns:a16="http://schemas.microsoft.com/office/drawing/2014/main" id="{5A2B22A2-7DA7-FD25-7578-E944D74F5AA9}"/>
              </a:ext>
            </a:extLst>
          </p:cNvPr>
          <p:cNvCxnSpPr>
            <a:cxnSpLocks/>
          </p:cNvCxnSpPr>
          <p:nvPr/>
        </p:nvCxnSpPr>
        <p:spPr>
          <a:xfrm>
            <a:off x="0" y="2325871"/>
            <a:ext cx="12192000" cy="0"/>
          </a:xfrm>
          <a:prstGeom prst="line">
            <a:avLst/>
          </a:prstGeom>
          <a:ln w="698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7008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1CA8E0-D301-6439-EACE-9CF7FFD0F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126"/>
            <a:ext cx="10515600" cy="664787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60000"/>
              </a:lnSpc>
              <a:buNone/>
            </a:pP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[3] </a:t>
            </a:r>
            <a:r>
              <a:rPr lang="el-GR" sz="2000" b="1" dirty="0" err="1">
                <a:solidFill>
                  <a:schemeClr val="accent1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Ἐπειδὴ</a:t>
            </a: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0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δὲ</a:t>
            </a: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πάντα </a:t>
            </a:r>
            <a:r>
              <a:rPr lang="el-GR" sz="20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τὰ</a:t>
            </a: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πρότερον </a:t>
            </a:r>
            <a:r>
              <a:rPr lang="el-GR" sz="20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ὡμολογημένα</a:t>
            </a: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0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καλῶς</a:t>
            </a: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0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ἔχειν</a:t>
            </a: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0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νυνὶ</a:t>
            </a: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000" b="1" dirty="0" err="1">
                <a:solidFill>
                  <a:schemeClr val="accent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καταλέλυται</a:t>
            </a: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―καὶ </a:t>
            </a:r>
            <a:r>
              <a:rPr lang="el-GR" sz="2000" b="1" dirty="0">
                <a:solidFill>
                  <a:schemeClr val="accent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γράφουσί</a:t>
            </a: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τε τινὲς ῥᾳδίως παρανόμους γνώμας 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el-GR" sz="20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0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ταῦτα</a:t>
            </a: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0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ἕτεροί</a:t>
            </a: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0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τινες</a:t>
            </a: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0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τὰ</a:t>
            </a: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ψηφίσματα </a:t>
            </a:r>
            <a:r>
              <a:rPr lang="el-GR" sz="2000" b="1" dirty="0" err="1">
                <a:solidFill>
                  <a:schemeClr val="accent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ἐπιψηφίζουσιν</a:t>
            </a: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l-GR" sz="20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οὐκ</a:t>
            </a: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0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ἐκ</a:t>
            </a: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0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τοῦ</a:t>
            </a: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δικαιοτάτου τρόπου </a:t>
            </a:r>
            <a:r>
              <a:rPr lang="el-GR" sz="20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λαχόντες</a:t>
            </a: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0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προεδρεύειν</a:t>
            </a: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l-GR" sz="20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ἀλλ</a:t>
            </a: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᾽ </a:t>
            </a:r>
            <a:r>
              <a:rPr lang="el-GR" sz="20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ἐκ</a:t>
            </a: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0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παρασκευῆς</a:t>
            </a: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0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καθεζόμενοι</a:t>
            </a: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·</a:t>
            </a: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 lvl="1" indent="0" algn="just">
              <a:lnSpc>
                <a:spcPct val="160000"/>
              </a:lnSpc>
              <a:buNone/>
            </a:pPr>
            <a:r>
              <a:rPr lang="el-GR" sz="1700" b="1" dirty="0" err="1">
                <a:solidFill>
                  <a:srgbClr val="FF0000"/>
                </a:solidFill>
                <a:effectLst/>
                <a:highlight>
                  <a:srgbClr val="00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ἂν</a:t>
            </a:r>
            <a:r>
              <a:rPr lang="el-GR" sz="1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7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δέ</a:t>
            </a:r>
            <a:r>
              <a:rPr lang="el-GR" sz="1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τις </a:t>
            </a:r>
            <a:r>
              <a:rPr lang="el-GR" sz="17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τῶν</a:t>
            </a:r>
            <a:r>
              <a:rPr lang="el-GR" sz="1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7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ἄλλων</a:t>
            </a:r>
            <a:r>
              <a:rPr lang="el-GR" sz="1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7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βουλευτῶν</a:t>
            </a:r>
            <a:r>
              <a:rPr lang="el-GR" sz="1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7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ὄντως</a:t>
            </a:r>
            <a:r>
              <a:rPr lang="el-GR" sz="1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700" b="1" dirty="0" err="1">
                <a:solidFill>
                  <a:srgbClr val="FF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λάχῃ</a:t>
            </a:r>
            <a:r>
              <a:rPr lang="el-GR" sz="1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7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κληρούμενος</a:t>
            </a:r>
            <a:r>
              <a:rPr lang="el-GR" sz="1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7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προεδρεύειν</a:t>
            </a:r>
            <a:r>
              <a:rPr lang="el-GR" sz="1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457200" lvl="1" indent="0" algn="just">
              <a:lnSpc>
                <a:spcPct val="160000"/>
              </a:lnSpc>
              <a:buNone/>
            </a:pPr>
            <a:r>
              <a:rPr lang="el-GR" sz="17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lang="el-GR" sz="1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7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τὰς</a:t>
            </a:r>
            <a:r>
              <a:rPr lang="el-GR" sz="1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7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ὑμετέρας</a:t>
            </a:r>
            <a:r>
              <a:rPr lang="el-GR" sz="1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χειροτονίας </a:t>
            </a:r>
            <a:r>
              <a:rPr lang="el-GR" sz="17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ὀρθῶς</a:t>
            </a:r>
            <a:r>
              <a:rPr lang="el-GR" sz="1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700" b="1" dirty="0" err="1">
                <a:solidFill>
                  <a:srgbClr val="FF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ἀναγορεύῃ</a:t>
            </a:r>
            <a:r>
              <a:rPr lang="el-GR" sz="1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914400" lvl="2" indent="0" algn="just">
              <a:lnSpc>
                <a:spcPct val="160000"/>
              </a:lnSpc>
              <a:buNone/>
            </a:pPr>
            <a:r>
              <a:rPr lang="el-GR" sz="17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τοῦτον</a:t>
            </a:r>
            <a:r>
              <a:rPr lang="el-GR" sz="1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7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οἱ</a:t>
            </a:r>
            <a:r>
              <a:rPr lang="el-GR" sz="1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7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τὴν</a:t>
            </a:r>
            <a:r>
              <a:rPr lang="el-GR" sz="1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7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πολιτείαν</a:t>
            </a:r>
            <a:r>
              <a:rPr lang="el-GR" sz="1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7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οὐκέτι</a:t>
            </a:r>
            <a:r>
              <a:rPr lang="el-GR" sz="1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7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κοινήν</a:t>
            </a:r>
            <a:r>
              <a:rPr lang="el-GR" sz="1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l-GR" sz="17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ἀλλ</a:t>
            </a:r>
            <a:r>
              <a:rPr lang="el-GR" sz="1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᾽ </a:t>
            </a:r>
            <a:r>
              <a:rPr lang="el-GR" sz="17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ἤδη</a:t>
            </a:r>
            <a:r>
              <a:rPr lang="el-GR" sz="1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7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ἰδίαν</a:t>
            </a:r>
            <a:r>
              <a:rPr lang="el-GR" sz="1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7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αὑτῶν</a:t>
            </a:r>
            <a:r>
              <a:rPr lang="el-GR" sz="1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7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ἡγούμενοι</a:t>
            </a:r>
            <a:r>
              <a:rPr lang="el-GR" sz="1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l-GR" sz="1700" b="1" dirty="0" err="1">
                <a:solidFill>
                  <a:srgbClr val="FF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ἀπειλοῦσιν</a:t>
            </a:r>
            <a:r>
              <a:rPr lang="el-GR" sz="1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7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εἰσαγγελεῖν</a:t>
            </a:r>
            <a:r>
              <a:rPr lang="el-GR" sz="1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l-GR" sz="17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καταδουλούμενοι</a:t>
            </a:r>
            <a:r>
              <a:rPr lang="el-GR" sz="1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7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τοὺς</a:t>
            </a:r>
            <a:r>
              <a:rPr lang="el-GR" sz="1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7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ἰδιώτας</a:t>
            </a:r>
            <a:r>
              <a:rPr lang="el-GR" sz="1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7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lang="el-GR" sz="1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δυναστείας </a:t>
            </a:r>
            <a:r>
              <a:rPr lang="el-GR" sz="17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ἑαυτοῖς</a:t>
            </a:r>
            <a:r>
              <a:rPr lang="el-GR" sz="17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περιποιούμενοι. 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el-GR" sz="20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4] </a:t>
            </a:r>
            <a:r>
              <a:rPr lang="el-GR" sz="20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0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τὰς</a:t>
            </a: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κρίσεις </a:t>
            </a:r>
            <a:r>
              <a:rPr lang="el-GR" sz="20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τὰς</a:t>
            </a: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0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μὲν</a:t>
            </a: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0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ἐκ</a:t>
            </a: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000" dirty="0" err="1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τῶν</a:t>
            </a: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νόμων </a:t>
            </a:r>
            <a:r>
              <a:rPr lang="el-GR" sz="2000" b="1" dirty="0" err="1">
                <a:solidFill>
                  <a:schemeClr val="accent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καταλελύκασι</a:t>
            </a: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τὰς δ᾽ ἐκ τῶν ψηφισμάτων μετ᾽ ὀργῆς </a:t>
            </a:r>
            <a:r>
              <a:rPr lang="el-GR" sz="2000" b="1" dirty="0">
                <a:solidFill>
                  <a:schemeClr val="accent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κρίνουσιν</a:t>
            </a:r>
            <a:r>
              <a:rPr lang="el-GR" sz="2000" dirty="0">
                <a:solidFill>
                  <a:schemeClr val="accent1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―</a:t>
            </a:r>
            <a:r>
              <a:rPr lang="el-GR" sz="20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marL="457200" lvl="1" indent="0" algn="just">
              <a:lnSpc>
                <a:spcPct val="160000"/>
              </a:lnSpc>
              <a:buNone/>
            </a:pPr>
            <a:r>
              <a:rPr lang="el-GR" sz="1800" b="1" dirty="0" err="1">
                <a:solidFill>
                  <a:schemeClr val="tx2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σεσίγηται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μὲν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τὸ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κάλλιστον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σωφρονέστατον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κήρυγμα </a:t>
            </a: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τῶν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ἐν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τῇ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πόλει· «τίς </a:t>
            </a: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ἀγορεύειν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βούλεται </a:t>
            </a: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τῶν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ὑπὲρ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πεντήκοντα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ἔτη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γεγονότων, </a:t>
            </a: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καὶ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πάλιν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ἐν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μέρει </a:t>
            </a: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τῶν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ἄλλων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Ἀθηναίων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;» </a:t>
            </a:r>
          </a:p>
          <a:p>
            <a:pPr marL="457200" lvl="1" indent="0" algn="just">
              <a:lnSpc>
                <a:spcPct val="160000"/>
              </a:lnSpc>
              <a:buNone/>
            </a:pP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τῆς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δὲ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τῶν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ῥητόρων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ἀκοσμίας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οὐκέτι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κρατεῖν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800" b="1" dirty="0">
                <a:solidFill>
                  <a:schemeClr val="tx2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δύνανται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οὔθ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᾽ </a:t>
            </a: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οἱ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νόμοι </a:t>
            </a: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οὔθ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᾽ </a:t>
            </a: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οἱ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πρυτάνεις </a:t>
            </a: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οὔθ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᾽ </a:t>
            </a: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οἱ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πρόεδροι </a:t>
            </a: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οὔθ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᾽ ἡ </a:t>
            </a: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προεδρεύουσα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φυλή, </a:t>
            </a: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τὸ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δέκατον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μέρος </a:t>
            </a:r>
            <a:r>
              <a:rPr lang="el-GR" sz="1800" b="1" dirty="0" err="1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τῆς</a:t>
            </a:r>
            <a:r>
              <a:rPr lang="el-GR" sz="1800" b="1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πόλεως. </a:t>
            </a:r>
            <a:endParaRPr lang="el-GR" sz="1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240131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4078</TotalTime>
  <Words>524</Words>
  <Application>Microsoft Office PowerPoint</Application>
  <PresentationFormat>Widescreen</PresentationFormat>
  <Paragraphs>26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Θέμα του Office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1η ΟΣΣ  ΕΛΛ410 Αρχαία Ελληνικά ΙΙΙ - Θεματογραφία</dc:title>
  <dc:creator>Athina bazou</dc:creator>
  <cp:lastModifiedBy>Athena Bazou</cp:lastModifiedBy>
  <cp:revision>14</cp:revision>
  <dcterms:created xsi:type="dcterms:W3CDTF">2022-09-18T07:02:39Z</dcterms:created>
  <dcterms:modified xsi:type="dcterms:W3CDTF">2026-10-06T23:21:03Z</dcterms:modified>
</cp:coreProperties>
</file>