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8"/>
  </p:notesMasterIdLst>
  <p:handoutMasterIdLst>
    <p:handoutMasterId r:id="rId9"/>
  </p:handoutMasterIdLst>
  <p:sldIdLst>
    <p:sldId id="257" r:id="rId2"/>
    <p:sldId id="270" r:id="rId3"/>
    <p:sldId id="271" r:id="rId4"/>
    <p:sldId id="272" r:id="rId5"/>
    <p:sldId id="265" r:id="rId6"/>
    <p:sldId id="26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Φωτεινό στυλ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87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4" d="100"/>
          <a:sy n="114" d="100"/>
        </p:scale>
        <p:origin x="216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D36128EE-8F3C-BBD9-636C-346363A5DA1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C40E0C1-F8B6-1FB1-EAB5-8D8EFE2AE6A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B4E8D4-D03B-45BB-8A0F-B25F04A78E5A}" type="datetimeFigureOut">
              <a:rPr lang="el-GR" smtClean="0"/>
              <a:t>29/3/2025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917D480-3F98-FE90-B465-DE3765452C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B91099B-3BB2-75C7-5277-C72541D57D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1392D2-4F6C-470E-9431-9B66E342AAE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2057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A79D3F-2D8E-4025-9F81-AA07E8E219AE}" type="datetimeFigureOut">
              <a:rPr lang="el-GR" smtClean="0"/>
              <a:t>29/3/2025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CC6B3-408B-4925-8BE1-D684EA2DD1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365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Διαφάνεια τίτλου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CDC44BD-8D1E-BE66-07E3-A3C28D4C0D2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43000" y="3104357"/>
            <a:ext cx="6858000" cy="6699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0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 dirty="0"/>
              <a:t>Θεματική ενότητα 1</a:t>
            </a:r>
          </a:p>
        </p:txBody>
      </p:sp>
      <p:sp>
        <p:nvSpPr>
          <p:cNvPr id="5" name="Τίτλος 4">
            <a:extLst>
              <a:ext uri="{FF2B5EF4-FFF2-40B4-BE49-F238E27FC236}">
                <a16:creationId xmlns:a16="http://schemas.microsoft.com/office/drawing/2014/main" id="{FD32237F-047D-178F-6E46-C45E3863A9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3000" y="1506587"/>
            <a:ext cx="6858000" cy="1325563"/>
          </a:xfrm>
          <a:prstGeom prst="rect">
            <a:avLst/>
          </a:prstGeom>
        </p:spPr>
        <p:txBody>
          <a:bodyPr/>
          <a:lstStyle>
            <a:lvl1pPr algn="ctr">
              <a:defRPr sz="4050"/>
            </a:lvl1pPr>
          </a:lstStyle>
          <a:p>
            <a:r>
              <a:rPr lang="el-GR" dirty="0"/>
              <a:t>Πετοσφαίριση επί άμμου </a:t>
            </a:r>
            <a:br>
              <a:rPr lang="el-GR" dirty="0"/>
            </a:br>
            <a:r>
              <a:rPr lang="el-GR" dirty="0"/>
              <a:t>(ΑΠ-195επ)</a:t>
            </a:r>
          </a:p>
        </p:txBody>
      </p:sp>
      <p:sp>
        <p:nvSpPr>
          <p:cNvPr id="11" name="Θέση κειμένου 10">
            <a:extLst>
              <a:ext uri="{FF2B5EF4-FFF2-40B4-BE49-F238E27FC236}">
                <a16:creationId xmlns:a16="http://schemas.microsoft.com/office/drawing/2014/main" id="{D3AFFBCF-1F17-EABE-99B6-3DC70D06340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3000" y="4046539"/>
            <a:ext cx="6858000" cy="14890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el-GR" dirty="0"/>
              <a:t>Ονομασία ΘΕ </a:t>
            </a:r>
          </a:p>
        </p:txBody>
      </p:sp>
    </p:spTree>
    <p:extLst>
      <p:ext uri="{BB962C8B-B14F-4D97-AF65-F5344CB8AC3E}">
        <p14:creationId xmlns:p14="http://schemas.microsoft.com/office/powerpoint/2010/main" val="3039913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point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6CBA28A-EA63-00BF-671F-067D8FDA34E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1167319"/>
            <a:ext cx="7886700" cy="51747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9" name="Τίτλος 1">
            <a:extLst>
              <a:ext uri="{FF2B5EF4-FFF2-40B4-BE49-F238E27FC236}">
                <a16:creationId xmlns:a16="http://schemas.microsoft.com/office/drawing/2014/main" id="{D19BFD1D-7818-E8EA-B146-79DCF3FF9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B55D4DD1-7C9F-B9F8-91ED-A1A17B50B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7" name="Θέση υποσέλιδου 3">
            <a:extLst>
              <a:ext uri="{FF2B5EF4-FFF2-40B4-BE49-F238E27FC236}">
                <a16:creationId xmlns:a16="http://schemas.microsoft.com/office/drawing/2014/main" id="{2E533187-1471-BE44-A55C-3C13DC5F8D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18893753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D0D6A2EE-7D0A-95E3-F9A9-CC2FC182F7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1176339"/>
            <a:ext cx="4150519" cy="51958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εικόνας 6">
            <a:extLst>
              <a:ext uri="{FF2B5EF4-FFF2-40B4-BE49-F238E27FC236}">
                <a16:creationId xmlns:a16="http://schemas.microsoft.com/office/drawing/2014/main" id="{9340F844-AD98-EFA1-EFD4-8218C7BD7E5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95850" y="1176339"/>
            <a:ext cx="3865960" cy="5195887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8" name="Θέση αριθμού διαφάνειας 1">
            <a:extLst>
              <a:ext uri="{FF2B5EF4-FFF2-40B4-BE49-F238E27FC236}">
                <a16:creationId xmlns:a16="http://schemas.microsoft.com/office/drawing/2014/main" id="{1A85189A-B39B-592E-F63A-2E3B07493A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9" name="Θέση υποσέλιδου 3">
            <a:extLst>
              <a:ext uri="{FF2B5EF4-FFF2-40B4-BE49-F238E27FC236}">
                <a16:creationId xmlns:a16="http://schemas.microsoft.com/office/drawing/2014/main" id="{14CBC10E-34BB-EBB9-9C6D-CD1ABC06B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2590569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D0D6A2EE-7D0A-95E3-F9A9-CC2FC182F7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1176339"/>
            <a:ext cx="4150519" cy="25536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7" name="Θέση εικόνας 6">
            <a:extLst>
              <a:ext uri="{FF2B5EF4-FFF2-40B4-BE49-F238E27FC236}">
                <a16:creationId xmlns:a16="http://schemas.microsoft.com/office/drawing/2014/main" id="{9340F844-AD98-EFA1-EFD4-8218C7BD7E59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895850" y="1176339"/>
            <a:ext cx="3865960" cy="2553689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2" name="Θέση περιεχομένου 4">
            <a:extLst>
              <a:ext uri="{FF2B5EF4-FFF2-40B4-BE49-F238E27FC236}">
                <a16:creationId xmlns:a16="http://schemas.microsoft.com/office/drawing/2014/main" id="{9CCC044D-F211-3E77-4004-1A364CAA5F06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36199" y="3890880"/>
            <a:ext cx="4150519" cy="255368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l-GR" dirty="0"/>
          </a:p>
        </p:txBody>
      </p:sp>
      <p:sp>
        <p:nvSpPr>
          <p:cNvPr id="4" name="Θέση εικόνας 6">
            <a:extLst>
              <a:ext uri="{FF2B5EF4-FFF2-40B4-BE49-F238E27FC236}">
                <a16:creationId xmlns:a16="http://schemas.microsoft.com/office/drawing/2014/main" id="{2D72B559-1FCC-E14A-A43F-FCE49CAB9F9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903399" y="3890880"/>
            <a:ext cx="3865960" cy="2553689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10" name="Θέση αριθμού διαφάνειας 1">
            <a:extLst>
              <a:ext uri="{FF2B5EF4-FFF2-40B4-BE49-F238E27FC236}">
                <a16:creationId xmlns:a16="http://schemas.microsoft.com/office/drawing/2014/main" id="{170D676F-6A39-444C-CE18-D6BCE637D3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11" name="Θέση υποσέλιδου 3">
            <a:extLst>
              <a:ext uri="{FF2B5EF4-FFF2-40B4-BE49-F238E27FC236}">
                <a16:creationId xmlns:a16="http://schemas.microsoft.com/office/drawing/2014/main" id="{311914AC-DB33-A0C7-9C4D-ABF4A87FCC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196636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+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D0D6A2EE-7D0A-95E3-F9A9-CC2FC182F70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1176339"/>
            <a:ext cx="4150519" cy="51958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γραφήματος 3">
            <a:extLst>
              <a:ext uri="{FF2B5EF4-FFF2-40B4-BE49-F238E27FC236}">
                <a16:creationId xmlns:a16="http://schemas.microsoft.com/office/drawing/2014/main" id="{FCC0B3BE-27B4-CF85-7E07-1D37B967188E}"/>
              </a:ext>
            </a:extLst>
          </p:cNvPr>
          <p:cNvSpPr>
            <a:spLocks noGrp="1"/>
          </p:cNvSpPr>
          <p:nvPr>
            <p:ph type="chart" sz="quarter" idx="11"/>
          </p:nvPr>
        </p:nvSpPr>
        <p:spPr>
          <a:xfrm>
            <a:off x="4860925" y="1176338"/>
            <a:ext cx="3654425" cy="5195887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στο εικονίδιο για να προσθέσετε ένα γράφημα</a:t>
            </a:r>
          </a:p>
        </p:txBody>
      </p:sp>
      <p:sp>
        <p:nvSpPr>
          <p:cNvPr id="8" name="Θέση αριθμού διαφάνειας 1">
            <a:extLst>
              <a:ext uri="{FF2B5EF4-FFF2-40B4-BE49-F238E27FC236}">
                <a16:creationId xmlns:a16="http://schemas.microsoft.com/office/drawing/2014/main" id="{A9161157-9CE3-34A2-738F-647790FA90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9" name="Θέση υποσέλιδου 3">
            <a:extLst>
              <a:ext uri="{FF2B5EF4-FFF2-40B4-BE49-F238E27FC236}">
                <a16:creationId xmlns:a16="http://schemas.microsoft.com/office/drawing/2014/main" id="{98104856-E960-93AA-BD5F-49A9514D7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1981767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6" name="Θέση πίνακα 5">
            <a:extLst>
              <a:ext uri="{FF2B5EF4-FFF2-40B4-BE49-F238E27FC236}">
                <a16:creationId xmlns:a16="http://schemas.microsoft.com/office/drawing/2014/main" id="{25631851-7595-87E8-5486-910C39031CB1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628650" y="1376363"/>
            <a:ext cx="7886700" cy="5033962"/>
          </a:xfrm>
          <a:prstGeom prst="rect">
            <a:avLst/>
          </a:prstGeom>
        </p:spPr>
        <p:txBody>
          <a:bodyPr/>
          <a:lstStyle/>
          <a:p>
            <a:r>
              <a:rPr lang="el-GR"/>
              <a:t>Κάντε κλικ στο εικονίδιο για να προσθέσετε έναν πίνακα</a:t>
            </a:r>
          </a:p>
        </p:txBody>
      </p:sp>
      <p:sp>
        <p:nvSpPr>
          <p:cNvPr id="7" name="Θέση αριθμού διαφάνειας 1">
            <a:extLst>
              <a:ext uri="{FF2B5EF4-FFF2-40B4-BE49-F238E27FC236}">
                <a16:creationId xmlns:a16="http://schemas.microsoft.com/office/drawing/2014/main" id="{EB17B560-3CC8-3C73-5292-B5079E59F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8" name="Θέση υποσέλιδου 3">
            <a:extLst>
              <a:ext uri="{FF2B5EF4-FFF2-40B4-BE49-F238E27FC236}">
                <a16:creationId xmlns:a16="http://schemas.microsoft.com/office/drawing/2014/main" id="{84DFE6C2-54A6-3CAA-FF79-8904EAF1C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2559763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7" name="Θέση αριθμού διαφάνειας 1">
            <a:extLst>
              <a:ext uri="{FF2B5EF4-FFF2-40B4-BE49-F238E27FC236}">
                <a16:creationId xmlns:a16="http://schemas.microsoft.com/office/drawing/2014/main" id="{EB17B560-3CC8-3C73-5292-B5079E59F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8" name="Θέση υποσέλιδου 3">
            <a:extLst>
              <a:ext uri="{FF2B5EF4-FFF2-40B4-BE49-F238E27FC236}">
                <a16:creationId xmlns:a16="http://schemas.microsoft.com/office/drawing/2014/main" id="{84DFE6C2-54A6-3CAA-FF79-8904EAF1C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  <p:sp>
        <p:nvSpPr>
          <p:cNvPr id="4" name="Θέση SmartArt 3">
            <a:extLst>
              <a:ext uri="{FF2B5EF4-FFF2-40B4-BE49-F238E27FC236}">
                <a16:creationId xmlns:a16="http://schemas.microsoft.com/office/drawing/2014/main" id="{7510363A-A9F6-D357-A0A3-2FBC1465A5BD}"/>
              </a:ext>
            </a:extLst>
          </p:cNvPr>
          <p:cNvSpPr>
            <a:spLocks noGrp="1"/>
          </p:cNvSpPr>
          <p:nvPr>
            <p:ph type="dgm" sz="quarter" idx="10"/>
          </p:nvPr>
        </p:nvSpPr>
        <p:spPr>
          <a:xfrm>
            <a:off x="628650" y="1139825"/>
            <a:ext cx="7964488" cy="5353050"/>
          </a:xfrm>
          <a:prstGeom prst="rect">
            <a:avLst/>
          </a:prstGeom>
        </p:spPr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929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>
            <a:extLst>
              <a:ext uri="{FF2B5EF4-FFF2-40B4-BE49-F238E27FC236}">
                <a16:creationId xmlns:a16="http://schemas.microsoft.com/office/drawing/2014/main" id="{5AED89DE-0050-E03C-CA59-A6F1F0A104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  <a:prstGeom prst="rect">
            <a:avLst/>
          </a:prstGeom>
        </p:spPr>
        <p:txBody>
          <a:bodyPr/>
          <a:lstStyle>
            <a:lvl1pPr algn="ctr">
              <a:defRPr sz="2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l-GR" dirty="0"/>
          </a:p>
        </p:txBody>
      </p:sp>
      <p:sp>
        <p:nvSpPr>
          <p:cNvPr id="7" name="Θέση αριθμού διαφάνειας 1">
            <a:extLst>
              <a:ext uri="{FF2B5EF4-FFF2-40B4-BE49-F238E27FC236}">
                <a16:creationId xmlns:a16="http://schemas.microsoft.com/office/drawing/2014/main" id="{EB17B560-3CC8-3C73-5292-B5079E59FF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8" name="Θέση υποσέλιδου 3">
            <a:extLst>
              <a:ext uri="{FF2B5EF4-FFF2-40B4-BE49-F238E27FC236}">
                <a16:creationId xmlns:a16="http://schemas.microsoft.com/office/drawing/2014/main" id="{84DFE6C2-54A6-3CAA-FF79-8904EAF1CA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2628807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>
            <a:extLst>
              <a:ext uri="{FF2B5EF4-FFF2-40B4-BE49-F238E27FC236}">
                <a16:creationId xmlns:a16="http://schemas.microsoft.com/office/drawing/2014/main" id="{6B73F42F-D855-7A1E-4AEA-4685F5CF76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93810" y="6641024"/>
            <a:ext cx="55019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AF5A5437-1B67-424E-9EF3-2CD71302583A}" type="slidenum">
              <a:rPr lang="el-GR" smtClean="0"/>
              <a:pPr/>
              <a:t>‹#›</a:t>
            </a:fld>
            <a:r>
              <a:rPr lang="en-US" dirty="0"/>
              <a:t> </a:t>
            </a:r>
            <a:endParaRPr lang="el-GR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0614390-7B3E-3174-F8B1-EC921BE527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" y="6641024"/>
            <a:ext cx="8593810" cy="21697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/>
              <a:t>Sotirios Drikos                                                                        </a:t>
            </a:r>
            <a:r>
              <a:rPr lang="el-GR" dirty="0"/>
              <a:t>Πετοσφαίριση επί άμμου (ΑΠ-195επ)</a:t>
            </a:r>
          </a:p>
        </p:txBody>
      </p:sp>
    </p:spTree>
    <p:extLst>
      <p:ext uri="{BB962C8B-B14F-4D97-AF65-F5344CB8AC3E}">
        <p14:creationId xmlns:p14="http://schemas.microsoft.com/office/powerpoint/2010/main" val="393341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50" r:id="rId2"/>
    <p:sldLayoutId id="2147483651" r:id="rId3"/>
    <p:sldLayoutId id="2147483667" r:id="rId4"/>
    <p:sldLayoutId id="2147483665" r:id="rId5"/>
    <p:sldLayoutId id="2147483666" r:id="rId6"/>
    <p:sldLayoutId id="2147483668" r:id="rId7"/>
    <p:sldLayoutId id="2147483669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Υπότιτλος 1">
            <a:extLst>
              <a:ext uri="{FF2B5EF4-FFF2-40B4-BE49-F238E27FC236}">
                <a16:creationId xmlns:a16="http://schemas.microsoft.com/office/drawing/2014/main" id="{682A8317-EBA5-25B2-3CE3-3BCDA5A273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1-13</a:t>
            </a: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79C31FC-FAFD-550D-5D12-3BAECDF89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Beach Volley</a:t>
            </a:r>
            <a:br>
              <a:rPr lang="el-GR" dirty="0"/>
            </a:br>
            <a:r>
              <a:rPr lang="el-GR" dirty="0"/>
              <a:t>(Απ-195επ)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2C063FB-92C7-CCC4-CD72-C09E431884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Template for the creation of a playbook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112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6F680C7-0734-6A70-54F0-9ADA78AF8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</a:t>
            </a:r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F7E38B8-928D-9432-BF22-DBF0544D9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5A5437-1B67-424E-9EF3-2CD71302583A}" type="slidenum">
              <a:rPr lang="el-GR" smtClean="0"/>
              <a:pPr/>
              <a:t>2</a:t>
            </a:fld>
            <a:r>
              <a:rPr lang="en-US"/>
              <a:t>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CAD2D0-7682-E012-6676-4AF34E526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dirty="0"/>
              <a:t>Sotirios Drikos                                                                        Training and Didactics of   Beach Volley</a:t>
            </a:r>
            <a:endParaRPr lang="el-GR" dirty="0"/>
          </a:p>
        </p:txBody>
      </p:sp>
      <p:sp>
        <p:nvSpPr>
          <p:cNvPr id="50" name="Text Box 2">
            <a:extLst>
              <a:ext uri="{FF2B5EF4-FFF2-40B4-BE49-F238E27FC236}">
                <a16:creationId xmlns:a16="http://schemas.microsoft.com/office/drawing/2014/main" id="{10AA20BD-527C-9299-5CEE-EEE7C93F4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8748" y="1068972"/>
            <a:ext cx="6246556" cy="487056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u="sng" dirty="0"/>
              <a:t>Players</a:t>
            </a:r>
            <a:r>
              <a:rPr lang="el-GR" sz="1500" b="1" u="sng" dirty="0"/>
              <a:t>               </a:t>
            </a:r>
            <a:r>
              <a:rPr lang="en-GB" sz="1500" b="1" u="sng" dirty="0"/>
              <a:t>                  Initial position </a:t>
            </a:r>
            <a:r>
              <a:rPr lang="el-GR" sz="1500" b="1" u="sng" dirty="0"/>
              <a:t>               </a:t>
            </a:r>
            <a:r>
              <a:rPr lang="en-GB" sz="1500" b="1" u="sng" dirty="0"/>
              <a:t>         </a:t>
            </a:r>
            <a:r>
              <a:rPr lang="el-GR" sz="1500" b="1" u="sng" dirty="0"/>
              <a:t>                  </a:t>
            </a:r>
            <a:r>
              <a:rPr lang="en-US" sz="1500" b="1" u="sng" dirty="0"/>
              <a:t>Final position</a:t>
            </a:r>
            <a:endParaRPr lang="en-GB" sz="1500" b="1" u="sng" dirty="0"/>
          </a:p>
          <a:p>
            <a:pPr>
              <a:spcBef>
                <a:spcPct val="50000"/>
              </a:spcBef>
            </a:pPr>
            <a:endParaRPr lang="en-GB" sz="15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Universal-player		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US" sz="1400" b="1" dirty="0"/>
              <a:t>Blocker</a:t>
            </a: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US" sz="1400" b="1" dirty="0"/>
              <a:t>Defender</a:t>
            </a: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US" sz="1400" b="1" dirty="0"/>
              <a:t>Left side player</a:t>
            </a: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US" sz="1400" b="1" dirty="0"/>
              <a:t>Right side player</a:t>
            </a: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</p:txBody>
      </p:sp>
      <p:sp>
        <p:nvSpPr>
          <p:cNvPr id="51" name="Oval 3">
            <a:extLst>
              <a:ext uri="{FF2B5EF4-FFF2-40B4-BE49-F238E27FC236}">
                <a16:creationId xmlns:a16="http://schemas.microsoft.com/office/drawing/2014/main" id="{D27C368E-3EFB-9389-3F23-717BC8393D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560" y="1696035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3" name="Oval 5">
            <a:extLst>
              <a:ext uri="{FF2B5EF4-FFF2-40B4-BE49-F238E27FC236}">
                <a16:creationId xmlns:a16="http://schemas.microsoft.com/office/drawing/2014/main" id="{135FD496-B5EE-C521-A348-AC8D3B369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615" y="1697622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'</a:t>
            </a:r>
          </a:p>
        </p:txBody>
      </p:sp>
      <p:sp>
        <p:nvSpPr>
          <p:cNvPr id="54" name="Oval 6">
            <a:extLst>
              <a:ext uri="{FF2B5EF4-FFF2-40B4-BE49-F238E27FC236}">
                <a16:creationId xmlns:a16="http://schemas.microsoft.com/office/drawing/2014/main" id="{3B448606-A156-1E74-A44C-FDEAF9B522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2560" y="2612022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2</a:t>
            </a:r>
          </a:p>
        </p:txBody>
      </p:sp>
      <p:sp>
        <p:nvSpPr>
          <p:cNvPr id="57" name="Oval 9">
            <a:extLst>
              <a:ext uri="{FF2B5EF4-FFF2-40B4-BE49-F238E27FC236}">
                <a16:creationId xmlns:a16="http://schemas.microsoft.com/office/drawing/2014/main" id="{446CF82D-6A96-BF11-F159-98DC7D4FB1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4265" y="2612022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2'</a:t>
            </a:r>
          </a:p>
        </p:txBody>
      </p:sp>
      <p:sp>
        <p:nvSpPr>
          <p:cNvPr id="58" name="Oval 10">
            <a:extLst>
              <a:ext uri="{FF2B5EF4-FFF2-40B4-BE49-F238E27FC236}">
                <a16:creationId xmlns:a16="http://schemas.microsoft.com/office/drawing/2014/main" id="{132D1A18-EC07-5463-069F-B90A543D3F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5853" y="2154822"/>
            <a:ext cx="369887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1'</a:t>
            </a:r>
          </a:p>
        </p:txBody>
      </p:sp>
      <p:sp>
        <p:nvSpPr>
          <p:cNvPr id="59" name="Oval 11">
            <a:extLst>
              <a:ext uri="{FF2B5EF4-FFF2-40B4-BE49-F238E27FC236}">
                <a16:creationId xmlns:a16="http://schemas.microsoft.com/office/drawing/2014/main" id="{5431DBDE-6E26-13B5-9086-FF9BE0709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4148" y="2154822"/>
            <a:ext cx="369887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1</a:t>
            </a:r>
          </a:p>
        </p:txBody>
      </p:sp>
      <p:sp>
        <p:nvSpPr>
          <p:cNvPr id="60" name="AutoShape 12">
            <a:extLst>
              <a:ext uri="{FF2B5EF4-FFF2-40B4-BE49-F238E27FC236}">
                <a16:creationId xmlns:a16="http://schemas.microsoft.com/office/drawing/2014/main" id="{8B173662-B3EA-02F3-A627-BF224165A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685" y="3297822"/>
            <a:ext cx="381000" cy="380998"/>
          </a:xfrm>
          <a:prstGeom prst="flowChartExtra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 dirty="0"/>
              <a:t>B</a:t>
            </a:r>
          </a:p>
        </p:txBody>
      </p:sp>
      <p:sp>
        <p:nvSpPr>
          <p:cNvPr id="62" name="AutoShape 14">
            <a:extLst>
              <a:ext uri="{FF2B5EF4-FFF2-40B4-BE49-F238E27FC236}">
                <a16:creationId xmlns:a16="http://schemas.microsoft.com/office/drawing/2014/main" id="{7D22F484-F0B5-50E1-3802-E6E363B4C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790" y="3297822"/>
            <a:ext cx="381000" cy="381000"/>
          </a:xfrm>
          <a:prstGeom prst="flowChartExtra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B</a:t>
            </a:r>
          </a:p>
        </p:txBody>
      </p:sp>
      <p:sp>
        <p:nvSpPr>
          <p:cNvPr id="63" name="Oval 15">
            <a:extLst>
              <a:ext uri="{FF2B5EF4-FFF2-40B4-BE49-F238E27FC236}">
                <a16:creationId xmlns:a16="http://schemas.microsoft.com/office/drawing/2014/main" id="{F251B547-B537-53B1-BE6E-C26A6EE7E0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685" y="3961397"/>
            <a:ext cx="369888" cy="327025"/>
          </a:xfrm>
          <a:prstGeom prst="ellips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D</a:t>
            </a:r>
          </a:p>
        </p:txBody>
      </p:sp>
      <p:sp>
        <p:nvSpPr>
          <p:cNvPr id="65" name="Oval 17">
            <a:extLst>
              <a:ext uri="{FF2B5EF4-FFF2-40B4-BE49-F238E27FC236}">
                <a16:creationId xmlns:a16="http://schemas.microsoft.com/office/drawing/2014/main" id="{E6FEC169-1976-F5CD-3EFC-4CE527A0F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790" y="3961397"/>
            <a:ext cx="369888" cy="327025"/>
          </a:xfrm>
          <a:prstGeom prst="ellips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D'</a:t>
            </a:r>
          </a:p>
        </p:txBody>
      </p:sp>
      <p:sp>
        <p:nvSpPr>
          <p:cNvPr id="66" name="Oval 18">
            <a:extLst>
              <a:ext uri="{FF2B5EF4-FFF2-40B4-BE49-F238E27FC236}">
                <a16:creationId xmlns:a16="http://schemas.microsoft.com/office/drawing/2014/main" id="{27EA46B3-21F5-C412-45B3-F2EB56F5D8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790" y="5180597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R</a:t>
            </a:r>
            <a:r>
              <a:rPr lang="en-GB" sz="1600" b="1" dirty="0"/>
              <a:t>'</a:t>
            </a:r>
          </a:p>
        </p:txBody>
      </p:sp>
      <p:sp>
        <p:nvSpPr>
          <p:cNvPr id="68" name="Oval 20">
            <a:extLst>
              <a:ext uri="{FF2B5EF4-FFF2-40B4-BE49-F238E27FC236}">
                <a16:creationId xmlns:a16="http://schemas.microsoft.com/office/drawing/2014/main" id="{9E9D2093-47C1-01FC-50B4-FBD7D023F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685" y="5180597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R</a:t>
            </a:r>
          </a:p>
        </p:txBody>
      </p:sp>
      <p:sp>
        <p:nvSpPr>
          <p:cNvPr id="69" name="Oval 21">
            <a:extLst>
              <a:ext uri="{FF2B5EF4-FFF2-40B4-BE49-F238E27FC236}">
                <a16:creationId xmlns:a16="http://schemas.microsoft.com/office/drawing/2014/main" id="{C26A753E-C5D9-1CCA-C8EE-D4F25A41C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685" y="4570997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b="1"/>
              <a:t>L</a:t>
            </a:r>
          </a:p>
        </p:txBody>
      </p:sp>
      <p:sp>
        <p:nvSpPr>
          <p:cNvPr id="71" name="Oval 23">
            <a:extLst>
              <a:ext uri="{FF2B5EF4-FFF2-40B4-BE49-F238E27FC236}">
                <a16:creationId xmlns:a16="http://schemas.microsoft.com/office/drawing/2014/main" id="{32D01F32-2CB5-8050-AA18-E2524EDCCB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3790" y="4570997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/>
              <a:t>L</a:t>
            </a:r>
            <a:r>
              <a:rPr lang="en-GB" sz="1600" b="1" dirty="0"/>
              <a:t>'</a:t>
            </a:r>
          </a:p>
        </p:txBody>
      </p:sp>
    </p:spTree>
    <p:extLst>
      <p:ext uri="{BB962C8B-B14F-4D97-AF65-F5344CB8AC3E}">
        <p14:creationId xmlns:p14="http://schemas.microsoft.com/office/powerpoint/2010/main" val="3927321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F7E38B8-928D-9432-BF22-DBF0544D9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5A5437-1B67-424E-9EF3-2CD71302583A}" type="slidenum">
              <a:rPr lang="el-GR" smtClean="0"/>
              <a:pPr/>
              <a:t>3</a:t>
            </a:fld>
            <a:r>
              <a:rPr lang="en-US"/>
              <a:t>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CAD2D0-7682-E012-6676-4AF34E526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dirty="0"/>
              <a:t>Sotirios Training and Didactics of   Beach Volley</a:t>
            </a:r>
            <a:endParaRPr lang="el-GR" dirty="0"/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5D4F738D-5A56-DABC-90D6-83094053FC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7356" y="1036145"/>
            <a:ext cx="6037006" cy="4201150"/>
          </a:xfrm>
          <a:prstGeom prst="rect">
            <a:avLst/>
          </a:prstGeom>
          <a:noFill/>
          <a:ln w="38100" cmpd="sng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" b="1" u="sng" dirty="0"/>
              <a:t>Players</a:t>
            </a:r>
            <a:r>
              <a:rPr lang="el-GR" sz="1500" b="1" u="sng" dirty="0"/>
              <a:t>               </a:t>
            </a:r>
            <a:r>
              <a:rPr lang="en-GB" sz="1500" b="1" u="sng" dirty="0"/>
              <a:t>                  Initial position </a:t>
            </a:r>
            <a:r>
              <a:rPr lang="el-GR" sz="1500" b="1" u="sng" dirty="0"/>
              <a:t>               </a:t>
            </a:r>
            <a:r>
              <a:rPr lang="en-GB" sz="1500" b="1" u="sng" dirty="0"/>
              <a:t>         </a:t>
            </a:r>
            <a:r>
              <a:rPr lang="el-GR" sz="1500" b="1" u="sng" dirty="0"/>
              <a:t>             </a:t>
            </a:r>
            <a:r>
              <a:rPr lang="en-US" sz="1500" b="1" u="sng" dirty="0"/>
              <a:t>Final position</a:t>
            </a:r>
            <a:endParaRPr lang="en-GB" sz="1500" b="1" u="sng" dirty="0"/>
          </a:p>
          <a:p>
            <a:pPr>
              <a:spcBef>
                <a:spcPct val="50000"/>
              </a:spcBef>
            </a:pPr>
            <a:r>
              <a:rPr lang="en-US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Attacker</a:t>
            </a:r>
            <a:r>
              <a:rPr lang="en-GB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		</a:t>
            </a: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Setter</a:t>
            </a: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r>
              <a:rPr lang="en-US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Server</a:t>
            </a: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r>
              <a:rPr lang="en-GB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Additional players</a:t>
            </a: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r>
              <a:rPr lang="en-GB" sz="1400" dirty="0">
                <a:ln>
                  <a:solidFill>
                    <a:schemeClr val="tx1"/>
                  </a:solidFill>
                  <a:prstDash val="solid"/>
                </a:ln>
                <a:latin typeface="Calibri "/>
              </a:rPr>
              <a:t>Trainer, Assistant	                               T, A		    	          T’, A'</a:t>
            </a: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  <a:p>
            <a:pPr>
              <a:spcBef>
                <a:spcPct val="50000"/>
              </a:spcBef>
            </a:pPr>
            <a:endParaRPr lang="en-GB" sz="1400" dirty="0">
              <a:ln>
                <a:solidFill>
                  <a:schemeClr val="tx1"/>
                </a:solidFill>
                <a:prstDash val="solid"/>
              </a:ln>
              <a:latin typeface="Calibri "/>
            </a:endParaRPr>
          </a:p>
        </p:txBody>
      </p:sp>
      <p:sp>
        <p:nvSpPr>
          <p:cNvPr id="6" name="Oval 3">
            <a:extLst>
              <a:ext uri="{FF2B5EF4-FFF2-40B4-BE49-F238E27FC236}">
                <a16:creationId xmlns:a16="http://schemas.microsoft.com/office/drawing/2014/main" id="{E9DBD3BF-6439-6678-2E01-261D280D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971" y="14478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 "/>
              </a:rPr>
              <a:t>A</a:t>
            </a:r>
            <a:endParaRPr lang="en-GB" sz="1600" dirty="0">
              <a:latin typeface="Calibri "/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30C9B9E4-29F0-7BBE-F9F0-0BC69E401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118" y="14478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 "/>
              </a:rPr>
              <a:t>A’</a:t>
            </a:r>
            <a:endParaRPr lang="en-GB" sz="1600" dirty="0">
              <a:latin typeface="Calibri "/>
            </a:endParaRPr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F72C0EC2-0C61-0B69-7016-C5C37ECD8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971" y="20574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 "/>
              </a:rPr>
              <a:t>St</a:t>
            </a:r>
            <a:endParaRPr lang="en-GB" sz="1600" dirty="0">
              <a:latin typeface="Calibri "/>
            </a:endParaRPr>
          </a:p>
        </p:txBody>
      </p:sp>
      <p:sp>
        <p:nvSpPr>
          <p:cNvPr id="11" name="Oval 8">
            <a:extLst>
              <a:ext uri="{FF2B5EF4-FFF2-40B4-BE49-F238E27FC236}">
                <a16:creationId xmlns:a16="http://schemas.microsoft.com/office/drawing/2014/main" id="{364705A0-9610-933E-2D0D-91B6B6D8E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118" y="20574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 "/>
              </a:rPr>
              <a:t>St</a:t>
            </a:r>
            <a:r>
              <a:rPr lang="en-GB" sz="1600" dirty="0">
                <a:latin typeface="Calibri "/>
              </a:rPr>
              <a:t>'</a:t>
            </a:r>
          </a:p>
        </p:txBody>
      </p:sp>
      <p:sp>
        <p:nvSpPr>
          <p:cNvPr id="12" name="Oval 9">
            <a:extLst>
              <a:ext uri="{FF2B5EF4-FFF2-40B4-BE49-F238E27FC236}">
                <a16:creationId xmlns:a16="http://schemas.microsoft.com/office/drawing/2014/main" id="{968E0838-D1E0-8BCE-E2D0-982145377C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971" y="27432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alibri "/>
              </a:rPr>
              <a:t>Sv</a:t>
            </a:r>
            <a:endParaRPr lang="en-GB" sz="1600" dirty="0">
              <a:latin typeface="Calibri "/>
            </a:endParaRPr>
          </a:p>
        </p:txBody>
      </p:sp>
      <p:sp>
        <p:nvSpPr>
          <p:cNvPr id="14" name="Oval 11">
            <a:extLst>
              <a:ext uri="{FF2B5EF4-FFF2-40B4-BE49-F238E27FC236}">
                <a16:creationId xmlns:a16="http://schemas.microsoft.com/office/drawing/2014/main" id="{EF1A9416-5F8A-F3FF-99C8-CCFA648A8B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118" y="27432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 err="1">
                <a:latin typeface="Calibri "/>
              </a:rPr>
              <a:t>Sv</a:t>
            </a:r>
            <a:r>
              <a:rPr lang="en-GB" sz="1600" dirty="0">
                <a:latin typeface="Calibri "/>
              </a:rPr>
              <a:t>'</a:t>
            </a:r>
          </a:p>
        </p:txBody>
      </p:sp>
      <p:sp>
        <p:nvSpPr>
          <p:cNvPr id="16" name="Oval 13">
            <a:extLst>
              <a:ext uri="{FF2B5EF4-FFF2-40B4-BE49-F238E27FC236}">
                <a16:creationId xmlns:a16="http://schemas.microsoft.com/office/drawing/2014/main" id="{B374772F-EBE0-74E4-E031-2F637EF97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9118" y="3330575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>
                <a:latin typeface="Calibri "/>
              </a:rPr>
              <a:t>1'</a:t>
            </a:r>
          </a:p>
        </p:txBody>
      </p:sp>
      <p:sp>
        <p:nvSpPr>
          <p:cNvPr id="17" name="Oval 14">
            <a:extLst>
              <a:ext uri="{FF2B5EF4-FFF2-40B4-BE49-F238E27FC236}">
                <a16:creationId xmlns:a16="http://schemas.microsoft.com/office/drawing/2014/main" id="{D9E50B65-D0FC-29D2-7C30-20F4931A7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5971" y="3352800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>
                <a:latin typeface="Calibri "/>
              </a:rPr>
              <a:t>1</a:t>
            </a:r>
          </a:p>
        </p:txBody>
      </p:sp>
      <p:sp>
        <p:nvSpPr>
          <p:cNvPr id="18" name="Oval 15">
            <a:extLst>
              <a:ext uri="{FF2B5EF4-FFF2-40B4-BE49-F238E27FC236}">
                <a16:creationId xmlns:a16="http://schemas.microsoft.com/office/drawing/2014/main" id="{3808DDA3-9BCE-2292-1108-6502238A9F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4859" y="3819525"/>
            <a:ext cx="369887" cy="32702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 dirty="0">
                <a:latin typeface="Calibri "/>
              </a:rPr>
              <a:t>2</a:t>
            </a:r>
          </a:p>
        </p:txBody>
      </p:sp>
      <p:sp>
        <p:nvSpPr>
          <p:cNvPr id="20" name="Oval 17">
            <a:extLst>
              <a:ext uri="{FF2B5EF4-FFF2-40B4-BE49-F238E27FC236}">
                <a16:creationId xmlns:a16="http://schemas.microsoft.com/office/drawing/2014/main" id="{36996737-CB83-14BA-6611-8638F929DE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08643" y="3811588"/>
            <a:ext cx="369888" cy="327025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GB" sz="1600">
                <a:latin typeface="Calibri "/>
              </a:rPr>
              <a:t>2'</a:t>
            </a:r>
          </a:p>
        </p:txBody>
      </p:sp>
      <p:sp>
        <p:nvSpPr>
          <p:cNvPr id="13" name="Τίτλος 1">
            <a:extLst>
              <a:ext uri="{FF2B5EF4-FFF2-40B4-BE49-F238E27FC236}">
                <a16:creationId xmlns:a16="http://schemas.microsoft.com/office/drawing/2014/main" id="{9876DC79-2038-A3BE-3C9E-EFEB610DA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</p:spPr>
        <p:txBody>
          <a:bodyPr/>
          <a:lstStyle/>
          <a:p>
            <a:r>
              <a:rPr lang="en-US" dirty="0"/>
              <a:t>Index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2758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3F7E38B8-928D-9432-BF22-DBF0544D95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5A5437-1B67-424E-9EF3-2CD71302583A}" type="slidenum">
              <a:rPr lang="el-GR" smtClean="0"/>
              <a:pPr/>
              <a:t>4</a:t>
            </a:fld>
            <a:r>
              <a:rPr lang="en-US"/>
              <a:t>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FCAD2D0-7682-E012-6676-4AF34E526B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dirty="0"/>
              <a:t>Sotirios Drikos                                                                        Training and Didactics of   Beach Volley</a:t>
            </a:r>
            <a:endParaRPr lang="el-GR" dirty="0"/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F1FDC440-7277-9AA5-3B2F-7CB25F7BB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2889" y="949718"/>
            <a:ext cx="6285264" cy="5155257"/>
          </a:xfrm>
          <a:prstGeom prst="rect">
            <a:avLst/>
          </a:prstGeom>
          <a:noFill/>
          <a:ln w="19050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 dirty="0"/>
              <a:t>Attack (hard-driven)		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Roll Shot (tactical)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Se</a:t>
            </a:r>
            <a:r>
              <a:rPr lang="en-US" sz="1400" b="1" dirty="0" err="1"/>
              <a:t>tting</a:t>
            </a:r>
            <a:r>
              <a:rPr lang="en-US" sz="1400" b="1" dirty="0"/>
              <a:t> </a:t>
            </a:r>
            <a:r>
              <a:rPr lang="el-GR" sz="1400" b="1" dirty="0"/>
              <a:t>(</a:t>
            </a:r>
            <a:r>
              <a:rPr lang="en-US" sz="1400" b="1" dirty="0"/>
              <a:t>pass for attack</a:t>
            </a:r>
            <a:r>
              <a:rPr lang="el-GR" sz="1400" b="1" dirty="0"/>
              <a:t>)</a:t>
            </a:r>
            <a:r>
              <a:rPr lang="en-GB" sz="1400" b="1" dirty="0"/>
              <a:t>		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Ball flight  					</a:t>
            </a:r>
          </a:p>
          <a:p>
            <a:pPr>
              <a:spcBef>
                <a:spcPct val="50000"/>
              </a:spcBef>
            </a:pPr>
            <a:endParaRPr lang="el-GR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Player’s Running Path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Order of action</a:t>
            </a:r>
            <a:endParaRPr lang="el-GR" sz="1400" b="1" dirty="0"/>
          </a:p>
          <a:p>
            <a:pPr>
              <a:spcBef>
                <a:spcPct val="50000"/>
              </a:spcBef>
            </a:pPr>
            <a:endParaRPr lang="el-GR" sz="1400" b="1" dirty="0"/>
          </a:p>
          <a:p>
            <a:pPr>
              <a:spcBef>
                <a:spcPct val="50000"/>
              </a:spcBef>
            </a:pPr>
            <a:endParaRPr lang="el-GR" sz="1400" b="1" dirty="0"/>
          </a:p>
          <a:p>
            <a:pPr>
              <a:spcBef>
                <a:spcPct val="50000"/>
              </a:spcBef>
            </a:pPr>
            <a:r>
              <a:rPr lang="en-GB" sz="1400" b="1" dirty="0"/>
              <a:t>Table</a:t>
            </a:r>
          </a:p>
          <a:p>
            <a:pPr>
              <a:spcBef>
                <a:spcPct val="50000"/>
              </a:spcBef>
            </a:pPr>
            <a:endParaRPr lang="en-GB" sz="1400" b="1" dirty="0"/>
          </a:p>
        </p:txBody>
      </p:sp>
      <p:sp>
        <p:nvSpPr>
          <p:cNvPr id="10" name="Line 3">
            <a:extLst>
              <a:ext uri="{FF2B5EF4-FFF2-40B4-BE49-F238E27FC236}">
                <a16:creationId xmlns:a16="http://schemas.microsoft.com/office/drawing/2014/main" id="{CCCBECDC-88C0-1D0B-7382-79B683976C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33714" y="1076190"/>
            <a:ext cx="2334240" cy="27515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3" name="Arc 4">
            <a:extLst>
              <a:ext uri="{FF2B5EF4-FFF2-40B4-BE49-F238E27FC236}">
                <a16:creationId xmlns:a16="http://schemas.microsoft.com/office/drawing/2014/main" id="{2D070B6B-5ACA-69B5-BA2A-AC64F2AB6BD2}"/>
              </a:ext>
            </a:extLst>
          </p:cNvPr>
          <p:cNvSpPr>
            <a:spLocks/>
          </p:cNvSpPr>
          <p:nvPr/>
        </p:nvSpPr>
        <p:spPr bwMode="auto">
          <a:xfrm rot="19812437">
            <a:off x="4343779" y="1550804"/>
            <a:ext cx="1926686" cy="1155905"/>
          </a:xfrm>
          <a:custGeom>
            <a:avLst/>
            <a:gdLst>
              <a:gd name="G0" fmla="+- 931 0 0"/>
              <a:gd name="G1" fmla="+- 21600 0 0"/>
              <a:gd name="G2" fmla="+- 21600 0 0"/>
              <a:gd name="T0" fmla="*/ 0 w 22531"/>
              <a:gd name="T1" fmla="*/ 20 h 21600"/>
              <a:gd name="T2" fmla="*/ 22531 w 22531"/>
              <a:gd name="T3" fmla="*/ 21600 h 21600"/>
              <a:gd name="T4" fmla="*/ 931 w 2253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2531" h="21600" fill="none" extrusionOk="0">
                <a:moveTo>
                  <a:pt x="0" y="20"/>
                </a:moveTo>
                <a:cubicBezTo>
                  <a:pt x="310" y="6"/>
                  <a:pt x="620" y="-1"/>
                  <a:pt x="931" y="0"/>
                </a:cubicBezTo>
                <a:cubicBezTo>
                  <a:pt x="12860" y="0"/>
                  <a:pt x="22531" y="9670"/>
                  <a:pt x="22531" y="21600"/>
                </a:cubicBezTo>
              </a:path>
              <a:path w="22531" h="21600" stroke="0" extrusionOk="0">
                <a:moveTo>
                  <a:pt x="0" y="20"/>
                </a:moveTo>
                <a:cubicBezTo>
                  <a:pt x="310" y="6"/>
                  <a:pt x="620" y="-1"/>
                  <a:pt x="931" y="0"/>
                </a:cubicBezTo>
                <a:cubicBezTo>
                  <a:pt x="12860" y="0"/>
                  <a:pt x="22531" y="9670"/>
                  <a:pt x="22531" y="21600"/>
                </a:cubicBezTo>
                <a:lnTo>
                  <a:pt x="931" y="21600"/>
                </a:lnTo>
                <a:close/>
              </a:path>
            </a:pathLst>
          </a:cu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19" name="Line 6">
            <a:extLst>
              <a:ext uri="{FF2B5EF4-FFF2-40B4-BE49-F238E27FC236}">
                <a16:creationId xmlns:a16="http://schemas.microsoft.com/office/drawing/2014/main" id="{EA577AFC-5944-064C-0C9E-363702DC8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5112" y="3319906"/>
            <a:ext cx="134357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1" name="Line 7">
            <a:extLst>
              <a:ext uri="{FF2B5EF4-FFF2-40B4-BE49-F238E27FC236}">
                <a16:creationId xmlns:a16="http://schemas.microsoft.com/office/drawing/2014/main" id="{8667D195-1BA8-CEA2-C653-1069D76F86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95112" y="3953488"/>
            <a:ext cx="1334051" cy="1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2" name="Line 8">
            <a:extLst>
              <a:ext uri="{FF2B5EF4-FFF2-40B4-BE49-F238E27FC236}">
                <a16:creationId xmlns:a16="http://schemas.microsoft.com/office/drawing/2014/main" id="{4D619B31-52F3-A4BC-7AE1-1E1AC644244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7487" y="4642462"/>
            <a:ext cx="1187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3" name="Line 9">
            <a:extLst>
              <a:ext uri="{FF2B5EF4-FFF2-40B4-BE49-F238E27FC236}">
                <a16:creationId xmlns:a16="http://schemas.microsoft.com/office/drawing/2014/main" id="{28DCD659-E154-8FF4-43CA-964C24381593}"/>
              </a:ext>
            </a:extLst>
          </p:cNvPr>
          <p:cNvSpPr>
            <a:spLocks noChangeShapeType="1"/>
          </p:cNvSpPr>
          <p:nvPr/>
        </p:nvSpPr>
        <p:spPr bwMode="auto">
          <a:xfrm>
            <a:off x="4252725" y="5066325"/>
            <a:ext cx="1187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4" name="Line 10">
            <a:extLst>
              <a:ext uri="{FF2B5EF4-FFF2-40B4-BE49-F238E27FC236}">
                <a16:creationId xmlns:a16="http://schemas.microsoft.com/office/drawing/2014/main" id="{B62FE992-93EB-40FD-4D1B-88CF70CB962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7817" y="4635498"/>
            <a:ext cx="11874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5" name="Line 11">
            <a:extLst>
              <a:ext uri="{FF2B5EF4-FFF2-40B4-BE49-F238E27FC236}">
                <a16:creationId xmlns:a16="http://schemas.microsoft.com/office/drawing/2014/main" id="{B51E861A-C4FE-A187-BF68-42762D29FC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3692" y="5040311"/>
            <a:ext cx="118745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26" name="Text Box 12">
            <a:extLst>
              <a:ext uri="{FF2B5EF4-FFF2-40B4-BE49-F238E27FC236}">
                <a16:creationId xmlns:a16="http://schemas.microsoft.com/office/drawing/2014/main" id="{9F025C27-47FB-C075-A9AC-11E0E5A69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6262" y="4377350"/>
            <a:ext cx="43815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1</a:t>
            </a:r>
          </a:p>
        </p:txBody>
      </p:sp>
      <p:sp>
        <p:nvSpPr>
          <p:cNvPr id="27" name="Text Box 13">
            <a:extLst>
              <a:ext uri="{FF2B5EF4-FFF2-40B4-BE49-F238E27FC236}">
                <a16:creationId xmlns:a16="http://schemas.microsoft.com/office/drawing/2014/main" id="{C9DA8351-AC87-75E6-D6BB-68D4069A3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0075" y="4801212"/>
            <a:ext cx="43815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2</a:t>
            </a:r>
          </a:p>
        </p:txBody>
      </p:sp>
      <p:sp>
        <p:nvSpPr>
          <p:cNvPr id="28" name="Text Box 14">
            <a:extLst>
              <a:ext uri="{FF2B5EF4-FFF2-40B4-BE49-F238E27FC236}">
                <a16:creationId xmlns:a16="http://schemas.microsoft.com/office/drawing/2014/main" id="{DAECFA85-B5D3-2B33-2D2B-97E7817BC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929" y="4368798"/>
            <a:ext cx="43815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a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BCB06015-D476-3647-DA6F-F773E817C8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4217" y="4778373"/>
            <a:ext cx="43815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 b="1"/>
              <a:t>b</a:t>
            </a:r>
          </a:p>
        </p:txBody>
      </p:sp>
      <p:sp>
        <p:nvSpPr>
          <p:cNvPr id="30" name="Line 16">
            <a:extLst>
              <a:ext uri="{FF2B5EF4-FFF2-40B4-BE49-F238E27FC236}">
                <a16:creationId xmlns:a16="http://schemas.microsoft.com/office/drawing/2014/main" id="{AE850A79-B7E6-B248-C689-55188C29EC2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83941" y="5560520"/>
            <a:ext cx="11604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1" name="Line 17">
            <a:extLst>
              <a:ext uri="{FF2B5EF4-FFF2-40B4-BE49-F238E27FC236}">
                <a16:creationId xmlns:a16="http://schemas.microsoft.com/office/drawing/2014/main" id="{AE8B9D55-BAAF-C2B3-26AA-96ED8B18FE37}"/>
              </a:ext>
            </a:extLst>
          </p:cNvPr>
          <p:cNvSpPr>
            <a:spLocks noChangeShapeType="1"/>
          </p:cNvSpPr>
          <p:nvPr/>
        </p:nvSpPr>
        <p:spPr bwMode="auto">
          <a:xfrm>
            <a:off x="4437634" y="5572622"/>
            <a:ext cx="0" cy="45085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2" name="Line 18">
            <a:extLst>
              <a:ext uri="{FF2B5EF4-FFF2-40B4-BE49-F238E27FC236}">
                <a16:creationId xmlns:a16="http://schemas.microsoft.com/office/drawing/2014/main" id="{D8ACB0A1-D995-87DF-3382-495C7F624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5075809" y="5582147"/>
            <a:ext cx="0" cy="4365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33" name="Ελεύθερη σχεδίαση: Σχήμα 32">
            <a:extLst>
              <a:ext uri="{FF2B5EF4-FFF2-40B4-BE49-F238E27FC236}">
                <a16:creationId xmlns:a16="http://schemas.microsoft.com/office/drawing/2014/main" id="{6C216754-176E-61F7-58C1-7422689AF0C1}"/>
              </a:ext>
            </a:extLst>
          </p:cNvPr>
          <p:cNvSpPr/>
          <p:nvPr/>
        </p:nvSpPr>
        <p:spPr>
          <a:xfrm>
            <a:off x="4630247" y="2426259"/>
            <a:ext cx="809928" cy="734897"/>
          </a:xfrm>
          <a:custGeom>
            <a:avLst/>
            <a:gdLst>
              <a:gd name="connsiteX0" fmla="*/ 0 w 1006236"/>
              <a:gd name="connsiteY0" fmla="*/ 492312 h 492312"/>
              <a:gd name="connsiteX1" fmla="*/ 825910 w 1006236"/>
              <a:gd name="connsiteY1" fmla="*/ 699 h 492312"/>
              <a:gd name="connsiteX2" fmla="*/ 993058 w 1006236"/>
              <a:gd name="connsiteY2" fmla="*/ 384157 h 492312"/>
              <a:gd name="connsiteX3" fmla="*/ 983226 w 1006236"/>
              <a:gd name="connsiteY3" fmla="*/ 393990 h 492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6236" h="492312">
                <a:moveTo>
                  <a:pt x="0" y="492312"/>
                </a:moveTo>
                <a:cubicBezTo>
                  <a:pt x="330200" y="255518"/>
                  <a:pt x="660400" y="18725"/>
                  <a:pt x="825910" y="699"/>
                </a:cubicBezTo>
                <a:cubicBezTo>
                  <a:pt x="991420" y="-17327"/>
                  <a:pt x="966839" y="318609"/>
                  <a:pt x="993058" y="384157"/>
                </a:cubicBezTo>
                <a:cubicBezTo>
                  <a:pt x="1019277" y="449705"/>
                  <a:pt x="1001251" y="421847"/>
                  <a:pt x="983226" y="393990"/>
                </a:cubicBezTo>
              </a:path>
            </a:pathLst>
          </a:custGeom>
          <a:noFill/>
          <a:ln w="25400">
            <a:solidFill>
              <a:schemeClr val="tx1"/>
            </a:solidFill>
            <a:tailEnd type="oval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Τίτλος 1">
            <a:extLst>
              <a:ext uri="{FF2B5EF4-FFF2-40B4-BE49-F238E27FC236}">
                <a16:creationId xmlns:a16="http://schemas.microsoft.com/office/drawing/2014/main" id="{5DAAACCF-7E83-EDA1-2AA0-01CAB82DF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78458"/>
          </a:xfrm>
        </p:spPr>
        <p:txBody>
          <a:bodyPr/>
          <a:lstStyle/>
          <a:p>
            <a:r>
              <a:rPr lang="en-US" dirty="0"/>
              <a:t>Index</a:t>
            </a:r>
            <a:endParaRPr lang="el-GR" dirty="0"/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F97AF591-C87D-9DA5-CFC8-4E022C0B00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9572" y="5633039"/>
            <a:ext cx="298233" cy="297541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Ομάδα 2">
            <a:extLst>
              <a:ext uri="{FF2B5EF4-FFF2-40B4-BE49-F238E27FC236}">
                <a16:creationId xmlns:a16="http://schemas.microsoft.com/office/drawing/2014/main" id="{C61CC5EF-443D-2B88-E1AE-3FDE99DF2BF7}"/>
              </a:ext>
            </a:extLst>
          </p:cNvPr>
          <p:cNvGrpSpPr/>
          <p:nvPr/>
        </p:nvGrpSpPr>
        <p:grpSpPr>
          <a:xfrm>
            <a:off x="6504519" y="5560555"/>
            <a:ext cx="550996" cy="496497"/>
            <a:chOff x="6504519" y="5560555"/>
            <a:chExt cx="550996" cy="496497"/>
          </a:xfrm>
        </p:grpSpPr>
        <p:pic>
          <p:nvPicPr>
            <p:cNvPr id="6" name="Picture 3">
              <a:extLst>
                <a:ext uri="{FF2B5EF4-FFF2-40B4-BE49-F238E27FC236}">
                  <a16:creationId xmlns:a16="http://schemas.microsoft.com/office/drawing/2014/main" id="{E7100A10-C75C-8DB8-1F5A-C562A8CF97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04519" y="5572622"/>
              <a:ext cx="298233" cy="297541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3">
              <a:extLst>
                <a:ext uri="{FF2B5EF4-FFF2-40B4-BE49-F238E27FC236}">
                  <a16:creationId xmlns:a16="http://schemas.microsoft.com/office/drawing/2014/main" id="{BE731C39-DF5F-B54A-6CDC-369E2CC66C7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42381" y="5560555"/>
              <a:ext cx="298233" cy="297541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3">
              <a:extLst>
                <a:ext uri="{FF2B5EF4-FFF2-40B4-BE49-F238E27FC236}">
                  <a16:creationId xmlns:a16="http://schemas.microsoft.com/office/drawing/2014/main" id="{DFA23325-7A51-9B0D-0114-8D5073453E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16876" y="5759511"/>
              <a:ext cx="298233" cy="297541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2" name="Picture 3">
              <a:extLst>
                <a:ext uri="{FF2B5EF4-FFF2-40B4-BE49-F238E27FC236}">
                  <a16:creationId xmlns:a16="http://schemas.microsoft.com/office/drawing/2014/main" id="{E155E5DD-DC36-7D67-4036-4727ABF2190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757282" y="5759511"/>
              <a:ext cx="298233" cy="297541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44949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5D6071-3DE1-0070-3D5E-BBC03739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</a:t>
            </a:r>
            <a:r>
              <a:rPr lang="el-GR" dirty="0"/>
              <a:t> 1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04CFCB5-4B5B-BCF2-A0D4-902C6F85C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5A5437-1B67-424E-9EF3-2CD71302583A}" type="slidenum">
              <a:rPr lang="el-GR" smtClean="0"/>
              <a:pPr/>
              <a:t>5</a:t>
            </a:fld>
            <a:r>
              <a:rPr lang="en-US"/>
              <a:t>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5B7E68-EC78-A0D2-A7DC-9F4699EBA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algn="l"/>
            <a:r>
              <a:rPr lang="en-US" dirty="0"/>
              <a:t>Name-Surname                                                                  Didactics and training of Beach Volley</a:t>
            </a:r>
            <a:r>
              <a:rPr lang="el-GR" dirty="0"/>
              <a:t> (ΑΠ-195επ</a:t>
            </a:r>
            <a:r>
              <a:rPr lang="en-US" dirty="0"/>
              <a:t>)</a:t>
            </a:r>
            <a:endParaRPr lang="el-GR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B6978B8-8F22-DBFC-B70F-96CD2CAE0A4F}"/>
              </a:ext>
            </a:extLst>
          </p:cNvPr>
          <p:cNvSpPr/>
          <p:nvPr/>
        </p:nvSpPr>
        <p:spPr>
          <a:xfrm>
            <a:off x="1391571" y="957870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E1766CFA-2C65-F849-95D8-4758220503A7}"/>
              </a:ext>
            </a:extLst>
          </p:cNvPr>
          <p:cNvSpPr/>
          <p:nvPr/>
        </p:nvSpPr>
        <p:spPr>
          <a:xfrm>
            <a:off x="1391571" y="3189870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Ευθεία γραμμή σύνδεσης 8">
            <a:extLst>
              <a:ext uri="{FF2B5EF4-FFF2-40B4-BE49-F238E27FC236}">
                <a16:creationId xmlns:a16="http://schemas.microsoft.com/office/drawing/2014/main" id="{51565129-78DF-88F4-87A4-209AC9DD2134}"/>
              </a:ext>
            </a:extLst>
          </p:cNvPr>
          <p:cNvCxnSpPr>
            <a:cxnSpLocks/>
          </p:cNvCxnSpPr>
          <p:nvPr/>
        </p:nvCxnSpPr>
        <p:spPr>
          <a:xfrm>
            <a:off x="1058546" y="3189870"/>
            <a:ext cx="28800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Ορθογώνιο 37">
            <a:extLst>
              <a:ext uri="{FF2B5EF4-FFF2-40B4-BE49-F238E27FC236}">
                <a16:creationId xmlns:a16="http://schemas.microsoft.com/office/drawing/2014/main" id="{761031D7-190C-870A-2BD3-068CADB08FE6}"/>
              </a:ext>
            </a:extLst>
          </p:cNvPr>
          <p:cNvSpPr/>
          <p:nvPr/>
        </p:nvSpPr>
        <p:spPr>
          <a:xfrm>
            <a:off x="6095788" y="952957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Ορθογώνιο 38">
            <a:extLst>
              <a:ext uri="{FF2B5EF4-FFF2-40B4-BE49-F238E27FC236}">
                <a16:creationId xmlns:a16="http://schemas.microsoft.com/office/drawing/2014/main" id="{B4600E0E-BB97-1DA6-E456-544C053ABB7D}"/>
              </a:ext>
            </a:extLst>
          </p:cNvPr>
          <p:cNvSpPr/>
          <p:nvPr/>
        </p:nvSpPr>
        <p:spPr>
          <a:xfrm>
            <a:off x="6095788" y="3184957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0" name="Ευθεία γραμμή σύνδεσης 39">
            <a:extLst>
              <a:ext uri="{FF2B5EF4-FFF2-40B4-BE49-F238E27FC236}">
                <a16:creationId xmlns:a16="http://schemas.microsoft.com/office/drawing/2014/main" id="{398F62C6-5748-AE6E-B9D3-FF4524F93142}"/>
              </a:ext>
            </a:extLst>
          </p:cNvPr>
          <p:cNvCxnSpPr>
            <a:cxnSpLocks/>
          </p:cNvCxnSpPr>
          <p:nvPr/>
        </p:nvCxnSpPr>
        <p:spPr>
          <a:xfrm>
            <a:off x="5762763" y="3184957"/>
            <a:ext cx="28800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1264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75D6071-3DE1-0070-3D5E-BBC03739C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Drill</a:t>
            </a:r>
            <a:r>
              <a:rPr lang="el-GR" dirty="0"/>
              <a:t> 2</a:t>
            </a:r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704CFCB5-4B5B-BCF2-A0D4-902C6F85C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AF5A5437-1B67-424E-9EF3-2CD71302583A}" type="slidenum">
              <a:rPr lang="el-GR" smtClean="0"/>
              <a:pPr/>
              <a:t>6</a:t>
            </a:fld>
            <a:r>
              <a:rPr lang="en-US"/>
              <a:t> </a:t>
            </a:r>
            <a:endParaRPr lang="el-GR" dirty="0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B5B7E68-EC78-A0D2-A7DC-9F4699EBA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0" y="6641024"/>
            <a:ext cx="8593810" cy="216976"/>
          </a:xfrm>
        </p:spPr>
        <p:txBody>
          <a:bodyPr/>
          <a:lstStyle/>
          <a:p>
            <a:pPr algn="l"/>
            <a:r>
              <a:rPr lang="en-US" dirty="0"/>
              <a:t>Name-Surname                                                                  Didactics and training of Beach Volley</a:t>
            </a:r>
            <a:r>
              <a:rPr lang="el-GR" dirty="0"/>
              <a:t> (ΑΠ-195επ)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B6978B8-8F22-DBFC-B70F-96CD2CAE0A4F}"/>
              </a:ext>
            </a:extLst>
          </p:cNvPr>
          <p:cNvSpPr/>
          <p:nvPr/>
        </p:nvSpPr>
        <p:spPr>
          <a:xfrm>
            <a:off x="1391571" y="957870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E1766CFA-2C65-F849-95D8-4758220503A7}"/>
              </a:ext>
            </a:extLst>
          </p:cNvPr>
          <p:cNvSpPr/>
          <p:nvPr/>
        </p:nvSpPr>
        <p:spPr>
          <a:xfrm>
            <a:off x="1391571" y="3189870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9" name="Ευθεία γραμμή σύνδεσης 8">
            <a:extLst>
              <a:ext uri="{FF2B5EF4-FFF2-40B4-BE49-F238E27FC236}">
                <a16:creationId xmlns:a16="http://schemas.microsoft.com/office/drawing/2014/main" id="{51565129-78DF-88F4-87A4-209AC9DD2134}"/>
              </a:ext>
            </a:extLst>
          </p:cNvPr>
          <p:cNvCxnSpPr>
            <a:cxnSpLocks/>
          </p:cNvCxnSpPr>
          <p:nvPr/>
        </p:nvCxnSpPr>
        <p:spPr>
          <a:xfrm>
            <a:off x="1058546" y="3189870"/>
            <a:ext cx="28800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Ορθογώνιο 37">
            <a:extLst>
              <a:ext uri="{FF2B5EF4-FFF2-40B4-BE49-F238E27FC236}">
                <a16:creationId xmlns:a16="http://schemas.microsoft.com/office/drawing/2014/main" id="{761031D7-190C-870A-2BD3-068CADB08FE6}"/>
              </a:ext>
            </a:extLst>
          </p:cNvPr>
          <p:cNvSpPr/>
          <p:nvPr/>
        </p:nvSpPr>
        <p:spPr>
          <a:xfrm>
            <a:off x="6095788" y="952957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9" name="Ορθογώνιο 38">
            <a:extLst>
              <a:ext uri="{FF2B5EF4-FFF2-40B4-BE49-F238E27FC236}">
                <a16:creationId xmlns:a16="http://schemas.microsoft.com/office/drawing/2014/main" id="{B4600E0E-BB97-1DA6-E456-544C053ABB7D}"/>
              </a:ext>
            </a:extLst>
          </p:cNvPr>
          <p:cNvSpPr/>
          <p:nvPr/>
        </p:nvSpPr>
        <p:spPr>
          <a:xfrm>
            <a:off x="6095788" y="3184957"/>
            <a:ext cx="2232000" cy="2232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0" name="Ευθεία γραμμή σύνδεσης 39">
            <a:extLst>
              <a:ext uri="{FF2B5EF4-FFF2-40B4-BE49-F238E27FC236}">
                <a16:creationId xmlns:a16="http://schemas.microsoft.com/office/drawing/2014/main" id="{398F62C6-5748-AE6E-B9D3-FF4524F93142}"/>
              </a:ext>
            </a:extLst>
          </p:cNvPr>
          <p:cNvCxnSpPr>
            <a:cxnSpLocks/>
          </p:cNvCxnSpPr>
          <p:nvPr/>
        </p:nvCxnSpPr>
        <p:spPr>
          <a:xfrm>
            <a:off x="5762763" y="3184957"/>
            <a:ext cx="2880000" cy="0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3720736"/>
      </p:ext>
    </p:extLst>
  </p:cSld>
  <p:clrMapOvr>
    <a:masterClrMapping/>
  </p:clrMapOvr>
</p:sld>
</file>

<file path=ppt/theme/theme1.xml><?xml version="1.0" encoding="utf-8"?>
<a:theme xmlns:a="http://schemas.openxmlformats.org/drawingml/2006/main" name="Beach Volley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ΘΕ_1.pptx" id="{7F1BA977-BC39-45E7-9EFA-4DA00BE622C5}" vid="{4CE8F523-CAB7-45FE-A59F-D21120DF072B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Beach_volley</Template>
  <TotalTime>1141</TotalTime>
  <Words>186</Words>
  <Application>Microsoft Office PowerPoint</Application>
  <PresentationFormat>Προβολή στην οθόνη (4:3)</PresentationFormat>
  <Paragraphs>85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</vt:lpstr>
      <vt:lpstr>Beach Volley</vt:lpstr>
      <vt:lpstr>Beach Volley (Απ-195επ)</vt:lpstr>
      <vt:lpstr>Index</vt:lpstr>
      <vt:lpstr>Index</vt:lpstr>
      <vt:lpstr>Index</vt:lpstr>
      <vt:lpstr>Drill 1</vt:lpstr>
      <vt:lpstr>Drill 2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Sotirios Drikos</dc:creator>
  <cp:lastModifiedBy>Sotirios Drikos</cp:lastModifiedBy>
  <cp:revision>8</cp:revision>
  <dcterms:created xsi:type="dcterms:W3CDTF">2024-02-11T09:19:35Z</dcterms:created>
  <dcterms:modified xsi:type="dcterms:W3CDTF">2025-03-29T16:43:33Z</dcterms:modified>
</cp:coreProperties>
</file>