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9" r:id="rId6"/>
    <p:sldId id="263" r:id="rId7"/>
    <p:sldId id="266" r:id="rId8"/>
    <p:sldId id="264" r:id="rId9"/>
    <p:sldId id="267" r:id="rId10"/>
    <p:sldId id="265" r:id="rId11"/>
    <p:sldId id="26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41"/>
    <a:srgbClr val="D7E34D"/>
    <a:srgbClr val="DA405D"/>
    <a:srgbClr val="DA476E"/>
    <a:srgbClr val="DBE35C"/>
    <a:srgbClr val="C0CA42"/>
    <a:srgbClr val="A2A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Σκούρο στυλ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-EW4pARpI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8CCCF2-3A63-4995-AE78-3CFC52960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7045"/>
            <a:ext cx="8824456" cy="1373070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l-GR" b="1" dirty="0">
                <a:solidFill>
                  <a:srgbClr val="D7E34D"/>
                </a:solidFill>
              </a:rPr>
              <a:t>Τουρνουά Αντισφαίρισης</a:t>
            </a:r>
            <a:br>
              <a:rPr lang="en-US" b="1" dirty="0">
                <a:solidFill>
                  <a:srgbClr val="DBE35C"/>
                </a:solidFill>
              </a:rPr>
            </a:b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</a:rPr>
              <a:t>Roland Garros</a:t>
            </a:r>
            <a:endParaRPr lang="el-GR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36DE07-01A7-414C-B45A-BA09443A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098" y="4534715"/>
            <a:ext cx="6288259" cy="1117687"/>
          </a:xfrm>
        </p:spPr>
        <p:txBody>
          <a:bodyPr/>
          <a:lstStyle/>
          <a:p>
            <a:pPr algn="ctr"/>
            <a:r>
              <a:rPr lang="el-GR" sz="2400" b="1" dirty="0">
                <a:solidFill>
                  <a:srgbClr val="D7E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ΔΙΔΑΚΤΙΚΗ ΚΑΙ ΠΡΟΠΟΝΗΤΙΚΗ ΑΝΤΙΣΦΑΙΡΙΣΗΣ</a:t>
            </a:r>
            <a:endParaRPr lang="en-US" sz="2400" b="1" dirty="0">
              <a:solidFill>
                <a:srgbClr val="D7E3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6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-174709"/>
            <a:ext cx="3835409" cy="10809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06229"/>
            <a:ext cx="12192000" cy="6492240"/>
          </a:xfrm>
        </p:spPr>
        <p:txBody>
          <a:bodyPr/>
          <a:lstStyle/>
          <a:p>
            <a:endParaRPr lang="en-US" dirty="0"/>
          </a:p>
          <a:p>
            <a:r>
              <a:rPr lang="el-GR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</a:t>
            </a:r>
            <a:r>
              <a:rPr lang="el-GR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Lenglen</a:t>
            </a:r>
            <a:r>
              <a:rPr lang="el-GR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- κερδίζει 6 τίτλους από το 1920-1923,1925-1926, έγινε η πρώτη </a:t>
            </a:r>
          </a:p>
          <a:p>
            <a:pPr marL="0" indent="0">
              <a:buNone/>
            </a:pPr>
            <a:r>
              <a:rPr lang="el-GR" dirty="0"/>
              <a:t>                              διεθνής σταρ της περιόδου του ερασιτεχνισμού πριν γίνει</a:t>
            </a:r>
          </a:p>
          <a:p>
            <a:pPr marL="0" indent="0">
              <a:buNone/>
            </a:pPr>
            <a:r>
              <a:rPr lang="el-GR" dirty="0"/>
              <a:t>                              επαγγελματίας στη νέα εποχή του διεθνούς τουρνουά</a:t>
            </a:r>
          </a:p>
          <a:p>
            <a:endParaRPr lang="el-GR" dirty="0"/>
          </a:p>
          <a:p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Evert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/>
              <a:t>– η </a:t>
            </a:r>
            <a:r>
              <a:rPr lang="en-US" dirty="0"/>
              <a:t>Super Star </a:t>
            </a:r>
            <a:r>
              <a:rPr lang="el-GR" dirty="0"/>
              <a:t>της διοργάνωσης με τους περισσότερους τίτλους </a:t>
            </a:r>
          </a:p>
          <a:p>
            <a:pPr marL="0" indent="0">
              <a:buNone/>
            </a:pPr>
            <a:r>
              <a:rPr lang="el-GR" dirty="0"/>
              <a:t>                      (7 τίτλοι σε 13 χρόνια / 1973-1986</a:t>
            </a:r>
            <a:r>
              <a:rPr lang="en-US" dirty="0"/>
              <a:t>)</a:t>
            </a:r>
            <a:r>
              <a:rPr lang="el-GR" dirty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  <a:endParaRPr lang="el-GR" dirty="0"/>
          </a:p>
          <a:p>
            <a:endParaRPr lang="el-GR" dirty="0"/>
          </a:p>
          <a:p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Steffi Graf 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</a:rPr>
              <a:t>–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/>
              </a:rPr>
              <a:t>6 φορές πρωταθλήτρια (1987-1999)</a:t>
            </a:r>
          </a:p>
          <a:p>
            <a:endParaRPr lang="el-GR" b="0" i="0" dirty="0">
              <a:effectLst/>
            </a:endParaRPr>
          </a:p>
          <a:p>
            <a:endParaRPr lang="el-GR" b="0" i="0" dirty="0">
              <a:effectLst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0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  <a14:imgEffect>
                      <a14:brightnessContrast bright="-30000" contrast="20000"/>
                    </a14:imgEffect>
                  </a14:imgLayer>
                </a14:imgProps>
              </a:ext>
            </a:extLst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ECCA24-F3E7-4442-8276-E4B7D48E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8"/>
            <a:ext cx="9613861" cy="6386733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Ενδεικτικά </a:t>
            </a:r>
            <a:r>
              <a:rPr lang="el-GR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χρηματικά ποσά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Μονό Ανδρών/Γυναικών (202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Νικητής: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1.600.000</a:t>
            </a:r>
            <a:r>
              <a:rPr lang="el-GR" sz="2000" b="0" i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l-GR" sz="2000" b="1" i="0" dirty="0">
                <a:solidFill>
                  <a:schemeClr val="tx1">
                    <a:lumMod val="95000"/>
                  </a:schemeClr>
                </a:solidFill>
              </a:rPr>
              <a:t>€</a:t>
            </a:r>
            <a:endParaRPr lang="en-US" sz="2000" b="1" i="0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Φιναλίστ: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850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Ημιτελικοί: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425.25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Προημιτελικοί: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283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Γύρος «16»: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189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3ος γύρος: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126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2ος γύρος: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84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.000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1ος γύρος: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60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.000</a:t>
            </a:r>
            <a:endParaRPr lang="en-US" b="0" i="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l-GR" dirty="0"/>
              <a:t>3ος προκριματικός: 25.600</a:t>
            </a:r>
            <a:endParaRPr lang="el-G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l-GR" dirty="0"/>
              <a:t>2ος προκριματικός: 16.000</a:t>
            </a:r>
            <a:endParaRPr lang="en-US" dirty="0"/>
          </a:p>
          <a:p>
            <a:r>
              <a:rPr lang="el-GR" dirty="0"/>
              <a:t>1ος προκριματικός:10.000  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9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-15000" contrast="-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ECCA24-F3E7-4442-8276-E4B7D48E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08"/>
            <a:ext cx="9613861" cy="6386733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Ενδεικτικά </a:t>
            </a:r>
            <a:r>
              <a:rPr lang="el-GR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χρηματικά ποσά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Διπλό Ανδρών/Γυναικών (2020)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Νικητές: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319.650</a:t>
            </a:r>
            <a:r>
              <a:rPr lang="en-US" sz="200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Φιναλίστ: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188.000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Ημιτελικοί: 110.600</a:t>
            </a:r>
          </a:p>
          <a:p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Προημιτελικοί: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65.060 </a:t>
            </a:r>
          </a:p>
          <a:p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Γύρος «16»: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38.270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3ος γύρος: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.920</a:t>
            </a:r>
          </a:p>
          <a:p>
            <a:pPr algn="l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2ος γύρος: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14.950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58B19C-4DAD-43B2-8062-CB66F10E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557" y="0"/>
            <a:ext cx="2853398" cy="1012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b="1" u="sng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Slam </a:t>
            </a:r>
            <a:endParaRPr lang="el-GR" sz="3200" b="1" dirty="0">
              <a:solidFill>
                <a:srgbClr val="A4D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773D878A-A2C3-4076-AC45-84D882034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78724"/>
              </p:ext>
            </p:extLst>
          </p:nvPr>
        </p:nvGraphicFramePr>
        <p:xfrm>
          <a:off x="1688904" y="3627120"/>
          <a:ext cx="8504704" cy="3230880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2126176">
                  <a:extLst>
                    <a:ext uri="{9D8B030D-6E8A-4147-A177-3AD203B41FA5}">
                      <a16:colId xmlns:a16="http://schemas.microsoft.com/office/drawing/2014/main" val="2682190746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1759884002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3846501878"/>
                    </a:ext>
                  </a:extLst>
                </a:gridCol>
                <a:gridCol w="2126176">
                  <a:extLst>
                    <a:ext uri="{9D8B030D-6E8A-4147-A177-3AD203B41FA5}">
                      <a16:colId xmlns:a16="http://schemas.microsoft.com/office/drawing/2014/main" val="4004000415"/>
                    </a:ext>
                  </a:extLst>
                </a:gridCol>
              </a:tblGrid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ΤΟΥΡΝΟΥΑ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ΧΡΟΝΙΚΗ ΠΕΡΙΟΔΟΣ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ΧΩΡΑ ΔΙΕΞΑΓΩΓΗΣ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ΓΗΠΕΔΟ ΔΙΕΞΑΓΩΓΗΣ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033007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Australian Open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Ιανουάριος</a:t>
                      </a:r>
                    </a:p>
                    <a:p>
                      <a:pPr algn="ctr"/>
                      <a:endParaRPr lang="el-GR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Σκληρό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91321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Roland Garros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Μαΐου - Αρχές Ιουνίου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Χωμάτινο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32050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Wimbledon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Ιούνη – Αρχές Ιούλη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Αγγλία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Γρασίδι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66913"/>
                  </a:ext>
                </a:extLst>
              </a:tr>
              <a:tr h="611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 Open</a:t>
                      </a:r>
                      <a:endParaRPr lang="el-GR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Τέλη Αυγούστου - Αρχές Σεπτέμβρη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ΗΠΑ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b="1" dirty="0">
                          <a:solidFill>
                            <a:schemeClr val="tx1"/>
                          </a:solidFill>
                        </a:rPr>
                        <a:t>Σκληρό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4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-20000" contrast="2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D7F34-4937-440C-8797-A20C36960ABB}"/>
              </a:ext>
            </a:extLst>
          </p:cNvPr>
          <p:cNvSpPr txBox="1"/>
          <p:nvPr/>
        </p:nvSpPr>
        <p:spPr>
          <a:xfrm>
            <a:off x="0" y="225083"/>
            <a:ext cx="6098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*Φιλοδοξία και Όνειρο*</a:t>
            </a:r>
          </a:p>
          <a:p>
            <a:pPr marL="0" indent="0" algn="ctr">
              <a:buNone/>
            </a:pPr>
            <a:r>
              <a:rPr lang="el-GR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παίκτη</a:t>
            </a:r>
          </a:p>
        </p:txBody>
      </p:sp>
    </p:spTree>
    <p:extLst>
      <p:ext uri="{BB962C8B-B14F-4D97-AF65-F5344CB8AC3E}">
        <p14:creationId xmlns:p14="http://schemas.microsoft.com/office/powerpoint/2010/main" val="40697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brightnessContrast bright="-20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110" y="0"/>
            <a:ext cx="4149779" cy="8581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 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805"/>
            <a:ext cx="12311270" cy="5901397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ξεκίνησε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πρώτη φορά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στο γήπεδο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Racing Club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</a:rPr>
              <a:t>(γήπεδα με γκαζόν) στο Παρίσι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ως               </a:t>
            </a:r>
          </a:p>
          <a:p>
            <a:pPr marL="0" indent="0">
              <a:buNone/>
            </a:pPr>
            <a:r>
              <a:rPr lang="en-US" b="0" i="0" dirty="0">
                <a:solidFill>
                  <a:schemeClr val="tx1">
                    <a:lumMod val="95000"/>
                  </a:schemeClr>
                </a:solidFill>
              </a:rPr>
              <a:t>           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εθνικό ερασιτεχνικό πρωτάθλημα «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</a:rPr>
              <a:t>Championnat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</a:rPr>
              <a:t> de France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r-FR" dirty="0"/>
              <a:t>international de tennis</a:t>
            </a:r>
            <a:r>
              <a:rPr lang="el-GR" dirty="0"/>
              <a:t>»</a:t>
            </a:r>
            <a:endParaRPr lang="el-GR" b="0" i="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συμμετείχαν πρώτη φορά και γυναίκες παίκτριες (3 συμμετοχές, νικήτρια: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Adine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Masson</a:t>
            </a:r>
            <a:r>
              <a:rPr lang="el-GR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1902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εισήχθη το μικτό διπλό 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εισήχθη το διπλό γυναικών 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1912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παράλληλα με το ερασιτεχνικό πρωτάθλημα, ξεκίνησε το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Παγκόσμιο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πρωτάθλημα                 </a:t>
            </a:r>
          </a:p>
          <a:p>
            <a:pPr marL="0" indent="0"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Championnats du monde de tennis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ως ανοιχτή διοργάνωση σε διεθνείς συμμετοχές.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Επισκίασε το εθνικό πρωτάθλημα αλλά και τα 2 διακόπηκαν στον Α’ Παγκόσμιο Πόλεμο</a:t>
            </a:r>
          </a:p>
        </p:txBody>
      </p:sp>
    </p:spTree>
    <p:extLst>
      <p:ext uri="{BB962C8B-B14F-4D97-AF65-F5344CB8AC3E}">
        <p14:creationId xmlns:p14="http://schemas.microsoft.com/office/powerpoint/2010/main" val="36171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brightnessContrast bright="-10000" contras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110" y="0"/>
            <a:ext cx="4149779" cy="8581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 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805"/>
            <a:ext cx="12311270" cy="5901397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</a:t>
            </a:r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εθνικό πρωτάθλημα έγινε ανοιχτό σε διεθνείς συμμετοχές και μόνο αυτό συνέχισε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την πορεία του (το Παγκόσμιο δεν πραγματοποιήθηκε ξανά) – Εισήχθη το διπλό ανδρών</a:t>
            </a: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928</a:t>
            </a:r>
            <a:r>
              <a:rPr lang="el-GR" b="0" i="0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κατασκευάστηκε το </a:t>
            </a:r>
            <a:r>
              <a:rPr lang="el-GR" sz="2200" b="0" i="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</a:t>
            </a:r>
            <a:r>
              <a:rPr lang="en-US" sz="2200" b="0" i="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</a:t>
            </a:r>
            <a:r>
              <a:rPr lang="el-GR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χωμάτινη επιφ</a:t>
            </a:r>
            <a:r>
              <a:rPr lang="el-GR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άνεια</a:t>
            </a:r>
            <a:r>
              <a:rPr lang="en-US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(για τις ανάγκες του 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Davis Cup</a:t>
            </a:r>
            <a:r>
              <a:rPr lang="el-GR" sz="2200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έτσι το Διεθνές Πρωτάθλημα της Γαλλίας μεταφέρθηκε εκεί και έγινε η </a:t>
            </a:r>
          </a:p>
          <a:p>
            <a:pPr marL="0" indent="0">
              <a:buNone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μεγαλύτερη διοργάνωση </a:t>
            </a:r>
            <a:r>
              <a:rPr lang="el-G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σ’αυτό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τον τύπο γηπέδου για το παγκόσμιο τένις</a:t>
            </a:r>
          </a:p>
          <a:p>
            <a:pPr marL="0" indent="0">
              <a:buNone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en-US" sz="2200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i="1" dirty="0">
                <a:solidFill>
                  <a:srgbClr val="A4D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1968</a:t>
            </a:r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/>
              <a:t>για 1</a:t>
            </a:r>
            <a:r>
              <a:rPr lang="el-GR" sz="2200" baseline="30000" dirty="0"/>
              <a:t>η</a:t>
            </a:r>
            <a:r>
              <a:rPr lang="el-GR" sz="2200" dirty="0"/>
              <a:t> φορά το </a:t>
            </a:r>
            <a:r>
              <a:rPr lang="en-US" sz="2200" dirty="0"/>
              <a:t>Roland Garros</a:t>
            </a:r>
            <a:r>
              <a:rPr lang="el-GR" sz="2200" dirty="0"/>
              <a:t> και το </a:t>
            </a:r>
            <a:r>
              <a:rPr lang="en-US" sz="2200" dirty="0"/>
              <a:t>Wimbledon </a:t>
            </a:r>
            <a:r>
              <a:rPr lang="el-GR" sz="2200" dirty="0"/>
              <a:t>γίνονται </a:t>
            </a:r>
            <a:r>
              <a:rPr lang="en-US" sz="2200" dirty="0"/>
              <a:t>Open (</a:t>
            </a:r>
            <a:r>
              <a:rPr lang="el-GR" sz="2200" dirty="0"/>
              <a:t>συμμετοχή ερασιτεχνών</a:t>
            </a:r>
          </a:p>
          <a:p>
            <a:pPr marL="0" indent="0">
              <a:buNone/>
            </a:pPr>
            <a:r>
              <a:rPr lang="el-GR" sz="2200" dirty="0"/>
              <a:t>            και επαγγελματιών), εγκαινιάζοντας μια νέα εποχή για το παγκόσμιο τένις  </a:t>
            </a:r>
          </a:p>
          <a:p>
            <a:pPr marL="0" indent="0">
              <a:buNone/>
            </a:pPr>
            <a:r>
              <a:rPr lang="el-GR" sz="2200" dirty="0"/>
              <a:t>            «</a:t>
            </a:r>
            <a:r>
              <a:rPr lang="en-US" sz="2200" dirty="0"/>
              <a:t>French Open</a:t>
            </a:r>
            <a:r>
              <a:rPr lang="el-GR" sz="2200" dirty="0"/>
              <a:t>»</a:t>
            </a:r>
            <a:r>
              <a:rPr lang="en-US" sz="2200" dirty="0"/>
              <a:t> (</a:t>
            </a:r>
            <a:r>
              <a:rPr lang="el-GR" sz="2200" dirty="0"/>
              <a:t>πρώτο χρηματικό έπαθλο: </a:t>
            </a:r>
            <a:r>
              <a:rPr lang="en-US" sz="2200" dirty="0"/>
              <a:t>100.000 </a:t>
            </a:r>
            <a:r>
              <a:rPr lang="el-GR" sz="2200" dirty="0"/>
              <a:t>γαλλικά φράγκα)     </a:t>
            </a:r>
          </a:p>
          <a:p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5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430" y="42203"/>
            <a:ext cx="3695019" cy="8862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3889"/>
            <a:ext cx="12192000" cy="563411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ονομασία του γηπέδου </a:t>
            </a:r>
            <a:r>
              <a:rPr lang="el-GR" dirty="0"/>
              <a:t>άρχισε σταδιακά να χαρακτηρίζει το ίδιο το τουρνουά </a:t>
            </a:r>
          </a:p>
          <a:p>
            <a:pPr marL="0" indent="0" algn="ctr">
              <a:buNone/>
            </a:pPr>
            <a:r>
              <a:rPr lang="el-GR" dirty="0"/>
              <a:t>και πήρε το όνομα του από τον ηρωικό πιλότο</a:t>
            </a:r>
            <a:r>
              <a:rPr lang="en-US" dirty="0"/>
              <a:t> </a:t>
            </a:r>
            <a:r>
              <a:rPr lang="en-US" i="1" dirty="0"/>
              <a:t>Roland Garros (1918)</a:t>
            </a:r>
            <a:endParaRPr lang="el-GR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ιδιομορφία του γηπέδου ευνοεί περισσότερο τους παίκτες 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είναι συνηθισμένοι στο «αργό παιχνίδι»</a:t>
            </a: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γήπεδο διαθέτει χωρητικότητα 28.028 θέσεων </a:t>
            </a:r>
          </a:p>
          <a:p>
            <a:pPr algn="ctr"/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πραγματοποιηθεί 129 φορές μέχρι σήμερα (διακοπή στην περίοδο πολέμων)</a:t>
            </a:r>
          </a:p>
        </p:txBody>
      </p:sp>
    </p:spTree>
    <p:extLst>
      <p:ext uri="{BB962C8B-B14F-4D97-AF65-F5344CB8AC3E}">
        <p14:creationId xmlns:p14="http://schemas.microsoft.com/office/powerpoint/2010/main" val="26136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0"/>
            <a:ext cx="3835409" cy="8581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 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0938"/>
            <a:ext cx="12192000" cy="5999871"/>
          </a:xfrm>
        </p:spPr>
        <p:txBody>
          <a:bodyPr/>
          <a:lstStyle/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Συνολικά απονέμονται 2.000 πόντοι στον νικητή της διοργάνωσης ανεξαρτήτως φύλου. Οι φιναλίστ ανδρών λαμβάνουν 1.200 πόντους, ενώ οι φιναλίστ των γυναικών 1.300 πόντους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κατάταξη)</a:t>
            </a:r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νικήτριες </a:t>
            </a:r>
            <a:r>
              <a:rPr lang="el-GR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Μονού Γυναικών βραβεύονται με το κύπελλο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Coupe Suzanne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Lenglen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ενώ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Μονό Ανδρών με το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Coupe des Mousquetaires</a:t>
            </a:r>
            <a:endParaRPr lang="el-GR" b="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0" i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Στο τελευταίο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απουσιάζει το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tie-break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ο νικητής θα πρέπει να κερδίσει με δύο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διαφορά, στην περίπτωση που στο πέμπτο </a:t>
            </a:r>
            <a:r>
              <a:rPr lang="el-GR" b="0" i="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l-GR" b="0" i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προκύψει ισοπαλία</a:t>
            </a: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9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20000" contrast="26000"/>
                    </a14:imgEffect>
                  </a14:imgLayer>
                </a14:imgProps>
              </a:ext>
            </a:extLst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431" y="0"/>
            <a:ext cx="3779138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 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9822"/>
            <a:ext cx="12192000" cy="5648177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Super Stars 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της διοργάνωσης ο </a:t>
            </a:r>
            <a:r>
              <a:rPr lang="en-US" sz="2300" b="1" i="1" dirty="0">
                <a:solidFill>
                  <a:srgbClr val="D7E34D"/>
                </a:solidFill>
              </a:rPr>
              <a:t>Rafael Nadal</a:t>
            </a:r>
            <a:r>
              <a:rPr lang="el-GR" sz="2300" b="1" i="1" dirty="0">
                <a:solidFill>
                  <a:srgbClr val="D7E34D"/>
                </a:solidFill>
              </a:rPr>
              <a:t> 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και </a:t>
            </a:r>
            <a:r>
              <a:rPr lang="en-US" sz="2300" b="1" i="1" dirty="0">
                <a:solidFill>
                  <a:srgbClr val="D7E34D"/>
                </a:solidFill>
              </a:rPr>
              <a:t>Björn Borg</a:t>
            </a:r>
            <a:endParaRPr lang="el-GR" sz="2300" b="1" i="1" dirty="0">
              <a:solidFill>
                <a:srgbClr val="D7E34D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300" b="1" i="1" dirty="0">
                <a:solidFill>
                  <a:srgbClr val="D7E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Nadal 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- κορυφαίος σε τίτλους στη διοργάνωση – 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13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 φορές πρωταθλητής</a:t>
            </a:r>
            <a:endParaRPr lang="en-US" sz="23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                       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2005-201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4 πρωταθλητής εκτός από την ήττα το 2009 από 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Robin </a:t>
            </a:r>
            <a:r>
              <a:rPr lang="en-US" sz="2300" dirty="0" err="1">
                <a:solidFill>
                  <a:schemeClr val="tx1">
                    <a:lumMod val="95000"/>
                  </a:schemeClr>
                </a:solidFill>
              </a:rPr>
              <a:t>Solderling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                         2017-2020  πρωταθλητής) (</a:t>
            </a:r>
            <a:r>
              <a:rPr lang="en-US" sz="2300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https://youtu.be/-EW4pARpI70</a:t>
            </a:r>
            <a:r>
              <a:rPr lang="el-GR" sz="2300" dirty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>
                    <a:lumMod val="95000"/>
                  </a:schemeClr>
                </a:solidFill>
              </a:rPr>
              <a:t>                         </a:t>
            </a:r>
            <a:endParaRPr lang="el-GR" sz="23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l-GR" sz="23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300" b="1" i="1" dirty="0">
                <a:solidFill>
                  <a:srgbClr val="D7E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Björn Borg</a:t>
            </a:r>
            <a:r>
              <a:rPr lang="el-GR" sz="2300" b="1" i="0" dirty="0">
                <a:solidFill>
                  <a:srgbClr val="D7E3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3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– 6 φορές πρωταθλητής (1974-1975,απουσία 2 χρόνων,1978-1981)</a:t>
            </a:r>
          </a:p>
          <a:p>
            <a:pPr marL="0" indent="0">
              <a:buNone/>
            </a:pPr>
            <a:r>
              <a:rPr lang="el-GR" sz="2300" b="0" i="0" dirty="0">
                <a:solidFill>
                  <a:schemeClr val="tx1">
                    <a:lumMod val="95000"/>
                  </a:schemeClr>
                </a:solidFill>
                <a:effectLst/>
              </a:rPr>
              <a:t>                      Το 1974 </a:t>
            </a:r>
            <a:r>
              <a:rPr lang="el-GR" sz="2300" dirty="0"/>
              <a:t>χάνει εύκολα το πρώτο σετ με 2-6, στο δεύτερο φτάνει στο </a:t>
            </a:r>
            <a:r>
              <a:rPr lang="en-US" sz="2300" dirty="0"/>
              <a:t>tie</a:t>
            </a:r>
            <a:endParaRPr lang="el-GR" sz="2300" dirty="0"/>
          </a:p>
          <a:p>
            <a:pPr marL="0" indent="0">
              <a:buNone/>
            </a:pPr>
            <a:r>
              <a:rPr lang="el-GR" sz="2300" dirty="0"/>
              <a:t>                      </a:t>
            </a:r>
            <a:r>
              <a:rPr lang="en-US" sz="2300" dirty="0"/>
              <a:t>break</a:t>
            </a:r>
            <a:r>
              <a:rPr lang="el-GR" sz="2300" dirty="0"/>
              <a:t> όμως το σκορ γίνεται 0-2 υπέρ του αντιπάλου του. Στη συνέχεια ο  </a:t>
            </a:r>
          </a:p>
          <a:p>
            <a:pPr marL="0" indent="0">
              <a:buNone/>
            </a:pPr>
            <a:r>
              <a:rPr lang="el-GR" sz="2300" dirty="0"/>
              <a:t>                      18χρονος διαλύει κάθε προγνωστικό κερδίζοντας με 6-0, 6-1 και 6-1</a:t>
            </a:r>
            <a:endParaRPr lang="el-GR" sz="2300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endParaRPr lang="el-GR" b="0" i="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b="0" i="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5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3E5DB-A623-43C0-98A9-B6F37C4B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5" y="0"/>
            <a:ext cx="3835409" cy="7596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Roland Garros </a:t>
            </a:r>
            <a:endParaRPr lang="el-GR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D540F4-AF93-44C2-A0D4-09F6D7D8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6800"/>
            <a:ext cx="12192000" cy="5777061"/>
          </a:xfrm>
        </p:spPr>
        <p:txBody>
          <a:bodyPr>
            <a:normAutofit lnSpcReduction="10000"/>
          </a:bodyPr>
          <a:lstStyle/>
          <a:p>
            <a:r>
              <a:rPr lang="el-GR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1983</a:t>
            </a:r>
            <a:r>
              <a:rPr lang="el-GR" b="1" i="1" dirty="0">
                <a:solidFill>
                  <a:srgbClr val="C0CA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/>
              <a:t>Yannick Noah</a:t>
            </a:r>
            <a:r>
              <a:rPr lang="el-GR" b="1" i="1" dirty="0"/>
              <a:t> </a:t>
            </a:r>
            <a:r>
              <a:rPr lang="el-GR" i="1" dirty="0"/>
              <a:t>ο μοναδικός Γάλλος νικητής στο τουρνουά από 1947 έως σήμερα)</a:t>
            </a:r>
          </a:p>
          <a:p>
            <a:pPr marL="0" indent="0">
              <a:buNone/>
            </a:pPr>
            <a:r>
              <a:rPr lang="el-GR" i="1" dirty="0"/>
              <a:t>            </a:t>
            </a:r>
            <a:r>
              <a:rPr lang="el-GR" dirty="0"/>
              <a:t>*</a:t>
            </a:r>
            <a:r>
              <a:rPr lang="el-GR" i="1" dirty="0"/>
              <a:t>3 Γαλλίδες</a:t>
            </a:r>
            <a:r>
              <a:rPr lang="el-GR" dirty="0"/>
              <a:t> νικήτριες 1948,1967,2000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1938</a:t>
            </a:r>
            <a:r>
              <a:rPr lang="el-GR" dirty="0"/>
              <a:t>-σήμερα)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l-GR" i="1" dirty="0"/>
          </a:p>
          <a:p>
            <a:r>
              <a:rPr lang="el-GR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el-GR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μεγαλύτερος σε διάρκεια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αγώνας ανάμεσα στον 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Fabrice Santoro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Arnaud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Clement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διάρκεια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ώρες και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 </a:t>
            </a: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2005-2020</a:t>
            </a:r>
            <a:r>
              <a:rPr lang="el-GR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Nadal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ρεκόρ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νίκες στο τουρνουά (100)</a:t>
            </a:r>
          </a:p>
          <a:p>
            <a:pPr marL="0" indent="0">
              <a:buNone/>
            </a:pPr>
            <a:r>
              <a:rPr lang="el-GR" i="1" dirty="0"/>
              <a:t> </a:t>
            </a:r>
            <a:endParaRPr lang="el-GR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b="1" i="1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dirty="0">
                <a:solidFill>
                  <a:srgbClr val="DA4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Στέφανος Τσιτσιπάς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κερδίζει στα προημιτελικά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χάνει στον ημιτελικό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από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Novak Djokovic</a:t>
            </a:r>
            <a:endParaRPr lang="el-GR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8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1188</TotalTime>
  <Words>767</Words>
  <Application>Microsoft Office PowerPoint</Application>
  <PresentationFormat>Ευρεία οθόνη</PresentationFormat>
  <Paragraphs>137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Βερολίνο</vt:lpstr>
      <vt:lpstr>Τουρνουά Αντισφαίρισης Roland Garros</vt:lpstr>
      <vt:lpstr>Παρουσίαση του PowerPoint</vt:lpstr>
      <vt:lpstr>Παρουσίαση του PowerPoint</vt:lpstr>
      <vt:lpstr>Roland Garros </vt:lpstr>
      <vt:lpstr>Roland Garros </vt:lpstr>
      <vt:lpstr>Roland Garros</vt:lpstr>
      <vt:lpstr>Roland Garros </vt:lpstr>
      <vt:lpstr>Roland Garros </vt:lpstr>
      <vt:lpstr>Roland Garros </vt:lpstr>
      <vt:lpstr>Roland Garros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Τουρνουά Αντισφαίρισης</dc:title>
  <dc:creator>Megasthenis Nikou</dc:creator>
  <cp:lastModifiedBy>Nikolaos Grivas</cp:lastModifiedBy>
  <cp:revision>98</cp:revision>
  <dcterms:created xsi:type="dcterms:W3CDTF">2021-03-23T18:09:55Z</dcterms:created>
  <dcterms:modified xsi:type="dcterms:W3CDTF">2024-03-10T15:44:04Z</dcterms:modified>
</cp:coreProperties>
</file>