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60" r:id="rId3"/>
    <p:sldId id="257" r:id="rId4"/>
    <p:sldId id="264" r:id="rId5"/>
    <p:sldId id="263" r:id="rId6"/>
    <p:sldId id="261" r:id="rId7"/>
    <p:sldId id="258" r:id="rId8"/>
    <p:sldId id="259" r:id="rId9"/>
    <p:sldId id="262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6BF1D-252F-41B0-AA4A-BD5C0945FDA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7CC7F-1A57-4083-99A1-80A0EA74272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11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CC7F-1A57-4083-99A1-80A0EA742721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1BACFA-4E2E-4284-84C9-3774861EBC50}" type="datetimeFigureOut">
              <a:rPr lang="el-GR" smtClean="0"/>
              <a:pPr/>
              <a:t>10/3/2024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707EBD-444F-448B-A9FC-F6034624BED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9600" u="sng" dirty="0">
                <a:solidFill>
                  <a:schemeClr val="tx1"/>
                </a:solidFill>
              </a:rPr>
              <a:t>ΑΝΤΙΣΦΑΙΡΙΣΗ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u="sng" dirty="0"/>
              <a:t>Διδακτεα υλη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9600" b="1" dirty="0"/>
              <a:t>Ιστορία</a:t>
            </a:r>
          </a:p>
          <a:p>
            <a:pPr>
              <a:buNone/>
            </a:pPr>
            <a:r>
              <a:rPr lang="el-GR" sz="9600" b="1" dirty="0"/>
              <a:t>Γήπεδο</a:t>
            </a:r>
          </a:p>
          <a:p>
            <a:pPr>
              <a:buNone/>
            </a:pPr>
            <a:r>
              <a:rPr lang="el-GR" sz="9600" b="1" dirty="0"/>
              <a:t>Επιφάνειες γηπέδων</a:t>
            </a:r>
          </a:p>
          <a:p>
            <a:pPr>
              <a:buNone/>
            </a:pPr>
            <a:r>
              <a:rPr lang="el-GR" sz="9600" b="1" dirty="0"/>
              <a:t>Ρακέτα</a:t>
            </a:r>
          </a:p>
          <a:p>
            <a:pPr>
              <a:buNone/>
            </a:pPr>
            <a:r>
              <a:rPr lang="el-GR" sz="9600" b="1" dirty="0"/>
              <a:t>Μπάλα</a:t>
            </a:r>
          </a:p>
          <a:p>
            <a:pPr>
              <a:buNone/>
            </a:pPr>
            <a:r>
              <a:rPr lang="el-GR" sz="9600" b="1" dirty="0"/>
              <a:t>Κράτημα ρακέτας</a:t>
            </a:r>
          </a:p>
          <a:p>
            <a:pPr>
              <a:buNone/>
            </a:pPr>
            <a:r>
              <a:rPr lang="el-GR" sz="9600" b="1" dirty="0"/>
              <a:t>Κατηγορίες βασικών χτυπημάτων</a:t>
            </a:r>
          </a:p>
          <a:p>
            <a:pPr>
              <a:buNone/>
            </a:pPr>
            <a:r>
              <a:rPr lang="el-GR" sz="9600" b="1" dirty="0"/>
              <a:t>Φάσεις χτυπήματος</a:t>
            </a:r>
          </a:p>
          <a:p>
            <a:pPr>
              <a:buNone/>
            </a:pPr>
            <a:r>
              <a:rPr lang="el-GR" sz="9600" b="1" dirty="0"/>
              <a:t>Μέτρημα</a:t>
            </a:r>
          </a:p>
          <a:p>
            <a:pPr>
              <a:buNone/>
            </a:pPr>
            <a:r>
              <a:rPr lang="el-GR" sz="9600" b="1" dirty="0"/>
              <a:t>Μεγάλα Τουρνουά</a:t>
            </a:r>
          </a:p>
          <a:p>
            <a:pPr>
              <a:buNone/>
            </a:pPr>
            <a:r>
              <a:rPr lang="en-US" sz="9600" b="1" dirty="0"/>
              <a:t>Davis cup</a:t>
            </a:r>
          </a:p>
          <a:p>
            <a:pPr>
              <a:buNone/>
            </a:pPr>
            <a:r>
              <a:rPr lang="en-US" sz="9600" b="1" dirty="0"/>
              <a:t>Federation cup</a:t>
            </a:r>
          </a:p>
          <a:p>
            <a:pPr>
              <a:buNone/>
            </a:pPr>
            <a:r>
              <a:rPr lang="el-GR" sz="9600" b="1" dirty="0"/>
              <a:t>Ορολογία χτυπημάτων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3693091"/>
            <a:ext cx="3292192" cy="27363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Ιστορια τηΣ αντισφαιρισησ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554162"/>
            <a:ext cx="8858280" cy="5089548"/>
          </a:xfrm>
        </p:spPr>
        <p:txBody>
          <a:bodyPr>
            <a:noAutofit/>
          </a:bodyPr>
          <a:lstStyle/>
          <a:p>
            <a:r>
              <a:rPr lang="el-GR" sz="1800" b="1" u="sng" dirty="0">
                <a:solidFill>
                  <a:schemeClr val="tx1"/>
                </a:solidFill>
              </a:rPr>
              <a:t>2000 π.Χ. </a:t>
            </a:r>
            <a:r>
              <a:rPr lang="el-GR" sz="1800" b="1" dirty="0">
                <a:solidFill>
                  <a:schemeClr val="tx1"/>
                </a:solidFill>
              </a:rPr>
              <a:t>: Από ανασκαφές που έγιναν στο Γκουρόμπ της Αιγύπτου φέρνουν στο φως ευρήματα εκείνης της εποχής από ένα παιχνίδι στο οποίο η μπάλα χτυπιόταν με ένα εργαλείο που μοιάζει με ρακέτα. </a:t>
            </a:r>
          </a:p>
          <a:p>
            <a:r>
              <a:rPr lang="el-GR" sz="1800" b="1" dirty="0">
                <a:solidFill>
                  <a:schemeClr val="tx1"/>
                </a:solidFill>
              </a:rPr>
              <a:t> </a:t>
            </a:r>
            <a:r>
              <a:rPr lang="el-GR" sz="1800" b="1" u="sng" dirty="0">
                <a:solidFill>
                  <a:schemeClr val="tx1"/>
                </a:solidFill>
              </a:rPr>
              <a:t>485 π.Χ. 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l-GR" sz="1800" b="1" dirty="0">
                <a:solidFill>
                  <a:schemeClr val="tx1"/>
                </a:solidFill>
              </a:rPr>
              <a:t> Ο Ηρόδοτος αποδόδει την ανακάλυψη της μπάλας στους Λυδείους.</a:t>
            </a:r>
          </a:p>
          <a:p>
            <a:r>
              <a:rPr lang="el-GR" sz="1800" b="1" dirty="0">
                <a:solidFill>
                  <a:schemeClr val="tx1"/>
                </a:solidFill>
              </a:rPr>
              <a:t> </a:t>
            </a:r>
            <a:r>
              <a:rPr lang="el-GR" sz="1800" b="1" u="sng" dirty="0">
                <a:solidFill>
                  <a:schemeClr val="tx1"/>
                </a:solidFill>
              </a:rPr>
              <a:t>425 π.Χ. 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l-GR" sz="1800" b="1" dirty="0">
                <a:solidFill>
                  <a:schemeClr val="tx1"/>
                </a:solidFill>
              </a:rPr>
              <a:t> Στην Αρχαία Ελλάδα εμφανίζεται από την εποχή του Ομήρου. Η ¨ Σφαιριστική ¨ βρισκόταν σε χρήση κατά την αρχαιότητα.</a:t>
            </a:r>
          </a:p>
          <a:p>
            <a:r>
              <a:rPr lang="el-GR" sz="1800" b="1" u="sng" dirty="0">
                <a:solidFill>
                  <a:schemeClr val="tx1"/>
                </a:solidFill>
              </a:rPr>
              <a:t>12</a:t>
            </a:r>
            <a:r>
              <a:rPr lang="el-GR" sz="1800" b="1" u="sng" baseline="30000" dirty="0">
                <a:solidFill>
                  <a:schemeClr val="tx1"/>
                </a:solidFill>
              </a:rPr>
              <a:t>ος</a:t>
            </a:r>
            <a:r>
              <a:rPr lang="el-GR" sz="1800" b="1" u="sng" dirty="0">
                <a:solidFill>
                  <a:schemeClr val="tx1"/>
                </a:solidFill>
              </a:rPr>
              <a:t> αι. μ.Χ. 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l-GR" sz="1800" b="1" dirty="0">
                <a:solidFill>
                  <a:schemeClr val="tx1"/>
                </a:solidFill>
              </a:rPr>
              <a:t> Εμφανίζεται στην Μεσαιωνική Γαλλία το </a:t>
            </a:r>
            <a:r>
              <a:rPr lang="en-US" sz="1800" b="1" dirty="0">
                <a:solidFill>
                  <a:schemeClr val="tx1"/>
                </a:solidFill>
              </a:rPr>
              <a:t>Royal Tennis </a:t>
            </a:r>
            <a:r>
              <a:rPr lang="el-GR" sz="1800" b="1" dirty="0">
                <a:solidFill>
                  <a:schemeClr val="tx1"/>
                </a:solidFill>
              </a:rPr>
              <a:t>που διαδίδεται σαν ¨</a:t>
            </a:r>
            <a:r>
              <a:rPr lang="en-US" sz="1800" b="1" dirty="0">
                <a:solidFill>
                  <a:schemeClr val="tx1"/>
                </a:solidFill>
              </a:rPr>
              <a:t> Je de </a:t>
            </a:r>
            <a:r>
              <a:rPr lang="en-US" sz="1800" b="1" dirty="0" err="1">
                <a:solidFill>
                  <a:schemeClr val="tx1"/>
                </a:solidFill>
              </a:rPr>
              <a:t>Paume</a:t>
            </a:r>
            <a:r>
              <a:rPr lang="el-GR" sz="1800" b="1" dirty="0">
                <a:solidFill>
                  <a:schemeClr val="tx1"/>
                </a:solidFill>
              </a:rPr>
              <a:t> ¨ ( Ζε ντε Πωμ – Παιχνίδι της Παλάμης ) .</a:t>
            </a:r>
          </a:p>
          <a:p>
            <a:r>
              <a:rPr lang="el-GR" sz="1800" b="1" u="sng" dirty="0">
                <a:solidFill>
                  <a:schemeClr val="tx1"/>
                </a:solidFill>
              </a:rPr>
              <a:t>13</a:t>
            </a:r>
            <a:r>
              <a:rPr lang="el-GR" sz="1800" b="1" u="sng" baseline="30000" dirty="0">
                <a:solidFill>
                  <a:schemeClr val="tx1"/>
                </a:solidFill>
              </a:rPr>
              <a:t>ος</a:t>
            </a:r>
            <a:r>
              <a:rPr lang="el-GR" sz="1800" b="1" u="sng" dirty="0">
                <a:solidFill>
                  <a:schemeClr val="tx1"/>
                </a:solidFill>
              </a:rPr>
              <a:t> αι. μ.Χ. 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l-GR" sz="1800" b="1" dirty="0">
                <a:solidFill>
                  <a:schemeClr val="tx1"/>
                </a:solidFill>
              </a:rPr>
              <a:t> Πρωτοεμφανίζεται στην Αγγλία. Όταν το παιχνίδι διεξαγόταν στην ύπαιθρο είχε την ονομασία ¨</a:t>
            </a:r>
            <a:r>
              <a:rPr lang="en-US" sz="1800" b="1" dirty="0">
                <a:solidFill>
                  <a:schemeClr val="tx1"/>
                </a:solidFill>
              </a:rPr>
              <a:t> Longue </a:t>
            </a:r>
            <a:r>
              <a:rPr lang="en-US" sz="1800" b="1" dirty="0" err="1">
                <a:solidFill>
                  <a:schemeClr val="tx1"/>
                </a:solidFill>
              </a:rPr>
              <a:t>Paume</a:t>
            </a:r>
            <a:r>
              <a:rPr lang="el-GR" sz="1800" b="1" dirty="0">
                <a:solidFill>
                  <a:schemeClr val="tx1"/>
                </a:solidFill>
              </a:rPr>
              <a:t> ¨ ( Λόνγκ Πωμ ), ενώ όταν παιζόταν σε εσωτερικούς χώρους 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el-GR" sz="1800" b="1" dirty="0">
                <a:solidFill>
                  <a:schemeClr val="tx1"/>
                </a:solidFill>
              </a:rPr>
              <a:t>¨ </a:t>
            </a:r>
            <a:r>
              <a:rPr lang="en-US" sz="1800" b="1" dirty="0">
                <a:solidFill>
                  <a:schemeClr val="tx1"/>
                </a:solidFill>
              </a:rPr>
              <a:t>Courte </a:t>
            </a:r>
            <a:r>
              <a:rPr lang="en-US" sz="1800" b="1" dirty="0" err="1">
                <a:solidFill>
                  <a:schemeClr val="tx1"/>
                </a:solidFill>
              </a:rPr>
              <a:t>Paume</a:t>
            </a:r>
            <a:r>
              <a:rPr lang="el-GR" sz="1800" b="1" dirty="0">
                <a:solidFill>
                  <a:schemeClr val="tx1"/>
                </a:solidFill>
              </a:rPr>
              <a:t> ¨ ( Κούρτ Πωμ ).</a:t>
            </a:r>
          </a:p>
          <a:p>
            <a:r>
              <a:rPr lang="el-GR" sz="1800" b="1" u="sng" dirty="0">
                <a:solidFill>
                  <a:schemeClr val="tx1"/>
                </a:solidFill>
              </a:rPr>
              <a:t>14</a:t>
            </a:r>
            <a:r>
              <a:rPr lang="el-GR" sz="1800" b="1" u="sng" baseline="30000" dirty="0">
                <a:solidFill>
                  <a:schemeClr val="tx1"/>
                </a:solidFill>
              </a:rPr>
              <a:t>ος</a:t>
            </a:r>
            <a:r>
              <a:rPr lang="el-GR" sz="1800" b="1" u="sng" dirty="0">
                <a:solidFill>
                  <a:schemeClr val="tx1"/>
                </a:solidFill>
              </a:rPr>
              <a:t> αι. Μ.Χ. </a:t>
            </a:r>
            <a:r>
              <a:rPr lang="en-US" sz="1800" b="1" dirty="0">
                <a:solidFill>
                  <a:schemeClr val="tx1"/>
                </a:solidFill>
              </a:rPr>
              <a:t>:</a:t>
            </a:r>
            <a:r>
              <a:rPr lang="el-GR" sz="1800" b="1" dirty="0">
                <a:solidFill>
                  <a:schemeClr val="tx1"/>
                </a:solidFill>
              </a:rPr>
              <a:t> Στο τέλος του 14</a:t>
            </a:r>
            <a:r>
              <a:rPr lang="el-GR" sz="1800" b="1" baseline="30000" dirty="0">
                <a:solidFill>
                  <a:schemeClr val="tx1"/>
                </a:solidFill>
              </a:rPr>
              <a:t>ου</a:t>
            </a:r>
            <a:r>
              <a:rPr lang="el-GR" sz="1800" b="1" dirty="0">
                <a:solidFill>
                  <a:schemeClr val="tx1"/>
                </a:solidFill>
              </a:rPr>
              <a:t> αιώνα ( 1396 ) ο Εδουάρδος ο 3</a:t>
            </a:r>
            <a:r>
              <a:rPr lang="el-GR" sz="1800" b="1" baseline="30000" dirty="0">
                <a:solidFill>
                  <a:schemeClr val="tx1"/>
                </a:solidFill>
              </a:rPr>
              <a:t>ος</a:t>
            </a:r>
            <a:r>
              <a:rPr lang="el-GR" sz="1800" b="1" dirty="0">
                <a:solidFill>
                  <a:schemeClr val="tx1"/>
                </a:solidFill>
              </a:rPr>
              <a:t> της Αγγλίας απαγόρευσε το παίξιμο πολλών παιχνιδιών μεταξύ των οποίων και το τέννις.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u="sng" dirty="0"/>
              <a:t>Court tennis</a:t>
            </a:r>
            <a:endParaRPr lang="el-GR" i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3816424" cy="5073858"/>
          </a:xfrm>
        </p:spPr>
      </p:pic>
    </p:spTree>
    <p:extLst>
      <p:ext uri="{BB962C8B-B14F-4D97-AF65-F5344CB8AC3E}">
        <p14:creationId xmlns:p14="http://schemas.microsoft.com/office/powerpoint/2010/main" val="245683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B050"/>
                </a:solidFill>
              </a:rPr>
              <a:t>Ιστορια τηΣ αντισφαιρισησ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0A22E"/>
              </a:buClr>
            </a:pPr>
            <a:r>
              <a:rPr lang="el-GR" sz="2000" b="1" u="sng" dirty="0">
                <a:solidFill>
                  <a:schemeClr val="tx1"/>
                </a:solidFill>
              </a:rPr>
              <a:t>16</a:t>
            </a:r>
            <a:r>
              <a:rPr lang="el-GR" sz="2000" b="1" u="sng" baseline="30000" dirty="0">
                <a:solidFill>
                  <a:schemeClr val="tx1"/>
                </a:solidFill>
              </a:rPr>
              <a:t>ος</a:t>
            </a:r>
            <a:r>
              <a:rPr lang="el-GR" sz="2000" b="1" u="sng" dirty="0">
                <a:solidFill>
                  <a:schemeClr val="tx1"/>
                </a:solidFill>
              </a:rPr>
              <a:t>  αι. μ.χ.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br>
              <a:rPr lang="el-GR" sz="2000" b="1" dirty="0">
                <a:solidFill>
                  <a:schemeClr val="tx1"/>
                </a:solidFill>
              </a:rPr>
            </a:br>
            <a:r>
              <a:rPr lang="el-GR" sz="2000" b="1" dirty="0">
                <a:solidFill>
                  <a:schemeClr val="tx1"/>
                </a:solidFill>
              </a:rPr>
              <a:t>- 1509 : Ο Ερρίκος ο 8</a:t>
            </a:r>
            <a:r>
              <a:rPr lang="el-GR" sz="2000" b="1" baseline="30000" dirty="0">
                <a:solidFill>
                  <a:schemeClr val="tx1"/>
                </a:solidFill>
              </a:rPr>
              <a:t>ος</a:t>
            </a:r>
            <a:r>
              <a:rPr lang="el-GR" sz="2000" b="1" dirty="0">
                <a:solidFill>
                  <a:schemeClr val="tx1"/>
                </a:solidFill>
              </a:rPr>
              <a:t> φαίνεται ότι ήταν επαγγελματίας τεννίστας, καθώς αναφέρεται ότι έπαιζε για χρήματα.</a:t>
            </a:r>
          </a:p>
          <a:p>
            <a:pPr lvl="0">
              <a:buClr>
                <a:srgbClr val="F0A22E"/>
              </a:buClr>
              <a:buNone/>
            </a:pPr>
            <a:r>
              <a:rPr lang="el-GR" sz="2000" b="1" dirty="0">
                <a:solidFill>
                  <a:schemeClr val="tx1"/>
                </a:solidFill>
              </a:rPr>
              <a:t>        - </a:t>
            </a:r>
            <a:r>
              <a:rPr lang="el-GR" sz="2000" b="1" u="sng" dirty="0">
                <a:solidFill>
                  <a:schemeClr val="tx1"/>
                </a:solidFill>
              </a:rPr>
              <a:t>1522 </a:t>
            </a:r>
            <a:r>
              <a:rPr lang="el-GR" sz="2000" b="1" dirty="0">
                <a:solidFill>
                  <a:schemeClr val="tx1"/>
                </a:solidFill>
              </a:rPr>
              <a:t>: Ο Έρασμος πιστοποιεί σε λατινικά κείμενά του το σύστημα σκοραρίσματος 15,30,40.</a:t>
            </a:r>
          </a:p>
          <a:p>
            <a:pPr lvl="0">
              <a:buClr>
                <a:srgbClr val="F0A22E"/>
              </a:buClr>
              <a:buNone/>
            </a:pPr>
            <a:r>
              <a:rPr lang="el-GR" sz="2000" b="1" dirty="0">
                <a:solidFill>
                  <a:schemeClr val="tx1"/>
                </a:solidFill>
              </a:rPr>
              <a:t>        - </a:t>
            </a:r>
            <a:r>
              <a:rPr lang="el-GR" sz="2000" b="1" u="sng" dirty="0">
                <a:solidFill>
                  <a:schemeClr val="tx1"/>
                </a:solidFill>
              </a:rPr>
              <a:t>1555 </a:t>
            </a:r>
            <a:r>
              <a:rPr lang="el-GR" sz="2000" b="1" dirty="0">
                <a:solidFill>
                  <a:schemeClr val="tx1"/>
                </a:solidFill>
              </a:rPr>
              <a:t>: Γράφτηκε το πρώτο γνωστό βιβλίο για την Αντισφαίριση με τίτλο ¨ </a:t>
            </a:r>
            <a:r>
              <a:rPr lang="en-US" sz="2000" b="1" dirty="0" err="1">
                <a:solidFill>
                  <a:schemeClr val="tx1"/>
                </a:solidFill>
              </a:rPr>
              <a:t>Trattato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della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Palla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¨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( Πραματεία περί της μπάλας ), από τον Αντόνιο Σκάϊνο ντε Σάλο. ( Ιταλός Ιερέας ).</a:t>
            </a:r>
            <a:br>
              <a:rPr lang="el-GR" sz="2000" b="1" dirty="0">
                <a:solidFill>
                  <a:schemeClr val="tx1"/>
                </a:solidFill>
              </a:rPr>
            </a:br>
            <a:r>
              <a:rPr lang="el-GR" sz="2000" b="1" dirty="0">
                <a:solidFill>
                  <a:schemeClr val="tx1"/>
                </a:solidFill>
              </a:rPr>
              <a:t>-  </a:t>
            </a:r>
            <a:r>
              <a:rPr lang="el-GR" sz="2000" b="1" u="sng" dirty="0">
                <a:solidFill>
                  <a:schemeClr val="tx1"/>
                </a:solidFill>
              </a:rPr>
              <a:t>1571 </a:t>
            </a:r>
            <a:r>
              <a:rPr lang="el-GR" sz="2000" b="1" dirty="0">
                <a:solidFill>
                  <a:schemeClr val="tx1"/>
                </a:solidFill>
              </a:rPr>
              <a:t>: Συγκροτείται η πρώτη αντισφαιριστική ένωση από τον Κάρολο τον 4</a:t>
            </a:r>
            <a:r>
              <a:rPr lang="el-GR" sz="2000" b="1" baseline="30000" dirty="0">
                <a:solidFill>
                  <a:schemeClr val="tx1"/>
                </a:solidFill>
              </a:rPr>
              <a:t>ο</a:t>
            </a:r>
            <a:r>
              <a:rPr lang="el-GR" sz="2000" b="1" dirty="0">
                <a:solidFill>
                  <a:schemeClr val="tx1"/>
                </a:solidFill>
              </a:rPr>
              <a:t> της Γαλλίας με τη μορφή Σωματείου Επαγγελματιών Τένις.</a:t>
            </a:r>
          </a:p>
          <a:p>
            <a:pPr lvl="0">
              <a:buClr>
                <a:srgbClr val="F0A22E"/>
              </a:buClr>
              <a:buNone/>
            </a:pPr>
            <a:r>
              <a:rPr lang="el-GR" sz="2000" b="1" dirty="0">
                <a:solidFill>
                  <a:schemeClr val="tx1"/>
                </a:solidFill>
              </a:rPr>
              <a:t>        - </a:t>
            </a:r>
            <a:r>
              <a:rPr lang="el-GR" sz="2000" b="1" u="sng" dirty="0">
                <a:solidFill>
                  <a:schemeClr val="tx1"/>
                </a:solidFill>
              </a:rPr>
              <a:t>1583 </a:t>
            </a:r>
            <a:r>
              <a:rPr lang="el-GR" sz="2000" b="1" dirty="0">
                <a:solidFill>
                  <a:schemeClr val="tx1"/>
                </a:solidFill>
              </a:rPr>
              <a:t>: Εμφανίζεται η πρώτη χορδισμένη ρακέτα.</a:t>
            </a:r>
          </a:p>
          <a:p>
            <a:pPr lvl="0">
              <a:buClr>
                <a:srgbClr val="F0A22E"/>
              </a:buClr>
              <a:buNone/>
            </a:pPr>
            <a:r>
              <a:rPr lang="el-GR" sz="2000" b="1" dirty="0">
                <a:solidFill>
                  <a:schemeClr val="tx1"/>
                </a:solidFill>
              </a:rPr>
              <a:t>        - </a:t>
            </a:r>
            <a:r>
              <a:rPr lang="el-GR" sz="2000" b="1" u="sng" dirty="0">
                <a:solidFill>
                  <a:schemeClr val="tx1"/>
                </a:solidFill>
              </a:rPr>
              <a:t>1592 </a:t>
            </a:r>
            <a:r>
              <a:rPr lang="el-GR" sz="2000" b="1" dirty="0">
                <a:solidFill>
                  <a:schemeClr val="tx1"/>
                </a:solidFill>
              </a:rPr>
              <a:t>: Γράφονται οι πρώτοι κωδικοποιημένοι κανόνες του αθλήματος από τον Γάλλο  Φορμπέ.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748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l-GR" dirty="0">
              <a:solidFill>
                <a:schemeClr val="tx1"/>
              </a:solidFill>
            </a:endParaRPr>
          </a:p>
          <a:p>
            <a:r>
              <a:rPr lang="el-GR" sz="2600" b="1" u="sng" dirty="0"/>
              <a:t>17</a:t>
            </a:r>
            <a:r>
              <a:rPr lang="el-GR" sz="2600" b="1" u="sng" baseline="30000" dirty="0"/>
              <a:t>ος</a:t>
            </a:r>
            <a:r>
              <a:rPr lang="el-GR" sz="2600" b="1" u="sng" dirty="0"/>
              <a:t> – 18</a:t>
            </a:r>
            <a:r>
              <a:rPr lang="el-GR" sz="2600" b="1" u="sng" baseline="30000" dirty="0"/>
              <a:t>ος</a:t>
            </a:r>
            <a:r>
              <a:rPr lang="el-GR" sz="2600" b="1" u="sng" dirty="0"/>
              <a:t> αι. μ.Χ </a:t>
            </a:r>
            <a:r>
              <a:rPr lang="el-GR" sz="2600" b="1" dirty="0"/>
              <a:t>: Γίνεται δημοφηλές  στην Αγγλία το Field ή Long Tennis  ,εκτοπίζει το κρίκετ.</a:t>
            </a:r>
          </a:p>
          <a:p>
            <a:r>
              <a:rPr lang="el-GR" sz="2600" b="1" u="sng" dirty="0"/>
              <a:t>19</a:t>
            </a:r>
            <a:r>
              <a:rPr lang="el-GR" sz="2600" b="1" u="sng" baseline="30000" dirty="0"/>
              <a:t>ος</a:t>
            </a:r>
            <a:r>
              <a:rPr lang="el-GR" sz="2600" b="1" u="sng" dirty="0"/>
              <a:t> αι. μ.Χ. </a:t>
            </a:r>
            <a:r>
              <a:rPr lang="el-GR" sz="2600" b="1" dirty="0"/>
              <a:t>: Το τένις με τη σημερινή μορφή γεννήθηκε στην Αγγλία όπου και πρωτοπαίχτηκε πάνω σε γρασίδι, και πήρε την ονομασία </a:t>
            </a:r>
            <a:r>
              <a:rPr lang="el-GR" sz="2600" b="1" dirty="0">
                <a:solidFill>
                  <a:srgbClr val="00B050"/>
                </a:solidFill>
              </a:rPr>
              <a:t>¨</a:t>
            </a:r>
            <a:r>
              <a:rPr lang="en-US" sz="2600" b="1" dirty="0">
                <a:solidFill>
                  <a:srgbClr val="00B050"/>
                </a:solidFill>
              </a:rPr>
              <a:t>Lawn Tennis</a:t>
            </a:r>
            <a:r>
              <a:rPr lang="el-GR" sz="2600" b="1" dirty="0">
                <a:solidFill>
                  <a:srgbClr val="00B050"/>
                </a:solidFill>
              </a:rPr>
              <a:t> ¨ </a:t>
            </a:r>
            <a:r>
              <a:rPr lang="el-GR" sz="2600" b="1" dirty="0">
                <a:solidFill>
                  <a:schemeClr val="tx1"/>
                </a:solidFill>
              </a:rPr>
              <a:t>.</a:t>
            </a:r>
            <a:endParaRPr lang="el-GR" sz="2600" b="1" dirty="0"/>
          </a:p>
          <a:p>
            <a:r>
              <a:rPr lang="el-GR" sz="2600" b="1" dirty="0"/>
              <a:t>- </a:t>
            </a:r>
            <a:r>
              <a:rPr lang="el-GR" sz="2600" b="1" u="sng" dirty="0"/>
              <a:t>1873 </a:t>
            </a:r>
            <a:r>
              <a:rPr lang="el-GR" sz="2600" b="1" dirty="0"/>
              <a:t>: Γράφτηκε ο πρώτος κανονισμός για το παιχνίδι, ¨ </a:t>
            </a:r>
            <a:r>
              <a:rPr lang="el-GR" sz="2600" b="1" dirty="0">
                <a:solidFill>
                  <a:srgbClr val="00B050"/>
                </a:solidFill>
              </a:rPr>
              <a:t>Σφαιριστική </a:t>
            </a:r>
            <a:r>
              <a:rPr lang="en-US" sz="2600" b="1" dirty="0">
                <a:solidFill>
                  <a:srgbClr val="00B050"/>
                </a:solidFill>
              </a:rPr>
              <a:t>or Lawn Tennis</a:t>
            </a:r>
            <a:r>
              <a:rPr lang="el-GR" sz="2600" b="1" dirty="0">
                <a:solidFill>
                  <a:srgbClr val="00B050"/>
                </a:solidFill>
              </a:rPr>
              <a:t> ¨ </a:t>
            </a:r>
            <a:r>
              <a:rPr lang="el-GR" sz="2600" b="1" dirty="0"/>
              <a:t>.</a:t>
            </a:r>
          </a:p>
          <a:p>
            <a:r>
              <a:rPr lang="el-GR" sz="2600" b="1" dirty="0"/>
              <a:t>- </a:t>
            </a:r>
            <a:r>
              <a:rPr lang="el-GR" sz="2600" b="1" u="sng" dirty="0"/>
              <a:t>1874 </a:t>
            </a:r>
            <a:r>
              <a:rPr lang="el-GR" sz="2600" b="1" dirty="0"/>
              <a:t>: Ένα νέο βελτιωμένο ευμετακόμιστο γήπεδο για το παίξιμο του Αρχαίου παιχνιδιού του τένις.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Ιστορια  τηΣ  αντισφαιρισησ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000" b="1" u="sng" dirty="0">
                <a:solidFill>
                  <a:schemeClr val="tx1"/>
                </a:solidFill>
              </a:rPr>
              <a:t>1862 </a:t>
            </a:r>
            <a:r>
              <a:rPr lang="en-US" sz="2000" b="1" u="sng" dirty="0">
                <a:solidFill>
                  <a:schemeClr val="tx1"/>
                </a:solidFill>
              </a:rPr>
              <a:t>:</a:t>
            </a:r>
            <a:r>
              <a:rPr lang="el-GR" sz="2000" b="1" u="sng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δημιουργία του πρώτου  ομίλου Aντισφαίρισης στο Λήμινγκτον από τον ταγματάρχη Χάρρυ Τζέμ</a:t>
            </a:r>
          </a:p>
          <a:p>
            <a:r>
              <a:rPr lang="el-GR" sz="2000" b="1" u="sng" dirty="0">
                <a:solidFill>
                  <a:schemeClr val="tx1"/>
                </a:solidFill>
              </a:rPr>
              <a:t>1896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l-GR" sz="2000" b="1" dirty="0">
                <a:solidFill>
                  <a:schemeClr val="tx1"/>
                </a:solidFill>
              </a:rPr>
              <a:t> εισάγεται στο πρόγραμμα των πρώτων σύγχρονων Ολυμπιακών Αγώνων και ήταν το μοναδικό άθλημα με μπάλα(ΑΘΗΝΑ Ο.Α.ΑΘΗΝΩΝ)</a:t>
            </a:r>
          </a:p>
          <a:p>
            <a:r>
              <a:rPr lang="el-GR" sz="2000" b="1" u="sng" dirty="0">
                <a:solidFill>
                  <a:schemeClr val="tx1"/>
                </a:solidFill>
              </a:rPr>
              <a:t>1913</a:t>
            </a:r>
            <a:r>
              <a:rPr lang="en-US" sz="2000" b="1" u="sng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l-GR" sz="2000" b="1" dirty="0">
                <a:solidFill>
                  <a:schemeClr val="tx1"/>
                </a:solidFill>
              </a:rPr>
              <a:t>σχηματίζεται η </a:t>
            </a:r>
            <a:r>
              <a:rPr lang="en-US" sz="2000" b="1" dirty="0">
                <a:solidFill>
                  <a:schemeClr val="tx1"/>
                </a:solidFill>
              </a:rPr>
              <a:t>International Tennis Federation (</a:t>
            </a:r>
            <a:r>
              <a:rPr lang="el-GR" sz="2000" b="1" dirty="0">
                <a:solidFill>
                  <a:schemeClr val="tx1"/>
                </a:solidFill>
              </a:rPr>
              <a:t>Διεθνής Ομοσπονδία Αντισφαίρισης</a:t>
            </a:r>
            <a:r>
              <a:rPr lang="en-US" sz="2000" b="1" dirty="0">
                <a:solidFill>
                  <a:schemeClr val="tx1"/>
                </a:solidFill>
              </a:rPr>
              <a:t>)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</a:p>
          <a:p>
            <a:r>
              <a:rPr lang="el-GR" sz="2000" b="1" u="sng" dirty="0">
                <a:solidFill>
                  <a:schemeClr val="tx1"/>
                </a:solidFill>
              </a:rPr>
              <a:t>1924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l-GR" sz="2000" b="1" dirty="0">
                <a:solidFill>
                  <a:schemeClr val="tx1"/>
                </a:solidFill>
              </a:rPr>
              <a:t>ήταν η τελευταία χρονιά που το τένις συμπεριλαμβανόταν στους Ο.Α.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l-GR" sz="2000" b="1" u="sng" dirty="0">
                <a:solidFill>
                  <a:schemeClr val="tx1"/>
                </a:solidFill>
              </a:rPr>
              <a:t>Δεκαετία του 70’ </a:t>
            </a:r>
            <a:r>
              <a:rPr lang="el-GR" sz="2000" b="1" dirty="0">
                <a:solidFill>
                  <a:schemeClr val="tx1"/>
                </a:solidFill>
              </a:rPr>
              <a:t>Ιδρυση της </a:t>
            </a:r>
            <a:r>
              <a:rPr lang="en-US" sz="2000" b="1" dirty="0">
                <a:solidFill>
                  <a:schemeClr val="tx1"/>
                </a:solidFill>
              </a:rPr>
              <a:t>ATP(Association Tennis Professional)</a:t>
            </a:r>
            <a:r>
              <a:rPr lang="el-GR" sz="2000" b="1" dirty="0">
                <a:solidFill>
                  <a:schemeClr val="tx1"/>
                </a:solidFill>
              </a:rPr>
              <a:t> και της </a:t>
            </a:r>
            <a:r>
              <a:rPr lang="en-US" sz="2000" b="1" dirty="0">
                <a:solidFill>
                  <a:schemeClr val="tx1"/>
                </a:solidFill>
              </a:rPr>
              <a:t>WTA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Women Tennis Association)</a:t>
            </a:r>
            <a:endParaRPr lang="el-GR" sz="2000" b="1" dirty="0">
              <a:solidFill>
                <a:schemeClr val="tx1"/>
              </a:solidFill>
            </a:endParaRPr>
          </a:p>
          <a:p>
            <a:r>
              <a:rPr lang="el-GR" sz="2000" b="1" u="sng" dirty="0">
                <a:solidFill>
                  <a:schemeClr val="tx1"/>
                </a:solidFill>
              </a:rPr>
              <a:t>1984:</a:t>
            </a:r>
            <a:r>
              <a:rPr lang="el-GR" sz="2000" b="1" dirty="0">
                <a:solidFill>
                  <a:schemeClr val="tx1"/>
                </a:solidFill>
              </a:rPr>
              <a:t>αθλημα επίδειξης στο Los Angeles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u="sng" dirty="0">
                <a:solidFill>
                  <a:schemeClr val="tx1"/>
                </a:solidFill>
              </a:rPr>
              <a:t>1988 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r>
              <a:rPr lang="el-GR" sz="2000" b="1" dirty="0">
                <a:solidFill>
                  <a:schemeClr val="tx1"/>
                </a:solidFill>
              </a:rPr>
              <a:t> στο </a:t>
            </a:r>
            <a:r>
              <a:rPr lang="el-GR" sz="1600" b="1" dirty="0">
                <a:solidFill>
                  <a:schemeClr val="tx1"/>
                </a:solidFill>
              </a:rPr>
              <a:t>πρόγραμμα</a:t>
            </a:r>
            <a:r>
              <a:rPr lang="el-GR" sz="2000" b="1" dirty="0">
                <a:solidFill>
                  <a:schemeClr val="tx1"/>
                </a:solidFill>
              </a:rPr>
              <a:t> των Ολυμπιακών Αγώνων ως επίσημο άθλημα στη Σεούλ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billtil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3103808" cy="2873896"/>
          </a:xfrm>
          <a:prstGeom prst="rect">
            <a:avLst/>
          </a:prstGeom>
        </p:spPr>
      </p:pic>
      <p:pic>
        <p:nvPicPr>
          <p:cNvPr id="3" name="2 - Εικόνα" descr="la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764704"/>
            <a:ext cx="3024336" cy="2520280"/>
          </a:xfrm>
          <a:prstGeom prst="rect">
            <a:avLst/>
          </a:prstGeom>
        </p:spPr>
      </p:pic>
      <p:pic>
        <p:nvPicPr>
          <p:cNvPr id="4" name="3 - Εικόνα" descr="350px-1896_Olympic_tenn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356992"/>
            <a:ext cx="3200400" cy="2157984"/>
          </a:xfrm>
          <a:prstGeom prst="rect">
            <a:avLst/>
          </a:prstGeom>
        </p:spPr>
      </p:pic>
      <p:pic>
        <p:nvPicPr>
          <p:cNvPr id="5" name="4 - Εικόνα" descr="tenn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140968"/>
            <a:ext cx="3352800" cy="3352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304</TotalTime>
  <Words>555</Words>
  <Application>Microsoft Office PowerPoint</Application>
  <PresentationFormat>Προβολή στην οθόνη (4:3)</PresentationFormat>
  <Paragraphs>44</Paragraphs>
  <Slides>9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Calibri</vt:lpstr>
      <vt:lpstr>Franklin Gothic Book</vt:lpstr>
      <vt:lpstr>Franklin Gothic Medium</vt:lpstr>
      <vt:lpstr>Wingdings 2</vt:lpstr>
      <vt:lpstr>Διαστημικό</vt:lpstr>
      <vt:lpstr>ΑΝΤΙΣΦΑΙΡΙΣΗ</vt:lpstr>
      <vt:lpstr>Διδακτεα υλη</vt:lpstr>
      <vt:lpstr>Ιστορια τηΣ αντισφαιρισησ</vt:lpstr>
      <vt:lpstr>Court tennis</vt:lpstr>
      <vt:lpstr>Ιστορια τηΣ αντισφαιρισησ</vt:lpstr>
      <vt:lpstr>Παρουσίαση του PowerPoint</vt:lpstr>
      <vt:lpstr>Ιστορια  τηΣ  αντισφαιρισησ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ΑΝΤΙΣΦΑΙΡΙΣΗ</dc:title>
  <dc:creator>Μυρτουλάτσι</dc:creator>
  <cp:lastModifiedBy>Nikolaos Grivas</cp:lastModifiedBy>
  <cp:revision>46</cp:revision>
  <dcterms:created xsi:type="dcterms:W3CDTF">2011-03-03T14:47:10Z</dcterms:created>
  <dcterms:modified xsi:type="dcterms:W3CDTF">2024-03-10T16:20:27Z</dcterms:modified>
</cp:coreProperties>
</file>