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3"/>
  </p:notesMasterIdLst>
  <p:sldIdLst>
    <p:sldId id="257" r:id="rId2"/>
    <p:sldId id="258" r:id="rId3"/>
    <p:sldId id="310"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353" r:id="rId24"/>
    <p:sldId id="278" r:id="rId25"/>
    <p:sldId id="279" r:id="rId26"/>
    <p:sldId id="280" r:id="rId27"/>
    <p:sldId id="281" r:id="rId28"/>
    <p:sldId id="282" r:id="rId29"/>
    <p:sldId id="283" r:id="rId30"/>
    <p:sldId id="284" r:id="rId31"/>
    <p:sldId id="285" r:id="rId32"/>
    <p:sldId id="286" r:id="rId33"/>
    <p:sldId id="287" r:id="rId34"/>
    <p:sldId id="291" r:id="rId35"/>
    <p:sldId id="288" r:id="rId36"/>
    <p:sldId id="289" r:id="rId37"/>
    <p:sldId id="290" r:id="rId38"/>
    <p:sldId id="292" r:id="rId39"/>
    <p:sldId id="293" r:id="rId40"/>
    <p:sldId id="294" r:id="rId41"/>
    <p:sldId id="295" r:id="rId42"/>
    <p:sldId id="296" r:id="rId43"/>
    <p:sldId id="297" r:id="rId44"/>
    <p:sldId id="298" r:id="rId45"/>
    <p:sldId id="299" r:id="rId46"/>
    <p:sldId id="300" r:id="rId47"/>
    <p:sldId id="309" r:id="rId48"/>
    <p:sldId id="301" r:id="rId49"/>
    <p:sldId id="302" r:id="rId50"/>
    <p:sldId id="303" r:id="rId51"/>
    <p:sldId id="304" r:id="rId52"/>
    <p:sldId id="305" r:id="rId53"/>
    <p:sldId id="306" r:id="rId54"/>
    <p:sldId id="311" r:id="rId55"/>
    <p:sldId id="312" r:id="rId56"/>
    <p:sldId id="314" r:id="rId57"/>
    <p:sldId id="345" r:id="rId58"/>
    <p:sldId id="307" r:id="rId59"/>
    <p:sldId id="351" r:id="rId60"/>
    <p:sldId id="352" r:id="rId61"/>
    <p:sldId id="346" r:id="rId62"/>
    <p:sldId id="347" r:id="rId63"/>
    <p:sldId id="348" r:id="rId64"/>
    <p:sldId id="315" r:id="rId65"/>
    <p:sldId id="316" r:id="rId66"/>
    <p:sldId id="317" r:id="rId67"/>
    <p:sldId id="318" r:id="rId68"/>
    <p:sldId id="321" r:id="rId69"/>
    <p:sldId id="322" r:id="rId70"/>
    <p:sldId id="323"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56" r:id="rId86"/>
    <p:sldId id="354" r:id="rId87"/>
    <p:sldId id="355" r:id="rId88"/>
    <p:sldId id="341" r:id="rId89"/>
    <p:sldId id="342" r:id="rId90"/>
    <p:sldId id="343" r:id="rId91"/>
    <p:sldId id="308" r:id="rId92"/>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398"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1ECA56-9D93-46E6-AB78-0D858A6CDAA6}" type="datetimeFigureOut">
              <a:rPr lang="el-GR" smtClean="0"/>
              <a:t>12/9/2020</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ECC046-0CEE-4FA6-878D-7A94DE34E335}" type="slidenum">
              <a:rPr lang="el-GR" smtClean="0"/>
              <a:t>‹#›</a:t>
            </a:fld>
            <a:endParaRPr lang="el-GR"/>
          </a:p>
        </p:txBody>
      </p:sp>
    </p:spTree>
    <p:extLst>
      <p:ext uri="{BB962C8B-B14F-4D97-AF65-F5344CB8AC3E}">
        <p14:creationId xmlns:p14="http://schemas.microsoft.com/office/powerpoint/2010/main" val="2861861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smtClean="0"/>
          </a:p>
        </p:txBody>
      </p:sp>
      <p:sp>
        <p:nvSpPr>
          <p:cNvPr id="5427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09" indent="-285734" eaLnBrk="0" hangingPunct="0">
              <a:spcBef>
                <a:spcPct val="30000"/>
              </a:spcBef>
              <a:defRPr sz="1200">
                <a:solidFill>
                  <a:schemeClr val="tx1"/>
                </a:solidFill>
                <a:latin typeface="Calibri" pitchFamily="34" charset="0"/>
              </a:defRPr>
            </a:lvl2pPr>
            <a:lvl3pPr marL="1142936" indent="-228587" eaLnBrk="0" hangingPunct="0">
              <a:spcBef>
                <a:spcPct val="30000"/>
              </a:spcBef>
              <a:defRPr sz="1200">
                <a:solidFill>
                  <a:schemeClr val="tx1"/>
                </a:solidFill>
                <a:latin typeface="Calibri" pitchFamily="34" charset="0"/>
              </a:defRPr>
            </a:lvl3pPr>
            <a:lvl4pPr marL="1600110" indent="-228587" eaLnBrk="0" hangingPunct="0">
              <a:spcBef>
                <a:spcPct val="30000"/>
              </a:spcBef>
              <a:defRPr sz="1200">
                <a:solidFill>
                  <a:schemeClr val="tx1"/>
                </a:solidFill>
                <a:latin typeface="Calibri" pitchFamily="34" charset="0"/>
              </a:defRPr>
            </a:lvl4pPr>
            <a:lvl5pPr marL="2057285" indent="-228587" eaLnBrk="0" hangingPunct="0">
              <a:spcBef>
                <a:spcPct val="30000"/>
              </a:spcBef>
              <a:defRPr sz="1200">
                <a:solidFill>
                  <a:schemeClr val="tx1"/>
                </a:solidFill>
                <a:latin typeface="Calibri" pitchFamily="34" charset="0"/>
              </a:defRPr>
            </a:lvl5pPr>
            <a:lvl6pPr marL="2514459" indent="-228587" eaLnBrk="0" fontAlgn="base" hangingPunct="0">
              <a:spcBef>
                <a:spcPct val="30000"/>
              </a:spcBef>
              <a:spcAft>
                <a:spcPct val="0"/>
              </a:spcAft>
              <a:defRPr sz="1200">
                <a:solidFill>
                  <a:schemeClr val="tx1"/>
                </a:solidFill>
                <a:latin typeface="Calibri" pitchFamily="34" charset="0"/>
              </a:defRPr>
            </a:lvl6pPr>
            <a:lvl7pPr marL="2971634" indent="-228587" eaLnBrk="0" fontAlgn="base" hangingPunct="0">
              <a:spcBef>
                <a:spcPct val="30000"/>
              </a:spcBef>
              <a:spcAft>
                <a:spcPct val="0"/>
              </a:spcAft>
              <a:defRPr sz="1200">
                <a:solidFill>
                  <a:schemeClr val="tx1"/>
                </a:solidFill>
                <a:latin typeface="Calibri" pitchFamily="34" charset="0"/>
              </a:defRPr>
            </a:lvl7pPr>
            <a:lvl8pPr marL="3428808" indent="-228587" eaLnBrk="0" fontAlgn="base" hangingPunct="0">
              <a:spcBef>
                <a:spcPct val="30000"/>
              </a:spcBef>
              <a:spcAft>
                <a:spcPct val="0"/>
              </a:spcAft>
              <a:defRPr sz="1200">
                <a:solidFill>
                  <a:schemeClr val="tx1"/>
                </a:solidFill>
                <a:latin typeface="Calibri" pitchFamily="34" charset="0"/>
              </a:defRPr>
            </a:lvl8pPr>
            <a:lvl9pPr marL="3885983" indent="-228587"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EF6BCB8-0BDD-4203-A19C-A17A383F7284}" type="slidenum">
              <a:rPr lang="el-GR" altLang="el-GR" smtClean="0">
                <a:latin typeface="Arial" charset="0"/>
              </a:rPr>
              <a:pPr eaLnBrk="1" hangingPunct="1">
                <a:spcBef>
                  <a:spcPct val="0"/>
                </a:spcBef>
              </a:pPr>
              <a:t>11</a:t>
            </a:fld>
            <a:endParaRPr lang="el-GR" altLang="el-GR"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l-GR" smtClean="0">
              <a:cs typeface="Arial" charset="0"/>
            </a:endParaRPr>
          </a:p>
        </p:txBody>
      </p:sp>
      <p:sp>
        <p:nvSpPr>
          <p:cNvPr id="4" name="Slide Number Placeholder 3"/>
          <p:cNvSpPr>
            <a:spLocks noGrp="1"/>
          </p:cNvSpPr>
          <p:nvPr>
            <p:ph type="sldNum" sz="quarter" idx="5"/>
          </p:nvPr>
        </p:nvSpPr>
        <p:spPr/>
        <p:txBody>
          <a:bodyPr/>
          <a:lstStyle/>
          <a:p>
            <a:pPr>
              <a:defRPr/>
            </a:pPr>
            <a:fld id="{6FAD6832-59FC-4D6F-8794-B4CC99868020}" type="slidenum">
              <a:rPr lang="en-US" smtClean="0"/>
              <a:pPr>
                <a:defRPr/>
              </a:pPr>
              <a:t>57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900ADF2-B08B-47BC-8BDF-FD1796A61FF0}" type="datetimeFigureOut">
              <a:rPr lang="el-GR" smtClean="0"/>
              <a:t>12/9/2020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3D13872A-041B-41A8-BC57-AE3645D51558}" type="slidenum">
              <a:rPr lang="el-GR" smtClean="0"/>
              <a:t>‹#›</a:t>
            </a:fld>
            <a:endParaRPr lang="el-GR"/>
          </a:p>
        </p:txBody>
      </p:sp>
    </p:spTree>
    <p:extLst>
      <p:ext uri="{BB962C8B-B14F-4D97-AF65-F5344CB8AC3E}">
        <p14:creationId xmlns:p14="http://schemas.microsoft.com/office/powerpoint/2010/main" val="1651666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900ADF2-B08B-47BC-8BDF-FD1796A61FF0}" type="datetimeFigureOut">
              <a:rPr lang="el-GR" smtClean="0"/>
              <a:t>12/9/2020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3D13872A-041B-41A8-BC57-AE3645D51558}" type="slidenum">
              <a:rPr lang="el-GR" smtClean="0"/>
              <a:t>‹#›</a:t>
            </a:fld>
            <a:endParaRPr lang="el-GR"/>
          </a:p>
        </p:txBody>
      </p:sp>
    </p:spTree>
    <p:extLst>
      <p:ext uri="{BB962C8B-B14F-4D97-AF65-F5344CB8AC3E}">
        <p14:creationId xmlns:p14="http://schemas.microsoft.com/office/powerpoint/2010/main" val="2040344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900ADF2-B08B-47BC-8BDF-FD1796A61FF0}" type="datetimeFigureOut">
              <a:rPr lang="el-GR" smtClean="0"/>
              <a:t>12/9/2020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3D13872A-041B-41A8-BC57-AE3645D51558}" type="slidenum">
              <a:rPr lang="el-GR" smtClean="0"/>
              <a:t>‹#›</a:t>
            </a:fld>
            <a:endParaRPr lang="el-GR"/>
          </a:p>
        </p:txBody>
      </p:sp>
    </p:spTree>
    <p:extLst>
      <p:ext uri="{BB962C8B-B14F-4D97-AF65-F5344CB8AC3E}">
        <p14:creationId xmlns:p14="http://schemas.microsoft.com/office/powerpoint/2010/main" val="2593947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900ADF2-B08B-47BC-8BDF-FD1796A61FF0}" type="datetimeFigureOut">
              <a:rPr lang="el-GR" smtClean="0"/>
              <a:t>12/9/2020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3D13872A-041B-41A8-BC57-AE3645D51558}" type="slidenum">
              <a:rPr lang="el-GR" smtClean="0"/>
              <a:t>‹#›</a:t>
            </a:fld>
            <a:endParaRPr lang="el-GR"/>
          </a:p>
        </p:txBody>
      </p:sp>
    </p:spTree>
    <p:extLst>
      <p:ext uri="{BB962C8B-B14F-4D97-AF65-F5344CB8AC3E}">
        <p14:creationId xmlns:p14="http://schemas.microsoft.com/office/powerpoint/2010/main" val="4181413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900ADF2-B08B-47BC-8BDF-FD1796A61FF0}" type="datetimeFigureOut">
              <a:rPr lang="el-GR" smtClean="0"/>
              <a:t>12/9/2020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3D13872A-041B-41A8-BC57-AE3645D51558}" type="slidenum">
              <a:rPr lang="el-GR" smtClean="0"/>
              <a:t>‹#›</a:t>
            </a:fld>
            <a:endParaRPr lang="el-GR"/>
          </a:p>
        </p:txBody>
      </p:sp>
    </p:spTree>
    <p:extLst>
      <p:ext uri="{BB962C8B-B14F-4D97-AF65-F5344CB8AC3E}">
        <p14:creationId xmlns:p14="http://schemas.microsoft.com/office/powerpoint/2010/main" val="2316339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900ADF2-B08B-47BC-8BDF-FD1796A61FF0}" type="datetimeFigureOut">
              <a:rPr lang="el-GR" smtClean="0"/>
              <a:t>12/9/2020</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3D13872A-041B-41A8-BC57-AE3645D51558}" type="slidenum">
              <a:rPr lang="el-GR" smtClean="0"/>
              <a:t>‹#›</a:t>
            </a:fld>
            <a:endParaRPr lang="el-GR"/>
          </a:p>
        </p:txBody>
      </p:sp>
    </p:spTree>
    <p:extLst>
      <p:ext uri="{BB962C8B-B14F-4D97-AF65-F5344CB8AC3E}">
        <p14:creationId xmlns:p14="http://schemas.microsoft.com/office/powerpoint/2010/main" val="1015252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900ADF2-B08B-47BC-8BDF-FD1796A61FF0}" type="datetimeFigureOut">
              <a:rPr lang="el-GR" smtClean="0"/>
              <a:t>12/9/2020</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3D13872A-041B-41A8-BC57-AE3645D51558}" type="slidenum">
              <a:rPr lang="el-GR" smtClean="0"/>
              <a:t>‹#›</a:t>
            </a:fld>
            <a:endParaRPr lang="el-GR"/>
          </a:p>
        </p:txBody>
      </p:sp>
    </p:spTree>
    <p:extLst>
      <p:ext uri="{BB962C8B-B14F-4D97-AF65-F5344CB8AC3E}">
        <p14:creationId xmlns:p14="http://schemas.microsoft.com/office/powerpoint/2010/main" val="2213812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900ADF2-B08B-47BC-8BDF-FD1796A61FF0}" type="datetimeFigureOut">
              <a:rPr lang="el-GR" smtClean="0"/>
              <a:t>12/9/2020</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3D13872A-041B-41A8-BC57-AE3645D51558}" type="slidenum">
              <a:rPr lang="el-GR" smtClean="0"/>
              <a:t>‹#›</a:t>
            </a:fld>
            <a:endParaRPr lang="el-GR"/>
          </a:p>
        </p:txBody>
      </p:sp>
    </p:spTree>
    <p:extLst>
      <p:ext uri="{BB962C8B-B14F-4D97-AF65-F5344CB8AC3E}">
        <p14:creationId xmlns:p14="http://schemas.microsoft.com/office/powerpoint/2010/main" val="1957464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900ADF2-B08B-47BC-8BDF-FD1796A61FF0}" type="datetimeFigureOut">
              <a:rPr lang="el-GR" smtClean="0"/>
              <a:t>12/9/2020</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3D13872A-041B-41A8-BC57-AE3645D51558}" type="slidenum">
              <a:rPr lang="el-GR" smtClean="0"/>
              <a:t>‹#›</a:t>
            </a:fld>
            <a:endParaRPr lang="el-GR"/>
          </a:p>
        </p:txBody>
      </p:sp>
    </p:spTree>
    <p:extLst>
      <p:ext uri="{BB962C8B-B14F-4D97-AF65-F5344CB8AC3E}">
        <p14:creationId xmlns:p14="http://schemas.microsoft.com/office/powerpoint/2010/main" val="2985779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900ADF2-B08B-47BC-8BDF-FD1796A61FF0}" type="datetimeFigureOut">
              <a:rPr lang="el-GR" smtClean="0"/>
              <a:t>12/9/2020</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3D13872A-041B-41A8-BC57-AE3645D51558}" type="slidenum">
              <a:rPr lang="el-GR" smtClean="0"/>
              <a:t>‹#›</a:t>
            </a:fld>
            <a:endParaRPr lang="el-GR"/>
          </a:p>
        </p:txBody>
      </p:sp>
    </p:spTree>
    <p:extLst>
      <p:ext uri="{BB962C8B-B14F-4D97-AF65-F5344CB8AC3E}">
        <p14:creationId xmlns:p14="http://schemas.microsoft.com/office/powerpoint/2010/main" val="548946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900ADF2-B08B-47BC-8BDF-FD1796A61FF0}" type="datetimeFigureOut">
              <a:rPr lang="el-GR" smtClean="0"/>
              <a:t>12/9/2020</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3D13872A-041B-41A8-BC57-AE3645D51558}" type="slidenum">
              <a:rPr lang="el-GR" smtClean="0"/>
              <a:t>‹#›</a:t>
            </a:fld>
            <a:endParaRPr lang="el-GR"/>
          </a:p>
        </p:txBody>
      </p:sp>
    </p:spTree>
    <p:extLst>
      <p:ext uri="{BB962C8B-B14F-4D97-AF65-F5344CB8AC3E}">
        <p14:creationId xmlns:p14="http://schemas.microsoft.com/office/powerpoint/2010/main" val="2705252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00ADF2-B08B-47BC-8BDF-FD1796A61FF0}" type="datetimeFigureOut">
              <a:rPr lang="el-GR" smtClean="0"/>
              <a:t>12/9/2020</a:t>
            </a:fld>
            <a:endParaRPr lang="el-G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13872A-041B-41A8-BC57-AE3645D51558}" type="slidenum">
              <a:rPr lang="el-GR" smtClean="0"/>
              <a:t>‹#›</a:t>
            </a:fld>
            <a:endParaRPr lang="el-GR"/>
          </a:p>
        </p:txBody>
      </p:sp>
    </p:spTree>
    <p:extLst>
      <p:ext uri="{BB962C8B-B14F-4D97-AF65-F5344CB8AC3E}">
        <p14:creationId xmlns:p14="http://schemas.microsoft.com/office/powerpoint/2010/main" val="33560387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5.wdp"/><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4.jpeg"/><Relationship Id="rId7" Type="http://schemas.openxmlformats.org/officeDocument/2006/relationships/image" Target="../media/image37.jpeg"/><Relationship Id="rId2" Type="http://schemas.openxmlformats.org/officeDocument/2006/relationships/image" Target="../media/image33.jpeg"/><Relationship Id="rId1" Type="http://schemas.openxmlformats.org/officeDocument/2006/relationships/slideLayout" Target="../slideLayouts/slideLayout6.xml"/><Relationship Id="rId6" Type="http://schemas.microsoft.com/office/2007/relationships/hdphoto" Target="../media/hdphoto9.wdp"/><Relationship Id="rId5" Type="http://schemas.openxmlformats.org/officeDocument/2006/relationships/image" Target="../media/image36.jpeg"/><Relationship Id="rId4" Type="http://schemas.openxmlformats.org/officeDocument/2006/relationships/image" Target="../media/image35.jpeg"/></Relationships>
</file>

<file path=ppt/slides/_rels/slide62.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6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6.png"/></Relationships>
</file>

<file path=ppt/slides/_rels/slide6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jpeg"/><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7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75.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78.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31.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9" name="Text Box 11"/>
          <p:cNvSpPr txBox="1">
            <a:spLocks noChangeArrowheads="1"/>
          </p:cNvSpPr>
          <p:nvPr/>
        </p:nvSpPr>
        <p:spPr bwMode="auto">
          <a:xfrm>
            <a:off x="6481762" y="6320315"/>
            <a:ext cx="26622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lnSpc>
                <a:spcPct val="90000"/>
              </a:lnSpc>
              <a:spcBef>
                <a:spcPct val="20000"/>
              </a:spcBef>
              <a:buClr>
                <a:schemeClr val="tx2"/>
              </a:buClr>
              <a:buSzPct val="75000"/>
              <a:buFont typeface="Wingdings" pitchFamily="2" charset="2"/>
              <a:buChar char="l"/>
              <a:defRPr sz="3200">
                <a:solidFill>
                  <a:schemeClr val="tx1"/>
                </a:solidFill>
                <a:latin typeface="Times New Roman" pitchFamily="18" charset="0"/>
              </a:defRPr>
            </a:lvl1pPr>
            <a:lvl2pPr marL="742950" indent="-285750" algn="l" eaLnBrk="0" hangingPunct="0">
              <a:spcBef>
                <a:spcPct val="20000"/>
              </a:spcBef>
              <a:buClr>
                <a:schemeClr val="tx1"/>
              </a:buClr>
              <a:buChar char="–"/>
              <a:defRPr sz="2800">
                <a:solidFill>
                  <a:schemeClr val="tx1"/>
                </a:solidFill>
                <a:latin typeface="Times New Roman" pitchFamily="18" charset="0"/>
              </a:defRPr>
            </a:lvl2pPr>
            <a:lvl3pPr marL="1143000" indent="-228600" algn="l" eaLnBrk="0" hangingPunct="0">
              <a:spcBef>
                <a:spcPct val="20000"/>
              </a:spcBef>
              <a:buClr>
                <a:srgbClr val="00CCFF"/>
              </a:buClr>
              <a:buSzPct val="65000"/>
              <a:buFont typeface="Wingdings" pitchFamily="2" charset="2"/>
              <a:buChar char="l"/>
              <a:defRPr sz="2400">
                <a:solidFill>
                  <a:schemeClr val="tx1"/>
                </a:solidFill>
                <a:latin typeface="Times New Roman" pitchFamily="18" charset="0"/>
              </a:defRPr>
            </a:lvl3pPr>
            <a:lvl4pPr marL="1600200" indent="-228600" algn="l" eaLnBrk="0" hangingPunct="0">
              <a:spcBef>
                <a:spcPct val="20000"/>
              </a:spcBef>
              <a:buClr>
                <a:schemeClr val="tx1"/>
              </a:buClr>
              <a:buChar char="–"/>
              <a:defRPr sz="2000">
                <a:solidFill>
                  <a:schemeClr val="tx1"/>
                </a:solidFill>
                <a:latin typeface="Times New Roman" pitchFamily="18" charset="0"/>
              </a:defRPr>
            </a:lvl4pPr>
            <a:lvl5pPr marL="2057400" indent="-228600" algn="l"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eaLnBrk="1" hangingPunct="1">
              <a:lnSpc>
                <a:spcPct val="100000"/>
              </a:lnSpc>
              <a:spcBef>
                <a:spcPct val="50000"/>
              </a:spcBef>
              <a:buClrTx/>
              <a:buSzTx/>
              <a:buFontTx/>
              <a:buNone/>
            </a:pPr>
            <a:r>
              <a:rPr kumimoji="0" lang="en-US" altLang="el-GR" sz="1400" b="1" dirty="0" smtClean="0">
                <a:latin typeface="Arial" charset="0"/>
              </a:rPr>
              <a:t>Ph.D. </a:t>
            </a:r>
            <a:r>
              <a:rPr kumimoji="0" lang="el-GR" altLang="el-GR" sz="1400" b="1" dirty="0" smtClean="0">
                <a:latin typeface="Arial" charset="0"/>
              </a:rPr>
              <a:t>Χρήστος </a:t>
            </a:r>
            <a:r>
              <a:rPr kumimoji="0" lang="el-GR" altLang="el-GR" sz="1400" b="1" dirty="0" err="1">
                <a:latin typeface="Arial" charset="0"/>
              </a:rPr>
              <a:t>Κόλλιας</a:t>
            </a:r>
            <a:endParaRPr kumimoji="0" lang="el-GR" altLang="el-GR" sz="1400" b="1" dirty="0">
              <a:latin typeface="Arial"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56" y="116632"/>
            <a:ext cx="936104" cy="1227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209" t="6091" r="23033" b="6270"/>
          <a:stretch/>
        </p:blipFill>
        <p:spPr bwMode="auto">
          <a:xfrm>
            <a:off x="7812485" y="116632"/>
            <a:ext cx="1152128" cy="1104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Υπότιτλος 2"/>
          <p:cNvSpPr>
            <a:spLocks noGrp="1"/>
          </p:cNvSpPr>
          <p:nvPr>
            <p:ph type="subTitle" idx="1"/>
          </p:nvPr>
        </p:nvSpPr>
        <p:spPr>
          <a:xfrm>
            <a:off x="417462" y="730213"/>
            <a:ext cx="8253656" cy="1752600"/>
          </a:xfrm>
        </p:spPr>
        <p:txBody>
          <a:bodyPr>
            <a:noAutofit/>
          </a:bodyPr>
          <a:lstStyle/>
          <a:p>
            <a:r>
              <a:rPr lang="el-GR" sz="4000" b="1" dirty="0" smtClean="0">
                <a:solidFill>
                  <a:srgbClr val="C00000"/>
                </a:solidFill>
              </a:rPr>
              <a:t>ΤΟ ΣΥΓΧΡΟΝΟ  ΣΥΣΤΗΜΑ ΠΡΟΕΤΟΙΜΑΣΙΑΣ ΤΩΝ ΑΘΛΗΤΩΝ ΥΨΗΛΩΝ ΕΠΙΔΟΣΕΩΝ</a:t>
            </a:r>
          </a:p>
          <a:p>
            <a:endParaRPr lang="el-GR" sz="4000" dirty="0"/>
          </a:p>
        </p:txBody>
      </p:sp>
      <p:sp>
        <p:nvSpPr>
          <p:cNvPr id="4" name="TextBox 3"/>
          <p:cNvSpPr txBox="1"/>
          <p:nvPr/>
        </p:nvSpPr>
        <p:spPr>
          <a:xfrm>
            <a:off x="1519420" y="144371"/>
            <a:ext cx="5616624" cy="369332"/>
          </a:xfrm>
          <a:prstGeom prst="rect">
            <a:avLst/>
          </a:prstGeom>
          <a:solidFill>
            <a:schemeClr val="bg2">
              <a:lumMod val="75000"/>
            </a:schemeClr>
          </a:solidFill>
        </p:spPr>
        <p:txBody>
          <a:bodyPr wrap="square" rtlCol="0">
            <a:spAutoFit/>
          </a:bodyPr>
          <a:lstStyle/>
          <a:p>
            <a:pPr algn="ctr"/>
            <a:r>
              <a:rPr lang="el-GR" b="1" dirty="0" smtClean="0"/>
              <a:t>ΣΕΜΙΝΑΡΙΑ ΕΝΩΣΗΣ ΕΛΛΗΝΩΝ ΠΡΟΠΟΝΗΤΩΝ ΠΑΛΗΣ</a:t>
            </a:r>
            <a:endParaRPr lang="el-GR" b="1" dirty="0"/>
          </a:p>
        </p:txBody>
      </p:sp>
      <p:sp>
        <p:nvSpPr>
          <p:cNvPr id="10" name="Ορθογώνιο 9"/>
          <p:cNvSpPr/>
          <p:nvPr/>
        </p:nvSpPr>
        <p:spPr>
          <a:xfrm>
            <a:off x="251032" y="5671036"/>
            <a:ext cx="8586517" cy="369332"/>
          </a:xfrm>
          <a:prstGeom prst="rect">
            <a:avLst/>
          </a:prstGeom>
          <a:solidFill>
            <a:schemeClr val="bg2">
              <a:lumMod val="75000"/>
            </a:schemeClr>
          </a:solidFill>
        </p:spPr>
        <p:txBody>
          <a:bodyPr wrap="square">
            <a:spAutoFit/>
          </a:bodyPr>
          <a:lstStyle/>
          <a:p>
            <a:pPr algn="ctr"/>
            <a:r>
              <a:rPr lang="el-GR" b="1" dirty="0" smtClean="0"/>
              <a:t>«Ολυμπιακοί αγώνες χωρίς την πάλη δεν μπορούν να υπάρξουν» </a:t>
            </a:r>
            <a:r>
              <a:rPr lang="el-GR" i="1" dirty="0" smtClean="0"/>
              <a:t>Βόλφγκανγκ  </a:t>
            </a:r>
            <a:r>
              <a:rPr lang="el-GR" i="1" dirty="0" err="1" smtClean="0"/>
              <a:t>Ντέκερ</a:t>
            </a:r>
            <a:r>
              <a:rPr lang="el-GR" i="1" dirty="0" smtClean="0"/>
              <a:t> </a:t>
            </a:r>
          </a:p>
        </p:txBody>
      </p:sp>
      <p:pic>
        <p:nvPicPr>
          <p:cNvPr id="12" name="Picture 17"/>
          <p:cNvPicPr>
            <a:picLocks noChangeAspect="1" noChangeArrowheads="1"/>
          </p:cNvPicPr>
          <p:nvPr/>
        </p:nvPicPr>
        <p:blipFill rotWithShape="1">
          <a:blip r:embed="rId5">
            <a:extLst>
              <a:ext uri="{28A0092B-C50C-407E-A947-70E740481C1C}">
                <a14:useLocalDpi xmlns:a14="http://schemas.microsoft.com/office/drawing/2010/main" val="0"/>
              </a:ext>
            </a:extLst>
          </a:blip>
          <a:srcRect l="23419" r="15146" b="12601"/>
          <a:stretch/>
        </p:blipFill>
        <p:spPr bwMode="auto">
          <a:xfrm>
            <a:off x="4544291" y="2701264"/>
            <a:ext cx="2382982" cy="26389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3"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47181" b="12370"/>
          <a:stretch/>
        </p:blipFill>
        <p:spPr bwMode="auto">
          <a:xfrm>
            <a:off x="2417863" y="2701264"/>
            <a:ext cx="2126428" cy="26389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11827064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059"/>
                                        </p:tgtEl>
                                        <p:attrNameLst>
                                          <p:attrName>style.visibility</p:attrName>
                                        </p:attrNameLst>
                                      </p:cBhvr>
                                      <p:to>
                                        <p:strVal val="visible"/>
                                      </p:to>
                                    </p:set>
                                    <p:anim calcmode="lin" valueType="num">
                                      <p:cBhvr additive="base">
                                        <p:cTn id="7" dur="2000" fill="hold"/>
                                        <p:tgtEl>
                                          <p:spTgt spid="2059"/>
                                        </p:tgtEl>
                                        <p:attrNameLst>
                                          <p:attrName>ppt_x</p:attrName>
                                        </p:attrNameLst>
                                      </p:cBhvr>
                                      <p:tavLst>
                                        <p:tav tm="0">
                                          <p:val>
                                            <p:strVal val="#ppt_x"/>
                                          </p:val>
                                        </p:tav>
                                        <p:tav tm="100000">
                                          <p:val>
                                            <p:strVal val="#ppt_x"/>
                                          </p:val>
                                        </p:tav>
                                      </p:tavLst>
                                    </p:anim>
                                    <p:anim calcmode="lin" valueType="num">
                                      <p:cBhvr additive="base">
                                        <p:cTn id="8" dur="2000" fill="hold"/>
                                        <p:tgtEl>
                                          <p:spTgt spid="20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a:defRPr/>
            </a:pPr>
            <a:r>
              <a:rPr lang="el-GR" altLang="el-GR" b="1" dirty="0" smtClean="0">
                <a:solidFill>
                  <a:srgbClr val="C00000"/>
                </a:solidFill>
                <a:effectLst>
                  <a:outerShdw blurRad="38100" dist="38100" dir="2700000" algn="tl">
                    <a:srgbClr val="C0C0C0"/>
                  </a:outerShdw>
                </a:effectLst>
              </a:rPr>
              <a:t>Στ</a:t>
            </a:r>
            <a:r>
              <a:rPr lang="el-GR" altLang="el-GR" b="1" dirty="0">
                <a:solidFill>
                  <a:srgbClr val="C00000"/>
                </a:solidFill>
                <a:effectLst>
                  <a:outerShdw blurRad="38100" dist="38100" dir="2700000" algn="tl">
                    <a:srgbClr val="C0C0C0"/>
                  </a:outerShdw>
                </a:effectLst>
              </a:rPr>
              <a:t>ό</a:t>
            </a:r>
            <a:r>
              <a:rPr lang="el-GR" altLang="el-GR" b="1" dirty="0" smtClean="0">
                <a:solidFill>
                  <a:srgbClr val="C00000"/>
                </a:solidFill>
                <a:effectLst>
                  <a:outerShdw blurRad="38100" dist="38100" dir="2700000" algn="tl">
                    <a:srgbClr val="C0C0C0"/>
                  </a:outerShdw>
                </a:effectLst>
              </a:rPr>
              <a:t>χος της αθλητικής προπόνησης</a:t>
            </a:r>
            <a:endParaRPr lang="el-GR" altLang="el-GR" b="1" dirty="0">
              <a:solidFill>
                <a:srgbClr val="C00000"/>
              </a:solidFill>
              <a:effectLst>
                <a:outerShdw blurRad="38100" dist="38100" dir="2700000" algn="tl">
                  <a:srgbClr val="C0C0C0"/>
                </a:outerShdw>
              </a:effectLst>
            </a:endParaRPr>
          </a:p>
        </p:txBody>
      </p:sp>
      <p:sp>
        <p:nvSpPr>
          <p:cNvPr id="20483" name="Rectangle 3"/>
          <p:cNvSpPr>
            <a:spLocks noGrp="1" noChangeArrowheads="1"/>
          </p:cNvSpPr>
          <p:nvPr>
            <p:ph type="body" idx="1"/>
          </p:nvPr>
        </p:nvSpPr>
        <p:spPr/>
        <p:txBody>
          <a:bodyPr/>
          <a:lstStyle/>
          <a:p>
            <a:r>
              <a:rPr lang="el-GR" altLang="el-GR" smtClean="0"/>
              <a:t>Στόχος της αθλητικής προπόνησης είναι να δημιουργήσει προσαρμογές που να φθάνουν στο μέγιστο δυνατό επίπεδο σε συγκεκριμένα συστήματα του αθλητή και ειδικά σε αυτά που χρησιμοποιεί στο άθλημά του</a:t>
            </a:r>
          </a:p>
        </p:txBody>
      </p:sp>
    </p:spTree>
    <p:extLst>
      <p:ext uri="{BB962C8B-B14F-4D97-AF65-F5344CB8AC3E}">
        <p14:creationId xmlns:p14="http://schemas.microsoft.com/office/powerpoint/2010/main" val="3062864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3630613" y="2289175"/>
            <a:ext cx="1944687" cy="1223963"/>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sz="2400" b="1" dirty="0"/>
              <a:t>ΓΕΝΙΚΗ ΠΡΟΠΟΝΗΣΗ</a:t>
            </a:r>
          </a:p>
        </p:txBody>
      </p:sp>
      <p:sp>
        <p:nvSpPr>
          <p:cNvPr id="5" name="Ορθογώνιο 4"/>
          <p:cNvSpPr/>
          <p:nvPr/>
        </p:nvSpPr>
        <p:spPr>
          <a:xfrm>
            <a:off x="720725" y="2284413"/>
            <a:ext cx="1944688" cy="1223962"/>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sz="2400" b="1" dirty="0"/>
              <a:t>ΑΘΛΗΤΙΚΗ </a:t>
            </a:r>
          </a:p>
          <a:p>
            <a:pPr algn="ctr">
              <a:defRPr/>
            </a:pPr>
            <a:r>
              <a:rPr lang="el-GR" sz="2400" b="1" dirty="0"/>
              <a:t>ΠΡΟΠΟΝΗΣΗ</a:t>
            </a:r>
          </a:p>
        </p:txBody>
      </p:sp>
      <p:sp>
        <p:nvSpPr>
          <p:cNvPr id="6" name="Ορθογώνιο 5"/>
          <p:cNvSpPr/>
          <p:nvPr/>
        </p:nvSpPr>
        <p:spPr>
          <a:xfrm>
            <a:off x="6535738" y="2284413"/>
            <a:ext cx="1944687" cy="1223962"/>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sz="2400" b="1" dirty="0"/>
              <a:t>ΕΙΔΙΚΗ ΠΡΟΠΟΝΗΣΗ</a:t>
            </a:r>
          </a:p>
        </p:txBody>
      </p:sp>
      <p:sp>
        <p:nvSpPr>
          <p:cNvPr id="8" name="Έλλειψη 7"/>
          <p:cNvSpPr/>
          <p:nvPr/>
        </p:nvSpPr>
        <p:spPr>
          <a:xfrm>
            <a:off x="2339975" y="376238"/>
            <a:ext cx="4248150" cy="1728787"/>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sz="2800" b="1" dirty="0">
                <a:solidFill>
                  <a:srgbClr val="C00000"/>
                </a:solidFill>
              </a:rPr>
              <a:t>ΠΕΡΙΕΧΟΜΕΝΑ ΤΗΣ ΠΡΟΠΟΝΗΣΗΣ</a:t>
            </a:r>
          </a:p>
        </p:txBody>
      </p:sp>
      <p:sp>
        <p:nvSpPr>
          <p:cNvPr id="10" name="TextBox 9"/>
          <p:cNvSpPr txBox="1"/>
          <p:nvPr/>
        </p:nvSpPr>
        <p:spPr>
          <a:xfrm>
            <a:off x="654050" y="3749675"/>
            <a:ext cx="2135188" cy="1569660"/>
          </a:xfrm>
          <a:prstGeom prst="rect">
            <a:avLst/>
          </a:prstGeom>
          <a:solidFill>
            <a:schemeClr val="bg2">
              <a:lumMod val="75000"/>
            </a:schemeClr>
          </a:solidFill>
        </p:spPr>
        <p:txBody>
          <a:bodyPr>
            <a:spAutoFit/>
          </a:bodyPr>
          <a:lstStyle/>
          <a:p>
            <a:pPr>
              <a:defRPr/>
            </a:pPr>
            <a:r>
              <a:rPr lang="el-GR" sz="1600" dirty="0"/>
              <a:t>Ανάπτυξη των φυσικών ικανοτήτων (αντοχή, δύναμη, ταχύτητα, επιδεξιότητα, </a:t>
            </a:r>
            <a:r>
              <a:rPr lang="el-GR" sz="1600" dirty="0" smtClean="0"/>
              <a:t>ευκαμψία)</a:t>
            </a:r>
            <a:endParaRPr lang="el-GR" sz="1600" dirty="0"/>
          </a:p>
          <a:p>
            <a:pPr>
              <a:defRPr/>
            </a:pPr>
            <a:endParaRPr lang="el-GR" sz="1600" dirty="0"/>
          </a:p>
        </p:txBody>
      </p:sp>
      <p:sp>
        <p:nvSpPr>
          <p:cNvPr id="11" name="TextBox 10"/>
          <p:cNvSpPr txBox="1"/>
          <p:nvPr/>
        </p:nvSpPr>
        <p:spPr>
          <a:xfrm>
            <a:off x="3563938" y="3678238"/>
            <a:ext cx="2135187" cy="2308225"/>
          </a:xfrm>
          <a:prstGeom prst="rect">
            <a:avLst/>
          </a:prstGeom>
          <a:solidFill>
            <a:schemeClr val="bg2">
              <a:lumMod val="75000"/>
            </a:schemeClr>
          </a:solidFill>
        </p:spPr>
        <p:txBody>
          <a:bodyPr>
            <a:spAutoFit/>
          </a:bodyPr>
          <a:lstStyle/>
          <a:p>
            <a:pPr>
              <a:defRPr/>
            </a:pPr>
            <a:r>
              <a:rPr lang="el-GR" sz="1600" dirty="0"/>
              <a:t>Συμμετρική ανάπτυξη των φυσικών ικανοτήτων (αντοχή, δύναμη, ταχύτητα, επιδεξιότητα, ευκαμψία) για την μεγιστοποίηση της απόδοσης του οργανισμού</a:t>
            </a:r>
          </a:p>
        </p:txBody>
      </p:sp>
      <p:sp>
        <p:nvSpPr>
          <p:cNvPr id="12" name="TextBox 11"/>
          <p:cNvSpPr txBox="1"/>
          <p:nvPr/>
        </p:nvSpPr>
        <p:spPr>
          <a:xfrm>
            <a:off x="6469063" y="3624263"/>
            <a:ext cx="2135187" cy="2554545"/>
          </a:xfrm>
          <a:prstGeom prst="rect">
            <a:avLst/>
          </a:prstGeom>
          <a:solidFill>
            <a:schemeClr val="bg2">
              <a:lumMod val="75000"/>
            </a:schemeClr>
          </a:solidFill>
        </p:spPr>
        <p:txBody>
          <a:bodyPr>
            <a:spAutoFit/>
          </a:bodyPr>
          <a:lstStyle/>
          <a:p>
            <a:pPr>
              <a:defRPr/>
            </a:pPr>
            <a:r>
              <a:rPr lang="el-GR" sz="1600" dirty="0"/>
              <a:t> Ανάπτυξη των ειδικών ικανοτήτων που είναι απαραίτητες </a:t>
            </a:r>
            <a:r>
              <a:rPr lang="el-GR" sz="1600" dirty="0" smtClean="0"/>
              <a:t>στην ΠΑΛΗ π.χ. </a:t>
            </a:r>
            <a:r>
              <a:rPr lang="el-GR" sz="1600" dirty="0"/>
              <a:t>(</a:t>
            </a:r>
            <a:r>
              <a:rPr lang="el-GR" sz="1600" dirty="0" smtClean="0"/>
              <a:t>τεχνική, </a:t>
            </a:r>
            <a:r>
              <a:rPr lang="el-GR" sz="1600" dirty="0"/>
              <a:t>ειδική Τα-Δ, αντοχή στην δύναμη, ειδική αντοχή, ειδική ευκαμψία και επιδεξιότητα, </a:t>
            </a:r>
            <a:r>
              <a:rPr lang="el-GR" sz="1600" dirty="0" err="1" smtClean="0"/>
              <a:t>κ.λ.π</a:t>
            </a:r>
            <a:r>
              <a:rPr lang="el-GR" sz="1600" dirty="0"/>
              <a:t>.) </a:t>
            </a:r>
          </a:p>
          <a:p>
            <a:pPr>
              <a:defRPr/>
            </a:pPr>
            <a:endParaRPr lang="el-GR" sz="1600" dirty="0"/>
          </a:p>
        </p:txBody>
      </p:sp>
      <p:cxnSp>
        <p:nvCxnSpPr>
          <p:cNvPr id="14" name="Ευθύγραμμο βέλος σύνδεσης 13"/>
          <p:cNvCxnSpPr/>
          <p:nvPr/>
        </p:nvCxnSpPr>
        <p:spPr>
          <a:xfrm>
            <a:off x="2665413" y="2862263"/>
            <a:ext cx="965200" cy="476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5" name="Ευθύγραμμο βέλος σύνδεσης 14"/>
          <p:cNvCxnSpPr/>
          <p:nvPr/>
        </p:nvCxnSpPr>
        <p:spPr>
          <a:xfrm>
            <a:off x="5603875" y="3224213"/>
            <a:ext cx="965200" cy="476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7" name="Ευθεία γραμμή σύνδεσης 16"/>
          <p:cNvCxnSpPr/>
          <p:nvPr/>
        </p:nvCxnSpPr>
        <p:spPr>
          <a:xfrm>
            <a:off x="2665413" y="3200400"/>
            <a:ext cx="9652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17793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Τίτλος 1"/>
          <p:cNvSpPr>
            <a:spLocks noGrp="1"/>
          </p:cNvSpPr>
          <p:nvPr>
            <p:ph type="title"/>
          </p:nvPr>
        </p:nvSpPr>
        <p:spPr>
          <a:xfrm>
            <a:off x="247" y="764704"/>
            <a:ext cx="8839200" cy="563563"/>
          </a:xfrm>
        </p:spPr>
        <p:txBody>
          <a:bodyPr>
            <a:normAutofit fontScale="90000"/>
          </a:bodyPr>
          <a:lstStyle/>
          <a:p>
            <a:r>
              <a:rPr lang="el-GR" altLang="el-GR" b="1" dirty="0" smtClean="0">
                <a:solidFill>
                  <a:srgbClr val="C00000"/>
                </a:solidFill>
              </a:rPr>
              <a:t>Περιεχόμενα προπόνησης </a:t>
            </a:r>
            <a:br>
              <a:rPr lang="el-GR" altLang="el-GR" b="1" dirty="0" smtClean="0">
                <a:solidFill>
                  <a:srgbClr val="C00000"/>
                </a:solidFill>
              </a:rPr>
            </a:br>
            <a:r>
              <a:rPr lang="el-GR" altLang="el-GR" sz="2000" b="1" dirty="0" smtClean="0"/>
              <a:t>Οι Κινητικές δραστηριότητες (ασκήσεις) που χρησιμοποιούνται στην προπόνηση, για να επιτευχθούν οι προπονητικοί στόχοι. Διακρίνονται σε:</a:t>
            </a:r>
            <a:br>
              <a:rPr lang="el-GR" altLang="el-GR" sz="2000" b="1" dirty="0" smtClean="0"/>
            </a:br>
            <a:r>
              <a:rPr lang="el-GR" altLang="el-GR" sz="2400" dirty="0" smtClean="0"/>
              <a:t/>
            </a:r>
            <a:br>
              <a:rPr lang="el-GR" altLang="el-GR" sz="2400" dirty="0" smtClean="0"/>
            </a:br>
            <a:r>
              <a:rPr lang="el-GR" altLang="el-GR" sz="2400" b="1" i="1" dirty="0" smtClean="0"/>
              <a:t/>
            </a:r>
            <a:br>
              <a:rPr lang="el-GR" altLang="el-GR" sz="2400" b="1" i="1" dirty="0" smtClean="0"/>
            </a:br>
            <a:endParaRPr lang="el-GR" altLang="el-GR" sz="2400" dirty="0" smtClean="0">
              <a:solidFill>
                <a:srgbClr val="C00000"/>
              </a:solidFill>
            </a:endParaRPr>
          </a:p>
        </p:txBody>
      </p:sp>
      <p:sp>
        <p:nvSpPr>
          <p:cNvPr id="22531" name="TextBox 3"/>
          <p:cNvSpPr txBox="1">
            <a:spLocks noChangeArrowheads="1"/>
          </p:cNvSpPr>
          <p:nvPr/>
        </p:nvSpPr>
        <p:spPr bwMode="auto">
          <a:xfrm>
            <a:off x="457200" y="4038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l-GR" altLang="el-GR" sz="1800">
              <a:latin typeface="Arial" charset="0"/>
            </a:endParaRPr>
          </a:p>
        </p:txBody>
      </p:sp>
      <p:graphicFrame>
        <p:nvGraphicFramePr>
          <p:cNvPr id="10" name="Πίνακας 9"/>
          <p:cNvGraphicFramePr>
            <a:graphicFrameLocks noGrp="1"/>
          </p:cNvGraphicFramePr>
          <p:nvPr>
            <p:extLst>
              <p:ext uri="{D42A27DB-BD31-4B8C-83A1-F6EECF244321}">
                <p14:modId xmlns:p14="http://schemas.microsoft.com/office/powerpoint/2010/main" val="3911141754"/>
              </p:ext>
            </p:extLst>
          </p:nvPr>
        </p:nvGraphicFramePr>
        <p:xfrm>
          <a:off x="152400" y="1196752"/>
          <a:ext cx="8807451" cy="5661247"/>
        </p:xfrm>
        <a:graphic>
          <a:graphicData uri="http://schemas.openxmlformats.org/drawingml/2006/table">
            <a:tbl>
              <a:tblPr firstRow="1" bandRow="1">
                <a:tableStyleId>{21E4AEA4-8DFA-4A89-87EB-49C32662AFE0}</a:tableStyleId>
              </a:tblPr>
              <a:tblGrid>
                <a:gridCol w="2979440"/>
                <a:gridCol w="2892194"/>
                <a:gridCol w="2935817"/>
              </a:tblGrid>
              <a:tr h="5103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2000" dirty="0" smtClean="0"/>
                        <a:t>Αγωνιστικές ασκήσεις</a:t>
                      </a:r>
                      <a:endParaRPr lang="el-GR" sz="2000" b="1" dirty="0" smtClean="0"/>
                    </a:p>
                  </a:txBody>
                  <a:tcPr marL="45720" marR="45720"/>
                </a:tc>
                <a:tc>
                  <a:txBody>
                    <a:bodyPr/>
                    <a:lstStyle/>
                    <a:p>
                      <a:pPr algn="ctr"/>
                      <a:r>
                        <a:rPr lang="el-GR" sz="2400" dirty="0" smtClean="0"/>
                        <a:t>Ειδικές ασκήσεις</a:t>
                      </a:r>
                      <a:endParaRPr lang="el-GR" sz="2400" b="1" dirty="0" smtClean="0"/>
                    </a:p>
                  </a:txBody>
                  <a:tcPr marL="45720" marR="45720"/>
                </a:tc>
                <a:tc>
                  <a:txBody>
                    <a:bodyPr/>
                    <a:lstStyle/>
                    <a:p>
                      <a:pPr algn="ctr"/>
                      <a:r>
                        <a:rPr lang="el-GR" sz="2400" dirty="0" smtClean="0"/>
                        <a:t>Γενικές ασκήσεις</a:t>
                      </a:r>
                    </a:p>
                  </a:txBody>
                  <a:tcPr marL="45720" marR="45720"/>
                </a:tc>
              </a:tr>
              <a:tr h="5150872">
                <a:tc>
                  <a:txBody>
                    <a:bodyPr/>
                    <a:lstStyle/>
                    <a:p>
                      <a:pPr marL="0" indent="0">
                        <a:buNone/>
                      </a:pPr>
                      <a:r>
                        <a:rPr lang="el-GR" sz="1800" dirty="0" smtClean="0"/>
                        <a:t>Είναι οι ασκήσεις που είναι ταυτόσημες με την τεχνική που επιτρέπεται ή εφαρμόζεται στον</a:t>
                      </a:r>
                    </a:p>
                    <a:p>
                      <a:pPr marL="0" indent="0">
                        <a:buNone/>
                      </a:pPr>
                      <a:r>
                        <a:rPr lang="el-GR" sz="1800" dirty="0" smtClean="0"/>
                        <a:t>αγώνα, ως προς τα κινηματικά χαρακτηριστικά και ταυτόσημες  ως</a:t>
                      </a:r>
                    </a:p>
                    <a:p>
                      <a:pPr marL="0" indent="0">
                        <a:buNone/>
                      </a:pPr>
                      <a:r>
                        <a:rPr lang="el-GR" sz="1800" dirty="0" smtClean="0"/>
                        <a:t>προς τα δυναμικά χαρακτηριστικά</a:t>
                      </a:r>
                      <a:endParaRPr lang="el-GR" sz="1800" dirty="0"/>
                    </a:p>
                  </a:txBody>
                  <a:tcPr marL="91436" marR="91436" marT="45705" marB="45705"/>
                </a:tc>
                <a:tc>
                  <a:txBody>
                    <a:bodyPr/>
                    <a:lstStyle/>
                    <a:p>
                      <a:r>
                        <a:rPr lang="el-GR" sz="1800" dirty="0" smtClean="0"/>
                        <a:t>Είναι οι ασκήσεις που περιέχουν είτε μεμονωμένα στοιχεία της αγωνιστικής άσκησης-κίνησης, είτε συμφωνούν μαζί της κατά προσέγγιση ως προς τα δυναμικά και κινηματικά</a:t>
                      </a:r>
                    </a:p>
                    <a:p>
                      <a:r>
                        <a:rPr lang="el-GR" sz="1800" dirty="0" smtClean="0"/>
                        <a:t>χαρακτηριστικά, οπότε διαφέρουν κυρίως στην ένταση και τη διάρκεια της επιβάρυνσης.</a:t>
                      </a:r>
                      <a:endParaRPr lang="el-GR" sz="1800" dirty="0"/>
                    </a:p>
                  </a:txBody>
                  <a:tcPr marL="91436" marR="91436" marT="45705" marB="45705"/>
                </a:tc>
                <a:tc>
                  <a:txBody>
                    <a:bodyPr/>
                    <a:lstStyle/>
                    <a:p>
                      <a:r>
                        <a:rPr lang="el-GR" sz="1800" u="none" strike="noStrike" kern="1200" baseline="0" dirty="0" smtClean="0"/>
                        <a:t>Είναι οι ασκήσεις που δε συμφωνούν ούτε ως προς τα δυναμικά (εσωτερικά), ούτε ως προς</a:t>
                      </a:r>
                    </a:p>
                    <a:p>
                      <a:r>
                        <a:rPr lang="el-GR" sz="1800" u="none" strike="noStrike" kern="1200" baseline="0" dirty="0" smtClean="0"/>
                        <a:t>τα κινηματικά (εξωτερικά) χαρακτηριστικά με την αγωνιστική άσκηση-κίνηση.</a:t>
                      </a:r>
                      <a:endParaRPr lang="el-GR" sz="1800" dirty="0"/>
                    </a:p>
                  </a:txBody>
                  <a:tcPr marL="91436" marR="91436" marT="45705" marB="45705"/>
                </a:tc>
              </a:tr>
            </a:tbl>
          </a:graphicData>
        </a:graphic>
      </p:graphicFrame>
      <p:pic>
        <p:nvPicPr>
          <p:cNvPr id="3080"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r="29816"/>
          <a:stretch/>
        </p:blipFill>
        <p:spPr bwMode="auto">
          <a:xfrm>
            <a:off x="6516216" y="4812614"/>
            <a:ext cx="2088232" cy="1914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24971"/>
          <a:stretch/>
        </p:blipFill>
        <p:spPr bwMode="auto">
          <a:xfrm>
            <a:off x="641350" y="4875591"/>
            <a:ext cx="1986434" cy="18516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810614"/>
            <a:ext cx="2076510" cy="19776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67679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rot="5400000">
            <a:off x="4439228" y="-2445668"/>
            <a:ext cx="677108" cy="6172200"/>
          </a:xfrm>
          <a:prstGeom prst="rect">
            <a:avLst/>
          </a:prstGeom>
          <a:noFill/>
          <a:ln>
            <a:solidFill>
              <a:schemeClr val="bg1"/>
            </a:solidFill>
          </a:ln>
        </p:spPr>
        <p:txBody>
          <a:bodyPr vert="vert270">
            <a:spAutoFit/>
          </a:bodyPr>
          <a:lstStyle/>
          <a:p>
            <a:pPr algn="ctr">
              <a:defRPr/>
            </a:pPr>
            <a:r>
              <a:rPr lang="el-GR" sz="3200" b="1" dirty="0">
                <a:solidFill>
                  <a:srgbClr val="C00000"/>
                </a:solidFill>
              </a:rPr>
              <a:t>ΜΕΘΟΔΟΛΟΓΙΑ   ΠΡΟΠΟΝΗΣΗΣ</a:t>
            </a:r>
            <a:endParaRPr lang="el-GR" sz="3200" dirty="0">
              <a:solidFill>
                <a:srgbClr val="C00000"/>
              </a:solidFill>
            </a:endParaRPr>
          </a:p>
        </p:txBody>
      </p:sp>
      <p:sp>
        <p:nvSpPr>
          <p:cNvPr id="8" name="Επεξήγηση με κάτω βέλος 7"/>
          <p:cNvSpPr/>
          <p:nvPr/>
        </p:nvSpPr>
        <p:spPr>
          <a:xfrm>
            <a:off x="2948982" y="1252631"/>
            <a:ext cx="3657600" cy="1143000"/>
          </a:xfrm>
          <a:prstGeom prst="downArrowCallou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sz="2800" b="1" dirty="0">
                <a:solidFill>
                  <a:schemeClr val="tx1">
                    <a:lumMod val="95000"/>
                    <a:lumOff val="5000"/>
                  </a:schemeClr>
                </a:solidFill>
              </a:rPr>
              <a:t>ΣΤΟΧΟΣ ΠΡΟΠΟΝΗΣΗΣ</a:t>
            </a:r>
          </a:p>
        </p:txBody>
      </p:sp>
      <p:sp>
        <p:nvSpPr>
          <p:cNvPr id="9" name="Επεξήγηση με δεξιό βέλος 8"/>
          <p:cNvSpPr/>
          <p:nvPr/>
        </p:nvSpPr>
        <p:spPr>
          <a:xfrm>
            <a:off x="1446213" y="2362200"/>
            <a:ext cx="1600200" cy="762000"/>
          </a:xfrm>
          <a:prstGeom prst="rightArrowCallou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sz="2800" b="1" dirty="0">
                <a:solidFill>
                  <a:schemeClr val="tx1">
                    <a:lumMod val="95000"/>
                    <a:lumOff val="5000"/>
                  </a:schemeClr>
                </a:solidFill>
              </a:rPr>
              <a:t>ΠΩΣ</a:t>
            </a:r>
          </a:p>
        </p:txBody>
      </p:sp>
      <p:sp>
        <p:nvSpPr>
          <p:cNvPr id="10" name="Επεξήγηση με δεξιό βέλος 9"/>
          <p:cNvSpPr/>
          <p:nvPr/>
        </p:nvSpPr>
        <p:spPr>
          <a:xfrm>
            <a:off x="1445418" y="3543397"/>
            <a:ext cx="1582737" cy="723900"/>
          </a:xfrm>
          <a:prstGeom prst="rightArrowCallou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sz="2800" b="1" dirty="0">
                <a:solidFill>
                  <a:schemeClr val="tx1">
                    <a:lumMod val="95000"/>
                    <a:lumOff val="5000"/>
                  </a:schemeClr>
                </a:solidFill>
              </a:rPr>
              <a:t>ΤΙ</a:t>
            </a:r>
          </a:p>
        </p:txBody>
      </p:sp>
      <p:sp>
        <p:nvSpPr>
          <p:cNvPr id="11" name="Επεξήγηση με δεξιό βέλος 10"/>
          <p:cNvSpPr/>
          <p:nvPr/>
        </p:nvSpPr>
        <p:spPr>
          <a:xfrm>
            <a:off x="1463676" y="4533900"/>
            <a:ext cx="1582737" cy="838200"/>
          </a:xfrm>
          <a:prstGeom prst="rightArrowCallou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sz="2400" b="1" dirty="0">
                <a:solidFill>
                  <a:schemeClr val="tx1">
                    <a:lumMod val="95000"/>
                    <a:lumOff val="5000"/>
                  </a:schemeClr>
                </a:solidFill>
              </a:rPr>
              <a:t>ΠΟΤΕ</a:t>
            </a:r>
          </a:p>
        </p:txBody>
      </p:sp>
      <p:sp>
        <p:nvSpPr>
          <p:cNvPr id="12" name="Επεξήγηση με δεξιό βέλος 11"/>
          <p:cNvSpPr/>
          <p:nvPr/>
        </p:nvSpPr>
        <p:spPr>
          <a:xfrm>
            <a:off x="1482726" y="5675214"/>
            <a:ext cx="1563687" cy="842963"/>
          </a:xfrm>
          <a:prstGeom prst="rightArrowCallou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sz="2400" b="1" dirty="0">
                <a:solidFill>
                  <a:schemeClr val="tx1">
                    <a:lumMod val="95000"/>
                    <a:lumOff val="5000"/>
                  </a:schemeClr>
                </a:solidFill>
              </a:rPr>
              <a:t>ΓΙΑΤΙ</a:t>
            </a:r>
          </a:p>
        </p:txBody>
      </p:sp>
      <p:sp>
        <p:nvSpPr>
          <p:cNvPr id="13" name="Επεξήγηση με κάτω βέλος 12"/>
          <p:cNvSpPr/>
          <p:nvPr/>
        </p:nvSpPr>
        <p:spPr>
          <a:xfrm>
            <a:off x="3181099" y="2390335"/>
            <a:ext cx="4876800" cy="1104900"/>
          </a:xfrm>
          <a:prstGeom prst="downArrowCallou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l-GR" sz="2400" b="1" dirty="0">
                <a:solidFill>
                  <a:schemeClr val="tx1">
                    <a:lumMod val="95000"/>
                    <a:lumOff val="5000"/>
                  </a:schemeClr>
                </a:solidFill>
              </a:rPr>
              <a:t>Μέθοδος προπόνησης-εξάσκησης</a:t>
            </a:r>
          </a:p>
          <a:p>
            <a:pPr>
              <a:defRPr/>
            </a:pPr>
            <a:r>
              <a:rPr lang="el-GR" sz="2400" b="1" dirty="0">
                <a:solidFill>
                  <a:schemeClr val="tx1">
                    <a:lumMod val="95000"/>
                    <a:lumOff val="5000"/>
                  </a:schemeClr>
                </a:solidFill>
              </a:rPr>
              <a:t>Μορφές οργάνωσης προπόνησης</a:t>
            </a:r>
            <a:endParaRPr lang="el-GR" sz="2400" dirty="0">
              <a:solidFill>
                <a:schemeClr val="tx1">
                  <a:lumMod val="95000"/>
                  <a:lumOff val="5000"/>
                </a:schemeClr>
              </a:solidFill>
            </a:endParaRPr>
          </a:p>
        </p:txBody>
      </p:sp>
      <p:sp>
        <p:nvSpPr>
          <p:cNvPr id="14" name="Επεξήγηση με κάτω βέλος 13"/>
          <p:cNvSpPr/>
          <p:nvPr/>
        </p:nvSpPr>
        <p:spPr>
          <a:xfrm>
            <a:off x="3200400" y="3530013"/>
            <a:ext cx="4876800" cy="1104900"/>
          </a:xfrm>
          <a:prstGeom prst="downArrowCallou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l-GR" b="1" dirty="0">
              <a:solidFill>
                <a:schemeClr val="tx1">
                  <a:lumMod val="95000"/>
                  <a:lumOff val="5000"/>
                </a:schemeClr>
              </a:solidFill>
            </a:endParaRPr>
          </a:p>
          <a:p>
            <a:pPr>
              <a:defRPr/>
            </a:pPr>
            <a:r>
              <a:rPr lang="el-GR" sz="2400" b="1" dirty="0">
                <a:solidFill>
                  <a:schemeClr val="tx1">
                    <a:lumMod val="95000"/>
                    <a:lumOff val="5000"/>
                  </a:schemeClr>
                </a:solidFill>
              </a:rPr>
              <a:t>Περιεχόμενα-ασκήσεις προπόνησης</a:t>
            </a:r>
          </a:p>
          <a:p>
            <a:pPr>
              <a:defRPr/>
            </a:pPr>
            <a:r>
              <a:rPr lang="el-GR" sz="2400" b="1" dirty="0">
                <a:solidFill>
                  <a:schemeClr val="tx1">
                    <a:lumMod val="95000"/>
                    <a:lumOff val="5000"/>
                  </a:schemeClr>
                </a:solidFill>
              </a:rPr>
              <a:t>Μέσα προπόνησης</a:t>
            </a:r>
          </a:p>
          <a:p>
            <a:pPr>
              <a:defRPr/>
            </a:pPr>
            <a:endParaRPr lang="el-GR" dirty="0">
              <a:solidFill>
                <a:schemeClr val="tx1">
                  <a:lumMod val="95000"/>
                  <a:lumOff val="5000"/>
                </a:schemeClr>
              </a:solidFill>
            </a:endParaRPr>
          </a:p>
        </p:txBody>
      </p:sp>
      <p:sp>
        <p:nvSpPr>
          <p:cNvPr id="15" name="Επεξήγηση με κάτω βέλος 14"/>
          <p:cNvSpPr/>
          <p:nvPr/>
        </p:nvSpPr>
        <p:spPr>
          <a:xfrm>
            <a:off x="3200400" y="4650642"/>
            <a:ext cx="4876800" cy="1104900"/>
          </a:xfrm>
          <a:prstGeom prst="downArrowCallou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l-GR" sz="2400" b="1" dirty="0">
                <a:solidFill>
                  <a:schemeClr val="tx1">
                    <a:lumMod val="95000"/>
                    <a:lumOff val="5000"/>
                  </a:schemeClr>
                </a:solidFill>
              </a:rPr>
              <a:t>Προγραμματισμός προπονητικών</a:t>
            </a:r>
          </a:p>
          <a:p>
            <a:pPr>
              <a:defRPr/>
            </a:pPr>
            <a:r>
              <a:rPr lang="el-GR" sz="2400" b="1" dirty="0">
                <a:solidFill>
                  <a:schemeClr val="tx1">
                    <a:lumMod val="95000"/>
                    <a:lumOff val="5000"/>
                  </a:schemeClr>
                </a:solidFill>
              </a:rPr>
              <a:t>περιεχομένων (ΜΑΚ, ΜΙΚ, ΠΜ)</a:t>
            </a:r>
          </a:p>
        </p:txBody>
      </p:sp>
      <p:sp>
        <p:nvSpPr>
          <p:cNvPr id="17" name="TextBox 16"/>
          <p:cNvSpPr txBox="1"/>
          <p:nvPr/>
        </p:nvSpPr>
        <p:spPr>
          <a:xfrm>
            <a:off x="3200400" y="5755542"/>
            <a:ext cx="4876800" cy="830263"/>
          </a:xfrm>
          <a:prstGeom prst="rect">
            <a:avLst/>
          </a:prstGeom>
          <a:solidFill>
            <a:schemeClr val="bg2">
              <a:lumMod val="75000"/>
            </a:schemeClr>
          </a:solidFill>
        </p:spPr>
        <p:txBody>
          <a:bodyPr>
            <a:spAutoFit/>
          </a:bodyPr>
          <a:lstStyle/>
          <a:p>
            <a:pPr>
              <a:defRPr/>
            </a:pPr>
            <a:r>
              <a:rPr lang="el-GR" sz="2400" b="1" dirty="0">
                <a:solidFill>
                  <a:schemeClr val="tx1">
                    <a:lumMod val="95000"/>
                    <a:lumOff val="5000"/>
                  </a:schemeClr>
                </a:solidFill>
              </a:rPr>
              <a:t>Αιτιολόγηση των παραπάνω</a:t>
            </a:r>
          </a:p>
          <a:p>
            <a:pPr>
              <a:defRPr/>
            </a:pPr>
            <a:r>
              <a:rPr lang="el-GR" sz="2400" b="1" dirty="0">
                <a:solidFill>
                  <a:schemeClr val="tx1">
                    <a:lumMod val="95000"/>
                    <a:lumOff val="5000"/>
                  </a:schemeClr>
                </a:solidFill>
              </a:rPr>
              <a:t>επιλογών</a:t>
            </a:r>
          </a:p>
        </p:txBody>
      </p:sp>
    </p:spTree>
    <p:extLst>
      <p:ext uri="{BB962C8B-B14F-4D97-AF65-F5344CB8AC3E}">
        <p14:creationId xmlns:p14="http://schemas.microsoft.com/office/powerpoint/2010/main" val="14248482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3528" y="-312750"/>
            <a:ext cx="8507288" cy="1143000"/>
          </a:xfrm>
          <a:noFill/>
        </p:spPr>
        <p:txBody>
          <a:bodyPr>
            <a:noAutofit/>
          </a:bodyPr>
          <a:lstStyle/>
          <a:p>
            <a:r>
              <a:rPr lang="el-GR" sz="3200" b="1" dirty="0" smtClean="0">
                <a:solidFill>
                  <a:srgbClr val="C00000"/>
                </a:solidFill>
              </a:rPr>
              <a:t>Δομή των παραγόντων της αθλητικής επίδοσης.</a:t>
            </a:r>
            <a:endParaRPr lang="el-GR" sz="3200" b="1" dirty="0">
              <a:solidFill>
                <a:srgbClr val="C00000"/>
              </a:solidFill>
            </a:endParaRPr>
          </a:p>
        </p:txBody>
      </p:sp>
      <p:sp>
        <p:nvSpPr>
          <p:cNvPr id="4" name="TextBox 3"/>
          <p:cNvSpPr txBox="1"/>
          <p:nvPr/>
        </p:nvSpPr>
        <p:spPr>
          <a:xfrm>
            <a:off x="2962168" y="490408"/>
            <a:ext cx="2448272" cy="369332"/>
          </a:xfrm>
          <a:prstGeom prst="rect">
            <a:avLst/>
          </a:prstGeom>
          <a:solidFill>
            <a:schemeClr val="bg2">
              <a:lumMod val="75000"/>
            </a:schemeClr>
          </a:solidFill>
        </p:spPr>
        <p:txBody>
          <a:bodyPr wrap="square" rtlCol="0">
            <a:spAutoFit/>
          </a:bodyPr>
          <a:lstStyle/>
          <a:p>
            <a:pPr algn="ctr"/>
            <a:r>
              <a:rPr lang="el-GR" b="1" dirty="0">
                <a:solidFill>
                  <a:schemeClr val="bg1"/>
                </a:solidFill>
              </a:rPr>
              <a:t>Αθλητική </a:t>
            </a:r>
            <a:r>
              <a:rPr lang="el-GR" b="1" dirty="0" smtClean="0">
                <a:solidFill>
                  <a:schemeClr val="bg1"/>
                </a:solidFill>
              </a:rPr>
              <a:t>επίδοση</a:t>
            </a:r>
            <a:endParaRPr lang="el-GR" dirty="0">
              <a:solidFill>
                <a:schemeClr val="bg1"/>
              </a:solidFill>
            </a:endParaRPr>
          </a:p>
        </p:txBody>
      </p:sp>
      <p:sp>
        <p:nvSpPr>
          <p:cNvPr id="5" name="TextBox 4"/>
          <p:cNvSpPr txBox="1"/>
          <p:nvPr/>
        </p:nvSpPr>
        <p:spPr>
          <a:xfrm>
            <a:off x="683568" y="917963"/>
            <a:ext cx="2448272" cy="369332"/>
          </a:xfrm>
          <a:prstGeom prst="rect">
            <a:avLst/>
          </a:prstGeom>
          <a:solidFill>
            <a:schemeClr val="bg2">
              <a:lumMod val="75000"/>
            </a:schemeClr>
          </a:solidFill>
        </p:spPr>
        <p:txBody>
          <a:bodyPr wrap="square" rtlCol="0">
            <a:spAutoFit/>
          </a:bodyPr>
          <a:lstStyle/>
          <a:p>
            <a:pPr algn="ctr"/>
            <a:r>
              <a:rPr lang="el-GR" b="1" dirty="0" smtClean="0">
                <a:solidFill>
                  <a:schemeClr val="bg1"/>
                </a:solidFill>
              </a:rPr>
              <a:t>Ενδογενείς</a:t>
            </a:r>
            <a:r>
              <a:rPr lang="el-GR" b="1" dirty="0" smtClean="0"/>
              <a:t> </a:t>
            </a:r>
            <a:r>
              <a:rPr lang="el-GR" b="1" dirty="0" smtClean="0">
                <a:solidFill>
                  <a:schemeClr val="bg1"/>
                </a:solidFill>
              </a:rPr>
              <a:t>παράγοντες</a:t>
            </a:r>
            <a:endParaRPr lang="el-GR" dirty="0">
              <a:solidFill>
                <a:schemeClr val="bg1"/>
              </a:solidFill>
            </a:endParaRPr>
          </a:p>
        </p:txBody>
      </p:sp>
      <p:sp>
        <p:nvSpPr>
          <p:cNvPr id="7" name="TextBox 6"/>
          <p:cNvSpPr txBox="1"/>
          <p:nvPr/>
        </p:nvSpPr>
        <p:spPr>
          <a:xfrm>
            <a:off x="5212641" y="928858"/>
            <a:ext cx="2448272" cy="369332"/>
          </a:xfrm>
          <a:prstGeom prst="rect">
            <a:avLst/>
          </a:prstGeom>
          <a:solidFill>
            <a:schemeClr val="bg2">
              <a:lumMod val="75000"/>
            </a:schemeClr>
          </a:solidFill>
        </p:spPr>
        <p:txBody>
          <a:bodyPr wrap="square" rtlCol="0">
            <a:spAutoFit/>
          </a:bodyPr>
          <a:lstStyle/>
          <a:p>
            <a:pPr algn="ctr"/>
            <a:r>
              <a:rPr lang="el-GR" b="1" dirty="0" smtClean="0">
                <a:solidFill>
                  <a:schemeClr val="bg1"/>
                </a:solidFill>
              </a:rPr>
              <a:t>Εξωγενείς παράγοντες</a:t>
            </a:r>
            <a:endParaRPr lang="el-GR" dirty="0">
              <a:solidFill>
                <a:schemeClr val="bg1"/>
              </a:solidFill>
            </a:endParaRPr>
          </a:p>
        </p:txBody>
      </p:sp>
      <p:sp>
        <p:nvSpPr>
          <p:cNvPr id="8" name="Έλλειψη 7"/>
          <p:cNvSpPr/>
          <p:nvPr/>
        </p:nvSpPr>
        <p:spPr>
          <a:xfrm>
            <a:off x="107504" y="1556792"/>
            <a:ext cx="4500500" cy="4248472"/>
          </a:xfrm>
          <a:prstGeom prst="ellipse">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Έλλειψη 8"/>
          <p:cNvSpPr/>
          <p:nvPr/>
        </p:nvSpPr>
        <p:spPr>
          <a:xfrm>
            <a:off x="4788024" y="1556792"/>
            <a:ext cx="4202926" cy="4248472"/>
          </a:xfrm>
          <a:prstGeom prst="ellipse">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Έλλειψη 9"/>
          <p:cNvSpPr/>
          <p:nvPr/>
        </p:nvSpPr>
        <p:spPr>
          <a:xfrm>
            <a:off x="3779912" y="5278896"/>
            <a:ext cx="1656184" cy="1484784"/>
          </a:xfrm>
          <a:prstGeom prst="ellipse">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chemeClr val="tx1"/>
                </a:solidFill>
              </a:rPr>
              <a:t>ΠΡΟΠΟΝΗΤΗΣ</a:t>
            </a:r>
            <a:endParaRPr lang="el-GR" sz="2400" b="1" dirty="0">
              <a:solidFill>
                <a:schemeClr val="tx1"/>
              </a:solidFill>
            </a:endParaRPr>
          </a:p>
        </p:txBody>
      </p:sp>
      <p:sp>
        <p:nvSpPr>
          <p:cNvPr id="11" name="Έλλειψη 10"/>
          <p:cNvSpPr/>
          <p:nvPr/>
        </p:nvSpPr>
        <p:spPr>
          <a:xfrm>
            <a:off x="611560" y="2085218"/>
            <a:ext cx="1296144" cy="1182695"/>
          </a:xfrm>
          <a:prstGeom prst="ellipse">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Έλλειψη 11"/>
          <p:cNvSpPr/>
          <p:nvPr/>
        </p:nvSpPr>
        <p:spPr>
          <a:xfrm>
            <a:off x="2029393" y="1680852"/>
            <a:ext cx="1347103" cy="1163180"/>
          </a:xfrm>
          <a:prstGeom prst="ellipse">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Έλλειψη 12"/>
          <p:cNvSpPr/>
          <p:nvPr/>
        </p:nvSpPr>
        <p:spPr>
          <a:xfrm>
            <a:off x="2921882" y="2730996"/>
            <a:ext cx="1462190" cy="1375920"/>
          </a:xfrm>
          <a:prstGeom prst="ellipse">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Έλλειψη 13"/>
          <p:cNvSpPr/>
          <p:nvPr/>
        </p:nvSpPr>
        <p:spPr>
          <a:xfrm>
            <a:off x="289416" y="3410054"/>
            <a:ext cx="1152128" cy="1042345"/>
          </a:xfrm>
          <a:prstGeom prst="ellipse">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Έλλειψη 14"/>
          <p:cNvSpPr/>
          <p:nvPr/>
        </p:nvSpPr>
        <p:spPr>
          <a:xfrm>
            <a:off x="1047740" y="4324522"/>
            <a:ext cx="1244872" cy="1214417"/>
          </a:xfrm>
          <a:prstGeom prst="ellipse">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Έλλειψη 15"/>
          <p:cNvSpPr/>
          <p:nvPr/>
        </p:nvSpPr>
        <p:spPr>
          <a:xfrm>
            <a:off x="2503985" y="4167379"/>
            <a:ext cx="1386048" cy="1302961"/>
          </a:xfrm>
          <a:prstGeom prst="ellipse">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Ορθογώνιο 16"/>
          <p:cNvSpPr/>
          <p:nvPr/>
        </p:nvSpPr>
        <p:spPr>
          <a:xfrm>
            <a:off x="524211" y="2145651"/>
            <a:ext cx="1383493" cy="1061829"/>
          </a:xfrm>
          <a:prstGeom prst="rect">
            <a:avLst/>
          </a:prstGeom>
        </p:spPr>
        <p:txBody>
          <a:bodyPr wrap="square">
            <a:spAutoFit/>
          </a:bodyPr>
          <a:lstStyle/>
          <a:p>
            <a:pPr algn="ctr"/>
            <a:r>
              <a:rPr lang="el-GR" sz="1050" b="1" dirty="0" smtClean="0"/>
              <a:t>Φυσική</a:t>
            </a:r>
          </a:p>
          <a:p>
            <a:pPr algn="ctr"/>
            <a:r>
              <a:rPr lang="el-GR" sz="1050" b="1" dirty="0" smtClean="0"/>
              <a:t> κατάσταση</a:t>
            </a:r>
          </a:p>
          <a:p>
            <a:pPr algn="ctr"/>
            <a:r>
              <a:rPr lang="el-GR" sz="1050" b="1" dirty="0" smtClean="0"/>
              <a:t>•Αντοχή</a:t>
            </a:r>
          </a:p>
          <a:p>
            <a:pPr algn="ctr"/>
            <a:r>
              <a:rPr lang="el-GR" sz="1050" b="1" dirty="0" smtClean="0"/>
              <a:t>•Δύναμη</a:t>
            </a:r>
          </a:p>
          <a:p>
            <a:pPr algn="ctr"/>
            <a:r>
              <a:rPr lang="el-GR" sz="1050" b="1" dirty="0" smtClean="0"/>
              <a:t>•Ταχύτητα</a:t>
            </a:r>
          </a:p>
          <a:p>
            <a:pPr algn="ctr"/>
            <a:r>
              <a:rPr lang="el-GR" sz="1050" b="1" dirty="0" smtClean="0"/>
              <a:t>•Ευκαμψία</a:t>
            </a:r>
            <a:endParaRPr lang="el-GR" sz="1050" b="1" dirty="0"/>
          </a:p>
        </p:txBody>
      </p:sp>
      <p:sp>
        <p:nvSpPr>
          <p:cNvPr id="18" name="Ορθογώνιο 17"/>
          <p:cNvSpPr/>
          <p:nvPr/>
        </p:nvSpPr>
        <p:spPr>
          <a:xfrm>
            <a:off x="2292612" y="2064741"/>
            <a:ext cx="989856" cy="707886"/>
          </a:xfrm>
          <a:prstGeom prst="rect">
            <a:avLst/>
          </a:prstGeom>
        </p:spPr>
        <p:txBody>
          <a:bodyPr wrap="square">
            <a:spAutoFit/>
          </a:bodyPr>
          <a:lstStyle/>
          <a:p>
            <a:r>
              <a:rPr lang="el-GR" sz="1000" dirty="0" smtClean="0"/>
              <a:t>•</a:t>
            </a:r>
            <a:r>
              <a:rPr lang="el-GR" sz="1000" b="1" dirty="0" smtClean="0"/>
              <a:t>Συντονιστικές ικανότητες</a:t>
            </a:r>
          </a:p>
          <a:p>
            <a:r>
              <a:rPr lang="el-GR" sz="1000" b="1" dirty="0" smtClean="0"/>
              <a:t>•Κινητικές δεξιότητες</a:t>
            </a:r>
            <a:endParaRPr lang="el-GR" sz="1000" b="1" dirty="0"/>
          </a:p>
        </p:txBody>
      </p:sp>
      <p:sp>
        <p:nvSpPr>
          <p:cNvPr id="19" name="Ορθογώνιο 18"/>
          <p:cNvSpPr/>
          <p:nvPr/>
        </p:nvSpPr>
        <p:spPr>
          <a:xfrm>
            <a:off x="2330591" y="1777441"/>
            <a:ext cx="756297" cy="307777"/>
          </a:xfrm>
          <a:prstGeom prst="rect">
            <a:avLst/>
          </a:prstGeom>
        </p:spPr>
        <p:txBody>
          <a:bodyPr wrap="none">
            <a:spAutoFit/>
          </a:bodyPr>
          <a:lstStyle/>
          <a:p>
            <a:r>
              <a:rPr lang="el-GR" sz="1400" b="1" dirty="0" smtClean="0"/>
              <a:t>Τεχνική</a:t>
            </a:r>
            <a:endParaRPr lang="el-GR" sz="1400" b="1" dirty="0"/>
          </a:p>
        </p:txBody>
      </p:sp>
      <p:sp>
        <p:nvSpPr>
          <p:cNvPr id="20" name="Ορθογώνιο 19"/>
          <p:cNvSpPr/>
          <p:nvPr/>
        </p:nvSpPr>
        <p:spPr>
          <a:xfrm>
            <a:off x="3052251" y="3056593"/>
            <a:ext cx="1421904" cy="900246"/>
          </a:xfrm>
          <a:prstGeom prst="rect">
            <a:avLst/>
          </a:prstGeom>
        </p:spPr>
        <p:txBody>
          <a:bodyPr wrap="square">
            <a:spAutoFit/>
          </a:bodyPr>
          <a:lstStyle/>
          <a:p>
            <a:r>
              <a:rPr lang="el-GR" sz="1050" dirty="0" smtClean="0"/>
              <a:t>•</a:t>
            </a:r>
            <a:r>
              <a:rPr lang="el-GR" sz="1050" b="1" dirty="0" smtClean="0"/>
              <a:t>Αισθητικοκινητικές</a:t>
            </a:r>
          </a:p>
          <a:p>
            <a:r>
              <a:rPr lang="el-GR" sz="1050" b="1" dirty="0" smtClean="0"/>
              <a:t>ικανότητες</a:t>
            </a:r>
          </a:p>
          <a:p>
            <a:r>
              <a:rPr lang="el-GR" sz="1050" b="1" dirty="0" smtClean="0"/>
              <a:t>•Τακτικές ικανότητες</a:t>
            </a:r>
          </a:p>
          <a:p>
            <a:r>
              <a:rPr lang="el-GR" sz="1050" b="1" dirty="0" smtClean="0"/>
              <a:t>•Γνωστικές ικανότητες</a:t>
            </a:r>
            <a:endParaRPr lang="el-GR" sz="1050" b="1" dirty="0"/>
          </a:p>
        </p:txBody>
      </p:sp>
      <p:sp>
        <p:nvSpPr>
          <p:cNvPr id="21" name="Ορθογώνιο 20"/>
          <p:cNvSpPr/>
          <p:nvPr/>
        </p:nvSpPr>
        <p:spPr>
          <a:xfrm>
            <a:off x="3095836" y="2839425"/>
            <a:ext cx="1014087" cy="307777"/>
          </a:xfrm>
          <a:prstGeom prst="rect">
            <a:avLst/>
          </a:prstGeom>
        </p:spPr>
        <p:txBody>
          <a:bodyPr wrap="square">
            <a:spAutoFit/>
          </a:bodyPr>
          <a:lstStyle/>
          <a:p>
            <a:pPr algn="ctr"/>
            <a:r>
              <a:rPr lang="el-GR" sz="1400" b="1" dirty="0" smtClean="0"/>
              <a:t>Τακτική</a:t>
            </a:r>
            <a:endParaRPr lang="el-GR" sz="1400" b="1" dirty="0"/>
          </a:p>
        </p:txBody>
      </p:sp>
      <p:sp>
        <p:nvSpPr>
          <p:cNvPr id="22" name="Ορθογώνιο 21"/>
          <p:cNvSpPr/>
          <p:nvPr/>
        </p:nvSpPr>
        <p:spPr>
          <a:xfrm>
            <a:off x="2503985" y="4295639"/>
            <a:ext cx="1476164" cy="1107996"/>
          </a:xfrm>
          <a:prstGeom prst="rect">
            <a:avLst/>
          </a:prstGeom>
        </p:spPr>
        <p:txBody>
          <a:bodyPr wrap="square">
            <a:spAutoFit/>
          </a:bodyPr>
          <a:lstStyle/>
          <a:p>
            <a:pPr algn="ctr"/>
            <a:r>
              <a:rPr lang="el-GR" sz="1100" b="1" dirty="0" smtClean="0"/>
              <a:t>Συστήματα</a:t>
            </a:r>
          </a:p>
          <a:p>
            <a:pPr algn="ctr"/>
            <a:r>
              <a:rPr lang="el-GR" sz="1100" b="1" dirty="0" smtClean="0"/>
              <a:t>ανθρωπίνου σώματος</a:t>
            </a:r>
          </a:p>
          <a:p>
            <a:pPr algn="ctr"/>
            <a:r>
              <a:rPr lang="el-GR" sz="1100" b="1" dirty="0" smtClean="0"/>
              <a:t>•Νευρικό</a:t>
            </a:r>
          </a:p>
          <a:p>
            <a:pPr algn="ctr"/>
            <a:r>
              <a:rPr lang="el-GR" sz="1100" b="1" dirty="0" smtClean="0"/>
              <a:t>•</a:t>
            </a:r>
            <a:r>
              <a:rPr lang="el-GR" sz="1100" b="1" dirty="0" err="1" smtClean="0"/>
              <a:t>Μυοσκελετικό</a:t>
            </a:r>
            <a:endParaRPr lang="el-GR" sz="1100" b="1" dirty="0" smtClean="0"/>
          </a:p>
          <a:p>
            <a:pPr algn="ctr"/>
            <a:r>
              <a:rPr lang="el-GR" sz="1100" b="1" dirty="0" smtClean="0"/>
              <a:t>•Αναπνευστικό</a:t>
            </a:r>
          </a:p>
          <a:p>
            <a:pPr algn="ctr"/>
            <a:r>
              <a:rPr lang="el-GR" sz="1100" b="1" dirty="0" smtClean="0"/>
              <a:t>•Κυκλοφορικό</a:t>
            </a:r>
            <a:endParaRPr lang="el-GR" sz="1100" b="1" dirty="0"/>
          </a:p>
        </p:txBody>
      </p:sp>
      <p:sp>
        <p:nvSpPr>
          <p:cNvPr id="23" name="Ορθογώνιο 22"/>
          <p:cNvSpPr/>
          <p:nvPr/>
        </p:nvSpPr>
        <p:spPr>
          <a:xfrm>
            <a:off x="1107467" y="4432613"/>
            <a:ext cx="1100550" cy="1077218"/>
          </a:xfrm>
          <a:prstGeom prst="rect">
            <a:avLst/>
          </a:prstGeom>
        </p:spPr>
        <p:txBody>
          <a:bodyPr wrap="square">
            <a:spAutoFit/>
          </a:bodyPr>
          <a:lstStyle/>
          <a:p>
            <a:pPr algn="ctr"/>
            <a:r>
              <a:rPr lang="el-GR" sz="1400" b="1" dirty="0" smtClean="0"/>
              <a:t>Ψυχικοί</a:t>
            </a:r>
          </a:p>
          <a:p>
            <a:pPr algn="ctr"/>
            <a:r>
              <a:rPr lang="el-GR" sz="1400" b="1" dirty="0" smtClean="0"/>
              <a:t>παράγοντες</a:t>
            </a:r>
          </a:p>
          <a:p>
            <a:pPr algn="ctr"/>
            <a:r>
              <a:rPr lang="el-GR" sz="1200" b="1" dirty="0" smtClean="0"/>
              <a:t>•Κίνητρα</a:t>
            </a:r>
          </a:p>
          <a:p>
            <a:pPr algn="ctr"/>
            <a:r>
              <a:rPr lang="el-GR" sz="1200" b="1" dirty="0" smtClean="0"/>
              <a:t>•Επιθυμίες</a:t>
            </a:r>
          </a:p>
          <a:p>
            <a:pPr algn="ctr"/>
            <a:r>
              <a:rPr lang="el-GR" sz="1200" b="1" dirty="0" smtClean="0"/>
              <a:t>•Θέληση</a:t>
            </a:r>
            <a:endParaRPr lang="el-GR" sz="1200" b="1" dirty="0"/>
          </a:p>
        </p:txBody>
      </p:sp>
      <p:sp>
        <p:nvSpPr>
          <p:cNvPr id="24" name="Ορθογώνιο 23"/>
          <p:cNvSpPr/>
          <p:nvPr/>
        </p:nvSpPr>
        <p:spPr>
          <a:xfrm>
            <a:off x="420871" y="3795257"/>
            <a:ext cx="889218" cy="338554"/>
          </a:xfrm>
          <a:prstGeom prst="rect">
            <a:avLst/>
          </a:prstGeom>
        </p:spPr>
        <p:txBody>
          <a:bodyPr wrap="none">
            <a:spAutoFit/>
          </a:bodyPr>
          <a:lstStyle/>
          <a:p>
            <a:r>
              <a:rPr lang="el-GR" sz="1600" b="1" dirty="0" smtClean="0"/>
              <a:t>Ταλέντο</a:t>
            </a:r>
            <a:endParaRPr lang="el-GR" sz="1600" b="1" dirty="0"/>
          </a:p>
        </p:txBody>
      </p:sp>
      <p:sp>
        <p:nvSpPr>
          <p:cNvPr id="25" name="Έλλειψη 24"/>
          <p:cNvSpPr/>
          <p:nvPr/>
        </p:nvSpPr>
        <p:spPr>
          <a:xfrm>
            <a:off x="5006333" y="2387433"/>
            <a:ext cx="1732520" cy="1640093"/>
          </a:xfrm>
          <a:prstGeom prst="ellipse">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2400" b="1" dirty="0">
              <a:solidFill>
                <a:schemeClr val="tx1"/>
              </a:solidFill>
            </a:endParaRPr>
          </a:p>
        </p:txBody>
      </p:sp>
      <p:sp>
        <p:nvSpPr>
          <p:cNvPr id="26" name="Έλλειψη 25"/>
          <p:cNvSpPr/>
          <p:nvPr/>
        </p:nvSpPr>
        <p:spPr>
          <a:xfrm>
            <a:off x="7020272" y="2344032"/>
            <a:ext cx="1764196" cy="1603686"/>
          </a:xfrm>
          <a:prstGeom prst="ellipse">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2400" b="1" dirty="0">
              <a:solidFill>
                <a:schemeClr val="tx1"/>
              </a:solidFill>
            </a:endParaRPr>
          </a:p>
        </p:txBody>
      </p:sp>
      <p:sp>
        <p:nvSpPr>
          <p:cNvPr id="27" name="Έλλειψη 26"/>
          <p:cNvSpPr/>
          <p:nvPr/>
        </p:nvSpPr>
        <p:spPr>
          <a:xfrm>
            <a:off x="6192179" y="3992993"/>
            <a:ext cx="1656184" cy="1651731"/>
          </a:xfrm>
          <a:prstGeom prst="ellipse">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2400" b="1" dirty="0">
              <a:solidFill>
                <a:schemeClr val="tx1"/>
              </a:solidFill>
            </a:endParaRPr>
          </a:p>
        </p:txBody>
      </p:sp>
      <p:sp>
        <p:nvSpPr>
          <p:cNvPr id="28" name="Ορθογώνιο 27"/>
          <p:cNvSpPr/>
          <p:nvPr/>
        </p:nvSpPr>
        <p:spPr>
          <a:xfrm>
            <a:off x="5116037" y="2576372"/>
            <a:ext cx="1493912" cy="584775"/>
          </a:xfrm>
          <a:prstGeom prst="rect">
            <a:avLst/>
          </a:prstGeom>
        </p:spPr>
        <p:txBody>
          <a:bodyPr wrap="square">
            <a:spAutoFit/>
          </a:bodyPr>
          <a:lstStyle/>
          <a:p>
            <a:pPr algn="ctr"/>
            <a:r>
              <a:rPr lang="el-GR" sz="1600" b="1" dirty="0" smtClean="0"/>
              <a:t>Υλικοτεχνική</a:t>
            </a:r>
          </a:p>
          <a:p>
            <a:pPr algn="ctr"/>
            <a:r>
              <a:rPr lang="el-GR" sz="1600" b="1" dirty="0" smtClean="0"/>
              <a:t>υποδομή</a:t>
            </a:r>
            <a:endParaRPr lang="el-GR" sz="1600" b="1" dirty="0"/>
          </a:p>
        </p:txBody>
      </p:sp>
      <p:sp>
        <p:nvSpPr>
          <p:cNvPr id="29" name="Ορθογώνιο 28"/>
          <p:cNvSpPr/>
          <p:nvPr/>
        </p:nvSpPr>
        <p:spPr>
          <a:xfrm>
            <a:off x="5106437" y="3100229"/>
            <a:ext cx="1503512" cy="830997"/>
          </a:xfrm>
          <a:prstGeom prst="rect">
            <a:avLst/>
          </a:prstGeom>
        </p:spPr>
        <p:txBody>
          <a:bodyPr wrap="square">
            <a:spAutoFit/>
          </a:bodyPr>
          <a:lstStyle/>
          <a:p>
            <a:pPr algn="ctr"/>
            <a:r>
              <a:rPr lang="el-GR" sz="1200" b="1" dirty="0" smtClean="0"/>
              <a:t>•Αθλητικές εγκαταστάσεις </a:t>
            </a:r>
          </a:p>
          <a:p>
            <a:pPr algn="ctr"/>
            <a:r>
              <a:rPr lang="el-GR" sz="1200" b="1" dirty="0" smtClean="0"/>
              <a:t>•Αθλητικός εξοπλισμός</a:t>
            </a:r>
            <a:endParaRPr lang="el-GR" sz="1200" b="1" dirty="0"/>
          </a:p>
        </p:txBody>
      </p:sp>
      <p:sp>
        <p:nvSpPr>
          <p:cNvPr id="30" name="Ορθογώνιο 29"/>
          <p:cNvSpPr/>
          <p:nvPr/>
        </p:nvSpPr>
        <p:spPr>
          <a:xfrm>
            <a:off x="6678234" y="2772627"/>
            <a:ext cx="2448272" cy="769441"/>
          </a:xfrm>
          <a:prstGeom prst="rect">
            <a:avLst/>
          </a:prstGeom>
        </p:spPr>
        <p:txBody>
          <a:bodyPr wrap="square">
            <a:spAutoFit/>
          </a:bodyPr>
          <a:lstStyle/>
          <a:p>
            <a:pPr algn="ctr"/>
            <a:r>
              <a:rPr lang="el-GR" sz="1600" b="1" dirty="0" smtClean="0"/>
              <a:t>Κλιματολογικές</a:t>
            </a:r>
          </a:p>
          <a:p>
            <a:pPr algn="ctr"/>
            <a:r>
              <a:rPr lang="el-GR" sz="1600" b="1" dirty="0" smtClean="0"/>
              <a:t>Συνθήκες</a:t>
            </a:r>
          </a:p>
          <a:p>
            <a:pPr algn="ctr"/>
            <a:r>
              <a:rPr lang="el-GR" sz="1200" b="1" dirty="0" smtClean="0"/>
              <a:t>Γεωφυσικοί παράγοντες</a:t>
            </a:r>
            <a:endParaRPr lang="el-GR" sz="1200" b="1" dirty="0"/>
          </a:p>
        </p:txBody>
      </p:sp>
      <p:sp>
        <p:nvSpPr>
          <p:cNvPr id="31" name="Ορθογώνιο 30"/>
          <p:cNvSpPr/>
          <p:nvPr/>
        </p:nvSpPr>
        <p:spPr>
          <a:xfrm>
            <a:off x="6056989" y="4095873"/>
            <a:ext cx="1926565" cy="1323439"/>
          </a:xfrm>
          <a:prstGeom prst="rect">
            <a:avLst/>
          </a:prstGeom>
        </p:spPr>
        <p:txBody>
          <a:bodyPr wrap="square">
            <a:spAutoFit/>
          </a:bodyPr>
          <a:lstStyle/>
          <a:p>
            <a:pPr algn="ctr"/>
            <a:r>
              <a:rPr lang="el-GR" sz="1600" b="1" dirty="0" smtClean="0"/>
              <a:t>Κοινωνικοί</a:t>
            </a:r>
          </a:p>
          <a:p>
            <a:pPr algn="ctr"/>
            <a:r>
              <a:rPr lang="el-GR" sz="1600" b="1" dirty="0" smtClean="0"/>
              <a:t>παράγοντες</a:t>
            </a:r>
          </a:p>
          <a:p>
            <a:pPr algn="ctr"/>
            <a:r>
              <a:rPr lang="el-GR" sz="1200" dirty="0" smtClean="0"/>
              <a:t>•</a:t>
            </a:r>
            <a:r>
              <a:rPr lang="el-GR" sz="1200" b="1" dirty="0" smtClean="0"/>
              <a:t>Εθνικό αθλητικό σύστημα</a:t>
            </a:r>
          </a:p>
          <a:p>
            <a:pPr algn="ctr"/>
            <a:r>
              <a:rPr lang="el-GR" sz="1200" b="1" dirty="0" smtClean="0"/>
              <a:t>•Οικογενειακό σχολικό</a:t>
            </a:r>
          </a:p>
          <a:p>
            <a:pPr algn="ctr"/>
            <a:r>
              <a:rPr lang="el-GR" sz="1200" b="1" dirty="0" smtClean="0"/>
              <a:t>επαγγελματικό φιλικό</a:t>
            </a:r>
          </a:p>
          <a:p>
            <a:pPr algn="ctr"/>
            <a:r>
              <a:rPr lang="el-GR" sz="1200" b="1" dirty="0" smtClean="0"/>
              <a:t>περιβάλλον</a:t>
            </a:r>
            <a:endParaRPr lang="el-GR" sz="1200" b="1" dirty="0"/>
          </a:p>
        </p:txBody>
      </p:sp>
      <p:sp>
        <p:nvSpPr>
          <p:cNvPr id="32" name="Αριστερό-δεξιό βέλος 31"/>
          <p:cNvSpPr/>
          <p:nvPr/>
        </p:nvSpPr>
        <p:spPr>
          <a:xfrm rot="13987727">
            <a:off x="924566" y="4388617"/>
            <a:ext cx="395759" cy="198488"/>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ln>
                <a:solidFill>
                  <a:schemeClr val="tx1"/>
                </a:solidFill>
              </a:ln>
              <a:solidFill>
                <a:schemeClr val="tx1"/>
              </a:solidFill>
            </a:endParaRPr>
          </a:p>
        </p:txBody>
      </p:sp>
      <p:sp>
        <p:nvSpPr>
          <p:cNvPr id="39" name="Αριστερό-δεξιό βέλος 38"/>
          <p:cNvSpPr/>
          <p:nvPr/>
        </p:nvSpPr>
        <p:spPr>
          <a:xfrm rot="17504237">
            <a:off x="717133" y="3258157"/>
            <a:ext cx="395759" cy="198488"/>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ln>
                <a:solidFill>
                  <a:schemeClr val="tx1"/>
                </a:solidFill>
              </a:ln>
              <a:solidFill>
                <a:schemeClr val="tx1"/>
              </a:solidFill>
            </a:endParaRPr>
          </a:p>
        </p:txBody>
      </p:sp>
      <p:sp>
        <p:nvSpPr>
          <p:cNvPr id="40" name="Αριστερό-δεξιό βέλος 39"/>
          <p:cNvSpPr/>
          <p:nvPr/>
        </p:nvSpPr>
        <p:spPr>
          <a:xfrm rot="20639192">
            <a:off x="1736806" y="2383760"/>
            <a:ext cx="395759" cy="198488"/>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ln>
                <a:solidFill>
                  <a:schemeClr val="tx1"/>
                </a:solidFill>
              </a:ln>
              <a:solidFill>
                <a:schemeClr val="tx1"/>
              </a:solidFill>
            </a:endParaRPr>
          </a:p>
        </p:txBody>
      </p:sp>
      <p:sp>
        <p:nvSpPr>
          <p:cNvPr id="41" name="Αριστερό-δεξιό βέλος 40"/>
          <p:cNvSpPr/>
          <p:nvPr/>
        </p:nvSpPr>
        <p:spPr>
          <a:xfrm rot="3147069">
            <a:off x="2962091" y="2676701"/>
            <a:ext cx="395759" cy="198488"/>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ln>
                <a:solidFill>
                  <a:schemeClr val="tx1"/>
                </a:solidFill>
              </a:ln>
              <a:solidFill>
                <a:schemeClr val="tx1"/>
              </a:solidFill>
            </a:endParaRPr>
          </a:p>
        </p:txBody>
      </p:sp>
      <p:sp>
        <p:nvSpPr>
          <p:cNvPr id="42" name="Αριστερό-δεξιό βέλος 41"/>
          <p:cNvSpPr/>
          <p:nvPr/>
        </p:nvSpPr>
        <p:spPr>
          <a:xfrm>
            <a:off x="2159874" y="4828502"/>
            <a:ext cx="395759" cy="198488"/>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ln>
                <a:solidFill>
                  <a:schemeClr val="tx1"/>
                </a:solidFill>
              </a:ln>
              <a:solidFill>
                <a:schemeClr val="tx1"/>
              </a:solidFill>
            </a:endParaRPr>
          </a:p>
        </p:txBody>
      </p:sp>
      <p:sp>
        <p:nvSpPr>
          <p:cNvPr id="43" name="Αριστερό-δεξιό βέλος 42"/>
          <p:cNvSpPr/>
          <p:nvPr/>
        </p:nvSpPr>
        <p:spPr>
          <a:xfrm rot="17587523">
            <a:off x="3277042" y="4054289"/>
            <a:ext cx="395759" cy="198488"/>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ln>
                <a:solidFill>
                  <a:schemeClr val="tx1"/>
                </a:solidFill>
              </a:ln>
              <a:solidFill>
                <a:schemeClr val="tx1"/>
              </a:solidFill>
            </a:endParaRPr>
          </a:p>
        </p:txBody>
      </p:sp>
      <p:sp>
        <p:nvSpPr>
          <p:cNvPr id="44" name="Αριστερό-δεξιό βέλος 43"/>
          <p:cNvSpPr/>
          <p:nvPr/>
        </p:nvSpPr>
        <p:spPr>
          <a:xfrm>
            <a:off x="6678234" y="3136837"/>
            <a:ext cx="395759" cy="198488"/>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ln>
                <a:solidFill>
                  <a:schemeClr val="tx1"/>
                </a:solidFill>
              </a:ln>
              <a:solidFill>
                <a:schemeClr val="tx1"/>
              </a:solidFill>
            </a:endParaRPr>
          </a:p>
        </p:txBody>
      </p:sp>
      <p:sp>
        <p:nvSpPr>
          <p:cNvPr id="45" name="Αριστερό-δεξιό βέλος 44"/>
          <p:cNvSpPr/>
          <p:nvPr/>
        </p:nvSpPr>
        <p:spPr>
          <a:xfrm rot="3373022">
            <a:off x="6249528" y="3865290"/>
            <a:ext cx="395759" cy="198488"/>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ln>
                <a:solidFill>
                  <a:schemeClr val="tx1"/>
                </a:solidFill>
              </a:ln>
              <a:solidFill>
                <a:schemeClr val="tx1"/>
              </a:solidFill>
            </a:endParaRPr>
          </a:p>
        </p:txBody>
      </p:sp>
      <p:sp>
        <p:nvSpPr>
          <p:cNvPr id="46" name="Αριστερό-δεξιό βέλος 45"/>
          <p:cNvSpPr/>
          <p:nvPr/>
        </p:nvSpPr>
        <p:spPr>
          <a:xfrm rot="7075287">
            <a:off x="7309716" y="3854318"/>
            <a:ext cx="395759" cy="198488"/>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ln>
                <a:solidFill>
                  <a:schemeClr val="tx1"/>
                </a:solidFill>
              </a:ln>
              <a:solidFill>
                <a:schemeClr val="tx1"/>
              </a:solidFill>
            </a:endParaRPr>
          </a:p>
        </p:txBody>
      </p:sp>
      <p:cxnSp>
        <p:nvCxnSpPr>
          <p:cNvPr id="48" name="Ευθεία γραμμή σύνδεσης 47"/>
          <p:cNvCxnSpPr>
            <a:stCxn id="4" idx="1"/>
          </p:cNvCxnSpPr>
          <p:nvPr/>
        </p:nvCxnSpPr>
        <p:spPr>
          <a:xfrm flipH="1">
            <a:off x="1907704" y="675074"/>
            <a:ext cx="105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Ευθεία γραμμή σύνδεσης 48"/>
          <p:cNvCxnSpPr/>
          <p:nvPr/>
        </p:nvCxnSpPr>
        <p:spPr>
          <a:xfrm flipH="1">
            <a:off x="5436096" y="675074"/>
            <a:ext cx="105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Ευθύγραμμο βέλος σύνδεσης 50"/>
          <p:cNvCxnSpPr/>
          <p:nvPr/>
        </p:nvCxnSpPr>
        <p:spPr>
          <a:xfrm>
            <a:off x="1907704" y="675074"/>
            <a:ext cx="0" cy="24288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Ευθύγραμμο βέλος σύνδεσης 51"/>
          <p:cNvCxnSpPr/>
          <p:nvPr/>
        </p:nvCxnSpPr>
        <p:spPr>
          <a:xfrm>
            <a:off x="6490560" y="675074"/>
            <a:ext cx="0" cy="29126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4" name="Ευθεία γραμμή σύνδεσης 53"/>
          <p:cNvCxnSpPr/>
          <p:nvPr/>
        </p:nvCxnSpPr>
        <p:spPr>
          <a:xfrm flipH="1">
            <a:off x="5436096" y="6093296"/>
            <a:ext cx="145339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Ευθεία γραμμή σύνδεσης 54"/>
          <p:cNvCxnSpPr/>
          <p:nvPr/>
        </p:nvCxnSpPr>
        <p:spPr>
          <a:xfrm flipH="1">
            <a:off x="2208017" y="6093296"/>
            <a:ext cx="155518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Ευθύγραμμο βέλος σύνδεσης 57"/>
          <p:cNvCxnSpPr>
            <a:endCxn id="9" idx="4"/>
          </p:cNvCxnSpPr>
          <p:nvPr/>
        </p:nvCxnSpPr>
        <p:spPr>
          <a:xfrm flipV="1">
            <a:off x="6889487" y="5805264"/>
            <a:ext cx="0" cy="2880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0" name="Ευθύγραμμο βέλος σύνδεσης 59"/>
          <p:cNvCxnSpPr/>
          <p:nvPr/>
        </p:nvCxnSpPr>
        <p:spPr>
          <a:xfrm flipV="1">
            <a:off x="2211795" y="5805264"/>
            <a:ext cx="0" cy="2880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92844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7430"/>
            <a:ext cx="8229600" cy="1143000"/>
          </a:xfrm>
        </p:spPr>
        <p:txBody>
          <a:bodyPr/>
          <a:lstStyle/>
          <a:p>
            <a:r>
              <a:rPr lang="el-GR" b="1" dirty="0">
                <a:solidFill>
                  <a:srgbClr val="C00000"/>
                </a:solidFill>
              </a:rPr>
              <a:t>Προπονητικός έλεγχος</a:t>
            </a:r>
          </a:p>
        </p:txBody>
      </p:sp>
      <p:sp>
        <p:nvSpPr>
          <p:cNvPr id="3" name="Θέση περιεχομένου 2"/>
          <p:cNvSpPr>
            <a:spLocks noGrp="1"/>
          </p:cNvSpPr>
          <p:nvPr>
            <p:ph idx="1"/>
          </p:nvPr>
        </p:nvSpPr>
        <p:spPr>
          <a:xfrm>
            <a:off x="395536" y="980728"/>
            <a:ext cx="8229600" cy="2016224"/>
          </a:xfrm>
        </p:spPr>
        <p:txBody>
          <a:bodyPr>
            <a:normAutofit/>
          </a:bodyPr>
          <a:lstStyle/>
          <a:p>
            <a:r>
              <a:rPr lang="el-GR" sz="2400" dirty="0"/>
              <a:t>Αξιολόγηση της προπονητικής κατάστασης (τρέχον επίπεδο της απόδοσης) καθώς και </a:t>
            </a:r>
            <a:r>
              <a:rPr lang="el-GR" sz="2400" dirty="0" smtClean="0"/>
              <a:t>επιμέρους</a:t>
            </a:r>
            <a:r>
              <a:rPr lang="en-US" sz="2400" dirty="0" smtClean="0"/>
              <a:t> </a:t>
            </a:r>
            <a:r>
              <a:rPr lang="el-GR" sz="2400" dirty="0" smtClean="0"/>
              <a:t>συντελεστών </a:t>
            </a:r>
            <a:r>
              <a:rPr lang="el-GR" sz="2400" dirty="0"/>
              <a:t>της απόδοσης μέσα από κινητικές, φυσιολογικές, </a:t>
            </a:r>
            <a:r>
              <a:rPr lang="el-GR" sz="2400" dirty="0" err="1"/>
              <a:t>εμβιομηχανικές</a:t>
            </a:r>
            <a:r>
              <a:rPr lang="el-GR" sz="2400" dirty="0"/>
              <a:t>, </a:t>
            </a:r>
            <a:r>
              <a:rPr lang="el-GR" sz="2400" dirty="0" smtClean="0"/>
              <a:t>βιοχημικές</a:t>
            </a:r>
            <a:r>
              <a:rPr lang="en-US" sz="2400" dirty="0" smtClean="0"/>
              <a:t> </a:t>
            </a:r>
            <a:r>
              <a:rPr lang="el-GR" sz="2400" dirty="0" smtClean="0"/>
              <a:t>μετρήσεις</a:t>
            </a:r>
            <a:r>
              <a:rPr lang="el-GR" sz="2400" dirty="0"/>
              <a:t>, αναλύσεις και μεθόδους παρατήρησης (τεστ).</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322" y="3284984"/>
            <a:ext cx="1995989"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4366" y="3284984"/>
            <a:ext cx="2018661"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4367" y="4946665"/>
            <a:ext cx="2018660" cy="1545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142" y="4946665"/>
            <a:ext cx="1995989" cy="1495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2193" y="3284984"/>
            <a:ext cx="4355976" cy="3206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50204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71400"/>
            <a:ext cx="8229600" cy="1143000"/>
          </a:xfrm>
        </p:spPr>
        <p:txBody>
          <a:bodyPr/>
          <a:lstStyle/>
          <a:p>
            <a:r>
              <a:rPr lang="el-GR" b="1" dirty="0" smtClean="0">
                <a:solidFill>
                  <a:srgbClr val="C00000"/>
                </a:solidFill>
              </a:rPr>
              <a:t>Προπονητικό πρωτόκολλο</a:t>
            </a:r>
            <a:endParaRPr lang="el-GR" b="1" dirty="0">
              <a:solidFill>
                <a:srgbClr val="C00000"/>
              </a:solidFill>
            </a:endParaRPr>
          </a:p>
        </p:txBody>
      </p:sp>
      <p:sp>
        <p:nvSpPr>
          <p:cNvPr id="3" name="Θέση περιεχομένου 2"/>
          <p:cNvSpPr>
            <a:spLocks noGrp="1"/>
          </p:cNvSpPr>
          <p:nvPr>
            <p:ph idx="1"/>
          </p:nvPr>
        </p:nvSpPr>
        <p:spPr>
          <a:xfrm>
            <a:off x="0" y="1700808"/>
            <a:ext cx="2521287" cy="3024336"/>
          </a:xfrm>
        </p:spPr>
        <p:txBody>
          <a:bodyPr>
            <a:noAutofit/>
          </a:bodyPr>
          <a:lstStyle/>
          <a:p>
            <a:pPr marL="0" indent="0">
              <a:buNone/>
            </a:pPr>
            <a:r>
              <a:rPr lang="el-GR" sz="2400" b="1" dirty="0" smtClean="0"/>
              <a:t>Συγκεκριμένο πρωτόκολλο καταχώρησης και καταγραφής στην προπόνηση </a:t>
            </a:r>
            <a:r>
              <a:rPr lang="el-GR" sz="2400" b="1" dirty="0" smtClean="0"/>
              <a:t> </a:t>
            </a:r>
            <a:r>
              <a:rPr lang="el-GR" sz="2400" b="1" dirty="0" smtClean="0"/>
              <a:t>των προπονητικών </a:t>
            </a:r>
            <a:r>
              <a:rPr lang="el-GR" sz="2400" b="1" dirty="0" smtClean="0"/>
              <a:t>δεικτών</a:t>
            </a:r>
            <a:r>
              <a:rPr lang="el-GR" sz="2400" b="1" dirty="0"/>
              <a:t>.</a:t>
            </a:r>
            <a:endParaRPr lang="el-GR" sz="2400" b="1" dirty="0"/>
          </a:p>
        </p:txBody>
      </p:sp>
      <p:pic>
        <p:nvPicPr>
          <p:cNvPr id="4099"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90000"/>
                    </a14:imgEffect>
                  </a14:imgLayer>
                </a14:imgProps>
              </a:ext>
              <a:ext uri="{28A0092B-C50C-407E-A947-70E740481C1C}">
                <a14:useLocalDpi xmlns:a14="http://schemas.microsoft.com/office/drawing/2010/main" val="0"/>
              </a:ext>
            </a:extLst>
          </a:blip>
          <a:srcRect/>
          <a:stretch>
            <a:fillRect/>
          </a:stretch>
        </p:blipFill>
        <p:spPr bwMode="auto">
          <a:xfrm>
            <a:off x="2456219" y="1124744"/>
            <a:ext cx="6580277"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74512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b="1" dirty="0">
                <a:solidFill>
                  <a:srgbClr val="C00000"/>
                </a:solidFill>
              </a:rPr>
              <a:t>Σχεδιασμός της προπόνησης</a:t>
            </a:r>
            <a:br>
              <a:rPr lang="el-GR" b="1" dirty="0">
                <a:solidFill>
                  <a:srgbClr val="C00000"/>
                </a:solidFill>
              </a:rPr>
            </a:br>
            <a:endParaRPr lang="el-GR" b="1" dirty="0">
              <a:solidFill>
                <a:srgbClr val="C00000"/>
              </a:solidFill>
            </a:endParaRPr>
          </a:p>
        </p:txBody>
      </p:sp>
      <p:sp>
        <p:nvSpPr>
          <p:cNvPr id="3" name="Θέση περιεχομένου 2"/>
          <p:cNvSpPr>
            <a:spLocks noGrp="1"/>
          </p:cNvSpPr>
          <p:nvPr>
            <p:ph idx="1"/>
          </p:nvPr>
        </p:nvSpPr>
        <p:spPr>
          <a:xfrm>
            <a:off x="457200" y="908720"/>
            <a:ext cx="8229600" cy="5544616"/>
          </a:xfrm>
        </p:spPr>
        <p:txBody>
          <a:bodyPr>
            <a:normAutofit fontScale="92500"/>
          </a:bodyPr>
          <a:lstStyle/>
          <a:p>
            <a:pPr marL="0" indent="0">
              <a:buNone/>
            </a:pPr>
            <a:r>
              <a:rPr lang="el-GR" dirty="0" smtClean="0"/>
              <a:t>Είναι </a:t>
            </a:r>
            <a:r>
              <a:rPr lang="el-GR" dirty="0"/>
              <a:t>μια πρόβλεψη αλλά και απόφαση για το μέλλον. Αποτελεί μια συστηματική προπονητική</a:t>
            </a:r>
          </a:p>
          <a:p>
            <a:pPr marL="0" indent="0">
              <a:buNone/>
            </a:pPr>
            <a:r>
              <a:rPr lang="el-GR" dirty="0"/>
              <a:t>διαδικασία που χαρακτηρίζεται από:</a:t>
            </a:r>
          </a:p>
          <a:p>
            <a:pPr>
              <a:buFont typeface="Wingdings" panose="05000000000000000000" pitchFamily="2" charset="2"/>
              <a:buChar char="Ø"/>
            </a:pPr>
            <a:r>
              <a:rPr lang="el-GR" dirty="0" smtClean="0"/>
              <a:t>Την περιοδικότητα:</a:t>
            </a:r>
          </a:p>
          <a:p>
            <a:pPr lvl="2">
              <a:buFont typeface="Wingdings" panose="05000000000000000000" pitchFamily="2" charset="2"/>
              <a:buChar char="§"/>
            </a:pPr>
            <a:r>
              <a:rPr lang="el-GR" sz="2600" i="1" dirty="0" smtClean="0"/>
              <a:t>σε </a:t>
            </a:r>
            <a:r>
              <a:rPr lang="el-GR" sz="2600" i="1" dirty="0"/>
              <a:t>μεγάλα (φάσεις ή στάδια προπόνησης</a:t>
            </a:r>
            <a:r>
              <a:rPr lang="el-GR" sz="2600" i="1" dirty="0" smtClean="0"/>
              <a:t>),</a:t>
            </a:r>
          </a:p>
          <a:p>
            <a:pPr lvl="2">
              <a:buFont typeface="Wingdings" panose="05000000000000000000" pitchFamily="2" charset="2"/>
              <a:buChar char="§"/>
            </a:pPr>
            <a:r>
              <a:rPr lang="el-GR" sz="2600" i="1" dirty="0" smtClean="0"/>
              <a:t>μεσαία </a:t>
            </a:r>
            <a:r>
              <a:rPr lang="el-GR" sz="2600" i="1" dirty="0"/>
              <a:t>(</a:t>
            </a:r>
            <a:r>
              <a:rPr lang="el-GR" sz="2600" i="1" dirty="0" smtClean="0"/>
              <a:t>περίοδος</a:t>
            </a:r>
            <a:r>
              <a:rPr lang="en-US" sz="2600" i="1" dirty="0" smtClean="0"/>
              <a:t> </a:t>
            </a:r>
            <a:r>
              <a:rPr lang="el-GR" sz="2600" i="1" dirty="0" smtClean="0"/>
              <a:t>προπόνησης</a:t>
            </a:r>
            <a:r>
              <a:rPr lang="el-GR" sz="2600" i="1" dirty="0"/>
              <a:t>) </a:t>
            </a:r>
            <a:r>
              <a:rPr lang="el-GR" sz="2600" i="1" dirty="0" smtClean="0"/>
              <a:t>και</a:t>
            </a:r>
          </a:p>
          <a:p>
            <a:pPr lvl="2">
              <a:buFont typeface="Wingdings" panose="05000000000000000000" pitchFamily="2" charset="2"/>
              <a:buChar char="§"/>
            </a:pPr>
            <a:r>
              <a:rPr lang="el-GR" sz="2600" i="1" dirty="0" smtClean="0"/>
              <a:t>μικρά </a:t>
            </a:r>
            <a:r>
              <a:rPr lang="el-GR" sz="2600" i="1" dirty="0"/>
              <a:t>χρονικά διαστήματα (</a:t>
            </a:r>
            <a:r>
              <a:rPr lang="el-GR" sz="2600" i="1" dirty="0" err="1"/>
              <a:t>μικρόκυκλος</a:t>
            </a:r>
            <a:r>
              <a:rPr lang="el-GR" sz="2600" i="1" dirty="0"/>
              <a:t>, προπονητική μονάδα).</a:t>
            </a:r>
          </a:p>
          <a:p>
            <a:pPr>
              <a:buFont typeface="Wingdings" panose="05000000000000000000" pitchFamily="2" charset="2"/>
              <a:buChar char="Ø"/>
            </a:pPr>
            <a:r>
              <a:rPr lang="el-GR" dirty="0" smtClean="0"/>
              <a:t>Τη </a:t>
            </a:r>
            <a:r>
              <a:rPr lang="el-GR" dirty="0"/>
              <a:t>διαρκή προσαρμογή στη διαφοροποιούμενη προπονητική και </a:t>
            </a:r>
            <a:r>
              <a:rPr lang="el-GR" dirty="0" smtClean="0"/>
              <a:t>αγωνιστική κατάσταση  </a:t>
            </a:r>
            <a:r>
              <a:rPr lang="el-GR" dirty="0"/>
              <a:t>των αθλητών μέσα στην προπονητική διαδικασία.</a:t>
            </a:r>
          </a:p>
        </p:txBody>
      </p:sp>
    </p:spTree>
    <p:extLst>
      <p:ext uri="{BB962C8B-B14F-4D97-AF65-F5344CB8AC3E}">
        <p14:creationId xmlns:p14="http://schemas.microsoft.com/office/powerpoint/2010/main" val="17033072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79512" y="274638"/>
            <a:ext cx="8964488" cy="1143000"/>
          </a:xfrm>
        </p:spPr>
        <p:txBody>
          <a:bodyPr>
            <a:noAutofit/>
          </a:bodyPr>
          <a:lstStyle/>
          <a:p>
            <a:r>
              <a:rPr lang="el-GR" sz="2800" b="1" dirty="0">
                <a:solidFill>
                  <a:srgbClr val="C00000"/>
                </a:solidFill>
              </a:rPr>
              <a:t>Φάσεις και στάδια </a:t>
            </a:r>
            <a:r>
              <a:rPr lang="el-GR" sz="2800" b="1" dirty="0" smtClean="0">
                <a:solidFill>
                  <a:srgbClr val="C00000"/>
                </a:solidFill>
              </a:rPr>
              <a:t>της μακρόχρονης </a:t>
            </a:r>
            <a:r>
              <a:rPr lang="el-GR" sz="2800" b="1" dirty="0">
                <a:solidFill>
                  <a:srgbClr val="C00000"/>
                </a:solidFill>
              </a:rPr>
              <a:t>προπονητικής </a:t>
            </a:r>
            <a:r>
              <a:rPr lang="el-GR" sz="2800" b="1" dirty="0" smtClean="0">
                <a:solidFill>
                  <a:srgbClr val="C00000"/>
                </a:solidFill>
              </a:rPr>
              <a:t>διαδικασίας </a:t>
            </a:r>
            <a:r>
              <a:rPr lang="el-GR" sz="2000" i="1" dirty="0" smtClean="0">
                <a:solidFill>
                  <a:srgbClr val="C00000"/>
                </a:solidFill>
              </a:rPr>
              <a:t>(</a:t>
            </a:r>
            <a:r>
              <a:rPr lang="el-GR" sz="2000" i="1" dirty="0" err="1" smtClean="0">
                <a:solidFill>
                  <a:srgbClr val="C00000"/>
                </a:solidFill>
              </a:rPr>
              <a:t>Κέλλης</a:t>
            </a:r>
            <a:r>
              <a:rPr lang="el-GR" sz="2000" i="1" dirty="0" smtClean="0">
                <a:solidFill>
                  <a:srgbClr val="C00000"/>
                </a:solidFill>
              </a:rPr>
              <a:t> </a:t>
            </a:r>
            <a:r>
              <a:rPr lang="el-GR" sz="2000" i="1" dirty="0">
                <a:solidFill>
                  <a:srgbClr val="C00000"/>
                </a:solidFill>
              </a:rPr>
              <a:t>κ.α., 1995</a:t>
            </a:r>
            <a:r>
              <a:rPr lang="el-GR" sz="2000" i="1" dirty="0" smtClean="0">
                <a:solidFill>
                  <a:srgbClr val="C00000"/>
                </a:solidFill>
              </a:rPr>
              <a:t>)</a:t>
            </a:r>
            <a:endParaRPr lang="el-GR" sz="2800" i="1" dirty="0">
              <a:solidFill>
                <a:srgbClr val="C00000"/>
              </a:solidFill>
            </a:endParaRPr>
          </a:p>
        </p:txBody>
      </p:sp>
      <p:sp>
        <p:nvSpPr>
          <p:cNvPr id="4" name="Ισοσκελές τρίγωνο 3"/>
          <p:cNvSpPr/>
          <p:nvPr/>
        </p:nvSpPr>
        <p:spPr>
          <a:xfrm>
            <a:off x="696198" y="1669907"/>
            <a:ext cx="5400600" cy="4752528"/>
          </a:xfrm>
          <a:prstGeom prst="triangle">
            <a:avLst/>
          </a:prstGeom>
          <a:solidFill>
            <a:schemeClr val="bg2">
              <a:lumMod val="90000"/>
            </a:schemeClr>
          </a:solidFill>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l-GR"/>
          </a:p>
        </p:txBody>
      </p:sp>
      <p:cxnSp>
        <p:nvCxnSpPr>
          <p:cNvPr id="8" name="Ευθεία γραμμή σύνδεσης 7"/>
          <p:cNvCxnSpPr/>
          <p:nvPr/>
        </p:nvCxnSpPr>
        <p:spPr>
          <a:xfrm>
            <a:off x="2444142" y="3429000"/>
            <a:ext cx="1911834" cy="0"/>
          </a:xfrm>
          <a:prstGeom prst="line">
            <a:avLst/>
          </a:prstGeom>
          <a:ln w="19050">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9" name="Ευθεία γραμμή σύνδεσης 8"/>
          <p:cNvCxnSpPr/>
          <p:nvPr/>
        </p:nvCxnSpPr>
        <p:spPr>
          <a:xfrm>
            <a:off x="1011161" y="5949280"/>
            <a:ext cx="4712967" cy="0"/>
          </a:xfrm>
          <a:prstGeom prst="line">
            <a:avLst/>
          </a:prstGeom>
          <a:ln w="19050">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10" name="Ευθεία γραμμή σύνδεσης 9"/>
          <p:cNvCxnSpPr/>
          <p:nvPr/>
        </p:nvCxnSpPr>
        <p:spPr>
          <a:xfrm>
            <a:off x="1334196" y="5373216"/>
            <a:ext cx="4101900" cy="0"/>
          </a:xfrm>
          <a:prstGeom prst="line">
            <a:avLst/>
          </a:prstGeom>
          <a:ln w="19050">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11" name="Ευθεία γραμμή σύνδεσης 10"/>
          <p:cNvCxnSpPr/>
          <p:nvPr/>
        </p:nvCxnSpPr>
        <p:spPr>
          <a:xfrm>
            <a:off x="1659364" y="4797152"/>
            <a:ext cx="3416692" cy="0"/>
          </a:xfrm>
          <a:prstGeom prst="line">
            <a:avLst/>
          </a:prstGeom>
          <a:ln w="19050">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12" name="Ευθεία γραμμή σύνδεσης 11"/>
          <p:cNvCxnSpPr/>
          <p:nvPr/>
        </p:nvCxnSpPr>
        <p:spPr>
          <a:xfrm>
            <a:off x="2027853" y="4149080"/>
            <a:ext cx="2690007" cy="0"/>
          </a:xfrm>
          <a:prstGeom prst="line">
            <a:avLst/>
          </a:prstGeom>
          <a:ln w="19050">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18" name="Ευθεία γραμμή σύνδεσης 17"/>
          <p:cNvCxnSpPr/>
          <p:nvPr/>
        </p:nvCxnSpPr>
        <p:spPr>
          <a:xfrm>
            <a:off x="8460432" y="1667951"/>
            <a:ext cx="0" cy="1905065"/>
          </a:xfrm>
          <a:prstGeom prst="line">
            <a:avLst/>
          </a:prstGeom>
          <a:ln w="28575">
            <a:solidFill>
              <a:srgbClr val="C0000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Ευθεία γραμμή σύνδεσης 20"/>
          <p:cNvCxnSpPr/>
          <p:nvPr/>
        </p:nvCxnSpPr>
        <p:spPr>
          <a:xfrm>
            <a:off x="8460432" y="3789040"/>
            <a:ext cx="0" cy="2592288"/>
          </a:xfrm>
          <a:prstGeom prst="line">
            <a:avLst/>
          </a:prstGeom>
          <a:ln w="28575">
            <a:solidFill>
              <a:srgbClr val="C0000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Ευθεία γραμμή σύνδεσης 22"/>
          <p:cNvCxnSpPr/>
          <p:nvPr/>
        </p:nvCxnSpPr>
        <p:spPr>
          <a:xfrm flipH="1">
            <a:off x="3779912" y="1667951"/>
            <a:ext cx="4680520" cy="0"/>
          </a:xfrm>
          <a:prstGeom prst="line">
            <a:avLst/>
          </a:prstGeom>
          <a:ln w="28575">
            <a:solidFill>
              <a:srgbClr val="C00000"/>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6" name="Ευθεία γραμμή σύνδεσης 25"/>
          <p:cNvCxnSpPr/>
          <p:nvPr/>
        </p:nvCxnSpPr>
        <p:spPr>
          <a:xfrm flipH="1">
            <a:off x="4717860" y="3573016"/>
            <a:ext cx="3742572" cy="0"/>
          </a:xfrm>
          <a:prstGeom prst="line">
            <a:avLst/>
          </a:prstGeom>
          <a:ln w="28575">
            <a:solidFill>
              <a:srgbClr val="C00000"/>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9" name="Ευθεία γραμμή σύνδεσης 28"/>
          <p:cNvCxnSpPr/>
          <p:nvPr/>
        </p:nvCxnSpPr>
        <p:spPr>
          <a:xfrm flipH="1">
            <a:off x="4717860" y="3789040"/>
            <a:ext cx="3742572" cy="0"/>
          </a:xfrm>
          <a:prstGeom prst="line">
            <a:avLst/>
          </a:prstGeom>
          <a:ln w="28575">
            <a:solidFill>
              <a:srgbClr val="C00000"/>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0" name="Ευθεία γραμμή σύνδεσης 29"/>
          <p:cNvCxnSpPr/>
          <p:nvPr/>
        </p:nvCxnSpPr>
        <p:spPr>
          <a:xfrm flipH="1">
            <a:off x="6228184" y="6381328"/>
            <a:ext cx="2232248" cy="0"/>
          </a:xfrm>
          <a:prstGeom prst="line">
            <a:avLst/>
          </a:prstGeom>
          <a:ln w="28575">
            <a:solidFill>
              <a:srgbClr val="C00000"/>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292080" y="2204864"/>
            <a:ext cx="2052228" cy="646331"/>
          </a:xfrm>
          <a:prstGeom prst="rect">
            <a:avLst/>
          </a:prstGeom>
          <a:solidFill>
            <a:schemeClr val="bg2">
              <a:lumMod val="90000"/>
            </a:schemeClr>
          </a:solidFill>
        </p:spPr>
        <p:txBody>
          <a:bodyPr wrap="square" rtlCol="0">
            <a:spAutoFit/>
          </a:bodyPr>
          <a:lstStyle/>
          <a:p>
            <a:pPr algn="ctr"/>
            <a:r>
              <a:rPr lang="el-GR" b="1" dirty="0" smtClean="0"/>
              <a:t>ΦΑΣΗ ΥΨΗΛΩΝ ΕΠΙΔΟΣΕΩΝ</a:t>
            </a:r>
            <a:endParaRPr lang="el-GR" b="1" dirty="0"/>
          </a:p>
        </p:txBody>
      </p:sp>
      <p:sp>
        <p:nvSpPr>
          <p:cNvPr id="40" name="TextBox 39"/>
          <p:cNvSpPr txBox="1"/>
          <p:nvPr/>
        </p:nvSpPr>
        <p:spPr>
          <a:xfrm>
            <a:off x="5712223" y="4473986"/>
            <a:ext cx="2052228" cy="646331"/>
          </a:xfrm>
          <a:prstGeom prst="rect">
            <a:avLst/>
          </a:prstGeom>
          <a:solidFill>
            <a:schemeClr val="bg2">
              <a:lumMod val="90000"/>
            </a:schemeClr>
          </a:solidFill>
        </p:spPr>
        <p:txBody>
          <a:bodyPr wrap="square" rtlCol="0">
            <a:spAutoFit/>
          </a:bodyPr>
          <a:lstStyle/>
          <a:p>
            <a:pPr algn="ctr"/>
            <a:r>
              <a:rPr lang="el-GR" b="1" dirty="0" smtClean="0"/>
              <a:t>ΑΝΑΠΤΥΞΙΑΚΗ ΦΑΣΗ</a:t>
            </a:r>
            <a:endParaRPr lang="el-GR" b="1" dirty="0"/>
          </a:p>
        </p:txBody>
      </p:sp>
      <p:sp>
        <p:nvSpPr>
          <p:cNvPr id="43" name="TextBox 42"/>
          <p:cNvSpPr txBox="1"/>
          <p:nvPr/>
        </p:nvSpPr>
        <p:spPr>
          <a:xfrm>
            <a:off x="2627784" y="6007507"/>
            <a:ext cx="1371774" cy="369332"/>
          </a:xfrm>
          <a:prstGeom prst="rect">
            <a:avLst/>
          </a:prstGeom>
          <a:noFill/>
        </p:spPr>
        <p:txBody>
          <a:bodyPr wrap="square" rtlCol="0">
            <a:spAutoFit/>
          </a:bodyPr>
          <a:lstStyle/>
          <a:p>
            <a:r>
              <a:rPr lang="el-GR" b="1" dirty="0" smtClean="0"/>
              <a:t>ΕΙΣΑΓΩΓΙΚΟ</a:t>
            </a:r>
            <a:endParaRPr lang="el-GR" b="1" dirty="0"/>
          </a:p>
        </p:txBody>
      </p:sp>
      <p:sp>
        <p:nvSpPr>
          <p:cNvPr id="44" name="TextBox 43"/>
          <p:cNvSpPr txBox="1"/>
          <p:nvPr/>
        </p:nvSpPr>
        <p:spPr>
          <a:xfrm>
            <a:off x="2627784" y="5391458"/>
            <a:ext cx="1263828" cy="369332"/>
          </a:xfrm>
          <a:prstGeom prst="rect">
            <a:avLst/>
          </a:prstGeom>
          <a:noFill/>
        </p:spPr>
        <p:txBody>
          <a:bodyPr wrap="square" rtlCol="0">
            <a:spAutoFit/>
          </a:bodyPr>
          <a:lstStyle/>
          <a:p>
            <a:pPr algn="ctr"/>
            <a:r>
              <a:rPr lang="el-GR" b="1" dirty="0" smtClean="0"/>
              <a:t>ΒΑΣΙΚΟ</a:t>
            </a:r>
            <a:endParaRPr lang="el-GR" b="1" dirty="0"/>
          </a:p>
        </p:txBody>
      </p:sp>
      <p:sp>
        <p:nvSpPr>
          <p:cNvPr id="45" name="TextBox 44"/>
          <p:cNvSpPr txBox="1"/>
          <p:nvPr/>
        </p:nvSpPr>
        <p:spPr>
          <a:xfrm>
            <a:off x="2735730" y="2502639"/>
            <a:ext cx="1263828" cy="954107"/>
          </a:xfrm>
          <a:prstGeom prst="rect">
            <a:avLst/>
          </a:prstGeom>
          <a:noFill/>
        </p:spPr>
        <p:txBody>
          <a:bodyPr wrap="square" rtlCol="0">
            <a:spAutoFit/>
          </a:bodyPr>
          <a:lstStyle/>
          <a:p>
            <a:pPr algn="ctr"/>
            <a:r>
              <a:rPr lang="el-GR" sz="1400" b="1" dirty="0" smtClean="0"/>
              <a:t>ΜΕΓΙΣΤΟ</a:t>
            </a:r>
            <a:r>
              <a:rPr lang="en-US" sz="1400" b="1" dirty="0" smtClean="0"/>
              <a:t>-</a:t>
            </a:r>
            <a:r>
              <a:rPr lang="el-GR" sz="1400" b="1" dirty="0" smtClean="0"/>
              <a:t>ΠΟΙΗΣΗΣ Ή ΠΡΩΤΑΘΛΗΤΙΣΜΟΥ</a:t>
            </a:r>
            <a:endParaRPr lang="el-GR" sz="1400" b="1" dirty="0"/>
          </a:p>
        </p:txBody>
      </p:sp>
      <p:sp>
        <p:nvSpPr>
          <p:cNvPr id="46" name="TextBox 45"/>
          <p:cNvSpPr txBox="1"/>
          <p:nvPr/>
        </p:nvSpPr>
        <p:spPr>
          <a:xfrm>
            <a:off x="2444142" y="4289320"/>
            <a:ext cx="1911834" cy="369332"/>
          </a:xfrm>
          <a:prstGeom prst="rect">
            <a:avLst/>
          </a:prstGeom>
          <a:noFill/>
        </p:spPr>
        <p:txBody>
          <a:bodyPr wrap="square" rtlCol="0">
            <a:spAutoFit/>
          </a:bodyPr>
          <a:lstStyle/>
          <a:p>
            <a:pPr algn="ctr"/>
            <a:r>
              <a:rPr lang="el-GR" b="1" dirty="0" smtClean="0"/>
              <a:t>ΤΕΛΕΙΟΠΟΙΗΣΗΣ</a:t>
            </a:r>
            <a:endParaRPr lang="el-GR" b="1" dirty="0"/>
          </a:p>
        </p:txBody>
      </p:sp>
      <p:sp>
        <p:nvSpPr>
          <p:cNvPr id="47" name="TextBox 46"/>
          <p:cNvSpPr txBox="1"/>
          <p:nvPr/>
        </p:nvSpPr>
        <p:spPr>
          <a:xfrm>
            <a:off x="2256772" y="3502749"/>
            <a:ext cx="2221744" cy="646331"/>
          </a:xfrm>
          <a:prstGeom prst="rect">
            <a:avLst/>
          </a:prstGeom>
          <a:noFill/>
        </p:spPr>
        <p:txBody>
          <a:bodyPr wrap="square" rtlCol="0">
            <a:spAutoFit/>
          </a:bodyPr>
          <a:lstStyle/>
          <a:p>
            <a:pPr algn="ctr"/>
            <a:r>
              <a:rPr lang="el-GR" b="1" dirty="0" smtClean="0"/>
              <a:t>ΠΡΩΤΩΝ ΥΨΗΛΩΝ ΕΠΙΔΟΣΕΩΝ</a:t>
            </a:r>
            <a:endParaRPr lang="el-GR" b="1" dirty="0"/>
          </a:p>
        </p:txBody>
      </p:sp>
      <p:sp>
        <p:nvSpPr>
          <p:cNvPr id="48" name="TextBox 47"/>
          <p:cNvSpPr txBox="1"/>
          <p:nvPr/>
        </p:nvSpPr>
        <p:spPr>
          <a:xfrm>
            <a:off x="2627784" y="4900518"/>
            <a:ext cx="1263828" cy="369332"/>
          </a:xfrm>
          <a:prstGeom prst="rect">
            <a:avLst/>
          </a:prstGeom>
          <a:noFill/>
        </p:spPr>
        <p:txBody>
          <a:bodyPr wrap="square" rtlCol="0">
            <a:spAutoFit/>
          </a:bodyPr>
          <a:lstStyle/>
          <a:p>
            <a:pPr algn="ctr"/>
            <a:r>
              <a:rPr lang="el-GR" b="1" dirty="0" smtClean="0"/>
              <a:t>ΕΙΔΙΚΟ</a:t>
            </a:r>
            <a:endParaRPr lang="el-GR" b="1" dirty="0"/>
          </a:p>
        </p:txBody>
      </p:sp>
      <p:sp>
        <p:nvSpPr>
          <p:cNvPr id="37" name="Επεξήγηση με γραμμή 1 (γραμμή έμφασης) 36"/>
          <p:cNvSpPr/>
          <p:nvPr/>
        </p:nvSpPr>
        <p:spPr>
          <a:xfrm flipH="1">
            <a:off x="15917" y="3429000"/>
            <a:ext cx="615625" cy="445938"/>
          </a:xfrm>
          <a:prstGeom prst="accentCallout1">
            <a:avLst>
              <a:gd name="adj1" fmla="val 51311"/>
              <a:gd name="adj2" fmla="val -12903"/>
              <a:gd name="adj3" fmla="val 50635"/>
              <a:gd name="adj4" fmla="val -238789"/>
            </a:avLst>
          </a:prstGeom>
          <a:solidFill>
            <a:schemeClr val="bg1">
              <a:lumMod val="85000"/>
            </a:schemeClr>
          </a:solidFill>
          <a:ln w="63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l-GR" sz="1400" dirty="0" smtClean="0"/>
          </a:p>
          <a:p>
            <a:pPr algn="ctr"/>
            <a:r>
              <a:rPr lang="el-GR" dirty="0" smtClean="0"/>
              <a:t>2-4</a:t>
            </a:r>
          </a:p>
          <a:p>
            <a:pPr algn="ctr"/>
            <a:r>
              <a:rPr lang="el-GR" sz="1400" dirty="0" smtClean="0"/>
              <a:t>έτη</a:t>
            </a:r>
            <a:endParaRPr lang="el-GR" sz="1400" dirty="0"/>
          </a:p>
          <a:p>
            <a:pPr algn="ctr"/>
            <a:endParaRPr lang="el-GR" dirty="0"/>
          </a:p>
        </p:txBody>
      </p:sp>
      <p:sp>
        <p:nvSpPr>
          <p:cNvPr id="41" name="Επεξήγηση με γραμμή 1 (γραμμή έμφασης) 40"/>
          <p:cNvSpPr/>
          <p:nvPr/>
        </p:nvSpPr>
        <p:spPr>
          <a:xfrm flipH="1">
            <a:off x="15918" y="2620483"/>
            <a:ext cx="615625" cy="432048"/>
          </a:xfrm>
          <a:prstGeom prst="accentCallout1">
            <a:avLst>
              <a:gd name="adj1" fmla="val 51311"/>
              <a:gd name="adj2" fmla="val -12903"/>
              <a:gd name="adj3" fmla="val 50635"/>
              <a:gd name="adj4" fmla="val -309627"/>
            </a:avLst>
          </a:prstGeom>
          <a:solidFill>
            <a:schemeClr val="bg1">
              <a:lumMod val="85000"/>
            </a:schemeClr>
          </a:solidFill>
          <a:ln w="952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l-GR" sz="1400" dirty="0"/>
          </a:p>
          <a:p>
            <a:r>
              <a:rPr lang="el-GR" sz="1400" dirty="0" smtClean="0"/>
              <a:t>Έτη….</a:t>
            </a:r>
            <a:endParaRPr lang="el-GR" sz="1400" dirty="0"/>
          </a:p>
          <a:p>
            <a:pPr algn="ctr"/>
            <a:endParaRPr lang="el-GR" dirty="0"/>
          </a:p>
        </p:txBody>
      </p:sp>
      <p:sp>
        <p:nvSpPr>
          <p:cNvPr id="42" name="Επεξήγηση με γραμμή 1 (γραμμή έμφασης) 41"/>
          <p:cNvSpPr/>
          <p:nvPr/>
        </p:nvSpPr>
        <p:spPr>
          <a:xfrm flipH="1">
            <a:off x="-2" y="4226604"/>
            <a:ext cx="615625" cy="432048"/>
          </a:xfrm>
          <a:prstGeom prst="accentCallout1">
            <a:avLst>
              <a:gd name="adj1" fmla="val 51311"/>
              <a:gd name="adj2" fmla="val -12903"/>
              <a:gd name="adj3" fmla="val 50635"/>
              <a:gd name="adj4" fmla="val -183946"/>
            </a:avLst>
          </a:prstGeom>
          <a:solidFill>
            <a:schemeClr val="bg1">
              <a:lumMod val="85000"/>
            </a:schemeClr>
          </a:solidFill>
          <a:ln w="952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l-GR" sz="1400" dirty="0" smtClean="0"/>
          </a:p>
          <a:p>
            <a:pPr algn="ctr"/>
            <a:r>
              <a:rPr lang="el-GR" dirty="0" smtClean="0"/>
              <a:t>2-3</a:t>
            </a:r>
            <a:endParaRPr lang="el-GR" dirty="0"/>
          </a:p>
          <a:p>
            <a:pPr algn="ctr"/>
            <a:r>
              <a:rPr lang="el-GR" sz="1400" dirty="0" smtClean="0"/>
              <a:t>έτη</a:t>
            </a:r>
            <a:endParaRPr lang="el-GR" sz="1400" dirty="0"/>
          </a:p>
          <a:p>
            <a:pPr algn="ctr"/>
            <a:endParaRPr lang="el-GR" dirty="0"/>
          </a:p>
        </p:txBody>
      </p:sp>
      <p:sp>
        <p:nvSpPr>
          <p:cNvPr id="49" name="Επεξήγηση με γραμμή 1 (γραμμή έμφασης) 48"/>
          <p:cNvSpPr/>
          <p:nvPr/>
        </p:nvSpPr>
        <p:spPr>
          <a:xfrm flipH="1">
            <a:off x="-2" y="4797151"/>
            <a:ext cx="615625" cy="432048"/>
          </a:xfrm>
          <a:prstGeom prst="accentCallout1">
            <a:avLst>
              <a:gd name="adj1" fmla="val 51311"/>
              <a:gd name="adj2" fmla="val -12903"/>
              <a:gd name="adj3" fmla="val 50635"/>
              <a:gd name="adj4" fmla="val -138244"/>
            </a:avLst>
          </a:prstGeom>
          <a:solidFill>
            <a:schemeClr val="bg1">
              <a:lumMod val="85000"/>
            </a:schemeClr>
          </a:solidFill>
          <a:ln w="952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l-GR" sz="1400" dirty="0" smtClean="0"/>
          </a:p>
          <a:p>
            <a:pPr algn="ctr"/>
            <a:r>
              <a:rPr lang="el-GR" dirty="0" smtClean="0"/>
              <a:t>1-2</a:t>
            </a:r>
            <a:endParaRPr lang="el-GR" dirty="0"/>
          </a:p>
          <a:p>
            <a:pPr algn="ctr"/>
            <a:r>
              <a:rPr lang="el-GR" sz="1400" dirty="0" smtClean="0"/>
              <a:t>έτη</a:t>
            </a:r>
            <a:endParaRPr lang="el-GR" sz="1400" dirty="0"/>
          </a:p>
          <a:p>
            <a:pPr algn="ctr"/>
            <a:endParaRPr lang="el-GR" dirty="0"/>
          </a:p>
        </p:txBody>
      </p:sp>
      <p:sp>
        <p:nvSpPr>
          <p:cNvPr id="50" name="Επεξήγηση με γραμμή 1 (γραμμή έμφασης) 49"/>
          <p:cNvSpPr/>
          <p:nvPr/>
        </p:nvSpPr>
        <p:spPr>
          <a:xfrm flipH="1">
            <a:off x="-2" y="5373216"/>
            <a:ext cx="615625" cy="432048"/>
          </a:xfrm>
          <a:prstGeom prst="accentCallout1">
            <a:avLst>
              <a:gd name="adj1" fmla="val 51311"/>
              <a:gd name="adj2" fmla="val -12903"/>
              <a:gd name="adj3" fmla="val 50635"/>
              <a:gd name="adj4" fmla="val -87972"/>
            </a:avLst>
          </a:prstGeom>
          <a:solidFill>
            <a:schemeClr val="bg1">
              <a:lumMod val="85000"/>
            </a:schemeClr>
          </a:solidFill>
          <a:ln w="952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2-4</a:t>
            </a:r>
            <a:endParaRPr lang="el-GR" dirty="0" smtClean="0"/>
          </a:p>
          <a:p>
            <a:pPr algn="ctr"/>
            <a:r>
              <a:rPr lang="el-GR" sz="1400" dirty="0" smtClean="0"/>
              <a:t>έτη</a:t>
            </a:r>
            <a:endParaRPr lang="el-GR" sz="1400" dirty="0"/>
          </a:p>
        </p:txBody>
      </p:sp>
      <p:sp>
        <p:nvSpPr>
          <p:cNvPr id="51" name="Επεξήγηση με γραμμή 1 (γραμμή έμφασης) 50"/>
          <p:cNvSpPr/>
          <p:nvPr/>
        </p:nvSpPr>
        <p:spPr>
          <a:xfrm flipH="1">
            <a:off x="-2" y="5941535"/>
            <a:ext cx="615625" cy="432048"/>
          </a:xfrm>
          <a:prstGeom prst="accentCallout1">
            <a:avLst>
              <a:gd name="adj1" fmla="val 51311"/>
              <a:gd name="adj2" fmla="val -12903"/>
              <a:gd name="adj3" fmla="val 50635"/>
              <a:gd name="adj4" fmla="val -35414"/>
            </a:avLst>
          </a:prstGeom>
          <a:solidFill>
            <a:schemeClr val="bg1">
              <a:lumMod val="85000"/>
            </a:schemeClr>
          </a:solidFill>
          <a:ln w="952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1-2</a:t>
            </a:r>
          </a:p>
          <a:p>
            <a:pPr algn="ctr"/>
            <a:r>
              <a:rPr lang="el-GR" sz="1400" dirty="0" smtClean="0"/>
              <a:t>έτη</a:t>
            </a:r>
            <a:endParaRPr lang="el-GR" sz="1400" dirty="0"/>
          </a:p>
        </p:txBody>
      </p:sp>
    </p:spTree>
    <p:extLst>
      <p:ext uri="{BB962C8B-B14F-4D97-AF65-F5344CB8AC3E}">
        <p14:creationId xmlns:p14="http://schemas.microsoft.com/office/powerpoint/2010/main" val="27317954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sz="3200" b="1" dirty="0" smtClean="0">
                <a:solidFill>
                  <a:srgbClr val="C00000"/>
                </a:solidFill>
              </a:rPr>
              <a:t>Η καθοδήγηση  </a:t>
            </a:r>
            <a:r>
              <a:rPr lang="el-GR" sz="3200" b="1" dirty="0">
                <a:solidFill>
                  <a:srgbClr val="C00000"/>
                </a:solidFill>
              </a:rPr>
              <a:t>της προπονητικής</a:t>
            </a:r>
            <a:br>
              <a:rPr lang="el-GR" sz="3200" b="1" dirty="0">
                <a:solidFill>
                  <a:srgbClr val="C00000"/>
                </a:solidFill>
              </a:rPr>
            </a:br>
            <a:r>
              <a:rPr lang="el-GR" sz="3200" b="1" dirty="0">
                <a:solidFill>
                  <a:srgbClr val="C00000"/>
                </a:solidFill>
              </a:rPr>
              <a:t>διαδικασίας</a:t>
            </a:r>
          </a:p>
        </p:txBody>
      </p:sp>
      <p:sp>
        <p:nvSpPr>
          <p:cNvPr id="3" name="Θέση περιεχομένου 2"/>
          <p:cNvSpPr>
            <a:spLocks noGrp="1"/>
          </p:cNvSpPr>
          <p:nvPr>
            <p:ph idx="1"/>
          </p:nvPr>
        </p:nvSpPr>
        <p:spPr>
          <a:xfrm>
            <a:off x="539552" y="2060848"/>
            <a:ext cx="8229600" cy="4525963"/>
          </a:xfrm>
        </p:spPr>
        <p:txBody>
          <a:bodyPr>
            <a:normAutofit/>
          </a:bodyPr>
          <a:lstStyle/>
          <a:p>
            <a:pPr marL="0" indent="0">
              <a:buNone/>
            </a:pPr>
            <a:r>
              <a:rPr lang="el-GR" dirty="0" smtClean="0"/>
              <a:t>Είναι </a:t>
            </a:r>
            <a:r>
              <a:rPr lang="el-GR" dirty="0"/>
              <a:t>η σκόπιμη, </a:t>
            </a:r>
            <a:r>
              <a:rPr lang="el-GR" dirty="0" smtClean="0"/>
              <a:t>επιστημονικά υποστηριζόμενη, συμφωνία (εναρμόνιση</a:t>
            </a:r>
            <a:r>
              <a:rPr lang="el-GR" dirty="0"/>
              <a:t>) όλων των απαραίτητων μέτρων </a:t>
            </a:r>
            <a:r>
              <a:rPr lang="el-GR" dirty="0" smtClean="0"/>
              <a:t>στο πλαίσιο </a:t>
            </a:r>
            <a:r>
              <a:rPr lang="el-GR" dirty="0"/>
              <a:t>της προπονητικής διαδικασίας για </a:t>
            </a:r>
            <a:r>
              <a:rPr lang="el-GR" dirty="0" smtClean="0"/>
              <a:t>το σχεδιασμό</a:t>
            </a:r>
            <a:r>
              <a:rPr lang="el-GR" dirty="0"/>
              <a:t>, την εκτέλεση, έλεγχο, αξιολόγηση </a:t>
            </a:r>
            <a:r>
              <a:rPr lang="el-GR" dirty="0" smtClean="0"/>
              <a:t>και διόρθωση </a:t>
            </a:r>
            <a:r>
              <a:rPr lang="el-GR" dirty="0"/>
              <a:t>με τελικό στόχο την </a:t>
            </a:r>
            <a:r>
              <a:rPr lang="el-GR" dirty="0" smtClean="0"/>
              <a:t>επίτευξη της </a:t>
            </a:r>
            <a:r>
              <a:rPr lang="el-GR" dirty="0"/>
              <a:t>ιδανικής </a:t>
            </a:r>
            <a:r>
              <a:rPr lang="el-GR" dirty="0" smtClean="0"/>
              <a:t>απόδοσης.</a:t>
            </a:r>
            <a:endParaRPr lang="el-GR" dirty="0"/>
          </a:p>
        </p:txBody>
      </p:sp>
    </p:spTree>
    <p:extLst>
      <p:ext uri="{BB962C8B-B14F-4D97-AF65-F5344CB8AC3E}">
        <p14:creationId xmlns:p14="http://schemas.microsoft.com/office/powerpoint/2010/main" val="41742031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229600" cy="1143000"/>
          </a:xfrm>
        </p:spPr>
        <p:txBody>
          <a:bodyPr/>
          <a:lstStyle/>
          <a:p>
            <a:r>
              <a:rPr lang="el-GR" b="1" dirty="0" smtClean="0">
                <a:solidFill>
                  <a:srgbClr val="C00000"/>
                </a:solidFill>
              </a:rPr>
              <a:t>ΠΕΡΙΕΧΟΜΕΝΑ</a:t>
            </a:r>
            <a:endParaRPr lang="el-GR" b="1" dirty="0">
              <a:solidFill>
                <a:srgbClr val="C00000"/>
              </a:solidFill>
            </a:endParaRPr>
          </a:p>
        </p:txBody>
      </p:sp>
      <p:sp>
        <p:nvSpPr>
          <p:cNvPr id="3" name="Θέση περιεχομένου 2"/>
          <p:cNvSpPr>
            <a:spLocks noGrp="1"/>
          </p:cNvSpPr>
          <p:nvPr>
            <p:ph idx="1"/>
          </p:nvPr>
        </p:nvSpPr>
        <p:spPr>
          <a:xfrm>
            <a:off x="179512" y="1052736"/>
            <a:ext cx="8784976" cy="5472608"/>
          </a:xfrm>
        </p:spPr>
        <p:txBody>
          <a:bodyPr>
            <a:normAutofit fontScale="70000" lnSpcReduction="20000"/>
          </a:bodyPr>
          <a:lstStyle/>
          <a:p>
            <a:pPr lvl="1">
              <a:buFont typeface="Arial" panose="020B0604020202020204" pitchFamily="34" charset="0"/>
              <a:buChar char="•"/>
            </a:pPr>
            <a:r>
              <a:rPr lang="el-GR" sz="2400" b="1" dirty="0" smtClean="0">
                <a:solidFill>
                  <a:srgbClr val="002060"/>
                </a:solidFill>
              </a:rPr>
              <a:t>ΕΙΣΑΓΩΓΗ</a:t>
            </a:r>
          </a:p>
          <a:p>
            <a:pPr lvl="2"/>
            <a:r>
              <a:rPr lang="el-GR" sz="2000" b="1" dirty="0" smtClean="0"/>
              <a:t>ΠΡΟΠΟΝΗΤΙΚΗ</a:t>
            </a:r>
          </a:p>
          <a:p>
            <a:pPr lvl="2"/>
            <a:r>
              <a:rPr lang="el-GR" sz="2000" b="1" dirty="0" smtClean="0"/>
              <a:t>ΠΡΟΠΟΝΗΤΙΚΗ ΔΙΑΔΙΚΑΣΙΑ</a:t>
            </a:r>
          </a:p>
          <a:p>
            <a:pPr lvl="2"/>
            <a:r>
              <a:rPr lang="el-GR" sz="2000" b="1" dirty="0" smtClean="0"/>
              <a:t>ΠΑΡΑΓΟΝΤΕΣ ΠΟΥ ΕΠΗΡΕΑΖΟΥΝ ΤΟΥΣ ΧΕΙΡΙΣΜΟΥΣ ΤΟΥ ΠΡΟΠΟΝΗΤΗ</a:t>
            </a:r>
          </a:p>
          <a:p>
            <a:pPr lvl="2"/>
            <a:r>
              <a:rPr lang="el-GR" sz="2000" b="1" dirty="0" smtClean="0"/>
              <a:t>Η  ΣΧΕΣΗ  ΤΗΣ ΑΘΛΗΤΙΚΗΣ ΕΠΙΣΤΗΜΗΣ ΜΕ ΤΟΥΣ ΠΡΟΠΟΝΗΤΕΣ</a:t>
            </a:r>
          </a:p>
          <a:p>
            <a:pPr lvl="2"/>
            <a:r>
              <a:rPr lang="el-GR" sz="2000" b="1" dirty="0" smtClean="0"/>
              <a:t>ΠΡΟΠΟΝΗΣΗ</a:t>
            </a:r>
          </a:p>
          <a:p>
            <a:pPr lvl="2"/>
            <a:r>
              <a:rPr lang="el-GR" sz="2000" b="1" dirty="0" smtClean="0"/>
              <a:t>ΣΤΟΧΟΣ ΤΗΣ ΑΘΛΗΤΙΚΗΣ ΠΡΟΠΟΝΗΣΗΣ</a:t>
            </a:r>
          </a:p>
          <a:p>
            <a:pPr lvl="2"/>
            <a:r>
              <a:rPr lang="el-GR" sz="2000" b="1" dirty="0" smtClean="0"/>
              <a:t>ΠΕΡΙΕΧΟΜΕΝΑ ΤΗΣ ΠΡΟΠΟΝΗΣΗΣ</a:t>
            </a:r>
          </a:p>
          <a:p>
            <a:pPr lvl="2"/>
            <a:r>
              <a:rPr lang="el-GR" sz="2000" b="1" dirty="0" smtClean="0"/>
              <a:t>ΜΕΘΟΔΟΛΟΓΙΑ   ΠΡΟΠΟΝΗΣΗΣ</a:t>
            </a:r>
          </a:p>
          <a:p>
            <a:pPr lvl="2"/>
            <a:r>
              <a:rPr lang="el-GR" sz="2000" b="1" dirty="0" smtClean="0"/>
              <a:t>ΔΟΜΗ ΤΩΝ ΠΑΡΑΓΟΝΤΩΝ ΤΗΣ ΑΘΛΗΤΙΚΗΣ ΕΠΙΔΟΣΗΣ</a:t>
            </a:r>
          </a:p>
          <a:p>
            <a:pPr lvl="2"/>
            <a:r>
              <a:rPr lang="el-GR" sz="2000" b="1" dirty="0" smtClean="0"/>
              <a:t>ΠΡΟΠΟΝΗΤΙΚΟΣ ΕΛΕΓΧΟΣ</a:t>
            </a:r>
          </a:p>
          <a:p>
            <a:pPr lvl="2"/>
            <a:r>
              <a:rPr lang="el-GR" sz="2000" b="1" dirty="0" smtClean="0"/>
              <a:t>ΠΡΟΠΟΝΗΤΙΚΟ ΠΡΩΤΟΚΟΛΛΟ</a:t>
            </a:r>
          </a:p>
          <a:p>
            <a:pPr lvl="2"/>
            <a:r>
              <a:rPr lang="el-GR" sz="2000" b="1" dirty="0" smtClean="0"/>
              <a:t>ΣΧΕΔΙΑΣΜΟΣ ΤΗΣ ΠΡΟΠΟΝΗΣΗΣ</a:t>
            </a:r>
          </a:p>
          <a:p>
            <a:pPr lvl="2"/>
            <a:r>
              <a:rPr lang="el-GR" sz="2000" b="1" dirty="0" smtClean="0"/>
              <a:t>ΣΤΑΔΙΑ ΤΗΣ ΜΑΚΡΟΧΡΟΝΗΣ ΠΡΟΠΟΝΗΤΙΚΗΣ ΔΙΑΔΙΚΑΣΙΑΣ</a:t>
            </a:r>
          </a:p>
          <a:p>
            <a:pPr lvl="2"/>
            <a:r>
              <a:rPr lang="el-GR" sz="2000" b="1" dirty="0" smtClean="0"/>
              <a:t>ΣΤΑΔΙΑ ΚΑΘΟΔΗΓΗΣΗΣ  ΤΗΣ ΠΡΟΠΟΝΗΤΙΚΗΣ ΔΙΑΔΙΚΑΣΙΑΣ</a:t>
            </a:r>
          </a:p>
          <a:p>
            <a:pPr lvl="2"/>
            <a:r>
              <a:rPr lang="el-GR" sz="2000" b="1" dirty="0" smtClean="0"/>
              <a:t>ΠΡΟΠΟΝΗΤΙΚΗ </a:t>
            </a:r>
            <a:r>
              <a:rPr lang="el-GR" sz="2000" b="1" dirty="0"/>
              <a:t>ΕΠΙΒΑΡΥΝΣΗ </a:t>
            </a:r>
            <a:endParaRPr lang="el-GR" sz="2000" b="1" dirty="0" smtClean="0"/>
          </a:p>
          <a:p>
            <a:pPr lvl="2"/>
            <a:r>
              <a:rPr lang="el-GR" sz="2000" b="1" dirty="0" smtClean="0"/>
              <a:t>ΣΤΟΙΧΕΙΑ </a:t>
            </a:r>
            <a:r>
              <a:rPr lang="el-GR" sz="2000" b="1" dirty="0"/>
              <a:t>ΕΠΙΒΑΡΥΝΣΗΣ </a:t>
            </a:r>
            <a:endParaRPr lang="el-GR" sz="2000" b="1" dirty="0" smtClean="0"/>
          </a:p>
          <a:p>
            <a:pPr lvl="2"/>
            <a:r>
              <a:rPr lang="el-GR" sz="2000" b="1" dirty="0" smtClean="0"/>
              <a:t>ΠΡΟΠΟΝΗΤΙΚΗ ΠΡΟΣΑΡΜΟΓΗ</a:t>
            </a:r>
          </a:p>
          <a:p>
            <a:pPr lvl="2"/>
            <a:r>
              <a:rPr lang="el-GR" sz="2000" b="1" dirty="0" smtClean="0"/>
              <a:t>ΒΙΟΛΟΓΙΚΟΙ </a:t>
            </a:r>
            <a:r>
              <a:rPr lang="el-GR" sz="2000" b="1" dirty="0"/>
              <a:t>ΝΟΜΟΙ ΠΑΝΩ ΣΤΟΥΣ ΟΠΟΙΟΥΣ ΒΑΣΙΖΕΤΑΙ Η </a:t>
            </a:r>
            <a:r>
              <a:rPr lang="el-GR" sz="2000" b="1" dirty="0" smtClean="0"/>
              <a:t>ΠΡΟΠΟΝΗΣΗ</a:t>
            </a:r>
          </a:p>
          <a:p>
            <a:pPr lvl="3">
              <a:buFont typeface="Arial" panose="020B0604020202020204" pitchFamily="34" charset="0"/>
              <a:buChar char="•"/>
            </a:pPr>
            <a:r>
              <a:rPr lang="el-GR" sz="1800" b="1" i="1" dirty="0" smtClean="0"/>
              <a:t>(ΟΜΟΙΟΣΤΑΣΙΑ,   ΔΙΑΒΑΘΜΗΣΗ ΤΩΝ ΠΡΟΠΟΝΗΤΙΚΩΝ ΕΡΕΘΙΣΜΑΤΩΝ,  ΠΑΡΑΒΟΛΙΚΗ ΚΑΜΠΥΛΗ, ΥΠΡΑΝΑΠΛΗΡΩΣΗ,  ΕΤΕΡΟΧΡΟΝΙΣΜΟΣ,   ΑΠΟΠΡΟΣΑΡΜΟΓΗ)</a:t>
            </a:r>
            <a:endParaRPr lang="el-GR" sz="1800" b="1" i="1" dirty="0">
              <a:solidFill>
                <a:schemeClr val="tx2">
                  <a:lumMod val="75000"/>
                </a:schemeClr>
              </a:solidFill>
            </a:endParaRPr>
          </a:p>
          <a:p>
            <a:pPr lvl="3">
              <a:buFont typeface="Arial" panose="020B0604020202020204" pitchFamily="34" charset="0"/>
              <a:buChar char="•"/>
            </a:pPr>
            <a:r>
              <a:rPr lang="el-GR" sz="1800" b="1" dirty="0" smtClean="0"/>
              <a:t>ΝΟΜΟΤΕΛΕΙΑΚΕΣ ΣΧΕΣΕΙΣ ΜΕΤΑΞΥ ΕΠΙΒΑΡΥΝΣΗΣ, ΠΡΟΣΑΡΜΟΓΗΣ ΚΑΙ ΑΥΞΗΣΗΣ ΤΗΣ ΑΠΟΔΟΣΗΣ</a:t>
            </a:r>
            <a:r>
              <a:rPr lang="el-GR" sz="1800" b="1" i="1" dirty="0" smtClean="0"/>
              <a:t/>
            </a:r>
            <a:br>
              <a:rPr lang="el-GR" sz="1800" b="1" i="1" dirty="0" smtClean="0"/>
            </a:br>
            <a:endParaRPr lang="el-GR" sz="1800" b="1" i="1" dirty="0"/>
          </a:p>
          <a:p>
            <a:pPr marL="1371600" lvl="3" indent="0">
              <a:buNone/>
            </a:pPr>
            <a:r>
              <a:rPr lang="el-GR" sz="1800" b="1" dirty="0">
                <a:solidFill>
                  <a:schemeClr val="tx2">
                    <a:lumMod val="75000"/>
                  </a:schemeClr>
                </a:solidFill>
              </a:rPr>
              <a:t>	</a:t>
            </a:r>
            <a:endParaRPr lang="el-GR" sz="2000" b="1" dirty="0" smtClean="0"/>
          </a:p>
          <a:p>
            <a:pPr lvl="2"/>
            <a:endParaRPr lang="el-GR" sz="2000" dirty="0" smtClean="0"/>
          </a:p>
          <a:p>
            <a:pPr lvl="1">
              <a:buFont typeface="Arial" panose="020B0604020202020204" pitchFamily="34" charset="0"/>
              <a:buChar char="•"/>
            </a:pPr>
            <a:endParaRPr lang="el-GR" sz="2400" b="1" dirty="0" smtClean="0">
              <a:solidFill>
                <a:srgbClr val="002060"/>
              </a:solidFill>
            </a:endParaRPr>
          </a:p>
        </p:txBody>
      </p:sp>
    </p:spTree>
    <p:extLst>
      <p:ext uri="{BB962C8B-B14F-4D97-AF65-F5344CB8AC3E}">
        <p14:creationId xmlns:p14="http://schemas.microsoft.com/office/powerpoint/2010/main" val="1958165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sz="3200" b="1" dirty="0">
                <a:solidFill>
                  <a:srgbClr val="C00000"/>
                </a:solidFill>
              </a:rPr>
              <a:t>Στάδια </a:t>
            </a:r>
            <a:r>
              <a:rPr lang="el-GR" sz="3200" b="1" dirty="0" smtClean="0">
                <a:solidFill>
                  <a:srgbClr val="C00000"/>
                </a:solidFill>
              </a:rPr>
              <a:t>καθοδήγησης</a:t>
            </a:r>
            <a:r>
              <a:rPr lang="el-GR" sz="3200" b="1" dirty="0">
                <a:solidFill>
                  <a:srgbClr val="C00000"/>
                </a:solidFill>
              </a:rPr>
              <a:t/>
            </a:r>
            <a:br>
              <a:rPr lang="el-GR" sz="3200" b="1" dirty="0">
                <a:solidFill>
                  <a:srgbClr val="C00000"/>
                </a:solidFill>
              </a:rPr>
            </a:br>
            <a:r>
              <a:rPr lang="el-GR" sz="3200" b="1" dirty="0" smtClean="0">
                <a:solidFill>
                  <a:srgbClr val="C00000"/>
                </a:solidFill>
              </a:rPr>
              <a:t>της </a:t>
            </a:r>
            <a:r>
              <a:rPr lang="el-GR" sz="3200" b="1" dirty="0">
                <a:solidFill>
                  <a:srgbClr val="C00000"/>
                </a:solidFill>
              </a:rPr>
              <a:t>προπονητικής διαδικασίας.</a:t>
            </a:r>
          </a:p>
        </p:txBody>
      </p:sp>
      <p:sp>
        <p:nvSpPr>
          <p:cNvPr id="5" name="TextBox 4"/>
          <p:cNvSpPr txBox="1"/>
          <p:nvPr/>
        </p:nvSpPr>
        <p:spPr>
          <a:xfrm>
            <a:off x="3973056" y="1548745"/>
            <a:ext cx="2664296" cy="369332"/>
          </a:xfrm>
          <a:prstGeom prst="rect">
            <a:avLst/>
          </a:prstGeom>
          <a:noFill/>
        </p:spPr>
        <p:txBody>
          <a:bodyPr wrap="square" rtlCol="0">
            <a:spAutoFit/>
          </a:bodyPr>
          <a:lstStyle/>
          <a:p>
            <a:endParaRPr lang="el-GR" dirty="0"/>
          </a:p>
        </p:txBody>
      </p:sp>
      <p:sp>
        <p:nvSpPr>
          <p:cNvPr id="6" name="TextBox 5"/>
          <p:cNvSpPr txBox="1"/>
          <p:nvPr/>
        </p:nvSpPr>
        <p:spPr>
          <a:xfrm>
            <a:off x="4355976" y="1733411"/>
            <a:ext cx="3096344" cy="646331"/>
          </a:xfrm>
          <a:prstGeom prst="rect">
            <a:avLst/>
          </a:prstGeom>
          <a:solidFill>
            <a:schemeClr val="bg1">
              <a:lumMod val="9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l-GR" b="1" dirty="0" smtClean="0"/>
              <a:t>ΔΙΑΓΝΩΣΗ ΤΗΣ ΥΠΑΡΧΟΥΣΑΣ ΚΑΤΑΣΤΑΣΗΣ</a:t>
            </a:r>
            <a:endParaRPr lang="el-GR" b="1" dirty="0"/>
          </a:p>
        </p:txBody>
      </p:sp>
      <p:sp>
        <p:nvSpPr>
          <p:cNvPr id="8" name="TextBox 7"/>
          <p:cNvSpPr txBox="1"/>
          <p:nvPr/>
        </p:nvSpPr>
        <p:spPr>
          <a:xfrm>
            <a:off x="4367198" y="2780928"/>
            <a:ext cx="3096344" cy="369332"/>
          </a:xfrm>
          <a:prstGeom prst="rect">
            <a:avLst/>
          </a:prstGeom>
          <a:solidFill>
            <a:schemeClr val="bg1">
              <a:lumMod val="9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l-GR" b="1" dirty="0" smtClean="0"/>
              <a:t>ΚΑΘΟΡΙΣΜΟΣ ΣΤΟΧΩΝ</a:t>
            </a:r>
            <a:endParaRPr lang="el-GR" b="1" dirty="0"/>
          </a:p>
        </p:txBody>
      </p:sp>
      <p:sp>
        <p:nvSpPr>
          <p:cNvPr id="9" name="TextBox 8"/>
          <p:cNvSpPr txBox="1"/>
          <p:nvPr/>
        </p:nvSpPr>
        <p:spPr>
          <a:xfrm>
            <a:off x="4355976" y="3551446"/>
            <a:ext cx="3096344" cy="369332"/>
          </a:xfrm>
          <a:prstGeom prst="rect">
            <a:avLst/>
          </a:prstGeom>
          <a:solidFill>
            <a:schemeClr val="bg1">
              <a:lumMod val="9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l-GR" b="1" dirty="0" smtClean="0"/>
              <a:t>ΣΧΕΔΙΑΣΜΟΣ - ΠΛΑΝΟ</a:t>
            </a:r>
            <a:endParaRPr lang="el-GR" b="1" dirty="0"/>
          </a:p>
        </p:txBody>
      </p:sp>
      <p:sp>
        <p:nvSpPr>
          <p:cNvPr id="10" name="TextBox 9"/>
          <p:cNvSpPr txBox="1"/>
          <p:nvPr/>
        </p:nvSpPr>
        <p:spPr>
          <a:xfrm>
            <a:off x="4355976" y="4344741"/>
            <a:ext cx="3096344" cy="646331"/>
          </a:xfrm>
          <a:prstGeom prst="rect">
            <a:avLst/>
          </a:prstGeom>
          <a:solidFill>
            <a:schemeClr val="bg1">
              <a:lumMod val="9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l-GR" b="1" dirty="0" smtClean="0"/>
              <a:t>ΕΦΑΡΜΟΓΗ ΤΟΥ ΠΡΟΓΡΑΜΜΑΤΟΣ</a:t>
            </a:r>
            <a:endParaRPr lang="el-GR" b="1" dirty="0"/>
          </a:p>
        </p:txBody>
      </p:sp>
      <p:sp>
        <p:nvSpPr>
          <p:cNvPr id="11" name="TextBox 10"/>
          <p:cNvSpPr txBox="1"/>
          <p:nvPr/>
        </p:nvSpPr>
        <p:spPr>
          <a:xfrm>
            <a:off x="4355976" y="5419766"/>
            <a:ext cx="3096344" cy="369332"/>
          </a:xfrm>
          <a:prstGeom prst="rect">
            <a:avLst/>
          </a:prstGeom>
          <a:solidFill>
            <a:schemeClr val="bg1">
              <a:lumMod val="9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l-GR" b="1" dirty="0" smtClean="0"/>
              <a:t>ΕΛΕΓΧΟΣ - ΑΞΙΟΛΟΓΗΣΗ</a:t>
            </a:r>
            <a:endParaRPr lang="el-GR" b="1" dirty="0"/>
          </a:p>
        </p:txBody>
      </p:sp>
      <p:sp>
        <p:nvSpPr>
          <p:cNvPr id="12" name="Βέλος προς τα κάτω 11"/>
          <p:cNvSpPr/>
          <p:nvPr/>
        </p:nvSpPr>
        <p:spPr>
          <a:xfrm>
            <a:off x="5717347" y="2379742"/>
            <a:ext cx="288032" cy="4011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Βέλος προς τα κάτω 16"/>
          <p:cNvSpPr/>
          <p:nvPr/>
        </p:nvSpPr>
        <p:spPr>
          <a:xfrm>
            <a:off x="5733607" y="3150260"/>
            <a:ext cx="288032" cy="4011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Βέλος προς τα κάτω 17"/>
          <p:cNvSpPr/>
          <p:nvPr/>
        </p:nvSpPr>
        <p:spPr>
          <a:xfrm>
            <a:off x="5771354" y="3923666"/>
            <a:ext cx="288032" cy="4011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Βέλος προς τα κάτω 18"/>
          <p:cNvSpPr/>
          <p:nvPr/>
        </p:nvSpPr>
        <p:spPr>
          <a:xfrm>
            <a:off x="5787614" y="5018580"/>
            <a:ext cx="288032" cy="4011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22" name="Ευθύγραμμο βέλος σύνδεσης 21"/>
          <p:cNvCxnSpPr/>
          <p:nvPr/>
        </p:nvCxnSpPr>
        <p:spPr>
          <a:xfrm>
            <a:off x="2627784" y="2965594"/>
            <a:ext cx="1728192" cy="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4" name="Ευθύγραμμο βέλος σύνδεσης 23"/>
          <p:cNvCxnSpPr/>
          <p:nvPr/>
        </p:nvCxnSpPr>
        <p:spPr>
          <a:xfrm>
            <a:off x="2627784" y="3705288"/>
            <a:ext cx="1728192" cy="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5" name="Ευθύγραμμο βέλος σύνδεσης 24"/>
          <p:cNvCxnSpPr/>
          <p:nvPr/>
        </p:nvCxnSpPr>
        <p:spPr>
          <a:xfrm flipH="1">
            <a:off x="2627784" y="5567719"/>
            <a:ext cx="1656184" cy="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7" name="Ευθεία γραμμή σύνδεσης 26"/>
          <p:cNvCxnSpPr/>
          <p:nvPr/>
        </p:nvCxnSpPr>
        <p:spPr>
          <a:xfrm flipV="1">
            <a:off x="2627784" y="2965594"/>
            <a:ext cx="0" cy="2602125"/>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30" name="Ορθογώνιο 29"/>
          <p:cNvSpPr/>
          <p:nvPr/>
        </p:nvSpPr>
        <p:spPr>
          <a:xfrm rot="16200000">
            <a:off x="-54121" y="3289836"/>
            <a:ext cx="3423181" cy="523220"/>
          </a:xfrm>
          <a:prstGeom prst="rect">
            <a:avLst/>
          </a:prstGeom>
          <a:solidFill>
            <a:schemeClr val="bg1">
              <a:lumMod val="95000"/>
            </a:schemeClr>
          </a:solidFill>
        </p:spPr>
        <p:txBody>
          <a:bodyPr wrap="none">
            <a:spAutoFit/>
          </a:bodyPr>
          <a:lstStyle/>
          <a:p>
            <a:r>
              <a:rPr lang="el-GR" sz="2800" dirty="0" smtClean="0"/>
              <a:t>Καθοδήγηση-Ρύθμιση</a:t>
            </a:r>
            <a:endParaRPr lang="el-GR" sz="2800" dirty="0"/>
          </a:p>
        </p:txBody>
      </p:sp>
    </p:spTree>
    <p:extLst>
      <p:ext uri="{BB962C8B-B14F-4D97-AF65-F5344CB8AC3E}">
        <p14:creationId xmlns:p14="http://schemas.microsoft.com/office/powerpoint/2010/main" val="5852311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79358"/>
            <a:ext cx="8229600" cy="1143000"/>
          </a:xfrm>
        </p:spPr>
        <p:txBody>
          <a:bodyPr>
            <a:normAutofit/>
          </a:bodyPr>
          <a:lstStyle/>
          <a:p>
            <a:r>
              <a:rPr lang="el-GR" sz="3600" b="1" dirty="0">
                <a:solidFill>
                  <a:srgbClr val="C00000"/>
                </a:solidFill>
              </a:rPr>
              <a:t>Προπονητική επιβάρυνση</a:t>
            </a:r>
          </a:p>
        </p:txBody>
      </p:sp>
      <p:graphicFrame>
        <p:nvGraphicFramePr>
          <p:cNvPr id="4" name="Θέση περιεχομένου 3"/>
          <p:cNvGraphicFramePr>
            <a:graphicFrameLocks noGrp="1"/>
          </p:cNvGraphicFramePr>
          <p:nvPr>
            <p:ph idx="1"/>
            <p:extLst>
              <p:ext uri="{D42A27DB-BD31-4B8C-83A1-F6EECF244321}">
                <p14:modId xmlns:p14="http://schemas.microsoft.com/office/powerpoint/2010/main" val="3292595174"/>
              </p:ext>
            </p:extLst>
          </p:nvPr>
        </p:nvGraphicFramePr>
        <p:xfrm>
          <a:off x="282352" y="1595701"/>
          <a:ext cx="8579296" cy="4460691"/>
        </p:xfrm>
        <a:graphic>
          <a:graphicData uri="http://schemas.openxmlformats.org/drawingml/2006/table">
            <a:tbl>
              <a:tblPr firstRow="1" bandRow="1">
                <a:tableStyleId>{5C22544A-7EE6-4342-B048-85BDC9FD1C3A}</a:tableStyleId>
              </a:tblPr>
              <a:tblGrid>
                <a:gridCol w="4289648"/>
                <a:gridCol w="4289648"/>
              </a:tblGrid>
              <a:tr h="467653">
                <a:tc>
                  <a:txBody>
                    <a:bodyPr/>
                    <a:lstStyle/>
                    <a:p>
                      <a:pPr algn="ctr"/>
                      <a:r>
                        <a:rPr lang="el-GR" sz="2000" dirty="0" smtClean="0"/>
                        <a:t>Εξωτερική επιβάρυνση:</a:t>
                      </a:r>
                      <a:endParaRPr lang="el-GR" sz="2000" dirty="0"/>
                    </a:p>
                  </a:txBody>
                  <a:tcPr/>
                </a:tc>
                <a:tc>
                  <a:txBody>
                    <a:bodyPr/>
                    <a:lstStyle/>
                    <a:p>
                      <a:pPr algn="ctr"/>
                      <a:r>
                        <a:rPr lang="el-GR" sz="2000" dirty="0" smtClean="0"/>
                        <a:t>Εσωτερική επιβάρυνση:</a:t>
                      </a:r>
                      <a:endParaRPr lang="el-GR" sz="2000" dirty="0"/>
                    </a:p>
                  </a:txBody>
                  <a:tcPr/>
                </a:tc>
              </a:tr>
              <a:tr h="3993038">
                <a:tc>
                  <a:txBody>
                    <a:bodyPr/>
                    <a:lstStyle/>
                    <a:p>
                      <a:r>
                        <a:rPr lang="el-GR" sz="1800" b="1" dirty="0" smtClean="0"/>
                        <a:t>Ορίζεται ποιοτικά με βάση τους συντελεστές της επιβάρυνσης:</a:t>
                      </a:r>
                    </a:p>
                    <a:p>
                      <a:pPr marL="285750" indent="-285750">
                        <a:buFont typeface="Arial" panose="020B0604020202020204" pitchFamily="34" charset="0"/>
                        <a:buChar char="•"/>
                      </a:pPr>
                      <a:r>
                        <a:rPr lang="el-GR" sz="1800" b="1" i="1" dirty="0" smtClean="0"/>
                        <a:t>Περιεχόμενα - μέσα προπόνησης.</a:t>
                      </a:r>
                    </a:p>
                    <a:p>
                      <a:pPr marL="285750" indent="-285750">
                        <a:buFont typeface="Arial" panose="020B0604020202020204" pitchFamily="34" charset="0"/>
                        <a:buChar char="•"/>
                      </a:pPr>
                      <a:r>
                        <a:rPr lang="el-GR" sz="1800" b="1" i="1" dirty="0" smtClean="0"/>
                        <a:t>Μέθοδοι προπόνησης.</a:t>
                      </a:r>
                    </a:p>
                    <a:p>
                      <a:pPr marL="285750" indent="-285750">
                        <a:buFont typeface="Arial" panose="020B0604020202020204" pitchFamily="34" charset="0"/>
                        <a:buChar char="•"/>
                      </a:pPr>
                      <a:r>
                        <a:rPr lang="el-GR" sz="1800" b="1" i="1" dirty="0" smtClean="0"/>
                        <a:t>Σύνολο ποσότητας – έντασης.</a:t>
                      </a:r>
                    </a:p>
                    <a:p>
                      <a:pPr marL="285750" indent="-285750">
                        <a:buFont typeface="Arial" panose="020B0604020202020204" pitchFamily="34" charset="0"/>
                        <a:buChar char="•"/>
                      </a:pPr>
                      <a:r>
                        <a:rPr lang="el-GR" sz="1800" b="1" i="1" dirty="0" smtClean="0"/>
                        <a:t>Σύνολο στοιχείων επιβάρυνσης (ένταση, ποσότητα, διάρκεια, πυκνότητα, συχνότητα</a:t>
                      </a:r>
                      <a:r>
                        <a:rPr lang="el-GR" sz="1800" b="1" i="1" baseline="0" dirty="0" smtClean="0"/>
                        <a:t> </a:t>
                      </a:r>
                      <a:r>
                        <a:rPr lang="el-GR" sz="1800" b="1" i="1" dirty="0" smtClean="0"/>
                        <a:t>προπόνησης).</a:t>
                      </a:r>
                      <a:endParaRPr lang="el-GR" sz="1800" b="1" i="1" dirty="0"/>
                    </a:p>
                  </a:txBody>
                  <a:tcPr/>
                </a:tc>
                <a:tc>
                  <a:txBody>
                    <a:bodyPr/>
                    <a:lstStyle/>
                    <a:p>
                      <a:r>
                        <a:rPr lang="el-GR" sz="1800" b="1" dirty="0" smtClean="0"/>
                        <a:t>Κάθε εξωτερική επιβάρυνση προκαλεί μια αντίδραση ψυχική και λειτουργική. Αυτή η αντίδραση</a:t>
                      </a:r>
                      <a:r>
                        <a:rPr lang="el-GR" sz="1800" b="1" baseline="0" dirty="0" smtClean="0"/>
                        <a:t> </a:t>
                      </a:r>
                      <a:r>
                        <a:rPr lang="el-GR" sz="1800" b="1" dirty="0" smtClean="0"/>
                        <a:t>που εκδηλώνεται ανάλογα με το χαρακτήρα και το βαθμό της</a:t>
                      </a:r>
                      <a:r>
                        <a:rPr lang="el-GR" sz="1800" b="1" baseline="0" dirty="0" smtClean="0"/>
                        <a:t> </a:t>
                      </a:r>
                      <a:r>
                        <a:rPr lang="el-GR" sz="1800" b="1" dirty="0" smtClean="0"/>
                        <a:t>εξωτερικής επιβάρυνσης είναι η</a:t>
                      </a:r>
                    </a:p>
                    <a:p>
                      <a:r>
                        <a:rPr lang="el-GR" sz="1800" b="1" dirty="0" smtClean="0"/>
                        <a:t>εσωτερική επιβάρυνση. Εξαρτάται από:</a:t>
                      </a:r>
                    </a:p>
                    <a:p>
                      <a:pPr marL="285750" indent="-285750">
                        <a:buFont typeface="Arial" panose="020B0604020202020204" pitchFamily="34" charset="0"/>
                        <a:buChar char="•"/>
                      </a:pPr>
                      <a:r>
                        <a:rPr lang="el-GR" sz="1800" b="1" i="1" dirty="0" smtClean="0"/>
                        <a:t>Την επίκαιρη ικανότητα επίδοσης.</a:t>
                      </a:r>
                    </a:p>
                    <a:p>
                      <a:pPr marL="285750" indent="-285750">
                        <a:buFont typeface="Arial" panose="020B0604020202020204" pitchFamily="34" charset="0"/>
                        <a:buChar char="•"/>
                      </a:pPr>
                      <a:r>
                        <a:rPr lang="el-GR" sz="1800" b="1" i="1" dirty="0" smtClean="0"/>
                        <a:t>Την επίκαιρη δεκτικότητα επιβάρυνσης.</a:t>
                      </a:r>
                    </a:p>
                    <a:p>
                      <a:pPr marL="285750" indent="-285750">
                        <a:buFont typeface="Arial" panose="020B0604020202020204" pitchFamily="34" charset="0"/>
                        <a:buChar char="•"/>
                      </a:pPr>
                      <a:r>
                        <a:rPr lang="el-GR" sz="1800" b="1" i="1" dirty="0" smtClean="0"/>
                        <a:t>Τις κλιματολογικές συνθήκες.</a:t>
                      </a:r>
                    </a:p>
                    <a:p>
                      <a:pPr marL="285750" indent="-285750">
                        <a:buFont typeface="Arial" panose="020B0604020202020204" pitchFamily="34" charset="0"/>
                        <a:buChar char="•"/>
                      </a:pPr>
                      <a:r>
                        <a:rPr lang="el-GR" sz="1800" b="1" i="1" dirty="0" smtClean="0"/>
                        <a:t>Τις προπονητικές-αγωνιστικές συνθήκες (εγκαταστάσεις).</a:t>
                      </a:r>
                    </a:p>
                    <a:p>
                      <a:pPr marL="285750" indent="-285750">
                        <a:buFont typeface="Arial" panose="020B0604020202020204" pitchFamily="34" charset="0"/>
                        <a:buChar char="•"/>
                      </a:pPr>
                      <a:r>
                        <a:rPr lang="el-GR" sz="1800" b="1" i="1" dirty="0" smtClean="0"/>
                        <a:t>Τον αντίπαλο.</a:t>
                      </a:r>
                      <a:endParaRPr lang="el-GR" sz="1800" b="1" i="1" dirty="0"/>
                    </a:p>
                  </a:txBody>
                  <a:tcPr/>
                </a:tc>
              </a:tr>
            </a:tbl>
          </a:graphicData>
        </a:graphic>
      </p:graphicFrame>
      <p:sp>
        <p:nvSpPr>
          <p:cNvPr id="5" name="Ορθογώνιο 4"/>
          <p:cNvSpPr/>
          <p:nvPr/>
        </p:nvSpPr>
        <p:spPr>
          <a:xfrm>
            <a:off x="395536" y="764704"/>
            <a:ext cx="8352928" cy="830997"/>
          </a:xfrm>
          <a:prstGeom prst="rect">
            <a:avLst/>
          </a:prstGeom>
        </p:spPr>
        <p:txBody>
          <a:bodyPr wrap="square">
            <a:spAutoFit/>
          </a:bodyPr>
          <a:lstStyle/>
          <a:p>
            <a:pPr marL="342900" indent="-342900">
              <a:buFont typeface="Wingdings" panose="05000000000000000000" pitchFamily="2" charset="2"/>
              <a:buChar char="Ø"/>
            </a:pPr>
            <a:r>
              <a:rPr lang="el-GR" sz="2400" b="1" dirty="0"/>
              <a:t>Το συνολικό μέγεθος της προκαλούμενης από εξωτερικά και εσωτερικά ερεθίσματα προπονητικής επίδρασης (</a:t>
            </a:r>
            <a:r>
              <a:rPr lang="el-GR" sz="2400" b="1" dirty="0" err="1"/>
              <a:t>Kirsch</a:t>
            </a:r>
            <a:r>
              <a:rPr lang="el-GR" sz="2400" b="1" dirty="0" smtClean="0"/>
              <a:t>).</a:t>
            </a:r>
            <a:endParaRPr lang="el-GR" sz="2400" b="1" dirty="0"/>
          </a:p>
        </p:txBody>
      </p:sp>
    </p:spTree>
    <p:extLst>
      <p:ext uri="{BB962C8B-B14F-4D97-AF65-F5344CB8AC3E}">
        <p14:creationId xmlns:p14="http://schemas.microsoft.com/office/powerpoint/2010/main" val="12436660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88640"/>
            <a:ext cx="8229600" cy="1143000"/>
          </a:xfrm>
        </p:spPr>
        <p:txBody>
          <a:bodyPr>
            <a:noAutofit/>
          </a:bodyPr>
          <a:lstStyle/>
          <a:p>
            <a:r>
              <a:rPr lang="el-GR" sz="3200" b="1" dirty="0">
                <a:solidFill>
                  <a:srgbClr val="C00000"/>
                </a:solidFill>
              </a:rPr>
              <a:t>Στοιχεία επιβάρυνσης </a:t>
            </a:r>
            <a:r>
              <a:rPr lang="el-GR" sz="3200" b="1" dirty="0" smtClean="0">
                <a:solidFill>
                  <a:srgbClr val="C00000"/>
                </a:solidFill>
              </a:rPr>
              <a:t/>
            </a:r>
            <a:br>
              <a:rPr lang="el-GR" sz="3200" b="1" dirty="0" smtClean="0">
                <a:solidFill>
                  <a:srgbClr val="C00000"/>
                </a:solidFill>
              </a:rPr>
            </a:br>
            <a:r>
              <a:rPr lang="el-GR" sz="3200" dirty="0" smtClean="0">
                <a:solidFill>
                  <a:srgbClr val="C00000"/>
                </a:solidFill>
              </a:rPr>
              <a:t>(</a:t>
            </a:r>
            <a:r>
              <a:rPr lang="el-GR" sz="3200" dirty="0">
                <a:solidFill>
                  <a:srgbClr val="C00000"/>
                </a:solidFill>
              </a:rPr>
              <a:t>συστατικά χαρακτηριστικά της επιβάρυνσης)</a:t>
            </a:r>
          </a:p>
        </p:txBody>
      </p:sp>
      <p:sp>
        <p:nvSpPr>
          <p:cNvPr id="3" name="Θέση περιεχομένου 2"/>
          <p:cNvSpPr>
            <a:spLocks noGrp="1"/>
          </p:cNvSpPr>
          <p:nvPr>
            <p:ph idx="1"/>
          </p:nvPr>
        </p:nvSpPr>
        <p:spPr>
          <a:xfrm>
            <a:off x="179512" y="1340768"/>
            <a:ext cx="8856984" cy="5256584"/>
          </a:xfrm>
        </p:spPr>
        <p:txBody>
          <a:bodyPr>
            <a:normAutofit fontScale="92500"/>
          </a:bodyPr>
          <a:lstStyle/>
          <a:p>
            <a:r>
              <a:rPr lang="el-GR" dirty="0"/>
              <a:t>Προσδιοριστικά μεγέθη που χρησιμοποιούνται για τον </a:t>
            </a:r>
            <a:r>
              <a:rPr lang="el-GR" dirty="0" smtClean="0"/>
              <a:t>δοσολογία </a:t>
            </a:r>
            <a:r>
              <a:rPr lang="el-GR" dirty="0"/>
              <a:t>της </a:t>
            </a:r>
            <a:r>
              <a:rPr lang="el-GR" dirty="0" smtClean="0"/>
              <a:t>προπονητικής επιβάρυνσης</a:t>
            </a:r>
            <a:r>
              <a:rPr lang="el-GR" dirty="0"/>
              <a:t>. Τα μεγέθη αυτά αλληλοεπηρεάζονται (π.χ. η σχέση έντασης και ποσότητας </a:t>
            </a:r>
            <a:r>
              <a:rPr lang="el-GR" dirty="0" smtClean="0"/>
              <a:t>είναι αντιστρόφως </a:t>
            </a:r>
            <a:r>
              <a:rPr lang="el-GR" dirty="0"/>
              <a:t>ανάλογες). Τα στοιχεία της επιβάρυνσης είναι:</a:t>
            </a:r>
          </a:p>
          <a:p>
            <a:pPr lvl="2" indent="-342900"/>
            <a:r>
              <a:rPr lang="el-GR" sz="3200" dirty="0" smtClean="0"/>
              <a:t>Ένταση </a:t>
            </a:r>
            <a:r>
              <a:rPr lang="el-GR" sz="3200" dirty="0"/>
              <a:t>ερεθίσματος, </a:t>
            </a:r>
          </a:p>
          <a:p>
            <a:pPr lvl="2" indent="-342900"/>
            <a:r>
              <a:rPr lang="el-GR" sz="3200" dirty="0" smtClean="0"/>
              <a:t>Διάρκεια </a:t>
            </a:r>
            <a:r>
              <a:rPr lang="el-GR" sz="3200" dirty="0"/>
              <a:t>ερεθίσματος, </a:t>
            </a:r>
            <a:endParaRPr lang="el-GR" sz="3200" dirty="0" smtClean="0"/>
          </a:p>
          <a:p>
            <a:pPr lvl="2" indent="-342900"/>
            <a:r>
              <a:rPr lang="el-GR" sz="3200" dirty="0" smtClean="0"/>
              <a:t>Πυκνότητα </a:t>
            </a:r>
            <a:r>
              <a:rPr lang="el-GR" sz="3200" dirty="0"/>
              <a:t>ερεθίσματος, </a:t>
            </a:r>
          </a:p>
          <a:p>
            <a:pPr lvl="2" indent="-342900"/>
            <a:r>
              <a:rPr lang="el-GR" sz="3200" dirty="0" smtClean="0"/>
              <a:t>Ποσότητα </a:t>
            </a:r>
            <a:r>
              <a:rPr lang="el-GR" sz="3200" dirty="0"/>
              <a:t>ερεθίσματος, </a:t>
            </a:r>
          </a:p>
          <a:p>
            <a:pPr lvl="2" indent="-342900"/>
            <a:r>
              <a:rPr lang="el-GR" sz="3200" dirty="0" smtClean="0"/>
              <a:t>Συχνότητα </a:t>
            </a:r>
            <a:r>
              <a:rPr lang="el-GR" sz="3200" dirty="0"/>
              <a:t>προπόνησης.</a:t>
            </a:r>
          </a:p>
        </p:txBody>
      </p:sp>
    </p:spTree>
    <p:extLst>
      <p:ext uri="{BB962C8B-B14F-4D97-AF65-F5344CB8AC3E}">
        <p14:creationId xmlns:p14="http://schemas.microsoft.com/office/powerpoint/2010/main" val="27513548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Θέση περιεχομένου 3"/>
          <p:cNvGraphicFramePr>
            <a:graphicFrameLocks noGrp="1"/>
          </p:cNvGraphicFramePr>
          <p:nvPr>
            <p:ph idx="1"/>
            <p:extLst>
              <p:ext uri="{D42A27DB-BD31-4B8C-83A1-F6EECF244321}">
                <p14:modId xmlns:p14="http://schemas.microsoft.com/office/powerpoint/2010/main" val="1344164116"/>
              </p:ext>
            </p:extLst>
          </p:nvPr>
        </p:nvGraphicFramePr>
        <p:xfrm>
          <a:off x="107506" y="116632"/>
          <a:ext cx="8928990" cy="6636256"/>
        </p:xfrm>
        <a:graphic>
          <a:graphicData uri="http://schemas.openxmlformats.org/drawingml/2006/table">
            <a:tbl>
              <a:tblPr firstRow="1" bandRow="1">
                <a:tableStyleId>{5C22544A-7EE6-4342-B048-85BDC9FD1C3A}</a:tableStyleId>
              </a:tblPr>
              <a:tblGrid>
                <a:gridCol w="1785798"/>
                <a:gridCol w="1785798"/>
                <a:gridCol w="1785798"/>
                <a:gridCol w="1785798"/>
                <a:gridCol w="1785798"/>
              </a:tblGrid>
              <a:tr h="654279">
                <a:tc>
                  <a:txBody>
                    <a:bodyPr/>
                    <a:lstStyle/>
                    <a:p>
                      <a:pPr algn="ctr"/>
                      <a:r>
                        <a:rPr lang="el-GR" dirty="0" smtClean="0"/>
                        <a:t>Ένταση ερεθίσματος</a:t>
                      </a:r>
                      <a:endParaRPr lang="el-GR" dirty="0"/>
                    </a:p>
                  </a:txBody>
                  <a:tcPr/>
                </a:tc>
                <a:tc>
                  <a:txBody>
                    <a:bodyPr/>
                    <a:lstStyle/>
                    <a:p>
                      <a:pPr algn="ctr"/>
                      <a:r>
                        <a:rPr lang="el-GR" dirty="0" smtClean="0"/>
                        <a:t>Διάρκεια ερεθίσματος</a:t>
                      </a:r>
                      <a:endParaRPr lang="el-GR" dirty="0"/>
                    </a:p>
                  </a:txBody>
                  <a:tcPr/>
                </a:tc>
                <a:tc>
                  <a:txBody>
                    <a:bodyPr/>
                    <a:lstStyle/>
                    <a:p>
                      <a:pPr algn="ctr"/>
                      <a:r>
                        <a:rPr lang="el-GR" dirty="0" smtClean="0"/>
                        <a:t>Πυκνότητα ερεθίσματος</a:t>
                      </a:r>
                      <a:endParaRPr lang="el-GR" dirty="0"/>
                    </a:p>
                  </a:txBody>
                  <a:tcPr/>
                </a:tc>
                <a:tc>
                  <a:txBody>
                    <a:bodyPr/>
                    <a:lstStyle/>
                    <a:p>
                      <a:pPr algn="ctr"/>
                      <a:r>
                        <a:rPr lang="el-GR" dirty="0" smtClean="0"/>
                        <a:t>Ποσότητα ερεθίσματος</a:t>
                      </a:r>
                      <a:endParaRPr lang="el-GR" dirty="0"/>
                    </a:p>
                  </a:txBody>
                  <a:tcPr/>
                </a:tc>
                <a:tc>
                  <a:txBody>
                    <a:bodyPr/>
                    <a:lstStyle/>
                    <a:p>
                      <a:pPr algn="ctr"/>
                      <a:r>
                        <a:rPr lang="el-GR" dirty="0" smtClean="0"/>
                        <a:t>Συχνότητα προπόνησης</a:t>
                      </a:r>
                      <a:endParaRPr lang="el-GR" dirty="0"/>
                    </a:p>
                  </a:txBody>
                  <a:tcPr/>
                </a:tc>
              </a:tr>
              <a:tr h="5981977">
                <a:tc>
                  <a:txBody>
                    <a:bodyPr/>
                    <a:lstStyle/>
                    <a:p>
                      <a:r>
                        <a:rPr lang="el-GR" dirty="0" smtClean="0"/>
                        <a:t>Χαρακτηρίζει το ύψος, την ισχύ του ερεθίσματος ή επίσης το βαθμό της προσπάθειας που</a:t>
                      </a:r>
                    </a:p>
                    <a:p>
                      <a:r>
                        <a:rPr lang="el-GR" dirty="0" smtClean="0"/>
                        <a:t>καταβάλλεται σε μια κινητική ενέργεια ή σειρά κινητικών ενεργειών. Καθορίζεται σε χρόνο,</a:t>
                      </a:r>
                    </a:p>
                    <a:p>
                      <a:r>
                        <a:rPr lang="el-GR" dirty="0" smtClean="0"/>
                        <a:t>ταχύτητα, αντίσταση, φυσιολογικές παραμέτρους (γαλακτικό οξύ, καρδιακή συχνότητα) κ.α.</a:t>
                      </a:r>
                      <a:endParaRPr lang="el-GR" dirty="0"/>
                    </a:p>
                  </a:txBody>
                  <a:tcPr/>
                </a:tc>
                <a:tc>
                  <a:txBody>
                    <a:bodyPr/>
                    <a:lstStyle/>
                    <a:p>
                      <a:r>
                        <a:rPr lang="el-GR" dirty="0" smtClean="0"/>
                        <a:t>Είναι το χρονικό διάστημα που ένα ερέθισμα ή μία σειρά ερεθισμάτων (ασκήσεων) επιδρά ως</a:t>
                      </a:r>
                    </a:p>
                    <a:p>
                      <a:r>
                        <a:rPr lang="el-GR" dirty="0" smtClean="0"/>
                        <a:t>ερέθισμα επιβάρυνσης στον οργανισμό. Καθορίζεται από το χρόνο (δευτερόλεπτα., λεπτά, ώρες)</a:t>
                      </a:r>
                    </a:p>
                    <a:p>
                      <a:r>
                        <a:rPr lang="el-GR" dirty="0" smtClean="0"/>
                        <a:t>ή από τον αριθμό των επαναλήψεων.</a:t>
                      </a:r>
                      <a:endParaRPr lang="el-GR" dirty="0"/>
                    </a:p>
                  </a:txBody>
                  <a:tcPr/>
                </a:tc>
                <a:tc>
                  <a:txBody>
                    <a:bodyPr/>
                    <a:lstStyle/>
                    <a:p>
                      <a:r>
                        <a:rPr lang="el-GR" dirty="0" smtClean="0"/>
                        <a:t>Χαρακτηρίζει τη χρονική σχέση (απόσταση) μεταξύ επιβάρυνσης και ανάληψης σε μια</a:t>
                      </a:r>
                    </a:p>
                    <a:p>
                      <a:r>
                        <a:rPr lang="el-GR" dirty="0" smtClean="0"/>
                        <a:t>προπονητική μονάδα. Είναι το χρονικό διάστημα μεταξύ των ξεχωριστών προπονητικών</a:t>
                      </a:r>
                    </a:p>
                    <a:p>
                      <a:r>
                        <a:rPr lang="el-GR" dirty="0" smtClean="0"/>
                        <a:t>ερεθισμάτων (των διαλειμμάτων). </a:t>
                      </a:r>
                      <a:endParaRPr lang="el-GR" dirty="0"/>
                    </a:p>
                  </a:txBody>
                  <a:tcPr/>
                </a:tc>
                <a:tc>
                  <a:txBody>
                    <a:bodyPr/>
                    <a:lstStyle/>
                    <a:p>
                      <a:r>
                        <a:rPr lang="el-GR" dirty="0" smtClean="0"/>
                        <a:t>Είναι η συνολική ποσότητα των ερεθισμάτων της προπονητικής επιβάρυνσης σε μια</a:t>
                      </a:r>
                    </a:p>
                    <a:p>
                      <a:r>
                        <a:rPr lang="el-GR" dirty="0" smtClean="0"/>
                        <a:t>προπονητική μονάδα ή σε μεγαλύτερες χρονικές περιόδους (</a:t>
                      </a:r>
                      <a:r>
                        <a:rPr lang="el-GR" dirty="0" err="1" smtClean="0"/>
                        <a:t>μικρόκυκλος</a:t>
                      </a:r>
                      <a:r>
                        <a:rPr lang="el-GR" dirty="0" smtClean="0"/>
                        <a:t>, </a:t>
                      </a:r>
                      <a:r>
                        <a:rPr lang="el-GR" dirty="0" err="1" smtClean="0"/>
                        <a:t>μεσόκυκλο</a:t>
                      </a:r>
                      <a:r>
                        <a:rPr lang="el-GR" dirty="0" smtClean="0"/>
                        <a:t>,</a:t>
                      </a:r>
                    </a:p>
                    <a:p>
                      <a:r>
                        <a:rPr lang="el-GR" dirty="0" err="1" smtClean="0"/>
                        <a:t>μακρόκυκλο</a:t>
                      </a:r>
                      <a:r>
                        <a:rPr lang="el-GR" dirty="0" smtClean="0"/>
                        <a:t>).</a:t>
                      </a:r>
                      <a:endParaRPr lang="el-GR" dirty="0"/>
                    </a:p>
                  </a:txBody>
                  <a:tcPr/>
                </a:tc>
                <a:tc>
                  <a:txBody>
                    <a:bodyPr/>
                    <a:lstStyle/>
                    <a:p>
                      <a:r>
                        <a:rPr lang="el-GR" dirty="0" smtClean="0"/>
                        <a:t>Είναι ο αριθμός των προπονητικών μονάδων σε σχέση με ένα εβδομαδιαίο </a:t>
                      </a:r>
                      <a:r>
                        <a:rPr lang="el-GR" dirty="0" err="1" smtClean="0"/>
                        <a:t>μικρόκυκλο</a:t>
                      </a:r>
                      <a:r>
                        <a:rPr lang="el-GR" dirty="0" smtClean="0"/>
                        <a:t>.</a:t>
                      </a:r>
                      <a:endParaRPr lang="el-GR" dirty="0"/>
                    </a:p>
                  </a:txBody>
                  <a:tcPr/>
                </a:tc>
              </a:tr>
            </a:tbl>
          </a:graphicData>
        </a:graphic>
      </p:graphicFrame>
    </p:spTree>
    <p:extLst>
      <p:ext uri="{BB962C8B-B14F-4D97-AF65-F5344CB8AC3E}">
        <p14:creationId xmlns:p14="http://schemas.microsoft.com/office/powerpoint/2010/main" val="24269493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11560" y="-228183"/>
            <a:ext cx="8229600" cy="1143000"/>
          </a:xfrm>
        </p:spPr>
        <p:txBody>
          <a:bodyPr>
            <a:normAutofit/>
          </a:bodyPr>
          <a:lstStyle/>
          <a:p>
            <a:r>
              <a:rPr lang="el-GR" sz="3200" b="1" i="1" dirty="0"/>
              <a:t>Πυκνότητα ερεθίσματος (επιβάρυνσης)</a:t>
            </a:r>
            <a:endParaRPr lang="el-GR" sz="3200" dirty="0"/>
          </a:p>
        </p:txBody>
      </p:sp>
      <p:sp>
        <p:nvSpPr>
          <p:cNvPr id="3" name="Θέση περιεχομένου 2"/>
          <p:cNvSpPr>
            <a:spLocks noGrp="1"/>
          </p:cNvSpPr>
          <p:nvPr>
            <p:ph idx="1"/>
          </p:nvPr>
        </p:nvSpPr>
        <p:spPr>
          <a:xfrm>
            <a:off x="107504" y="2740180"/>
            <a:ext cx="3178696" cy="4061048"/>
          </a:xfrm>
        </p:spPr>
        <p:txBody>
          <a:bodyPr>
            <a:normAutofit fontScale="77500" lnSpcReduction="20000"/>
          </a:bodyPr>
          <a:lstStyle/>
          <a:p>
            <a:r>
              <a:rPr lang="el-GR" dirty="0"/>
              <a:t>Σχηματική παράσταση του</a:t>
            </a:r>
            <a:br>
              <a:rPr lang="el-GR" dirty="0"/>
            </a:br>
            <a:r>
              <a:rPr lang="el-GR" dirty="0"/>
              <a:t>πλήρους και «αμειβόμενου»</a:t>
            </a:r>
            <a:br>
              <a:rPr lang="el-GR" dirty="0"/>
            </a:br>
            <a:r>
              <a:rPr lang="el-GR" dirty="0"/>
              <a:t>διαλείμματος με τη βοήθεια της</a:t>
            </a:r>
            <a:br>
              <a:rPr lang="el-GR" dirty="0"/>
            </a:br>
            <a:r>
              <a:rPr lang="el-GR" dirty="0"/>
              <a:t>εκθετικής καμπύλης ανάληψης και της</a:t>
            </a:r>
            <a:br>
              <a:rPr lang="el-GR" dirty="0"/>
            </a:br>
            <a:r>
              <a:rPr lang="el-GR" dirty="0"/>
              <a:t>τριχοτόμησης του χρόνου ανάληψης</a:t>
            </a:r>
            <a:br>
              <a:rPr lang="el-GR" dirty="0"/>
            </a:br>
            <a:r>
              <a:rPr lang="el-GR" dirty="0"/>
              <a:t>(βασισμένο στον </a:t>
            </a:r>
            <a:r>
              <a:rPr lang="el-GR" dirty="0" err="1"/>
              <a:t>Schmolinsky</a:t>
            </a:r>
            <a:r>
              <a:rPr lang="el-GR" dirty="0"/>
              <a:t>, 1973).</a:t>
            </a:r>
          </a:p>
        </p:txBody>
      </p:sp>
      <p:cxnSp>
        <p:nvCxnSpPr>
          <p:cNvPr id="5" name="Ευθύγραμμο βέλος σύνδεσης 4"/>
          <p:cNvCxnSpPr/>
          <p:nvPr/>
        </p:nvCxnSpPr>
        <p:spPr>
          <a:xfrm flipV="1">
            <a:off x="4355976" y="1916832"/>
            <a:ext cx="0" cy="403244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6" name="Ευθύγραμμο βέλος σύνδεσης 5"/>
          <p:cNvCxnSpPr/>
          <p:nvPr/>
        </p:nvCxnSpPr>
        <p:spPr>
          <a:xfrm>
            <a:off x="4355976" y="5589240"/>
            <a:ext cx="4248472"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9" name="Ευθύγραμμο βέλος σύνδεσης 8"/>
          <p:cNvCxnSpPr/>
          <p:nvPr/>
        </p:nvCxnSpPr>
        <p:spPr>
          <a:xfrm>
            <a:off x="4355976" y="5805264"/>
            <a:ext cx="1937306" cy="0"/>
          </a:xfrm>
          <a:prstGeom prst="straightConnector1">
            <a:avLst/>
          </a:prstGeom>
          <a:ln w="28575">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Ευθύγραμμο βέλος σύνδεσης 9"/>
          <p:cNvCxnSpPr/>
          <p:nvPr/>
        </p:nvCxnSpPr>
        <p:spPr>
          <a:xfrm>
            <a:off x="6372200" y="5805264"/>
            <a:ext cx="1744467" cy="11030"/>
          </a:xfrm>
          <a:prstGeom prst="straightConnector1">
            <a:avLst/>
          </a:prstGeom>
          <a:ln w="28575">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13" name="Ευθεία γραμμή σύνδεσης 12"/>
          <p:cNvCxnSpPr/>
          <p:nvPr/>
        </p:nvCxnSpPr>
        <p:spPr>
          <a:xfrm>
            <a:off x="6293282" y="1927862"/>
            <a:ext cx="32549" cy="402141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Ευθεία γραμμή σύνδεσης 16"/>
          <p:cNvCxnSpPr/>
          <p:nvPr/>
        </p:nvCxnSpPr>
        <p:spPr>
          <a:xfrm>
            <a:off x="6892530" y="1927862"/>
            <a:ext cx="16275" cy="3661378"/>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19" name="Ευθεία γραμμή σύνδεσης 18"/>
          <p:cNvCxnSpPr/>
          <p:nvPr/>
        </p:nvCxnSpPr>
        <p:spPr>
          <a:xfrm>
            <a:off x="7472049" y="1927862"/>
            <a:ext cx="16275" cy="3661378"/>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20" name="Ευθεία γραμμή σύνδεσης 19"/>
          <p:cNvCxnSpPr/>
          <p:nvPr/>
        </p:nvCxnSpPr>
        <p:spPr>
          <a:xfrm>
            <a:off x="8100392" y="1916832"/>
            <a:ext cx="16275" cy="3899462"/>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27" name="Τόξο 26"/>
          <p:cNvSpPr/>
          <p:nvPr/>
        </p:nvSpPr>
        <p:spPr>
          <a:xfrm rot="16037450">
            <a:off x="3431798" y="3035599"/>
            <a:ext cx="7378335" cy="5537499"/>
          </a:xfrm>
          <a:prstGeom prst="arc">
            <a:avLst>
              <a:gd name="adj1" fmla="val 16621530"/>
              <a:gd name="adj2" fmla="val 20971348"/>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28" name="Τόξο 27"/>
          <p:cNvSpPr/>
          <p:nvPr/>
        </p:nvSpPr>
        <p:spPr>
          <a:xfrm rot="3940540" flipV="1">
            <a:off x="6393542" y="-106294"/>
            <a:ext cx="6452303" cy="6011375"/>
          </a:xfrm>
          <a:prstGeom prst="arc">
            <a:avLst>
              <a:gd name="adj1" fmla="val 16152516"/>
              <a:gd name="adj2" fmla="val 1827840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29" name="Τόξο 28"/>
          <p:cNvSpPr/>
          <p:nvPr/>
        </p:nvSpPr>
        <p:spPr>
          <a:xfrm rot="5077058" flipV="1">
            <a:off x="5487761" y="-787989"/>
            <a:ext cx="7312479" cy="5663093"/>
          </a:xfrm>
          <a:prstGeom prst="arc">
            <a:avLst>
              <a:gd name="adj1" fmla="val 16152516"/>
              <a:gd name="adj2" fmla="val 18432793"/>
            </a:avLst>
          </a:prstGeom>
          <a:ln w="28575">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30" name="TextBox 29"/>
          <p:cNvSpPr txBox="1"/>
          <p:nvPr/>
        </p:nvSpPr>
        <p:spPr>
          <a:xfrm>
            <a:off x="5903871" y="1268760"/>
            <a:ext cx="1340562" cy="523220"/>
          </a:xfrm>
          <a:prstGeom prst="rect">
            <a:avLst/>
          </a:prstGeom>
          <a:solidFill>
            <a:schemeClr val="tx2">
              <a:lumMod val="20000"/>
              <a:lumOff val="80000"/>
            </a:schemeClr>
          </a:solidFill>
        </p:spPr>
        <p:txBody>
          <a:bodyPr wrap="square" rtlCol="0">
            <a:spAutoFit/>
          </a:bodyPr>
          <a:lstStyle/>
          <a:p>
            <a:pPr algn="ctr"/>
            <a:r>
              <a:rPr lang="el-GR" sz="1400" b="1" dirty="0" smtClean="0">
                <a:solidFill>
                  <a:srgbClr val="C00000"/>
                </a:solidFill>
              </a:rPr>
              <a:t>ΑΜΕΙΒΟΜΕΝΟ </a:t>
            </a:r>
          </a:p>
          <a:p>
            <a:pPr algn="ctr"/>
            <a:r>
              <a:rPr lang="el-GR" sz="1400" b="1" dirty="0" smtClean="0">
                <a:solidFill>
                  <a:srgbClr val="C00000"/>
                </a:solidFill>
              </a:rPr>
              <a:t>ΔΙΑΛΕΙΜΜΑ</a:t>
            </a:r>
            <a:endParaRPr lang="el-GR" sz="1400" b="1" dirty="0">
              <a:solidFill>
                <a:srgbClr val="C00000"/>
              </a:solidFill>
            </a:endParaRPr>
          </a:p>
        </p:txBody>
      </p:sp>
      <p:cxnSp>
        <p:nvCxnSpPr>
          <p:cNvPr id="32" name="Ευθεία γραμμή σύνδεσης 31"/>
          <p:cNvCxnSpPr>
            <a:stCxn id="30" idx="2"/>
          </p:cNvCxnSpPr>
          <p:nvPr/>
        </p:nvCxnSpPr>
        <p:spPr>
          <a:xfrm>
            <a:off x="6574152" y="1791980"/>
            <a:ext cx="0" cy="4782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Ευθύγραμμο βέλος σύνδεσης 34"/>
          <p:cNvCxnSpPr>
            <a:stCxn id="29" idx="0"/>
          </p:cNvCxnSpPr>
          <p:nvPr/>
        </p:nvCxnSpPr>
        <p:spPr>
          <a:xfrm>
            <a:off x="6321431" y="2270208"/>
            <a:ext cx="571099"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4907352" y="3866563"/>
            <a:ext cx="1289234" cy="523220"/>
          </a:xfrm>
          <a:prstGeom prst="rect">
            <a:avLst/>
          </a:prstGeom>
          <a:solidFill>
            <a:schemeClr val="tx2">
              <a:lumMod val="20000"/>
              <a:lumOff val="80000"/>
            </a:schemeClr>
          </a:solidFill>
        </p:spPr>
        <p:txBody>
          <a:bodyPr wrap="square" rtlCol="0">
            <a:spAutoFit/>
          </a:bodyPr>
          <a:lstStyle/>
          <a:p>
            <a:pPr algn="ctr"/>
            <a:r>
              <a:rPr lang="el-GR" sz="1400" b="1" dirty="0" smtClean="0">
                <a:solidFill>
                  <a:srgbClr val="C00000"/>
                </a:solidFill>
              </a:rPr>
              <a:t>ΠΕΡΙΠΟΥ 50% ΑΝΑΛΥΨΗ</a:t>
            </a:r>
            <a:endParaRPr lang="el-GR" sz="1400" b="1" dirty="0">
              <a:solidFill>
                <a:srgbClr val="C00000"/>
              </a:solidFill>
            </a:endParaRPr>
          </a:p>
        </p:txBody>
      </p:sp>
      <p:cxnSp>
        <p:nvCxnSpPr>
          <p:cNvPr id="41" name="Ευθεία γραμμή σύνδεσης 40"/>
          <p:cNvCxnSpPr>
            <a:stCxn id="39" idx="3"/>
            <a:endCxn id="39" idx="3"/>
          </p:cNvCxnSpPr>
          <p:nvPr/>
        </p:nvCxnSpPr>
        <p:spPr>
          <a:xfrm>
            <a:off x="6196586" y="4128173"/>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Ευθεία γραμμή σύνδεσης 43"/>
          <p:cNvCxnSpPr>
            <a:stCxn id="39" idx="3"/>
            <a:endCxn id="29" idx="2"/>
          </p:cNvCxnSpPr>
          <p:nvPr/>
        </p:nvCxnSpPr>
        <p:spPr>
          <a:xfrm flipV="1">
            <a:off x="6196586" y="4117837"/>
            <a:ext cx="691304" cy="10336"/>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4355976" y="5949281"/>
            <a:ext cx="1840610" cy="523220"/>
          </a:xfrm>
          <a:prstGeom prst="rect">
            <a:avLst/>
          </a:prstGeom>
          <a:noFill/>
        </p:spPr>
        <p:txBody>
          <a:bodyPr wrap="square" rtlCol="0">
            <a:spAutoFit/>
          </a:bodyPr>
          <a:lstStyle/>
          <a:p>
            <a:pPr algn="ctr"/>
            <a:r>
              <a:rPr lang="el-GR" sz="1400" b="1" dirty="0" smtClean="0"/>
              <a:t>ΦΑΣΗ</a:t>
            </a:r>
          </a:p>
          <a:p>
            <a:pPr algn="ctr"/>
            <a:r>
              <a:rPr lang="el-GR" sz="1400" b="1" dirty="0" smtClean="0"/>
              <a:t> ΕΠΙΒΑΡΥΝΣΗΣ</a:t>
            </a:r>
            <a:endParaRPr lang="el-GR" sz="1400" b="1" dirty="0"/>
          </a:p>
        </p:txBody>
      </p:sp>
      <p:sp>
        <p:nvSpPr>
          <p:cNvPr id="47" name="TextBox 46"/>
          <p:cNvSpPr txBox="1"/>
          <p:nvPr/>
        </p:nvSpPr>
        <p:spPr>
          <a:xfrm>
            <a:off x="6475010" y="5949281"/>
            <a:ext cx="1840610" cy="523220"/>
          </a:xfrm>
          <a:prstGeom prst="rect">
            <a:avLst/>
          </a:prstGeom>
          <a:noFill/>
        </p:spPr>
        <p:txBody>
          <a:bodyPr wrap="square" rtlCol="0">
            <a:spAutoFit/>
          </a:bodyPr>
          <a:lstStyle/>
          <a:p>
            <a:pPr algn="ctr"/>
            <a:r>
              <a:rPr lang="el-GR" sz="1400" b="1" dirty="0" smtClean="0"/>
              <a:t>ΦΑΣΗ  ΠΛΗΡΟΥΣ ΑΝΑΛΗΨΗΣ</a:t>
            </a:r>
            <a:endParaRPr lang="el-GR" sz="1400" b="1" dirty="0"/>
          </a:p>
        </p:txBody>
      </p:sp>
      <p:sp>
        <p:nvSpPr>
          <p:cNvPr id="48" name="TextBox 47"/>
          <p:cNvSpPr txBox="1"/>
          <p:nvPr/>
        </p:nvSpPr>
        <p:spPr>
          <a:xfrm>
            <a:off x="6433620" y="3955257"/>
            <a:ext cx="329238" cy="369332"/>
          </a:xfrm>
          <a:prstGeom prst="rect">
            <a:avLst/>
          </a:prstGeom>
          <a:noFill/>
        </p:spPr>
        <p:txBody>
          <a:bodyPr wrap="square" rtlCol="0">
            <a:spAutoFit/>
          </a:bodyPr>
          <a:lstStyle/>
          <a:p>
            <a:pPr algn="ctr"/>
            <a:r>
              <a:rPr lang="el-GR" dirty="0" smtClean="0"/>
              <a:t>1</a:t>
            </a:r>
            <a:endParaRPr lang="el-GR" dirty="0"/>
          </a:p>
        </p:txBody>
      </p:sp>
      <p:sp>
        <p:nvSpPr>
          <p:cNvPr id="49" name="TextBox 48"/>
          <p:cNvSpPr txBox="1"/>
          <p:nvPr/>
        </p:nvSpPr>
        <p:spPr>
          <a:xfrm>
            <a:off x="7036283" y="3938571"/>
            <a:ext cx="329238" cy="369332"/>
          </a:xfrm>
          <a:prstGeom prst="rect">
            <a:avLst/>
          </a:prstGeom>
          <a:noFill/>
        </p:spPr>
        <p:txBody>
          <a:bodyPr wrap="square" rtlCol="0">
            <a:spAutoFit/>
          </a:bodyPr>
          <a:lstStyle/>
          <a:p>
            <a:pPr algn="ctr"/>
            <a:r>
              <a:rPr lang="el-GR" dirty="0"/>
              <a:t>2</a:t>
            </a:r>
          </a:p>
        </p:txBody>
      </p:sp>
      <p:sp>
        <p:nvSpPr>
          <p:cNvPr id="50" name="TextBox 49"/>
          <p:cNvSpPr txBox="1"/>
          <p:nvPr/>
        </p:nvSpPr>
        <p:spPr>
          <a:xfrm>
            <a:off x="7596336" y="3921619"/>
            <a:ext cx="329238" cy="369332"/>
          </a:xfrm>
          <a:prstGeom prst="rect">
            <a:avLst/>
          </a:prstGeom>
          <a:noFill/>
        </p:spPr>
        <p:txBody>
          <a:bodyPr wrap="square" rtlCol="0">
            <a:spAutoFit/>
          </a:bodyPr>
          <a:lstStyle/>
          <a:p>
            <a:pPr algn="ctr"/>
            <a:r>
              <a:rPr lang="el-GR" dirty="0"/>
              <a:t>3</a:t>
            </a:r>
          </a:p>
        </p:txBody>
      </p:sp>
      <p:sp>
        <p:nvSpPr>
          <p:cNvPr id="51" name="Ορθογώνιο 50"/>
          <p:cNvSpPr/>
          <p:nvPr/>
        </p:nvSpPr>
        <p:spPr>
          <a:xfrm rot="16200000">
            <a:off x="2927690" y="3402221"/>
            <a:ext cx="1785745" cy="461665"/>
          </a:xfrm>
          <a:prstGeom prst="rect">
            <a:avLst/>
          </a:prstGeom>
        </p:spPr>
        <p:txBody>
          <a:bodyPr wrap="none">
            <a:spAutoFit/>
          </a:bodyPr>
          <a:lstStyle/>
          <a:p>
            <a:r>
              <a:rPr lang="el-GR" sz="2400" dirty="0">
                <a:solidFill>
                  <a:srgbClr val="C00000"/>
                </a:solidFill>
              </a:rPr>
              <a:t>ΕΠΙΒΑΡΥΝΣΗ</a:t>
            </a:r>
          </a:p>
        </p:txBody>
      </p:sp>
      <p:sp>
        <p:nvSpPr>
          <p:cNvPr id="4" name="Ορθογώνιο 3"/>
          <p:cNvSpPr/>
          <p:nvPr/>
        </p:nvSpPr>
        <p:spPr>
          <a:xfrm>
            <a:off x="179512" y="714762"/>
            <a:ext cx="5544847" cy="1631216"/>
          </a:xfrm>
          <a:prstGeom prst="rect">
            <a:avLst/>
          </a:prstGeom>
          <a:solidFill>
            <a:schemeClr val="bg2">
              <a:lumMod val="90000"/>
            </a:schemeClr>
          </a:solidFill>
        </p:spPr>
        <p:txBody>
          <a:bodyPr wrap="square">
            <a:spAutoFit/>
          </a:bodyPr>
          <a:lstStyle/>
          <a:p>
            <a:r>
              <a:rPr lang="el-GR" sz="2000" b="1" dirty="0"/>
              <a:t>Τα διαλείμματα της επιβάρυνσης έχουν </a:t>
            </a:r>
            <a:r>
              <a:rPr lang="el-GR" sz="2000" b="1" dirty="0" smtClean="0"/>
              <a:t>δύο λειτουργίες</a:t>
            </a:r>
            <a:r>
              <a:rPr lang="el-GR" sz="2000" b="1" dirty="0"/>
              <a:t>: </a:t>
            </a:r>
            <a:r>
              <a:rPr lang="el-GR" sz="2000" b="1" dirty="0">
                <a:solidFill>
                  <a:srgbClr val="C00000"/>
                </a:solidFill>
              </a:rPr>
              <a:t>την </a:t>
            </a:r>
            <a:r>
              <a:rPr lang="el-GR" sz="2000" b="1" dirty="0" smtClean="0">
                <a:solidFill>
                  <a:srgbClr val="C00000"/>
                </a:solidFill>
              </a:rPr>
              <a:t>ξεκούραση </a:t>
            </a:r>
            <a:r>
              <a:rPr lang="el-GR" sz="2000" b="1" dirty="0"/>
              <a:t>όταν το διάλειμμα είναι πλήρες, και </a:t>
            </a:r>
            <a:r>
              <a:rPr lang="el-GR" sz="2000" b="1" dirty="0">
                <a:solidFill>
                  <a:srgbClr val="C00000"/>
                </a:solidFill>
              </a:rPr>
              <a:t>την παραπέρα</a:t>
            </a:r>
          </a:p>
          <a:p>
            <a:pPr algn="just"/>
            <a:r>
              <a:rPr lang="el-GR" sz="2000" b="1" dirty="0">
                <a:solidFill>
                  <a:srgbClr val="C00000"/>
                </a:solidFill>
              </a:rPr>
              <a:t>εξέλιξη των διαδικασιών προσαρμογής </a:t>
            </a:r>
            <a:r>
              <a:rPr lang="el-GR" sz="2000" b="1" dirty="0"/>
              <a:t>όταν το διάλειμμα είναι αμειβόμενο.</a:t>
            </a:r>
          </a:p>
        </p:txBody>
      </p:sp>
    </p:spTree>
    <p:extLst>
      <p:ext uri="{BB962C8B-B14F-4D97-AF65-F5344CB8AC3E}">
        <p14:creationId xmlns:p14="http://schemas.microsoft.com/office/powerpoint/2010/main" val="38577503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229600" cy="1143000"/>
          </a:xfrm>
        </p:spPr>
        <p:txBody>
          <a:bodyPr>
            <a:normAutofit/>
          </a:bodyPr>
          <a:lstStyle/>
          <a:p>
            <a:r>
              <a:rPr lang="el-GR" sz="4000" b="1" dirty="0">
                <a:solidFill>
                  <a:schemeClr val="accent1">
                    <a:lumMod val="75000"/>
                  </a:schemeClr>
                </a:solidFill>
              </a:rPr>
              <a:t>Προπονητική προσαρμογή</a:t>
            </a:r>
          </a:p>
        </p:txBody>
      </p:sp>
      <p:sp>
        <p:nvSpPr>
          <p:cNvPr id="3" name="Θέση περιεχομένου 2"/>
          <p:cNvSpPr>
            <a:spLocks noGrp="1"/>
          </p:cNvSpPr>
          <p:nvPr>
            <p:ph idx="1"/>
          </p:nvPr>
        </p:nvSpPr>
        <p:spPr>
          <a:xfrm>
            <a:off x="539552" y="1124744"/>
            <a:ext cx="8229600" cy="5517232"/>
          </a:xfrm>
        </p:spPr>
        <p:txBody>
          <a:bodyPr>
            <a:normAutofit fontScale="85000" lnSpcReduction="20000"/>
          </a:bodyPr>
          <a:lstStyle/>
          <a:p>
            <a:pPr marL="0" indent="0">
              <a:buNone/>
            </a:pPr>
            <a:r>
              <a:rPr lang="el-GR" dirty="0"/>
              <a:t>Είναι η με εξωτερικές επιβαρύνσεις (προπονητικά-</a:t>
            </a:r>
            <a:r>
              <a:rPr lang="el-GR" dirty="0" err="1"/>
              <a:t>αγωνιστικ</a:t>
            </a:r>
            <a:r>
              <a:rPr lang="el-GR" dirty="0"/>
              <a:t>ά ερεθίσματα) </a:t>
            </a:r>
            <a:r>
              <a:rPr lang="el-GR" dirty="0" smtClean="0"/>
              <a:t>επιτελούμενη μεταβολή </a:t>
            </a:r>
            <a:r>
              <a:rPr lang="el-GR" dirty="0"/>
              <a:t>των σωματικών λειτουργικών συστημάτων (βιοχημικά, μορφολογικά, λειτουργικά) </a:t>
            </a:r>
            <a:r>
              <a:rPr lang="el-GR" dirty="0" smtClean="0"/>
              <a:t>σ‘ ένα </a:t>
            </a:r>
            <a:r>
              <a:rPr lang="el-GR" dirty="0"/>
              <a:t>συνήθως υψηλότερο επίπεδο απόδοσης και ο εθισμός του ατόμου σε ειδικές </a:t>
            </a:r>
            <a:r>
              <a:rPr lang="el-GR" dirty="0" smtClean="0"/>
              <a:t>εξωτερικές συνθήκες</a:t>
            </a:r>
            <a:r>
              <a:rPr lang="el-GR" dirty="0"/>
              <a:t>.</a:t>
            </a:r>
          </a:p>
          <a:p>
            <a:pPr marL="0" indent="0">
              <a:buNone/>
            </a:pPr>
            <a:r>
              <a:rPr lang="el-GR" dirty="0"/>
              <a:t>Η προσαρμογή εμφανίζεται με:</a:t>
            </a:r>
          </a:p>
          <a:p>
            <a:pPr>
              <a:buFont typeface="Wingdings" panose="05000000000000000000" pitchFamily="2" charset="2"/>
              <a:buChar char="ü"/>
            </a:pPr>
            <a:r>
              <a:rPr lang="el-GR" dirty="0" smtClean="0"/>
              <a:t>Την </a:t>
            </a:r>
            <a:r>
              <a:rPr lang="el-GR" dirty="0"/>
              <a:t>αύξηση των αποθεμάτων </a:t>
            </a:r>
            <a:r>
              <a:rPr lang="el-GR" dirty="0" smtClean="0"/>
              <a:t>απόδοσης.</a:t>
            </a:r>
          </a:p>
          <a:p>
            <a:pPr>
              <a:buFont typeface="Wingdings" panose="05000000000000000000" pitchFamily="2" charset="2"/>
              <a:buChar char="ü"/>
            </a:pPr>
            <a:r>
              <a:rPr lang="el-GR" dirty="0" smtClean="0"/>
              <a:t>Τη </a:t>
            </a:r>
            <a:r>
              <a:rPr lang="el-GR" dirty="0"/>
              <a:t>μορφολογική διαφοροποίηση της δομής του σώματος (π.χ. σκελετικοί μύες) </a:t>
            </a:r>
            <a:r>
              <a:rPr lang="el-GR" dirty="0" smtClean="0"/>
              <a:t>και </a:t>
            </a:r>
            <a:r>
              <a:rPr lang="el-GR" dirty="0" err="1" smtClean="0"/>
              <a:t>νευρομυϊκές</a:t>
            </a:r>
            <a:r>
              <a:rPr lang="el-GR" dirty="0" smtClean="0"/>
              <a:t> </a:t>
            </a:r>
            <a:r>
              <a:rPr lang="el-GR" dirty="0"/>
              <a:t>αλλαγές.</a:t>
            </a:r>
          </a:p>
          <a:p>
            <a:pPr>
              <a:buFont typeface="Wingdings" panose="05000000000000000000" pitchFamily="2" charset="2"/>
              <a:buChar char="ü"/>
            </a:pPr>
            <a:r>
              <a:rPr lang="el-GR" dirty="0" smtClean="0"/>
              <a:t>Τη </a:t>
            </a:r>
            <a:r>
              <a:rPr lang="el-GR" dirty="0"/>
              <a:t>βαθύτερη εξάντληση των ενεργειακών αποθεμάτων απόδοσης. </a:t>
            </a:r>
            <a:r>
              <a:rPr lang="el-GR" sz="3100" i="1" dirty="0" smtClean="0"/>
              <a:t>(εκδηλώνεται </a:t>
            </a:r>
            <a:r>
              <a:rPr lang="el-GR" sz="3100" i="1" dirty="0"/>
              <a:t>κυρίως στη μετατόπιση του ορίου ενεργοποίησης σε </a:t>
            </a:r>
            <a:r>
              <a:rPr lang="el-GR" sz="3100" i="1" dirty="0" smtClean="0"/>
              <a:t>ένα προπονημένο άτομο)</a:t>
            </a:r>
            <a:endParaRPr lang="el-GR" sz="3100" i="1" dirty="0"/>
          </a:p>
        </p:txBody>
      </p:sp>
    </p:spTree>
    <p:extLst>
      <p:ext uri="{BB962C8B-B14F-4D97-AF65-F5344CB8AC3E}">
        <p14:creationId xmlns:p14="http://schemas.microsoft.com/office/powerpoint/2010/main" val="23028582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57200" y="692696"/>
            <a:ext cx="8579296" cy="5433467"/>
          </a:xfrm>
        </p:spPr>
        <p:txBody>
          <a:bodyPr>
            <a:normAutofit lnSpcReduction="10000"/>
          </a:bodyPr>
          <a:lstStyle/>
          <a:p>
            <a:pPr marL="0" indent="0">
              <a:buNone/>
            </a:pPr>
            <a:r>
              <a:rPr lang="el-GR" dirty="0"/>
              <a:t>Η προπόνηση από ιατρική-βιολογική άποψη σημαίνει λειτουργική προσαρμογή ή μεταβολή.</a:t>
            </a:r>
          </a:p>
          <a:p>
            <a:pPr>
              <a:buFont typeface="Wingdings" panose="05000000000000000000" pitchFamily="2" charset="2"/>
              <a:buChar char="Ø"/>
            </a:pPr>
            <a:r>
              <a:rPr lang="el-GR" dirty="0" smtClean="0"/>
              <a:t>Στη </a:t>
            </a:r>
            <a:r>
              <a:rPr lang="el-GR" b="1" dirty="0"/>
              <a:t>Φ.Κ</a:t>
            </a:r>
            <a:r>
              <a:rPr lang="el-GR" dirty="0"/>
              <a:t>. οι αλλαγές αυτές έχουν χαρακτήρα μεταβολικό (αφορούν στο </a:t>
            </a:r>
            <a:r>
              <a:rPr lang="el-GR" dirty="0" smtClean="0"/>
              <a:t>μεταβολισμό) και </a:t>
            </a:r>
            <a:r>
              <a:rPr lang="el-GR" dirty="0"/>
              <a:t>μορφολογικό (μυϊκά κύτταρα, αγγεία κ.α.).</a:t>
            </a:r>
          </a:p>
          <a:p>
            <a:pPr>
              <a:buFont typeface="Wingdings" panose="05000000000000000000" pitchFamily="2" charset="2"/>
              <a:buChar char="Ø"/>
            </a:pPr>
            <a:r>
              <a:rPr lang="el-GR" dirty="0" smtClean="0"/>
              <a:t>Στην </a:t>
            </a:r>
            <a:r>
              <a:rPr lang="el-GR" b="1" dirty="0" smtClean="0"/>
              <a:t>τεχνική</a:t>
            </a:r>
            <a:r>
              <a:rPr lang="el-GR" dirty="0" smtClean="0"/>
              <a:t> </a:t>
            </a:r>
            <a:r>
              <a:rPr lang="el-GR" dirty="0"/>
              <a:t>οι διαδικασίες προσαρμογής επιτελούνται σε Κ.Ν.Σ. και </a:t>
            </a:r>
            <a:r>
              <a:rPr lang="el-GR" dirty="0" smtClean="0"/>
              <a:t>σε γνωστικό </a:t>
            </a:r>
            <a:r>
              <a:rPr lang="el-GR" dirty="0"/>
              <a:t>επίπεδο (εγκέφαλος, νευρικές οδοί, νωτιαίος μυελός</a:t>
            </a:r>
            <a:r>
              <a:rPr lang="el-GR" dirty="0" smtClean="0"/>
              <a:t>).</a:t>
            </a:r>
            <a:endParaRPr lang="el-GR" dirty="0"/>
          </a:p>
          <a:p>
            <a:pPr>
              <a:buFont typeface="Wingdings" panose="05000000000000000000" pitchFamily="2" charset="2"/>
              <a:buChar char="Ø"/>
            </a:pPr>
            <a:r>
              <a:rPr lang="el-GR" dirty="0" smtClean="0"/>
              <a:t>Από </a:t>
            </a:r>
            <a:r>
              <a:rPr lang="el-GR" dirty="0"/>
              <a:t>την πλευρά της </a:t>
            </a:r>
            <a:r>
              <a:rPr lang="el-GR" b="1" dirty="0"/>
              <a:t>παιδαγωγικής</a:t>
            </a:r>
            <a:r>
              <a:rPr lang="el-GR" dirty="0"/>
              <a:t> οι επιδράσεις αφορούν σε όλες τις πλευρές </a:t>
            </a:r>
            <a:r>
              <a:rPr lang="el-GR" dirty="0" smtClean="0"/>
              <a:t>της συμπεριφοράς </a:t>
            </a:r>
            <a:r>
              <a:rPr lang="el-GR" dirty="0"/>
              <a:t>του ανθρώπου.</a:t>
            </a:r>
          </a:p>
        </p:txBody>
      </p:sp>
    </p:spTree>
    <p:extLst>
      <p:ext uri="{BB962C8B-B14F-4D97-AF65-F5344CB8AC3E}">
        <p14:creationId xmlns:p14="http://schemas.microsoft.com/office/powerpoint/2010/main" val="37437531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3600" b="1" dirty="0">
                <a:solidFill>
                  <a:srgbClr val="0070C0"/>
                </a:solidFill>
              </a:rPr>
              <a:t>Η προπόνηση ως αίτιο-αποτέλεσμα</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5214" y="1340768"/>
            <a:ext cx="1767504" cy="1555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45030" t="18928" b="12821"/>
          <a:stretch/>
        </p:blipFill>
        <p:spPr bwMode="auto">
          <a:xfrm>
            <a:off x="3238418" y="1439884"/>
            <a:ext cx="1586100" cy="134338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Ευθεία γραμμή σύνδεσης 13"/>
          <p:cNvCxnSpPr/>
          <p:nvPr/>
        </p:nvCxnSpPr>
        <p:spPr>
          <a:xfrm>
            <a:off x="1259632" y="1844824"/>
            <a:ext cx="0" cy="41764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Ευθεία γραμμή σύνδεσης 18"/>
          <p:cNvCxnSpPr/>
          <p:nvPr/>
        </p:nvCxnSpPr>
        <p:spPr>
          <a:xfrm flipH="1">
            <a:off x="1306176" y="4468547"/>
            <a:ext cx="5786104" cy="0"/>
          </a:xfrm>
          <a:prstGeom prst="line">
            <a:avLst/>
          </a:prstGeom>
          <a:ln w="28575">
            <a:solidFill>
              <a:schemeClr val="tx1"/>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Ελεύθερη σχεδίαση 23"/>
          <p:cNvSpPr/>
          <p:nvPr/>
        </p:nvSpPr>
        <p:spPr>
          <a:xfrm>
            <a:off x="2278966" y="4431323"/>
            <a:ext cx="2630659" cy="1111348"/>
          </a:xfrm>
          <a:custGeom>
            <a:avLst/>
            <a:gdLst>
              <a:gd name="connsiteX0" fmla="*/ 0 w 2630659"/>
              <a:gd name="connsiteY0" fmla="*/ 0 h 1111348"/>
              <a:gd name="connsiteX1" fmla="*/ 534572 w 2630659"/>
              <a:gd name="connsiteY1" fmla="*/ 661182 h 1111348"/>
              <a:gd name="connsiteX2" fmla="*/ 1252025 w 2630659"/>
              <a:gd name="connsiteY2" fmla="*/ 1012874 h 1111348"/>
              <a:gd name="connsiteX3" fmla="*/ 2630659 w 2630659"/>
              <a:gd name="connsiteY3" fmla="*/ 1111348 h 1111348"/>
              <a:gd name="connsiteX4" fmla="*/ 2630659 w 2630659"/>
              <a:gd name="connsiteY4" fmla="*/ 1111348 h 1111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0659" h="1111348">
                <a:moveTo>
                  <a:pt x="0" y="0"/>
                </a:moveTo>
                <a:cubicBezTo>
                  <a:pt x="162950" y="246185"/>
                  <a:pt x="325901" y="492370"/>
                  <a:pt x="534572" y="661182"/>
                </a:cubicBezTo>
                <a:cubicBezTo>
                  <a:pt x="743243" y="829994"/>
                  <a:pt x="902677" y="937846"/>
                  <a:pt x="1252025" y="1012874"/>
                </a:cubicBezTo>
                <a:cubicBezTo>
                  <a:pt x="1601373" y="1087902"/>
                  <a:pt x="2630659" y="1111348"/>
                  <a:pt x="2630659" y="1111348"/>
                </a:cubicBezTo>
                <a:lnTo>
                  <a:pt x="2630659" y="1111348"/>
                </a:lnTo>
              </a:path>
            </a:pathLst>
          </a:custGeom>
          <a:noFill/>
          <a:ln w="5715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0" name="Ελεύθερη σχεδίαση 29"/>
          <p:cNvSpPr/>
          <p:nvPr/>
        </p:nvSpPr>
        <p:spPr>
          <a:xfrm>
            <a:off x="4909625" y="3734085"/>
            <a:ext cx="2827607" cy="1808586"/>
          </a:xfrm>
          <a:custGeom>
            <a:avLst/>
            <a:gdLst>
              <a:gd name="connsiteX0" fmla="*/ 0 w 2827607"/>
              <a:gd name="connsiteY0" fmla="*/ 1808586 h 1808586"/>
              <a:gd name="connsiteX1" fmla="*/ 970671 w 2827607"/>
              <a:gd name="connsiteY1" fmla="*/ 1428758 h 1808586"/>
              <a:gd name="connsiteX2" fmla="*/ 1533379 w 2827607"/>
              <a:gd name="connsiteY2" fmla="*/ 950457 h 1808586"/>
              <a:gd name="connsiteX3" fmla="*/ 1828800 w 2827607"/>
              <a:gd name="connsiteY3" fmla="*/ 359613 h 1808586"/>
              <a:gd name="connsiteX4" fmla="*/ 2236763 w 2827607"/>
              <a:gd name="connsiteY4" fmla="*/ 36057 h 1808586"/>
              <a:gd name="connsiteX5" fmla="*/ 2827607 w 2827607"/>
              <a:gd name="connsiteY5" fmla="*/ 7921 h 1808586"/>
              <a:gd name="connsiteX6" fmla="*/ 2827607 w 2827607"/>
              <a:gd name="connsiteY6" fmla="*/ 7921 h 180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7607" h="1808586">
                <a:moveTo>
                  <a:pt x="0" y="1808586"/>
                </a:moveTo>
                <a:cubicBezTo>
                  <a:pt x="357554" y="1690182"/>
                  <a:pt x="715108" y="1571779"/>
                  <a:pt x="970671" y="1428758"/>
                </a:cubicBezTo>
                <a:cubicBezTo>
                  <a:pt x="1226234" y="1285736"/>
                  <a:pt x="1390357" y="1128648"/>
                  <a:pt x="1533379" y="950457"/>
                </a:cubicBezTo>
                <a:cubicBezTo>
                  <a:pt x="1676401" y="772266"/>
                  <a:pt x="1711569" y="512013"/>
                  <a:pt x="1828800" y="359613"/>
                </a:cubicBezTo>
                <a:cubicBezTo>
                  <a:pt x="1946031" y="207213"/>
                  <a:pt x="2070295" y="94672"/>
                  <a:pt x="2236763" y="36057"/>
                </a:cubicBezTo>
                <a:cubicBezTo>
                  <a:pt x="2403231" y="-22558"/>
                  <a:pt x="2827607" y="7921"/>
                  <a:pt x="2827607" y="7921"/>
                </a:cubicBezTo>
                <a:lnTo>
                  <a:pt x="2827607" y="7921"/>
                </a:lnTo>
              </a:path>
            </a:pathLst>
          </a:custGeom>
          <a:noFill/>
          <a:ln w="5715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34" name="Ευθεία γραμμή σύνδεσης 33"/>
          <p:cNvCxnSpPr/>
          <p:nvPr/>
        </p:nvCxnSpPr>
        <p:spPr>
          <a:xfrm>
            <a:off x="3162718" y="1924823"/>
            <a:ext cx="0" cy="4176464"/>
          </a:xfrm>
          <a:prstGeom prst="line">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5" name="Ευθεία γραμμή σύνδεσης 34"/>
          <p:cNvCxnSpPr/>
          <p:nvPr/>
        </p:nvCxnSpPr>
        <p:spPr>
          <a:xfrm>
            <a:off x="4942029" y="1924823"/>
            <a:ext cx="0" cy="4176464"/>
          </a:xfrm>
          <a:prstGeom prst="line">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6" name="Ευθεία γραμμή σύνδεσης 35"/>
          <p:cNvCxnSpPr/>
          <p:nvPr/>
        </p:nvCxnSpPr>
        <p:spPr>
          <a:xfrm>
            <a:off x="7092280" y="1924823"/>
            <a:ext cx="0" cy="4176464"/>
          </a:xfrm>
          <a:prstGeom prst="line">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9" name="Ευθεία γραμμή σύνδεσης 38"/>
          <p:cNvCxnSpPr/>
          <p:nvPr/>
        </p:nvCxnSpPr>
        <p:spPr>
          <a:xfrm flipH="1">
            <a:off x="7596336" y="3734085"/>
            <a:ext cx="1035842" cy="0"/>
          </a:xfrm>
          <a:prstGeom prst="line">
            <a:avLst/>
          </a:prstGeom>
          <a:ln w="57150">
            <a:solidFill>
              <a:schemeClr val="accent2">
                <a:lumMod val="75000"/>
              </a:schemeClr>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053" name="Επεξήγηση με γραμμή 1 (χωρίς περίγραμμα) 2052"/>
          <p:cNvSpPr/>
          <p:nvPr/>
        </p:nvSpPr>
        <p:spPr>
          <a:xfrm>
            <a:off x="145628" y="4144511"/>
            <a:ext cx="864096" cy="648072"/>
          </a:xfrm>
          <a:prstGeom prst="callout1">
            <a:avLst>
              <a:gd name="adj1" fmla="val 46969"/>
              <a:gd name="adj2" fmla="val 97489"/>
              <a:gd name="adj3" fmla="val 47379"/>
              <a:gd name="adj4" fmla="val 126097"/>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smtClean="0">
                <a:solidFill>
                  <a:srgbClr val="002060"/>
                </a:solidFill>
              </a:rPr>
              <a:t>ΑΡΧΙΚΟ ΕΠΙΠΕΔΟ</a:t>
            </a:r>
            <a:endParaRPr lang="el-GR" sz="1400" dirty="0">
              <a:solidFill>
                <a:srgbClr val="002060"/>
              </a:solidFill>
            </a:endParaRPr>
          </a:p>
        </p:txBody>
      </p:sp>
      <p:sp>
        <p:nvSpPr>
          <p:cNvPr id="44" name="Επεξήγηση με γραμμή 1 (χωρίς περίγραμμα) 43"/>
          <p:cNvSpPr/>
          <p:nvPr/>
        </p:nvSpPr>
        <p:spPr>
          <a:xfrm>
            <a:off x="7380312" y="2420888"/>
            <a:ext cx="1080120" cy="855597"/>
          </a:xfrm>
          <a:prstGeom prst="callout1">
            <a:avLst>
              <a:gd name="adj1" fmla="val 103407"/>
              <a:gd name="adj2" fmla="val 50276"/>
              <a:gd name="adj3" fmla="val 146510"/>
              <a:gd name="adj4" fmla="val 4990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a:solidFill>
                  <a:srgbClr val="002060"/>
                </a:solidFill>
              </a:rPr>
              <a:t>ΑΝΩΤΕΡΟ ΕΠΙΠΕΔΟ ΑΠΟΔΟΣΗΣ</a:t>
            </a:r>
          </a:p>
        </p:txBody>
      </p:sp>
      <p:sp>
        <p:nvSpPr>
          <p:cNvPr id="45" name="Επεξήγηση με γραμμή 1 (χωρίς περίγραμμα) 44"/>
          <p:cNvSpPr/>
          <p:nvPr/>
        </p:nvSpPr>
        <p:spPr>
          <a:xfrm>
            <a:off x="5213750" y="3057493"/>
            <a:ext cx="1369928" cy="855597"/>
          </a:xfrm>
          <a:prstGeom prst="callout1">
            <a:avLst>
              <a:gd name="adj1" fmla="val 103407"/>
              <a:gd name="adj2" fmla="val 50276"/>
              <a:gd name="adj3" fmla="val 222143"/>
              <a:gd name="adj4" fmla="val 50933"/>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a:solidFill>
                  <a:srgbClr val="002060"/>
                </a:solidFill>
              </a:rPr>
              <a:t>ΑΠΟΚΑΤΑΣΤΑΣΗ - ΠΡΟΣΑΡΜΟΓΗ</a:t>
            </a:r>
          </a:p>
        </p:txBody>
      </p:sp>
      <p:sp>
        <p:nvSpPr>
          <p:cNvPr id="46" name="Επεξήγηση με γραμμή 1 (χωρίς περίγραμμα) 45"/>
          <p:cNvSpPr/>
          <p:nvPr/>
        </p:nvSpPr>
        <p:spPr>
          <a:xfrm>
            <a:off x="3346504" y="3084132"/>
            <a:ext cx="1369928" cy="855597"/>
          </a:xfrm>
          <a:prstGeom prst="callout1">
            <a:avLst>
              <a:gd name="adj1" fmla="val 103407"/>
              <a:gd name="adj2" fmla="val 50276"/>
              <a:gd name="adj3" fmla="val 274757"/>
              <a:gd name="adj4" fmla="val 50933"/>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a:solidFill>
                  <a:srgbClr val="002060"/>
                </a:solidFill>
              </a:rPr>
              <a:t>ΔΙΑΤΑΡΑΞΗ ΤΗΣ ΒΙΟΛΟΓΙΚΗΣ ΙΣΟΡΡΟΠΟΙΑΣ (Ομοιοστασία) </a:t>
            </a:r>
          </a:p>
        </p:txBody>
      </p:sp>
      <p:sp>
        <p:nvSpPr>
          <p:cNvPr id="47" name="Επεξήγηση με γραμμή 1 (χωρίς περίγραμμα) 46"/>
          <p:cNvSpPr/>
          <p:nvPr/>
        </p:nvSpPr>
        <p:spPr>
          <a:xfrm>
            <a:off x="1575390" y="3103003"/>
            <a:ext cx="1369928" cy="855597"/>
          </a:xfrm>
          <a:prstGeom prst="callout1">
            <a:avLst>
              <a:gd name="adj1" fmla="val 100119"/>
              <a:gd name="adj2" fmla="val 50276"/>
              <a:gd name="adj3" fmla="val 98828"/>
              <a:gd name="adj4" fmla="val 4990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a:solidFill>
                  <a:srgbClr val="002060"/>
                </a:solidFill>
              </a:rPr>
              <a:t>ΠΡΟΠΟΝΗΤΙΚΗ ΕΠΙΒΑΡΥΝΣΗ</a:t>
            </a:r>
          </a:p>
        </p:txBody>
      </p:sp>
      <p:sp>
        <p:nvSpPr>
          <p:cNvPr id="2054" name="Βέλος προς τα κάτω 2053"/>
          <p:cNvSpPr/>
          <p:nvPr/>
        </p:nvSpPr>
        <p:spPr>
          <a:xfrm>
            <a:off x="2123728" y="3958600"/>
            <a:ext cx="360040" cy="5099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05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32600" y="1439884"/>
            <a:ext cx="1532228" cy="135039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56" name="Ορθογώνιο 2055"/>
          <p:cNvSpPr/>
          <p:nvPr/>
        </p:nvSpPr>
        <p:spPr>
          <a:xfrm>
            <a:off x="5132600" y="5221069"/>
            <a:ext cx="3951326" cy="1600438"/>
          </a:xfrm>
          <a:prstGeom prst="rect">
            <a:avLst/>
          </a:prstGeom>
        </p:spPr>
        <p:txBody>
          <a:bodyPr wrap="square">
            <a:spAutoFit/>
          </a:bodyPr>
          <a:lstStyle/>
          <a:p>
            <a:pPr algn="just"/>
            <a:r>
              <a:rPr lang="el-GR" sz="1400" dirty="0"/>
              <a:t>Ομοιοστασία είναι η διαδικασία </a:t>
            </a:r>
            <a:r>
              <a:rPr lang="el-GR" sz="1400" dirty="0" smtClean="0"/>
              <a:t>αυτορρύθμισης  που </a:t>
            </a:r>
            <a:r>
              <a:rPr lang="el-GR" sz="1400" dirty="0"/>
              <a:t>κάθε οργανισμός τείνει να</a:t>
            </a:r>
          </a:p>
          <a:p>
            <a:pPr algn="just"/>
            <a:r>
              <a:rPr lang="el-GR" sz="1400" dirty="0"/>
              <a:t>διατηρήσει σταθερές (δυναμική ισορροπία) ορισμένες βιολογικές παραμέτρους του (π.χ. τη</a:t>
            </a:r>
          </a:p>
          <a:p>
            <a:pPr algn="just"/>
            <a:r>
              <a:rPr lang="el-GR" sz="1400" dirty="0"/>
              <a:t>θερμοκρασία, τη σύνθεση του αίματος κ.τ.λ.), προκειμένου να αντισταθμίσει τις μεταβολές του</a:t>
            </a:r>
          </a:p>
          <a:p>
            <a:pPr algn="just"/>
            <a:r>
              <a:rPr lang="el-GR" sz="1400" dirty="0"/>
              <a:t>περιβάλλοντος (Μπαμπινιώτης, 1998)</a:t>
            </a:r>
          </a:p>
        </p:txBody>
      </p:sp>
    </p:spTree>
    <p:extLst>
      <p:ext uri="{BB962C8B-B14F-4D97-AF65-F5344CB8AC3E}">
        <p14:creationId xmlns:p14="http://schemas.microsoft.com/office/powerpoint/2010/main" val="6523247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Ορθογώνιο 10"/>
          <p:cNvSpPr/>
          <p:nvPr/>
        </p:nvSpPr>
        <p:spPr>
          <a:xfrm>
            <a:off x="1725442" y="2083640"/>
            <a:ext cx="1296144" cy="39510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Τίτλος 1"/>
          <p:cNvSpPr>
            <a:spLocks noGrp="1"/>
          </p:cNvSpPr>
          <p:nvPr>
            <p:ph type="title"/>
          </p:nvPr>
        </p:nvSpPr>
        <p:spPr/>
        <p:txBody>
          <a:bodyPr>
            <a:noAutofit/>
          </a:bodyPr>
          <a:lstStyle/>
          <a:p>
            <a:r>
              <a:rPr lang="el-GR" sz="3200" b="1" dirty="0">
                <a:solidFill>
                  <a:srgbClr val="002060"/>
                </a:solidFill>
              </a:rPr>
              <a:t>Μυϊκές και νευρικές προσαρμογές κατά</a:t>
            </a:r>
            <a:br>
              <a:rPr lang="el-GR" sz="3200" b="1" dirty="0">
                <a:solidFill>
                  <a:srgbClr val="002060"/>
                </a:solidFill>
              </a:rPr>
            </a:br>
            <a:r>
              <a:rPr lang="el-GR" sz="3200" b="1" dirty="0">
                <a:solidFill>
                  <a:srgbClr val="002060"/>
                </a:solidFill>
              </a:rPr>
              <a:t>την προπόνηση δύναμης </a:t>
            </a:r>
            <a:r>
              <a:rPr lang="el-GR" sz="2400" dirty="0">
                <a:solidFill>
                  <a:srgbClr val="002060"/>
                </a:solidFill>
              </a:rPr>
              <a:t>(</a:t>
            </a:r>
            <a:r>
              <a:rPr lang="el-GR" sz="2400" dirty="0" err="1">
                <a:solidFill>
                  <a:srgbClr val="002060"/>
                </a:solidFill>
              </a:rPr>
              <a:t>Sale</a:t>
            </a:r>
            <a:r>
              <a:rPr lang="el-GR" sz="2400" dirty="0">
                <a:solidFill>
                  <a:srgbClr val="002060"/>
                </a:solidFill>
              </a:rPr>
              <a:t>, 1988).</a:t>
            </a:r>
            <a:endParaRPr lang="el-GR" sz="3200" dirty="0">
              <a:solidFill>
                <a:srgbClr val="002060"/>
              </a:solidFill>
            </a:endParaRPr>
          </a:p>
        </p:txBody>
      </p:sp>
      <p:pic>
        <p:nvPicPr>
          <p:cNvPr id="3076" name="Picture 4" descr="Olympic Lifting Coaching Tips για αθλητές CrossFit"/>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4000"/>
                    </a14:imgEffect>
                  </a14:imgLayer>
                </a14:imgProps>
              </a:ext>
              <a:ext uri="{28A0092B-C50C-407E-A947-70E740481C1C}">
                <a14:useLocalDpi xmlns:a14="http://schemas.microsoft.com/office/drawing/2010/main" val="0"/>
              </a:ext>
            </a:extLst>
          </a:blip>
          <a:srcRect t="58522" r="83374"/>
          <a:stretch/>
        </p:blipFill>
        <p:spPr bwMode="auto">
          <a:xfrm>
            <a:off x="4028275" y="1772816"/>
            <a:ext cx="582425" cy="81854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 name="Picture 4" descr="Olympic Lifting Coaching Tips για αθλητές CrossFit"/>
          <p:cNvPicPr>
            <a:picLocks noChangeAspect="1" noChangeArrowheads="1"/>
          </p:cNvPicPr>
          <p:nvPr/>
        </p:nvPicPr>
        <p:blipFill rotWithShape="1">
          <a:blip r:embed="rId4">
            <a:extLst>
              <a:ext uri="{BEBA8EAE-BF5A-486C-A8C5-ECC9F3942E4B}">
                <a14:imgProps xmlns:a14="http://schemas.microsoft.com/office/drawing/2010/main">
                  <a14:imgLayer r:embed="rId3">
                    <a14:imgEffect>
                      <a14:sharpenSoften amount="25000"/>
                    </a14:imgEffect>
                    <a14:imgEffect>
                      <a14:brightnessContrast bright="23000" contrast="20000"/>
                    </a14:imgEffect>
                  </a14:imgLayer>
                </a14:imgProps>
              </a:ext>
              <a:ext uri="{28A0092B-C50C-407E-A947-70E740481C1C}">
                <a14:useLocalDpi xmlns:a14="http://schemas.microsoft.com/office/drawing/2010/main" val="0"/>
              </a:ext>
            </a:extLst>
          </a:blip>
          <a:srcRect t="11055" r="82030" b="50000"/>
          <a:stretch/>
        </p:blipFill>
        <p:spPr bwMode="auto">
          <a:xfrm>
            <a:off x="922290" y="5152456"/>
            <a:ext cx="700523" cy="91092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7" name="Picture 4" descr="Olympic Lifting Coaching Tips για αθλητές CrossFit"/>
          <p:cNvPicPr>
            <a:picLocks noChangeAspect="1" noChangeArrowheads="1"/>
          </p:cNvPicPr>
          <p:nvPr/>
        </p:nvPicPr>
        <p:blipFill rotWithShape="1">
          <a:blip r:embed="rId5">
            <a:extLst>
              <a:ext uri="{BEBA8EAE-BF5A-486C-A8C5-ECC9F3942E4B}">
                <a14:imgProps xmlns:a14="http://schemas.microsoft.com/office/drawing/2010/main">
                  <a14:imgLayer r:embed="rId3">
                    <a14:imgEffect>
                      <a14:sharpenSoften amount="50000"/>
                    </a14:imgEffect>
                    <a14:imgEffect>
                      <a14:brightnessContrast bright="32000"/>
                    </a14:imgEffect>
                  </a14:imgLayer>
                </a14:imgProps>
              </a:ext>
              <a:ext uri="{28A0092B-C50C-407E-A947-70E740481C1C}">
                <a14:useLocalDpi xmlns:a14="http://schemas.microsoft.com/office/drawing/2010/main" val="0"/>
              </a:ext>
            </a:extLst>
          </a:blip>
          <a:srcRect l="69188" t="58544" r="15238"/>
          <a:stretch/>
        </p:blipFill>
        <p:spPr bwMode="auto">
          <a:xfrm>
            <a:off x="7808981" y="1206754"/>
            <a:ext cx="586089" cy="84409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 name="Picture 4" descr="Olympic Lifting Coaching Tips για αθλητές CrossFit"/>
          <p:cNvPicPr>
            <a:picLocks noChangeAspect="1" noChangeArrowheads="1"/>
          </p:cNvPicPr>
          <p:nvPr/>
        </p:nvPicPr>
        <p:blipFill rotWithShape="1">
          <a:blip r:embed="rId6">
            <a:extLst>
              <a:ext uri="{BEBA8EAE-BF5A-486C-A8C5-ECC9F3942E4B}">
                <a14:imgProps xmlns:a14="http://schemas.microsoft.com/office/drawing/2010/main">
                  <a14:imgLayer r:embed="rId3">
                    <a14:imgEffect>
                      <a14:sharpenSoften amount="50000"/>
                    </a14:imgEffect>
                    <a14:imgEffect>
                      <a14:brightnessContrast bright="21000"/>
                    </a14:imgEffect>
                  </a14:imgLayer>
                </a14:imgProps>
              </a:ext>
              <a:ext uri="{28A0092B-C50C-407E-A947-70E740481C1C}">
                <a14:useLocalDpi xmlns:a14="http://schemas.microsoft.com/office/drawing/2010/main" val="0"/>
              </a:ext>
            </a:extLst>
          </a:blip>
          <a:srcRect l="73918" t="10489" r="13041" b="53707"/>
          <a:stretch/>
        </p:blipFill>
        <p:spPr bwMode="auto">
          <a:xfrm>
            <a:off x="1743623" y="4029267"/>
            <a:ext cx="615692" cy="79984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cxnSp>
        <p:nvCxnSpPr>
          <p:cNvPr id="5" name="Ευθύγραμμο βέλος σύνδεσης 4"/>
          <p:cNvCxnSpPr/>
          <p:nvPr/>
        </p:nvCxnSpPr>
        <p:spPr>
          <a:xfrm flipV="1">
            <a:off x="1691680" y="1628800"/>
            <a:ext cx="0" cy="43924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Ευθύγραμμο βέλος σύνδεσης 11"/>
          <p:cNvCxnSpPr/>
          <p:nvPr/>
        </p:nvCxnSpPr>
        <p:spPr>
          <a:xfrm flipV="1">
            <a:off x="1691680" y="6014391"/>
            <a:ext cx="7200800" cy="1133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Ευθεία γραμμή σύνδεσης 13"/>
          <p:cNvCxnSpPr/>
          <p:nvPr/>
        </p:nvCxnSpPr>
        <p:spPr>
          <a:xfrm>
            <a:off x="4212040" y="6011932"/>
            <a:ext cx="0" cy="1852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Ευθεία γραμμή σύνδεσης 19"/>
          <p:cNvCxnSpPr/>
          <p:nvPr/>
        </p:nvCxnSpPr>
        <p:spPr>
          <a:xfrm>
            <a:off x="5508104" y="6011932"/>
            <a:ext cx="0" cy="1941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Ευθεία γραμμή σύνδεσης 21"/>
          <p:cNvCxnSpPr/>
          <p:nvPr/>
        </p:nvCxnSpPr>
        <p:spPr>
          <a:xfrm>
            <a:off x="2999084" y="6062048"/>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Ευθεία γραμμή σύνδεσης 22"/>
          <p:cNvCxnSpPr/>
          <p:nvPr/>
        </p:nvCxnSpPr>
        <p:spPr>
          <a:xfrm>
            <a:off x="8028464" y="6003054"/>
            <a:ext cx="0" cy="2030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Ευθεία γραμμή σύνδεσης 24"/>
          <p:cNvCxnSpPr/>
          <p:nvPr/>
        </p:nvCxnSpPr>
        <p:spPr>
          <a:xfrm>
            <a:off x="6815508" y="6053170"/>
            <a:ext cx="0" cy="1528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Ευθεία γραμμή σύνδεσης 37"/>
          <p:cNvCxnSpPr/>
          <p:nvPr/>
        </p:nvCxnSpPr>
        <p:spPr>
          <a:xfrm>
            <a:off x="1691561" y="6034724"/>
            <a:ext cx="0" cy="2030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83" name="TextBox 3082"/>
          <p:cNvSpPr txBox="1"/>
          <p:nvPr/>
        </p:nvSpPr>
        <p:spPr>
          <a:xfrm>
            <a:off x="2672009" y="6237734"/>
            <a:ext cx="792088" cy="369332"/>
          </a:xfrm>
          <a:prstGeom prst="rect">
            <a:avLst/>
          </a:prstGeom>
          <a:noFill/>
        </p:spPr>
        <p:txBody>
          <a:bodyPr wrap="square" rtlCol="0">
            <a:spAutoFit/>
          </a:bodyPr>
          <a:lstStyle/>
          <a:p>
            <a:endParaRPr lang="el-GR" dirty="0"/>
          </a:p>
        </p:txBody>
      </p:sp>
      <p:sp>
        <p:nvSpPr>
          <p:cNvPr id="52" name="TextBox 51"/>
          <p:cNvSpPr txBox="1"/>
          <p:nvPr/>
        </p:nvSpPr>
        <p:spPr>
          <a:xfrm>
            <a:off x="1347578" y="6237734"/>
            <a:ext cx="792088" cy="369332"/>
          </a:xfrm>
          <a:prstGeom prst="rect">
            <a:avLst/>
          </a:prstGeom>
          <a:noFill/>
        </p:spPr>
        <p:txBody>
          <a:bodyPr wrap="square" rtlCol="0">
            <a:spAutoFit/>
          </a:bodyPr>
          <a:lstStyle/>
          <a:p>
            <a:endParaRPr lang="el-GR" dirty="0"/>
          </a:p>
        </p:txBody>
      </p:sp>
      <p:sp>
        <p:nvSpPr>
          <p:cNvPr id="53" name="TextBox 52"/>
          <p:cNvSpPr txBox="1"/>
          <p:nvPr/>
        </p:nvSpPr>
        <p:spPr>
          <a:xfrm>
            <a:off x="2603040" y="6237734"/>
            <a:ext cx="792088" cy="369332"/>
          </a:xfrm>
          <a:prstGeom prst="rect">
            <a:avLst/>
          </a:prstGeom>
          <a:noFill/>
        </p:spPr>
        <p:txBody>
          <a:bodyPr wrap="square" rtlCol="0">
            <a:spAutoFit/>
          </a:bodyPr>
          <a:lstStyle/>
          <a:p>
            <a:endParaRPr lang="el-GR" dirty="0"/>
          </a:p>
        </p:txBody>
      </p:sp>
      <p:sp>
        <p:nvSpPr>
          <p:cNvPr id="54" name="TextBox 53"/>
          <p:cNvSpPr txBox="1"/>
          <p:nvPr/>
        </p:nvSpPr>
        <p:spPr>
          <a:xfrm>
            <a:off x="1312083" y="6244586"/>
            <a:ext cx="792088" cy="369332"/>
          </a:xfrm>
          <a:prstGeom prst="rect">
            <a:avLst/>
          </a:prstGeom>
          <a:noFill/>
        </p:spPr>
        <p:txBody>
          <a:bodyPr wrap="square" rtlCol="0">
            <a:spAutoFit/>
          </a:bodyPr>
          <a:lstStyle/>
          <a:p>
            <a:pPr algn="ctr"/>
            <a:r>
              <a:rPr lang="el-GR" dirty="0" smtClean="0"/>
              <a:t>0</a:t>
            </a:r>
            <a:endParaRPr lang="el-GR" dirty="0"/>
          </a:p>
        </p:txBody>
      </p:sp>
      <p:sp>
        <p:nvSpPr>
          <p:cNvPr id="55" name="TextBox 54"/>
          <p:cNvSpPr txBox="1"/>
          <p:nvPr/>
        </p:nvSpPr>
        <p:spPr>
          <a:xfrm>
            <a:off x="2603040" y="6244586"/>
            <a:ext cx="792088" cy="369332"/>
          </a:xfrm>
          <a:prstGeom prst="rect">
            <a:avLst/>
          </a:prstGeom>
          <a:noFill/>
        </p:spPr>
        <p:txBody>
          <a:bodyPr wrap="square" rtlCol="0">
            <a:spAutoFit/>
          </a:bodyPr>
          <a:lstStyle/>
          <a:p>
            <a:pPr algn="ctr"/>
            <a:r>
              <a:rPr lang="el-GR" dirty="0" smtClean="0"/>
              <a:t>20</a:t>
            </a:r>
            <a:endParaRPr lang="el-GR" dirty="0"/>
          </a:p>
        </p:txBody>
      </p:sp>
      <p:sp>
        <p:nvSpPr>
          <p:cNvPr id="56" name="TextBox 55"/>
          <p:cNvSpPr txBox="1"/>
          <p:nvPr/>
        </p:nvSpPr>
        <p:spPr>
          <a:xfrm>
            <a:off x="3815996" y="6244586"/>
            <a:ext cx="792088" cy="369332"/>
          </a:xfrm>
          <a:prstGeom prst="rect">
            <a:avLst/>
          </a:prstGeom>
          <a:noFill/>
        </p:spPr>
        <p:txBody>
          <a:bodyPr wrap="square" rtlCol="0">
            <a:spAutoFit/>
          </a:bodyPr>
          <a:lstStyle/>
          <a:p>
            <a:pPr algn="ctr"/>
            <a:r>
              <a:rPr lang="el-GR" dirty="0" smtClean="0"/>
              <a:t>40</a:t>
            </a:r>
            <a:endParaRPr lang="el-GR" dirty="0"/>
          </a:p>
        </p:txBody>
      </p:sp>
      <p:sp>
        <p:nvSpPr>
          <p:cNvPr id="57" name="TextBox 56"/>
          <p:cNvSpPr txBox="1"/>
          <p:nvPr/>
        </p:nvSpPr>
        <p:spPr>
          <a:xfrm>
            <a:off x="5112060" y="6206064"/>
            <a:ext cx="792088" cy="369332"/>
          </a:xfrm>
          <a:prstGeom prst="rect">
            <a:avLst/>
          </a:prstGeom>
          <a:noFill/>
        </p:spPr>
        <p:txBody>
          <a:bodyPr wrap="square" rtlCol="0">
            <a:spAutoFit/>
          </a:bodyPr>
          <a:lstStyle/>
          <a:p>
            <a:pPr algn="ctr"/>
            <a:r>
              <a:rPr lang="el-GR" dirty="0" smtClean="0"/>
              <a:t>60</a:t>
            </a:r>
            <a:endParaRPr lang="el-GR" dirty="0"/>
          </a:p>
        </p:txBody>
      </p:sp>
      <p:sp>
        <p:nvSpPr>
          <p:cNvPr id="58" name="TextBox 57"/>
          <p:cNvSpPr txBox="1"/>
          <p:nvPr/>
        </p:nvSpPr>
        <p:spPr>
          <a:xfrm>
            <a:off x="6419464" y="6206064"/>
            <a:ext cx="792088" cy="369332"/>
          </a:xfrm>
          <a:prstGeom prst="rect">
            <a:avLst/>
          </a:prstGeom>
          <a:noFill/>
        </p:spPr>
        <p:txBody>
          <a:bodyPr wrap="square" rtlCol="0">
            <a:spAutoFit/>
          </a:bodyPr>
          <a:lstStyle/>
          <a:p>
            <a:pPr algn="ctr"/>
            <a:r>
              <a:rPr lang="el-GR" dirty="0" smtClean="0"/>
              <a:t>80</a:t>
            </a:r>
            <a:endParaRPr lang="el-GR" dirty="0"/>
          </a:p>
        </p:txBody>
      </p:sp>
      <p:sp>
        <p:nvSpPr>
          <p:cNvPr id="59" name="TextBox 58"/>
          <p:cNvSpPr txBox="1"/>
          <p:nvPr/>
        </p:nvSpPr>
        <p:spPr>
          <a:xfrm>
            <a:off x="7632420" y="6206064"/>
            <a:ext cx="792088" cy="369332"/>
          </a:xfrm>
          <a:prstGeom prst="rect">
            <a:avLst/>
          </a:prstGeom>
          <a:noFill/>
        </p:spPr>
        <p:txBody>
          <a:bodyPr wrap="square" rtlCol="0">
            <a:spAutoFit/>
          </a:bodyPr>
          <a:lstStyle/>
          <a:p>
            <a:pPr algn="ctr"/>
            <a:r>
              <a:rPr lang="el-GR" dirty="0" smtClean="0"/>
              <a:t>100</a:t>
            </a:r>
            <a:endParaRPr lang="el-GR" dirty="0"/>
          </a:p>
        </p:txBody>
      </p:sp>
      <p:sp>
        <p:nvSpPr>
          <p:cNvPr id="3084" name="Ελεύθερη σχεδίαση 3083"/>
          <p:cNvSpPr/>
          <p:nvPr/>
        </p:nvSpPr>
        <p:spPr>
          <a:xfrm>
            <a:off x="1740310" y="2071441"/>
            <a:ext cx="6946490" cy="3931153"/>
          </a:xfrm>
          <a:custGeom>
            <a:avLst/>
            <a:gdLst>
              <a:gd name="connsiteX0" fmla="*/ 0 w 6946490"/>
              <a:gd name="connsiteY0" fmla="*/ 3931153 h 3931153"/>
              <a:gd name="connsiteX1" fmla="*/ 530942 w 6946490"/>
              <a:gd name="connsiteY1" fmla="*/ 2795527 h 3931153"/>
              <a:gd name="connsiteX2" fmla="*/ 1032387 w 6946490"/>
              <a:gd name="connsiteY2" fmla="*/ 1910624 h 3931153"/>
              <a:gd name="connsiteX3" fmla="*/ 1637071 w 6946490"/>
              <a:gd name="connsiteY3" fmla="*/ 1114211 h 3931153"/>
              <a:gd name="connsiteX4" fmla="*/ 2418735 w 6946490"/>
              <a:gd name="connsiteY4" fmla="*/ 524275 h 3931153"/>
              <a:gd name="connsiteX5" fmla="*/ 3097161 w 6946490"/>
              <a:gd name="connsiteY5" fmla="*/ 170314 h 3931153"/>
              <a:gd name="connsiteX6" fmla="*/ 4439264 w 6946490"/>
              <a:gd name="connsiteY6" fmla="*/ 8082 h 3931153"/>
              <a:gd name="connsiteX7" fmla="*/ 6946490 w 6946490"/>
              <a:gd name="connsiteY7" fmla="*/ 22830 h 3931153"/>
              <a:gd name="connsiteX8" fmla="*/ 6946490 w 6946490"/>
              <a:gd name="connsiteY8" fmla="*/ 22830 h 393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6490" h="3931153">
                <a:moveTo>
                  <a:pt x="0" y="3931153"/>
                </a:moveTo>
                <a:cubicBezTo>
                  <a:pt x="179439" y="3531717"/>
                  <a:pt x="358878" y="3132282"/>
                  <a:pt x="530942" y="2795527"/>
                </a:cubicBezTo>
                <a:cubicBezTo>
                  <a:pt x="703006" y="2458772"/>
                  <a:pt x="848032" y="2190843"/>
                  <a:pt x="1032387" y="1910624"/>
                </a:cubicBezTo>
                <a:cubicBezTo>
                  <a:pt x="1216742" y="1630405"/>
                  <a:pt x="1406013" y="1345269"/>
                  <a:pt x="1637071" y="1114211"/>
                </a:cubicBezTo>
                <a:cubicBezTo>
                  <a:pt x="1868129" y="883153"/>
                  <a:pt x="2175387" y="681591"/>
                  <a:pt x="2418735" y="524275"/>
                </a:cubicBezTo>
                <a:cubicBezTo>
                  <a:pt x="2662083" y="366959"/>
                  <a:pt x="2760406" y="256346"/>
                  <a:pt x="3097161" y="170314"/>
                </a:cubicBezTo>
                <a:cubicBezTo>
                  <a:pt x="3433916" y="84282"/>
                  <a:pt x="3797709" y="32663"/>
                  <a:pt x="4439264" y="8082"/>
                </a:cubicBezTo>
                <a:cubicBezTo>
                  <a:pt x="5080819" y="-16499"/>
                  <a:pt x="6946490" y="22830"/>
                  <a:pt x="6946490" y="22830"/>
                </a:cubicBezTo>
                <a:lnTo>
                  <a:pt x="6946490" y="2283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088" name="Ελεύθερη σχεδίαση 3087"/>
          <p:cNvSpPr/>
          <p:nvPr/>
        </p:nvSpPr>
        <p:spPr>
          <a:xfrm>
            <a:off x="1784555" y="4350774"/>
            <a:ext cx="6902245" cy="1666568"/>
          </a:xfrm>
          <a:custGeom>
            <a:avLst/>
            <a:gdLst>
              <a:gd name="connsiteX0" fmla="*/ 0 w 7229457"/>
              <a:gd name="connsiteY0" fmla="*/ 1666568 h 1666568"/>
              <a:gd name="connsiteX1" fmla="*/ 501445 w 7229457"/>
              <a:gd name="connsiteY1" fmla="*/ 663678 h 1666568"/>
              <a:gd name="connsiteX2" fmla="*/ 1047135 w 7229457"/>
              <a:gd name="connsiteY2" fmla="*/ 235974 h 1666568"/>
              <a:gd name="connsiteX3" fmla="*/ 1474839 w 7229457"/>
              <a:gd name="connsiteY3" fmla="*/ 73742 h 1666568"/>
              <a:gd name="connsiteX4" fmla="*/ 2654710 w 7229457"/>
              <a:gd name="connsiteY4" fmla="*/ 29497 h 1666568"/>
              <a:gd name="connsiteX5" fmla="*/ 6916993 w 7229457"/>
              <a:gd name="connsiteY5" fmla="*/ 0 h 1666568"/>
              <a:gd name="connsiteX6" fmla="*/ 6902245 w 7229457"/>
              <a:gd name="connsiteY6" fmla="*/ 0 h 1666568"/>
              <a:gd name="connsiteX7" fmla="*/ 6872748 w 7229457"/>
              <a:gd name="connsiteY7" fmla="*/ 29497 h 166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29457" h="1666568">
                <a:moveTo>
                  <a:pt x="0" y="1666568"/>
                </a:moveTo>
                <a:cubicBezTo>
                  <a:pt x="163461" y="1284339"/>
                  <a:pt x="326923" y="902110"/>
                  <a:pt x="501445" y="663678"/>
                </a:cubicBezTo>
                <a:cubicBezTo>
                  <a:pt x="675968" y="425246"/>
                  <a:pt x="884903" y="334297"/>
                  <a:pt x="1047135" y="235974"/>
                </a:cubicBezTo>
                <a:cubicBezTo>
                  <a:pt x="1209367" y="137651"/>
                  <a:pt x="1206910" y="108155"/>
                  <a:pt x="1474839" y="73742"/>
                </a:cubicBezTo>
                <a:cubicBezTo>
                  <a:pt x="1742768" y="39329"/>
                  <a:pt x="2654710" y="29497"/>
                  <a:pt x="2654710" y="29497"/>
                </a:cubicBezTo>
                <a:lnTo>
                  <a:pt x="6916993" y="0"/>
                </a:lnTo>
                <a:cubicBezTo>
                  <a:pt x="7624915" y="-4916"/>
                  <a:pt x="6909619" y="-4916"/>
                  <a:pt x="6902245" y="0"/>
                </a:cubicBezTo>
                <a:cubicBezTo>
                  <a:pt x="6894871" y="4916"/>
                  <a:pt x="6883809" y="17206"/>
                  <a:pt x="6872748" y="2949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095" name="Ελεύθερη σχεδίαση 3094"/>
          <p:cNvSpPr/>
          <p:nvPr/>
        </p:nvSpPr>
        <p:spPr>
          <a:xfrm>
            <a:off x="2483767" y="4059181"/>
            <a:ext cx="6203033" cy="1975543"/>
          </a:xfrm>
          <a:custGeom>
            <a:avLst/>
            <a:gdLst>
              <a:gd name="connsiteX0" fmla="*/ 0 w 6533536"/>
              <a:gd name="connsiteY0" fmla="*/ 2215725 h 2215725"/>
              <a:gd name="connsiteX1" fmla="*/ 2005781 w 6533536"/>
              <a:gd name="connsiteY1" fmla="*/ 313183 h 2215725"/>
              <a:gd name="connsiteX2" fmla="*/ 6533536 w 6533536"/>
              <a:gd name="connsiteY2" fmla="*/ 3467 h 2215725"/>
              <a:gd name="connsiteX3" fmla="*/ 6533536 w 6533536"/>
              <a:gd name="connsiteY3" fmla="*/ 3467 h 2215725"/>
            </a:gdLst>
            <a:ahLst/>
            <a:cxnLst>
              <a:cxn ang="0">
                <a:pos x="connsiteX0" y="connsiteY0"/>
              </a:cxn>
              <a:cxn ang="0">
                <a:pos x="connsiteX1" y="connsiteY1"/>
              </a:cxn>
              <a:cxn ang="0">
                <a:pos x="connsiteX2" y="connsiteY2"/>
              </a:cxn>
              <a:cxn ang="0">
                <a:pos x="connsiteX3" y="connsiteY3"/>
              </a:cxn>
            </a:cxnLst>
            <a:rect l="l" t="t" r="r" b="b"/>
            <a:pathLst>
              <a:path w="6533536" h="2215725">
                <a:moveTo>
                  <a:pt x="0" y="2215725"/>
                </a:moveTo>
                <a:cubicBezTo>
                  <a:pt x="458429" y="1448809"/>
                  <a:pt x="916858" y="681893"/>
                  <a:pt x="2005781" y="313183"/>
                </a:cubicBezTo>
                <a:cubicBezTo>
                  <a:pt x="3094704" y="-55527"/>
                  <a:pt x="6533536" y="3467"/>
                  <a:pt x="6533536" y="3467"/>
                </a:cubicBezTo>
                <a:lnTo>
                  <a:pt x="6533536" y="3467"/>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096" name="Ελεύθερη σχεδίαση 3095"/>
          <p:cNvSpPr/>
          <p:nvPr/>
        </p:nvSpPr>
        <p:spPr>
          <a:xfrm>
            <a:off x="7315200" y="3495368"/>
            <a:ext cx="1342103" cy="545690"/>
          </a:xfrm>
          <a:custGeom>
            <a:avLst/>
            <a:gdLst>
              <a:gd name="connsiteX0" fmla="*/ 0 w 1342103"/>
              <a:gd name="connsiteY0" fmla="*/ 545690 h 545690"/>
              <a:gd name="connsiteX1" fmla="*/ 1342103 w 1342103"/>
              <a:gd name="connsiteY1" fmla="*/ 0 h 545690"/>
              <a:gd name="connsiteX2" fmla="*/ 1342103 w 1342103"/>
              <a:gd name="connsiteY2" fmla="*/ 0 h 545690"/>
            </a:gdLst>
            <a:ahLst/>
            <a:cxnLst>
              <a:cxn ang="0">
                <a:pos x="connsiteX0" y="connsiteY0"/>
              </a:cxn>
              <a:cxn ang="0">
                <a:pos x="connsiteX1" y="connsiteY1"/>
              </a:cxn>
              <a:cxn ang="0">
                <a:pos x="connsiteX2" y="connsiteY2"/>
              </a:cxn>
            </a:cxnLst>
            <a:rect l="l" t="t" r="r" b="b"/>
            <a:pathLst>
              <a:path w="1342103" h="545690">
                <a:moveTo>
                  <a:pt x="0" y="545690"/>
                </a:moveTo>
                <a:lnTo>
                  <a:pt x="1342103" y="0"/>
                </a:lnTo>
                <a:lnTo>
                  <a:pt x="1342103" y="0"/>
                </a:lnTo>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6" name="Ελεύθερη σχεδίαση 75"/>
          <p:cNvSpPr/>
          <p:nvPr/>
        </p:nvSpPr>
        <p:spPr>
          <a:xfrm>
            <a:off x="7211552" y="1525751"/>
            <a:ext cx="1342103" cy="545690"/>
          </a:xfrm>
          <a:custGeom>
            <a:avLst/>
            <a:gdLst>
              <a:gd name="connsiteX0" fmla="*/ 0 w 1342103"/>
              <a:gd name="connsiteY0" fmla="*/ 545690 h 545690"/>
              <a:gd name="connsiteX1" fmla="*/ 1342103 w 1342103"/>
              <a:gd name="connsiteY1" fmla="*/ 0 h 545690"/>
              <a:gd name="connsiteX2" fmla="*/ 1342103 w 1342103"/>
              <a:gd name="connsiteY2" fmla="*/ 0 h 545690"/>
            </a:gdLst>
            <a:ahLst/>
            <a:cxnLst>
              <a:cxn ang="0">
                <a:pos x="connsiteX0" y="connsiteY0"/>
              </a:cxn>
              <a:cxn ang="0">
                <a:pos x="connsiteX1" y="connsiteY1"/>
              </a:cxn>
              <a:cxn ang="0">
                <a:pos x="connsiteX2" y="connsiteY2"/>
              </a:cxn>
            </a:cxnLst>
            <a:rect l="l" t="t" r="r" b="b"/>
            <a:pathLst>
              <a:path w="1342103" h="545690">
                <a:moveTo>
                  <a:pt x="0" y="545690"/>
                </a:moveTo>
                <a:lnTo>
                  <a:pt x="1342103" y="0"/>
                </a:lnTo>
                <a:lnTo>
                  <a:pt x="1342103" y="0"/>
                </a:lnTo>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097" name="TextBox 3096"/>
          <p:cNvSpPr txBox="1"/>
          <p:nvPr/>
        </p:nvSpPr>
        <p:spPr>
          <a:xfrm>
            <a:off x="851724" y="2602200"/>
            <a:ext cx="432048" cy="2031325"/>
          </a:xfrm>
          <a:prstGeom prst="rect">
            <a:avLst/>
          </a:prstGeom>
          <a:noFill/>
        </p:spPr>
        <p:txBody>
          <a:bodyPr wrap="square" rtlCol="0">
            <a:spAutoFit/>
          </a:bodyPr>
          <a:lstStyle/>
          <a:p>
            <a:r>
              <a:rPr lang="el-GR" b="1" dirty="0" smtClean="0"/>
              <a:t>ΠΡΟΟΔΟΣ</a:t>
            </a:r>
            <a:endParaRPr lang="el-GR" b="1" dirty="0"/>
          </a:p>
        </p:txBody>
      </p:sp>
      <p:sp>
        <p:nvSpPr>
          <p:cNvPr id="3098" name="TextBox 3097"/>
          <p:cNvSpPr txBox="1"/>
          <p:nvPr/>
        </p:nvSpPr>
        <p:spPr>
          <a:xfrm>
            <a:off x="3707904" y="6488668"/>
            <a:ext cx="2711560" cy="369332"/>
          </a:xfrm>
          <a:prstGeom prst="rect">
            <a:avLst/>
          </a:prstGeom>
          <a:noFill/>
        </p:spPr>
        <p:txBody>
          <a:bodyPr wrap="square" rtlCol="0">
            <a:spAutoFit/>
          </a:bodyPr>
          <a:lstStyle/>
          <a:p>
            <a:pPr algn="ctr"/>
            <a:r>
              <a:rPr lang="el-GR" b="1" dirty="0" smtClean="0"/>
              <a:t>ΧΡΟΝΟΣ (ΕΒΔΟΜΑΔΕΣ</a:t>
            </a:r>
            <a:r>
              <a:rPr lang="el-GR" dirty="0" smtClean="0"/>
              <a:t>)</a:t>
            </a:r>
            <a:endParaRPr lang="el-GR" dirty="0"/>
          </a:p>
        </p:txBody>
      </p:sp>
      <p:sp>
        <p:nvSpPr>
          <p:cNvPr id="3101" name="Επεξήγηση με γραμμή 1 (χωρίς περίγραμμα) 3100"/>
          <p:cNvSpPr/>
          <p:nvPr/>
        </p:nvSpPr>
        <p:spPr>
          <a:xfrm flipH="1">
            <a:off x="6087658" y="1345731"/>
            <a:ext cx="1227542" cy="360040"/>
          </a:xfrm>
          <a:prstGeom prst="callout1">
            <a:avLst>
              <a:gd name="adj1" fmla="val 47424"/>
              <a:gd name="adj2" fmla="val -5508"/>
              <a:gd name="adj3" fmla="val 137078"/>
              <a:gd name="adj4" fmla="val -30210"/>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tx1"/>
                </a:solidFill>
              </a:rPr>
              <a:t>Στεροειδή</a:t>
            </a:r>
            <a:endParaRPr lang="el-GR" dirty="0">
              <a:solidFill>
                <a:schemeClr val="tx1"/>
              </a:solidFill>
            </a:endParaRPr>
          </a:p>
        </p:txBody>
      </p:sp>
      <p:sp>
        <p:nvSpPr>
          <p:cNvPr id="82" name="Επεξήγηση με γραμμή 1 (χωρίς περίγραμμα) 81"/>
          <p:cNvSpPr/>
          <p:nvPr/>
        </p:nvSpPr>
        <p:spPr>
          <a:xfrm flipH="1">
            <a:off x="5805693" y="3315348"/>
            <a:ext cx="1227542" cy="360040"/>
          </a:xfrm>
          <a:prstGeom prst="callout1">
            <a:avLst>
              <a:gd name="adj1" fmla="val 47424"/>
              <a:gd name="adj2" fmla="val -5508"/>
              <a:gd name="adj3" fmla="val 100211"/>
              <a:gd name="adj4" fmla="val -85477"/>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tx1"/>
                </a:solidFill>
              </a:rPr>
              <a:t>Στεροειδή</a:t>
            </a:r>
            <a:endParaRPr lang="el-GR" dirty="0">
              <a:solidFill>
                <a:schemeClr val="tx1"/>
              </a:solidFill>
            </a:endParaRPr>
          </a:p>
        </p:txBody>
      </p:sp>
      <p:sp>
        <p:nvSpPr>
          <p:cNvPr id="83" name="Επεξήγηση με γραμμή 1 (χωρίς περίγραμμα) 82"/>
          <p:cNvSpPr/>
          <p:nvPr/>
        </p:nvSpPr>
        <p:spPr>
          <a:xfrm flipH="1">
            <a:off x="4319487" y="1278466"/>
            <a:ext cx="1227542" cy="360040"/>
          </a:xfrm>
          <a:prstGeom prst="callout1">
            <a:avLst>
              <a:gd name="adj1" fmla="val 100676"/>
              <a:gd name="adj2" fmla="val 37744"/>
              <a:gd name="adj3" fmla="val 231294"/>
              <a:gd name="adj4" fmla="val 29863"/>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tx1"/>
                </a:solidFill>
              </a:rPr>
              <a:t>Δύναμη</a:t>
            </a:r>
            <a:endParaRPr lang="el-GR" dirty="0">
              <a:solidFill>
                <a:schemeClr val="tx1"/>
              </a:solidFill>
            </a:endParaRPr>
          </a:p>
        </p:txBody>
      </p:sp>
      <p:sp>
        <p:nvSpPr>
          <p:cNvPr id="84" name="Επεξήγηση με γραμμή 1 (χωρίς περίγραμμα) 83"/>
          <p:cNvSpPr/>
          <p:nvPr/>
        </p:nvSpPr>
        <p:spPr>
          <a:xfrm flipH="1">
            <a:off x="3880213" y="5004038"/>
            <a:ext cx="1355464" cy="360040"/>
          </a:xfrm>
          <a:prstGeom prst="callout1">
            <a:avLst>
              <a:gd name="adj1" fmla="val -14021"/>
              <a:gd name="adj2" fmla="val 78594"/>
              <a:gd name="adj3" fmla="val -75931"/>
              <a:gd name="adj4" fmla="val 123577"/>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tx1"/>
                </a:solidFill>
              </a:rPr>
              <a:t>Υπερτροφία</a:t>
            </a:r>
            <a:endParaRPr lang="el-GR" dirty="0">
              <a:solidFill>
                <a:schemeClr val="tx1"/>
              </a:solidFill>
            </a:endParaRPr>
          </a:p>
        </p:txBody>
      </p:sp>
      <p:sp>
        <p:nvSpPr>
          <p:cNvPr id="85" name="Επεξήγηση με γραμμή 1 (χωρίς περίγραμμα) 84"/>
          <p:cNvSpPr/>
          <p:nvPr/>
        </p:nvSpPr>
        <p:spPr>
          <a:xfrm flipH="1">
            <a:off x="3040250" y="3617862"/>
            <a:ext cx="1227542" cy="360040"/>
          </a:xfrm>
          <a:prstGeom prst="callout1">
            <a:avLst>
              <a:gd name="adj1" fmla="val 100676"/>
              <a:gd name="adj2" fmla="val 42550"/>
              <a:gd name="adj3" fmla="val 194426"/>
              <a:gd name="adj4" fmla="val 67108"/>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tx1"/>
                </a:solidFill>
              </a:rPr>
              <a:t>Νευρικό</a:t>
            </a:r>
            <a:endParaRPr lang="el-GR" dirty="0">
              <a:solidFill>
                <a:schemeClr val="tx1"/>
              </a:solidFill>
            </a:endParaRPr>
          </a:p>
        </p:txBody>
      </p:sp>
    </p:spTree>
    <p:extLst>
      <p:ext uri="{BB962C8B-B14F-4D97-AF65-F5344CB8AC3E}">
        <p14:creationId xmlns:p14="http://schemas.microsoft.com/office/powerpoint/2010/main" val="2382034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79358"/>
            <a:ext cx="8229600" cy="1143000"/>
          </a:xfrm>
        </p:spPr>
        <p:txBody>
          <a:bodyPr>
            <a:normAutofit/>
          </a:bodyPr>
          <a:lstStyle/>
          <a:p>
            <a:r>
              <a:rPr lang="el-GR" sz="3600" b="1" dirty="0">
                <a:solidFill>
                  <a:srgbClr val="C00000"/>
                </a:solidFill>
              </a:rPr>
              <a:t>Προπονητική επιβάρυνση</a:t>
            </a:r>
          </a:p>
        </p:txBody>
      </p:sp>
      <p:graphicFrame>
        <p:nvGraphicFramePr>
          <p:cNvPr id="4" name="Θέση περιεχομένου 3"/>
          <p:cNvGraphicFramePr>
            <a:graphicFrameLocks noGrp="1"/>
          </p:cNvGraphicFramePr>
          <p:nvPr>
            <p:ph idx="1"/>
            <p:extLst>
              <p:ext uri="{D42A27DB-BD31-4B8C-83A1-F6EECF244321}">
                <p14:modId xmlns:p14="http://schemas.microsoft.com/office/powerpoint/2010/main" val="2589199960"/>
              </p:ext>
            </p:extLst>
          </p:nvPr>
        </p:nvGraphicFramePr>
        <p:xfrm>
          <a:off x="282352" y="2276872"/>
          <a:ext cx="8579296" cy="3779520"/>
        </p:xfrm>
        <a:graphic>
          <a:graphicData uri="http://schemas.openxmlformats.org/drawingml/2006/table">
            <a:tbl>
              <a:tblPr firstRow="1" bandRow="1">
                <a:tableStyleId>{5C22544A-7EE6-4342-B048-85BDC9FD1C3A}</a:tableStyleId>
              </a:tblPr>
              <a:tblGrid>
                <a:gridCol w="4289648"/>
                <a:gridCol w="4289648"/>
              </a:tblGrid>
              <a:tr h="370840">
                <a:tc>
                  <a:txBody>
                    <a:bodyPr/>
                    <a:lstStyle/>
                    <a:p>
                      <a:pPr algn="ctr"/>
                      <a:r>
                        <a:rPr lang="el-GR" sz="2000" dirty="0" smtClean="0"/>
                        <a:t>Εξωτερική επιβάρυνση:</a:t>
                      </a:r>
                      <a:endParaRPr lang="el-GR" sz="2000" dirty="0"/>
                    </a:p>
                  </a:txBody>
                  <a:tcPr/>
                </a:tc>
                <a:tc>
                  <a:txBody>
                    <a:bodyPr/>
                    <a:lstStyle/>
                    <a:p>
                      <a:pPr algn="ctr"/>
                      <a:r>
                        <a:rPr lang="el-GR" sz="2000" dirty="0" smtClean="0"/>
                        <a:t>Εσωτερική επιβάρυνση:</a:t>
                      </a:r>
                      <a:endParaRPr lang="el-GR" sz="2000" dirty="0"/>
                    </a:p>
                  </a:txBody>
                  <a:tcPr/>
                </a:tc>
              </a:tr>
              <a:tr h="370840">
                <a:tc>
                  <a:txBody>
                    <a:bodyPr/>
                    <a:lstStyle/>
                    <a:p>
                      <a:r>
                        <a:rPr lang="el-GR" sz="1800" b="1" dirty="0" smtClean="0"/>
                        <a:t>Ορίζεται ποιοτικά με βάση τους συντελεστές της επιβάρυνσης:</a:t>
                      </a:r>
                    </a:p>
                    <a:p>
                      <a:pPr marL="285750" indent="-285750">
                        <a:buFont typeface="Arial" panose="020B0604020202020204" pitchFamily="34" charset="0"/>
                        <a:buChar char="•"/>
                      </a:pPr>
                      <a:r>
                        <a:rPr lang="el-GR" sz="1800" b="1" i="1" dirty="0" smtClean="0"/>
                        <a:t>Περιεχόμενα - μέσα προπόνησης.</a:t>
                      </a:r>
                    </a:p>
                    <a:p>
                      <a:pPr marL="285750" indent="-285750">
                        <a:buFont typeface="Arial" panose="020B0604020202020204" pitchFamily="34" charset="0"/>
                        <a:buChar char="•"/>
                      </a:pPr>
                      <a:r>
                        <a:rPr lang="el-GR" sz="1800" b="1" i="1" dirty="0" smtClean="0"/>
                        <a:t>Μέθοδοι προπόνησης.</a:t>
                      </a:r>
                    </a:p>
                    <a:p>
                      <a:pPr marL="285750" indent="-285750">
                        <a:buFont typeface="Arial" panose="020B0604020202020204" pitchFamily="34" charset="0"/>
                        <a:buChar char="•"/>
                      </a:pPr>
                      <a:r>
                        <a:rPr lang="el-GR" sz="1800" b="1" i="1" dirty="0" smtClean="0"/>
                        <a:t>Σύνολο ποσότητας – έντασης.</a:t>
                      </a:r>
                    </a:p>
                    <a:p>
                      <a:pPr marL="285750" indent="-285750">
                        <a:buFont typeface="Arial" panose="020B0604020202020204" pitchFamily="34" charset="0"/>
                        <a:buChar char="•"/>
                      </a:pPr>
                      <a:r>
                        <a:rPr lang="el-GR" sz="1800" b="1" i="1" dirty="0" smtClean="0"/>
                        <a:t>Σύνολο στοιχείων επιβάρυνσης (ένταση, ποσότητα, διάρκεια, πυκνότητα, συχνότητα</a:t>
                      </a:r>
                      <a:r>
                        <a:rPr lang="el-GR" sz="1800" b="1" i="1" baseline="0" dirty="0" smtClean="0"/>
                        <a:t> </a:t>
                      </a:r>
                      <a:r>
                        <a:rPr lang="el-GR" sz="1800" b="1" i="1" dirty="0" smtClean="0"/>
                        <a:t>προπόνησης).</a:t>
                      </a:r>
                      <a:endParaRPr lang="el-GR" sz="1800" b="1" i="1" dirty="0"/>
                    </a:p>
                  </a:txBody>
                  <a:tcPr/>
                </a:tc>
                <a:tc>
                  <a:txBody>
                    <a:bodyPr/>
                    <a:lstStyle/>
                    <a:p>
                      <a:r>
                        <a:rPr lang="el-GR" sz="1800" b="1" dirty="0" smtClean="0"/>
                        <a:t>Κάθε εξωτερική επιβάρυνση προκαλεί μια αντίδραση ψυχική και λειτουργική. Αυτή η αντίδραση</a:t>
                      </a:r>
                      <a:r>
                        <a:rPr lang="el-GR" sz="1800" b="1" baseline="0" dirty="0" smtClean="0"/>
                        <a:t> </a:t>
                      </a:r>
                      <a:r>
                        <a:rPr lang="el-GR" sz="1800" b="1" dirty="0" smtClean="0"/>
                        <a:t>που εκδηλώνεται ανάλογα με το χαρακτήρα και το βαθμό της</a:t>
                      </a:r>
                      <a:r>
                        <a:rPr lang="el-GR" sz="1800" b="1" baseline="0" dirty="0" smtClean="0"/>
                        <a:t> </a:t>
                      </a:r>
                      <a:r>
                        <a:rPr lang="el-GR" sz="1800" b="1" dirty="0" smtClean="0"/>
                        <a:t>εξωτερικής επιβάρυνσης είναι η</a:t>
                      </a:r>
                    </a:p>
                    <a:p>
                      <a:r>
                        <a:rPr lang="el-GR" sz="1800" b="1" dirty="0" smtClean="0"/>
                        <a:t>εσωτερική επιβάρυνση. Εξαρτάται από:</a:t>
                      </a:r>
                    </a:p>
                    <a:p>
                      <a:pPr marL="285750" indent="-285750">
                        <a:buFont typeface="Arial" panose="020B0604020202020204" pitchFamily="34" charset="0"/>
                        <a:buChar char="•"/>
                      </a:pPr>
                      <a:r>
                        <a:rPr lang="el-GR" sz="1800" b="1" i="1" dirty="0" smtClean="0"/>
                        <a:t>Την επίκαιρη ικανότητα επίδοσης.</a:t>
                      </a:r>
                    </a:p>
                    <a:p>
                      <a:pPr marL="285750" indent="-285750">
                        <a:buFont typeface="Arial" panose="020B0604020202020204" pitchFamily="34" charset="0"/>
                        <a:buChar char="•"/>
                      </a:pPr>
                      <a:r>
                        <a:rPr lang="el-GR" sz="1800" b="1" i="1" dirty="0" smtClean="0"/>
                        <a:t>Την επίκαιρη δεκτικότητα επιβάρυνσης.</a:t>
                      </a:r>
                    </a:p>
                    <a:p>
                      <a:pPr marL="285750" indent="-285750">
                        <a:buFont typeface="Arial" panose="020B0604020202020204" pitchFamily="34" charset="0"/>
                        <a:buChar char="•"/>
                      </a:pPr>
                      <a:r>
                        <a:rPr lang="el-GR" sz="1800" b="1" i="1" dirty="0" smtClean="0"/>
                        <a:t>Τις κλιματολογικές συνθήκες.</a:t>
                      </a:r>
                    </a:p>
                    <a:p>
                      <a:pPr marL="285750" indent="-285750">
                        <a:buFont typeface="Arial" panose="020B0604020202020204" pitchFamily="34" charset="0"/>
                        <a:buChar char="•"/>
                      </a:pPr>
                      <a:r>
                        <a:rPr lang="el-GR" sz="1800" b="1" i="1" dirty="0" smtClean="0"/>
                        <a:t>Τις προπονητικές-αγωνιστικές συνθήκες (εγκαταστάσεις).</a:t>
                      </a:r>
                    </a:p>
                    <a:p>
                      <a:pPr marL="285750" indent="-285750">
                        <a:buFont typeface="Arial" panose="020B0604020202020204" pitchFamily="34" charset="0"/>
                        <a:buChar char="•"/>
                      </a:pPr>
                      <a:r>
                        <a:rPr lang="el-GR" sz="1800" b="1" i="1" dirty="0" smtClean="0"/>
                        <a:t>Τον αντίπαλο.</a:t>
                      </a:r>
                      <a:endParaRPr lang="el-GR" sz="1800" b="1" i="1" dirty="0"/>
                    </a:p>
                  </a:txBody>
                  <a:tcPr/>
                </a:tc>
              </a:tr>
            </a:tbl>
          </a:graphicData>
        </a:graphic>
      </p:graphicFrame>
      <p:sp>
        <p:nvSpPr>
          <p:cNvPr id="5" name="Ορθογώνιο 4"/>
          <p:cNvSpPr/>
          <p:nvPr/>
        </p:nvSpPr>
        <p:spPr>
          <a:xfrm>
            <a:off x="395536" y="764704"/>
            <a:ext cx="8352928" cy="1323439"/>
          </a:xfrm>
          <a:prstGeom prst="rect">
            <a:avLst/>
          </a:prstGeom>
        </p:spPr>
        <p:txBody>
          <a:bodyPr wrap="square">
            <a:spAutoFit/>
          </a:bodyPr>
          <a:lstStyle/>
          <a:p>
            <a:pPr marL="342900" indent="-342900">
              <a:buFont typeface="Wingdings" panose="05000000000000000000" pitchFamily="2" charset="2"/>
              <a:buChar char="Ø"/>
            </a:pPr>
            <a:r>
              <a:rPr lang="el-GR" sz="2000" b="1" dirty="0"/>
              <a:t>Το συνολικό μέγεθος της προκαλούμενης από εξωτερικά και εσωτερικά ερεθίσματα προπονητικής επίδρασης (</a:t>
            </a:r>
            <a:r>
              <a:rPr lang="el-GR" sz="2000" b="1" dirty="0" err="1"/>
              <a:t>Kirsch</a:t>
            </a:r>
            <a:r>
              <a:rPr lang="el-GR" sz="2000" b="1" dirty="0"/>
              <a:t>).</a:t>
            </a:r>
          </a:p>
          <a:p>
            <a:pPr marL="342900" indent="-342900">
              <a:buFont typeface="Wingdings" panose="05000000000000000000" pitchFamily="2" charset="2"/>
              <a:buChar char="Ø"/>
            </a:pPr>
            <a:r>
              <a:rPr lang="el-GR" sz="2000" b="1" dirty="0"/>
              <a:t>Το σύνολο των ερεθισμάτων επιβάρυνσης που επιδρούν στον οργανισμό (</a:t>
            </a:r>
            <a:r>
              <a:rPr lang="el-GR" sz="2000" b="1" dirty="0" err="1"/>
              <a:t>Grosser</a:t>
            </a:r>
            <a:r>
              <a:rPr lang="el-GR" sz="2000" b="1" dirty="0"/>
              <a:t> </a:t>
            </a:r>
            <a:r>
              <a:rPr lang="el-GR" sz="2000" b="1" dirty="0" err="1"/>
              <a:t>et</a:t>
            </a:r>
            <a:r>
              <a:rPr lang="el-GR" sz="2000" b="1" dirty="0"/>
              <a:t> </a:t>
            </a:r>
            <a:r>
              <a:rPr lang="el-GR" sz="2000" b="1" dirty="0" err="1"/>
              <a:t>al</a:t>
            </a:r>
            <a:r>
              <a:rPr lang="el-GR" sz="2000" b="1" dirty="0"/>
              <a:t>., 2000).</a:t>
            </a:r>
          </a:p>
        </p:txBody>
      </p:sp>
    </p:spTree>
    <p:extLst>
      <p:ext uri="{BB962C8B-B14F-4D97-AF65-F5344CB8AC3E}">
        <p14:creationId xmlns:p14="http://schemas.microsoft.com/office/powerpoint/2010/main" val="12436660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57200" y="260648"/>
            <a:ext cx="8229600" cy="5865515"/>
          </a:xfrm>
        </p:spPr>
        <p:txBody>
          <a:bodyPr/>
          <a:lstStyle/>
          <a:p>
            <a:r>
              <a:rPr lang="el-GR" sz="2000" b="1" dirty="0">
                <a:solidFill>
                  <a:schemeClr val="tx2"/>
                </a:solidFill>
              </a:rPr>
              <a:t>ΤΟ ΣΥΓΧΡΟΝΟ  ΣΥΣΤΗΜΑ ΠΡΟΕΤΟΙΜΑΣΙΑΣ ΤΩΝ ΑΘΛΗΤΩΝ ΥΨΗΛΩΝ </a:t>
            </a:r>
            <a:r>
              <a:rPr lang="el-GR" sz="2000" b="1" dirty="0" smtClean="0">
                <a:solidFill>
                  <a:schemeClr val="tx2"/>
                </a:solidFill>
              </a:rPr>
              <a:t>ΕΠΙΔΟΣΕΩΝ ΣΤΗ ΠΑΛΗ:</a:t>
            </a:r>
          </a:p>
          <a:p>
            <a:pPr lvl="1">
              <a:buFont typeface="Arial" panose="020B0604020202020204" pitchFamily="34" charset="0"/>
              <a:buChar char="•"/>
            </a:pPr>
            <a:r>
              <a:rPr lang="el-GR" sz="1600" b="1" dirty="0" smtClean="0"/>
              <a:t>ΟΡΙΣΜΟΣ ΤΗΣ ΠΑΛΗΣ</a:t>
            </a:r>
          </a:p>
          <a:p>
            <a:pPr lvl="1">
              <a:buFont typeface="Arial" panose="020B0604020202020204" pitchFamily="34" charset="0"/>
              <a:buChar char="•"/>
            </a:pPr>
            <a:r>
              <a:rPr lang="el-GR" sz="1600" b="1" dirty="0"/>
              <a:t>ΤΟ ΠΡΟΤΥΠΟ ΤΟΥ ΟΛΥΜΠΙΟΝΙΚΗ ΤΗΣ </a:t>
            </a:r>
            <a:r>
              <a:rPr lang="el-GR" sz="1600" b="1" dirty="0" smtClean="0"/>
              <a:t>ΠΑΛΗΣ</a:t>
            </a:r>
          </a:p>
          <a:p>
            <a:pPr lvl="1">
              <a:buFont typeface="Arial" panose="020B0604020202020204" pitchFamily="34" charset="0"/>
              <a:buChar char="•"/>
            </a:pPr>
            <a:r>
              <a:rPr lang="el-GR" altLang="el-GR" sz="1600" b="1" dirty="0" smtClean="0"/>
              <a:t>Η </a:t>
            </a:r>
            <a:r>
              <a:rPr lang="el-GR" altLang="el-GR" sz="1600" b="1" dirty="0"/>
              <a:t>ΤΑΞΙΝΟΜΗΣΗ ΤΩΝ ΜΑΧΗΤΙΚΩΝ ΑΘΛΗΜΑΤΩΝ ΣΕ ΣΧΕΣΗ ΜΕ ΤΗΝ ΕΚΔΗΛΩΣΗ </a:t>
            </a:r>
            <a:r>
              <a:rPr lang="el-GR" altLang="el-GR" sz="1600" b="1" i="1" dirty="0"/>
              <a:t>ΤΑΧΥΤΗΤΑΣ-ΔΥΝΑΜΗΣ</a:t>
            </a:r>
            <a:endParaRPr lang="el-GR" sz="1600" b="1" dirty="0" smtClean="0"/>
          </a:p>
          <a:p>
            <a:pPr lvl="1">
              <a:buFont typeface="Arial" panose="020B0604020202020204" pitchFamily="34" charset="0"/>
              <a:buChar char="•"/>
            </a:pPr>
            <a:r>
              <a:rPr lang="el-GR" sz="1600" b="1" dirty="0"/>
              <a:t>ΒΑΘΜΙΔΕΣ ΔΙΑΚΡΙΣΗΣ ΣΤΗΝ </a:t>
            </a:r>
            <a:r>
              <a:rPr lang="el-GR" sz="1600" b="1" dirty="0" smtClean="0"/>
              <a:t>ΕΠΙΔΟΣΗ</a:t>
            </a:r>
          </a:p>
          <a:p>
            <a:pPr lvl="1">
              <a:buFont typeface="Arial" panose="020B0604020202020204" pitchFamily="34" charset="0"/>
              <a:buChar char="•"/>
            </a:pPr>
            <a:r>
              <a:rPr lang="el-GR" sz="1600" b="1" dirty="0" smtClean="0"/>
              <a:t>ΟΙ ΤΟΜΕΙΣ ΤΗΣ ΠΡΟΕΤΟΙΜΑΣΙΑΣ  ΠΑΛΑΙΣΤΩΝ ΥΨΗΛΩΝ ΕΠΙΔΟΣΕΩΝ</a:t>
            </a:r>
          </a:p>
          <a:p>
            <a:pPr lvl="1">
              <a:buFont typeface="Arial" panose="020B0604020202020204" pitchFamily="34" charset="0"/>
              <a:buChar char="•"/>
            </a:pPr>
            <a:r>
              <a:rPr lang="el-GR" altLang="el-GR" sz="1600" b="1" dirty="0" smtClean="0"/>
              <a:t>ΑΡΧΗ </a:t>
            </a:r>
            <a:r>
              <a:rPr lang="el-GR" altLang="el-GR" sz="1600" b="1" dirty="0"/>
              <a:t>ΠΡΟΠΟΝΗΤΙΚΗΣ </a:t>
            </a:r>
            <a:r>
              <a:rPr lang="el-GR" altLang="el-GR" sz="1600" b="1" dirty="0" smtClean="0"/>
              <a:t>ΕΠΙΒΑΡΥΝΣΗΣ</a:t>
            </a:r>
          </a:p>
          <a:p>
            <a:pPr lvl="1">
              <a:buFont typeface="Arial" panose="020B0604020202020204" pitchFamily="34" charset="0"/>
              <a:buChar char="•"/>
            </a:pPr>
            <a:r>
              <a:rPr lang="el-GR" altLang="el-GR" sz="1600" b="1" dirty="0"/>
              <a:t>ΠΡΟΤΥΠΟ </a:t>
            </a:r>
            <a:r>
              <a:rPr lang="el-GR" altLang="el-GR" sz="1600" b="1" dirty="0" smtClean="0"/>
              <a:t>ΠΡΩΤΑΘΛΗΤΗ</a:t>
            </a:r>
          </a:p>
          <a:p>
            <a:pPr lvl="1">
              <a:buFont typeface="Arial" panose="020B0604020202020204" pitchFamily="34" charset="0"/>
              <a:buChar char="•"/>
            </a:pPr>
            <a:r>
              <a:rPr lang="el-GR" altLang="el-GR" sz="1600" b="1" dirty="0" smtClean="0"/>
              <a:t>ΟΙ ΒΑΣΙΚΟΙ ΠΑΡΑΓΟΝΤΕΣ ΠΟΥ ΚΑΘΟΡΙΖΟΥΝ ΤΗΝ </a:t>
            </a:r>
            <a:r>
              <a:rPr lang="el-GR" altLang="el-GR" sz="1600" b="1" dirty="0"/>
              <a:t>ΕΠΙΔΟΣΗ </a:t>
            </a:r>
            <a:endParaRPr lang="el-GR" altLang="el-GR" sz="1600" b="1" dirty="0" smtClean="0"/>
          </a:p>
          <a:p>
            <a:pPr lvl="1">
              <a:buFont typeface="Arial" panose="020B0604020202020204" pitchFamily="34" charset="0"/>
              <a:buChar char="•"/>
            </a:pPr>
            <a:r>
              <a:rPr lang="el-GR" altLang="el-GR" sz="1600" b="1" dirty="0" smtClean="0"/>
              <a:t>ΓΕΝΙΚΕΣ </a:t>
            </a:r>
            <a:r>
              <a:rPr lang="el-GR" altLang="el-GR" sz="1600" b="1" dirty="0"/>
              <a:t>ΜΕΘΟΔΙΚΕΣ </a:t>
            </a:r>
            <a:r>
              <a:rPr lang="el-GR" altLang="el-GR" sz="1600" b="1" dirty="0" smtClean="0"/>
              <a:t>ΑΡΧΕΣ</a:t>
            </a:r>
          </a:p>
          <a:p>
            <a:pPr lvl="1">
              <a:buFont typeface="Arial" panose="020B0604020202020204" pitchFamily="34" charset="0"/>
              <a:buChar char="•"/>
            </a:pPr>
            <a:r>
              <a:rPr lang="el-GR" altLang="el-GR" sz="1600" b="1" dirty="0" smtClean="0"/>
              <a:t>ΑΡΧΕΣ </a:t>
            </a:r>
            <a:r>
              <a:rPr lang="el-GR" altLang="el-GR" sz="1600" b="1" dirty="0"/>
              <a:t>ΤΗΣ </a:t>
            </a:r>
            <a:r>
              <a:rPr lang="el-GR" altLang="el-GR" sz="1600" b="1" dirty="0" smtClean="0"/>
              <a:t>ΠΡΟΠΟΝΗΤΙΚΗΣ</a:t>
            </a:r>
          </a:p>
          <a:p>
            <a:pPr lvl="1">
              <a:buFont typeface="Arial" panose="020B0604020202020204" pitchFamily="34" charset="0"/>
              <a:buChar char="•"/>
            </a:pPr>
            <a:r>
              <a:rPr lang="el-GR" altLang="el-GR" sz="1600" b="1" dirty="0" smtClean="0"/>
              <a:t>ΠΩΣ ΑΠΟΚΤΑΤΑΙ Η ΕΠΙΔΟΣΗ</a:t>
            </a:r>
          </a:p>
          <a:p>
            <a:pPr lvl="1">
              <a:buFont typeface="Arial" panose="020B0604020202020204" pitchFamily="34" charset="0"/>
              <a:buChar char="•"/>
            </a:pPr>
            <a:endParaRPr lang="el-GR" altLang="el-GR" sz="1600" b="1" dirty="0" smtClean="0"/>
          </a:p>
          <a:p>
            <a:pPr lvl="1">
              <a:buFont typeface="Arial" panose="020B0604020202020204" pitchFamily="34" charset="0"/>
              <a:buChar char="•"/>
            </a:pPr>
            <a:endParaRPr lang="el-GR" altLang="el-GR" sz="1600" b="1" dirty="0"/>
          </a:p>
          <a:p>
            <a:pPr lvl="1">
              <a:buFont typeface="Arial" panose="020B0604020202020204" pitchFamily="34" charset="0"/>
              <a:buChar char="•"/>
            </a:pPr>
            <a:endParaRPr lang="el-GR" sz="1600" b="1" dirty="0"/>
          </a:p>
        </p:txBody>
      </p:sp>
    </p:spTree>
    <p:extLst>
      <p:ext uri="{BB962C8B-B14F-4D97-AF65-F5344CB8AC3E}">
        <p14:creationId xmlns:p14="http://schemas.microsoft.com/office/powerpoint/2010/main" val="10637353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88640"/>
            <a:ext cx="8229600" cy="1143000"/>
          </a:xfrm>
        </p:spPr>
        <p:txBody>
          <a:bodyPr>
            <a:noAutofit/>
          </a:bodyPr>
          <a:lstStyle/>
          <a:p>
            <a:r>
              <a:rPr lang="el-GR" sz="3200" b="1" dirty="0">
                <a:solidFill>
                  <a:srgbClr val="C00000"/>
                </a:solidFill>
              </a:rPr>
              <a:t>Στοιχεία επιβάρυνσης </a:t>
            </a:r>
            <a:r>
              <a:rPr lang="el-GR" sz="3200" b="1" dirty="0" smtClean="0">
                <a:solidFill>
                  <a:srgbClr val="C00000"/>
                </a:solidFill>
              </a:rPr>
              <a:t/>
            </a:r>
            <a:br>
              <a:rPr lang="el-GR" sz="3200" b="1" dirty="0" smtClean="0">
                <a:solidFill>
                  <a:srgbClr val="C00000"/>
                </a:solidFill>
              </a:rPr>
            </a:br>
            <a:r>
              <a:rPr lang="el-GR" sz="3200" dirty="0" smtClean="0">
                <a:solidFill>
                  <a:srgbClr val="C00000"/>
                </a:solidFill>
              </a:rPr>
              <a:t>(</a:t>
            </a:r>
            <a:r>
              <a:rPr lang="el-GR" sz="3200" dirty="0">
                <a:solidFill>
                  <a:srgbClr val="C00000"/>
                </a:solidFill>
              </a:rPr>
              <a:t>συστατικά χαρακτηριστικά της επιβάρυνσης)</a:t>
            </a:r>
          </a:p>
        </p:txBody>
      </p:sp>
      <p:sp>
        <p:nvSpPr>
          <p:cNvPr id="3" name="Θέση περιεχομένου 2"/>
          <p:cNvSpPr>
            <a:spLocks noGrp="1"/>
          </p:cNvSpPr>
          <p:nvPr>
            <p:ph idx="1"/>
          </p:nvPr>
        </p:nvSpPr>
        <p:spPr>
          <a:xfrm>
            <a:off x="457200" y="1340768"/>
            <a:ext cx="8579296" cy="5256584"/>
          </a:xfrm>
        </p:spPr>
        <p:txBody>
          <a:bodyPr>
            <a:normAutofit fontScale="92500"/>
          </a:bodyPr>
          <a:lstStyle/>
          <a:p>
            <a:r>
              <a:rPr lang="el-GR" dirty="0"/>
              <a:t>Προσδιοριστικά μεγέθη που χρησιμοποιούνται για τον </a:t>
            </a:r>
            <a:r>
              <a:rPr lang="el-GR" dirty="0" smtClean="0"/>
              <a:t>δοσολογία </a:t>
            </a:r>
            <a:r>
              <a:rPr lang="el-GR" dirty="0"/>
              <a:t>της </a:t>
            </a:r>
            <a:r>
              <a:rPr lang="el-GR" dirty="0" smtClean="0"/>
              <a:t>προπονητικής επιβάρυνσης</a:t>
            </a:r>
            <a:r>
              <a:rPr lang="el-GR" dirty="0"/>
              <a:t>. Τα μεγέθη αυτά αλληλοεπηρεάζονται (π.χ. η σχέση έντασης και ποσότητας </a:t>
            </a:r>
            <a:r>
              <a:rPr lang="el-GR" dirty="0" smtClean="0"/>
              <a:t>είναι αντιστρόφως </a:t>
            </a:r>
            <a:r>
              <a:rPr lang="el-GR" dirty="0"/>
              <a:t>ανάλογες). Τα στοιχεία της επιβάρυνσης είναι:</a:t>
            </a:r>
          </a:p>
          <a:p>
            <a:pPr lvl="2" indent="-342900"/>
            <a:r>
              <a:rPr lang="el-GR" sz="3200" dirty="0" smtClean="0"/>
              <a:t>Ένταση </a:t>
            </a:r>
            <a:r>
              <a:rPr lang="el-GR" sz="3200" dirty="0"/>
              <a:t>ερεθίσματος, </a:t>
            </a:r>
          </a:p>
          <a:p>
            <a:pPr lvl="2" indent="-342900"/>
            <a:r>
              <a:rPr lang="el-GR" sz="3200" dirty="0" smtClean="0"/>
              <a:t>Διάρκεια </a:t>
            </a:r>
            <a:r>
              <a:rPr lang="el-GR" sz="3200" dirty="0"/>
              <a:t>ερεθίσματος, </a:t>
            </a:r>
            <a:endParaRPr lang="el-GR" sz="3200" dirty="0" smtClean="0"/>
          </a:p>
          <a:p>
            <a:pPr lvl="2" indent="-342900"/>
            <a:r>
              <a:rPr lang="el-GR" sz="3200" dirty="0" smtClean="0"/>
              <a:t>Πυκνότητα </a:t>
            </a:r>
            <a:r>
              <a:rPr lang="el-GR" sz="3200" dirty="0"/>
              <a:t>ερεθίσματος, </a:t>
            </a:r>
          </a:p>
          <a:p>
            <a:pPr lvl="2" indent="-342900"/>
            <a:r>
              <a:rPr lang="el-GR" sz="3200" dirty="0" smtClean="0"/>
              <a:t>Ποσότητα </a:t>
            </a:r>
            <a:r>
              <a:rPr lang="el-GR" sz="3200" dirty="0"/>
              <a:t>ερεθίσματος, </a:t>
            </a:r>
          </a:p>
          <a:p>
            <a:pPr lvl="2" indent="-342900"/>
            <a:r>
              <a:rPr lang="el-GR" sz="3200" dirty="0" smtClean="0"/>
              <a:t>Συχνότητα </a:t>
            </a:r>
            <a:r>
              <a:rPr lang="el-GR" sz="3200" dirty="0"/>
              <a:t>προπόνησης.</a:t>
            </a:r>
          </a:p>
        </p:txBody>
      </p:sp>
    </p:spTree>
    <p:extLst>
      <p:ext uri="{BB962C8B-B14F-4D97-AF65-F5344CB8AC3E}">
        <p14:creationId xmlns:p14="http://schemas.microsoft.com/office/powerpoint/2010/main" val="27513548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11560" y="332656"/>
            <a:ext cx="8229600" cy="1143000"/>
          </a:xfrm>
        </p:spPr>
        <p:txBody>
          <a:bodyPr>
            <a:normAutofit/>
          </a:bodyPr>
          <a:lstStyle/>
          <a:p>
            <a:endParaRPr lang="el-GR" dirty="0"/>
          </a:p>
        </p:txBody>
      </p:sp>
      <p:sp>
        <p:nvSpPr>
          <p:cNvPr id="3" name="Θέση περιεχομένου 2"/>
          <p:cNvSpPr>
            <a:spLocks noGrp="1"/>
          </p:cNvSpPr>
          <p:nvPr>
            <p:ph idx="1"/>
          </p:nvPr>
        </p:nvSpPr>
        <p:spPr>
          <a:xfrm>
            <a:off x="179512" y="1528192"/>
            <a:ext cx="3178696" cy="4061048"/>
          </a:xfrm>
        </p:spPr>
        <p:txBody>
          <a:bodyPr>
            <a:normAutofit fontScale="77500" lnSpcReduction="20000"/>
          </a:bodyPr>
          <a:lstStyle/>
          <a:p>
            <a:r>
              <a:rPr lang="el-GR" dirty="0"/>
              <a:t>Σχηματική παράσταση του</a:t>
            </a:r>
            <a:br>
              <a:rPr lang="el-GR" dirty="0"/>
            </a:br>
            <a:r>
              <a:rPr lang="el-GR" dirty="0"/>
              <a:t>πλήρους και «αμειβόμενου»</a:t>
            </a:r>
            <a:br>
              <a:rPr lang="el-GR" dirty="0"/>
            </a:br>
            <a:r>
              <a:rPr lang="el-GR" dirty="0"/>
              <a:t>διαλείμματος με τη βοήθεια της</a:t>
            </a:r>
            <a:br>
              <a:rPr lang="el-GR" dirty="0"/>
            </a:br>
            <a:r>
              <a:rPr lang="el-GR" dirty="0"/>
              <a:t>εκθετικής καμπύλης ανάληψης και της</a:t>
            </a:r>
            <a:br>
              <a:rPr lang="el-GR" dirty="0"/>
            </a:br>
            <a:r>
              <a:rPr lang="el-GR" dirty="0"/>
              <a:t>τριχοτόμησης του χρόνου ανάληψης</a:t>
            </a:r>
            <a:br>
              <a:rPr lang="el-GR" dirty="0"/>
            </a:br>
            <a:r>
              <a:rPr lang="el-GR" dirty="0"/>
              <a:t>(βασισμένο στον </a:t>
            </a:r>
            <a:r>
              <a:rPr lang="el-GR" dirty="0" err="1"/>
              <a:t>Schmolinsky</a:t>
            </a:r>
            <a:r>
              <a:rPr lang="el-GR" dirty="0"/>
              <a:t>, 1973).</a:t>
            </a:r>
          </a:p>
        </p:txBody>
      </p:sp>
      <p:cxnSp>
        <p:nvCxnSpPr>
          <p:cNvPr id="5" name="Ευθύγραμμο βέλος σύνδεσης 4"/>
          <p:cNvCxnSpPr/>
          <p:nvPr/>
        </p:nvCxnSpPr>
        <p:spPr>
          <a:xfrm flipV="1">
            <a:off x="4355976" y="1916832"/>
            <a:ext cx="0" cy="403244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6" name="Ευθύγραμμο βέλος σύνδεσης 5"/>
          <p:cNvCxnSpPr/>
          <p:nvPr/>
        </p:nvCxnSpPr>
        <p:spPr>
          <a:xfrm>
            <a:off x="4355976" y="5589240"/>
            <a:ext cx="4248472"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9" name="Ευθύγραμμο βέλος σύνδεσης 8"/>
          <p:cNvCxnSpPr/>
          <p:nvPr/>
        </p:nvCxnSpPr>
        <p:spPr>
          <a:xfrm>
            <a:off x="4355976" y="5805264"/>
            <a:ext cx="1937306" cy="0"/>
          </a:xfrm>
          <a:prstGeom prst="straightConnector1">
            <a:avLst/>
          </a:prstGeom>
          <a:ln w="28575">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Ευθύγραμμο βέλος σύνδεσης 9"/>
          <p:cNvCxnSpPr/>
          <p:nvPr/>
        </p:nvCxnSpPr>
        <p:spPr>
          <a:xfrm>
            <a:off x="6372200" y="5805264"/>
            <a:ext cx="1744467" cy="11030"/>
          </a:xfrm>
          <a:prstGeom prst="straightConnector1">
            <a:avLst/>
          </a:prstGeom>
          <a:ln w="28575">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13" name="Ευθεία γραμμή σύνδεσης 12"/>
          <p:cNvCxnSpPr/>
          <p:nvPr/>
        </p:nvCxnSpPr>
        <p:spPr>
          <a:xfrm>
            <a:off x="6293282" y="1927862"/>
            <a:ext cx="32549" cy="402141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Ευθεία γραμμή σύνδεσης 16"/>
          <p:cNvCxnSpPr/>
          <p:nvPr/>
        </p:nvCxnSpPr>
        <p:spPr>
          <a:xfrm>
            <a:off x="6892530" y="1927862"/>
            <a:ext cx="16275" cy="3661378"/>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19" name="Ευθεία γραμμή σύνδεσης 18"/>
          <p:cNvCxnSpPr/>
          <p:nvPr/>
        </p:nvCxnSpPr>
        <p:spPr>
          <a:xfrm>
            <a:off x="7472049" y="1927862"/>
            <a:ext cx="16275" cy="3661378"/>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20" name="Ευθεία γραμμή σύνδεσης 19"/>
          <p:cNvCxnSpPr/>
          <p:nvPr/>
        </p:nvCxnSpPr>
        <p:spPr>
          <a:xfrm>
            <a:off x="8100392" y="1916832"/>
            <a:ext cx="16275" cy="3899462"/>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27" name="Τόξο 26"/>
          <p:cNvSpPr/>
          <p:nvPr/>
        </p:nvSpPr>
        <p:spPr>
          <a:xfrm rot="16037450">
            <a:off x="3431798" y="3035599"/>
            <a:ext cx="7378335" cy="5537499"/>
          </a:xfrm>
          <a:prstGeom prst="arc">
            <a:avLst>
              <a:gd name="adj1" fmla="val 16621530"/>
              <a:gd name="adj2" fmla="val 20971348"/>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28" name="Τόξο 27"/>
          <p:cNvSpPr/>
          <p:nvPr/>
        </p:nvSpPr>
        <p:spPr>
          <a:xfrm rot="3940540" flipV="1">
            <a:off x="6393542" y="-106294"/>
            <a:ext cx="6452303" cy="6011375"/>
          </a:xfrm>
          <a:prstGeom prst="arc">
            <a:avLst>
              <a:gd name="adj1" fmla="val 16152516"/>
              <a:gd name="adj2" fmla="val 1827840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29" name="Τόξο 28"/>
          <p:cNvSpPr/>
          <p:nvPr/>
        </p:nvSpPr>
        <p:spPr>
          <a:xfrm rot="5077058" flipV="1">
            <a:off x="5487761" y="-787989"/>
            <a:ext cx="7312479" cy="5663093"/>
          </a:xfrm>
          <a:prstGeom prst="arc">
            <a:avLst>
              <a:gd name="adj1" fmla="val 16152516"/>
              <a:gd name="adj2" fmla="val 18432793"/>
            </a:avLst>
          </a:prstGeom>
          <a:ln w="28575">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30" name="TextBox 29"/>
          <p:cNvSpPr txBox="1"/>
          <p:nvPr/>
        </p:nvSpPr>
        <p:spPr>
          <a:xfrm>
            <a:off x="5903871" y="1268760"/>
            <a:ext cx="1340562" cy="523220"/>
          </a:xfrm>
          <a:prstGeom prst="rect">
            <a:avLst/>
          </a:prstGeom>
          <a:solidFill>
            <a:schemeClr val="tx2">
              <a:lumMod val="20000"/>
              <a:lumOff val="80000"/>
            </a:schemeClr>
          </a:solidFill>
        </p:spPr>
        <p:txBody>
          <a:bodyPr wrap="square" rtlCol="0">
            <a:spAutoFit/>
          </a:bodyPr>
          <a:lstStyle/>
          <a:p>
            <a:pPr algn="ctr"/>
            <a:r>
              <a:rPr lang="el-GR" sz="1400" b="1" dirty="0" smtClean="0">
                <a:solidFill>
                  <a:srgbClr val="C00000"/>
                </a:solidFill>
              </a:rPr>
              <a:t>ΑΜΕΙΒΟΜΕΝΟ </a:t>
            </a:r>
          </a:p>
          <a:p>
            <a:pPr algn="ctr"/>
            <a:r>
              <a:rPr lang="el-GR" sz="1400" b="1" dirty="0" smtClean="0">
                <a:solidFill>
                  <a:srgbClr val="C00000"/>
                </a:solidFill>
              </a:rPr>
              <a:t>ΔΙΑΛΕΙΜΜΑ</a:t>
            </a:r>
            <a:endParaRPr lang="el-GR" sz="1400" b="1" dirty="0">
              <a:solidFill>
                <a:srgbClr val="C00000"/>
              </a:solidFill>
            </a:endParaRPr>
          </a:p>
        </p:txBody>
      </p:sp>
      <p:cxnSp>
        <p:nvCxnSpPr>
          <p:cNvPr id="32" name="Ευθεία γραμμή σύνδεσης 31"/>
          <p:cNvCxnSpPr>
            <a:stCxn id="30" idx="2"/>
          </p:cNvCxnSpPr>
          <p:nvPr/>
        </p:nvCxnSpPr>
        <p:spPr>
          <a:xfrm>
            <a:off x="6574152" y="1791980"/>
            <a:ext cx="0" cy="4782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Ευθύγραμμο βέλος σύνδεσης 34"/>
          <p:cNvCxnSpPr>
            <a:stCxn id="29" idx="0"/>
          </p:cNvCxnSpPr>
          <p:nvPr/>
        </p:nvCxnSpPr>
        <p:spPr>
          <a:xfrm>
            <a:off x="6321431" y="2270208"/>
            <a:ext cx="571099"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4907352" y="3866563"/>
            <a:ext cx="1289234" cy="523220"/>
          </a:xfrm>
          <a:prstGeom prst="rect">
            <a:avLst/>
          </a:prstGeom>
          <a:solidFill>
            <a:schemeClr val="tx2">
              <a:lumMod val="20000"/>
              <a:lumOff val="80000"/>
            </a:schemeClr>
          </a:solidFill>
        </p:spPr>
        <p:txBody>
          <a:bodyPr wrap="square" rtlCol="0">
            <a:spAutoFit/>
          </a:bodyPr>
          <a:lstStyle/>
          <a:p>
            <a:pPr algn="ctr"/>
            <a:r>
              <a:rPr lang="el-GR" sz="1400" b="1" dirty="0" smtClean="0">
                <a:solidFill>
                  <a:srgbClr val="C00000"/>
                </a:solidFill>
              </a:rPr>
              <a:t>ΠΕΡΙΠΟΥ 50% ΑΝΑΛΥΨΗ</a:t>
            </a:r>
            <a:endParaRPr lang="el-GR" sz="1400" b="1" dirty="0">
              <a:solidFill>
                <a:srgbClr val="C00000"/>
              </a:solidFill>
            </a:endParaRPr>
          </a:p>
        </p:txBody>
      </p:sp>
      <p:cxnSp>
        <p:nvCxnSpPr>
          <p:cNvPr id="41" name="Ευθεία γραμμή σύνδεσης 40"/>
          <p:cNvCxnSpPr>
            <a:stCxn id="39" idx="3"/>
            <a:endCxn id="39" idx="3"/>
          </p:cNvCxnSpPr>
          <p:nvPr/>
        </p:nvCxnSpPr>
        <p:spPr>
          <a:xfrm>
            <a:off x="6196586" y="4128173"/>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Ευθεία γραμμή σύνδεσης 43"/>
          <p:cNvCxnSpPr>
            <a:stCxn id="39" idx="3"/>
            <a:endCxn id="29" idx="2"/>
          </p:cNvCxnSpPr>
          <p:nvPr/>
        </p:nvCxnSpPr>
        <p:spPr>
          <a:xfrm flipV="1">
            <a:off x="6196586" y="4117837"/>
            <a:ext cx="691304" cy="10336"/>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4355976" y="5949281"/>
            <a:ext cx="1840610" cy="523220"/>
          </a:xfrm>
          <a:prstGeom prst="rect">
            <a:avLst/>
          </a:prstGeom>
          <a:noFill/>
        </p:spPr>
        <p:txBody>
          <a:bodyPr wrap="square" rtlCol="0">
            <a:spAutoFit/>
          </a:bodyPr>
          <a:lstStyle/>
          <a:p>
            <a:pPr algn="ctr"/>
            <a:r>
              <a:rPr lang="el-GR" sz="1400" b="1" dirty="0" smtClean="0"/>
              <a:t>ΦΑΣΗ</a:t>
            </a:r>
          </a:p>
          <a:p>
            <a:pPr algn="ctr"/>
            <a:r>
              <a:rPr lang="el-GR" sz="1400" b="1" dirty="0" smtClean="0"/>
              <a:t> ΕΠΙΒΑΡΥΝΣΗΣ</a:t>
            </a:r>
            <a:endParaRPr lang="el-GR" sz="1400" b="1" dirty="0"/>
          </a:p>
        </p:txBody>
      </p:sp>
      <p:sp>
        <p:nvSpPr>
          <p:cNvPr id="47" name="TextBox 46"/>
          <p:cNvSpPr txBox="1"/>
          <p:nvPr/>
        </p:nvSpPr>
        <p:spPr>
          <a:xfrm>
            <a:off x="6475010" y="5949281"/>
            <a:ext cx="1840610" cy="523220"/>
          </a:xfrm>
          <a:prstGeom prst="rect">
            <a:avLst/>
          </a:prstGeom>
          <a:noFill/>
        </p:spPr>
        <p:txBody>
          <a:bodyPr wrap="square" rtlCol="0">
            <a:spAutoFit/>
          </a:bodyPr>
          <a:lstStyle/>
          <a:p>
            <a:pPr algn="ctr"/>
            <a:r>
              <a:rPr lang="el-GR" sz="1400" b="1" dirty="0" smtClean="0"/>
              <a:t>ΦΑΣΗ  ΠΛΗΡΟΥΣ ΑΝΑΛΗΨΗΣ</a:t>
            </a:r>
            <a:endParaRPr lang="el-GR" sz="1400" b="1" dirty="0"/>
          </a:p>
        </p:txBody>
      </p:sp>
      <p:sp>
        <p:nvSpPr>
          <p:cNvPr id="48" name="TextBox 47"/>
          <p:cNvSpPr txBox="1"/>
          <p:nvPr/>
        </p:nvSpPr>
        <p:spPr>
          <a:xfrm>
            <a:off x="6433620" y="3955257"/>
            <a:ext cx="329238" cy="369332"/>
          </a:xfrm>
          <a:prstGeom prst="rect">
            <a:avLst/>
          </a:prstGeom>
          <a:noFill/>
        </p:spPr>
        <p:txBody>
          <a:bodyPr wrap="square" rtlCol="0">
            <a:spAutoFit/>
          </a:bodyPr>
          <a:lstStyle/>
          <a:p>
            <a:pPr algn="ctr"/>
            <a:r>
              <a:rPr lang="el-GR" dirty="0" smtClean="0"/>
              <a:t>1</a:t>
            </a:r>
            <a:endParaRPr lang="el-GR" dirty="0"/>
          </a:p>
        </p:txBody>
      </p:sp>
      <p:sp>
        <p:nvSpPr>
          <p:cNvPr id="49" name="TextBox 48"/>
          <p:cNvSpPr txBox="1"/>
          <p:nvPr/>
        </p:nvSpPr>
        <p:spPr>
          <a:xfrm>
            <a:off x="7036283" y="3938571"/>
            <a:ext cx="329238" cy="369332"/>
          </a:xfrm>
          <a:prstGeom prst="rect">
            <a:avLst/>
          </a:prstGeom>
          <a:noFill/>
        </p:spPr>
        <p:txBody>
          <a:bodyPr wrap="square" rtlCol="0">
            <a:spAutoFit/>
          </a:bodyPr>
          <a:lstStyle/>
          <a:p>
            <a:pPr algn="ctr"/>
            <a:r>
              <a:rPr lang="el-GR" dirty="0"/>
              <a:t>2</a:t>
            </a:r>
          </a:p>
        </p:txBody>
      </p:sp>
      <p:sp>
        <p:nvSpPr>
          <p:cNvPr id="50" name="TextBox 49"/>
          <p:cNvSpPr txBox="1"/>
          <p:nvPr/>
        </p:nvSpPr>
        <p:spPr>
          <a:xfrm>
            <a:off x="7596336" y="3921619"/>
            <a:ext cx="329238" cy="369332"/>
          </a:xfrm>
          <a:prstGeom prst="rect">
            <a:avLst/>
          </a:prstGeom>
          <a:noFill/>
        </p:spPr>
        <p:txBody>
          <a:bodyPr wrap="square" rtlCol="0">
            <a:spAutoFit/>
          </a:bodyPr>
          <a:lstStyle/>
          <a:p>
            <a:pPr algn="ctr"/>
            <a:r>
              <a:rPr lang="el-GR" dirty="0"/>
              <a:t>3</a:t>
            </a:r>
          </a:p>
        </p:txBody>
      </p:sp>
      <p:sp>
        <p:nvSpPr>
          <p:cNvPr id="51" name="Ορθογώνιο 50"/>
          <p:cNvSpPr/>
          <p:nvPr/>
        </p:nvSpPr>
        <p:spPr>
          <a:xfrm rot="16200000">
            <a:off x="2927690" y="3402221"/>
            <a:ext cx="1785745" cy="461665"/>
          </a:xfrm>
          <a:prstGeom prst="rect">
            <a:avLst/>
          </a:prstGeom>
        </p:spPr>
        <p:txBody>
          <a:bodyPr wrap="none">
            <a:spAutoFit/>
          </a:bodyPr>
          <a:lstStyle/>
          <a:p>
            <a:r>
              <a:rPr lang="el-GR" sz="2400" dirty="0">
                <a:solidFill>
                  <a:srgbClr val="C00000"/>
                </a:solidFill>
              </a:rPr>
              <a:t>ΕΠΙΒΑΡΥΝΣΗ</a:t>
            </a:r>
          </a:p>
        </p:txBody>
      </p:sp>
    </p:spTree>
    <p:extLst>
      <p:ext uri="{BB962C8B-B14F-4D97-AF65-F5344CB8AC3E}">
        <p14:creationId xmlns:p14="http://schemas.microsoft.com/office/powerpoint/2010/main" val="38577503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229600" cy="1143000"/>
          </a:xfrm>
        </p:spPr>
        <p:txBody>
          <a:bodyPr>
            <a:normAutofit/>
          </a:bodyPr>
          <a:lstStyle/>
          <a:p>
            <a:r>
              <a:rPr lang="el-GR" sz="4000" b="1" dirty="0">
                <a:solidFill>
                  <a:schemeClr val="accent1">
                    <a:lumMod val="75000"/>
                  </a:schemeClr>
                </a:solidFill>
              </a:rPr>
              <a:t>Προπονητική προσαρμογή</a:t>
            </a:r>
          </a:p>
        </p:txBody>
      </p:sp>
      <p:sp>
        <p:nvSpPr>
          <p:cNvPr id="3" name="Θέση περιεχομένου 2"/>
          <p:cNvSpPr>
            <a:spLocks noGrp="1"/>
          </p:cNvSpPr>
          <p:nvPr>
            <p:ph idx="1"/>
          </p:nvPr>
        </p:nvSpPr>
        <p:spPr>
          <a:xfrm>
            <a:off x="539552" y="1124744"/>
            <a:ext cx="8496944" cy="5517232"/>
          </a:xfrm>
        </p:spPr>
        <p:txBody>
          <a:bodyPr>
            <a:normAutofit fontScale="85000" lnSpcReduction="20000"/>
          </a:bodyPr>
          <a:lstStyle/>
          <a:p>
            <a:pPr marL="0" indent="0">
              <a:buNone/>
            </a:pPr>
            <a:r>
              <a:rPr lang="el-GR" dirty="0"/>
              <a:t>Είναι η με εξωτερικές επιβαρύνσεις (προπονητικά-</a:t>
            </a:r>
            <a:r>
              <a:rPr lang="el-GR" dirty="0" err="1"/>
              <a:t>αγωνιστικ</a:t>
            </a:r>
            <a:r>
              <a:rPr lang="el-GR" dirty="0"/>
              <a:t>ά ερεθίσματα) </a:t>
            </a:r>
            <a:r>
              <a:rPr lang="el-GR" dirty="0" smtClean="0"/>
              <a:t>επιτελούμενη μεταβολή </a:t>
            </a:r>
            <a:r>
              <a:rPr lang="el-GR" dirty="0"/>
              <a:t>των σωματικών λειτουργικών συστημάτων (βιοχημικά, μορφολογικά, λειτουργικά) </a:t>
            </a:r>
            <a:r>
              <a:rPr lang="el-GR" dirty="0" smtClean="0"/>
              <a:t>σ‘ ένα </a:t>
            </a:r>
            <a:r>
              <a:rPr lang="el-GR" dirty="0"/>
              <a:t>συνήθως υψηλότερο επίπεδο απόδοσης και ο εθισμός του ατόμου σε ειδικές </a:t>
            </a:r>
            <a:r>
              <a:rPr lang="el-GR" dirty="0" smtClean="0"/>
              <a:t>εξωτερικές συνθήκες</a:t>
            </a:r>
            <a:r>
              <a:rPr lang="el-GR" dirty="0"/>
              <a:t>.</a:t>
            </a:r>
          </a:p>
          <a:p>
            <a:pPr marL="0" indent="0">
              <a:buNone/>
            </a:pPr>
            <a:r>
              <a:rPr lang="el-GR" dirty="0"/>
              <a:t>Η προσαρμογή εμφανίζεται με:</a:t>
            </a:r>
          </a:p>
          <a:p>
            <a:pPr>
              <a:buFont typeface="Wingdings" panose="05000000000000000000" pitchFamily="2" charset="2"/>
              <a:buChar char="ü"/>
            </a:pPr>
            <a:r>
              <a:rPr lang="el-GR" dirty="0" smtClean="0"/>
              <a:t>Την </a:t>
            </a:r>
            <a:r>
              <a:rPr lang="el-GR" dirty="0"/>
              <a:t>αύξηση των αποθεμάτων </a:t>
            </a:r>
            <a:r>
              <a:rPr lang="el-GR" dirty="0" smtClean="0"/>
              <a:t>απόδοσης.</a:t>
            </a:r>
          </a:p>
          <a:p>
            <a:pPr>
              <a:buFont typeface="Wingdings" panose="05000000000000000000" pitchFamily="2" charset="2"/>
              <a:buChar char="ü"/>
            </a:pPr>
            <a:r>
              <a:rPr lang="el-GR" dirty="0" smtClean="0"/>
              <a:t>Τη </a:t>
            </a:r>
            <a:r>
              <a:rPr lang="el-GR" dirty="0"/>
              <a:t>μορφολογική διαφοροποίηση της δομής του σώματος (π.χ. σκελετικοί μύες) </a:t>
            </a:r>
            <a:r>
              <a:rPr lang="el-GR" dirty="0" smtClean="0"/>
              <a:t>και </a:t>
            </a:r>
            <a:r>
              <a:rPr lang="el-GR" dirty="0" err="1" smtClean="0"/>
              <a:t>νευρομυϊκές</a:t>
            </a:r>
            <a:r>
              <a:rPr lang="el-GR" dirty="0" smtClean="0"/>
              <a:t> </a:t>
            </a:r>
            <a:r>
              <a:rPr lang="el-GR" dirty="0"/>
              <a:t>αλλαγές.</a:t>
            </a:r>
          </a:p>
          <a:p>
            <a:pPr>
              <a:buFont typeface="Wingdings" panose="05000000000000000000" pitchFamily="2" charset="2"/>
              <a:buChar char="ü"/>
            </a:pPr>
            <a:r>
              <a:rPr lang="el-GR" dirty="0" smtClean="0"/>
              <a:t>Τη </a:t>
            </a:r>
            <a:r>
              <a:rPr lang="el-GR" dirty="0"/>
              <a:t>βαθύτερη εξάντληση των ενεργειακών αποθεμάτων απόδοσης. </a:t>
            </a:r>
            <a:r>
              <a:rPr lang="el-GR" sz="3100" i="1" dirty="0" smtClean="0"/>
              <a:t>(εκδηλώνεται </a:t>
            </a:r>
            <a:r>
              <a:rPr lang="el-GR" sz="3100" i="1" dirty="0"/>
              <a:t>κυρίως στη μετατόπιση του ορίου ενεργοποίησης σε </a:t>
            </a:r>
            <a:r>
              <a:rPr lang="el-GR" sz="3100" i="1" dirty="0" smtClean="0"/>
              <a:t>ένα προπονημένο άτομο)</a:t>
            </a:r>
            <a:endParaRPr lang="el-GR" sz="3100" i="1" dirty="0"/>
          </a:p>
        </p:txBody>
      </p:sp>
    </p:spTree>
    <p:extLst>
      <p:ext uri="{BB962C8B-B14F-4D97-AF65-F5344CB8AC3E}">
        <p14:creationId xmlns:p14="http://schemas.microsoft.com/office/powerpoint/2010/main" val="23028582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57200" y="692696"/>
            <a:ext cx="8229600" cy="5433467"/>
          </a:xfrm>
        </p:spPr>
        <p:txBody>
          <a:bodyPr>
            <a:normAutofit fontScale="92500"/>
          </a:bodyPr>
          <a:lstStyle/>
          <a:p>
            <a:pPr marL="0" indent="0">
              <a:buNone/>
            </a:pPr>
            <a:r>
              <a:rPr lang="el-GR" dirty="0"/>
              <a:t>Η προπόνηση από ιατρική-βιολογική άποψη σημαίνει λειτουργική προσαρμογή ή μεταβολή.</a:t>
            </a:r>
          </a:p>
          <a:p>
            <a:pPr>
              <a:buFont typeface="Wingdings" panose="05000000000000000000" pitchFamily="2" charset="2"/>
              <a:buChar char="Ø"/>
            </a:pPr>
            <a:r>
              <a:rPr lang="el-GR" dirty="0" smtClean="0"/>
              <a:t>Στη </a:t>
            </a:r>
            <a:r>
              <a:rPr lang="el-GR" dirty="0"/>
              <a:t>Φ.Κ. οι αλλαγές αυτές έχουν χαρακτήρα μεταβολικό (αφορούν στο </a:t>
            </a:r>
            <a:r>
              <a:rPr lang="el-GR" dirty="0" smtClean="0"/>
              <a:t>μεταβολισμό) και </a:t>
            </a:r>
            <a:r>
              <a:rPr lang="el-GR" dirty="0"/>
              <a:t>μορφολογικό (μυϊκά κύτταρα, αγγεία κ.α.).</a:t>
            </a:r>
          </a:p>
          <a:p>
            <a:pPr>
              <a:buFont typeface="Wingdings" panose="05000000000000000000" pitchFamily="2" charset="2"/>
              <a:buChar char="Ø"/>
            </a:pPr>
            <a:r>
              <a:rPr lang="el-GR" dirty="0" smtClean="0"/>
              <a:t>Στην τεχνική </a:t>
            </a:r>
            <a:r>
              <a:rPr lang="el-GR" dirty="0"/>
              <a:t>οι διαδικασίες προσαρμογής επιτελούνται σε Κ.Ν.Σ. και </a:t>
            </a:r>
            <a:r>
              <a:rPr lang="el-GR" dirty="0" smtClean="0"/>
              <a:t>σε γνωστικό </a:t>
            </a:r>
            <a:r>
              <a:rPr lang="el-GR" dirty="0"/>
              <a:t>επίπεδο (εγκέφαλος, νευρικές οδοί, νωτιαίος μυελός</a:t>
            </a:r>
            <a:r>
              <a:rPr lang="el-GR" dirty="0" smtClean="0"/>
              <a:t>).</a:t>
            </a:r>
            <a:endParaRPr lang="el-GR" dirty="0"/>
          </a:p>
          <a:p>
            <a:pPr>
              <a:buFont typeface="Wingdings" panose="05000000000000000000" pitchFamily="2" charset="2"/>
              <a:buChar char="Ø"/>
            </a:pPr>
            <a:r>
              <a:rPr lang="el-GR" dirty="0" smtClean="0"/>
              <a:t>Από </a:t>
            </a:r>
            <a:r>
              <a:rPr lang="el-GR" dirty="0"/>
              <a:t>την πλευρά της παιδαγωγικής οι επιδράσεις αφορούν σε όλες τις πλευρές </a:t>
            </a:r>
            <a:r>
              <a:rPr lang="el-GR" dirty="0" smtClean="0"/>
              <a:t>της συμπεριφοράς </a:t>
            </a:r>
            <a:r>
              <a:rPr lang="el-GR" dirty="0"/>
              <a:t>του ανθρώπου.</a:t>
            </a:r>
          </a:p>
        </p:txBody>
      </p:sp>
    </p:spTree>
    <p:extLst>
      <p:ext uri="{BB962C8B-B14F-4D97-AF65-F5344CB8AC3E}">
        <p14:creationId xmlns:p14="http://schemas.microsoft.com/office/powerpoint/2010/main" val="37437531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3600" b="1" dirty="0">
                <a:solidFill>
                  <a:srgbClr val="0070C0"/>
                </a:solidFill>
              </a:rPr>
              <a:t>Σύνδρομο προσαρμογής </a:t>
            </a:r>
            <a:r>
              <a:rPr lang="el-GR" sz="3600" b="1" dirty="0" smtClean="0">
                <a:solidFill>
                  <a:srgbClr val="0070C0"/>
                </a:solidFill>
              </a:rPr>
              <a:t> </a:t>
            </a:r>
            <a:r>
              <a:rPr lang="en-US" sz="3600" b="1" dirty="0" err="1" smtClean="0">
                <a:solidFill>
                  <a:srgbClr val="0070C0"/>
                </a:solidFill>
              </a:rPr>
              <a:t>Selye</a:t>
            </a:r>
            <a:endParaRPr lang="el-GR" sz="3600" b="1" dirty="0">
              <a:solidFill>
                <a:srgbClr val="0070C0"/>
              </a:solidFill>
            </a:endParaRPr>
          </a:p>
        </p:txBody>
      </p:sp>
      <p:sp>
        <p:nvSpPr>
          <p:cNvPr id="3" name="Θέση περιεχομένου 2"/>
          <p:cNvSpPr>
            <a:spLocks noGrp="1"/>
          </p:cNvSpPr>
          <p:nvPr>
            <p:ph idx="1"/>
          </p:nvPr>
        </p:nvSpPr>
        <p:spPr>
          <a:xfrm>
            <a:off x="467544" y="1412776"/>
            <a:ext cx="8229600" cy="4525963"/>
          </a:xfrm>
        </p:spPr>
        <p:txBody>
          <a:bodyPr/>
          <a:lstStyle/>
          <a:p>
            <a:r>
              <a:rPr lang="el-GR" dirty="0"/>
              <a:t>Οι προσαρμογές του σώματος ακολουθούν τρεις φάσεις όταν αντιμετωπίζεται μια </a:t>
            </a:r>
            <a:r>
              <a:rPr lang="el-GR" dirty="0" err="1" smtClean="0"/>
              <a:t>στρεσογόνος</a:t>
            </a:r>
            <a:r>
              <a:rPr lang="el-GR" dirty="0" smtClean="0"/>
              <a:t> κατάσταση </a:t>
            </a:r>
            <a:r>
              <a:rPr lang="el-GR" dirty="0"/>
              <a:t>(προπονητική επιβάρυνση).</a:t>
            </a:r>
          </a:p>
          <a:p>
            <a:pPr marL="0" indent="0">
              <a:buNone/>
            </a:pPr>
            <a:r>
              <a:rPr lang="el-GR" dirty="0" smtClean="0"/>
              <a:t>1η </a:t>
            </a:r>
            <a:r>
              <a:rPr lang="el-GR" dirty="0"/>
              <a:t>Μείωση της ικανότητας απόδοσης.</a:t>
            </a:r>
          </a:p>
          <a:p>
            <a:pPr marL="0" indent="0">
              <a:buNone/>
            </a:pPr>
            <a:r>
              <a:rPr lang="el-GR" dirty="0" smtClean="0"/>
              <a:t>2η </a:t>
            </a:r>
            <a:r>
              <a:rPr lang="el-GR" dirty="0"/>
              <a:t>Προσαρμογή στο ερέθισμα.</a:t>
            </a:r>
          </a:p>
          <a:p>
            <a:pPr marL="0" indent="0">
              <a:buNone/>
            </a:pPr>
            <a:r>
              <a:rPr lang="el-GR" dirty="0" smtClean="0"/>
              <a:t>3η </a:t>
            </a:r>
            <a:r>
              <a:rPr lang="el-GR" dirty="0"/>
              <a:t>Αύξηση ικανότητας απόδοσης.</a:t>
            </a:r>
          </a:p>
        </p:txBody>
      </p:sp>
    </p:spTree>
    <p:extLst>
      <p:ext uri="{BB962C8B-B14F-4D97-AF65-F5344CB8AC3E}">
        <p14:creationId xmlns:p14="http://schemas.microsoft.com/office/powerpoint/2010/main" val="9295624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3600" b="1" dirty="0">
                <a:solidFill>
                  <a:srgbClr val="0070C0"/>
                </a:solidFill>
              </a:rPr>
              <a:t>Η προπόνηση ως αίτιο-αποτέλεσμα</a:t>
            </a:r>
          </a:p>
        </p:txBody>
      </p:sp>
      <p:pic>
        <p:nvPicPr>
          <p:cNvPr id="16"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45030" t="18928" b="12821"/>
          <a:stretch/>
        </p:blipFill>
        <p:spPr bwMode="auto">
          <a:xfrm>
            <a:off x="3238418" y="1439884"/>
            <a:ext cx="1586100" cy="134338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Ευθεία γραμμή σύνδεσης 13"/>
          <p:cNvCxnSpPr/>
          <p:nvPr/>
        </p:nvCxnSpPr>
        <p:spPr>
          <a:xfrm>
            <a:off x="1259632" y="1844824"/>
            <a:ext cx="0" cy="41764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Ευθεία γραμμή σύνδεσης 18"/>
          <p:cNvCxnSpPr/>
          <p:nvPr/>
        </p:nvCxnSpPr>
        <p:spPr>
          <a:xfrm flipH="1">
            <a:off x="1306176" y="4468547"/>
            <a:ext cx="5786104" cy="0"/>
          </a:xfrm>
          <a:prstGeom prst="line">
            <a:avLst/>
          </a:prstGeom>
          <a:ln w="28575">
            <a:solidFill>
              <a:schemeClr val="tx1"/>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Ελεύθερη σχεδίαση 23"/>
          <p:cNvSpPr/>
          <p:nvPr/>
        </p:nvSpPr>
        <p:spPr>
          <a:xfrm>
            <a:off x="2278966" y="4431323"/>
            <a:ext cx="2630659" cy="1111348"/>
          </a:xfrm>
          <a:custGeom>
            <a:avLst/>
            <a:gdLst>
              <a:gd name="connsiteX0" fmla="*/ 0 w 2630659"/>
              <a:gd name="connsiteY0" fmla="*/ 0 h 1111348"/>
              <a:gd name="connsiteX1" fmla="*/ 534572 w 2630659"/>
              <a:gd name="connsiteY1" fmla="*/ 661182 h 1111348"/>
              <a:gd name="connsiteX2" fmla="*/ 1252025 w 2630659"/>
              <a:gd name="connsiteY2" fmla="*/ 1012874 h 1111348"/>
              <a:gd name="connsiteX3" fmla="*/ 2630659 w 2630659"/>
              <a:gd name="connsiteY3" fmla="*/ 1111348 h 1111348"/>
              <a:gd name="connsiteX4" fmla="*/ 2630659 w 2630659"/>
              <a:gd name="connsiteY4" fmla="*/ 1111348 h 1111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0659" h="1111348">
                <a:moveTo>
                  <a:pt x="0" y="0"/>
                </a:moveTo>
                <a:cubicBezTo>
                  <a:pt x="162950" y="246185"/>
                  <a:pt x="325901" y="492370"/>
                  <a:pt x="534572" y="661182"/>
                </a:cubicBezTo>
                <a:cubicBezTo>
                  <a:pt x="743243" y="829994"/>
                  <a:pt x="902677" y="937846"/>
                  <a:pt x="1252025" y="1012874"/>
                </a:cubicBezTo>
                <a:cubicBezTo>
                  <a:pt x="1601373" y="1087902"/>
                  <a:pt x="2630659" y="1111348"/>
                  <a:pt x="2630659" y="1111348"/>
                </a:cubicBezTo>
                <a:lnTo>
                  <a:pt x="2630659" y="1111348"/>
                </a:lnTo>
              </a:path>
            </a:pathLst>
          </a:custGeom>
          <a:noFill/>
          <a:ln w="5715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0" name="Ελεύθερη σχεδίαση 29"/>
          <p:cNvSpPr/>
          <p:nvPr/>
        </p:nvSpPr>
        <p:spPr>
          <a:xfrm>
            <a:off x="4909625" y="3734085"/>
            <a:ext cx="2827607" cy="1808586"/>
          </a:xfrm>
          <a:custGeom>
            <a:avLst/>
            <a:gdLst>
              <a:gd name="connsiteX0" fmla="*/ 0 w 2827607"/>
              <a:gd name="connsiteY0" fmla="*/ 1808586 h 1808586"/>
              <a:gd name="connsiteX1" fmla="*/ 970671 w 2827607"/>
              <a:gd name="connsiteY1" fmla="*/ 1428758 h 1808586"/>
              <a:gd name="connsiteX2" fmla="*/ 1533379 w 2827607"/>
              <a:gd name="connsiteY2" fmla="*/ 950457 h 1808586"/>
              <a:gd name="connsiteX3" fmla="*/ 1828800 w 2827607"/>
              <a:gd name="connsiteY3" fmla="*/ 359613 h 1808586"/>
              <a:gd name="connsiteX4" fmla="*/ 2236763 w 2827607"/>
              <a:gd name="connsiteY4" fmla="*/ 36057 h 1808586"/>
              <a:gd name="connsiteX5" fmla="*/ 2827607 w 2827607"/>
              <a:gd name="connsiteY5" fmla="*/ 7921 h 1808586"/>
              <a:gd name="connsiteX6" fmla="*/ 2827607 w 2827607"/>
              <a:gd name="connsiteY6" fmla="*/ 7921 h 180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7607" h="1808586">
                <a:moveTo>
                  <a:pt x="0" y="1808586"/>
                </a:moveTo>
                <a:cubicBezTo>
                  <a:pt x="357554" y="1690182"/>
                  <a:pt x="715108" y="1571779"/>
                  <a:pt x="970671" y="1428758"/>
                </a:cubicBezTo>
                <a:cubicBezTo>
                  <a:pt x="1226234" y="1285736"/>
                  <a:pt x="1390357" y="1128648"/>
                  <a:pt x="1533379" y="950457"/>
                </a:cubicBezTo>
                <a:cubicBezTo>
                  <a:pt x="1676401" y="772266"/>
                  <a:pt x="1711569" y="512013"/>
                  <a:pt x="1828800" y="359613"/>
                </a:cubicBezTo>
                <a:cubicBezTo>
                  <a:pt x="1946031" y="207213"/>
                  <a:pt x="2070295" y="94672"/>
                  <a:pt x="2236763" y="36057"/>
                </a:cubicBezTo>
                <a:cubicBezTo>
                  <a:pt x="2403231" y="-22558"/>
                  <a:pt x="2827607" y="7921"/>
                  <a:pt x="2827607" y="7921"/>
                </a:cubicBezTo>
                <a:lnTo>
                  <a:pt x="2827607" y="7921"/>
                </a:lnTo>
              </a:path>
            </a:pathLst>
          </a:custGeom>
          <a:noFill/>
          <a:ln w="5715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34" name="Ευθεία γραμμή σύνδεσης 33"/>
          <p:cNvCxnSpPr/>
          <p:nvPr/>
        </p:nvCxnSpPr>
        <p:spPr>
          <a:xfrm>
            <a:off x="3162718" y="1924823"/>
            <a:ext cx="0" cy="4176464"/>
          </a:xfrm>
          <a:prstGeom prst="line">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5" name="Ευθεία γραμμή σύνδεσης 34"/>
          <p:cNvCxnSpPr/>
          <p:nvPr/>
        </p:nvCxnSpPr>
        <p:spPr>
          <a:xfrm>
            <a:off x="4942029" y="1924823"/>
            <a:ext cx="0" cy="4176464"/>
          </a:xfrm>
          <a:prstGeom prst="line">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6" name="Ευθεία γραμμή σύνδεσης 35"/>
          <p:cNvCxnSpPr/>
          <p:nvPr/>
        </p:nvCxnSpPr>
        <p:spPr>
          <a:xfrm>
            <a:off x="7092280" y="1924823"/>
            <a:ext cx="0" cy="4176464"/>
          </a:xfrm>
          <a:prstGeom prst="line">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9" name="Ευθεία γραμμή σύνδεσης 38"/>
          <p:cNvCxnSpPr/>
          <p:nvPr/>
        </p:nvCxnSpPr>
        <p:spPr>
          <a:xfrm flipH="1">
            <a:off x="7596336" y="3734085"/>
            <a:ext cx="1035842" cy="0"/>
          </a:xfrm>
          <a:prstGeom prst="line">
            <a:avLst/>
          </a:prstGeom>
          <a:ln w="57150">
            <a:solidFill>
              <a:schemeClr val="accent2">
                <a:lumMod val="75000"/>
              </a:schemeClr>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053" name="Επεξήγηση με γραμμή 1 (χωρίς περίγραμμα) 2052"/>
          <p:cNvSpPr/>
          <p:nvPr/>
        </p:nvSpPr>
        <p:spPr>
          <a:xfrm>
            <a:off x="145628" y="4144511"/>
            <a:ext cx="864096" cy="648072"/>
          </a:xfrm>
          <a:prstGeom prst="callout1">
            <a:avLst>
              <a:gd name="adj1" fmla="val 46969"/>
              <a:gd name="adj2" fmla="val 97489"/>
              <a:gd name="adj3" fmla="val 47379"/>
              <a:gd name="adj4" fmla="val 126097"/>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smtClean="0">
                <a:solidFill>
                  <a:srgbClr val="002060"/>
                </a:solidFill>
              </a:rPr>
              <a:t>ΑΡΧΙΚΟ ΕΠΙΠΕΔΟ</a:t>
            </a:r>
            <a:endParaRPr lang="el-GR" sz="1400" dirty="0">
              <a:solidFill>
                <a:srgbClr val="002060"/>
              </a:solidFill>
            </a:endParaRPr>
          </a:p>
        </p:txBody>
      </p:sp>
      <p:sp>
        <p:nvSpPr>
          <p:cNvPr id="44" name="Επεξήγηση με γραμμή 1 (χωρίς περίγραμμα) 43"/>
          <p:cNvSpPr/>
          <p:nvPr/>
        </p:nvSpPr>
        <p:spPr>
          <a:xfrm>
            <a:off x="7380312" y="2420888"/>
            <a:ext cx="1080120" cy="855597"/>
          </a:xfrm>
          <a:prstGeom prst="callout1">
            <a:avLst>
              <a:gd name="adj1" fmla="val 103407"/>
              <a:gd name="adj2" fmla="val 50276"/>
              <a:gd name="adj3" fmla="val 146510"/>
              <a:gd name="adj4" fmla="val 4990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a:solidFill>
                  <a:srgbClr val="002060"/>
                </a:solidFill>
              </a:rPr>
              <a:t>ΑΝΩΤΕΡΟ ΕΠΙΠΕΔΟ ΑΠΟΔΟΣΗΣ</a:t>
            </a:r>
          </a:p>
        </p:txBody>
      </p:sp>
      <p:sp>
        <p:nvSpPr>
          <p:cNvPr id="45" name="Επεξήγηση με γραμμή 1 (χωρίς περίγραμμα) 44"/>
          <p:cNvSpPr/>
          <p:nvPr/>
        </p:nvSpPr>
        <p:spPr>
          <a:xfrm>
            <a:off x="5213750" y="3057493"/>
            <a:ext cx="1369928" cy="855597"/>
          </a:xfrm>
          <a:prstGeom prst="callout1">
            <a:avLst>
              <a:gd name="adj1" fmla="val 103407"/>
              <a:gd name="adj2" fmla="val 50276"/>
              <a:gd name="adj3" fmla="val 222143"/>
              <a:gd name="adj4" fmla="val 50933"/>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a:solidFill>
                  <a:srgbClr val="002060"/>
                </a:solidFill>
              </a:rPr>
              <a:t>ΑΠΟΚΑΤΑΣΤΑΣΗ - ΠΡΟΣΑΡΜΟΓΗ</a:t>
            </a:r>
          </a:p>
        </p:txBody>
      </p:sp>
      <p:sp>
        <p:nvSpPr>
          <p:cNvPr id="46" name="Επεξήγηση με γραμμή 1 (χωρίς περίγραμμα) 45"/>
          <p:cNvSpPr/>
          <p:nvPr/>
        </p:nvSpPr>
        <p:spPr>
          <a:xfrm>
            <a:off x="3346504" y="3084132"/>
            <a:ext cx="1369928" cy="855597"/>
          </a:xfrm>
          <a:prstGeom prst="callout1">
            <a:avLst>
              <a:gd name="adj1" fmla="val 103407"/>
              <a:gd name="adj2" fmla="val 50276"/>
              <a:gd name="adj3" fmla="val 274757"/>
              <a:gd name="adj4" fmla="val 50933"/>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a:solidFill>
                  <a:srgbClr val="002060"/>
                </a:solidFill>
              </a:rPr>
              <a:t>ΔΙΑΤΑΡΑΞΗ ΤΗΣ ΒΙΟΛΟΓΙΚΗΣ ΙΣΟΡΡΟΠΟΙΑΣ (Ομοιοστασία) </a:t>
            </a:r>
          </a:p>
        </p:txBody>
      </p:sp>
      <p:sp>
        <p:nvSpPr>
          <p:cNvPr id="47" name="Επεξήγηση με γραμμή 1 (χωρίς περίγραμμα) 46"/>
          <p:cNvSpPr/>
          <p:nvPr/>
        </p:nvSpPr>
        <p:spPr>
          <a:xfrm>
            <a:off x="1575390" y="3103003"/>
            <a:ext cx="1369928" cy="855597"/>
          </a:xfrm>
          <a:prstGeom prst="callout1">
            <a:avLst>
              <a:gd name="adj1" fmla="val 100119"/>
              <a:gd name="adj2" fmla="val 50276"/>
              <a:gd name="adj3" fmla="val 98828"/>
              <a:gd name="adj4" fmla="val 4990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a:solidFill>
                  <a:srgbClr val="002060"/>
                </a:solidFill>
              </a:rPr>
              <a:t>ΠΡΟΠΟΝΗΤΙΚΗ ΕΠΙΒΑΡΥΝΣΗ</a:t>
            </a:r>
          </a:p>
        </p:txBody>
      </p:sp>
      <p:sp>
        <p:nvSpPr>
          <p:cNvPr id="2054" name="Βέλος προς τα κάτω 2053"/>
          <p:cNvSpPr/>
          <p:nvPr/>
        </p:nvSpPr>
        <p:spPr>
          <a:xfrm>
            <a:off x="2123728" y="3958600"/>
            <a:ext cx="360040" cy="5099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05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2600" y="1439884"/>
            <a:ext cx="1532228" cy="135039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0170" y="1439884"/>
            <a:ext cx="1639383" cy="13433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23247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Ορθογώνιο 10"/>
          <p:cNvSpPr/>
          <p:nvPr/>
        </p:nvSpPr>
        <p:spPr>
          <a:xfrm>
            <a:off x="1725442" y="2083640"/>
            <a:ext cx="1296144" cy="39510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Τίτλος 1"/>
          <p:cNvSpPr>
            <a:spLocks noGrp="1"/>
          </p:cNvSpPr>
          <p:nvPr>
            <p:ph type="title"/>
          </p:nvPr>
        </p:nvSpPr>
        <p:spPr/>
        <p:txBody>
          <a:bodyPr>
            <a:noAutofit/>
          </a:bodyPr>
          <a:lstStyle/>
          <a:p>
            <a:r>
              <a:rPr lang="el-GR" sz="3200" b="1" dirty="0">
                <a:solidFill>
                  <a:srgbClr val="002060"/>
                </a:solidFill>
              </a:rPr>
              <a:t>Μυϊκές και νευρικές προσαρμογές κατά</a:t>
            </a:r>
            <a:br>
              <a:rPr lang="el-GR" sz="3200" b="1" dirty="0">
                <a:solidFill>
                  <a:srgbClr val="002060"/>
                </a:solidFill>
              </a:rPr>
            </a:br>
            <a:r>
              <a:rPr lang="el-GR" sz="3200" b="1" dirty="0">
                <a:solidFill>
                  <a:srgbClr val="002060"/>
                </a:solidFill>
              </a:rPr>
              <a:t>την προπόνηση δύναμης </a:t>
            </a:r>
            <a:r>
              <a:rPr lang="el-GR" sz="2400" dirty="0">
                <a:solidFill>
                  <a:srgbClr val="002060"/>
                </a:solidFill>
              </a:rPr>
              <a:t>(</a:t>
            </a:r>
            <a:r>
              <a:rPr lang="el-GR" sz="2400" dirty="0" err="1">
                <a:solidFill>
                  <a:srgbClr val="002060"/>
                </a:solidFill>
              </a:rPr>
              <a:t>Sale</a:t>
            </a:r>
            <a:r>
              <a:rPr lang="el-GR" sz="2400" dirty="0">
                <a:solidFill>
                  <a:srgbClr val="002060"/>
                </a:solidFill>
              </a:rPr>
              <a:t>, 1988).</a:t>
            </a:r>
            <a:endParaRPr lang="el-GR" sz="3200" dirty="0">
              <a:solidFill>
                <a:srgbClr val="002060"/>
              </a:solidFill>
            </a:endParaRPr>
          </a:p>
        </p:txBody>
      </p:sp>
      <p:pic>
        <p:nvPicPr>
          <p:cNvPr id="3076" name="Picture 4" descr="Olympic Lifting Coaching Tips για αθλητές CrossFit"/>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4000"/>
                    </a14:imgEffect>
                  </a14:imgLayer>
                </a14:imgProps>
              </a:ext>
              <a:ext uri="{28A0092B-C50C-407E-A947-70E740481C1C}">
                <a14:useLocalDpi xmlns:a14="http://schemas.microsoft.com/office/drawing/2010/main" val="0"/>
              </a:ext>
            </a:extLst>
          </a:blip>
          <a:srcRect t="58522" r="83374"/>
          <a:stretch/>
        </p:blipFill>
        <p:spPr bwMode="auto">
          <a:xfrm>
            <a:off x="4028275" y="1772816"/>
            <a:ext cx="582425" cy="81854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 name="Picture 4" descr="Olympic Lifting Coaching Tips για αθλητές CrossFit"/>
          <p:cNvPicPr>
            <a:picLocks noChangeAspect="1" noChangeArrowheads="1"/>
          </p:cNvPicPr>
          <p:nvPr/>
        </p:nvPicPr>
        <p:blipFill rotWithShape="1">
          <a:blip r:embed="rId4">
            <a:extLst>
              <a:ext uri="{BEBA8EAE-BF5A-486C-A8C5-ECC9F3942E4B}">
                <a14:imgProps xmlns:a14="http://schemas.microsoft.com/office/drawing/2010/main">
                  <a14:imgLayer r:embed="rId3">
                    <a14:imgEffect>
                      <a14:sharpenSoften amount="25000"/>
                    </a14:imgEffect>
                    <a14:imgEffect>
                      <a14:brightnessContrast bright="23000" contrast="20000"/>
                    </a14:imgEffect>
                  </a14:imgLayer>
                </a14:imgProps>
              </a:ext>
              <a:ext uri="{28A0092B-C50C-407E-A947-70E740481C1C}">
                <a14:useLocalDpi xmlns:a14="http://schemas.microsoft.com/office/drawing/2010/main" val="0"/>
              </a:ext>
            </a:extLst>
          </a:blip>
          <a:srcRect t="11055" r="82030" b="50000"/>
          <a:stretch/>
        </p:blipFill>
        <p:spPr bwMode="auto">
          <a:xfrm>
            <a:off x="922290" y="5152456"/>
            <a:ext cx="700523" cy="91092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7" name="Picture 4" descr="Olympic Lifting Coaching Tips για αθλητές CrossFit"/>
          <p:cNvPicPr>
            <a:picLocks noChangeAspect="1" noChangeArrowheads="1"/>
          </p:cNvPicPr>
          <p:nvPr/>
        </p:nvPicPr>
        <p:blipFill rotWithShape="1">
          <a:blip r:embed="rId5">
            <a:extLst>
              <a:ext uri="{BEBA8EAE-BF5A-486C-A8C5-ECC9F3942E4B}">
                <a14:imgProps xmlns:a14="http://schemas.microsoft.com/office/drawing/2010/main">
                  <a14:imgLayer r:embed="rId3">
                    <a14:imgEffect>
                      <a14:sharpenSoften amount="50000"/>
                    </a14:imgEffect>
                    <a14:imgEffect>
                      <a14:brightnessContrast bright="32000"/>
                    </a14:imgEffect>
                  </a14:imgLayer>
                </a14:imgProps>
              </a:ext>
              <a:ext uri="{28A0092B-C50C-407E-A947-70E740481C1C}">
                <a14:useLocalDpi xmlns:a14="http://schemas.microsoft.com/office/drawing/2010/main" val="0"/>
              </a:ext>
            </a:extLst>
          </a:blip>
          <a:srcRect l="69188" t="58544" r="15238"/>
          <a:stretch/>
        </p:blipFill>
        <p:spPr bwMode="auto">
          <a:xfrm>
            <a:off x="7808981" y="1206754"/>
            <a:ext cx="586089" cy="84409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 name="Picture 4" descr="Olympic Lifting Coaching Tips για αθλητές CrossFit"/>
          <p:cNvPicPr>
            <a:picLocks noChangeAspect="1" noChangeArrowheads="1"/>
          </p:cNvPicPr>
          <p:nvPr/>
        </p:nvPicPr>
        <p:blipFill rotWithShape="1">
          <a:blip r:embed="rId6">
            <a:extLst>
              <a:ext uri="{BEBA8EAE-BF5A-486C-A8C5-ECC9F3942E4B}">
                <a14:imgProps xmlns:a14="http://schemas.microsoft.com/office/drawing/2010/main">
                  <a14:imgLayer r:embed="rId3">
                    <a14:imgEffect>
                      <a14:sharpenSoften amount="50000"/>
                    </a14:imgEffect>
                    <a14:imgEffect>
                      <a14:brightnessContrast bright="21000"/>
                    </a14:imgEffect>
                  </a14:imgLayer>
                </a14:imgProps>
              </a:ext>
              <a:ext uri="{28A0092B-C50C-407E-A947-70E740481C1C}">
                <a14:useLocalDpi xmlns:a14="http://schemas.microsoft.com/office/drawing/2010/main" val="0"/>
              </a:ext>
            </a:extLst>
          </a:blip>
          <a:srcRect l="73918" t="10489" r="13041" b="53707"/>
          <a:stretch/>
        </p:blipFill>
        <p:spPr bwMode="auto">
          <a:xfrm>
            <a:off x="1743623" y="4029267"/>
            <a:ext cx="615692" cy="79984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cxnSp>
        <p:nvCxnSpPr>
          <p:cNvPr id="5" name="Ευθύγραμμο βέλος σύνδεσης 4"/>
          <p:cNvCxnSpPr/>
          <p:nvPr/>
        </p:nvCxnSpPr>
        <p:spPr>
          <a:xfrm flipV="1">
            <a:off x="1691680" y="1628800"/>
            <a:ext cx="0" cy="43924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Ευθύγραμμο βέλος σύνδεσης 11"/>
          <p:cNvCxnSpPr/>
          <p:nvPr/>
        </p:nvCxnSpPr>
        <p:spPr>
          <a:xfrm flipV="1">
            <a:off x="1691680" y="6014391"/>
            <a:ext cx="7200800" cy="1133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Ευθεία γραμμή σύνδεσης 13"/>
          <p:cNvCxnSpPr/>
          <p:nvPr/>
        </p:nvCxnSpPr>
        <p:spPr>
          <a:xfrm>
            <a:off x="4212040" y="6011932"/>
            <a:ext cx="0" cy="1852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Ευθεία γραμμή σύνδεσης 19"/>
          <p:cNvCxnSpPr/>
          <p:nvPr/>
        </p:nvCxnSpPr>
        <p:spPr>
          <a:xfrm>
            <a:off x="5508104" y="6011932"/>
            <a:ext cx="0" cy="1941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Ευθεία γραμμή σύνδεσης 21"/>
          <p:cNvCxnSpPr/>
          <p:nvPr/>
        </p:nvCxnSpPr>
        <p:spPr>
          <a:xfrm>
            <a:off x="2999084" y="6062048"/>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Ευθεία γραμμή σύνδεσης 22"/>
          <p:cNvCxnSpPr/>
          <p:nvPr/>
        </p:nvCxnSpPr>
        <p:spPr>
          <a:xfrm>
            <a:off x="8028464" y="6003054"/>
            <a:ext cx="0" cy="2030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Ευθεία γραμμή σύνδεσης 24"/>
          <p:cNvCxnSpPr/>
          <p:nvPr/>
        </p:nvCxnSpPr>
        <p:spPr>
          <a:xfrm>
            <a:off x="6815508" y="6053170"/>
            <a:ext cx="0" cy="1528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Ευθεία γραμμή σύνδεσης 37"/>
          <p:cNvCxnSpPr/>
          <p:nvPr/>
        </p:nvCxnSpPr>
        <p:spPr>
          <a:xfrm>
            <a:off x="1691561" y="6034724"/>
            <a:ext cx="0" cy="2030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83" name="TextBox 3082"/>
          <p:cNvSpPr txBox="1"/>
          <p:nvPr/>
        </p:nvSpPr>
        <p:spPr>
          <a:xfrm>
            <a:off x="2672009" y="6237734"/>
            <a:ext cx="792088" cy="369332"/>
          </a:xfrm>
          <a:prstGeom prst="rect">
            <a:avLst/>
          </a:prstGeom>
          <a:noFill/>
        </p:spPr>
        <p:txBody>
          <a:bodyPr wrap="square" rtlCol="0">
            <a:spAutoFit/>
          </a:bodyPr>
          <a:lstStyle/>
          <a:p>
            <a:endParaRPr lang="el-GR" dirty="0"/>
          </a:p>
        </p:txBody>
      </p:sp>
      <p:sp>
        <p:nvSpPr>
          <p:cNvPr id="52" name="TextBox 51"/>
          <p:cNvSpPr txBox="1"/>
          <p:nvPr/>
        </p:nvSpPr>
        <p:spPr>
          <a:xfrm>
            <a:off x="1347578" y="6237734"/>
            <a:ext cx="792088" cy="369332"/>
          </a:xfrm>
          <a:prstGeom prst="rect">
            <a:avLst/>
          </a:prstGeom>
          <a:noFill/>
        </p:spPr>
        <p:txBody>
          <a:bodyPr wrap="square" rtlCol="0">
            <a:spAutoFit/>
          </a:bodyPr>
          <a:lstStyle/>
          <a:p>
            <a:endParaRPr lang="el-GR" dirty="0"/>
          </a:p>
        </p:txBody>
      </p:sp>
      <p:sp>
        <p:nvSpPr>
          <p:cNvPr id="53" name="TextBox 52"/>
          <p:cNvSpPr txBox="1"/>
          <p:nvPr/>
        </p:nvSpPr>
        <p:spPr>
          <a:xfrm>
            <a:off x="2603040" y="6237734"/>
            <a:ext cx="792088" cy="369332"/>
          </a:xfrm>
          <a:prstGeom prst="rect">
            <a:avLst/>
          </a:prstGeom>
          <a:noFill/>
        </p:spPr>
        <p:txBody>
          <a:bodyPr wrap="square" rtlCol="0">
            <a:spAutoFit/>
          </a:bodyPr>
          <a:lstStyle/>
          <a:p>
            <a:endParaRPr lang="el-GR" dirty="0"/>
          </a:p>
        </p:txBody>
      </p:sp>
      <p:sp>
        <p:nvSpPr>
          <p:cNvPr id="54" name="TextBox 53"/>
          <p:cNvSpPr txBox="1"/>
          <p:nvPr/>
        </p:nvSpPr>
        <p:spPr>
          <a:xfrm>
            <a:off x="1312083" y="6244586"/>
            <a:ext cx="792088" cy="369332"/>
          </a:xfrm>
          <a:prstGeom prst="rect">
            <a:avLst/>
          </a:prstGeom>
          <a:noFill/>
        </p:spPr>
        <p:txBody>
          <a:bodyPr wrap="square" rtlCol="0">
            <a:spAutoFit/>
          </a:bodyPr>
          <a:lstStyle/>
          <a:p>
            <a:pPr algn="ctr"/>
            <a:r>
              <a:rPr lang="el-GR" dirty="0" smtClean="0"/>
              <a:t>0</a:t>
            </a:r>
            <a:endParaRPr lang="el-GR" dirty="0"/>
          </a:p>
        </p:txBody>
      </p:sp>
      <p:sp>
        <p:nvSpPr>
          <p:cNvPr id="55" name="TextBox 54"/>
          <p:cNvSpPr txBox="1"/>
          <p:nvPr/>
        </p:nvSpPr>
        <p:spPr>
          <a:xfrm>
            <a:off x="2603040" y="6244586"/>
            <a:ext cx="792088" cy="369332"/>
          </a:xfrm>
          <a:prstGeom prst="rect">
            <a:avLst/>
          </a:prstGeom>
          <a:noFill/>
        </p:spPr>
        <p:txBody>
          <a:bodyPr wrap="square" rtlCol="0">
            <a:spAutoFit/>
          </a:bodyPr>
          <a:lstStyle/>
          <a:p>
            <a:pPr algn="ctr"/>
            <a:r>
              <a:rPr lang="el-GR" dirty="0" smtClean="0"/>
              <a:t>20</a:t>
            </a:r>
            <a:endParaRPr lang="el-GR" dirty="0"/>
          </a:p>
        </p:txBody>
      </p:sp>
      <p:sp>
        <p:nvSpPr>
          <p:cNvPr id="56" name="TextBox 55"/>
          <p:cNvSpPr txBox="1"/>
          <p:nvPr/>
        </p:nvSpPr>
        <p:spPr>
          <a:xfrm>
            <a:off x="3815996" y="6244586"/>
            <a:ext cx="792088" cy="369332"/>
          </a:xfrm>
          <a:prstGeom prst="rect">
            <a:avLst/>
          </a:prstGeom>
          <a:noFill/>
        </p:spPr>
        <p:txBody>
          <a:bodyPr wrap="square" rtlCol="0">
            <a:spAutoFit/>
          </a:bodyPr>
          <a:lstStyle/>
          <a:p>
            <a:pPr algn="ctr"/>
            <a:r>
              <a:rPr lang="el-GR" dirty="0" smtClean="0"/>
              <a:t>40</a:t>
            </a:r>
            <a:endParaRPr lang="el-GR" dirty="0"/>
          </a:p>
        </p:txBody>
      </p:sp>
      <p:sp>
        <p:nvSpPr>
          <p:cNvPr id="57" name="TextBox 56"/>
          <p:cNvSpPr txBox="1"/>
          <p:nvPr/>
        </p:nvSpPr>
        <p:spPr>
          <a:xfrm>
            <a:off x="5112060" y="6206064"/>
            <a:ext cx="792088" cy="369332"/>
          </a:xfrm>
          <a:prstGeom prst="rect">
            <a:avLst/>
          </a:prstGeom>
          <a:noFill/>
        </p:spPr>
        <p:txBody>
          <a:bodyPr wrap="square" rtlCol="0">
            <a:spAutoFit/>
          </a:bodyPr>
          <a:lstStyle/>
          <a:p>
            <a:pPr algn="ctr"/>
            <a:r>
              <a:rPr lang="el-GR" dirty="0" smtClean="0"/>
              <a:t>60</a:t>
            </a:r>
            <a:endParaRPr lang="el-GR" dirty="0"/>
          </a:p>
        </p:txBody>
      </p:sp>
      <p:sp>
        <p:nvSpPr>
          <p:cNvPr id="58" name="TextBox 57"/>
          <p:cNvSpPr txBox="1"/>
          <p:nvPr/>
        </p:nvSpPr>
        <p:spPr>
          <a:xfrm>
            <a:off x="6419464" y="6206064"/>
            <a:ext cx="792088" cy="369332"/>
          </a:xfrm>
          <a:prstGeom prst="rect">
            <a:avLst/>
          </a:prstGeom>
          <a:noFill/>
        </p:spPr>
        <p:txBody>
          <a:bodyPr wrap="square" rtlCol="0">
            <a:spAutoFit/>
          </a:bodyPr>
          <a:lstStyle/>
          <a:p>
            <a:pPr algn="ctr"/>
            <a:r>
              <a:rPr lang="el-GR" dirty="0" smtClean="0"/>
              <a:t>80</a:t>
            </a:r>
            <a:endParaRPr lang="el-GR" dirty="0"/>
          </a:p>
        </p:txBody>
      </p:sp>
      <p:sp>
        <p:nvSpPr>
          <p:cNvPr id="59" name="TextBox 58"/>
          <p:cNvSpPr txBox="1"/>
          <p:nvPr/>
        </p:nvSpPr>
        <p:spPr>
          <a:xfrm>
            <a:off x="7632420" y="6206064"/>
            <a:ext cx="792088" cy="369332"/>
          </a:xfrm>
          <a:prstGeom prst="rect">
            <a:avLst/>
          </a:prstGeom>
          <a:noFill/>
        </p:spPr>
        <p:txBody>
          <a:bodyPr wrap="square" rtlCol="0">
            <a:spAutoFit/>
          </a:bodyPr>
          <a:lstStyle/>
          <a:p>
            <a:pPr algn="ctr"/>
            <a:r>
              <a:rPr lang="el-GR" dirty="0" smtClean="0"/>
              <a:t>100</a:t>
            </a:r>
            <a:endParaRPr lang="el-GR" dirty="0"/>
          </a:p>
        </p:txBody>
      </p:sp>
      <p:sp>
        <p:nvSpPr>
          <p:cNvPr id="3084" name="Ελεύθερη σχεδίαση 3083"/>
          <p:cNvSpPr/>
          <p:nvPr/>
        </p:nvSpPr>
        <p:spPr>
          <a:xfrm>
            <a:off x="1740310" y="2071441"/>
            <a:ext cx="6946490" cy="3931153"/>
          </a:xfrm>
          <a:custGeom>
            <a:avLst/>
            <a:gdLst>
              <a:gd name="connsiteX0" fmla="*/ 0 w 6946490"/>
              <a:gd name="connsiteY0" fmla="*/ 3931153 h 3931153"/>
              <a:gd name="connsiteX1" fmla="*/ 530942 w 6946490"/>
              <a:gd name="connsiteY1" fmla="*/ 2795527 h 3931153"/>
              <a:gd name="connsiteX2" fmla="*/ 1032387 w 6946490"/>
              <a:gd name="connsiteY2" fmla="*/ 1910624 h 3931153"/>
              <a:gd name="connsiteX3" fmla="*/ 1637071 w 6946490"/>
              <a:gd name="connsiteY3" fmla="*/ 1114211 h 3931153"/>
              <a:gd name="connsiteX4" fmla="*/ 2418735 w 6946490"/>
              <a:gd name="connsiteY4" fmla="*/ 524275 h 3931153"/>
              <a:gd name="connsiteX5" fmla="*/ 3097161 w 6946490"/>
              <a:gd name="connsiteY5" fmla="*/ 170314 h 3931153"/>
              <a:gd name="connsiteX6" fmla="*/ 4439264 w 6946490"/>
              <a:gd name="connsiteY6" fmla="*/ 8082 h 3931153"/>
              <a:gd name="connsiteX7" fmla="*/ 6946490 w 6946490"/>
              <a:gd name="connsiteY7" fmla="*/ 22830 h 3931153"/>
              <a:gd name="connsiteX8" fmla="*/ 6946490 w 6946490"/>
              <a:gd name="connsiteY8" fmla="*/ 22830 h 393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6490" h="3931153">
                <a:moveTo>
                  <a:pt x="0" y="3931153"/>
                </a:moveTo>
                <a:cubicBezTo>
                  <a:pt x="179439" y="3531717"/>
                  <a:pt x="358878" y="3132282"/>
                  <a:pt x="530942" y="2795527"/>
                </a:cubicBezTo>
                <a:cubicBezTo>
                  <a:pt x="703006" y="2458772"/>
                  <a:pt x="848032" y="2190843"/>
                  <a:pt x="1032387" y="1910624"/>
                </a:cubicBezTo>
                <a:cubicBezTo>
                  <a:pt x="1216742" y="1630405"/>
                  <a:pt x="1406013" y="1345269"/>
                  <a:pt x="1637071" y="1114211"/>
                </a:cubicBezTo>
                <a:cubicBezTo>
                  <a:pt x="1868129" y="883153"/>
                  <a:pt x="2175387" y="681591"/>
                  <a:pt x="2418735" y="524275"/>
                </a:cubicBezTo>
                <a:cubicBezTo>
                  <a:pt x="2662083" y="366959"/>
                  <a:pt x="2760406" y="256346"/>
                  <a:pt x="3097161" y="170314"/>
                </a:cubicBezTo>
                <a:cubicBezTo>
                  <a:pt x="3433916" y="84282"/>
                  <a:pt x="3797709" y="32663"/>
                  <a:pt x="4439264" y="8082"/>
                </a:cubicBezTo>
                <a:cubicBezTo>
                  <a:pt x="5080819" y="-16499"/>
                  <a:pt x="6946490" y="22830"/>
                  <a:pt x="6946490" y="22830"/>
                </a:cubicBezTo>
                <a:lnTo>
                  <a:pt x="6946490" y="2283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088" name="Ελεύθερη σχεδίαση 3087"/>
          <p:cNvSpPr/>
          <p:nvPr/>
        </p:nvSpPr>
        <p:spPr>
          <a:xfrm>
            <a:off x="1784555" y="4350774"/>
            <a:ext cx="6902245" cy="1666568"/>
          </a:xfrm>
          <a:custGeom>
            <a:avLst/>
            <a:gdLst>
              <a:gd name="connsiteX0" fmla="*/ 0 w 7229457"/>
              <a:gd name="connsiteY0" fmla="*/ 1666568 h 1666568"/>
              <a:gd name="connsiteX1" fmla="*/ 501445 w 7229457"/>
              <a:gd name="connsiteY1" fmla="*/ 663678 h 1666568"/>
              <a:gd name="connsiteX2" fmla="*/ 1047135 w 7229457"/>
              <a:gd name="connsiteY2" fmla="*/ 235974 h 1666568"/>
              <a:gd name="connsiteX3" fmla="*/ 1474839 w 7229457"/>
              <a:gd name="connsiteY3" fmla="*/ 73742 h 1666568"/>
              <a:gd name="connsiteX4" fmla="*/ 2654710 w 7229457"/>
              <a:gd name="connsiteY4" fmla="*/ 29497 h 1666568"/>
              <a:gd name="connsiteX5" fmla="*/ 6916993 w 7229457"/>
              <a:gd name="connsiteY5" fmla="*/ 0 h 1666568"/>
              <a:gd name="connsiteX6" fmla="*/ 6902245 w 7229457"/>
              <a:gd name="connsiteY6" fmla="*/ 0 h 1666568"/>
              <a:gd name="connsiteX7" fmla="*/ 6872748 w 7229457"/>
              <a:gd name="connsiteY7" fmla="*/ 29497 h 166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29457" h="1666568">
                <a:moveTo>
                  <a:pt x="0" y="1666568"/>
                </a:moveTo>
                <a:cubicBezTo>
                  <a:pt x="163461" y="1284339"/>
                  <a:pt x="326923" y="902110"/>
                  <a:pt x="501445" y="663678"/>
                </a:cubicBezTo>
                <a:cubicBezTo>
                  <a:pt x="675968" y="425246"/>
                  <a:pt x="884903" y="334297"/>
                  <a:pt x="1047135" y="235974"/>
                </a:cubicBezTo>
                <a:cubicBezTo>
                  <a:pt x="1209367" y="137651"/>
                  <a:pt x="1206910" y="108155"/>
                  <a:pt x="1474839" y="73742"/>
                </a:cubicBezTo>
                <a:cubicBezTo>
                  <a:pt x="1742768" y="39329"/>
                  <a:pt x="2654710" y="29497"/>
                  <a:pt x="2654710" y="29497"/>
                </a:cubicBezTo>
                <a:lnTo>
                  <a:pt x="6916993" y="0"/>
                </a:lnTo>
                <a:cubicBezTo>
                  <a:pt x="7624915" y="-4916"/>
                  <a:pt x="6909619" y="-4916"/>
                  <a:pt x="6902245" y="0"/>
                </a:cubicBezTo>
                <a:cubicBezTo>
                  <a:pt x="6894871" y="4916"/>
                  <a:pt x="6883809" y="17206"/>
                  <a:pt x="6872748" y="2949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095" name="Ελεύθερη σχεδίαση 3094"/>
          <p:cNvSpPr/>
          <p:nvPr/>
        </p:nvSpPr>
        <p:spPr>
          <a:xfrm>
            <a:off x="2483767" y="4059181"/>
            <a:ext cx="6203033" cy="1975543"/>
          </a:xfrm>
          <a:custGeom>
            <a:avLst/>
            <a:gdLst>
              <a:gd name="connsiteX0" fmla="*/ 0 w 6533536"/>
              <a:gd name="connsiteY0" fmla="*/ 2215725 h 2215725"/>
              <a:gd name="connsiteX1" fmla="*/ 2005781 w 6533536"/>
              <a:gd name="connsiteY1" fmla="*/ 313183 h 2215725"/>
              <a:gd name="connsiteX2" fmla="*/ 6533536 w 6533536"/>
              <a:gd name="connsiteY2" fmla="*/ 3467 h 2215725"/>
              <a:gd name="connsiteX3" fmla="*/ 6533536 w 6533536"/>
              <a:gd name="connsiteY3" fmla="*/ 3467 h 2215725"/>
            </a:gdLst>
            <a:ahLst/>
            <a:cxnLst>
              <a:cxn ang="0">
                <a:pos x="connsiteX0" y="connsiteY0"/>
              </a:cxn>
              <a:cxn ang="0">
                <a:pos x="connsiteX1" y="connsiteY1"/>
              </a:cxn>
              <a:cxn ang="0">
                <a:pos x="connsiteX2" y="connsiteY2"/>
              </a:cxn>
              <a:cxn ang="0">
                <a:pos x="connsiteX3" y="connsiteY3"/>
              </a:cxn>
            </a:cxnLst>
            <a:rect l="l" t="t" r="r" b="b"/>
            <a:pathLst>
              <a:path w="6533536" h="2215725">
                <a:moveTo>
                  <a:pt x="0" y="2215725"/>
                </a:moveTo>
                <a:cubicBezTo>
                  <a:pt x="458429" y="1448809"/>
                  <a:pt x="916858" y="681893"/>
                  <a:pt x="2005781" y="313183"/>
                </a:cubicBezTo>
                <a:cubicBezTo>
                  <a:pt x="3094704" y="-55527"/>
                  <a:pt x="6533536" y="3467"/>
                  <a:pt x="6533536" y="3467"/>
                </a:cubicBezTo>
                <a:lnTo>
                  <a:pt x="6533536" y="3467"/>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096" name="Ελεύθερη σχεδίαση 3095"/>
          <p:cNvSpPr/>
          <p:nvPr/>
        </p:nvSpPr>
        <p:spPr>
          <a:xfrm>
            <a:off x="7315200" y="3495368"/>
            <a:ext cx="1342103" cy="545690"/>
          </a:xfrm>
          <a:custGeom>
            <a:avLst/>
            <a:gdLst>
              <a:gd name="connsiteX0" fmla="*/ 0 w 1342103"/>
              <a:gd name="connsiteY0" fmla="*/ 545690 h 545690"/>
              <a:gd name="connsiteX1" fmla="*/ 1342103 w 1342103"/>
              <a:gd name="connsiteY1" fmla="*/ 0 h 545690"/>
              <a:gd name="connsiteX2" fmla="*/ 1342103 w 1342103"/>
              <a:gd name="connsiteY2" fmla="*/ 0 h 545690"/>
            </a:gdLst>
            <a:ahLst/>
            <a:cxnLst>
              <a:cxn ang="0">
                <a:pos x="connsiteX0" y="connsiteY0"/>
              </a:cxn>
              <a:cxn ang="0">
                <a:pos x="connsiteX1" y="connsiteY1"/>
              </a:cxn>
              <a:cxn ang="0">
                <a:pos x="connsiteX2" y="connsiteY2"/>
              </a:cxn>
            </a:cxnLst>
            <a:rect l="l" t="t" r="r" b="b"/>
            <a:pathLst>
              <a:path w="1342103" h="545690">
                <a:moveTo>
                  <a:pt x="0" y="545690"/>
                </a:moveTo>
                <a:lnTo>
                  <a:pt x="1342103" y="0"/>
                </a:lnTo>
                <a:lnTo>
                  <a:pt x="1342103" y="0"/>
                </a:lnTo>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6" name="Ελεύθερη σχεδίαση 75"/>
          <p:cNvSpPr/>
          <p:nvPr/>
        </p:nvSpPr>
        <p:spPr>
          <a:xfrm>
            <a:off x="7211552" y="1525751"/>
            <a:ext cx="1342103" cy="545690"/>
          </a:xfrm>
          <a:custGeom>
            <a:avLst/>
            <a:gdLst>
              <a:gd name="connsiteX0" fmla="*/ 0 w 1342103"/>
              <a:gd name="connsiteY0" fmla="*/ 545690 h 545690"/>
              <a:gd name="connsiteX1" fmla="*/ 1342103 w 1342103"/>
              <a:gd name="connsiteY1" fmla="*/ 0 h 545690"/>
              <a:gd name="connsiteX2" fmla="*/ 1342103 w 1342103"/>
              <a:gd name="connsiteY2" fmla="*/ 0 h 545690"/>
            </a:gdLst>
            <a:ahLst/>
            <a:cxnLst>
              <a:cxn ang="0">
                <a:pos x="connsiteX0" y="connsiteY0"/>
              </a:cxn>
              <a:cxn ang="0">
                <a:pos x="connsiteX1" y="connsiteY1"/>
              </a:cxn>
              <a:cxn ang="0">
                <a:pos x="connsiteX2" y="connsiteY2"/>
              </a:cxn>
            </a:cxnLst>
            <a:rect l="l" t="t" r="r" b="b"/>
            <a:pathLst>
              <a:path w="1342103" h="545690">
                <a:moveTo>
                  <a:pt x="0" y="545690"/>
                </a:moveTo>
                <a:lnTo>
                  <a:pt x="1342103" y="0"/>
                </a:lnTo>
                <a:lnTo>
                  <a:pt x="1342103" y="0"/>
                </a:lnTo>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097" name="TextBox 3096"/>
          <p:cNvSpPr txBox="1"/>
          <p:nvPr/>
        </p:nvSpPr>
        <p:spPr>
          <a:xfrm>
            <a:off x="851724" y="2602200"/>
            <a:ext cx="432048" cy="2031325"/>
          </a:xfrm>
          <a:prstGeom prst="rect">
            <a:avLst/>
          </a:prstGeom>
          <a:noFill/>
        </p:spPr>
        <p:txBody>
          <a:bodyPr wrap="square" rtlCol="0">
            <a:spAutoFit/>
          </a:bodyPr>
          <a:lstStyle/>
          <a:p>
            <a:r>
              <a:rPr lang="el-GR" b="1" dirty="0" smtClean="0"/>
              <a:t>ΠΡΟΟΔΟΣ</a:t>
            </a:r>
            <a:endParaRPr lang="el-GR" b="1" dirty="0"/>
          </a:p>
        </p:txBody>
      </p:sp>
      <p:sp>
        <p:nvSpPr>
          <p:cNvPr id="3098" name="TextBox 3097"/>
          <p:cNvSpPr txBox="1"/>
          <p:nvPr/>
        </p:nvSpPr>
        <p:spPr>
          <a:xfrm>
            <a:off x="3707904" y="6488668"/>
            <a:ext cx="2711560" cy="369332"/>
          </a:xfrm>
          <a:prstGeom prst="rect">
            <a:avLst/>
          </a:prstGeom>
          <a:noFill/>
        </p:spPr>
        <p:txBody>
          <a:bodyPr wrap="square" rtlCol="0">
            <a:spAutoFit/>
          </a:bodyPr>
          <a:lstStyle/>
          <a:p>
            <a:pPr algn="ctr"/>
            <a:r>
              <a:rPr lang="el-GR" b="1" dirty="0" smtClean="0"/>
              <a:t>ΧΡΟΝΟΣ (ΕΒΔΟΜΑΔΕΣ</a:t>
            </a:r>
            <a:r>
              <a:rPr lang="el-GR" dirty="0" smtClean="0"/>
              <a:t>)</a:t>
            </a:r>
            <a:endParaRPr lang="el-GR" dirty="0"/>
          </a:p>
        </p:txBody>
      </p:sp>
      <p:sp>
        <p:nvSpPr>
          <p:cNvPr id="3101" name="Επεξήγηση με γραμμή 1 (χωρίς περίγραμμα) 3100"/>
          <p:cNvSpPr/>
          <p:nvPr/>
        </p:nvSpPr>
        <p:spPr>
          <a:xfrm flipH="1">
            <a:off x="6087658" y="1345731"/>
            <a:ext cx="1227542" cy="360040"/>
          </a:xfrm>
          <a:prstGeom prst="callout1">
            <a:avLst>
              <a:gd name="adj1" fmla="val 47424"/>
              <a:gd name="adj2" fmla="val -5508"/>
              <a:gd name="adj3" fmla="val 137078"/>
              <a:gd name="adj4" fmla="val -30210"/>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tx1"/>
                </a:solidFill>
              </a:rPr>
              <a:t>Στεροειδή</a:t>
            </a:r>
            <a:endParaRPr lang="el-GR" dirty="0">
              <a:solidFill>
                <a:schemeClr val="tx1"/>
              </a:solidFill>
            </a:endParaRPr>
          </a:p>
        </p:txBody>
      </p:sp>
      <p:sp>
        <p:nvSpPr>
          <p:cNvPr id="82" name="Επεξήγηση με γραμμή 1 (χωρίς περίγραμμα) 81"/>
          <p:cNvSpPr/>
          <p:nvPr/>
        </p:nvSpPr>
        <p:spPr>
          <a:xfrm flipH="1">
            <a:off x="5805693" y="3315348"/>
            <a:ext cx="1227542" cy="360040"/>
          </a:xfrm>
          <a:prstGeom prst="callout1">
            <a:avLst>
              <a:gd name="adj1" fmla="val 47424"/>
              <a:gd name="adj2" fmla="val -5508"/>
              <a:gd name="adj3" fmla="val 100211"/>
              <a:gd name="adj4" fmla="val -85477"/>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tx1"/>
                </a:solidFill>
              </a:rPr>
              <a:t>Στεροειδή</a:t>
            </a:r>
            <a:endParaRPr lang="el-GR" dirty="0">
              <a:solidFill>
                <a:schemeClr val="tx1"/>
              </a:solidFill>
            </a:endParaRPr>
          </a:p>
        </p:txBody>
      </p:sp>
      <p:sp>
        <p:nvSpPr>
          <p:cNvPr id="83" name="Επεξήγηση με γραμμή 1 (χωρίς περίγραμμα) 82"/>
          <p:cNvSpPr/>
          <p:nvPr/>
        </p:nvSpPr>
        <p:spPr>
          <a:xfrm flipH="1">
            <a:off x="4319487" y="1278466"/>
            <a:ext cx="1227542" cy="360040"/>
          </a:xfrm>
          <a:prstGeom prst="callout1">
            <a:avLst>
              <a:gd name="adj1" fmla="val 100676"/>
              <a:gd name="adj2" fmla="val 37744"/>
              <a:gd name="adj3" fmla="val 231294"/>
              <a:gd name="adj4" fmla="val 29863"/>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tx1"/>
                </a:solidFill>
              </a:rPr>
              <a:t>Δύναμη</a:t>
            </a:r>
            <a:endParaRPr lang="el-GR" dirty="0">
              <a:solidFill>
                <a:schemeClr val="tx1"/>
              </a:solidFill>
            </a:endParaRPr>
          </a:p>
        </p:txBody>
      </p:sp>
      <p:sp>
        <p:nvSpPr>
          <p:cNvPr id="84" name="Επεξήγηση με γραμμή 1 (χωρίς περίγραμμα) 83"/>
          <p:cNvSpPr/>
          <p:nvPr/>
        </p:nvSpPr>
        <p:spPr>
          <a:xfrm flipH="1">
            <a:off x="3880213" y="5004038"/>
            <a:ext cx="1355464" cy="360040"/>
          </a:xfrm>
          <a:prstGeom prst="callout1">
            <a:avLst>
              <a:gd name="adj1" fmla="val -14021"/>
              <a:gd name="adj2" fmla="val 78594"/>
              <a:gd name="adj3" fmla="val -75931"/>
              <a:gd name="adj4" fmla="val 123577"/>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tx1"/>
                </a:solidFill>
              </a:rPr>
              <a:t>Υπερτροφία</a:t>
            </a:r>
            <a:endParaRPr lang="el-GR" dirty="0">
              <a:solidFill>
                <a:schemeClr val="tx1"/>
              </a:solidFill>
            </a:endParaRPr>
          </a:p>
        </p:txBody>
      </p:sp>
      <p:sp>
        <p:nvSpPr>
          <p:cNvPr id="85" name="Επεξήγηση με γραμμή 1 (χωρίς περίγραμμα) 84"/>
          <p:cNvSpPr/>
          <p:nvPr/>
        </p:nvSpPr>
        <p:spPr>
          <a:xfrm flipH="1">
            <a:off x="3040250" y="3617862"/>
            <a:ext cx="1227542" cy="360040"/>
          </a:xfrm>
          <a:prstGeom prst="callout1">
            <a:avLst>
              <a:gd name="adj1" fmla="val 100676"/>
              <a:gd name="adj2" fmla="val 42550"/>
              <a:gd name="adj3" fmla="val 194426"/>
              <a:gd name="adj4" fmla="val 67108"/>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tx1"/>
                </a:solidFill>
              </a:rPr>
              <a:t>Νευρικό</a:t>
            </a:r>
            <a:endParaRPr lang="el-GR" dirty="0">
              <a:solidFill>
                <a:schemeClr val="tx1"/>
              </a:solidFill>
            </a:endParaRPr>
          </a:p>
        </p:txBody>
      </p:sp>
    </p:spTree>
    <p:extLst>
      <p:ext uri="{BB962C8B-B14F-4D97-AF65-F5344CB8AC3E}">
        <p14:creationId xmlns:p14="http://schemas.microsoft.com/office/powerpoint/2010/main" val="2382034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0"/>
            <a:ext cx="8229600" cy="1143000"/>
          </a:xfrm>
        </p:spPr>
        <p:txBody>
          <a:bodyPr>
            <a:normAutofit/>
          </a:bodyPr>
          <a:lstStyle/>
          <a:p>
            <a:r>
              <a:rPr lang="el-GR" sz="3600" b="1" dirty="0">
                <a:solidFill>
                  <a:srgbClr val="0070C0"/>
                </a:solidFill>
              </a:rPr>
              <a:t>Προσαρμογή</a:t>
            </a:r>
          </a:p>
        </p:txBody>
      </p:sp>
      <p:sp>
        <p:nvSpPr>
          <p:cNvPr id="3" name="Θέση περιεχομένου 2"/>
          <p:cNvSpPr>
            <a:spLocks noGrp="1"/>
          </p:cNvSpPr>
          <p:nvPr>
            <p:ph idx="1"/>
          </p:nvPr>
        </p:nvSpPr>
        <p:spPr>
          <a:xfrm>
            <a:off x="107504" y="1052736"/>
            <a:ext cx="8856984" cy="5688632"/>
          </a:xfrm>
        </p:spPr>
        <p:txBody>
          <a:bodyPr>
            <a:normAutofit/>
          </a:bodyPr>
          <a:lstStyle/>
          <a:p>
            <a:pPr>
              <a:buFont typeface="Wingdings" panose="05000000000000000000" pitchFamily="2" charset="2"/>
              <a:buChar char="Ø"/>
            </a:pPr>
            <a:r>
              <a:rPr lang="el-GR" dirty="0"/>
              <a:t>Μια μοναδική επιβάρυνση δεν επιτυγχάνει υψηλό βαθμό ανάπτυξης </a:t>
            </a:r>
            <a:r>
              <a:rPr lang="el-GR" dirty="0" smtClean="0"/>
              <a:t>των ενεργοποιούμενων </a:t>
            </a:r>
            <a:r>
              <a:rPr lang="el-GR" dirty="0"/>
              <a:t>λειτουργικών συστημάτων.</a:t>
            </a:r>
          </a:p>
          <a:p>
            <a:pPr>
              <a:buFont typeface="Wingdings" panose="05000000000000000000" pitchFamily="2" charset="2"/>
              <a:buChar char="Ø"/>
            </a:pPr>
            <a:r>
              <a:rPr lang="el-GR" dirty="0" smtClean="0"/>
              <a:t>Υποθετικά </a:t>
            </a:r>
            <a:r>
              <a:rPr lang="el-GR" dirty="0"/>
              <a:t>κάθε επιβάρυνση </a:t>
            </a:r>
            <a:r>
              <a:rPr lang="el-GR" dirty="0" smtClean="0"/>
              <a:t>αφήνει </a:t>
            </a:r>
            <a:r>
              <a:rPr lang="el-GR" dirty="0"/>
              <a:t>“</a:t>
            </a:r>
            <a:r>
              <a:rPr lang="el-GR" dirty="0" smtClean="0"/>
              <a:t>ίχνη“ τα </a:t>
            </a:r>
            <a:r>
              <a:rPr lang="el-GR" dirty="0"/>
              <a:t>οποία όταν επαναλαμβάνονται συχνά αθροίζονται και οδηγούν σε μια σταθερή </a:t>
            </a:r>
            <a:r>
              <a:rPr lang="el-GR" dirty="0" smtClean="0"/>
              <a:t>και υψηλότερη </a:t>
            </a:r>
            <a:r>
              <a:rPr lang="el-GR" dirty="0"/>
              <a:t>λειτουργική </a:t>
            </a:r>
            <a:r>
              <a:rPr lang="el-GR" dirty="0" smtClean="0"/>
              <a:t>κατάσταση.</a:t>
            </a:r>
          </a:p>
          <a:p>
            <a:pPr>
              <a:buFont typeface="Wingdings" panose="05000000000000000000" pitchFamily="2" charset="2"/>
              <a:buChar char="Ø"/>
            </a:pPr>
            <a:r>
              <a:rPr lang="el-GR" dirty="0" smtClean="0"/>
              <a:t>Η </a:t>
            </a:r>
            <a:r>
              <a:rPr lang="el-GR" dirty="0"/>
              <a:t>δημιουργία προσαρμογών απαιτεί να δίνονται οι νέες επιβαρύνσεις πριν χαθούν </a:t>
            </a:r>
            <a:r>
              <a:rPr lang="el-GR" dirty="0" smtClean="0"/>
              <a:t>οι προηγούμενες</a:t>
            </a:r>
            <a:r>
              <a:rPr lang="el-GR" dirty="0"/>
              <a:t>. </a:t>
            </a:r>
            <a:endParaRPr lang="el-GR" dirty="0" smtClean="0"/>
          </a:p>
        </p:txBody>
      </p:sp>
    </p:spTree>
    <p:extLst>
      <p:ext uri="{BB962C8B-B14F-4D97-AF65-F5344CB8AC3E}">
        <p14:creationId xmlns:p14="http://schemas.microsoft.com/office/powerpoint/2010/main" val="10519455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38755"/>
            <a:ext cx="8229600" cy="1143000"/>
          </a:xfrm>
        </p:spPr>
        <p:txBody>
          <a:bodyPr>
            <a:noAutofit/>
          </a:bodyPr>
          <a:lstStyle/>
          <a:p>
            <a:r>
              <a:rPr lang="el-GR" sz="2800" b="1" dirty="0">
                <a:solidFill>
                  <a:srgbClr val="002060"/>
                </a:solidFill>
              </a:rPr>
              <a:t>Επίπεδο προσαρμογών στα λειτουργικά συστήματα μετά από επαναλαμβανόμενα προπονητικά</a:t>
            </a:r>
            <a:br>
              <a:rPr lang="el-GR" sz="2800" b="1" dirty="0">
                <a:solidFill>
                  <a:srgbClr val="002060"/>
                </a:solidFill>
              </a:rPr>
            </a:br>
            <a:r>
              <a:rPr lang="el-GR" sz="2800" b="1" dirty="0">
                <a:solidFill>
                  <a:srgbClr val="002060"/>
                </a:solidFill>
              </a:rPr>
              <a:t>ερεθίσματα </a:t>
            </a:r>
            <a:r>
              <a:rPr lang="el-GR" sz="2000" dirty="0">
                <a:solidFill>
                  <a:srgbClr val="002060"/>
                </a:solidFill>
              </a:rPr>
              <a:t>(</a:t>
            </a:r>
            <a:r>
              <a:rPr lang="el-GR" sz="2000" dirty="0" err="1">
                <a:solidFill>
                  <a:srgbClr val="002060"/>
                </a:solidFill>
              </a:rPr>
              <a:t>Weineck</a:t>
            </a:r>
            <a:r>
              <a:rPr lang="el-GR" sz="2000" dirty="0">
                <a:solidFill>
                  <a:srgbClr val="002060"/>
                </a:solidFill>
              </a:rPr>
              <a:t>, 1994)</a:t>
            </a:r>
          </a:p>
        </p:txBody>
      </p:sp>
      <p:cxnSp>
        <p:nvCxnSpPr>
          <p:cNvPr id="4" name="Ευθύγραμμο βέλος σύνδεσης 3"/>
          <p:cNvCxnSpPr/>
          <p:nvPr/>
        </p:nvCxnSpPr>
        <p:spPr>
          <a:xfrm flipV="1">
            <a:off x="1355018" y="1651935"/>
            <a:ext cx="0" cy="43924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Ευθύγραμμο βέλος σύνδεσης 4"/>
          <p:cNvCxnSpPr/>
          <p:nvPr/>
        </p:nvCxnSpPr>
        <p:spPr>
          <a:xfrm flipV="1">
            <a:off x="1355018" y="6031941"/>
            <a:ext cx="5995770" cy="1692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Ελεύθερη σχεδίαση 5"/>
          <p:cNvSpPr/>
          <p:nvPr/>
        </p:nvSpPr>
        <p:spPr>
          <a:xfrm>
            <a:off x="1403648" y="2094576"/>
            <a:ext cx="5784018" cy="3931153"/>
          </a:xfrm>
          <a:custGeom>
            <a:avLst/>
            <a:gdLst>
              <a:gd name="connsiteX0" fmla="*/ 0 w 6946490"/>
              <a:gd name="connsiteY0" fmla="*/ 3931153 h 3931153"/>
              <a:gd name="connsiteX1" fmla="*/ 530942 w 6946490"/>
              <a:gd name="connsiteY1" fmla="*/ 2795527 h 3931153"/>
              <a:gd name="connsiteX2" fmla="*/ 1032387 w 6946490"/>
              <a:gd name="connsiteY2" fmla="*/ 1910624 h 3931153"/>
              <a:gd name="connsiteX3" fmla="*/ 1637071 w 6946490"/>
              <a:gd name="connsiteY3" fmla="*/ 1114211 h 3931153"/>
              <a:gd name="connsiteX4" fmla="*/ 2418735 w 6946490"/>
              <a:gd name="connsiteY4" fmla="*/ 524275 h 3931153"/>
              <a:gd name="connsiteX5" fmla="*/ 3097161 w 6946490"/>
              <a:gd name="connsiteY5" fmla="*/ 170314 h 3931153"/>
              <a:gd name="connsiteX6" fmla="*/ 4439264 w 6946490"/>
              <a:gd name="connsiteY6" fmla="*/ 8082 h 3931153"/>
              <a:gd name="connsiteX7" fmla="*/ 6946490 w 6946490"/>
              <a:gd name="connsiteY7" fmla="*/ 22830 h 3931153"/>
              <a:gd name="connsiteX8" fmla="*/ 6946490 w 6946490"/>
              <a:gd name="connsiteY8" fmla="*/ 22830 h 393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6490" h="3931153">
                <a:moveTo>
                  <a:pt x="0" y="3931153"/>
                </a:moveTo>
                <a:cubicBezTo>
                  <a:pt x="179439" y="3531717"/>
                  <a:pt x="358878" y="3132282"/>
                  <a:pt x="530942" y="2795527"/>
                </a:cubicBezTo>
                <a:cubicBezTo>
                  <a:pt x="703006" y="2458772"/>
                  <a:pt x="848032" y="2190843"/>
                  <a:pt x="1032387" y="1910624"/>
                </a:cubicBezTo>
                <a:cubicBezTo>
                  <a:pt x="1216742" y="1630405"/>
                  <a:pt x="1406013" y="1345269"/>
                  <a:pt x="1637071" y="1114211"/>
                </a:cubicBezTo>
                <a:cubicBezTo>
                  <a:pt x="1868129" y="883153"/>
                  <a:pt x="2175387" y="681591"/>
                  <a:pt x="2418735" y="524275"/>
                </a:cubicBezTo>
                <a:cubicBezTo>
                  <a:pt x="2662083" y="366959"/>
                  <a:pt x="2760406" y="256346"/>
                  <a:pt x="3097161" y="170314"/>
                </a:cubicBezTo>
                <a:cubicBezTo>
                  <a:pt x="3433916" y="84282"/>
                  <a:pt x="3797709" y="32663"/>
                  <a:pt x="4439264" y="8082"/>
                </a:cubicBezTo>
                <a:cubicBezTo>
                  <a:pt x="5080819" y="-16499"/>
                  <a:pt x="6946490" y="22830"/>
                  <a:pt x="6946490" y="22830"/>
                </a:cubicBezTo>
                <a:lnTo>
                  <a:pt x="6946490" y="22830"/>
                </a:lnTo>
              </a:path>
            </a:pathLst>
          </a:cu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Ελεύθερη σχεδίαση 9"/>
          <p:cNvSpPr/>
          <p:nvPr/>
        </p:nvSpPr>
        <p:spPr>
          <a:xfrm>
            <a:off x="1448972" y="3024554"/>
            <a:ext cx="5739619" cy="2982351"/>
          </a:xfrm>
          <a:custGeom>
            <a:avLst/>
            <a:gdLst>
              <a:gd name="connsiteX0" fmla="*/ 0 w 5739619"/>
              <a:gd name="connsiteY0" fmla="*/ 2982351 h 2982351"/>
              <a:gd name="connsiteX1" fmla="*/ 886265 w 5739619"/>
              <a:gd name="connsiteY1" fmla="*/ 1800664 h 2982351"/>
              <a:gd name="connsiteX2" fmla="*/ 2152357 w 5739619"/>
              <a:gd name="connsiteY2" fmla="*/ 717452 h 2982351"/>
              <a:gd name="connsiteX3" fmla="*/ 3151163 w 5739619"/>
              <a:gd name="connsiteY3" fmla="*/ 267286 h 2982351"/>
              <a:gd name="connsiteX4" fmla="*/ 4065563 w 5739619"/>
              <a:gd name="connsiteY4" fmla="*/ 56271 h 2982351"/>
              <a:gd name="connsiteX5" fmla="*/ 5739619 w 5739619"/>
              <a:gd name="connsiteY5" fmla="*/ 0 h 2982351"/>
              <a:gd name="connsiteX6" fmla="*/ 5739619 w 5739619"/>
              <a:gd name="connsiteY6" fmla="*/ 0 h 298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9619" h="2982351">
                <a:moveTo>
                  <a:pt x="0" y="2982351"/>
                </a:moveTo>
                <a:cubicBezTo>
                  <a:pt x="263769" y="2580249"/>
                  <a:pt x="527539" y="2178147"/>
                  <a:pt x="886265" y="1800664"/>
                </a:cubicBezTo>
                <a:cubicBezTo>
                  <a:pt x="1244991" y="1423181"/>
                  <a:pt x="1774874" y="973015"/>
                  <a:pt x="2152357" y="717452"/>
                </a:cubicBezTo>
                <a:cubicBezTo>
                  <a:pt x="2529840" y="461889"/>
                  <a:pt x="2832295" y="377483"/>
                  <a:pt x="3151163" y="267286"/>
                </a:cubicBezTo>
                <a:cubicBezTo>
                  <a:pt x="3470031" y="157089"/>
                  <a:pt x="3634154" y="100819"/>
                  <a:pt x="4065563" y="56271"/>
                </a:cubicBezTo>
                <a:cubicBezTo>
                  <a:pt x="4496972" y="11723"/>
                  <a:pt x="5739619" y="0"/>
                  <a:pt x="5739619" y="0"/>
                </a:cubicBezTo>
                <a:lnTo>
                  <a:pt x="5739619" y="0"/>
                </a:lnTo>
              </a:path>
            </a:pathLst>
          </a:custGeom>
          <a:no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Ελεύθερη σχεδίαση 12"/>
          <p:cNvSpPr/>
          <p:nvPr/>
        </p:nvSpPr>
        <p:spPr>
          <a:xfrm rot="154055">
            <a:off x="1499059" y="3848179"/>
            <a:ext cx="5655212" cy="2278966"/>
          </a:xfrm>
          <a:custGeom>
            <a:avLst/>
            <a:gdLst>
              <a:gd name="connsiteX0" fmla="*/ 0 w 5655212"/>
              <a:gd name="connsiteY0" fmla="*/ 2278966 h 2278966"/>
              <a:gd name="connsiteX1" fmla="*/ 2110154 w 5655212"/>
              <a:gd name="connsiteY1" fmla="*/ 787791 h 2278966"/>
              <a:gd name="connsiteX2" fmla="*/ 3910818 w 5655212"/>
              <a:gd name="connsiteY2" fmla="*/ 154745 h 2278966"/>
              <a:gd name="connsiteX3" fmla="*/ 5655212 w 5655212"/>
              <a:gd name="connsiteY3" fmla="*/ 0 h 2278966"/>
              <a:gd name="connsiteX4" fmla="*/ 5655212 w 5655212"/>
              <a:gd name="connsiteY4" fmla="*/ 0 h 2278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5212" h="2278966">
                <a:moveTo>
                  <a:pt x="0" y="2278966"/>
                </a:moveTo>
                <a:cubicBezTo>
                  <a:pt x="729175" y="1710397"/>
                  <a:pt x="1458351" y="1141828"/>
                  <a:pt x="2110154" y="787791"/>
                </a:cubicBezTo>
                <a:cubicBezTo>
                  <a:pt x="2761957" y="433754"/>
                  <a:pt x="3319975" y="286043"/>
                  <a:pt x="3910818" y="154745"/>
                </a:cubicBezTo>
                <a:cubicBezTo>
                  <a:pt x="4501661" y="23447"/>
                  <a:pt x="5655212" y="0"/>
                  <a:pt x="5655212" y="0"/>
                </a:cubicBezTo>
                <a:lnTo>
                  <a:pt x="5655212" y="0"/>
                </a:lnTo>
              </a:path>
            </a:pathLst>
          </a:custGeom>
          <a:noFill/>
          <a:ln w="381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TextBox 13"/>
          <p:cNvSpPr txBox="1"/>
          <p:nvPr/>
        </p:nvSpPr>
        <p:spPr>
          <a:xfrm>
            <a:off x="6756976" y="6269771"/>
            <a:ext cx="1187624" cy="338554"/>
          </a:xfrm>
          <a:prstGeom prst="rect">
            <a:avLst/>
          </a:prstGeom>
          <a:noFill/>
        </p:spPr>
        <p:txBody>
          <a:bodyPr wrap="square" rtlCol="0">
            <a:spAutoFit/>
          </a:bodyPr>
          <a:lstStyle/>
          <a:p>
            <a:pPr algn="ctr"/>
            <a:r>
              <a:rPr lang="el-GR" sz="1600" b="1" dirty="0" smtClean="0"/>
              <a:t>Χρόνος</a:t>
            </a:r>
            <a:endParaRPr lang="el-GR" sz="1600" b="1" dirty="0"/>
          </a:p>
        </p:txBody>
      </p:sp>
      <p:sp>
        <p:nvSpPr>
          <p:cNvPr id="15" name="TextBox 14"/>
          <p:cNvSpPr txBox="1"/>
          <p:nvPr/>
        </p:nvSpPr>
        <p:spPr>
          <a:xfrm>
            <a:off x="167394" y="1281755"/>
            <a:ext cx="1524286" cy="338554"/>
          </a:xfrm>
          <a:prstGeom prst="rect">
            <a:avLst/>
          </a:prstGeom>
          <a:noFill/>
        </p:spPr>
        <p:txBody>
          <a:bodyPr wrap="square" rtlCol="0">
            <a:spAutoFit/>
          </a:bodyPr>
          <a:lstStyle/>
          <a:p>
            <a:pPr algn="ctr"/>
            <a:r>
              <a:rPr lang="el-GR" sz="1600" b="1" dirty="0" smtClean="0"/>
              <a:t>Προσαρμογή %</a:t>
            </a:r>
            <a:endParaRPr lang="el-GR" sz="1600" b="1" dirty="0"/>
          </a:p>
        </p:txBody>
      </p:sp>
      <p:pic>
        <p:nvPicPr>
          <p:cNvPr id="102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bright="-21000"/>
                    </a14:imgEffect>
                  </a14:imgLayer>
                </a14:imgProps>
              </a:ext>
              <a:ext uri="{28A0092B-C50C-407E-A947-70E740481C1C}">
                <a14:useLocalDpi xmlns:a14="http://schemas.microsoft.com/office/drawing/2010/main" val="0"/>
              </a:ext>
            </a:extLst>
          </a:blip>
          <a:srcRect/>
          <a:stretch>
            <a:fillRect/>
          </a:stretch>
        </p:blipFill>
        <p:spPr bwMode="auto">
          <a:xfrm>
            <a:off x="7596336" y="1074110"/>
            <a:ext cx="1114200" cy="11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4000"/>
                    </a14:imgEffect>
                  </a14:imgLayer>
                </a14:imgProps>
              </a:ext>
              <a:ext uri="{28A0092B-C50C-407E-A947-70E740481C1C}">
                <a14:useLocalDpi xmlns:a14="http://schemas.microsoft.com/office/drawing/2010/main" val="0"/>
              </a:ext>
            </a:extLst>
          </a:blip>
          <a:srcRect l="10558" r="9245"/>
          <a:stretch>
            <a:fillRect/>
          </a:stretch>
        </p:blipFill>
        <p:spPr bwMode="auto">
          <a:xfrm>
            <a:off x="7590945" y="2348880"/>
            <a:ext cx="1095153" cy="1188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harpenSoften amount="54000"/>
                    </a14:imgEffect>
                    <a14:imgEffect>
                      <a14:brightnessContrast bright="-22000"/>
                    </a14:imgEffect>
                  </a14:imgLayer>
                </a14:imgProps>
              </a:ext>
              <a:ext uri="{28A0092B-C50C-407E-A947-70E740481C1C}">
                <a14:useLocalDpi xmlns:a14="http://schemas.microsoft.com/office/drawing/2010/main" val="0"/>
              </a:ext>
            </a:extLst>
          </a:blip>
          <a:srcRect l="45838" r="2980" b="66846"/>
          <a:stretch/>
        </p:blipFill>
        <p:spPr bwMode="auto">
          <a:xfrm>
            <a:off x="7596336" y="3588100"/>
            <a:ext cx="1114200" cy="10650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07781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3528" y="404664"/>
            <a:ext cx="8229600" cy="1143000"/>
          </a:xfrm>
        </p:spPr>
        <p:txBody>
          <a:bodyPr>
            <a:noAutofit/>
          </a:bodyPr>
          <a:lstStyle/>
          <a:p>
            <a:r>
              <a:rPr lang="el-GR" sz="3200" b="1" dirty="0" smtClean="0">
                <a:solidFill>
                  <a:srgbClr val="0070C0"/>
                </a:solidFill>
              </a:rPr>
              <a:t>ΒΙΟΛΟΓΙΚΟΙ ΝΟΜΟΙ ΠΑΝΩ ΣΤΟΥΣ ΟΠΟΙΟΥΣ ΒΑΣΙΖΕΤΑΙ Η ΠΡΟΠΟΝΗΣΗ</a:t>
            </a:r>
            <a:br>
              <a:rPr lang="el-GR" sz="3200" b="1" dirty="0" smtClean="0">
                <a:solidFill>
                  <a:srgbClr val="0070C0"/>
                </a:solidFill>
              </a:rPr>
            </a:br>
            <a:r>
              <a:rPr lang="el-GR" sz="3200" b="1" dirty="0" smtClean="0">
                <a:solidFill>
                  <a:srgbClr val="0070C0"/>
                </a:solidFill>
              </a:rPr>
              <a:t>1</a:t>
            </a:r>
            <a:r>
              <a:rPr lang="el-GR" sz="3200" b="1" dirty="0">
                <a:solidFill>
                  <a:srgbClr val="0070C0"/>
                </a:solidFill>
              </a:rPr>
              <a:t>. Ομοιοστασία: </a:t>
            </a:r>
          </a:p>
        </p:txBody>
      </p:sp>
      <p:sp>
        <p:nvSpPr>
          <p:cNvPr id="3" name="Θέση περιεχομένου 2"/>
          <p:cNvSpPr>
            <a:spLocks noGrp="1"/>
          </p:cNvSpPr>
          <p:nvPr>
            <p:ph idx="1"/>
          </p:nvPr>
        </p:nvSpPr>
        <p:spPr>
          <a:xfrm>
            <a:off x="0" y="1772816"/>
            <a:ext cx="9144000" cy="4525963"/>
          </a:xfrm>
        </p:spPr>
        <p:txBody>
          <a:bodyPr>
            <a:noAutofit/>
          </a:bodyPr>
          <a:lstStyle/>
          <a:p>
            <a:r>
              <a:rPr lang="el-GR" sz="2400" dirty="0" smtClean="0"/>
              <a:t>Ομοιοστασία </a:t>
            </a:r>
            <a:r>
              <a:rPr lang="el-GR" sz="2400" dirty="0"/>
              <a:t>είναι η διαδικασία αυτορρύθμισης  που κάθε οργανισμός τείνει </a:t>
            </a:r>
            <a:r>
              <a:rPr lang="el-GR" sz="2400" dirty="0" smtClean="0"/>
              <a:t>να διατηρήσει </a:t>
            </a:r>
            <a:r>
              <a:rPr lang="el-GR" sz="2400" dirty="0"/>
              <a:t>σταθερές (δυναμική ισορροπία) ορισμένες βιολογικές παραμέτρους του (π.χ. </a:t>
            </a:r>
            <a:r>
              <a:rPr lang="el-GR" sz="2400" dirty="0" smtClean="0"/>
              <a:t>τη θερμοκρασία</a:t>
            </a:r>
            <a:r>
              <a:rPr lang="el-GR" sz="2400" dirty="0"/>
              <a:t>, τη σύνθεση του αίματος κ.τ.λ.), προκειμένου να αντισταθμίσει τις μεταβολές </a:t>
            </a:r>
            <a:r>
              <a:rPr lang="el-GR" sz="2400" dirty="0" smtClean="0"/>
              <a:t>του περιβάλλοντος </a:t>
            </a:r>
            <a:r>
              <a:rPr lang="el-GR" sz="2400" dirty="0"/>
              <a:t>(Μπαμπινιώτης, 1998)</a:t>
            </a:r>
          </a:p>
          <a:p>
            <a:r>
              <a:rPr lang="el-GR" sz="2400" dirty="0"/>
              <a:t>Στην προπονητική διαδικασία, τα ερεθίσματα που τίθενται στην προπόνηση (π.χ. </a:t>
            </a:r>
            <a:r>
              <a:rPr lang="el-GR" sz="2400" dirty="0" smtClean="0"/>
              <a:t>δύναμης, αντοχής</a:t>
            </a:r>
            <a:r>
              <a:rPr lang="el-GR" sz="2400" dirty="0"/>
              <a:t>) διαταράσσουν τη δυναμική ισορροπία του οργανισμού. Η συχνή επανάληψη </a:t>
            </a:r>
            <a:r>
              <a:rPr lang="el-GR" sz="2400" dirty="0" smtClean="0"/>
              <a:t>των ερεθισμάτων </a:t>
            </a:r>
            <a:r>
              <a:rPr lang="el-GR" sz="2400" dirty="0"/>
              <a:t>αυτών δεν έχει ως αποτέλεσμα μόνο την προσαρμογή του οργανισμού </a:t>
            </a:r>
            <a:r>
              <a:rPr lang="el-GR" sz="2400" dirty="0" smtClean="0"/>
              <a:t>στα συγκεκριμένα </a:t>
            </a:r>
            <a:r>
              <a:rPr lang="el-GR" sz="2400" dirty="0"/>
              <a:t>ερεθίσματα (αρχή της εξειδίκευσης), αλλά επιπλέον και την </a:t>
            </a:r>
            <a:r>
              <a:rPr lang="el-GR" sz="2400" dirty="0" smtClean="0"/>
              <a:t>οικονομικότερη επίτευξή </a:t>
            </a:r>
            <a:r>
              <a:rPr lang="el-GR" sz="2400" dirty="0"/>
              <a:t>της.</a:t>
            </a:r>
          </a:p>
        </p:txBody>
      </p:sp>
    </p:spTree>
    <p:extLst>
      <p:ext uri="{BB962C8B-B14F-4D97-AF65-F5344CB8AC3E}">
        <p14:creationId xmlns:p14="http://schemas.microsoft.com/office/powerpoint/2010/main" val="24147112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67544" y="0"/>
            <a:ext cx="8229600" cy="1143000"/>
          </a:xfrm>
        </p:spPr>
        <p:txBody>
          <a:bodyPr/>
          <a:lstStyle/>
          <a:p>
            <a:pPr>
              <a:defRPr/>
            </a:pPr>
            <a:r>
              <a:rPr lang="el-GR" altLang="el-GR" dirty="0" smtClean="0">
                <a:effectLst>
                  <a:outerShdw blurRad="38100" dist="38100" dir="2700000" algn="tl">
                    <a:srgbClr val="C0C0C0"/>
                  </a:outerShdw>
                </a:effectLst>
              </a:rPr>
              <a:t> </a:t>
            </a:r>
            <a:r>
              <a:rPr lang="el-GR" altLang="el-GR" b="1" dirty="0" smtClean="0">
                <a:solidFill>
                  <a:srgbClr val="C00000"/>
                </a:solidFill>
                <a:effectLst>
                  <a:outerShdw blurRad="38100" dist="38100" dir="2700000" algn="tl">
                    <a:srgbClr val="C0C0C0"/>
                  </a:outerShdw>
                </a:effectLst>
              </a:rPr>
              <a:t>ΠΡΟΠΟΝΗΤΙΚΗ</a:t>
            </a:r>
            <a:endParaRPr lang="el-GR" altLang="el-GR" b="1" dirty="0">
              <a:solidFill>
                <a:srgbClr val="C00000"/>
              </a:solidFill>
              <a:effectLst>
                <a:outerShdw blurRad="38100" dist="38100" dir="2700000" algn="tl">
                  <a:srgbClr val="C0C0C0"/>
                </a:outerShdw>
              </a:effectLst>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484784"/>
            <a:ext cx="4639153" cy="3254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87" name="Rectangle 3"/>
          <p:cNvSpPr>
            <a:spLocks noGrp="1" noChangeArrowheads="1"/>
          </p:cNvSpPr>
          <p:nvPr>
            <p:ph type="body" idx="1"/>
          </p:nvPr>
        </p:nvSpPr>
        <p:spPr>
          <a:xfrm>
            <a:off x="539552" y="1052736"/>
            <a:ext cx="8229600" cy="5602560"/>
          </a:xfrm>
        </p:spPr>
        <p:txBody>
          <a:bodyPr>
            <a:normAutofit fontScale="85000" lnSpcReduction="20000"/>
          </a:bodyPr>
          <a:lstStyle/>
          <a:p>
            <a:r>
              <a:rPr lang="el-GR" altLang="el-GR" b="1" dirty="0" smtClean="0"/>
              <a:t>Προπονητική είναι η θεωρία των ενεργειών της προπόνησης. (</a:t>
            </a:r>
            <a:r>
              <a:rPr lang="el-GR" altLang="el-GR" b="1" dirty="0" err="1" smtClean="0"/>
              <a:t>Martin</a:t>
            </a:r>
            <a:r>
              <a:rPr lang="el-GR" altLang="el-GR" b="1" dirty="0" smtClean="0"/>
              <a:t> 1995).</a:t>
            </a:r>
          </a:p>
          <a:p>
            <a:endParaRPr lang="el-GR" altLang="el-GR" b="1" dirty="0"/>
          </a:p>
          <a:p>
            <a:pPr marL="0" indent="0">
              <a:buNone/>
            </a:pPr>
            <a:endParaRPr lang="el-GR" altLang="el-GR" b="1" dirty="0" smtClean="0"/>
          </a:p>
          <a:p>
            <a:r>
              <a:rPr lang="el-GR" altLang="el-GR" b="1" dirty="0" smtClean="0"/>
              <a:t>Προπονητική είναι η επιστήμη που ασχολείται με το σχεδιασμό των προπονητικών επιβαρύνσεων</a:t>
            </a:r>
          </a:p>
          <a:p>
            <a:endParaRPr lang="el-GR" altLang="el-GR" b="1" dirty="0"/>
          </a:p>
          <a:p>
            <a:pPr marL="0" indent="0">
              <a:buNone/>
            </a:pPr>
            <a:endParaRPr lang="el-GR" altLang="el-GR" b="1" dirty="0" smtClean="0"/>
          </a:p>
          <a:p>
            <a:pPr marL="0" indent="0">
              <a:buNone/>
            </a:pPr>
            <a:endParaRPr lang="el-GR" altLang="el-GR" b="1" dirty="0" smtClean="0"/>
          </a:p>
          <a:p>
            <a:r>
              <a:rPr lang="el-GR" altLang="el-GR" b="1" dirty="0" smtClean="0"/>
              <a:t>Η επιβάρυνση στην προπόνηση αναφέρεται στην ένταση, στη διάρκεια και στη συχνότητα των ερεθισμάτων που μπορεί να δεχθεί το συγκεκριμένο σύστημα αλλά και το σύνολο του οργανισμού τη συγκεκριμένη χρονική στιγμή</a:t>
            </a:r>
          </a:p>
          <a:p>
            <a:endParaRPr lang="el-GR" altLang="el-GR" b="1" dirty="0" smtClean="0"/>
          </a:p>
        </p:txBody>
      </p:sp>
    </p:spTree>
    <p:extLst>
      <p:ext uri="{BB962C8B-B14F-4D97-AF65-F5344CB8AC3E}">
        <p14:creationId xmlns:p14="http://schemas.microsoft.com/office/powerpoint/2010/main" val="17907126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33915"/>
            <a:ext cx="8507288" cy="1143000"/>
          </a:xfrm>
        </p:spPr>
        <p:txBody>
          <a:bodyPr>
            <a:normAutofit fontScale="90000"/>
          </a:bodyPr>
          <a:lstStyle/>
          <a:p>
            <a:r>
              <a:rPr lang="el-GR" sz="3600" b="1" dirty="0">
                <a:solidFill>
                  <a:srgbClr val="0070C0"/>
                </a:solidFill>
              </a:rPr>
              <a:t>2. Κανόνας της διαβάθμισης των προπονητικών ερεθισμάτων </a:t>
            </a:r>
            <a:r>
              <a:rPr lang="el-GR" sz="2200" dirty="0">
                <a:solidFill>
                  <a:srgbClr val="0070C0"/>
                </a:solidFill>
              </a:rPr>
              <a:t>(βαθμίδες επιβάρυνσης</a:t>
            </a:r>
            <a:r>
              <a:rPr lang="el-GR" sz="2200" dirty="0" smtClean="0">
                <a:solidFill>
                  <a:srgbClr val="0070C0"/>
                </a:solidFill>
              </a:rPr>
              <a:t>)</a:t>
            </a:r>
            <a:endParaRPr lang="el-GR" sz="2200" dirty="0">
              <a:solidFill>
                <a:srgbClr val="0070C0"/>
              </a:solidFill>
            </a:endParaRPr>
          </a:p>
        </p:txBody>
      </p:sp>
      <p:sp>
        <p:nvSpPr>
          <p:cNvPr id="3" name="Θέση περιεχομένου 2"/>
          <p:cNvSpPr>
            <a:spLocks noGrp="1"/>
          </p:cNvSpPr>
          <p:nvPr>
            <p:ph idx="1"/>
          </p:nvPr>
        </p:nvSpPr>
        <p:spPr>
          <a:xfrm>
            <a:off x="467544" y="1310034"/>
            <a:ext cx="8229600" cy="4525963"/>
          </a:xfrm>
        </p:spPr>
        <p:txBody>
          <a:bodyPr>
            <a:normAutofit fontScale="70000" lnSpcReduction="20000"/>
          </a:bodyPr>
          <a:lstStyle/>
          <a:p>
            <a:pPr marL="0" indent="0">
              <a:buNone/>
            </a:pPr>
            <a:r>
              <a:rPr lang="el-GR" dirty="0" smtClean="0"/>
              <a:t>1.Ερεθίσματα </a:t>
            </a:r>
            <a:r>
              <a:rPr lang="el-GR" dirty="0"/>
              <a:t>πολύ ασθενή που βρίσκονται </a:t>
            </a:r>
            <a:r>
              <a:rPr lang="el-GR" b="1" dirty="0"/>
              <a:t>κάτω από το </a:t>
            </a:r>
            <a:r>
              <a:rPr lang="el-GR" u="sng" dirty="0" smtClean="0"/>
              <a:t>κατώφλι</a:t>
            </a:r>
            <a:r>
              <a:rPr lang="el-GR" dirty="0" smtClean="0"/>
              <a:t>       </a:t>
            </a:r>
            <a:r>
              <a:rPr lang="el-GR" i="1" dirty="0" smtClean="0"/>
              <a:t>είναι αναποτελεσματικά</a:t>
            </a:r>
            <a:r>
              <a:rPr lang="el-GR" dirty="0" smtClean="0"/>
              <a:t>.</a:t>
            </a:r>
          </a:p>
          <a:p>
            <a:pPr marL="0" indent="0">
              <a:buNone/>
            </a:pPr>
            <a:endParaRPr lang="el-GR" dirty="0" smtClean="0"/>
          </a:p>
          <a:p>
            <a:pPr marL="0" indent="0">
              <a:buNone/>
            </a:pPr>
            <a:r>
              <a:rPr lang="el-GR" dirty="0" smtClean="0"/>
              <a:t>2</a:t>
            </a:r>
            <a:r>
              <a:rPr lang="el-GR" dirty="0"/>
              <a:t>. Ερεθίσματα </a:t>
            </a:r>
            <a:r>
              <a:rPr lang="el-GR" u="sng" dirty="0"/>
              <a:t>ασθενή πάνω από το </a:t>
            </a:r>
            <a:r>
              <a:rPr lang="el-GR" u="sng" dirty="0" smtClean="0"/>
              <a:t>κατώφλι  </a:t>
            </a:r>
            <a:r>
              <a:rPr lang="el-GR" b="1" dirty="0" smtClean="0"/>
              <a:t>= </a:t>
            </a:r>
            <a:r>
              <a:rPr lang="el-GR" dirty="0" smtClean="0"/>
              <a:t>  </a:t>
            </a:r>
            <a:r>
              <a:rPr lang="el-GR" i="1" dirty="0" smtClean="0"/>
              <a:t>διατηρούν </a:t>
            </a:r>
            <a:r>
              <a:rPr lang="el-GR" i="1" dirty="0"/>
              <a:t>το λειτουργικό </a:t>
            </a:r>
            <a:r>
              <a:rPr lang="el-GR" i="1" dirty="0" smtClean="0"/>
              <a:t>επίπεδο</a:t>
            </a:r>
          </a:p>
          <a:p>
            <a:pPr marL="0" indent="0">
              <a:buNone/>
            </a:pPr>
            <a:endParaRPr lang="el-GR" i="1" dirty="0"/>
          </a:p>
          <a:p>
            <a:pPr marL="0" indent="0">
              <a:buNone/>
            </a:pPr>
            <a:r>
              <a:rPr lang="el-GR" dirty="0"/>
              <a:t>3. Ερεθίσματα </a:t>
            </a:r>
            <a:r>
              <a:rPr lang="el-GR" u="sng" dirty="0"/>
              <a:t>έντονα πάνω από το κατώφλι  </a:t>
            </a:r>
            <a:r>
              <a:rPr lang="el-GR" u="sng" dirty="0" smtClean="0"/>
              <a:t>    </a:t>
            </a:r>
            <a:r>
              <a:rPr lang="el-GR" i="1" dirty="0" smtClean="0"/>
              <a:t>είναι </a:t>
            </a:r>
            <a:r>
              <a:rPr lang="el-GR" i="1" dirty="0"/>
              <a:t>τα πλέον ευνοϊκά και </a:t>
            </a:r>
            <a:r>
              <a:rPr lang="el-GR" i="1" dirty="0" smtClean="0"/>
              <a:t>προκαλούν φυσιολογικές </a:t>
            </a:r>
            <a:r>
              <a:rPr lang="el-GR" i="1" dirty="0"/>
              <a:t>και ανατομικές αλλαγές</a:t>
            </a:r>
            <a:r>
              <a:rPr lang="el-GR" i="1" dirty="0" smtClean="0"/>
              <a:t>.</a:t>
            </a:r>
          </a:p>
          <a:p>
            <a:pPr marL="0" indent="0">
              <a:buNone/>
            </a:pPr>
            <a:endParaRPr lang="el-GR" i="1" dirty="0"/>
          </a:p>
          <a:p>
            <a:pPr marL="0" indent="0">
              <a:buNone/>
            </a:pPr>
            <a:r>
              <a:rPr lang="el-GR" dirty="0"/>
              <a:t>4. Ερεθίσματα </a:t>
            </a:r>
            <a:r>
              <a:rPr lang="el-GR" u="sng" dirty="0"/>
              <a:t>πολύ έντονα πάνω από το κατώφλι </a:t>
            </a:r>
            <a:r>
              <a:rPr lang="el-GR" u="sng" dirty="0" smtClean="0"/>
              <a:t>      </a:t>
            </a:r>
            <a:r>
              <a:rPr lang="el-GR" i="1" dirty="0"/>
              <a:t>βλάπτουν τη λειτουργία του οργανισμού.</a:t>
            </a:r>
          </a:p>
          <a:p>
            <a:pPr marL="0" indent="0">
              <a:buNone/>
            </a:pPr>
            <a:r>
              <a:rPr lang="el-GR" dirty="0" smtClean="0"/>
              <a:t>Η </a:t>
            </a:r>
            <a:r>
              <a:rPr lang="el-GR" dirty="0"/>
              <a:t>τιμή των ορίων των ερεθισμάτων εξαρτάται από την κατάσταση </a:t>
            </a:r>
            <a:r>
              <a:rPr lang="el-GR" dirty="0" smtClean="0"/>
              <a:t>απόδοσης του </a:t>
            </a:r>
            <a:r>
              <a:rPr lang="el-GR" dirty="0"/>
              <a:t>αθλητή (προπονητική ηλικία, προπονητική κατάσταση, περίοδος ΜΑΚ κ.α.).</a:t>
            </a:r>
          </a:p>
        </p:txBody>
      </p:sp>
      <p:cxnSp>
        <p:nvCxnSpPr>
          <p:cNvPr id="5" name="Ευθύγραμμο βέλος σύνδεσης 4"/>
          <p:cNvCxnSpPr/>
          <p:nvPr/>
        </p:nvCxnSpPr>
        <p:spPr>
          <a:xfrm flipV="1">
            <a:off x="6084168" y="3284984"/>
            <a:ext cx="0" cy="2880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Ευθύγραμμο βέλος σύνδεσης 6"/>
          <p:cNvCxnSpPr/>
          <p:nvPr/>
        </p:nvCxnSpPr>
        <p:spPr>
          <a:xfrm flipV="1">
            <a:off x="5796136" y="3140968"/>
            <a:ext cx="0" cy="2880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Ευθύγραμμο βέλος σύνδεσης 10"/>
          <p:cNvCxnSpPr/>
          <p:nvPr/>
        </p:nvCxnSpPr>
        <p:spPr>
          <a:xfrm>
            <a:off x="8172400" y="1276915"/>
            <a:ext cx="0" cy="36004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Ευθύγραμμο βέλος σύνδεσης 20"/>
          <p:cNvCxnSpPr/>
          <p:nvPr/>
        </p:nvCxnSpPr>
        <p:spPr>
          <a:xfrm flipV="1">
            <a:off x="6444208" y="4005064"/>
            <a:ext cx="0" cy="46071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0659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37258" y="-171400"/>
            <a:ext cx="8229600" cy="1143000"/>
          </a:xfrm>
        </p:spPr>
        <p:txBody>
          <a:bodyPr>
            <a:normAutofit/>
          </a:bodyPr>
          <a:lstStyle/>
          <a:p>
            <a:r>
              <a:rPr lang="el-GR" sz="3600" b="1" dirty="0">
                <a:solidFill>
                  <a:srgbClr val="0070C0"/>
                </a:solidFill>
              </a:rPr>
              <a:t>3. Παραβολική καμπύλη</a:t>
            </a:r>
          </a:p>
        </p:txBody>
      </p:sp>
      <p:sp>
        <p:nvSpPr>
          <p:cNvPr id="4" name="Ορθογώνιο 3"/>
          <p:cNvSpPr/>
          <p:nvPr/>
        </p:nvSpPr>
        <p:spPr>
          <a:xfrm>
            <a:off x="931719" y="5085184"/>
            <a:ext cx="430161"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Ορθογώνιο 4"/>
          <p:cNvSpPr/>
          <p:nvPr/>
        </p:nvSpPr>
        <p:spPr>
          <a:xfrm>
            <a:off x="929832" y="5301208"/>
            <a:ext cx="432048" cy="44465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Ορθογώνιο 12"/>
          <p:cNvSpPr/>
          <p:nvPr/>
        </p:nvSpPr>
        <p:spPr>
          <a:xfrm>
            <a:off x="1361880" y="4645332"/>
            <a:ext cx="432048" cy="1087923"/>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Ορθογώνιο 13"/>
          <p:cNvSpPr/>
          <p:nvPr/>
        </p:nvSpPr>
        <p:spPr>
          <a:xfrm>
            <a:off x="1793928" y="4113076"/>
            <a:ext cx="432048" cy="162018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Ορθογώνιο 14"/>
          <p:cNvSpPr/>
          <p:nvPr/>
        </p:nvSpPr>
        <p:spPr>
          <a:xfrm>
            <a:off x="2225976" y="4293096"/>
            <a:ext cx="432048" cy="144016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Ορθογώνιο 15"/>
          <p:cNvSpPr/>
          <p:nvPr/>
        </p:nvSpPr>
        <p:spPr>
          <a:xfrm>
            <a:off x="2667548" y="4113076"/>
            <a:ext cx="432048" cy="162018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Ορθογώνιο 16"/>
          <p:cNvSpPr/>
          <p:nvPr/>
        </p:nvSpPr>
        <p:spPr>
          <a:xfrm>
            <a:off x="3099596" y="4132816"/>
            <a:ext cx="432048" cy="160044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Ορθογώνιο 17"/>
          <p:cNvSpPr/>
          <p:nvPr/>
        </p:nvSpPr>
        <p:spPr>
          <a:xfrm>
            <a:off x="3531644" y="3804644"/>
            <a:ext cx="432048" cy="1928613"/>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Ορθογώνιο 18"/>
          <p:cNvSpPr/>
          <p:nvPr/>
        </p:nvSpPr>
        <p:spPr>
          <a:xfrm>
            <a:off x="3963692" y="3712679"/>
            <a:ext cx="432048" cy="2020577"/>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Ορθογώνιο 19"/>
          <p:cNvSpPr/>
          <p:nvPr/>
        </p:nvSpPr>
        <p:spPr>
          <a:xfrm>
            <a:off x="4395740" y="3627021"/>
            <a:ext cx="432048" cy="210623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Ορθογώνιο 20"/>
          <p:cNvSpPr/>
          <p:nvPr/>
        </p:nvSpPr>
        <p:spPr>
          <a:xfrm>
            <a:off x="4827788" y="3866418"/>
            <a:ext cx="432048" cy="1866837"/>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Ορθογώνιο 21"/>
          <p:cNvSpPr/>
          <p:nvPr/>
        </p:nvSpPr>
        <p:spPr>
          <a:xfrm>
            <a:off x="5259836" y="3627021"/>
            <a:ext cx="432048" cy="210623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Ορθογώνιο 22"/>
          <p:cNvSpPr/>
          <p:nvPr/>
        </p:nvSpPr>
        <p:spPr>
          <a:xfrm>
            <a:off x="5691884" y="3467959"/>
            <a:ext cx="432048" cy="2265297"/>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Ορθογώνιο 23"/>
          <p:cNvSpPr/>
          <p:nvPr/>
        </p:nvSpPr>
        <p:spPr>
          <a:xfrm>
            <a:off x="6129187" y="3467959"/>
            <a:ext cx="432048" cy="226529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5" name="Ορθογώνιο 24"/>
          <p:cNvSpPr/>
          <p:nvPr/>
        </p:nvSpPr>
        <p:spPr>
          <a:xfrm>
            <a:off x="6561235" y="3646129"/>
            <a:ext cx="432048" cy="2087127"/>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 name="Ορθογώνιο 25"/>
          <p:cNvSpPr/>
          <p:nvPr/>
        </p:nvSpPr>
        <p:spPr>
          <a:xfrm>
            <a:off x="6993283" y="3230977"/>
            <a:ext cx="432048" cy="250228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7" name="Ορθογώνιο 26"/>
          <p:cNvSpPr/>
          <p:nvPr/>
        </p:nvSpPr>
        <p:spPr>
          <a:xfrm>
            <a:off x="7425331" y="3160765"/>
            <a:ext cx="432048" cy="257249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8" name="Ορθογώνιο 27"/>
          <p:cNvSpPr/>
          <p:nvPr/>
        </p:nvSpPr>
        <p:spPr>
          <a:xfrm>
            <a:off x="2227863" y="3933056"/>
            <a:ext cx="430161"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Ορθογώνιο 28"/>
          <p:cNvSpPr/>
          <p:nvPr/>
        </p:nvSpPr>
        <p:spPr>
          <a:xfrm>
            <a:off x="1797702" y="3573016"/>
            <a:ext cx="430161" cy="5400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0" name="Ορθογώνιο 29"/>
          <p:cNvSpPr/>
          <p:nvPr/>
        </p:nvSpPr>
        <p:spPr>
          <a:xfrm>
            <a:off x="2673950" y="3140967"/>
            <a:ext cx="430161" cy="9721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1" name="Ορθογώνιο 30"/>
          <p:cNvSpPr/>
          <p:nvPr/>
        </p:nvSpPr>
        <p:spPr>
          <a:xfrm>
            <a:off x="3104111" y="3412736"/>
            <a:ext cx="430161"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2" name="Ορθογώνιο 31"/>
          <p:cNvSpPr/>
          <p:nvPr/>
        </p:nvSpPr>
        <p:spPr>
          <a:xfrm>
            <a:off x="3534272" y="3341387"/>
            <a:ext cx="430161" cy="4632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3" name="Ορθογώνιο 32"/>
          <p:cNvSpPr/>
          <p:nvPr/>
        </p:nvSpPr>
        <p:spPr>
          <a:xfrm>
            <a:off x="3956970" y="3223240"/>
            <a:ext cx="430161" cy="4894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4" name="Ορθογώνιο 33"/>
          <p:cNvSpPr/>
          <p:nvPr/>
        </p:nvSpPr>
        <p:spPr>
          <a:xfrm>
            <a:off x="4409212" y="2636913"/>
            <a:ext cx="430161" cy="990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5" name="Ορθογώνιο 34"/>
          <p:cNvSpPr/>
          <p:nvPr/>
        </p:nvSpPr>
        <p:spPr>
          <a:xfrm>
            <a:off x="4839373" y="3038327"/>
            <a:ext cx="430161" cy="8280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6" name="Ορθογώνιο 35"/>
          <p:cNvSpPr/>
          <p:nvPr/>
        </p:nvSpPr>
        <p:spPr>
          <a:xfrm>
            <a:off x="5257949" y="2834932"/>
            <a:ext cx="430161" cy="7920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7" name="Ορθογώνιο 36"/>
          <p:cNvSpPr/>
          <p:nvPr/>
        </p:nvSpPr>
        <p:spPr>
          <a:xfrm>
            <a:off x="6131074" y="1988840"/>
            <a:ext cx="430161" cy="1463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8" name="Ορθογώνιο 37"/>
          <p:cNvSpPr/>
          <p:nvPr/>
        </p:nvSpPr>
        <p:spPr>
          <a:xfrm>
            <a:off x="1361880" y="4398386"/>
            <a:ext cx="430161"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9" name="Ορθογώνιο 38"/>
          <p:cNvSpPr/>
          <p:nvPr/>
        </p:nvSpPr>
        <p:spPr>
          <a:xfrm>
            <a:off x="5680908" y="2625026"/>
            <a:ext cx="430161" cy="8429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0" name="Ορθογώνιο 39"/>
          <p:cNvSpPr/>
          <p:nvPr/>
        </p:nvSpPr>
        <p:spPr>
          <a:xfrm>
            <a:off x="6561235" y="2675991"/>
            <a:ext cx="430161" cy="970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1" name="Ορθογώνιο 40"/>
          <p:cNvSpPr/>
          <p:nvPr/>
        </p:nvSpPr>
        <p:spPr>
          <a:xfrm>
            <a:off x="6973682" y="2673810"/>
            <a:ext cx="430161" cy="5826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2" name="Ορθογώνιο 41"/>
          <p:cNvSpPr/>
          <p:nvPr/>
        </p:nvSpPr>
        <p:spPr>
          <a:xfrm>
            <a:off x="7410769" y="2578139"/>
            <a:ext cx="430161" cy="5826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44" name="Ευθύγραμμο βέλος σύνδεσης 43"/>
          <p:cNvCxnSpPr/>
          <p:nvPr/>
        </p:nvCxnSpPr>
        <p:spPr>
          <a:xfrm flipV="1">
            <a:off x="929832" y="1628800"/>
            <a:ext cx="0" cy="410445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Ευθύγραμμο βέλος σύνδεσης 44"/>
          <p:cNvCxnSpPr/>
          <p:nvPr/>
        </p:nvCxnSpPr>
        <p:spPr>
          <a:xfrm flipV="1">
            <a:off x="931719" y="5733255"/>
            <a:ext cx="7816745" cy="1260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8" name="Ελεύθερη σχεδίαση 47"/>
          <p:cNvSpPr/>
          <p:nvPr/>
        </p:nvSpPr>
        <p:spPr>
          <a:xfrm>
            <a:off x="1125415" y="3721686"/>
            <a:ext cx="6738425" cy="1989797"/>
          </a:xfrm>
          <a:custGeom>
            <a:avLst/>
            <a:gdLst>
              <a:gd name="connsiteX0" fmla="*/ 0 w 6738425"/>
              <a:gd name="connsiteY0" fmla="*/ 1989797 h 1989797"/>
              <a:gd name="connsiteX1" fmla="*/ 337625 w 6738425"/>
              <a:gd name="connsiteY1" fmla="*/ 1567766 h 1989797"/>
              <a:gd name="connsiteX2" fmla="*/ 731520 w 6738425"/>
              <a:gd name="connsiteY2" fmla="*/ 1131668 h 1989797"/>
              <a:gd name="connsiteX3" fmla="*/ 1041010 w 6738425"/>
              <a:gd name="connsiteY3" fmla="*/ 920652 h 1989797"/>
              <a:gd name="connsiteX4" fmla="*/ 1589650 w 6738425"/>
              <a:gd name="connsiteY4" fmla="*/ 709637 h 1989797"/>
              <a:gd name="connsiteX5" fmla="*/ 2124222 w 6738425"/>
              <a:gd name="connsiteY5" fmla="*/ 540825 h 1989797"/>
              <a:gd name="connsiteX6" fmla="*/ 2602523 w 6738425"/>
              <a:gd name="connsiteY6" fmla="*/ 484554 h 1989797"/>
              <a:gd name="connsiteX7" fmla="*/ 3967090 w 6738425"/>
              <a:gd name="connsiteY7" fmla="*/ 231336 h 1989797"/>
              <a:gd name="connsiteX8" fmla="*/ 5008099 w 6738425"/>
              <a:gd name="connsiteY8" fmla="*/ 90659 h 1989797"/>
              <a:gd name="connsiteX9" fmla="*/ 5753687 w 6738425"/>
              <a:gd name="connsiteY9" fmla="*/ 6252 h 1989797"/>
              <a:gd name="connsiteX10" fmla="*/ 6738425 w 6738425"/>
              <a:gd name="connsiteY10" fmla="*/ 6252 h 1989797"/>
              <a:gd name="connsiteX11" fmla="*/ 6738425 w 6738425"/>
              <a:gd name="connsiteY11" fmla="*/ 6252 h 198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38425" h="1989797">
                <a:moveTo>
                  <a:pt x="0" y="1989797"/>
                </a:moveTo>
                <a:cubicBezTo>
                  <a:pt x="107852" y="1850292"/>
                  <a:pt x="215705" y="1710787"/>
                  <a:pt x="337625" y="1567766"/>
                </a:cubicBezTo>
                <a:cubicBezTo>
                  <a:pt x="459545" y="1424745"/>
                  <a:pt x="614289" y="1239520"/>
                  <a:pt x="731520" y="1131668"/>
                </a:cubicBezTo>
                <a:cubicBezTo>
                  <a:pt x="848751" y="1023816"/>
                  <a:pt x="897988" y="990990"/>
                  <a:pt x="1041010" y="920652"/>
                </a:cubicBezTo>
                <a:cubicBezTo>
                  <a:pt x="1184032" y="850314"/>
                  <a:pt x="1409115" y="772941"/>
                  <a:pt x="1589650" y="709637"/>
                </a:cubicBezTo>
                <a:cubicBezTo>
                  <a:pt x="1770185" y="646333"/>
                  <a:pt x="1955410" y="578339"/>
                  <a:pt x="2124222" y="540825"/>
                </a:cubicBezTo>
                <a:cubicBezTo>
                  <a:pt x="2293034" y="503311"/>
                  <a:pt x="2295378" y="536135"/>
                  <a:pt x="2602523" y="484554"/>
                </a:cubicBezTo>
                <a:cubicBezTo>
                  <a:pt x="2909668" y="432973"/>
                  <a:pt x="3566161" y="296985"/>
                  <a:pt x="3967090" y="231336"/>
                </a:cubicBezTo>
                <a:cubicBezTo>
                  <a:pt x="4368019" y="165687"/>
                  <a:pt x="4710333" y="128173"/>
                  <a:pt x="5008099" y="90659"/>
                </a:cubicBezTo>
                <a:cubicBezTo>
                  <a:pt x="5305865" y="53145"/>
                  <a:pt x="5465299" y="20320"/>
                  <a:pt x="5753687" y="6252"/>
                </a:cubicBezTo>
                <a:cubicBezTo>
                  <a:pt x="6042075" y="-7816"/>
                  <a:pt x="6738425" y="6252"/>
                  <a:pt x="6738425" y="6252"/>
                </a:cubicBezTo>
                <a:lnTo>
                  <a:pt x="6738425" y="6252"/>
                </a:lnTo>
              </a:path>
            </a:pathLst>
          </a:cu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1" name="Ελεύθερη σχεδίαση 50"/>
          <p:cNvSpPr/>
          <p:nvPr/>
        </p:nvSpPr>
        <p:spPr>
          <a:xfrm>
            <a:off x="984738" y="2711652"/>
            <a:ext cx="6850967" cy="2802847"/>
          </a:xfrm>
          <a:custGeom>
            <a:avLst/>
            <a:gdLst>
              <a:gd name="connsiteX0" fmla="*/ 0 w 6850967"/>
              <a:gd name="connsiteY0" fmla="*/ 2802847 h 2802847"/>
              <a:gd name="connsiteX1" fmla="*/ 182880 w 6850967"/>
              <a:gd name="connsiteY1" fmla="*/ 2282342 h 2802847"/>
              <a:gd name="connsiteX2" fmla="*/ 604911 w 6850967"/>
              <a:gd name="connsiteY2" fmla="*/ 1677431 h 2802847"/>
              <a:gd name="connsiteX3" fmla="*/ 1477108 w 6850967"/>
              <a:gd name="connsiteY3" fmla="*/ 1227265 h 2802847"/>
              <a:gd name="connsiteX4" fmla="*/ 2039816 w 6850967"/>
              <a:gd name="connsiteY4" fmla="*/ 945911 h 2802847"/>
              <a:gd name="connsiteX5" fmla="*/ 2475914 w 6850967"/>
              <a:gd name="connsiteY5" fmla="*/ 791167 h 2802847"/>
              <a:gd name="connsiteX6" fmla="*/ 4093699 w 6850967"/>
              <a:gd name="connsiteY6" fmla="*/ 383204 h 2802847"/>
              <a:gd name="connsiteX7" fmla="*/ 5781822 w 6850967"/>
              <a:gd name="connsiteY7" fmla="*/ 45579 h 2802847"/>
              <a:gd name="connsiteX8" fmla="*/ 6850967 w 6850967"/>
              <a:gd name="connsiteY8" fmla="*/ 3376 h 2802847"/>
              <a:gd name="connsiteX9" fmla="*/ 6850967 w 6850967"/>
              <a:gd name="connsiteY9" fmla="*/ 3376 h 28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50967" h="2802847">
                <a:moveTo>
                  <a:pt x="0" y="2802847"/>
                </a:moveTo>
                <a:cubicBezTo>
                  <a:pt x="41030" y="2636379"/>
                  <a:pt x="82061" y="2469911"/>
                  <a:pt x="182880" y="2282342"/>
                </a:cubicBezTo>
                <a:cubicBezTo>
                  <a:pt x="283699" y="2094773"/>
                  <a:pt x="389206" y="1853277"/>
                  <a:pt x="604911" y="1677431"/>
                </a:cubicBezTo>
                <a:cubicBezTo>
                  <a:pt x="820616" y="1501585"/>
                  <a:pt x="1477108" y="1227265"/>
                  <a:pt x="1477108" y="1227265"/>
                </a:cubicBezTo>
                <a:cubicBezTo>
                  <a:pt x="1716259" y="1105345"/>
                  <a:pt x="1873348" y="1018594"/>
                  <a:pt x="2039816" y="945911"/>
                </a:cubicBezTo>
                <a:cubicBezTo>
                  <a:pt x="2206284" y="873228"/>
                  <a:pt x="2133600" y="884951"/>
                  <a:pt x="2475914" y="791167"/>
                </a:cubicBezTo>
                <a:cubicBezTo>
                  <a:pt x="2818228" y="697383"/>
                  <a:pt x="3542714" y="507469"/>
                  <a:pt x="4093699" y="383204"/>
                </a:cubicBezTo>
                <a:cubicBezTo>
                  <a:pt x="4644684" y="258939"/>
                  <a:pt x="5322277" y="108884"/>
                  <a:pt x="5781822" y="45579"/>
                </a:cubicBezTo>
                <a:cubicBezTo>
                  <a:pt x="6241367" y="-17726"/>
                  <a:pt x="6850967" y="3376"/>
                  <a:pt x="6850967" y="3376"/>
                </a:cubicBezTo>
                <a:lnTo>
                  <a:pt x="6850967" y="3376"/>
                </a:lnTo>
              </a:path>
            </a:pathLst>
          </a:cu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2" name="TextBox 51"/>
          <p:cNvSpPr txBox="1"/>
          <p:nvPr/>
        </p:nvSpPr>
        <p:spPr>
          <a:xfrm>
            <a:off x="7894385" y="3543034"/>
            <a:ext cx="1187624" cy="523220"/>
          </a:xfrm>
          <a:prstGeom prst="rect">
            <a:avLst/>
          </a:prstGeom>
          <a:noFill/>
        </p:spPr>
        <p:txBody>
          <a:bodyPr wrap="square" rtlCol="0">
            <a:spAutoFit/>
          </a:bodyPr>
          <a:lstStyle/>
          <a:p>
            <a:r>
              <a:rPr lang="el-GR" sz="1400" b="1" dirty="0" smtClean="0"/>
              <a:t>Προπονητική κατάσταση</a:t>
            </a:r>
            <a:endParaRPr lang="el-GR" sz="1400" b="1" dirty="0"/>
          </a:p>
        </p:txBody>
      </p:sp>
      <p:sp>
        <p:nvSpPr>
          <p:cNvPr id="53" name="TextBox 52"/>
          <p:cNvSpPr txBox="1"/>
          <p:nvPr/>
        </p:nvSpPr>
        <p:spPr>
          <a:xfrm>
            <a:off x="7857379" y="2458996"/>
            <a:ext cx="1187624" cy="307777"/>
          </a:xfrm>
          <a:prstGeom prst="rect">
            <a:avLst/>
          </a:prstGeom>
          <a:noFill/>
        </p:spPr>
        <p:txBody>
          <a:bodyPr wrap="square" rtlCol="0">
            <a:spAutoFit/>
          </a:bodyPr>
          <a:lstStyle/>
          <a:p>
            <a:r>
              <a:rPr lang="el-GR" sz="1400" b="1" dirty="0" smtClean="0"/>
              <a:t>Επιβάρυνση</a:t>
            </a:r>
            <a:endParaRPr lang="el-GR" sz="1400" b="1" dirty="0"/>
          </a:p>
        </p:txBody>
      </p:sp>
      <p:sp>
        <p:nvSpPr>
          <p:cNvPr id="54" name="TextBox 53"/>
          <p:cNvSpPr txBox="1"/>
          <p:nvPr/>
        </p:nvSpPr>
        <p:spPr>
          <a:xfrm>
            <a:off x="336020" y="1321023"/>
            <a:ext cx="1187624" cy="307777"/>
          </a:xfrm>
          <a:prstGeom prst="rect">
            <a:avLst/>
          </a:prstGeom>
          <a:noFill/>
        </p:spPr>
        <p:txBody>
          <a:bodyPr wrap="square" rtlCol="0">
            <a:spAutoFit/>
          </a:bodyPr>
          <a:lstStyle/>
          <a:p>
            <a:pPr algn="ctr"/>
            <a:r>
              <a:rPr lang="el-GR" sz="1400" b="1" dirty="0" smtClean="0"/>
              <a:t>Επίπεδο</a:t>
            </a:r>
            <a:endParaRPr lang="el-GR" sz="1400" b="1" dirty="0"/>
          </a:p>
        </p:txBody>
      </p:sp>
      <p:sp>
        <p:nvSpPr>
          <p:cNvPr id="55" name="TextBox 54"/>
          <p:cNvSpPr txBox="1"/>
          <p:nvPr/>
        </p:nvSpPr>
        <p:spPr>
          <a:xfrm>
            <a:off x="7560840" y="5949280"/>
            <a:ext cx="1187624" cy="307777"/>
          </a:xfrm>
          <a:prstGeom prst="rect">
            <a:avLst/>
          </a:prstGeom>
          <a:noFill/>
        </p:spPr>
        <p:txBody>
          <a:bodyPr wrap="square" rtlCol="0">
            <a:spAutoFit/>
          </a:bodyPr>
          <a:lstStyle/>
          <a:p>
            <a:pPr algn="ctr"/>
            <a:r>
              <a:rPr lang="el-GR" sz="1400" b="1" dirty="0" smtClean="0"/>
              <a:t>Χρόνος</a:t>
            </a:r>
            <a:endParaRPr lang="el-GR" sz="1400" b="1" dirty="0"/>
          </a:p>
        </p:txBody>
      </p:sp>
      <p:sp>
        <p:nvSpPr>
          <p:cNvPr id="56" name="Ορθογώνιο 55"/>
          <p:cNvSpPr/>
          <p:nvPr/>
        </p:nvSpPr>
        <p:spPr>
          <a:xfrm>
            <a:off x="1361881" y="782413"/>
            <a:ext cx="7545654" cy="1815882"/>
          </a:xfrm>
          <a:prstGeom prst="rect">
            <a:avLst/>
          </a:prstGeom>
        </p:spPr>
        <p:txBody>
          <a:bodyPr wrap="square">
            <a:spAutoFit/>
          </a:bodyPr>
          <a:lstStyle/>
          <a:p>
            <a:r>
              <a:rPr lang="el-GR" sz="1600" dirty="0"/>
              <a:t>Η βιολογική προσαρμογή δεν εξελίσσεται γραμμικά στην πορεία μιας μακρόχρονης </a:t>
            </a:r>
            <a:r>
              <a:rPr lang="el-GR" sz="1600" dirty="0" smtClean="0"/>
              <a:t>προπόνησης, αλλά </a:t>
            </a:r>
            <a:r>
              <a:rPr lang="el-GR" sz="1600" dirty="0"/>
              <a:t>με τη μορφή της παραβολικής καμπύλης. Αυτό συμβαίνει επειδή ο οργανισμός </a:t>
            </a:r>
            <a:r>
              <a:rPr lang="el-GR" sz="1600" dirty="0" smtClean="0"/>
              <a:t>σε κατάσταση </a:t>
            </a:r>
            <a:r>
              <a:rPr lang="el-GR" sz="1600" dirty="0"/>
              <a:t>υψηλής προσαρμογής παρουσιάζει χαμηλότερες αντιδράσεις από </a:t>
            </a:r>
            <a:r>
              <a:rPr lang="el-GR" sz="1600" dirty="0" err="1" smtClean="0"/>
              <a:t>ό,τι</a:t>
            </a:r>
            <a:r>
              <a:rPr lang="el-GR" sz="1600" dirty="0" smtClean="0"/>
              <a:t>  </a:t>
            </a:r>
            <a:r>
              <a:rPr lang="el-GR" sz="1600" dirty="0"/>
              <a:t>προηγούμενα.</a:t>
            </a:r>
          </a:p>
          <a:p>
            <a:r>
              <a:rPr lang="el-GR" sz="1600" dirty="0"/>
              <a:t>Η συνέπεια για την εξέλιξη της προπονητικής κατάστασης και απόδοσης, είναι ότι ανάμεσα </a:t>
            </a:r>
            <a:r>
              <a:rPr lang="el-GR" sz="1600" dirty="0" smtClean="0"/>
              <a:t>στην καμπύλη </a:t>
            </a:r>
            <a:r>
              <a:rPr lang="el-GR" sz="1600" dirty="0"/>
              <a:t>της επιβάρυνσης και της προπονητικής κατάστασης υπάρχει μια όλο και </a:t>
            </a:r>
            <a:r>
              <a:rPr lang="el-GR" sz="1600" dirty="0" smtClean="0"/>
              <a:t>μεγαλύτερη  «ψαλίδα</a:t>
            </a:r>
            <a:r>
              <a:rPr lang="el-GR" sz="1600" dirty="0"/>
              <a:t>».</a:t>
            </a:r>
          </a:p>
        </p:txBody>
      </p:sp>
    </p:spTree>
    <p:extLst>
      <p:ext uri="{BB962C8B-B14F-4D97-AF65-F5344CB8AC3E}">
        <p14:creationId xmlns:p14="http://schemas.microsoft.com/office/powerpoint/2010/main" val="24815753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539552" y="476672"/>
            <a:ext cx="8229600" cy="6264696"/>
          </a:xfrm>
        </p:spPr>
        <p:txBody>
          <a:bodyPr>
            <a:normAutofit fontScale="92500" lnSpcReduction="20000"/>
          </a:bodyPr>
          <a:lstStyle/>
          <a:p>
            <a:r>
              <a:rPr lang="el-GR" dirty="0"/>
              <a:t>Στους αρχάριους, όπως και στα πρώτα χρόνια προπόνησης, παρατηρείται το φαινόμενο </a:t>
            </a:r>
            <a:r>
              <a:rPr lang="el-GR" dirty="0" smtClean="0"/>
              <a:t>μιας παράλληλης </a:t>
            </a:r>
            <a:r>
              <a:rPr lang="el-GR" dirty="0"/>
              <a:t>αύξησης της ικανότητας επίδοσης και προπονητικής επιβάρυνσης. Όσο περνούν </a:t>
            </a:r>
            <a:r>
              <a:rPr lang="el-GR" dirty="0" smtClean="0"/>
              <a:t>τα χρόνια </a:t>
            </a:r>
            <a:r>
              <a:rPr lang="el-GR" dirty="0"/>
              <a:t>προπόνησης παρατηρείται μια αποστασιοποίηση μεταξύ τους. Δηλαδή, ενώ αυξάνεται </a:t>
            </a:r>
            <a:r>
              <a:rPr lang="el-GR" dirty="0" smtClean="0"/>
              <a:t>η προπονητική </a:t>
            </a:r>
            <a:r>
              <a:rPr lang="el-GR" dirty="0"/>
              <a:t>επιβάρυνση η ικανότητα επίδοσης δεν έχει παράλληλη πορεία, γιατί </a:t>
            </a:r>
            <a:r>
              <a:rPr lang="el-GR" dirty="0" smtClean="0"/>
              <a:t>οργανισμός σε </a:t>
            </a:r>
            <a:r>
              <a:rPr lang="el-GR" dirty="0"/>
              <a:t>υψηλή κατάσταση προσαρμογής παρουσιάζει μικρότερες απαντητικές αντιδράσεις απ' </a:t>
            </a:r>
            <a:r>
              <a:rPr lang="el-GR" dirty="0" err="1" smtClean="0"/>
              <a:t>ό,τι</a:t>
            </a:r>
            <a:r>
              <a:rPr lang="el-GR" dirty="0" smtClean="0"/>
              <a:t> προηγουμένως</a:t>
            </a:r>
            <a:r>
              <a:rPr lang="el-GR" dirty="0"/>
              <a:t>. Γίνεται πιο επίπεδη και σχεδόν σταθεροποιείται. Στη φάση αυτή </a:t>
            </a:r>
            <a:r>
              <a:rPr lang="el-GR" dirty="0" smtClean="0"/>
              <a:t>είναι διατήρηση </a:t>
            </a:r>
            <a:r>
              <a:rPr lang="el-GR" dirty="0"/>
              <a:t>υψηλών προπονητικών επιβαρύνσεων και η εφαρμογή αλματικών αυξήσεων </a:t>
            </a:r>
            <a:r>
              <a:rPr lang="el-GR" dirty="0" smtClean="0"/>
              <a:t>της επιβάρυνσης </a:t>
            </a:r>
            <a:r>
              <a:rPr lang="el-GR" dirty="0"/>
              <a:t>μέσα στο ΜΑΚ.</a:t>
            </a:r>
          </a:p>
        </p:txBody>
      </p:sp>
    </p:spTree>
    <p:extLst>
      <p:ext uri="{BB962C8B-B14F-4D97-AF65-F5344CB8AC3E}">
        <p14:creationId xmlns:p14="http://schemas.microsoft.com/office/powerpoint/2010/main" val="7489798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3600" b="1" dirty="0">
                <a:solidFill>
                  <a:schemeClr val="accent1"/>
                </a:solidFill>
              </a:rPr>
              <a:t>4. </a:t>
            </a:r>
            <a:r>
              <a:rPr lang="el-GR" sz="3600" b="1" dirty="0" err="1" smtClean="0">
                <a:solidFill>
                  <a:schemeClr val="accent1"/>
                </a:solidFill>
              </a:rPr>
              <a:t>Υπερσυμψηφισμός</a:t>
            </a:r>
            <a:r>
              <a:rPr lang="el-GR" sz="3600" b="1" dirty="0" smtClean="0">
                <a:solidFill>
                  <a:schemeClr val="accent1"/>
                </a:solidFill>
              </a:rPr>
              <a:t> </a:t>
            </a:r>
            <a:r>
              <a:rPr lang="el-GR" sz="3600" b="1" dirty="0">
                <a:solidFill>
                  <a:schemeClr val="accent1"/>
                </a:solidFill>
              </a:rPr>
              <a:t>- </a:t>
            </a:r>
            <a:r>
              <a:rPr lang="el-GR" sz="3600" b="1" dirty="0" err="1">
                <a:solidFill>
                  <a:schemeClr val="accent1"/>
                </a:solidFill>
              </a:rPr>
              <a:t>υπερσυμπλήρωση</a:t>
            </a:r>
            <a:endParaRPr lang="el-GR" sz="3600" b="1" dirty="0">
              <a:solidFill>
                <a:schemeClr val="accent1"/>
              </a:solidFill>
            </a:endParaRPr>
          </a:p>
        </p:txBody>
      </p:sp>
      <p:sp>
        <p:nvSpPr>
          <p:cNvPr id="3" name="Θέση περιεχομένου 2"/>
          <p:cNvSpPr>
            <a:spLocks noGrp="1"/>
          </p:cNvSpPr>
          <p:nvPr>
            <p:ph idx="1"/>
          </p:nvPr>
        </p:nvSpPr>
        <p:spPr>
          <a:xfrm>
            <a:off x="457200" y="1600200"/>
            <a:ext cx="8229600" cy="5141168"/>
          </a:xfrm>
        </p:spPr>
        <p:txBody>
          <a:bodyPr>
            <a:normAutofit/>
          </a:bodyPr>
          <a:lstStyle/>
          <a:p>
            <a:r>
              <a:rPr lang="el-GR" dirty="0"/>
              <a:t>Είναι η διαδικασία της αναπλήρωσης, κατά τη φάση της αποκατάστασης, των </a:t>
            </a:r>
            <a:r>
              <a:rPr lang="el-GR" dirty="0" smtClean="0"/>
              <a:t>ενεργειακών αποθεμάτων </a:t>
            </a:r>
            <a:r>
              <a:rPr lang="el-GR" dirty="0"/>
              <a:t>του οργανισμού, πάνω από το αρχικό τους επίπεδο (ομοιοστασία). </a:t>
            </a:r>
            <a:r>
              <a:rPr lang="el-GR" dirty="0" smtClean="0"/>
              <a:t>Απαραίτητη προϋπόθεση </a:t>
            </a:r>
            <a:r>
              <a:rPr lang="el-GR" dirty="0"/>
              <a:t>φυσικά είναι να προηγηθεί η φάση της επιβάρυνσης, με αντίστοιχα </a:t>
            </a:r>
            <a:r>
              <a:rPr lang="el-GR" dirty="0" smtClean="0"/>
              <a:t>προπονητικά ερεθίσματα</a:t>
            </a:r>
            <a:r>
              <a:rPr lang="el-GR" dirty="0"/>
              <a:t>.</a:t>
            </a:r>
          </a:p>
        </p:txBody>
      </p:sp>
    </p:spTree>
    <p:extLst>
      <p:ext uri="{BB962C8B-B14F-4D97-AF65-F5344CB8AC3E}">
        <p14:creationId xmlns:p14="http://schemas.microsoft.com/office/powerpoint/2010/main" val="16822389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Ορθογώνιο 5"/>
          <p:cNvSpPr/>
          <p:nvPr/>
        </p:nvSpPr>
        <p:spPr>
          <a:xfrm>
            <a:off x="683567" y="249536"/>
            <a:ext cx="3816423" cy="253139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l-GR"/>
          </a:p>
        </p:txBody>
      </p:sp>
      <p:sp>
        <p:nvSpPr>
          <p:cNvPr id="8" name="Ορθογώνιο 7"/>
          <p:cNvSpPr/>
          <p:nvPr/>
        </p:nvSpPr>
        <p:spPr>
          <a:xfrm>
            <a:off x="4932040" y="249536"/>
            <a:ext cx="3816424" cy="254887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l-GR"/>
          </a:p>
        </p:txBody>
      </p:sp>
      <p:sp>
        <p:nvSpPr>
          <p:cNvPr id="9" name="Ορθογώνιο 8"/>
          <p:cNvSpPr/>
          <p:nvPr/>
        </p:nvSpPr>
        <p:spPr>
          <a:xfrm>
            <a:off x="5103974" y="3286146"/>
            <a:ext cx="3839165" cy="271511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l-GR"/>
          </a:p>
        </p:txBody>
      </p:sp>
      <p:sp>
        <p:nvSpPr>
          <p:cNvPr id="10" name="Ορθογώνιο 9"/>
          <p:cNvSpPr/>
          <p:nvPr/>
        </p:nvSpPr>
        <p:spPr>
          <a:xfrm>
            <a:off x="626833" y="3288993"/>
            <a:ext cx="3834427" cy="262870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l-GR"/>
          </a:p>
        </p:txBody>
      </p:sp>
      <p:cxnSp>
        <p:nvCxnSpPr>
          <p:cNvPr id="11" name="Ευθύγραμμο βέλος σύνδεσης 10"/>
          <p:cNvCxnSpPr/>
          <p:nvPr/>
        </p:nvCxnSpPr>
        <p:spPr>
          <a:xfrm>
            <a:off x="899592" y="764704"/>
            <a:ext cx="0" cy="2016224"/>
          </a:xfrm>
          <a:prstGeom prst="straightConnector1">
            <a:avLst/>
          </a:prstGeom>
          <a:ln w="28575">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Ευθύγραμμο βέλος σύνδεσης 12"/>
          <p:cNvCxnSpPr/>
          <p:nvPr/>
        </p:nvCxnSpPr>
        <p:spPr>
          <a:xfrm>
            <a:off x="899592" y="1988840"/>
            <a:ext cx="2808312" cy="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5" name="Ελεύθερη σχεδίαση 14"/>
          <p:cNvSpPr/>
          <p:nvPr/>
        </p:nvSpPr>
        <p:spPr>
          <a:xfrm>
            <a:off x="1125415" y="1997612"/>
            <a:ext cx="506437" cy="253219"/>
          </a:xfrm>
          <a:custGeom>
            <a:avLst/>
            <a:gdLst>
              <a:gd name="connsiteX0" fmla="*/ 0 w 506437"/>
              <a:gd name="connsiteY0" fmla="*/ 0 h 253219"/>
              <a:gd name="connsiteX1" fmla="*/ 98474 w 506437"/>
              <a:gd name="connsiteY1" fmla="*/ 196948 h 253219"/>
              <a:gd name="connsiteX2" fmla="*/ 309490 w 506437"/>
              <a:gd name="connsiteY2" fmla="*/ 253219 h 253219"/>
              <a:gd name="connsiteX3" fmla="*/ 506437 w 506437"/>
              <a:gd name="connsiteY3" fmla="*/ 196948 h 253219"/>
              <a:gd name="connsiteX4" fmla="*/ 506437 w 506437"/>
              <a:gd name="connsiteY4" fmla="*/ 196948 h 253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437" h="253219">
                <a:moveTo>
                  <a:pt x="0" y="0"/>
                </a:moveTo>
                <a:cubicBezTo>
                  <a:pt x="23446" y="77372"/>
                  <a:pt x="46892" y="154745"/>
                  <a:pt x="98474" y="196948"/>
                </a:cubicBezTo>
                <a:cubicBezTo>
                  <a:pt x="150056" y="239151"/>
                  <a:pt x="241496" y="253219"/>
                  <a:pt x="309490" y="253219"/>
                </a:cubicBezTo>
                <a:cubicBezTo>
                  <a:pt x="377484" y="253219"/>
                  <a:pt x="506437" y="196948"/>
                  <a:pt x="506437" y="196948"/>
                </a:cubicBezTo>
                <a:lnTo>
                  <a:pt x="506437" y="19694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Ελεύθερη σχεδίαση 16"/>
          <p:cNvSpPr/>
          <p:nvPr/>
        </p:nvSpPr>
        <p:spPr>
          <a:xfrm>
            <a:off x="1613952" y="2208629"/>
            <a:ext cx="506437" cy="253219"/>
          </a:xfrm>
          <a:custGeom>
            <a:avLst/>
            <a:gdLst>
              <a:gd name="connsiteX0" fmla="*/ 0 w 506437"/>
              <a:gd name="connsiteY0" fmla="*/ 0 h 253219"/>
              <a:gd name="connsiteX1" fmla="*/ 98474 w 506437"/>
              <a:gd name="connsiteY1" fmla="*/ 196948 h 253219"/>
              <a:gd name="connsiteX2" fmla="*/ 309490 w 506437"/>
              <a:gd name="connsiteY2" fmla="*/ 253219 h 253219"/>
              <a:gd name="connsiteX3" fmla="*/ 506437 w 506437"/>
              <a:gd name="connsiteY3" fmla="*/ 196948 h 253219"/>
              <a:gd name="connsiteX4" fmla="*/ 506437 w 506437"/>
              <a:gd name="connsiteY4" fmla="*/ 196948 h 253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437" h="253219">
                <a:moveTo>
                  <a:pt x="0" y="0"/>
                </a:moveTo>
                <a:cubicBezTo>
                  <a:pt x="23446" y="77372"/>
                  <a:pt x="46892" y="154745"/>
                  <a:pt x="98474" y="196948"/>
                </a:cubicBezTo>
                <a:cubicBezTo>
                  <a:pt x="150056" y="239151"/>
                  <a:pt x="241496" y="253219"/>
                  <a:pt x="309490" y="253219"/>
                </a:cubicBezTo>
                <a:cubicBezTo>
                  <a:pt x="377484" y="253219"/>
                  <a:pt x="506437" y="196948"/>
                  <a:pt x="506437" y="196948"/>
                </a:cubicBezTo>
                <a:lnTo>
                  <a:pt x="506437" y="19694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Ελεύθερη σχεδίαση 17"/>
          <p:cNvSpPr/>
          <p:nvPr/>
        </p:nvSpPr>
        <p:spPr>
          <a:xfrm>
            <a:off x="2120389" y="2377443"/>
            <a:ext cx="506437" cy="253219"/>
          </a:xfrm>
          <a:custGeom>
            <a:avLst/>
            <a:gdLst>
              <a:gd name="connsiteX0" fmla="*/ 0 w 506437"/>
              <a:gd name="connsiteY0" fmla="*/ 0 h 253219"/>
              <a:gd name="connsiteX1" fmla="*/ 98474 w 506437"/>
              <a:gd name="connsiteY1" fmla="*/ 196948 h 253219"/>
              <a:gd name="connsiteX2" fmla="*/ 309490 w 506437"/>
              <a:gd name="connsiteY2" fmla="*/ 253219 h 253219"/>
              <a:gd name="connsiteX3" fmla="*/ 506437 w 506437"/>
              <a:gd name="connsiteY3" fmla="*/ 196948 h 253219"/>
              <a:gd name="connsiteX4" fmla="*/ 506437 w 506437"/>
              <a:gd name="connsiteY4" fmla="*/ 196948 h 253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437" h="253219">
                <a:moveTo>
                  <a:pt x="0" y="0"/>
                </a:moveTo>
                <a:cubicBezTo>
                  <a:pt x="23446" y="77372"/>
                  <a:pt x="46892" y="154745"/>
                  <a:pt x="98474" y="196948"/>
                </a:cubicBezTo>
                <a:cubicBezTo>
                  <a:pt x="150056" y="239151"/>
                  <a:pt x="241496" y="253219"/>
                  <a:pt x="309490" y="253219"/>
                </a:cubicBezTo>
                <a:cubicBezTo>
                  <a:pt x="377484" y="253219"/>
                  <a:pt x="506437" y="196948"/>
                  <a:pt x="506437" y="196948"/>
                </a:cubicBezTo>
                <a:lnTo>
                  <a:pt x="506437" y="19694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Ελεύθερη σχεδίαση 21"/>
          <p:cNvSpPr/>
          <p:nvPr/>
        </p:nvSpPr>
        <p:spPr>
          <a:xfrm rot="11001021">
            <a:off x="8604448" y="4299781"/>
            <a:ext cx="360998" cy="253219"/>
          </a:xfrm>
          <a:custGeom>
            <a:avLst/>
            <a:gdLst>
              <a:gd name="connsiteX0" fmla="*/ 0 w 506437"/>
              <a:gd name="connsiteY0" fmla="*/ 0 h 253219"/>
              <a:gd name="connsiteX1" fmla="*/ 98474 w 506437"/>
              <a:gd name="connsiteY1" fmla="*/ 196948 h 253219"/>
              <a:gd name="connsiteX2" fmla="*/ 309490 w 506437"/>
              <a:gd name="connsiteY2" fmla="*/ 253219 h 253219"/>
              <a:gd name="connsiteX3" fmla="*/ 506437 w 506437"/>
              <a:gd name="connsiteY3" fmla="*/ 196948 h 253219"/>
              <a:gd name="connsiteX4" fmla="*/ 506437 w 506437"/>
              <a:gd name="connsiteY4" fmla="*/ 196948 h 253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437" h="253219">
                <a:moveTo>
                  <a:pt x="0" y="0"/>
                </a:moveTo>
                <a:cubicBezTo>
                  <a:pt x="23446" y="77372"/>
                  <a:pt x="46892" y="154745"/>
                  <a:pt x="98474" y="196948"/>
                </a:cubicBezTo>
                <a:cubicBezTo>
                  <a:pt x="150056" y="239151"/>
                  <a:pt x="241496" y="253219"/>
                  <a:pt x="309490" y="253219"/>
                </a:cubicBezTo>
                <a:cubicBezTo>
                  <a:pt x="377484" y="253219"/>
                  <a:pt x="506437" y="196948"/>
                  <a:pt x="506437" y="196948"/>
                </a:cubicBezTo>
                <a:lnTo>
                  <a:pt x="506437" y="19694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23" name="Ευθύγραμμο βέλος σύνδεσης 22"/>
          <p:cNvCxnSpPr/>
          <p:nvPr/>
        </p:nvCxnSpPr>
        <p:spPr>
          <a:xfrm>
            <a:off x="1125415" y="980728"/>
            <a:ext cx="0"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Ευθύγραμμο βέλος σύνδεσης 24"/>
          <p:cNvCxnSpPr/>
          <p:nvPr/>
        </p:nvCxnSpPr>
        <p:spPr>
          <a:xfrm>
            <a:off x="1613952" y="980728"/>
            <a:ext cx="0"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Ευθύγραμμο βέλος σύνδεσης 25"/>
          <p:cNvCxnSpPr/>
          <p:nvPr/>
        </p:nvCxnSpPr>
        <p:spPr>
          <a:xfrm>
            <a:off x="2088421" y="980728"/>
            <a:ext cx="0"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Ευθύγραμμο βέλος σύνδεσης 26"/>
          <p:cNvCxnSpPr/>
          <p:nvPr/>
        </p:nvCxnSpPr>
        <p:spPr>
          <a:xfrm>
            <a:off x="2605093" y="980728"/>
            <a:ext cx="0"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Ευθύγραμμο βέλος σύνδεσης 27"/>
          <p:cNvCxnSpPr/>
          <p:nvPr/>
        </p:nvCxnSpPr>
        <p:spPr>
          <a:xfrm flipV="1">
            <a:off x="5535092" y="1196752"/>
            <a:ext cx="2167585" cy="737553"/>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0" name="Ευθύγραμμο βέλος σύνδεσης 29"/>
          <p:cNvCxnSpPr/>
          <p:nvPr/>
        </p:nvCxnSpPr>
        <p:spPr>
          <a:xfrm>
            <a:off x="5283994" y="568972"/>
            <a:ext cx="0" cy="1935080"/>
          </a:xfrm>
          <a:prstGeom prst="straightConnector1">
            <a:avLst/>
          </a:prstGeom>
          <a:ln w="28575">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1" name="Ευθύγραμμο βέλος σύνδεσης 30"/>
          <p:cNvCxnSpPr/>
          <p:nvPr/>
        </p:nvCxnSpPr>
        <p:spPr>
          <a:xfrm>
            <a:off x="5283994" y="1941724"/>
            <a:ext cx="2808312" cy="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Ευθύγραμμο βέλος σύνδεσης 31"/>
          <p:cNvCxnSpPr/>
          <p:nvPr/>
        </p:nvCxnSpPr>
        <p:spPr>
          <a:xfrm>
            <a:off x="5509817" y="774857"/>
            <a:ext cx="0"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Ευθύγραμμο βέλος σύνδεσης 32"/>
          <p:cNvCxnSpPr/>
          <p:nvPr/>
        </p:nvCxnSpPr>
        <p:spPr>
          <a:xfrm>
            <a:off x="5998354" y="774857"/>
            <a:ext cx="0"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Ευθύγραμμο βέλος σύνδεσης 33"/>
          <p:cNvCxnSpPr/>
          <p:nvPr/>
        </p:nvCxnSpPr>
        <p:spPr>
          <a:xfrm>
            <a:off x="6472823" y="764704"/>
            <a:ext cx="0"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Ευθύγραμμο βέλος σύνδεσης 35"/>
          <p:cNvCxnSpPr/>
          <p:nvPr/>
        </p:nvCxnSpPr>
        <p:spPr>
          <a:xfrm>
            <a:off x="5388681" y="3569785"/>
            <a:ext cx="0" cy="2431479"/>
          </a:xfrm>
          <a:prstGeom prst="straightConnector1">
            <a:avLst/>
          </a:prstGeom>
          <a:ln w="28575">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7" name="Ευθύγραμμο βέλος σύνδεσης 36"/>
          <p:cNvCxnSpPr/>
          <p:nvPr/>
        </p:nvCxnSpPr>
        <p:spPr>
          <a:xfrm flipV="1">
            <a:off x="5388681" y="5021566"/>
            <a:ext cx="3396266" cy="32844"/>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Ευθύγραμμο βέλος σύνδεσης 37"/>
          <p:cNvCxnSpPr/>
          <p:nvPr/>
        </p:nvCxnSpPr>
        <p:spPr>
          <a:xfrm>
            <a:off x="5614504" y="4046296"/>
            <a:ext cx="0"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Ευθύγραμμο βέλος σύνδεσης 38"/>
          <p:cNvCxnSpPr/>
          <p:nvPr/>
        </p:nvCxnSpPr>
        <p:spPr>
          <a:xfrm>
            <a:off x="5795278" y="4046296"/>
            <a:ext cx="0"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Ευθύγραμμο βέλος σύνδεσης 39"/>
          <p:cNvCxnSpPr/>
          <p:nvPr/>
        </p:nvCxnSpPr>
        <p:spPr>
          <a:xfrm>
            <a:off x="6006252" y="4046296"/>
            <a:ext cx="0"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Ευθύγραμμο βέλος σύνδεσης 41"/>
          <p:cNvCxnSpPr/>
          <p:nvPr/>
        </p:nvCxnSpPr>
        <p:spPr>
          <a:xfrm>
            <a:off x="899592" y="3620511"/>
            <a:ext cx="0" cy="2231649"/>
          </a:xfrm>
          <a:prstGeom prst="straightConnector1">
            <a:avLst/>
          </a:prstGeom>
          <a:ln w="28575">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3" name="Ευθύγραμμο βέλος σύνδεσης 42"/>
          <p:cNvCxnSpPr/>
          <p:nvPr/>
        </p:nvCxnSpPr>
        <p:spPr>
          <a:xfrm>
            <a:off x="896570" y="5157192"/>
            <a:ext cx="3564690" cy="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4" name="Ευθύγραμμο βέλος σύνδεσης 43"/>
          <p:cNvCxnSpPr/>
          <p:nvPr/>
        </p:nvCxnSpPr>
        <p:spPr>
          <a:xfrm>
            <a:off x="1125415" y="4540955"/>
            <a:ext cx="0"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0" name="Ελεύθερη σχεδίαση 49"/>
          <p:cNvSpPr/>
          <p:nvPr/>
        </p:nvSpPr>
        <p:spPr>
          <a:xfrm rot="734863">
            <a:off x="5468192" y="5052543"/>
            <a:ext cx="292623" cy="284253"/>
          </a:xfrm>
          <a:custGeom>
            <a:avLst/>
            <a:gdLst>
              <a:gd name="connsiteX0" fmla="*/ 0 w 506437"/>
              <a:gd name="connsiteY0" fmla="*/ 0 h 253219"/>
              <a:gd name="connsiteX1" fmla="*/ 98474 w 506437"/>
              <a:gd name="connsiteY1" fmla="*/ 196948 h 253219"/>
              <a:gd name="connsiteX2" fmla="*/ 309490 w 506437"/>
              <a:gd name="connsiteY2" fmla="*/ 253219 h 253219"/>
              <a:gd name="connsiteX3" fmla="*/ 506437 w 506437"/>
              <a:gd name="connsiteY3" fmla="*/ 196948 h 253219"/>
              <a:gd name="connsiteX4" fmla="*/ 506437 w 506437"/>
              <a:gd name="connsiteY4" fmla="*/ 196948 h 253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437" h="253219">
                <a:moveTo>
                  <a:pt x="0" y="0"/>
                </a:moveTo>
                <a:cubicBezTo>
                  <a:pt x="23446" y="77372"/>
                  <a:pt x="46892" y="154745"/>
                  <a:pt x="98474" y="196948"/>
                </a:cubicBezTo>
                <a:cubicBezTo>
                  <a:pt x="150056" y="239151"/>
                  <a:pt x="241496" y="253219"/>
                  <a:pt x="309490" y="253219"/>
                </a:cubicBezTo>
                <a:cubicBezTo>
                  <a:pt x="377484" y="253219"/>
                  <a:pt x="506437" y="196948"/>
                  <a:pt x="506437" y="196948"/>
                </a:cubicBezTo>
                <a:lnTo>
                  <a:pt x="506437" y="19694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2" name="Ελεύθερη σχεδίαση 61"/>
          <p:cNvSpPr/>
          <p:nvPr/>
        </p:nvSpPr>
        <p:spPr>
          <a:xfrm rot="8827588">
            <a:off x="2290644" y="4862928"/>
            <a:ext cx="461762" cy="416136"/>
          </a:xfrm>
          <a:custGeom>
            <a:avLst/>
            <a:gdLst>
              <a:gd name="connsiteX0" fmla="*/ 0 w 506437"/>
              <a:gd name="connsiteY0" fmla="*/ 0 h 253219"/>
              <a:gd name="connsiteX1" fmla="*/ 98474 w 506437"/>
              <a:gd name="connsiteY1" fmla="*/ 196948 h 253219"/>
              <a:gd name="connsiteX2" fmla="*/ 309490 w 506437"/>
              <a:gd name="connsiteY2" fmla="*/ 253219 h 253219"/>
              <a:gd name="connsiteX3" fmla="*/ 506437 w 506437"/>
              <a:gd name="connsiteY3" fmla="*/ 196948 h 253219"/>
              <a:gd name="connsiteX4" fmla="*/ 506437 w 506437"/>
              <a:gd name="connsiteY4" fmla="*/ 196948 h 253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437" h="253219">
                <a:moveTo>
                  <a:pt x="0" y="0"/>
                </a:moveTo>
                <a:cubicBezTo>
                  <a:pt x="23446" y="77372"/>
                  <a:pt x="46892" y="154745"/>
                  <a:pt x="98474" y="196948"/>
                </a:cubicBezTo>
                <a:cubicBezTo>
                  <a:pt x="150056" y="239151"/>
                  <a:pt x="241496" y="253219"/>
                  <a:pt x="309490" y="253219"/>
                </a:cubicBezTo>
                <a:cubicBezTo>
                  <a:pt x="377484" y="253219"/>
                  <a:pt x="506437" y="196948"/>
                  <a:pt x="506437" y="196948"/>
                </a:cubicBezTo>
                <a:lnTo>
                  <a:pt x="506437" y="19694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49" name="Ελεύθερη σχεδίαση 2048"/>
          <p:cNvSpPr/>
          <p:nvPr/>
        </p:nvSpPr>
        <p:spPr>
          <a:xfrm rot="654874">
            <a:off x="1030363" y="4984028"/>
            <a:ext cx="1157307" cy="831628"/>
          </a:xfrm>
          <a:custGeom>
            <a:avLst/>
            <a:gdLst>
              <a:gd name="connsiteX0" fmla="*/ 0 w 506437"/>
              <a:gd name="connsiteY0" fmla="*/ 154745 h 409296"/>
              <a:gd name="connsiteX1" fmla="*/ 70339 w 506437"/>
              <a:gd name="connsiteY1" fmla="*/ 351693 h 409296"/>
              <a:gd name="connsiteX2" fmla="*/ 253219 w 506437"/>
              <a:gd name="connsiteY2" fmla="*/ 407964 h 409296"/>
              <a:gd name="connsiteX3" fmla="*/ 393896 w 506437"/>
              <a:gd name="connsiteY3" fmla="*/ 309490 h 409296"/>
              <a:gd name="connsiteX4" fmla="*/ 506437 w 506437"/>
              <a:gd name="connsiteY4" fmla="*/ 0 h 409296"/>
              <a:gd name="connsiteX5" fmla="*/ 506437 w 506437"/>
              <a:gd name="connsiteY5" fmla="*/ 0 h 409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437" h="409296">
                <a:moveTo>
                  <a:pt x="0" y="154745"/>
                </a:moveTo>
                <a:cubicBezTo>
                  <a:pt x="14068" y="232117"/>
                  <a:pt x="28136" y="309490"/>
                  <a:pt x="70339" y="351693"/>
                </a:cubicBezTo>
                <a:cubicBezTo>
                  <a:pt x="112542" y="393896"/>
                  <a:pt x="199293" y="414998"/>
                  <a:pt x="253219" y="407964"/>
                </a:cubicBezTo>
                <a:cubicBezTo>
                  <a:pt x="307145" y="400930"/>
                  <a:pt x="351693" y="377484"/>
                  <a:pt x="393896" y="309490"/>
                </a:cubicBezTo>
                <a:cubicBezTo>
                  <a:pt x="436099" y="241496"/>
                  <a:pt x="506437" y="0"/>
                  <a:pt x="506437" y="0"/>
                </a:cubicBezTo>
                <a:lnTo>
                  <a:pt x="506437"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9" name="Ελεύθερη σχεδίαση 68"/>
          <p:cNvSpPr/>
          <p:nvPr/>
        </p:nvSpPr>
        <p:spPr>
          <a:xfrm>
            <a:off x="5530330" y="1799340"/>
            <a:ext cx="506437" cy="409296"/>
          </a:xfrm>
          <a:custGeom>
            <a:avLst/>
            <a:gdLst>
              <a:gd name="connsiteX0" fmla="*/ 0 w 506437"/>
              <a:gd name="connsiteY0" fmla="*/ 154745 h 409296"/>
              <a:gd name="connsiteX1" fmla="*/ 70339 w 506437"/>
              <a:gd name="connsiteY1" fmla="*/ 351693 h 409296"/>
              <a:gd name="connsiteX2" fmla="*/ 253219 w 506437"/>
              <a:gd name="connsiteY2" fmla="*/ 407964 h 409296"/>
              <a:gd name="connsiteX3" fmla="*/ 393896 w 506437"/>
              <a:gd name="connsiteY3" fmla="*/ 309490 h 409296"/>
              <a:gd name="connsiteX4" fmla="*/ 506437 w 506437"/>
              <a:gd name="connsiteY4" fmla="*/ 0 h 409296"/>
              <a:gd name="connsiteX5" fmla="*/ 506437 w 506437"/>
              <a:gd name="connsiteY5" fmla="*/ 0 h 409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437" h="409296">
                <a:moveTo>
                  <a:pt x="0" y="154745"/>
                </a:moveTo>
                <a:cubicBezTo>
                  <a:pt x="14068" y="232117"/>
                  <a:pt x="28136" y="309490"/>
                  <a:pt x="70339" y="351693"/>
                </a:cubicBezTo>
                <a:cubicBezTo>
                  <a:pt x="112542" y="393896"/>
                  <a:pt x="199293" y="414998"/>
                  <a:pt x="253219" y="407964"/>
                </a:cubicBezTo>
                <a:cubicBezTo>
                  <a:pt x="307145" y="400930"/>
                  <a:pt x="351693" y="377484"/>
                  <a:pt x="393896" y="309490"/>
                </a:cubicBezTo>
                <a:cubicBezTo>
                  <a:pt x="436099" y="241496"/>
                  <a:pt x="506437" y="0"/>
                  <a:pt x="506437" y="0"/>
                </a:cubicBezTo>
                <a:lnTo>
                  <a:pt x="506437"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0" name="Ελεύθερη σχεδίαση 69"/>
          <p:cNvSpPr/>
          <p:nvPr/>
        </p:nvSpPr>
        <p:spPr>
          <a:xfrm>
            <a:off x="6036767" y="1668109"/>
            <a:ext cx="506437" cy="409296"/>
          </a:xfrm>
          <a:custGeom>
            <a:avLst/>
            <a:gdLst>
              <a:gd name="connsiteX0" fmla="*/ 0 w 506437"/>
              <a:gd name="connsiteY0" fmla="*/ 154745 h 409296"/>
              <a:gd name="connsiteX1" fmla="*/ 70339 w 506437"/>
              <a:gd name="connsiteY1" fmla="*/ 351693 h 409296"/>
              <a:gd name="connsiteX2" fmla="*/ 253219 w 506437"/>
              <a:gd name="connsiteY2" fmla="*/ 407964 h 409296"/>
              <a:gd name="connsiteX3" fmla="*/ 393896 w 506437"/>
              <a:gd name="connsiteY3" fmla="*/ 309490 h 409296"/>
              <a:gd name="connsiteX4" fmla="*/ 506437 w 506437"/>
              <a:gd name="connsiteY4" fmla="*/ 0 h 409296"/>
              <a:gd name="connsiteX5" fmla="*/ 506437 w 506437"/>
              <a:gd name="connsiteY5" fmla="*/ 0 h 409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437" h="409296">
                <a:moveTo>
                  <a:pt x="0" y="154745"/>
                </a:moveTo>
                <a:cubicBezTo>
                  <a:pt x="14068" y="232117"/>
                  <a:pt x="28136" y="309490"/>
                  <a:pt x="70339" y="351693"/>
                </a:cubicBezTo>
                <a:cubicBezTo>
                  <a:pt x="112542" y="393896"/>
                  <a:pt x="199293" y="414998"/>
                  <a:pt x="253219" y="407964"/>
                </a:cubicBezTo>
                <a:cubicBezTo>
                  <a:pt x="307145" y="400930"/>
                  <a:pt x="351693" y="377484"/>
                  <a:pt x="393896" y="309490"/>
                </a:cubicBezTo>
                <a:cubicBezTo>
                  <a:pt x="436099" y="241496"/>
                  <a:pt x="506437" y="0"/>
                  <a:pt x="506437" y="0"/>
                </a:cubicBezTo>
                <a:lnTo>
                  <a:pt x="506437"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1" name="Ελεύθερη σχεδίαση 70"/>
          <p:cNvSpPr/>
          <p:nvPr/>
        </p:nvSpPr>
        <p:spPr>
          <a:xfrm>
            <a:off x="6546606" y="1557056"/>
            <a:ext cx="506437" cy="409296"/>
          </a:xfrm>
          <a:custGeom>
            <a:avLst/>
            <a:gdLst>
              <a:gd name="connsiteX0" fmla="*/ 0 w 506437"/>
              <a:gd name="connsiteY0" fmla="*/ 154745 h 409296"/>
              <a:gd name="connsiteX1" fmla="*/ 70339 w 506437"/>
              <a:gd name="connsiteY1" fmla="*/ 351693 h 409296"/>
              <a:gd name="connsiteX2" fmla="*/ 253219 w 506437"/>
              <a:gd name="connsiteY2" fmla="*/ 407964 h 409296"/>
              <a:gd name="connsiteX3" fmla="*/ 393896 w 506437"/>
              <a:gd name="connsiteY3" fmla="*/ 309490 h 409296"/>
              <a:gd name="connsiteX4" fmla="*/ 506437 w 506437"/>
              <a:gd name="connsiteY4" fmla="*/ 0 h 409296"/>
              <a:gd name="connsiteX5" fmla="*/ 506437 w 506437"/>
              <a:gd name="connsiteY5" fmla="*/ 0 h 409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437" h="409296">
                <a:moveTo>
                  <a:pt x="0" y="154745"/>
                </a:moveTo>
                <a:cubicBezTo>
                  <a:pt x="14068" y="232117"/>
                  <a:pt x="28136" y="309490"/>
                  <a:pt x="70339" y="351693"/>
                </a:cubicBezTo>
                <a:cubicBezTo>
                  <a:pt x="112542" y="393896"/>
                  <a:pt x="199293" y="414998"/>
                  <a:pt x="253219" y="407964"/>
                </a:cubicBezTo>
                <a:cubicBezTo>
                  <a:pt x="307145" y="400930"/>
                  <a:pt x="351693" y="377484"/>
                  <a:pt x="393896" y="309490"/>
                </a:cubicBezTo>
                <a:cubicBezTo>
                  <a:pt x="436099" y="241496"/>
                  <a:pt x="506437" y="0"/>
                  <a:pt x="506437" y="0"/>
                </a:cubicBezTo>
                <a:lnTo>
                  <a:pt x="506437"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2" name="Ελεύθερη σχεδίαση 71"/>
          <p:cNvSpPr/>
          <p:nvPr/>
        </p:nvSpPr>
        <p:spPr>
          <a:xfrm>
            <a:off x="7053043" y="1412776"/>
            <a:ext cx="506437" cy="409296"/>
          </a:xfrm>
          <a:custGeom>
            <a:avLst/>
            <a:gdLst>
              <a:gd name="connsiteX0" fmla="*/ 0 w 506437"/>
              <a:gd name="connsiteY0" fmla="*/ 154745 h 409296"/>
              <a:gd name="connsiteX1" fmla="*/ 70339 w 506437"/>
              <a:gd name="connsiteY1" fmla="*/ 351693 h 409296"/>
              <a:gd name="connsiteX2" fmla="*/ 253219 w 506437"/>
              <a:gd name="connsiteY2" fmla="*/ 407964 h 409296"/>
              <a:gd name="connsiteX3" fmla="*/ 393896 w 506437"/>
              <a:gd name="connsiteY3" fmla="*/ 309490 h 409296"/>
              <a:gd name="connsiteX4" fmla="*/ 506437 w 506437"/>
              <a:gd name="connsiteY4" fmla="*/ 0 h 409296"/>
              <a:gd name="connsiteX5" fmla="*/ 506437 w 506437"/>
              <a:gd name="connsiteY5" fmla="*/ 0 h 409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437" h="409296">
                <a:moveTo>
                  <a:pt x="0" y="154745"/>
                </a:moveTo>
                <a:cubicBezTo>
                  <a:pt x="14068" y="232117"/>
                  <a:pt x="28136" y="309490"/>
                  <a:pt x="70339" y="351693"/>
                </a:cubicBezTo>
                <a:cubicBezTo>
                  <a:pt x="112542" y="393896"/>
                  <a:pt x="199293" y="414998"/>
                  <a:pt x="253219" y="407964"/>
                </a:cubicBezTo>
                <a:cubicBezTo>
                  <a:pt x="307145" y="400930"/>
                  <a:pt x="351693" y="377484"/>
                  <a:pt x="393896" y="309490"/>
                </a:cubicBezTo>
                <a:cubicBezTo>
                  <a:pt x="436099" y="241496"/>
                  <a:pt x="506437" y="0"/>
                  <a:pt x="506437" y="0"/>
                </a:cubicBezTo>
                <a:lnTo>
                  <a:pt x="506437"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74" name="Ευθύγραμμο βέλος σύνδεσης 73"/>
          <p:cNvCxnSpPr/>
          <p:nvPr/>
        </p:nvCxnSpPr>
        <p:spPr>
          <a:xfrm>
            <a:off x="1130888" y="2003990"/>
            <a:ext cx="2167585" cy="697001"/>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6" name="Ευθύγραμμο βέλος σύνδεσης 75"/>
          <p:cNvCxnSpPr/>
          <p:nvPr/>
        </p:nvCxnSpPr>
        <p:spPr>
          <a:xfrm>
            <a:off x="7549779" y="764704"/>
            <a:ext cx="0"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7" name="Ευθύγραμμο βέλος σύνδεσης 76"/>
          <p:cNvCxnSpPr/>
          <p:nvPr/>
        </p:nvCxnSpPr>
        <p:spPr>
          <a:xfrm>
            <a:off x="6987347" y="764704"/>
            <a:ext cx="0"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8" name="Ευθύγραμμο βέλος σύνδεσης 77"/>
          <p:cNvCxnSpPr/>
          <p:nvPr/>
        </p:nvCxnSpPr>
        <p:spPr>
          <a:xfrm>
            <a:off x="2214678" y="4520311"/>
            <a:ext cx="0"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9" name="Ευθύγραμμο βέλος σύνδεσης 78"/>
          <p:cNvCxnSpPr/>
          <p:nvPr/>
        </p:nvCxnSpPr>
        <p:spPr>
          <a:xfrm>
            <a:off x="2843206" y="4520311"/>
            <a:ext cx="0"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0" name="Ελεύθερη σχεδίαση 79"/>
          <p:cNvSpPr/>
          <p:nvPr/>
        </p:nvSpPr>
        <p:spPr>
          <a:xfrm rot="734863">
            <a:off x="5724864" y="5317130"/>
            <a:ext cx="292623" cy="284253"/>
          </a:xfrm>
          <a:custGeom>
            <a:avLst/>
            <a:gdLst>
              <a:gd name="connsiteX0" fmla="*/ 0 w 506437"/>
              <a:gd name="connsiteY0" fmla="*/ 0 h 253219"/>
              <a:gd name="connsiteX1" fmla="*/ 98474 w 506437"/>
              <a:gd name="connsiteY1" fmla="*/ 196948 h 253219"/>
              <a:gd name="connsiteX2" fmla="*/ 309490 w 506437"/>
              <a:gd name="connsiteY2" fmla="*/ 253219 h 253219"/>
              <a:gd name="connsiteX3" fmla="*/ 506437 w 506437"/>
              <a:gd name="connsiteY3" fmla="*/ 196948 h 253219"/>
              <a:gd name="connsiteX4" fmla="*/ 506437 w 506437"/>
              <a:gd name="connsiteY4" fmla="*/ 196948 h 253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437" h="253219">
                <a:moveTo>
                  <a:pt x="0" y="0"/>
                </a:moveTo>
                <a:cubicBezTo>
                  <a:pt x="23446" y="77372"/>
                  <a:pt x="46892" y="154745"/>
                  <a:pt x="98474" y="196948"/>
                </a:cubicBezTo>
                <a:cubicBezTo>
                  <a:pt x="150056" y="239151"/>
                  <a:pt x="241496" y="253219"/>
                  <a:pt x="309490" y="253219"/>
                </a:cubicBezTo>
                <a:cubicBezTo>
                  <a:pt x="377484" y="253219"/>
                  <a:pt x="506437" y="196948"/>
                  <a:pt x="506437" y="196948"/>
                </a:cubicBezTo>
                <a:lnTo>
                  <a:pt x="506437" y="19694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1" name="Ελεύθερη σχεδίαση 80"/>
          <p:cNvSpPr/>
          <p:nvPr/>
        </p:nvSpPr>
        <p:spPr>
          <a:xfrm rot="734863">
            <a:off x="5956729" y="5622685"/>
            <a:ext cx="292623" cy="284253"/>
          </a:xfrm>
          <a:custGeom>
            <a:avLst/>
            <a:gdLst>
              <a:gd name="connsiteX0" fmla="*/ 0 w 506437"/>
              <a:gd name="connsiteY0" fmla="*/ 0 h 253219"/>
              <a:gd name="connsiteX1" fmla="*/ 98474 w 506437"/>
              <a:gd name="connsiteY1" fmla="*/ 196948 h 253219"/>
              <a:gd name="connsiteX2" fmla="*/ 309490 w 506437"/>
              <a:gd name="connsiteY2" fmla="*/ 253219 h 253219"/>
              <a:gd name="connsiteX3" fmla="*/ 506437 w 506437"/>
              <a:gd name="connsiteY3" fmla="*/ 196948 h 253219"/>
              <a:gd name="connsiteX4" fmla="*/ 506437 w 506437"/>
              <a:gd name="connsiteY4" fmla="*/ 196948 h 253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437" h="253219">
                <a:moveTo>
                  <a:pt x="0" y="0"/>
                </a:moveTo>
                <a:cubicBezTo>
                  <a:pt x="23446" y="77372"/>
                  <a:pt x="46892" y="154745"/>
                  <a:pt x="98474" y="196948"/>
                </a:cubicBezTo>
                <a:cubicBezTo>
                  <a:pt x="150056" y="239151"/>
                  <a:pt x="241496" y="253219"/>
                  <a:pt x="309490" y="253219"/>
                </a:cubicBezTo>
                <a:cubicBezTo>
                  <a:pt x="377484" y="253219"/>
                  <a:pt x="506437" y="196948"/>
                  <a:pt x="506437" y="196948"/>
                </a:cubicBezTo>
                <a:lnTo>
                  <a:pt x="506437" y="19694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53" name="Ελεύθερη σχεδίαση 2052"/>
          <p:cNvSpPr/>
          <p:nvPr/>
        </p:nvSpPr>
        <p:spPr>
          <a:xfrm>
            <a:off x="6217920" y="4783016"/>
            <a:ext cx="319578" cy="1069144"/>
          </a:xfrm>
          <a:custGeom>
            <a:avLst/>
            <a:gdLst>
              <a:gd name="connsiteX0" fmla="*/ 0 w 319578"/>
              <a:gd name="connsiteY0" fmla="*/ 1069144 h 1069144"/>
              <a:gd name="connsiteX1" fmla="*/ 281354 w 319578"/>
              <a:gd name="connsiteY1" fmla="*/ 112541 h 1069144"/>
              <a:gd name="connsiteX2" fmla="*/ 309489 w 319578"/>
              <a:gd name="connsiteY2" fmla="*/ 56270 h 1069144"/>
            </a:gdLst>
            <a:ahLst/>
            <a:cxnLst>
              <a:cxn ang="0">
                <a:pos x="connsiteX0" y="connsiteY0"/>
              </a:cxn>
              <a:cxn ang="0">
                <a:pos x="connsiteX1" y="connsiteY1"/>
              </a:cxn>
              <a:cxn ang="0">
                <a:pos x="connsiteX2" y="connsiteY2"/>
              </a:cxn>
            </a:cxnLst>
            <a:rect l="l" t="t" r="r" b="b"/>
            <a:pathLst>
              <a:path w="319578" h="1069144">
                <a:moveTo>
                  <a:pt x="0" y="1069144"/>
                </a:moveTo>
                <a:cubicBezTo>
                  <a:pt x="114886" y="675248"/>
                  <a:pt x="229773" y="281353"/>
                  <a:pt x="281354" y="112541"/>
                </a:cubicBezTo>
                <a:cubicBezTo>
                  <a:pt x="332935" y="-56271"/>
                  <a:pt x="321212" y="-1"/>
                  <a:pt x="309489" y="5627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3" name="Ελεύθερη σχεδίαση 82"/>
          <p:cNvSpPr/>
          <p:nvPr/>
        </p:nvSpPr>
        <p:spPr>
          <a:xfrm rot="734863">
            <a:off x="6525630" y="4828965"/>
            <a:ext cx="292623" cy="284253"/>
          </a:xfrm>
          <a:custGeom>
            <a:avLst/>
            <a:gdLst>
              <a:gd name="connsiteX0" fmla="*/ 0 w 506437"/>
              <a:gd name="connsiteY0" fmla="*/ 0 h 253219"/>
              <a:gd name="connsiteX1" fmla="*/ 98474 w 506437"/>
              <a:gd name="connsiteY1" fmla="*/ 196948 h 253219"/>
              <a:gd name="connsiteX2" fmla="*/ 309490 w 506437"/>
              <a:gd name="connsiteY2" fmla="*/ 253219 h 253219"/>
              <a:gd name="connsiteX3" fmla="*/ 506437 w 506437"/>
              <a:gd name="connsiteY3" fmla="*/ 196948 h 253219"/>
              <a:gd name="connsiteX4" fmla="*/ 506437 w 506437"/>
              <a:gd name="connsiteY4" fmla="*/ 196948 h 253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437" h="253219">
                <a:moveTo>
                  <a:pt x="0" y="0"/>
                </a:moveTo>
                <a:cubicBezTo>
                  <a:pt x="23446" y="77372"/>
                  <a:pt x="46892" y="154745"/>
                  <a:pt x="98474" y="196948"/>
                </a:cubicBezTo>
                <a:cubicBezTo>
                  <a:pt x="150056" y="239151"/>
                  <a:pt x="241496" y="253219"/>
                  <a:pt x="309490" y="253219"/>
                </a:cubicBezTo>
                <a:cubicBezTo>
                  <a:pt x="377484" y="253219"/>
                  <a:pt x="506437" y="196948"/>
                  <a:pt x="506437" y="196948"/>
                </a:cubicBezTo>
                <a:lnTo>
                  <a:pt x="506437" y="19694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4" name="Ελεύθερη σχεδίαση 83"/>
          <p:cNvSpPr/>
          <p:nvPr/>
        </p:nvSpPr>
        <p:spPr>
          <a:xfrm rot="734863">
            <a:off x="6782302" y="5093552"/>
            <a:ext cx="292623" cy="284253"/>
          </a:xfrm>
          <a:custGeom>
            <a:avLst/>
            <a:gdLst>
              <a:gd name="connsiteX0" fmla="*/ 0 w 506437"/>
              <a:gd name="connsiteY0" fmla="*/ 0 h 253219"/>
              <a:gd name="connsiteX1" fmla="*/ 98474 w 506437"/>
              <a:gd name="connsiteY1" fmla="*/ 196948 h 253219"/>
              <a:gd name="connsiteX2" fmla="*/ 309490 w 506437"/>
              <a:gd name="connsiteY2" fmla="*/ 253219 h 253219"/>
              <a:gd name="connsiteX3" fmla="*/ 506437 w 506437"/>
              <a:gd name="connsiteY3" fmla="*/ 196948 h 253219"/>
              <a:gd name="connsiteX4" fmla="*/ 506437 w 506437"/>
              <a:gd name="connsiteY4" fmla="*/ 196948 h 253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437" h="253219">
                <a:moveTo>
                  <a:pt x="0" y="0"/>
                </a:moveTo>
                <a:cubicBezTo>
                  <a:pt x="23446" y="77372"/>
                  <a:pt x="46892" y="154745"/>
                  <a:pt x="98474" y="196948"/>
                </a:cubicBezTo>
                <a:cubicBezTo>
                  <a:pt x="150056" y="239151"/>
                  <a:pt x="241496" y="253219"/>
                  <a:pt x="309490" y="253219"/>
                </a:cubicBezTo>
                <a:cubicBezTo>
                  <a:pt x="377484" y="253219"/>
                  <a:pt x="506437" y="196948"/>
                  <a:pt x="506437" y="196948"/>
                </a:cubicBezTo>
                <a:lnTo>
                  <a:pt x="506437" y="19694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5" name="Ελεύθερη σχεδίαση 84"/>
          <p:cNvSpPr/>
          <p:nvPr/>
        </p:nvSpPr>
        <p:spPr>
          <a:xfrm rot="734863">
            <a:off x="7014167" y="5399107"/>
            <a:ext cx="292623" cy="284253"/>
          </a:xfrm>
          <a:custGeom>
            <a:avLst/>
            <a:gdLst>
              <a:gd name="connsiteX0" fmla="*/ 0 w 506437"/>
              <a:gd name="connsiteY0" fmla="*/ 0 h 253219"/>
              <a:gd name="connsiteX1" fmla="*/ 98474 w 506437"/>
              <a:gd name="connsiteY1" fmla="*/ 196948 h 253219"/>
              <a:gd name="connsiteX2" fmla="*/ 309490 w 506437"/>
              <a:gd name="connsiteY2" fmla="*/ 253219 h 253219"/>
              <a:gd name="connsiteX3" fmla="*/ 506437 w 506437"/>
              <a:gd name="connsiteY3" fmla="*/ 196948 h 253219"/>
              <a:gd name="connsiteX4" fmla="*/ 506437 w 506437"/>
              <a:gd name="connsiteY4" fmla="*/ 196948 h 253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437" h="253219">
                <a:moveTo>
                  <a:pt x="0" y="0"/>
                </a:moveTo>
                <a:cubicBezTo>
                  <a:pt x="23446" y="77372"/>
                  <a:pt x="46892" y="154745"/>
                  <a:pt x="98474" y="196948"/>
                </a:cubicBezTo>
                <a:cubicBezTo>
                  <a:pt x="150056" y="239151"/>
                  <a:pt x="241496" y="253219"/>
                  <a:pt x="309490" y="253219"/>
                </a:cubicBezTo>
                <a:cubicBezTo>
                  <a:pt x="377484" y="253219"/>
                  <a:pt x="506437" y="196948"/>
                  <a:pt x="506437" y="196948"/>
                </a:cubicBezTo>
                <a:lnTo>
                  <a:pt x="506437" y="19694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6" name="Ελεύθερη σχεδίαση 85"/>
          <p:cNvSpPr/>
          <p:nvPr/>
        </p:nvSpPr>
        <p:spPr>
          <a:xfrm rot="734863">
            <a:off x="7550891" y="4614853"/>
            <a:ext cx="292623" cy="284253"/>
          </a:xfrm>
          <a:custGeom>
            <a:avLst/>
            <a:gdLst>
              <a:gd name="connsiteX0" fmla="*/ 0 w 506437"/>
              <a:gd name="connsiteY0" fmla="*/ 0 h 253219"/>
              <a:gd name="connsiteX1" fmla="*/ 98474 w 506437"/>
              <a:gd name="connsiteY1" fmla="*/ 196948 h 253219"/>
              <a:gd name="connsiteX2" fmla="*/ 309490 w 506437"/>
              <a:gd name="connsiteY2" fmla="*/ 253219 h 253219"/>
              <a:gd name="connsiteX3" fmla="*/ 506437 w 506437"/>
              <a:gd name="connsiteY3" fmla="*/ 196948 h 253219"/>
              <a:gd name="connsiteX4" fmla="*/ 506437 w 506437"/>
              <a:gd name="connsiteY4" fmla="*/ 196948 h 253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437" h="253219">
                <a:moveTo>
                  <a:pt x="0" y="0"/>
                </a:moveTo>
                <a:cubicBezTo>
                  <a:pt x="23446" y="77372"/>
                  <a:pt x="46892" y="154745"/>
                  <a:pt x="98474" y="196948"/>
                </a:cubicBezTo>
                <a:cubicBezTo>
                  <a:pt x="150056" y="239151"/>
                  <a:pt x="241496" y="253219"/>
                  <a:pt x="309490" y="253219"/>
                </a:cubicBezTo>
                <a:cubicBezTo>
                  <a:pt x="377484" y="253219"/>
                  <a:pt x="506437" y="196948"/>
                  <a:pt x="506437" y="196948"/>
                </a:cubicBezTo>
                <a:lnTo>
                  <a:pt x="506437" y="19694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7" name="Ελεύθερη σχεδίαση 86"/>
          <p:cNvSpPr/>
          <p:nvPr/>
        </p:nvSpPr>
        <p:spPr>
          <a:xfrm rot="734863">
            <a:off x="7807563" y="4879440"/>
            <a:ext cx="292623" cy="284253"/>
          </a:xfrm>
          <a:custGeom>
            <a:avLst/>
            <a:gdLst>
              <a:gd name="connsiteX0" fmla="*/ 0 w 506437"/>
              <a:gd name="connsiteY0" fmla="*/ 0 h 253219"/>
              <a:gd name="connsiteX1" fmla="*/ 98474 w 506437"/>
              <a:gd name="connsiteY1" fmla="*/ 196948 h 253219"/>
              <a:gd name="connsiteX2" fmla="*/ 309490 w 506437"/>
              <a:gd name="connsiteY2" fmla="*/ 253219 h 253219"/>
              <a:gd name="connsiteX3" fmla="*/ 506437 w 506437"/>
              <a:gd name="connsiteY3" fmla="*/ 196948 h 253219"/>
              <a:gd name="connsiteX4" fmla="*/ 506437 w 506437"/>
              <a:gd name="connsiteY4" fmla="*/ 196948 h 253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437" h="253219">
                <a:moveTo>
                  <a:pt x="0" y="0"/>
                </a:moveTo>
                <a:cubicBezTo>
                  <a:pt x="23446" y="77372"/>
                  <a:pt x="46892" y="154745"/>
                  <a:pt x="98474" y="196948"/>
                </a:cubicBezTo>
                <a:cubicBezTo>
                  <a:pt x="150056" y="239151"/>
                  <a:pt x="241496" y="253219"/>
                  <a:pt x="309490" y="253219"/>
                </a:cubicBezTo>
                <a:cubicBezTo>
                  <a:pt x="377484" y="253219"/>
                  <a:pt x="506437" y="196948"/>
                  <a:pt x="506437" y="196948"/>
                </a:cubicBezTo>
                <a:lnTo>
                  <a:pt x="506437" y="19694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8" name="Ελεύθερη σχεδίαση 87"/>
          <p:cNvSpPr/>
          <p:nvPr/>
        </p:nvSpPr>
        <p:spPr>
          <a:xfrm rot="734863">
            <a:off x="8039428" y="5184995"/>
            <a:ext cx="292623" cy="284253"/>
          </a:xfrm>
          <a:custGeom>
            <a:avLst/>
            <a:gdLst>
              <a:gd name="connsiteX0" fmla="*/ 0 w 506437"/>
              <a:gd name="connsiteY0" fmla="*/ 0 h 253219"/>
              <a:gd name="connsiteX1" fmla="*/ 98474 w 506437"/>
              <a:gd name="connsiteY1" fmla="*/ 196948 h 253219"/>
              <a:gd name="connsiteX2" fmla="*/ 309490 w 506437"/>
              <a:gd name="connsiteY2" fmla="*/ 253219 h 253219"/>
              <a:gd name="connsiteX3" fmla="*/ 506437 w 506437"/>
              <a:gd name="connsiteY3" fmla="*/ 196948 h 253219"/>
              <a:gd name="connsiteX4" fmla="*/ 506437 w 506437"/>
              <a:gd name="connsiteY4" fmla="*/ 196948 h 253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437" h="253219">
                <a:moveTo>
                  <a:pt x="0" y="0"/>
                </a:moveTo>
                <a:cubicBezTo>
                  <a:pt x="23446" y="77372"/>
                  <a:pt x="46892" y="154745"/>
                  <a:pt x="98474" y="196948"/>
                </a:cubicBezTo>
                <a:cubicBezTo>
                  <a:pt x="150056" y="239151"/>
                  <a:pt x="241496" y="253219"/>
                  <a:pt x="309490" y="253219"/>
                </a:cubicBezTo>
                <a:cubicBezTo>
                  <a:pt x="377484" y="253219"/>
                  <a:pt x="506437" y="196948"/>
                  <a:pt x="506437" y="196948"/>
                </a:cubicBezTo>
                <a:lnTo>
                  <a:pt x="506437" y="19694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9" name="Ελεύθερη σχεδίαση 88"/>
          <p:cNvSpPr/>
          <p:nvPr/>
        </p:nvSpPr>
        <p:spPr>
          <a:xfrm>
            <a:off x="7289333" y="4585127"/>
            <a:ext cx="260446" cy="1070599"/>
          </a:xfrm>
          <a:custGeom>
            <a:avLst/>
            <a:gdLst>
              <a:gd name="connsiteX0" fmla="*/ 0 w 319578"/>
              <a:gd name="connsiteY0" fmla="*/ 1069144 h 1069144"/>
              <a:gd name="connsiteX1" fmla="*/ 281354 w 319578"/>
              <a:gd name="connsiteY1" fmla="*/ 112541 h 1069144"/>
              <a:gd name="connsiteX2" fmla="*/ 309489 w 319578"/>
              <a:gd name="connsiteY2" fmla="*/ 56270 h 1069144"/>
            </a:gdLst>
            <a:ahLst/>
            <a:cxnLst>
              <a:cxn ang="0">
                <a:pos x="connsiteX0" y="connsiteY0"/>
              </a:cxn>
              <a:cxn ang="0">
                <a:pos x="connsiteX1" y="connsiteY1"/>
              </a:cxn>
              <a:cxn ang="0">
                <a:pos x="connsiteX2" y="connsiteY2"/>
              </a:cxn>
            </a:cxnLst>
            <a:rect l="l" t="t" r="r" b="b"/>
            <a:pathLst>
              <a:path w="319578" h="1069144">
                <a:moveTo>
                  <a:pt x="0" y="1069144"/>
                </a:moveTo>
                <a:cubicBezTo>
                  <a:pt x="114886" y="675248"/>
                  <a:pt x="229773" y="281353"/>
                  <a:pt x="281354" y="112541"/>
                </a:cubicBezTo>
                <a:cubicBezTo>
                  <a:pt x="332935" y="-56271"/>
                  <a:pt x="321212" y="-1"/>
                  <a:pt x="309489" y="5627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1" name="Ελεύθερη σχεδίαση 90"/>
          <p:cNvSpPr/>
          <p:nvPr/>
        </p:nvSpPr>
        <p:spPr>
          <a:xfrm>
            <a:off x="8334278" y="4365412"/>
            <a:ext cx="260446" cy="1070599"/>
          </a:xfrm>
          <a:custGeom>
            <a:avLst/>
            <a:gdLst>
              <a:gd name="connsiteX0" fmla="*/ 0 w 319578"/>
              <a:gd name="connsiteY0" fmla="*/ 1069144 h 1069144"/>
              <a:gd name="connsiteX1" fmla="*/ 281354 w 319578"/>
              <a:gd name="connsiteY1" fmla="*/ 112541 h 1069144"/>
              <a:gd name="connsiteX2" fmla="*/ 309489 w 319578"/>
              <a:gd name="connsiteY2" fmla="*/ 56270 h 1069144"/>
            </a:gdLst>
            <a:ahLst/>
            <a:cxnLst>
              <a:cxn ang="0">
                <a:pos x="connsiteX0" y="connsiteY0"/>
              </a:cxn>
              <a:cxn ang="0">
                <a:pos x="connsiteX1" y="connsiteY1"/>
              </a:cxn>
              <a:cxn ang="0">
                <a:pos x="connsiteX2" y="connsiteY2"/>
              </a:cxn>
            </a:cxnLst>
            <a:rect l="l" t="t" r="r" b="b"/>
            <a:pathLst>
              <a:path w="319578" h="1069144">
                <a:moveTo>
                  <a:pt x="0" y="1069144"/>
                </a:moveTo>
                <a:cubicBezTo>
                  <a:pt x="114886" y="675248"/>
                  <a:pt x="229773" y="281353"/>
                  <a:pt x="281354" y="112541"/>
                </a:cubicBezTo>
                <a:cubicBezTo>
                  <a:pt x="332935" y="-56271"/>
                  <a:pt x="321212" y="-1"/>
                  <a:pt x="309489" y="5627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92" name="Ευθύγραμμο βέλος σύνδεσης 91"/>
          <p:cNvCxnSpPr/>
          <p:nvPr/>
        </p:nvCxnSpPr>
        <p:spPr>
          <a:xfrm>
            <a:off x="6562584" y="4046296"/>
            <a:ext cx="0"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3" name="Ευθύγραμμο βέλος σύνδεσης 92"/>
          <p:cNvCxnSpPr/>
          <p:nvPr/>
        </p:nvCxnSpPr>
        <p:spPr>
          <a:xfrm>
            <a:off x="6799824" y="4046296"/>
            <a:ext cx="0"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4" name="Ευθύγραμμο βέλος σύνδεσης 93"/>
          <p:cNvCxnSpPr/>
          <p:nvPr/>
        </p:nvCxnSpPr>
        <p:spPr>
          <a:xfrm>
            <a:off x="7001456" y="4046296"/>
            <a:ext cx="0"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5" name="Ευθύγραμμο βέλος σύνδεσης 94"/>
          <p:cNvCxnSpPr/>
          <p:nvPr/>
        </p:nvCxnSpPr>
        <p:spPr>
          <a:xfrm>
            <a:off x="7581086" y="4046105"/>
            <a:ext cx="0"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6" name="Ευθύγραμμο βέλος σύνδεσης 95"/>
          <p:cNvCxnSpPr/>
          <p:nvPr/>
        </p:nvCxnSpPr>
        <p:spPr>
          <a:xfrm>
            <a:off x="7782050" y="4046105"/>
            <a:ext cx="0"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7" name="Ευθύγραμμο βέλος σύνδεσης 96"/>
          <p:cNvCxnSpPr/>
          <p:nvPr/>
        </p:nvCxnSpPr>
        <p:spPr>
          <a:xfrm>
            <a:off x="8012607" y="4046105"/>
            <a:ext cx="0"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1" name="Ευθύγραμμο βέλος σύνδεσης 100"/>
          <p:cNvCxnSpPr/>
          <p:nvPr/>
        </p:nvCxnSpPr>
        <p:spPr>
          <a:xfrm flipV="1">
            <a:off x="5509817" y="4365104"/>
            <a:ext cx="3462720" cy="631502"/>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04" name="Ευθύγραμμο βέλος σύνδεσης 103"/>
          <p:cNvCxnSpPr/>
          <p:nvPr/>
        </p:nvCxnSpPr>
        <p:spPr>
          <a:xfrm>
            <a:off x="5526372" y="5057108"/>
            <a:ext cx="763613" cy="877634"/>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06" name="Ευθύγραμμο βέλος σύνδεσης 105"/>
          <p:cNvCxnSpPr/>
          <p:nvPr/>
        </p:nvCxnSpPr>
        <p:spPr>
          <a:xfrm>
            <a:off x="6605540" y="4801161"/>
            <a:ext cx="763613" cy="877634"/>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07" name="Ευθύγραμμο βέλος σύνδεσης 106"/>
          <p:cNvCxnSpPr/>
          <p:nvPr/>
        </p:nvCxnSpPr>
        <p:spPr>
          <a:xfrm>
            <a:off x="7630800" y="4618291"/>
            <a:ext cx="763613" cy="877634"/>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061" name="TextBox 2060"/>
          <p:cNvSpPr txBox="1"/>
          <p:nvPr/>
        </p:nvSpPr>
        <p:spPr>
          <a:xfrm>
            <a:off x="700102" y="438167"/>
            <a:ext cx="1404391" cy="261610"/>
          </a:xfrm>
          <a:prstGeom prst="rect">
            <a:avLst/>
          </a:prstGeom>
          <a:noFill/>
        </p:spPr>
        <p:txBody>
          <a:bodyPr wrap="square" rtlCol="0">
            <a:spAutoFit/>
          </a:bodyPr>
          <a:lstStyle/>
          <a:p>
            <a:r>
              <a:rPr lang="el-GR" sz="1100" dirty="0" smtClean="0"/>
              <a:t>ΕΠΙΠΕΔΟ ΑΠΟΔΟΣΗΣ</a:t>
            </a:r>
            <a:endParaRPr lang="el-GR" sz="1100" dirty="0"/>
          </a:p>
        </p:txBody>
      </p:sp>
      <p:sp>
        <p:nvSpPr>
          <p:cNvPr id="111" name="TextBox 110"/>
          <p:cNvSpPr txBox="1"/>
          <p:nvPr/>
        </p:nvSpPr>
        <p:spPr>
          <a:xfrm>
            <a:off x="700101" y="3358901"/>
            <a:ext cx="1404391" cy="261610"/>
          </a:xfrm>
          <a:prstGeom prst="rect">
            <a:avLst/>
          </a:prstGeom>
          <a:noFill/>
        </p:spPr>
        <p:txBody>
          <a:bodyPr wrap="square" rtlCol="0">
            <a:spAutoFit/>
          </a:bodyPr>
          <a:lstStyle/>
          <a:p>
            <a:r>
              <a:rPr lang="el-GR" sz="1100" dirty="0" smtClean="0"/>
              <a:t>ΕΠΙΠΕΔΟ ΑΠΟΔΟΣΗΣ</a:t>
            </a:r>
            <a:endParaRPr lang="el-GR" sz="1100" dirty="0"/>
          </a:p>
        </p:txBody>
      </p:sp>
      <p:sp>
        <p:nvSpPr>
          <p:cNvPr id="113" name="TextBox 112"/>
          <p:cNvSpPr txBox="1"/>
          <p:nvPr/>
        </p:nvSpPr>
        <p:spPr>
          <a:xfrm>
            <a:off x="4995847" y="354539"/>
            <a:ext cx="1404391" cy="261610"/>
          </a:xfrm>
          <a:prstGeom prst="rect">
            <a:avLst/>
          </a:prstGeom>
          <a:noFill/>
        </p:spPr>
        <p:txBody>
          <a:bodyPr wrap="square" rtlCol="0">
            <a:spAutoFit/>
          </a:bodyPr>
          <a:lstStyle/>
          <a:p>
            <a:r>
              <a:rPr lang="el-GR" sz="1100" dirty="0" smtClean="0"/>
              <a:t>ΕΠΙΠΕΔΟ ΑΠΟΔΟΣΗΣ</a:t>
            </a:r>
            <a:endParaRPr lang="el-GR" sz="1100" dirty="0"/>
          </a:p>
        </p:txBody>
      </p:sp>
      <p:sp>
        <p:nvSpPr>
          <p:cNvPr id="116" name="TextBox 115"/>
          <p:cNvSpPr txBox="1"/>
          <p:nvPr/>
        </p:nvSpPr>
        <p:spPr>
          <a:xfrm>
            <a:off x="5142215" y="3308175"/>
            <a:ext cx="1404391" cy="261610"/>
          </a:xfrm>
          <a:prstGeom prst="rect">
            <a:avLst/>
          </a:prstGeom>
          <a:noFill/>
        </p:spPr>
        <p:txBody>
          <a:bodyPr wrap="square" rtlCol="0">
            <a:spAutoFit/>
          </a:bodyPr>
          <a:lstStyle/>
          <a:p>
            <a:r>
              <a:rPr lang="el-GR" sz="1100" dirty="0" smtClean="0"/>
              <a:t>ΕΠΙΠΕΔΟ ΑΠΟΔΟΣΗΣ</a:t>
            </a:r>
            <a:endParaRPr lang="el-GR" sz="1100" dirty="0"/>
          </a:p>
        </p:txBody>
      </p:sp>
      <p:sp>
        <p:nvSpPr>
          <p:cNvPr id="117" name="TextBox 116"/>
          <p:cNvSpPr txBox="1"/>
          <p:nvPr/>
        </p:nvSpPr>
        <p:spPr>
          <a:xfrm>
            <a:off x="8114463" y="5054410"/>
            <a:ext cx="1187624" cy="261610"/>
          </a:xfrm>
          <a:prstGeom prst="rect">
            <a:avLst/>
          </a:prstGeom>
          <a:noFill/>
        </p:spPr>
        <p:txBody>
          <a:bodyPr wrap="square" rtlCol="0">
            <a:spAutoFit/>
          </a:bodyPr>
          <a:lstStyle/>
          <a:p>
            <a:pPr algn="ctr"/>
            <a:r>
              <a:rPr lang="el-GR" sz="1100" b="1" dirty="0" smtClean="0"/>
              <a:t>Χρόνος</a:t>
            </a:r>
            <a:endParaRPr lang="el-GR" sz="1100" b="1" dirty="0"/>
          </a:p>
        </p:txBody>
      </p:sp>
      <p:sp>
        <p:nvSpPr>
          <p:cNvPr id="118" name="TextBox 117"/>
          <p:cNvSpPr txBox="1"/>
          <p:nvPr/>
        </p:nvSpPr>
        <p:spPr>
          <a:xfrm>
            <a:off x="7581086" y="2073628"/>
            <a:ext cx="1187624" cy="261610"/>
          </a:xfrm>
          <a:prstGeom prst="rect">
            <a:avLst/>
          </a:prstGeom>
          <a:noFill/>
        </p:spPr>
        <p:txBody>
          <a:bodyPr wrap="square" rtlCol="0">
            <a:spAutoFit/>
          </a:bodyPr>
          <a:lstStyle/>
          <a:p>
            <a:pPr algn="ctr"/>
            <a:r>
              <a:rPr lang="el-GR" sz="1100" b="1" dirty="0" smtClean="0"/>
              <a:t>Χρόνος</a:t>
            </a:r>
            <a:endParaRPr lang="el-GR" sz="1100" b="1" dirty="0"/>
          </a:p>
        </p:txBody>
      </p:sp>
      <p:sp>
        <p:nvSpPr>
          <p:cNvPr id="119" name="TextBox 118"/>
          <p:cNvSpPr txBox="1"/>
          <p:nvPr/>
        </p:nvSpPr>
        <p:spPr>
          <a:xfrm>
            <a:off x="3276658" y="5292524"/>
            <a:ext cx="1187624" cy="261610"/>
          </a:xfrm>
          <a:prstGeom prst="rect">
            <a:avLst/>
          </a:prstGeom>
          <a:noFill/>
        </p:spPr>
        <p:txBody>
          <a:bodyPr wrap="square" rtlCol="0">
            <a:spAutoFit/>
          </a:bodyPr>
          <a:lstStyle/>
          <a:p>
            <a:pPr algn="ctr"/>
            <a:r>
              <a:rPr lang="el-GR" sz="1100" b="1" dirty="0" smtClean="0"/>
              <a:t>Χρόνος</a:t>
            </a:r>
            <a:endParaRPr lang="el-GR" sz="1100" b="1" dirty="0"/>
          </a:p>
        </p:txBody>
      </p:sp>
      <p:sp>
        <p:nvSpPr>
          <p:cNvPr id="120" name="TextBox 119"/>
          <p:cNvSpPr txBox="1"/>
          <p:nvPr/>
        </p:nvSpPr>
        <p:spPr>
          <a:xfrm>
            <a:off x="3387540" y="2072190"/>
            <a:ext cx="1187624" cy="261610"/>
          </a:xfrm>
          <a:prstGeom prst="rect">
            <a:avLst/>
          </a:prstGeom>
          <a:noFill/>
        </p:spPr>
        <p:txBody>
          <a:bodyPr wrap="square" rtlCol="0">
            <a:spAutoFit/>
          </a:bodyPr>
          <a:lstStyle/>
          <a:p>
            <a:pPr algn="ctr"/>
            <a:r>
              <a:rPr lang="el-GR" sz="1100" b="1" dirty="0" smtClean="0"/>
              <a:t>Χρόνος</a:t>
            </a:r>
            <a:endParaRPr lang="el-GR" sz="1100" b="1" dirty="0"/>
          </a:p>
        </p:txBody>
      </p:sp>
      <p:sp>
        <p:nvSpPr>
          <p:cNvPr id="121" name="TextBox 120"/>
          <p:cNvSpPr txBox="1"/>
          <p:nvPr/>
        </p:nvSpPr>
        <p:spPr>
          <a:xfrm>
            <a:off x="1134692" y="729271"/>
            <a:ext cx="1890433" cy="261610"/>
          </a:xfrm>
          <a:prstGeom prst="rect">
            <a:avLst/>
          </a:prstGeom>
          <a:noFill/>
        </p:spPr>
        <p:txBody>
          <a:bodyPr wrap="square" rtlCol="0">
            <a:spAutoFit/>
          </a:bodyPr>
          <a:lstStyle/>
          <a:p>
            <a:r>
              <a:rPr lang="el-GR" sz="1100" dirty="0" smtClean="0"/>
              <a:t>ΕΡΕΘΙΣΜΑΤΑ ΕΠΙΒΑΡΥΝΣΗΣ</a:t>
            </a:r>
            <a:endParaRPr lang="el-GR" sz="1100" dirty="0"/>
          </a:p>
        </p:txBody>
      </p:sp>
      <p:sp>
        <p:nvSpPr>
          <p:cNvPr id="122" name="TextBox 121"/>
          <p:cNvSpPr txBox="1"/>
          <p:nvPr/>
        </p:nvSpPr>
        <p:spPr>
          <a:xfrm>
            <a:off x="1980037" y="4103494"/>
            <a:ext cx="1890433" cy="261610"/>
          </a:xfrm>
          <a:prstGeom prst="rect">
            <a:avLst/>
          </a:prstGeom>
          <a:noFill/>
        </p:spPr>
        <p:txBody>
          <a:bodyPr wrap="square" rtlCol="0">
            <a:spAutoFit/>
          </a:bodyPr>
          <a:lstStyle/>
          <a:p>
            <a:r>
              <a:rPr lang="el-GR" sz="1100" dirty="0" smtClean="0"/>
              <a:t>ΕΡΕΘΙΣΜΑΤΑ ΕΠΙΒΑΡΥΝΣΗΣ</a:t>
            </a:r>
            <a:endParaRPr lang="el-GR" sz="1100" dirty="0"/>
          </a:p>
        </p:txBody>
      </p:sp>
      <p:sp>
        <p:nvSpPr>
          <p:cNvPr id="123" name="TextBox 122"/>
          <p:cNvSpPr txBox="1"/>
          <p:nvPr/>
        </p:nvSpPr>
        <p:spPr>
          <a:xfrm>
            <a:off x="5547944" y="582149"/>
            <a:ext cx="1890433" cy="261610"/>
          </a:xfrm>
          <a:prstGeom prst="rect">
            <a:avLst/>
          </a:prstGeom>
          <a:noFill/>
        </p:spPr>
        <p:txBody>
          <a:bodyPr wrap="square" rtlCol="0">
            <a:spAutoFit/>
          </a:bodyPr>
          <a:lstStyle/>
          <a:p>
            <a:r>
              <a:rPr lang="el-GR" sz="1100" dirty="0" smtClean="0"/>
              <a:t>ΕΡΕΘΙΣΜΑΤΑ ΕΠΙΒΑΡΥΝΣΗΣ</a:t>
            </a:r>
            <a:endParaRPr lang="el-GR" sz="1100" dirty="0"/>
          </a:p>
        </p:txBody>
      </p:sp>
      <p:sp>
        <p:nvSpPr>
          <p:cNvPr id="125" name="TextBox 124"/>
          <p:cNvSpPr txBox="1"/>
          <p:nvPr/>
        </p:nvSpPr>
        <p:spPr>
          <a:xfrm>
            <a:off x="5817373" y="3906913"/>
            <a:ext cx="1890433" cy="261610"/>
          </a:xfrm>
          <a:prstGeom prst="rect">
            <a:avLst/>
          </a:prstGeom>
          <a:noFill/>
        </p:spPr>
        <p:txBody>
          <a:bodyPr wrap="square" rtlCol="0">
            <a:spAutoFit/>
          </a:bodyPr>
          <a:lstStyle/>
          <a:p>
            <a:r>
              <a:rPr lang="el-GR" sz="1100" dirty="0" smtClean="0"/>
              <a:t>ΕΡΕΘΙΣΜΑΤΑ ΕΠΙΒΑΡΥΝΣΗΣ</a:t>
            </a:r>
            <a:endParaRPr lang="el-GR" sz="1100" dirty="0"/>
          </a:p>
        </p:txBody>
      </p:sp>
      <p:sp>
        <p:nvSpPr>
          <p:cNvPr id="2069" name="TextBox 2068"/>
          <p:cNvSpPr txBox="1"/>
          <p:nvPr/>
        </p:nvSpPr>
        <p:spPr>
          <a:xfrm>
            <a:off x="684030" y="2798413"/>
            <a:ext cx="4031986" cy="461665"/>
          </a:xfrm>
          <a:prstGeom prst="rect">
            <a:avLst/>
          </a:prstGeom>
          <a:noFill/>
        </p:spPr>
        <p:txBody>
          <a:bodyPr wrap="square" rtlCol="0">
            <a:spAutoFit/>
          </a:bodyPr>
          <a:lstStyle/>
          <a:p>
            <a:r>
              <a:rPr lang="el-GR" sz="1200" dirty="0" smtClean="0"/>
              <a:t>ΠΡΟΩΡΑ ΧΡΟΝΙΚΑ ΣΗΜΕΙΑ ΕΠΙΒΑΡΥΝΣΗΣ ΠΟΥ ΟΔΗΓΟΥΝ ΜΑΚΡΟΠΡΟΘΕΣΜΑ  ΣΕ ΜΕΙΩΣΗ ΤΟΥ ΕΠΙΠΕΔΟΥ ΑΠΟΔΟΣΗΣ</a:t>
            </a:r>
            <a:endParaRPr lang="el-GR" sz="1200" dirty="0"/>
          </a:p>
        </p:txBody>
      </p:sp>
      <p:sp>
        <p:nvSpPr>
          <p:cNvPr id="132" name="Ελεύθερη σχεδίαση 131"/>
          <p:cNvSpPr/>
          <p:nvPr/>
        </p:nvSpPr>
        <p:spPr>
          <a:xfrm rot="19472635">
            <a:off x="2907770" y="4986648"/>
            <a:ext cx="339081" cy="382146"/>
          </a:xfrm>
          <a:custGeom>
            <a:avLst/>
            <a:gdLst>
              <a:gd name="connsiteX0" fmla="*/ 0 w 506437"/>
              <a:gd name="connsiteY0" fmla="*/ 0 h 253219"/>
              <a:gd name="connsiteX1" fmla="*/ 98474 w 506437"/>
              <a:gd name="connsiteY1" fmla="*/ 196948 h 253219"/>
              <a:gd name="connsiteX2" fmla="*/ 309490 w 506437"/>
              <a:gd name="connsiteY2" fmla="*/ 253219 h 253219"/>
              <a:gd name="connsiteX3" fmla="*/ 506437 w 506437"/>
              <a:gd name="connsiteY3" fmla="*/ 196948 h 253219"/>
              <a:gd name="connsiteX4" fmla="*/ 506437 w 506437"/>
              <a:gd name="connsiteY4" fmla="*/ 196948 h 253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437" h="253219">
                <a:moveTo>
                  <a:pt x="0" y="0"/>
                </a:moveTo>
                <a:cubicBezTo>
                  <a:pt x="23446" y="77372"/>
                  <a:pt x="46892" y="154745"/>
                  <a:pt x="98474" y="196948"/>
                </a:cubicBezTo>
                <a:cubicBezTo>
                  <a:pt x="150056" y="239151"/>
                  <a:pt x="241496" y="253219"/>
                  <a:pt x="309490" y="253219"/>
                </a:cubicBezTo>
                <a:cubicBezTo>
                  <a:pt x="377484" y="253219"/>
                  <a:pt x="506437" y="196948"/>
                  <a:pt x="506437" y="196948"/>
                </a:cubicBezTo>
                <a:lnTo>
                  <a:pt x="506437" y="19694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3" name="Ελεύθερη σχεδίαση 132"/>
          <p:cNvSpPr/>
          <p:nvPr/>
        </p:nvSpPr>
        <p:spPr>
          <a:xfrm rot="8871960">
            <a:off x="3314465" y="5058106"/>
            <a:ext cx="206296" cy="239231"/>
          </a:xfrm>
          <a:custGeom>
            <a:avLst/>
            <a:gdLst>
              <a:gd name="connsiteX0" fmla="*/ 0 w 506437"/>
              <a:gd name="connsiteY0" fmla="*/ 0 h 253219"/>
              <a:gd name="connsiteX1" fmla="*/ 98474 w 506437"/>
              <a:gd name="connsiteY1" fmla="*/ 196948 h 253219"/>
              <a:gd name="connsiteX2" fmla="*/ 309490 w 506437"/>
              <a:gd name="connsiteY2" fmla="*/ 253219 h 253219"/>
              <a:gd name="connsiteX3" fmla="*/ 506437 w 506437"/>
              <a:gd name="connsiteY3" fmla="*/ 196948 h 253219"/>
              <a:gd name="connsiteX4" fmla="*/ 506437 w 506437"/>
              <a:gd name="connsiteY4" fmla="*/ 196948 h 253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437" h="253219">
                <a:moveTo>
                  <a:pt x="0" y="0"/>
                </a:moveTo>
                <a:cubicBezTo>
                  <a:pt x="23446" y="77372"/>
                  <a:pt x="46892" y="154745"/>
                  <a:pt x="98474" y="196948"/>
                </a:cubicBezTo>
                <a:cubicBezTo>
                  <a:pt x="150056" y="239151"/>
                  <a:pt x="241496" y="253219"/>
                  <a:pt x="309490" y="253219"/>
                </a:cubicBezTo>
                <a:cubicBezTo>
                  <a:pt x="377484" y="253219"/>
                  <a:pt x="506437" y="196948"/>
                  <a:pt x="506437" y="196948"/>
                </a:cubicBezTo>
                <a:lnTo>
                  <a:pt x="506437" y="19694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34" name="Ευθύγραμμο βέλος σύνδεσης 133"/>
          <p:cNvCxnSpPr/>
          <p:nvPr/>
        </p:nvCxnSpPr>
        <p:spPr>
          <a:xfrm>
            <a:off x="3565810" y="4494862"/>
            <a:ext cx="0"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5" name="TextBox 134"/>
          <p:cNvSpPr txBox="1"/>
          <p:nvPr/>
        </p:nvSpPr>
        <p:spPr>
          <a:xfrm>
            <a:off x="505532" y="6001264"/>
            <a:ext cx="4069632" cy="646331"/>
          </a:xfrm>
          <a:prstGeom prst="rect">
            <a:avLst/>
          </a:prstGeom>
          <a:noFill/>
        </p:spPr>
        <p:txBody>
          <a:bodyPr wrap="square" rtlCol="0">
            <a:spAutoFit/>
          </a:bodyPr>
          <a:lstStyle/>
          <a:p>
            <a:r>
              <a:rPr lang="el-GR" sz="1200" dirty="0" smtClean="0"/>
              <a:t> ΧΡΟΝΙΚΑ ΣΗΜΕΙΑ ΕΠΙΒΑΡΥΝΣΗΣ ΠΟΥ ΕΞΥΠΗΡΕΤΟΥΝ ΑΠΛΑ ΚΑΙ ΜΟΝΟ ΤΗΝ ΔΙΑΤΗΡΗΣΗ   ΤΟΥ ΥΠΑΡΧΟΝΤΟΣΕΠΙΠΕΔΟΥ ΑΠΟΔΟΣΗΣ</a:t>
            </a:r>
            <a:endParaRPr lang="el-GR" sz="1200" dirty="0"/>
          </a:p>
        </p:txBody>
      </p:sp>
      <p:sp>
        <p:nvSpPr>
          <p:cNvPr id="137" name="TextBox 136"/>
          <p:cNvSpPr txBox="1"/>
          <p:nvPr/>
        </p:nvSpPr>
        <p:spPr>
          <a:xfrm>
            <a:off x="4932040" y="2824481"/>
            <a:ext cx="4211960" cy="461665"/>
          </a:xfrm>
          <a:prstGeom prst="rect">
            <a:avLst/>
          </a:prstGeom>
          <a:noFill/>
        </p:spPr>
        <p:txBody>
          <a:bodyPr wrap="square" rtlCol="0">
            <a:spAutoFit/>
          </a:bodyPr>
          <a:lstStyle/>
          <a:p>
            <a:r>
              <a:rPr lang="el-GR" sz="1200" dirty="0" smtClean="0"/>
              <a:t>ΒΕΛΤΙΩΣΗ ΤΗΣ ΙΚΑΝΟΤΗΤΑΣ ΑΠΟΔΟΣΗΣ   ΜΕΣΩ ΕΠΙΒΑΡΥΝΣΕΩΝ ΠΟΥ ΤΙΘΕΝΤΑΙ ΚΑΤΆ ΤΟΝ ΕΥΝΟΙΚΟΤΕΡΟ ΤΡΟΠΟ</a:t>
            </a:r>
            <a:endParaRPr lang="el-GR" sz="1200" dirty="0"/>
          </a:p>
        </p:txBody>
      </p:sp>
      <p:sp>
        <p:nvSpPr>
          <p:cNvPr id="140" name="TextBox 139"/>
          <p:cNvSpPr txBox="1"/>
          <p:nvPr/>
        </p:nvSpPr>
        <p:spPr>
          <a:xfrm>
            <a:off x="5051998" y="6037044"/>
            <a:ext cx="4069632" cy="461665"/>
          </a:xfrm>
          <a:prstGeom prst="rect">
            <a:avLst/>
          </a:prstGeom>
          <a:noFill/>
        </p:spPr>
        <p:txBody>
          <a:bodyPr wrap="square" rtlCol="0">
            <a:spAutoFit/>
          </a:bodyPr>
          <a:lstStyle/>
          <a:p>
            <a:r>
              <a:rPr lang="el-GR" sz="1200" dirty="0" smtClean="0"/>
              <a:t> ΧΡΟΝΙΚΑ ΣΗΜΕΙΑ ΕΠΙΒΑΡΥΝΣΗΣ ΣΥΜΦΩΝΑ ΜΕ ΤΗΝ ΑΠΟΨΗ ΤΩΝ </a:t>
            </a:r>
            <a:r>
              <a:rPr lang="el-GR" sz="1200" b="1" dirty="0" smtClean="0"/>
              <a:t>ΣΥΣΩΡΕΥΜΕΝΩΝ ΕΝΕΡΓΕΙΩΝ</a:t>
            </a:r>
            <a:endParaRPr lang="el-GR" sz="1200" b="1" dirty="0"/>
          </a:p>
        </p:txBody>
      </p:sp>
    </p:spTree>
    <p:extLst>
      <p:ext uri="{BB962C8B-B14F-4D97-AF65-F5344CB8AC3E}">
        <p14:creationId xmlns:p14="http://schemas.microsoft.com/office/powerpoint/2010/main" val="396880720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07504" y="116632"/>
            <a:ext cx="8856984" cy="6984776"/>
          </a:xfrm>
        </p:spPr>
        <p:txBody>
          <a:bodyPr>
            <a:noAutofit/>
          </a:bodyPr>
          <a:lstStyle/>
          <a:p>
            <a:pPr marL="0" indent="0" algn="just">
              <a:buNone/>
            </a:pPr>
            <a:r>
              <a:rPr lang="el-GR" sz="1600" dirty="0"/>
              <a:t>Η προπόνηση οδηγεί σε κατανάλωση των ενεργειακών αποθεμάτων του οργανισμού και συνεπώς</a:t>
            </a:r>
          </a:p>
          <a:p>
            <a:pPr marL="0" indent="0" algn="just">
              <a:buNone/>
            </a:pPr>
            <a:r>
              <a:rPr lang="el-GR" sz="1600" dirty="0"/>
              <a:t>σε μείωση της ικανότητας απόδοσης. Οι παρατηρούμενες εξ' αιτίας αυτού του γεγονότος</a:t>
            </a:r>
          </a:p>
          <a:p>
            <a:pPr marL="0" indent="0" algn="just">
              <a:buNone/>
            </a:pPr>
            <a:r>
              <a:rPr lang="el-GR" sz="1600" dirty="0"/>
              <a:t>διαδικασίες κόπωσης προκαλούν και διαδικασίες αποκατάστασης. Οι διαδικασίες</a:t>
            </a:r>
          </a:p>
          <a:p>
            <a:pPr marL="0" indent="0" algn="just">
              <a:buNone/>
            </a:pPr>
            <a:r>
              <a:rPr lang="el-GR" sz="1600" dirty="0"/>
              <a:t>αποκατάστασης δεν μένουν στο αρχικό επίπεδο με την έναρξη της επιβάρυνσης (ομοιόσταση),</a:t>
            </a:r>
          </a:p>
          <a:p>
            <a:pPr marL="0" indent="0" algn="just">
              <a:buNone/>
            </a:pPr>
            <a:r>
              <a:rPr lang="el-GR" sz="1600" dirty="0"/>
              <a:t>αλλά προχωρούν και πέρα απ' αυτό (</a:t>
            </a:r>
            <a:r>
              <a:rPr lang="el-GR" sz="1600" dirty="0" err="1"/>
              <a:t>υπερσυμψηφισμός</a:t>
            </a:r>
            <a:r>
              <a:rPr lang="el-GR" sz="1600" dirty="0"/>
              <a:t>). Το υψηλότερο αυτό επίπεδο όμως δεν</a:t>
            </a:r>
          </a:p>
          <a:p>
            <a:pPr marL="0" indent="0" algn="just">
              <a:buNone/>
            </a:pPr>
            <a:r>
              <a:rPr lang="el-GR" sz="1600" dirty="0"/>
              <a:t>διατηρείται μετά από μία μοναδική επιβάρυνση, αλλά υποχωρεί ξανά (βλ. σχήμα 13).</a:t>
            </a:r>
          </a:p>
          <a:p>
            <a:pPr marL="0" indent="0" algn="just">
              <a:buNone/>
            </a:pPr>
            <a:r>
              <a:rPr lang="el-GR" sz="1600" dirty="0"/>
              <a:t>Η αποκατάσταση του οργανισμού και ο επιθυμητός </a:t>
            </a:r>
            <a:r>
              <a:rPr lang="el-GR" sz="1600" dirty="0" err="1"/>
              <a:t>υπερσυμψηφισμός</a:t>
            </a:r>
            <a:r>
              <a:rPr lang="el-GR" sz="1600" dirty="0"/>
              <a:t> απαιτούν να επιδιωχτεί η</a:t>
            </a:r>
          </a:p>
          <a:p>
            <a:pPr marL="0" indent="0" algn="just">
              <a:buNone/>
            </a:pPr>
            <a:r>
              <a:rPr lang="el-GR" sz="1600" dirty="0"/>
              <a:t>ευνοϊκότερη δυνατή εναλλαγή της επιβάρυνσης με την αποκατάσταση. Στην προπόνηση δεν</a:t>
            </a:r>
          </a:p>
          <a:p>
            <a:pPr marL="0" indent="0" algn="just">
              <a:buNone/>
            </a:pPr>
            <a:r>
              <a:rPr lang="el-GR" sz="1600" dirty="0"/>
              <a:t>είναι εύκολο να βρεθεί η ιδανική χρονική στιγμή για την εφαρμογή της νέας επιβάρυνσης και</a:t>
            </a:r>
          </a:p>
          <a:p>
            <a:pPr marL="0" indent="0" algn="just">
              <a:buNone/>
            </a:pPr>
            <a:r>
              <a:rPr lang="el-GR" sz="1600" dirty="0"/>
              <a:t>αυτό γιατί σημαντική επίδραση στην πορεία της καμπύλης ασκούν η ατομική ικανότητα</a:t>
            </a:r>
          </a:p>
          <a:p>
            <a:pPr marL="0" indent="0" algn="just">
              <a:buNone/>
            </a:pPr>
            <a:r>
              <a:rPr lang="el-GR" sz="1600" dirty="0"/>
              <a:t>προσαρμογής, η διατροφή και άλλα μέτρα που συμπληρώνουν την προπόνηση. Όταν βρεθεί η</a:t>
            </a:r>
          </a:p>
          <a:p>
            <a:pPr marL="0" indent="0" algn="just">
              <a:buNone/>
            </a:pPr>
            <a:r>
              <a:rPr lang="el-GR" sz="1600" dirty="0" smtClean="0"/>
              <a:t>ιδανική </a:t>
            </a:r>
            <a:r>
              <a:rPr lang="el-GR" sz="1600" dirty="0"/>
              <a:t>αυτή χρονική στιγμή για τη νέα επιβάρυνση, τότε παρατηρείται βελτίωση της ικανότητας</a:t>
            </a:r>
          </a:p>
          <a:p>
            <a:pPr marL="0" indent="0" algn="just">
              <a:buNone/>
            </a:pPr>
            <a:r>
              <a:rPr lang="el-GR" sz="1600" dirty="0"/>
              <a:t>απόδοσης (βλ. σχήμα 12). Όταν όμως τα νέα ερεθίσματα δοθούν πρόωρα, τότε μακροπρόθεσμα</a:t>
            </a:r>
          </a:p>
          <a:p>
            <a:pPr marL="0" indent="0" algn="just">
              <a:buNone/>
            </a:pPr>
            <a:r>
              <a:rPr lang="el-GR" sz="1600" dirty="0"/>
              <a:t>οδηγούν σε μείωση του επιπέδου απόδοσης (βλ. σχήμα 15).</a:t>
            </a:r>
          </a:p>
          <a:p>
            <a:pPr marL="0" indent="0" algn="just">
              <a:buNone/>
            </a:pPr>
            <a:r>
              <a:rPr lang="el-GR" sz="1600" dirty="0"/>
              <a:t>Ένας άλλος τρόπος επιβάρυνσης, ο οποίος χρησιμοποιείται περισσότερο σε αθλητές μεγάλης</a:t>
            </a:r>
          </a:p>
          <a:p>
            <a:pPr marL="0" indent="0" algn="just">
              <a:buNone/>
            </a:pPr>
            <a:r>
              <a:rPr lang="el-GR" sz="1600" dirty="0"/>
              <a:t>προπονητικής ηλικίας, είναι η συσσωρευτική επιβάρυνση (βλ. σχήμα 14). Στην προκειμένη</a:t>
            </a:r>
          </a:p>
          <a:p>
            <a:pPr marL="0" indent="0" algn="just">
              <a:buNone/>
            </a:pPr>
            <a:r>
              <a:rPr lang="el-GR" sz="1600" dirty="0"/>
              <a:t>περίπτωση προτού αναλάβει πλήρως ο αθλητής τίθεται νέο ερέθισμα, με αποτέλεσμα να εθίζεται</a:t>
            </a:r>
          </a:p>
          <a:p>
            <a:pPr marL="0" indent="0" algn="just">
              <a:buNone/>
            </a:pPr>
            <a:r>
              <a:rPr lang="el-GR" sz="1600" dirty="0"/>
              <a:t>ο οργανισμός σε υψηλότερες επιβαρύνσεις επιφέροντας τις ανάλογες προσαρμογές. Εφαρμόζεται</a:t>
            </a:r>
          </a:p>
          <a:p>
            <a:pPr marL="0" indent="0" algn="just">
              <a:buNone/>
            </a:pPr>
            <a:r>
              <a:rPr lang="el-GR" sz="1600" dirty="0"/>
              <a:t>κυρίως μέσα στην Π.Μ. και τον ΜΙΚ. Επίσης στην αρχή αυτή στηρίζεται και η </a:t>
            </a:r>
            <a:r>
              <a:rPr lang="el-GR" sz="1600" dirty="0" err="1"/>
              <a:t>διαλειμματική</a:t>
            </a:r>
            <a:endParaRPr lang="el-GR" sz="1600" dirty="0"/>
          </a:p>
          <a:p>
            <a:pPr marL="0" indent="0" algn="just">
              <a:buNone/>
            </a:pPr>
            <a:r>
              <a:rPr lang="el-GR" sz="1600" dirty="0"/>
              <a:t>προπόνηση.</a:t>
            </a:r>
          </a:p>
        </p:txBody>
      </p:sp>
    </p:spTree>
    <p:extLst>
      <p:ext uri="{BB962C8B-B14F-4D97-AF65-F5344CB8AC3E}">
        <p14:creationId xmlns:p14="http://schemas.microsoft.com/office/powerpoint/2010/main" val="147026868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9000"/>
                    </a14:imgEffect>
                  </a14:imgLayer>
                </a14:imgProps>
              </a:ext>
              <a:ext uri="{28A0092B-C50C-407E-A947-70E740481C1C}">
                <a14:useLocalDpi xmlns:a14="http://schemas.microsoft.com/office/drawing/2010/main" val="0"/>
              </a:ext>
            </a:extLst>
          </a:blip>
          <a:srcRect b="63368"/>
          <a:stretch/>
        </p:blipFill>
        <p:spPr bwMode="auto">
          <a:xfrm>
            <a:off x="242692" y="1124744"/>
            <a:ext cx="8721796" cy="5295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Τίτλος 1"/>
          <p:cNvSpPr>
            <a:spLocks noGrp="1"/>
          </p:cNvSpPr>
          <p:nvPr>
            <p:ph type="title"/>
          </p:nvPr>
        </p:nvSpPr>
        <p:spPr>
          <a:xfrm>
            <a:off x="467544" y="116632"/>
            <a:ext cx="8229600" cy="634082"/>
          </a:xfrm>
        </p:spPr>
        <p:txBody>
          <a:bodyPr>
            <a:noAutofit/>
          </a:bodyPr>
          <a:lstStyle/>
          <a:p>
            <a:r>
              <a:rPr lang="en-US" sz="3200" b="1" dirty="0" smtClean="0">
                <a:solidFill>
                  <a:schemeClr val="accent1"/>
                </a:solidFill>
              </a:rPr>
              <a:t>5. </a:t>
            </a:r>
            <a:r>
              <a:rPr lang="el-GR" sz="3200" b="1" dirty="0" smtClean="0">
                <a:solidFill>
                  <a:schemeClr val="accent1"/>
                </a:solidFill>
              </a:rPr>
              <a:t>Ετεροχρονισμός </a:t>
            </a:r>
            <a:r>
              <a:rPr lang="el-GR" sz="3200" b="1" dirty="0">
                <a:solidFill>
                  <a:schemeClr val="accent1"/>
                </a:solidFill>
              </a:rPr>
              <a:t>της πορείας υπερανάληψης</a:t>
            </a:r>
          </a:p>
        </p:txBody>
      </p:sp>
    </p:spTree>
    <p:extLst>
      <p:ext uri="{BB962C8B-B14F-4D97-AF65-F5344CB8AC3E}">
        <p14:creationId xmlns:p14="http://schemas.microsoft.com/office/powerpoint/2010/main" val="32121547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Τίτλος 1"/>
          <p:cNvSpPr>
            <a:spLocks noGrp="1"/>
          </p:cNvSpPr>
          <p:nvPr>
            <p:ph type="title"/>
          </p:nvPr>
        </p:nvSpPr>
        <p:spPr/>
        <p:txBody>
          <a:bodyPr/>
          <a:lstStyle/>
          <a:p>
            <a:endParaRPr lang="el-GR" altLang="el-GR" smtClean="0"/>
          </a:p>
        </p:txBody>
      </p:sp>
      <p:pic>
        <p:nvPicPr>
          <p:cNvPr id="4710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28575"/>
            <a:ext cx="9144000" cy="68865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11692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a:spLocks noGrp="1"/>
          </p:cNvSpPr>
          <p:nvPr>
            <p:ph idx="1"/>
          </p:nvPr>
        </p:nvSpPr>
        <p:spPr>
          <a:xfrm>
            <a:off x="323528" y="5760"/>
            <a:ext cx="8424936" cy="6663600"/>
          </a:xfrm>
        </p:spPr>
        <p:txBody>
          <a:bodyPr>
            <a:noAutofit/>
          </a:bodyPr>
          <a:lstStyle/>
          <a:p>
            <a:pPr marL="0" indent="0">
              <a:buNone/>
            </a:pPr>
            <a:r>
              <a:rPr lang="el-GR" sz="2000" b="1" dirty="0"/>
              <a:t>Χρόνοι αποκατάστασης</a:t>
            </a:r>
          </a:p>
          <a:p>
            <a:pPr marL="0" indent="0">
              <a:buNone/>
            </a:pPr>
            <a:r>
              <a:rPr lang="el-GR" sz="2000" b="1" dirty="0"/>
              <a:t>Κ.Ν.Σ.: </a:t>
            </a:r>
            <a:r>
              <a:rPr lang="el-GR" sz="2000" dirty="0"/>
              <a:t>72 ώρες περίπου (σε προπόνηση ταχύτητας, ελαφρώς λιγότερες σε </a:t>
            </a:r>
            <a:r>
              <a:rPr lang="el-GR" sz="2000" dirty="0" err="1" smtClean="0"/>
              <a:t>ταχυδυναμική</a:t>
            </a:r>
            <a:r>
              <a:rPr lang="el-GR" sz="2000" dirty="0" smtClean="0"/>
              <a:t> προπόνηση</a:t>
            </a:r>
            <a:r>
              <a:rPr lang="el-GR" sz="2000" dirty="0"/>
              <a:t>) μετά από </a:t>
            </a:r>
            <a:r>
              <a:rPr lang="el-GR" sz="2000" dirty="0" smtClean="0"/>
              <a:t>έντονη </a:t>
            </a:r>
            <a:r>
              <a:rPr lang="el-GR" sz="2000" dirty="0" err="1" smtClean="0"/>
              <a:t>νευρομυϊκή</a:t>
            </a:r>
            <a:r>
              <a:rPr lang="el-GR" sz="2000" dirty="0" smtClean="0"/>
              <a:t> </a:t>
            </a:r>
            <a:r>
              <a:rPr lang="el-GR" sz="2000" dirty="0"/>
              <a:t>επιβάρυνση, ιδιαίτερα των </a:t>
            </a:r>
            <a:r>
              <a:rPr lang="el-GR" sz="2000" dirty="0" err="1"/>
              <a:t>κατεχολαμινών</a:t>
            </a:r>
            <a:r>
              <a:rPr lang="el-GR" sz="2000" dirty="0"/>
              <a:t> </a:t>
            </a:r>
            <a:r>
              <a:rPr lang="el-GR" sz="2000" dirty="0" smtClean="0"/>
              <a:t>αδρεναλίνη και </a:t>
            </a:r>
            <a:r>
              <a:rPr lang="el-GR" sz="2000" dirty="0" err="1"/>
              <a:t>νοραδρεναλίνη</a:t>
            </a:r>
            <a:r>
              <a:rPr lang="el-GR" sz="2000" dirty="0"/>
              <a:t>.</a:t>
            </a:r>
          </a:p>
          <a:p>
            <a:pPr marL="0" indent="0">
              <a:buNone/>
            </a:pPr>
            <a:r>
              <a:rPr lang="el-GR" sz="2000" b="1" dirty="0"/>
              <a:t>Ανασύνθεση ΑΤΡ : </a:t>
            </a:r>
            <a:r>
              <a:rPr lang="el-GR" sz="2000" dirty="0"/>
              <a:t>η αποθήκη ATP δεν εξαντλείται ποτέ εντελώς, επειδή ανασυντίθεται </a:t>
            </a:r>
            <a:r>
              <a:rPr lang="el-GR" sz="2000" dirty="0" smtClean="0"/>
              <a:t>αμέσως  μετά </a:t>
            </a:r>
            <a:r>
              <a:rPr lang="el-GR" sz="2000" dirty="0"/>
              <a:t>από τη διάσπαση της </a:t>
            </a:r>
            <a:r>
              <a:rPr lang="el-GR" sz="2000" dirty="0" err="1"/>
              <a:t>φωσφοκρεατίνης</a:t>
            </a:r>
            <a:r>
              <a:rPr lang="el-GR" sz="2000" dirty="0"/>
              <a:t> </a:t>
            </a:r>
            <a:r>
              <a:rPr lang="el-GR" sz="2000" dirty="0" smtClean="0"/>
              <a:t>. Η </a:t>
            </a:r>
            <a:r>
              <a:rPr lang="el-GR" sz="2000" dirty="0" err="1"/>
              <a:t>επανασύνθεση</a:t>
            </a:r>
            <a:r>
              <a:rPr lang="el-GR" sz="2000" dirty="0"/>
              <a:t> του Α.Τ.Ρ. σε </a:t>
            </a:r>
            <a:r>
              <a:rPr lang="el-GR" sz="2000" dirty="0" smtClean="0"/>
              <a:t>μια μυϊκή </a:t>
            </a:r>
            <a:r>
              <a:rPr lang="el-GR" sz="2000" dirty="0"/>
              <a:t>σύσπαση (100msec) επιτελείται σε 30msec (</a:t>
            </a:r>
            <a:r>
              <a:rPr lang="el-GR" sz="2000" dirty="0" err="1"/>
              <a:t>Kuehler</a:t>
            </a:r>
            <a:r>
              <a:rPr lang="el-GR" sz="2000" dirty="0"/>
              <a:t>, 1983).</a:t>
            </a:r>
          </a:p>
          <a:p>
            <a:pPr marL="0" indent="0">
              <a:buNone/>
            </a:pPr>
            <a:r>
              <a:rPr lang="el-GR" sz="2000" b="1" dirty="0"/>
              <a:t>Αναπλήρωση Υδατανθράκων: </a:t>
            </a:r>
            <a:r>
              <a:rPr lang="el-GR" sz="2000" dirty="0"/>
              <a:t>με επαρκή πρόσληψη υδατανθράκων (8-10g/kg </a:t>
            </a:r>
            <a:r>
              <a:rPr lang="el-GR" sz="2000" dirty="0" err="1"/>
              <a:t>σωμ</a:t>
            </a:r>
            <a:r>
              <a:rPr lang="el-GR" sz="2000" dirty="0"/>
              <a:t>. μάζας) </a:t>
            </a:r>
            <a:r>
              <a:rPr lang="el-GR" sz="2000" dirty="0" smtClean="0"/>
              <a:t>ο ρυθμός </a:t>
            </a:r>
            <a:r>
              <a:rPr lang="el-GR" sz="2000" dirty="0"/>
              <a:t>ανασύνθεσης του </a:t>
            </a:r>
            <a:r>
              <a:rPr lang="el-GR" sz="2000" dirty="0" smtClean="0"/>
              <a:t>μυϊκού γλυκογόνου </a:t>
            </a:r>
            <a:r>
              <a:rPr lang="el-GR" sz="2000" dirty="0"/>
              <a:t>είναι 5-7%/ώρα. Επιστροφή επομένως στα </a:t>
            </a:r>
            <a:r>
              <a:rPr lang="el-GR" sz="2000" dirty="0" smtClean="0"/>
              <a:t>πριν την </a:t>
            </a:r>
            <a:r>
              <a:rPr lang="el-GR" sz="2000" dirty="0"/>
              <a:t>άσκηση επίπεδα το αργότερο σε 20 ώρες (</a:t>
            </a:r>
            <a:r>
              <a:rPr lang="el-GR" sz="2000" dirty="0" err="1"/>
              <a:t>Μούγιος</a:t>
            </a:r>
            <a:r>
              <a:rPr lang="el-GR" sz="2000" dirty="0"/>
              <a:t>, 1996).</a:t>
            </a:r>
          </a:p>
          <a:p>
            <a:pPr marL="0" indent="0">
              <a:buNone/>
            </a:pPr>
            <a:r>
              <a:rPr lang="el-GR" sz="2000" b="1" dirty="0"/>
              <a:t>Αύξηση αποθηκών ενέργειας</a:t>
            </a:r>
          </a:p>
          <a:p>
            <a:pPr marL="0" indent="0">
              <a:buNone/>
            </a:pPr>
            <a:r>
              <a:rPr lang="el-GR" sz="2000" dirty="0"/>
              <a:t>Η αύξηση των αποθηκών ενέργειας εξαρτάται από τους στόχους προπόνησης και κατ’ </a:t>
            </a:r>
            <a:r>
              <a:rPr lang="el-GR" sz="2000" dirty="0" smtClean="0"/>
              <a:t>επέκταση από </a:t>
            </a:r>
            <a:r>
              <a:rPr lang="el-GR" sz="2000" dirty="0"/>
              <a:t>τα προπονητικά περιεχόμενα (π.χ. δύναμη αντοχή).</a:t>
            </a:r>
          </a:p>
          <a:p>
            <a:pPr marL="0" indent="0">
              <a:buNone/>
            </a:pPr>
            <a:r>
              <a:rPr lang="el-GR" sz="2000" b="1" dirty="0"/>
              <a:t>Α.Τ.Ρ.: </a:t>
            </a:r>
            <a:r>
              <a:rPr lang="el-GR" sz="2000" dirty="0"/>
              <a:t>Μόνο πολύ βραχυπρόθεσμα μπορεί να αυξηθεί έως 40-50% κατά τους </a:t>
            </a:r>
            <a:r>
              <a:rPr lang="el-GR" sz="2000" dirty="0" err="1"/>
              <a:t>Hartmann</a:t>
            </a:r>
            <a:r>
              <a:rPr lang="el-GR" sz="2000" dirty="0"/>
              <a:t> </a:t>
            </a:r>
            <a:r>
              <a:rPr lang="el-GR" sz="2000" dirty="0" err="1"/>
              <a:t>et</a:t>
            </a:r>
            <a:r>
              <a:rPr lang="el-GR" sz="2000" dirty="0"/>
              <a:t> </a:t>
            </a:r>
            <a:r>
              <a:rPr lang="el-GR" sz="2000" dirty="0" err="1"/>
              <a:t>al</a:t>
            </a:r>
            <a:r>
              <a:rPr lang="el-GR" sz="2000" dirty="0" smtClean="0"/>
              <a:t>. </a:t>
            </a:r>
          </a:p>
          <a:p>
            <a:pPr marL="0" indent="0">
              <a:buNone/>
            </a:pPr>
            <a:r>
              <a:rPr lang="el-GR" sz="2000" b="1" dirty="0" smtClean="0"/>
              <a:t>CP</a:t>
            </a:r>
            <a:r>
              <a:rPr lang="el-GR" sz="2000" b="1" dirty="0"/>
              <a:t>:</a:t>
            </a:r>
            <a:r>
              <a:rPr lang="el-GR" sz="2000" dirty="0"/>
              <a:t> Στην προπόνηση δύναμης παρατηρούνται μέχρι 20% </a:t>
            </a:r>
            <a:endParaRPr lang="el-GR" sz="2000" dirty="0" smtClean="0"/>
          </a:p>
          <a:p>
            <a:pPr marL="0" indent="0">
              <a:buNone/>
            </a:pPr>
            <a:r>
              <a:rPr lang="el-GR" sz="2000" b="1" dirty="0" smtClean="0"/>
              <a:t>Μυϊκό </a:t>
            </a:r>
            <a:r>
              <a:rPr lang="el-GR" sz="2000" b="1" dirty="0"/>
              <a:t>γλυκογόνο: </a:t>
            </a:r>
            <a:r>
              <a:rPr lang="el-GR" sz="2000" dirty="0"/>
              <a:t>Στην προπόνηση δύναμης και αντοχής οι </a:t>
            </a:r>
            <a:r>
              <a:rPr lang="el-GR" sz="2000" dirty="0" err="1"/>
              <a:t>Keul</a:t>
            </a:r>
            <a:r>
              <a:rPr lang="el-GR" sz="2000" dirty="0"/>
              <a:t> </a:t>
            </a:r>
            <a:r>
              <a:rPr lang="el-GR" sz="2000" dirty="0" err="1"/>
              <a:t>et</a:t>
            </a:r>
            <a:r>
              <a:rPr lang="el-GR" sz="2000" dirty="0"/>
              <a:t> </a:t>
            </a:r>
            <a:r>
              <a:rPr lang="el-GR" sz="2000" dirty="0" err="1"/>
              <a:t>al</a:t>
            </a:r>
            <a:r>
              <a:rPr lang="el-GR" sz="2000" dirty="0"/>
              <a:t>. (1985), </a:t>
            </a:r>
            <a:r>
              <a:rPr lang="el-GR" sz="2000" dirty="0" err="1"/>
              <a:t>Medboe</a:t>
            </a:r>
            <a:r>
              <a:rPr lang="el-GR" sz="2000" dirty="0"/>
              <a:t> (</a:t>
            </a:r>
            <a:r>
              <a:rPr lang="el-GR" sz="2000" dirty="0" smtClean="0"/>
              <a:t>1990) και </a:t>
            </a:r>
            <a:r>
              <a:rPr lang="el-GR" sz="2000" dirty="0" err="1"/>
              <a:t>Weineck</a:t>
            </a:r>
            <a:r>
              <a:rPr lang="el-GR" sz="2000" dirty="0"/>
              <a:t> (1997), υποστηρίζουν ότι αυξάνει μέχρι 60%, </a:t>
            </a:r>
          </a:p>
        </p:txBody>
      </p:sp>
    </p:spTree>
    <p:extLst>
      <p:ext uri="{BB962C8B-B14F-4D97-AF65-F5344CB8AC3E}">
        <p14:creationId xmlns:p14="http://schemas.microsoft.com/office/powerpoint/2010/main" val="234673348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60648"/>
            <a:ext cx="8229600" cy="1143000"/>
          </a:xfrm>
        </p:spPr>
        <p:txBody>
          <a:bodyPr>
            <a:normAutofit/>
          </a:bodyPr>
          <a:lstStyle/>
          <a:p>
            <a:r>
              <a:rPr lang="el-GR" sz="3200" b="1" dirty="0" smtClean="0">
                <a:solidFill>
                  <a:schemeClr val="accent1"/>
                </a:solidFill>
              </a:rPr>
              <a:t>Συμπεριφορά </a:t>
            </a:r>
            <a:r>
              <a:rPr lang="en-US" sz="3200" b="1" dirty="0" smtClean="0">
                <a:solidFill>
                  <a:schemeClr val="accent1"/>
                </a:solidFill>
              </a:rPr>
              <a:t>CP &amp; </a:t>
            </a:r>
            <a:r>
              <a:rPr lang="el-GR" sz="3200" b="1" dirty="0" smtClean="0">
                <a:solidFill>
                  <a:schemeClr val="accent1"/>
                </a:solidFill>
              </a:rPr>
              <a:t>Γ.Ο. </a:t>
            </a:r>
            <a:endParaRPr lang="el-GR" sz="3200" b="1" dirty="0">
              <a:solidFill>
                <a:schemeClr val="accent1"/>
              </a:solidFill>
            </a:endParaRPr>
          </a:p>
        </p:txBody>
      </p:sp>
      <p:cxnSp>
        <p:nvCxnSpPr>
          <p:cNvPr id="4" name="Ευθύγραμμο βέλος σύνδεσης 3"/>
          <p:cNvCxnSpPr/>
          <p:nvPr/>
        </p:nvCxnSpPr>
        <p:spPr>
          <a:xfrm flipV="1">
            <a:off x="611560" y="2276872"/>
            <a:ext cx="0" cy="295232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Ευθύγραμμο βέλος σύνδεσης 4"/>
          <p:cNvCxnSpPr/>
          <p:nvPr/>
        </p:nvCxnSpPr>
        <p:spPr>
          <a:xfrm>
            <a:off x="611560" y="5229130"/>
            <a:ext cx="3960440" cy="7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Ευθύγραμμο βέλος σύνδεσης 9"/>
          <p:cNvCxnSpPr/>
          <p:nvPr/>
        </p:nvCxnSpPr>
        <p:spPr>
          <a:xfrm flipV="1">
            <a:off x="4932040" y="2132856"/>
            <a:ext cx="0" cy="309634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Ευθύγραμμο βέλος σύνδεσης 10"/>
          <p:cNvCxnSpPr/>
          <p:nvPr/>
        </p:nvCxnSpPr>
        <p:spPr>
          <a:xfrm>
            <a:off x="4932040" y="5198262"/>
            <a:ext cx="3897332" cy="678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7" name="Πίνακας 16"/>
          <p:cNvGraphicFramePr>
            <a:graphicFrameLocks noGrp="1"/>
          </p:cNvGraphicFramePr>
          <p:nvPr>
            <p:extLst>
              <p:ext uri="{D42A27DB-BD31-4B8C-83A1-F6EECF244321}">
                <p14:modId xmlns:p14="http://schemas.microsoft.com/office/powerpoint/2010/main" val="2668682932"/>
              </p:ext>
            </p:extLst>
          </p:nvPr>
        </p:nvGraphicFramePr>
        <p:xfrm>
          <a:off x="611560" y="5256693"/>
          <a:ext cx="3744420" cy="198120"/>
        </p:xfrm>
        <a:graphic>
          <a:graphicData uri="http://schemas.openxmlformats.org/drawingml/2006/table">
            <a:tbl>
              <a:tblPr firstRow="1" bandRow="1">
                <a:tableStyleId>{5940675A-B579-460E-94D1-54222C63F5DA}</a:tableStyleId>
              </a:tblPr>
              <a:tblGrid>
                <a:gridCol w="374442"/>
                <a:gridCol w="374442"/>
                <a:gridCol w="374442"/>
                <a:gridCol w="374442"/>
                <a:gridCol w="374442"/>
                <a:gridCol w="374442"/>
                <a:gridCol w="374442"/>
                <a:gridCol w="374442"/>
                <a:gridCol w="374442"/>
                <a:gridCol w="374442"/>
              </a:tblGrid>
              <a:tr h="188531">
                <a:tc>
                  <a:txBody>
                    <a:bodyPr/>
                    <a:lstStyle/>
                    <a:p>
                      <a:endParaRPr lang="el-GR" sz="700" dirty="0"/>
                    </a:p>
                  </a:txBody>
                  <a:tcPr>
                    <a:lnB w="12700" cap="flat" cmpd="sng" algn="ctr">
                      <a:noFill/>
                      <a:prstDash val="solid"/>
                      <a:round/>
                      <a:headEnd type="none" w="med" len="med"/>
                      <a:tailEnd type="none" w="med" len="med"/>
                    </a:lnB>
                  </a:tcPr>
                </a:tc>
                <a:tc>
                  <a:txBody>
                    <a:bodyPr/>
                    <a:lstStyle/>
                    <a:p>
                      <a:endParaRPr lang="el-GR" sz="700" dirty="0"/>
                    </a:p>
                  </a:txBody>
                  <a:tcPr>
                    <a:lnB w="12700" cap="flat" cmpd="sng" algn="ctr">
                      <a:noFill/>
                      <a:prstDash val="solid"/>
                      <a:round/>
                      <a:headEnd type="none" w="med" len="med"/>
                      <a:tailEnd type="none" w="med" len="med"/>
                    </a:lnB>
                  </a:tcPr>
                </a:tc>
                <a:tc>
                  <a:txBody>
                    <a:bodyPr/>
                    <a:lstStyle/>
                    <a:p>
                      <a:endParaRPr lang="el-GR" sz="700" dirty="0"/>
                    </a:p>
                  </a:txBody>
                  <a:tcPr>
                    <a:lnB w="12700" cap="flat" cmpd="sng" algn="ctr">
                      <a:noFill/>
                      <a:prstDash val="solid"/>
                      <a:round/>
                      <a:headEnd type="none" w="med" len="med"/>
                      <a:tailEnd type="none" w="med" len="med"/>
                    </a:lnB>
                  </a:tcPr>
                </a:tc>
                <a:tc>
                  <a:txBody>
                    <a:bodyPr/>
                    <a:lstStyle/>
                    <a:p>
                      <a:endParaRPr lang="el-GR" sz="700" dirty="0"/>
                    </a:p>
                  </a:txBody>
                  <a:tcPr>
                    <a:lnB w="12700" cap="flat" cmpd="sng" algn="ctr">
                      <a:noFill/>
                      <a:prstDash val="solid"/>
                      <a:round/>
                      <a:headEnd type="none" w="med" len="med"/>
                      <a:tailEnd type="none" w="med" len="med"/>
                    </a:lnB>
                  </a:tcPr>
                </a:tc>
                <a:tc>
                  <a:txBody>
                    <a:bodyPr/>
                    <a:lstStyle/>
                    <a:p>
                      <a:endParaRPr lang="el-GR" sz="700" dirty="0"/>
                    </a:p>
                  </a:txBody>
                  <a:tcPr>
                    <a:lnB w="12700" cap="flat" cmpd="sng" algn="ctr">
                      <a:noFill/>
                      <a:prstDash val="solid"/>
                      <a:round/>
                      <a:headEnd type="none" w="med" len="med"/>
                      <a:tailEnd type="none" w="med" len="med"/>
                    </a:lnB>
                  </a:tcPr>
                </a:tc>
                <a:tc>
                  <a:txBody>
                    <a:bodyPr/>
                    <a:lstStyle/>
                    <a:p>
                      <a:endParaRPr lang="el-GR" sz="700" dirty="0"/>
                    </a:p>
                  </a:txBody>
                  <a:tcPr>
                    <a:lnB w="12700" cap="flat" cmpd="sng" algn="ctr">
                      <a:noFill/>
                      <a:prstDash val="solid"/>
                      <a:round/>
                      <a:headEnd type="none" w="med" len="med"/>
                      <a:tailEnd type="none" w="med" len="med"/>
                    </a:lnB>
                  </a:tcPr>
                </a:tc>
                <a:tc>
                  <a:txBody>
                    <a:bodyPr/>
                    <a:lstStyle/>
                    <a:p>
                      <a:endParaRPr lang="el-GR" sz="700" dirty="0"/>
                    </a:p>
                  </a:txBody>
                  <a:tcPr>
                    <a:lnB w="12700" cap="flat" cmpd="sng" algn="ctr">
                      <a:noFill/>
                      <a:prstDash val="solid"/>
                      <a:round/>
                      <a:headEnd type="none" w="med" len="med"/>
                      <a:tailEnd type="none" w="med" len="med"/>
                    </a:lnB>
                  </a:tcPr>
                </a:tc>
                <a:tc>
                  <a:txBody>
                    <a:bodyPr/>
                    <a:lstStyle/>
                    <a:p>
                      <a:endParaRPr lang="el-GR" sz="700" dirty="0"/>
                    </a:p>
                  </a:txBody>
                  <a:tcPr>
                    <a:lnB w="12700" cap="flat" cmpd="sng" algn="ctr">
                      <a:noFill/>
                      <a:prstDash val="solid"/>
                      <a:round/>
                      <a:headEnd type="none" w="med" len="med"/>
                      <a:tailEnd type="none" w="med" len="med"/>
                    </a:lnB>
                  </a:tcPr>
                </a:tc>
                <a:tc>
                  <a:txBody>
                    <a:bodyPr/>
                    <a:lstStyle/>
                    <a:p>
                      <a:endParaRPr lang="el-GR" sz="700" dirty="0"/>
                    </a:p>
                  </a:txBody>
                  <a:tcPr>
                    <a:lnB w="12700" cap="flat" cmpd="sng" algn="ctr">
                      <a:noFill/>
                      <a:prstDash val="solid"/>
                      <a:round/>
                      <a:headEnd type="none" w="med" len="med"/>
                      <a:tailEnd type="none" w="med" len="med"/>
                    </a:lnB>
                  </a:tcPr>
                </a:tc>
                <a:tc>
                  <a:txBody>
                    <a:bodyPr/>
                    <a:lstStyle/>
                    <a:p>
                      <a:endParaRPr lang="el-GR" sz="700" dirty="0"/>
                    </a:p>
                  </a:txBody>
                  <a:tcPr>
                    <a:lnB w="12700" cap="flat" cmpd="sng" algn="ctr">
                      <a:noFill/>
                      <a:prstDash val="solid"/>
                      <a:round/>
                      <a:headEnd type="none" w="med" len="med"/>
                      <a:tailEnd type="none" w="med" len="med"/>
                    </a:lnB>
                  </a:tcPr>
                </a:tc>
              </a:tr>
            </a:tbl>
          </a:graphicData>
        </a:graphic>
      </p:graphicFrame>
      <p:graphicFrame>
        <p:nvGraphicFramePr>
          <p:cNvPr id="21" name="Πίνακας 20"/>
          <p:cNvGraphicFramePr>
            <a:graphicFrameLocks noGrp="1"/>
          </p:cNvGraphicFramePr>
          <p:nvPr>
            <p:extLst>
              <p:ext uri="{D42A27DB-BD31-4B8C-83A1-F6EECF244321}">
                <p14:modId xmlns:p14="http://schemas.microsoft.com/office/powerpoint/2010/main" val="3916424308"/>
              </p:ext>
            </p:extLst>
          </p:nvPr>
        </p:nvGraphicFramePr>
        <p:xfrm>
          <a:off x="4788024" y="5373216"/>
          <a:ext cx="3672410" cy="304800"/>
        </p:xfrm>
        <a:graphic>
          <a:graphicData uri="http://schemas.openxmlformats.org/drawingml/2006/table">
            <a:tbl>
              <a:tblPr firstRow="1" bandRow="1">
                <a:tableStyleId>{5940675A-B579-460E-94D1-54222C63F5DA}</a:tableStyleId>
              </a:tblPr>
              <a:tblGrid>
                <a:gridCol w="367241"/>
                <a:gridCol w="367241"/>
                <a:gridCol w="367241"/>
                <a:gridCol w="367241"/>
                <a:gridCol w="367241"/>
                <a:gridCol w="367241"/>
                <a:gridCol w="367241"/>
                <a:gridCol w="367241"/>
                <a:gridCol w="367241"/>
                <a:gridCol w="367241"/>
              </a:tblGrid>
              <a:tr h="216024">
                <a:tc>
                  <a:txBody>
                    <a:bodyPr/>
                    <a:lstStyle/>
                    <a:p>
                      <a:endParaRPr lang="el-GR" sz="14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l-GR" sz="1200" dirty="0" smtClean="0"/>
                        <a:t>10</a:t>
                      </a:r>
                      <a:endParaRPr lang="el-GR"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l-GR"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l-GR" sz="1200" dirty="0" smtClean="0"/>
                        <a:t>20</a:t>
                      </a:r>
                      <a:endParaRPr lang="el-GR"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l-GR"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l-GR" sz="1200" dirty="0" smtClean="0"/>
                        <a:t>30</a:t>
                      </a:r>
                      <a:endParaRPr lang="el-GR"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l-GR"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l-GR" sz="1200" dirty="0" smtClean="0"/>
                        <a:t>40</a:t>
                      </a:r>
                      <a:endParaRPr lang="el-GR"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l-GR"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l-GR" sz="1200" dirty="0" smtClean="0"/>
                        <a:t>50</a:t>
                      </a:r>
                      <a:endParaRPr lang="el-GR"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bl>
          </a:graphicData>
        </a:graphic>
      </p:graphicFrame>
      <p:graphicFrame>
        <p:nvGraphicFramePr>
          <p:cNvPr id="22" name="Πίνακας 21"/>
          <p:cNvGraphicFramePr>
            <a:graphicFrameLocks noGrp="1"/>
          </p:cNvGraphicFramePr>
          <p:nvPr>
            <p:extLst>
              <p:ext uri="{D42A27DB-BD31-4B8C-83A1-F6EECF244321}">
                <p14:modId xmlns:p14="http://schemas.microsoft.com/office/powerpoint/2010/main" val="3247538303"/>
              </p:ext>
            </p:extLst>
          </p:nvPr>
        </p:nvGraphicFramePr>
        <p:xfrm>
          <a:off x="4932040" y="5229094"/>
          <a:ext cx="3672410" cy="198120"/>
        </p:xfrm>
        <a:graphic>
          <a:graphicData uri="http://schemas.openxmlformats.org/drawingml/2006/table">
            <a:tbl>
              <a:tblPr firstRow="1" bandRow="1">
                <a:tableStyleId>{5940675A-B579-460E-94D1-54222C63F5DA}</a:tableStyleId>
              </a:tblPr>
              <a:tblGrid>
                <a:gridCol w="367241"/>
                <a:gridCol w="367241"/>
                <a:gridCol w="367241"/>
                <a:gridCol w="367241"/>
                <a:gridCol w="367241"/>
                <a:gridCol w="367241"/>
                <a:gridCol w="367241"/>
                <a:gridCol w="367241"/>
                <a:gridCol w="367241"/>
                <a:gridCol w="367241"/>
              </a:tblGrid>
              <a:tr h="188531">
                <a:tc>
                  <a:txBody>
                    <a:bodyPr/>
                    <a:lstStyle/>
                    <a:p>
                      <a:endParaRPr lang="el-GR" sz="700" dirty="0"/>
                    </a:p>
                  </a:txBody>
                  <a:tcPr>
                    <a:lnB w="12700" cap="flat" cmpd="sng" algn="ctr">
                      <a:noFill/>
                      <a:prstDash val="solid"/>
                      <a:round/>
                      <a:headEnd type="none" w="med" len="med"/>
                      <a:tailEnd type="none" w="med" len="med"/>
                    </a:lnB>
                  </a:tcPr>
                </a:tc>
                <a:tc>
                  <a:txBody>
                    <a:bodyPr/>
                    <a:lstStyle/>
                    <a:p>
                      <a:endParaRPr lang="el-GR" sz="700" dirty="0"/>
                    </a:p>
                  </a:txBody>
                  <a:tcPr>
                    <a:lnB w="12700" cap="flat" cmpd="sng" algn="ctr">
                      <a:noFill/>
                      <a:prstDash val="solid"/>
                      <a:round/>
                      <a:headEnd type="none" w="med" len="med"/>
                      <a:tailEnd type="none" w="med" len="med"/>
                    </a:lnB>
                  </a:tcPr>
                </a:tc>
                <a:tc>
                  <a:txBody>
                    <a:bodyPr/>
                    <a:lstStyle/>
                    <a:p>
                      <a:endParaRPr lang="el-GR" sz="700" dirty="0"/>
                    </a:p>
                  </a:txBody>
                  <a:tcPr>
                    <a:lnB w="12700" cap="flat" cmpd="sng" algn="ctr">
                      <a:noFill/>
                      <a:prstDash val="solid"/>
                      <a:round/>
                      <a:headEnd type="none" w="med" len="med"/>
                      <a:tailEnd type="none" w="med" len="med"/>
                    </a:lnB>
                  </a:tcPr>
                </a:tc>
                <a:tc>
                  <a:txBody>
                    <a:bodyPr/>
                    <a:lstStyle/>
                    <a:p>
                      <a:endParaRPr lang="el-GR" sz="700" dirty="0"/>
                    </a:p>
                  </a:txBody>
                  <a:tcPr>
                    <a:lnB w="12700" cap="flat" cmpd="sng" algn="ctr">
                      <a:noFill/>
                      <a:prstDash val="solid"/>
                      <a:round/>
                      <a:headEnd type="none" w="med" len="med"/>
                      <a:tailEnd type="none" w="med" len="med"/>
                    </a:lnB>
                  </a:tcPr>
                </a:tc>
                <a:tc>
                  <a:txBody>
                    <a:bodyPr/>
                    <a:lstStyle/>
                    <a:p>
                      <a:endParaRPr lang="el-GR" sz="700" dirty="0"/>
                    </a:p>
                  </a:txBody>
                  <a:tcPr>
                    <a:lnB w="12700" cap="flat" cmpd="sng" algn="ctr">
                      <a:noFill/>
                      <a:prstDash val="solid"/>
                      <a:round/>
                      <a:headEnd type="none" w="med" len="med"/>
                      <a:tailEnd type="none" w="med" len="med"/>
                    </a:lnB>
                  </a:tcPr>
                </a:tc>
                <a:tc>
                  <a:txBody>
                    <a:bodyPr/>
                    <a:lstStyle/>
                    <a:p>
                      <a:endParaRPr lang="el-GR" sz="700" dirty="0"/>
                    </a:p>
                  </a:txBody>
                  <a:tcPr>
                    <a:lnB w="12700" cap="flat" cmpd="sng" algn="ctr">
                      <a:noFill/>
                      <a:prstDash val="solid"/>
                      <a:round/>
                      <a:headEnd type="none" w="med" len="med"/>
                      <a:tailEnd type="none" w="med" len="med"/>
                    </a:lnB>
                  </a:tcPr>
                </a:tc>
                <a:tc>
                  <a:txBody>
                    <a:bodyPr/>
                    <a:lstStyle/>
                    <a:p>
                      <a:endParaRPr lang="el-GR" sz="700" dirty="0"/>
                    </a:p>
                  </a:txBody>
                  <a:tcPr>
                    <a:lnB w="12700" cap="flat" cmpd="sng" algn="ctr">
                      <a:noFill/>
                      <a:prstDash val="solid"/>
                      <a:round/>
                      <a:headEnd type="none" w="med" len="med"/>
                      <a:tailEnd type="none" w="med" len="med"/>
                    </a:lnB>
                  </a:tcPr>
                </a:tc>
                <a:tc>
                  <a:txBody>
                    <a:bodyPr/>
                    <a:lstStyle/>
                    <a:p>
                      <a:endParaRPr lang="el-GR" sz="700" dirty="0"/>
                    </a:p>
                  </a:txBody>
                  <a:tcPr>
                    <a:lnB w="12700" cap="flat" cmpd="sng" algn="ctr">
                      <a:noFill/>
                      <a:prstDash val="solid"/>
                      <a:round/>
                      <a:headEnd type="none" w="med" len="med"/>
                      <a:tailEnd type="none" w="med" len="med"/>
                    </a:lnB>
                  </a:tcPr>
                </a:tc>
                <a:tc>
                  <a:txBody>
                    <a:bodyPr/>
                    <a:lstStyle/>
                    <a:p>
                      <a:endParaRPr lang="el-GR" sz="700" dirty="0"/>
                    </a:p>
                  </a:txBody>
                  <a:tcPr>
                    <a:lnB w="12700" cap="flat" cmpd="sng" algn="ctr">
                      <a:noFill/>
                      <a:prstDash val="solid"/>
                      <a:round/>
                      <a:headEnd type="none" w="med" len="med"/>
                      <a:tailEnd type="none" w="med" len="med"/>
                    </a:lnB>
                  </a:tcPr>
                </a:tc>
                <a:tc>
                  <a:txBody>
                    <a:bodyPr/>
                    <a:lstStyle/>
                    <a:p>
                      <a:endParaRPr lang="el-GR" sz="700" dirty="0"/>
                    </a:p>
                  </a:txBody>
                  <a:tcPr>
                    <a:lnB w="12700" cap="flat" cmpd="sng" algn="ctr">
                      <a:noFill/>
                      <a:prstDash val="solid"/>
                      <a:round/>
                      <a:headEnd type="none" w="med" len="med"/>
                      <a:tailEnd type="none" w="med" len="med"/>
                    </a:lnB>
                  </a:tcPr>
                </a:tc>
              </a:tr>
            </a:tbl>
          </a:graphicData>
        </a:graphic>
      </p:graphicFrame>
      <p:sp>
        <p:nvSpPr>
          <p:cNvPr id="24" name="TextBox 23"/>
          <p:cNvSpPr txBox="1"/>
          <p:nvPr/>
        </p:nvSpPr>
        <p:spPr>
          <a:xfrm>
            <a:off x="6286894" y="5661248"/>
            <a:ext cx="1187624" cy="307777"/>
          </a:xfrm>
          <a:prstGeom prst="rect">
            <a:avLst/>
          </a:prstGeom>
          <a:noFill/>
        </p:spPr>
        <p:txBody>
          <a:bodyPr wrap="square" rtlCol="0">
            <a:spAutoFit/>
          </a:bodyPr>
          <a:lstStyle/>
          <a:p>
            <a:pPr algn="ctr"/>
            <a:r>
              <a:rPr lang="el-GR" sz="1400" b="1" dirty="0" smtClean="0"/>
              <a:t>Χρόνος</a:t>
            </a:r>
            <a:r>
              <a:rPr lang="en-US" sz="1400" b="1" dirty="0" smtClean="0"/>
              <a:t>(min)</a:t>
            </a:r>
            <a:endParaRPr lang="el-GR" sz="1100" b="1" dirty="0"/>
          </a:p>
        </p:txBody>
      </p:sp>
      <p:sp>
        <p:nvSpPr>
          <p:cNvPr id="25" name="TextBox 24"/>
          <p:cNvSpPr txBox="1"/>
          <p:nvPr/>
        </p:nvSpPr>
        <p:spPr>
          <a:xfrm>
            <a:off x="1997968" y="5815136"/>
            <a:ext cx="1187624" cy="307777"/>
          </a:xfrm>
          <a:prstGeom prst="rect">
            <a:avLst/>
          </a:prstGeom>
          <a:noFill/>
        </p:spPr>
        <p:txBody>
          <a:bodyPr wrap="square" rtlCol="0">
            <a:spAutoFit/>
          </a:bodyPr>
          <a:lstStyle/>
          <a:p>
            <a:pPr algn="ctr"/>
            <a:r>
              <a:rPr lang="el-GR" sz="1400" b="1" dirty="0" smtClean="0"/>
              <a:t>Χρόνος(</a:t>
            </a:r>
            <a:r>
              <a:rPr lang="en-US" sz="1400" b="1" dirty="0" smtClean="0"/>
              <a:t>sec)</a:t>
            </a:r>
            <a:endParaRPr lang="el-GR" sz="1100" b="1" dirty="0"/>
          </a:p>
        </p:txBody>
      </p:sp>
      <p:sp>
        <p:nvSpPr>
          <p:cNvPr id="26" name="TextBox 25"/>
          <p:cNvSpPr txBox="1"/>
          <p:nvPr/>
        </p:nvSpPr>
        <p:spPr>
          <a:xfrm>
            <a:off x="17748" y="1946913"/>
            <a:ext cx="1187624" cy="307777"/>
          </a:xfrm>
          <a:prstGeom prst="rect">
            <a:avLst/>
          </a:prstGeom>
          <a:noFill/>
        </p:spPr>
        <p:txBody>
          <a:bodyPr wrap="square" rtlCol="0">
            <a:spAutoFit/>
          </a:bodyPr>
          <a:lstStyle/>
          <a:p>
            <a:pPr algn="ctr"/>
            <a:r>
              <a:rPr lang="el-GR" sz="1400" b="1" dirty="0" smtClean="0"/>
              <a:t>Ποσοστό</a:t>
            </a:r>
            <a:endParaRPr lang="el-GR" sz="1400" b="1" dirty="0"/>
          </a:p>
        </p:txBody>
      </p:sp>
      <p:sp>
        <p:nvSpPr>
          <p:cNvPr id="27" name="TextBox 26"/>
          <p:cNvSpPr txBox="1"/>
          <p:nvPr/>
        </p:nvSpPr>
        <p:spPr>
          <a:xfrm>
            <a:off x="4338228" y="1824440"/>
            <a:ext cx="1187624" cy="307777"/>
          </a:xfrm>
          <a:prstGeom prst="rect">
            <a:avLst/>
          </a:prstGeom>
          <a:noFill/>
        </p:spPr>
        <p:txBody>
          <a:bodyPr wrap="square" rtlCol="0">
            <a:spAutoFit/>
          </a:bodyPr>
          <a:lstStyle/>
          <a:p>
            <a:pPr algn="ctr"/>
            <a:r>
              <a:rPr lang="el-GR" sz="1400" b="1" dirty="0" smtClean="0"/>
              <a:t>Ποσοστό</a:t>
            </a:r>
            <a:endParaRPr lang="el-GR" sz="1400" b="1" dirty="0"/>
          </a:p>
        </p:txBody>
      </p:sp>
      <p:sp>
        <p:nvSpPr>
          <p:cNvPr id="28" name="Ελεύθερη σχεδίαση 27"/>
          <p:cNvSpPr/>
          <p:nvPr/>
        </p:nvSpPr>
        <p:spPr>
          <a:xfrm>
            <a:off x="633046" y="2798244"/>
            <a:ext cx="3601329" cy="2406801"/>
          </a:xfrm>
          <a:custGeom>
            <a:avLst/>
            <a:gdLst>
              <a:gd name="connsiteX0" fmla="*/ 0 w 3601329"/>
              <a:gd name="connsiteY0" fmla="*/ 2321169 h 2321169"/>
              <a:gd name="connsiteX1" fmla="*/ 745588 w 3601329"/>
              <a:gd name="connsiteY1" fmla="*/ 1463040 h 2321169"/>
              <a:gd name="connsiteX2" fmla="*/ 1125416 w 3601329"/>
              <a:gd name="connsiteY2" fmla="*/ 1111348 h 2321169"/>
              <a:gd name="connsiteX3" fmla="*/ 1871003 w 3601329"/>
              <a:gd name="connsiteY3" fmla="*/ 633046 h 2321169"/>
              <a:gd name="connsiteX4" fmla="*/ 2588456 w 3601329"/>
              <a:gd name="connsiteY4" fmla="*/ 309489 h 2321169"/>
              <a:gd name="connsiteX5" fmla="*/ 3601329 w 3601329"/>
              <a:gd name="connsiteY5" fmla="*/ 0 h 2321169"/>
              <a:gd name="connsiteX6" fmla="*/ 3601329 w 3601329"/>
              <a:gd name="connsiteY6" fmla="*/ 0 h 2321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1329" h="2321169">
                <a:moveTo>
                  <a:pt x="0" y="2321169"/>
                </a:moveTo>
                <a:cubicBezTo>
                  <a:pt x="279009" y="1992923"/>
                  <a:pt x="558019" y="1664677"/>
                  <a:pt x="745588" y="1463040"/>
                </a:cubicBezTo>
                <a:cubicBezTo>
                  <a:pt x="933157" y="1261403"/>
                  <a:pt x="937847" y="1249680"/>
                  <a:pt x="1125416" y="1111348"/>
                </a:cubicBezTo>
                <a:cubicBezTo>
                  <a:pt x="1312985" y="973016"/>
                  <a:pt x="1627163" y="766689"/>
                  <a:pt x="1871003" y="633046"/>
                </a:cubicBezTo>
                <a:cubicBezTo>
                  <a:pt x="2114843" y="499403"/>
                  <a:pt x="2300068" y="414997"/>
                  <a:pt x="2588456" y="309489"/>
                </a:cubicBezTo>
                <a:cubicBezTo>
                  <a:pt x="2876844" y="203981"/>
                  <a:pt x="3601329" y="0"/>
                  <a:pt x="3601329" y="0"/>
                </a:cubicBezTo>
                <a:lnTo>
                  <a:pt x="3601329" y="0"/>
                </a:lnTo>
              </a:path>
            </a:pathLst>
          </a:cu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aphicFrame>
        <p:nvGraphicFramePr>
          <p:cNvPr id="29" name="Πίνακας 28"/>
          <p:cNvGraphicFramePr>
            <a:graphicFrameLocks noGrp="1"/>
          </p:cNvGraphicFramePr>
          <p:nvPr>
            <p:extLst>
              <p:ext uri="{D42A27DB-BD31-4B8C-83A1-F6EECF244321}">
                <p14:modId xmlns:p14="http://schemas.microsoft.com/office/powerpoint/2010/main" val="477080273"/>
              </p:ext>
            </p:extLst>
          </p:nvPr>
        </p:nvGraphicFramePr>
        <p:xfrm>
          <a:off x="251520" y="2564906"/>
          <a:ext cx="360040" cy="2620750"/>
        </p:xfrm>
        <a:graphic>
          <a:graphicData uri="http://schemas.openxmlformats.org/drawingml/2006/table">
            <a:tbl>
              <a:tblPr firstRow="1" bandRow="1">
                <a:tableStyleId>{5940675A-B579-460E-94D1-54222C63F5DA}</a:tableStyleId>
              </a:tblPr>
              <a:tblGrid>
                <a:gridCol w="360040"/>
              </a:tblGrid>
              <a:tr h="262075">
                <a:tc>
                  <a:txBody>
                    <a:bodyPr/>
                    <a:lstStyle/>
                    <a:p>
                      <a:r>
                        <a:rPr lang="el-GR" sz="800" b="1" dirty="0" smtClean="0"/>
                        <a:t>100</a:t>
                      </a:r>
                      <a:endParaRPr lang="el-GR" sz="800" b="1" dirty="0"/>
                    </a:p>
                  </a:txBody>
                  <a:tcPr>
                    <a:lnL w="12700" cap="flat" cmpd="sng" algn="ctr">
                      <a:noFill/>
                      <a:prstDash val="solid"/>
                      <a:round/>
                      <a:headEnd type="none" w="med" len="med"/>
                      <a:tailEnd type="none" w="med" len="med"/>
                    </a:lnL>
                  </a:tcPr>
                </a:tc>
              </a:tr>
              <a:tr h="262075">
                <a:tc>
                  <a:txBody>
                    <a:bodyPr/>
                    <a:lstStyle/>
                    <a:p>
                      <a:r>
                        <a:rPr lang="el-GR" sz="1000" dirty="0" smtClean="0"/>
                        <a:t>90</a:t>
                      </a:r>
                      <a:endParaRPr lang="el-GR" sz="1000" b="1" dirty="0"/>
                    </a:p>
                  </a:txBody>
                  <a:tcPr>
                    <a:lnL w="12700" cap="flat" cmpd="sng" algn="ctr">
                      <a:noFill/>
                      <a:prstDash val="solid"/>
                      <a:round/>
                      <a:headEnd type="none" w="med" len="med"/>
                      <a:tailEnd type="none" w="med" len="med"/>
                    </a:lnL>
                  </a:tcPr>
                </a:tc>
              </a:tr>
              <a:tr h="262075">
                <a:tc>
                  <a:txBody>
                    <a:bodyPr/>
                    <a:lstStyle/>
                    <a:p>
                      <a:r>
                        <a:rPr lang="el-GR" sz="1000" dirty="0" smtClean="0"/>
                        <a:t>80</a:t>
                      </a:r>
                      <a:endParaRPr lang="el-GR" sz="1000" b="1" dirty="0"/>
                    </a:p>
                  </a:txBody>
                  <a:tcPr>
                    <a:lnL w="12700" cap="flat" cmpd="sng" algn="ctr">
                      <a:noFill/>
                      <a:prstDash val="solid"/>
                      <a:round/>
                      <a:headEnd type="none" w="med" len="med"/>
                      <a:tailEnd type="none" w="med" len="med"/>
                    </a:lnL>
                  </a:tcPr>
                </a:tc>
              </a:tr>
              <a:tr h="262075">
                <a:tc>
                  <a:txBody>
                    <a:bodyPr/>
                    <a:lstStyle/>
                    <a:p>
                      <a:r>
                        <a:rPr lang="el-GR" sz="1000" dirty="0" smtClean="0"/>
                        <a:t>70</a:t>
                      </a:r>
                      <a:endParaRPr lang="el-GR" sz="1000" b="1" dirty="0"/>
                    </a:p>
                  </a:txBody>
                  <a:tcPr>
                    <a:lnL w="12700" cap="flat" cmpd="sng" algn="ctr">
                      <a:noFill/>
                      <a:prstDash val="solid"/>
                      <a:round/>
                      <a:headEnd type="none" w="med" len="med"/>
                      <a:tailEnd type="none" w="med" len="med"/>
                    </a:lnL>
                  </a:tcPr>
                </a:tc>
              </a:tr>
              <a:tr h="262075">
                <a:tc>
                  <a:txBody>
                    <a:bodyPr/>
                    <a:lstStyle/>
                    <a:p>
                      <a:r>
                        <a:rPr lang="el-GR" sz="1000" dirty="0" smtClean="0"/>
                        <a:t>60</a:t>
                      </a:r>
                      <a:endParaRPr lang="el-GR" sz="1000" b="1" dirty="0"/>
                    </a:p>
                  </a:txBody>
                  <a:tcPr>
                    <a:lnL w="12700" cap="flat" cmpd="sng" algn="ctr">
                      <a:noFill/>
                      <a:prstDash val="solid"/>
                      <a:round/>
                      <a:headEnd type="none" w="med" len="med"/>
                      <a:tailEnd type="none" w="med" len="med"/>
                    </a:lnL>
                  </a:tcPr>
                </a:tc>
              </a:tr>
              <a:tr h="262075">
                <a:tc>
                  <a:txBody>
                    <a:bodyPr/>
                    <a:lstStyle/>
                    <a:p>
                      <a:r>
                        <a:rPr lang="el-GR" sz="1000" dirty="0" smtClean="0"/>
                        <a:t>50</a:t>
                      </a:r>
                      <a:endParaRPr lang="el-GR" sz="1000" b="1" dirty="0"/>
                    </a:p>
                  </a:txBody>
                  <a:tcPr>
                    <a:lnL w="12700" cap="flat" cmpd="sng" algn="ctr">
                      <a:noFill/>
                      <a:prstDash val="solid"/>
                      <a:round/>
                      <a:headEnd type="none" w="med" len="med"/>
                      <a:tailEnd type="none" w="med" len="med"/>
                    </a:lnL>
                  </a:tcPr>
                </a:tc>
              </a:tr>
              <a:tr h="262075">
                <a:tc>
                  <a:txBody>
                    <a:bodyPr/>
                    <a:lstStyle/>
                    <a:p>
                      <a:r>
                        <a:rPr lang="el-GR" sz="1000" dirty="0" smtClean="0"/>
                        <a:t>40</a:t>
                      </a:r>
                      <a:endParaRPr lang="el-GR" sz="1000" b="1" dirty="0"/>
                    </a:p>
                  </a:txBody>
                  <a:tcPr>
                    <a:lnL w="12700" cap="flat" cmpd="sng" algn="ctr">
                      <a:noFill/>
                      <a:prstDash val="solid"/>
                      <a:round/>
                      <a:headEnd type="none" w="med" len="med"/>
                      <a:tailEnd type="none" w="med" len="med"/>
                    </a:lnL>
                  </a:tcPr>
                </a:tc>
              </a:tr>
              <a:tr h="262075">
                <a:tc>
                  <a:txBody>
                    <a:bodyPr/>
                    <a:lstStyle/>
                    <a:p>
                      <a:r>
                        <a:rPr lang="el-GR" sz="1000" dirty="0" smtClean="0"/>
                        <a:t>30</a:t>
                      </a:r>
                      <a:endParaRPr lang="el-GR" sz="1000" b="1" dirty="0"/>
                    </a:p>
                  </a:txBody>
                  <a:tcPr>
                    <a:lnL w="12700" cap="flat" cmpd="sng" algn="ctr">
                      <a:noFill/>
                      <a:prstDash val="solid"/>
                      <a:round/>
                      <a:headEnd type="none" w="med" len="med"/>
                      <a:tailEnd type="none" w="med" len="med"/>
                    </a:lnL>
                  </a:tcPr>
                </a:tc>
              </a:tr>
              <a:tr h="262075">
                <a:tc>
                  <a:txBody>
                    <a:bodyPr/>
                    <a:lstStyle/>
                    <a:p>
                      <a:r>
                        <a:rPr lang="el-GR" sz="1000" dirty="0" smtClean="0"/>
                        <a:t>20</a:t>
                      </a:r>
                      <a:endParaRPr lang="el-GR" sz="1000" b="1" dirty="0"/>
                    </a:p>
                  </a:txBody>
                  <a:tcPr>
                    <a:lnL w="12700" cap="flat" cmpd="sng" algn="ctr">
                      <a:noFill/>
                      <a:prstDash val="solid"/>
                      <a:round/>
                      <a:headEnd type="none" w="med" len="med"/>
                      <a:tailEnd type="none" w="med" len="med"/>
                    </a:lnL>
                  </a:tcPr>
                </a:tc>
              </a:tr>
              <a:tr h="262075">
                <a:tc>
                  <a:txBody>
                    <a:bodyPr/>
                    <a:lstStyle/>
                    <a:p>
                      <a:r>
                        <a:rPr lang="el-GR" sz="1000" dirty="0" smtClean="0"/>
                        <a:t>10</a:t>
                      </a:r>
                      <a:endParaRPr lang="el-GR" sz="1000" b="1" dirty="0"/>
                    </a:p>
                  </a:txBody>
                  <a:tcPr>
                    <a:lnL w="12700" cap="flat" cmpd="sng" algn="ctr">
                      <a:noFill/>
                      <a:prstDash val="solid"/>
                      <a:round/>
                      <a:headEnd type="none" w="med" len="med"/>
                      <a:tailEnd type="none" w="med" len="med"/>
                    </a:lnL>
                  </a:tcPr>
                </a:tc>
              </a:tr>
            </a:tbl>
          </a:graphicData>
        </a:graphic>
      </p:graphicFrame>
      <p:cxnSp>
        <p:nvCxnSpPr>
          <p:cNvPr id="34" name="Ευθεία γραμμή σύνδεσης 33"/>
          <p:cNvCxnSpPr>
            <a:stCxn id="29" idx="3"/>
          </p:cNvCxnSpPr>
          <p:nvPr/>
        </p:nvCxnSpPr>
        <p:spPr>
          <a:xfrm>
            <a:off x="611560" y="3875281"/>
            <a:ext cx="1224136" cy="0"/>
          </a:xfrm>
          <a:prstGeom prst="line">
            <a:avLst/>
          </a:prstGeom>
          <a:ln>
            <a:solidFill>
              <a:schemeClr val="tx1"/>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43" name="Πίνακας 42"/>
          <p:cNvGraphicFramePr>
            <a:graphicFrameLocks noGrp="1"/>
          </p:cNvGraphicFramePr>
          <p:nvPr>
            <p:extLst>
              <p:ext uri="{D42A27DB-BD31-4B8C-83A1-F6EECF244321}">
                <p14:modId xmlns:p14="http://schemas.microsoft.com/office/powerpoint/2010/main" val="754548346"/>
              </p:ext>
            </p:extLst>
          </p:nvPr>
        </p:nvGraphicFramePr>
        <p:xfrm>
          <a:off x="575789" y="5445177"/>
          <a:ext cx="4136861" cy="304800"/>
        </p:xfrm>
        <a:graphic>
          <a:graphicData uri="http://schemas.openxmlformats.org/drawingml/2006/table">
            <a:tbl>
              <a:tblPr firstRow="1" bandRow="1">
                <a:tableStyleId>{5940675A-B579-460E-94D1-54222C63F5DA}</a:tableStyleId>
              </a:tblPr>
              <a:tblGrid>
                <a:gridCol w="377555"/>
                <a:gridCol w="755109"/>
                <a:gridCol w="755109"/>
                <a:gridCol w="755109"/>
                <a:gridCol w="771337"/>
                <a:gridCol w="722642"/>
              </a:tblGrid>
              <a:tr h="216024">
                <a:tc>
                  <a:txBody>
                    <a:bodyPr/>
                    <a:lstStyle/>
                    <a:p>
                      <a:endParaRPr lang="el-GR" sz="14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l-GR" sz="1200" dirty="0" smtClean="0"/>
                        <a:t>10</a:t>
                      </a:r>
                      <a:endParaRPr lang="el-GR" sz="12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l-GR" sz="1200" dirty="0" smtClean="0"/>
                        <a:t>20</a:t>
                      </a:r>
                      <a:endParaRPr lang="el-GR" sz="12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l-GR" sz="1200" dirty="0" smtClean="0"/>
                        <a:t>30</a:t>
                      </a:r>
                      <a:endParaRPr lang="el-GR" sz="12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l-GR" sz="1200" dirty="0" smtClean="0"/>
                        <a:t>40</a:t>
                      </a:r>
                      <a:endParaRPr lang="el-GR" sz="12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l-GR" sz="1200" dirty="0" smtClean="0"/>
                        <a:t>50</a:t>
                      </a:r>
                      <a:endParaRPr lang="el-GR" sz="12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bl>
          </a:graphicData>
        </a:graphic>
      </p:graphicFrame>
      <p:cxnSp>
        <p:nvCxnSpPr>
          <p:cNvPr id="45" name="Ευθεία γραμμή σύνδεσης 44"/>
          <p:cNvCxnSpPr/>
          <p:nvPr/>
        </p:nvCxnSpPr>
        <p:spPr>
          <a:xfrm>
            <a:off x="1863584" y="3881947"/>
            <a:ext cx="0" cy="1323098"/>
          </a:xfrm>
          <a:prstGeom prst="line">
            <a:avLst/>
          </a:prstGeom>
          <a:ln>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graphicFrame>
        <p:nvGraphicFramePr>
          <p:cNvPr id="49" name="Πίνακας 48"/>
          <p:cNvGraphicFramePr>
            <a:graphicFrameLocks noGrp="1"/>
          </p:cNvGraphicFramePr>
          <p:nvPr>
            <p:extLst>
              <p:ext uri="{D42A27DB-BD31-4B8C-83A1-F6EECF244321}">
                <p14:modId xmlns:p14="http://schemas.microsoft.com/office/powerpoint/2010/main" val="2600711591"/>
              </p:ext>
            </p:extLst>
          </p:nvPr>
        </p:nvGraphicFramePr>
        <p:xfrm>
          <a:off x="4572000" y="2564906"/>
          <a:ext cx="360040" cy="2620750"/>
        </p:xfrm>
        <a:graphic>
          <a:graphicData uri="http://schemas.openxmlformats.org/drawingml/2006/table">
            <a:tbl>
              <a:tblPr firstRow="1" bandRow="1">
                <a:tableStyleId>{5940675A-B579-460E-94D1-54222C63F5DA}</a:tableStyleId>
              </a:tblPr>
              <a:tblGrid>
                <a:gridCol w="360040"/>
              </a:tblGrid>
              <a:tr h="262075">
                <a:tc>
                  <a:txBody>
                    <a:bodyPr/>
                    <a:lstStyle/>
                    <a:p>
                      <a:r>
                        <a:rPr lang="el-GR" sz="800" b="1" dirty="0" smtClean="0"/>
                        <a:t>100</a:t>
                      </a:r>
                      <a:endParaRPr lang="el-GR" sz="800" b="1" dirty="0"/>
                    </a:p>
                  </a:txBody>
                  <a:tcPr>
                    <a:lnL w="12700" cap="flat" cmpd="sng" algn="ctr">
                      <a:noFill/>
                      <a:prstDash val="solid"/>
                      <a:round/>
                      <a:headEnd type="none" w="med" len="med"/>
                      <a:tailEnd type="none" w="med" len="med"/>
                    </a:lnL>
                  </a:tcPr>
                </a:tc>
              </a:tr>
              <a:tr h="262075">
                <a:tc>
                  <a:txBody>
                    <a:bodyPr/>
                    <a:lstStyle/>
                    <a:p>
                      <a:r>
                        <a:rPr lang="el-GR" sz="1000" dirty="0" smtClean="0"/>
                        <a:t>90</a:t>
                      </a:r>
                      <a:endParaRPr lang="el-GR" sz="1000" b="1" dirty="0"/>
                    </a:p>
                  </a:txBody>
                  <a:tcPr>
                    <a:lnL w="12700" cap="flat" cmpd="sng" algn="ctr">
                      <a:noFill/>
                      <a:prstDash val="solid"/>
                      <a:round/>
                      <a:headEnd type="none" w="med" len="med"/>
                      <a:tailEnd type="none" w="med" len="med"/>
                    </a:lnL>
                  </a:tcPr>
                </a:tc>
              </a:tr>
              <a:tr h="262075">
                <a:tc>
                  <a:txBody>
                    <a:bodyPr/>
                    <a:lstStyle/>
                    <a:p>
                      <a:r>
                        <a:rPr lang="el-GR" sz="1000" dirty="0" smtClean="0"/>
                        <a:t>80</a:t>
                      </a:r>
                      <a:endParaRPr lang="el-GR" sz="1000" b="1" dirty="0"/>
                    </a:p>
                  </a:txBody>
                  <a:tcPr>
                    <a:lnL w="12700" cap="flat" cmpd="sng" algn="ctr">
                      <a:noFill/>
                      <a:prstDash val="solid"/>
                      <a:round/>
                      <a:headEnd type="none" w="med" len="med"/>
                      <a:tailEnd type="none" w="med" len="med"/>
                    </a:lnL>
                  </a:tcPr>
                </a:tc>
              </a:tr>
              <a:tr h="262075">
                <a:tc>
                  <a:txBody>
                    <a:bodyPr/>
                    <a:lstStyle/>
                    <a:p>
                      <a:r>
                        <a:rPr lang="el-GR" sz="1000" dirty="0" smtClean="0"/>
                        <a:t>70</a:t>
                      </a:r>
                      <a:endParaRPr lang="el-GR" sz="1000" b="1" dirty="0"/>
                    </a:p>
                  </a:txBody>
                  <a:tcPr>
                    <a:lnL w="12700" cap="flat" cmpd="sng" algn="ctr">
                      <a:noFill/>
                      <a:prstDash val="solid"/>
                      <a:round/>
                      <a:headEnd type="none" w="med" len="med"/>
                      <a:tailEnd type="none" w="med" len="med"/>
                    </a:lnL>
                  </a:tcPr>
                </a:tc>
              </a:tr>
              <a:tr h="262075">
                <a:tc>
                  <a:txBody>
                    <a:bodyPr/>
                    <a:lstStyle/>
                    <a:p>
                      <a:r>
                        <a:rPr lang="el-GR" sz="1000" dirty="0" smtClean="0"/>
                        <a:t>60</a:t>
                      </a:r>
                      <a:endParaRPr lang="el-GR" sz="1000" b="1" dirty="0"/>
                    </a:p>
                  </a:txBody>
                  <a:tcPr>
                    <a:lnL w="12700" cap="flat" cmpd="sng" algn="ctr">
                      <a:noFill/>
                      <a:prstDash val="solid"/>
                      <a:round/>
                      <a:headEnd type="none" w="med" len="med"/>
                      <a:tailEnd type="none" w="med" len="med"/>
                    </a:lnL>
                  </a:tcPr>
                </a:tc>
              </a:tr>
              <a:tr h="262075">
                <a:tc>
                  <a:txBody>
                    <a:bodyPr/>
                    <a:lstStyle/>
                    <a:p>
                      <a:r>
                        <a:rPr lang="el-GR" sz="1000" dirty="0" smtClean="0"/>
                        <a:t>50</a:t>
                      </a:r>
                      <a:endParaRPr lang="el-GR" sz="1000" b="1" dirty="0"/>
                    </a:p>
                  </a:txBody>
                  <a:tcPr>
                    <a:lnL w="12700" cap="flat" cmpd="sng" algn="ctr">
                      <a:noFill/>
                      <a:prstDash val="solid"/>
                      <a:round/>
                      <a:headEnd type="none" w="med" len="med"/>
                      <a:tailEnd type="none" w="med" len="med"/>
                    </a:lnL>
                  </a:tcPr>
                </a:tc>
              </a:tr>
              <a:tr h="262075">
                <a:tc>
                  <a:txBody>
                    <a:bodyPr/>
                    <a:lstStyle/>
                    <a:p>
                      <a:r>
                        <a:rPr lang="el-GR" sz="1000" dirty="0" smtClean="0"/>
                        <a:t>40</a:t>
                      </a:r>
                      <a:endParaRPr lang="el-GR" sz="1000" b="1" dirty="0"/>
                    </a:p>
                  </a:txBody>
                  <a:tcPr>
                    <a:lnL w="12700" cap="flat" cmpd="sng" algn="ctr">
                      <a:noFill/>
                      <a:prstDash val="solid"/>
                      <a:round/>
                      <a:headEnd type="none" w="med" len="med"/>
                      <a:tailEnd type="none" w="med" len="med"/>
                    </a:lnL>
                  </a:tcPr>
                </a:tc>
              </a:tr>
              <a:tr h="262075">
                <a:tc>
                  <a:txBody>
                    <a:bodyPr/>
                    <a:lstStyle/>
                    <a:p>
                      <a:r>
                        <a:rPr lang="el-GR" sz="1000" dirty="0" smtClean="0"/>
                        <a:t>30</a:t>
                      </a:r>
                      <a:endParaRPr lang="el-GR" sz="1000" b="1" dirty="0"/>
                    </a:p>
                  </a:txBody>
                  <a:tcPr>
                    <a:lnL w="12700" cap="flat" cmpd="sng" algn="ctr">
                      <a:noFill/>
                      <a:prstDash val="solid"/>
                      <a:round/>
                      <a:headEnd type="none" w="med" len="med"/>
                      <a:tailEnd type="none" w="med" len="med"/>
                    </a:lnL>
                  </a:tcPr>
                </a:tc>
              </a:tr>
              <a:tr h="262075">
                <a:tc>
                  <a:txBody>
                    <a:bodyPr/>
                    <a:lstStyle/>
                    <a:p>
                      <a:r>
                        <a:rPr lang="el-GR" sz="1000" dirty="0" smtClean="0"/>
                        <a:t>20</a:t>
                      </a:r>
                      <a:endParaRPr lang="el-GR" sz="1000" b="1" dirty="0"/>
                    </a:p>
                  </a:txBody>
                  <a:tcPr>
                    <a:lnL w="12700" cap="flat" cmpd="sng" algn="ctr">
                      <a:noFill/>
                      <a:prstDash val="solid"/>
                      <a:round/>
                      <a:headEnd type="none" w="med" len="med"/>
                      <a:tailEnd type="none" w="med" len="med"/>
                    </a:lnL>
                  </a:tcPr>
                </a:tc>
              </a:tr>
              <a:tr h="262075">
                <a:tc>
                  <a:txBody>
                    <a:bodyPr/>
                    <a:lstStyle/>
                    <a:p>
                      <a:r>
                        <a:rPr lang="el-GR" sz="1000" dirty="0" smtClean="0"/>
                        <a:t>10</a:t>
                      </a:r>
                      <a:endParaRPr lang="el-GR" sz="1000" b="1" dirty="0"/>
                    </a:p>
                  </a:txBody>
                  <a:tcPr>
                    <a:lnL w="12700" cap="flat" cmpd="sng" algn="ctr">
                      <a:noFill/>
                      <a:prstDash val="solid"/>
                      <a:round/>
                      <a:headEnd type="none" w="med" len="med"/>
                      <a:tailEnd type="none" w="med" len="med"/>
                    </a:lnL>
                  </a:tcPr>
                </a:tc>
              </a:tr>
            </a:tbl>
          </a:graphicData>
        </a:graphic>
      </p:graphicFrame>
      <p:cxnSp>
        <p:nvCxnSpPr>
          <p:cNvPr id="50" name="Ευθεία γραμμή σύνδεσης 49"/>
          <p:cNvCxnSpPr>
            <a:stCxn id="49" idx="3"/>
            <a:endCxn id="53" idx="1"/>
          </p:cNvCxnSpPr>
          <p:nvPr/>
        </p:nvCxnSpPr>
        <p:spPr>
          <a:xfrm flipV="1">
            <a:off x="4932040" y="3868615"/>
            <a:ext cx="680969" cy="6666"/>
          </a:xfrm>
          <a:prstGeom prst="line">
            <a:avLst/>
          </a:prstGeom>
          <a:ln>
            <a:solidFill>
              <a:schemeClr val="tx1"/>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Ευθεία γραμμή σύνδεσης 51"/>
          <p:cNvCxnSpPr/>
          <p:nvPr/>
        </p:nvCxnSpPr>
        <p:spPr>
          <a:xfrm>
            <a:off x="5632332" y="3906102"/>
            <a:ext cx="0" cy="1323098"/>
          </a:xfrm>
          <a:prstGeom prst="line">
            <a:avLst/>
          </a:prstGeom>
          <a:ln>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3" name="Ελεύθερη σχεδίαση 52"/>
          <p:cNvSpPr/>
          <p:nvPr/>
        </p:nvSpPr>
        <p:spPr>
          <a:xfrm>
            <a:off x="4937760" y="2602523"/>
            <a:ext cx="3460652" cy="2588455"/>
          </a:xfrm>
          <a:custGeom>
            <a:avLst/>
            <a:gdLst>
              <a:gd name="connsiteX0" fmla="*/ 0 w 3460652"/>
              <a:gd name="connsiteY0" fmla="*/ 0 h 2588455"/>
              <a:gd name="connsiteX1" fmla="*/ 675249 w 3460652"/>
              <a:gd name="connsiteY1" fmla="*/ 1266092 h 2588455"/>
              <a:gd name="connsiteX2" fmla="*/ 3460652 w 3460652"/>
              <a:gd name="connsiteY2" fmla="*/ 2588455 h 2588455"/>
              <a:gd name="connsiteX3" fmla="*/ 3460652 w 3460652"/>
              <a:gd name="connsiteY3" fmla="*/ 2588455 h 2588455"/>
            </a:gdLst>
            <a:ahLst/>
            <a:cxnLst>
              <a:cxn ang="0">
                <a:pos x="connsiteX0" y="connsiteY0"/>
              </a:cxn>
              <a:cxn ang="0">
                <a:pos x="connsiteX1" y="connsiteY1"/>
              </a:cxn>
              <a:cxn ang="0">
                <a:pos x="connsiteX2" y="connsiteY2"/>
              </a:cxn>
              <a:cxn ang="0">
                <a:pos x="connsiteX3" y="connsiteY3"/>
              </a:cxn>
            </a:cxnLst>
            <a:rect l="l" t="t" r="r" b="b"/>
            <a:pathLst>
              <a:path w="3460652" h="2588455">
                <a:moveTo>
                  <a:pt x="0" y="0"/>
                </a:moveTo>
                <a:cubicBezTo>
                  <a:pt x="49237" y="417341"/>
                  <a:pt x="98474" y="834683"/>
                  <a:pt x="675249" y="1266092"/>
                </a:cubicBezTo>
                <a:cubicBezTo>
                  <a:pt x="1252024" y="1697501"/>
                  <a:pt x="3460652" y="2588455"/>
                  <a:pt x="3460652" y="2588455"/>
                </a:cubicBezTo>
                <a:lnTo>
                  <a:pt x="3460652" y="2588455"/>
                </a:ln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Ορθογώνιο 57"/>
          <p:cNvSpPr/>
          <p:nvPr/>
        </p:nvSpPr>
        <p:spPr>
          <a:xfrm>
            <a:off x="1197598" y="1654525"/>
            <a:ext cx="2986524" cy="1200329"/>
          </a:xfrm>
          <a:prstGeom prst="rect">
            <a:avLst/>
          </a:prstGeom>
        </p:spPr>
        <p:txBody>
          <a:bodyPr wrap="square">
            <a:spAutoFit/>
          </a:bodyPr>
          <a:lstStyle/>
          <a:p>
            <a:r>
              <a:rPr lang="el-GR" dirty="0"/>
              <a:t>Σχηματική παράσταση της</a:t>
            </a:r>
          </a:p>
          <a:p>
            <a:r>
              <a:rPr lang="el-GR" dirty="0"/>
              <a:t>χρονικής </a:t>
            </a:r>
            <a:r>
              <a:rPr lang="el-GR" dirty="0" smtClean="0"/>
              <a:t>της</a:t>
            </a:r>
            <a:endParaRPr lang="el-GR" dirty="0"/>
          </a:p>
          <a:p>
            <a:r>
              <a:rPr lang="el-GR" b="1" dirty="0" err="1"/>
              <a:t>φωσφοκρεατίνης</a:t>
            </a:r>
            <a:r>
              <a:rPr lang="el-GR" dirty="0"/>
              <a:t> στη φάση </a:t>
            </a:r>
            <a:r>
              <a:rPr lang="el-GR" dirty="0" smtClean="0"/>
              <a:t>ανάληψης</a:t>
            </a:r>
            <a:r>
              <a:rPr lang="en-US" dirty="0" smtClean="0"/>
              <a:t> (Heck</a:t>
            </a:r>
            <a:r>
              <a:rPr lang="en-US" dirty="0"/>
              <a:t>, 1989).</a:t>
            </a:r>
            <a:endParaRPr lang="el-GR" dirty="0"/>
          </a:p>
        </p:txBody>
      </p:sp>
      <p:sp>
        <p:nvSpPr>
          <p:cNvPr id="59" name="Ορθογώνιο 58"/>
          <p:cNvSpPr/>
          <p:nvPr/>
        </p:nvSpPr>
        <p:spPr>
          <a:xfrm>
            <a:off x="5632332" y="1676707"/>
            <a:ext cx="3346332" cy="1200329"/>
          </a:xfrm>
          <a:prstGeom prst="rect">
            <a:avLst/>
          </a:prstGeom>
        </p:spPr>
        <p:txBody>
          <a:bodyPr wrap="square">
            <a:spAutoFit/>
          </a:bodyPr>
          <a:lstStyle/>
          <a:p>
            <a:r>
              <a:rPr lang="el-GR" dirty="0"/>
              <a:t>Σχηματική παράσταση της </a:t>
            </a:r>
            <a:r>
              <a:rPr lang="el-GR" dirty="0" smtClean="0"/>
              <a:t>πορείας</a:t>
            </a:r>
            <a:r>
              <a:rPr lang="en-US" dirty="0" smtClean="0"/>
              <a:t> </a:t>
            </a:r>
            <a:r>
              <a:rPr lang="el-GR" dirty="0" smtClean="0"/>
              <a:t>απομάκρυνσης </a:t>
            </a:r>
            <a:r>
              <a:rPr lang="el-GR" dirty="0"/>
              <a:t>του </a:t>
            </a:r>
            <a:r>
              <a:rPr lang="el-GR" b="1" dirty="0"/>
              <a:t>γαλακτικού οξέος </a:t>
            </a:r>
            <a:r>
              <a:rPr lang="el-GR" dirty="0" smtClean="0"/>
              <a:t>σε</a:t>
            </a:r>
            <a:r>
              <a:rPr lang="en-US" dirty="0" smtClean="0"/>
              <a:t> </a:t>
            </a:r>
            <a:r>
              <a:rPr lang="el-GR" dirty="0" smtClean="0"/>
              <a:t>σχέση </a:t>
            </a:r>
            <a:r>
              <a:rPr lang="el-GR" dirty="0"/>
              <a:t>με το χρόνο (</a:t>
            </a:r>
            <a:r>
              <a:rPr lang="el-GR" dirty="0" err="1"/>
              <a:t>Heck</a:t>
            </a:r>
            <a:r>
              <a:rPr lang="el-GR" dirty="0"/>
              <a:t>, 1989)</a:t>
            </a:r>
          </a:p>
        </p:txBody>
      </p:sp>
    </p:spTree>
    <p:extLst>
      <p:ext uri="{BB962C8B-B14F-4D97-AF65-F5344CB8AC3E}">
        <p14:creationId xmlns:p14="http://schemas.microsoft.com/office/powerpoint/2010/main" val="28727506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Θέση περιεχομένου 2"/>
          <p:cNvSpPr>
            <a:spLocks noGrp="1"/>
          </p:cNvSpPr>
          <p:nvPr>
            <p:ph idx="1"/>
          </p:nvPr>
        </p:nvSpPr>
        <p:spPr>
          <a:xfrm>
            <a:off x="228600" y="228600"/>
            <a:ext cx="8807896" cy="6400800"/>
          </a:xfrm>
        </p:spPr>
        <p:txBody>
          <a:bodyPr/>
          <a:lstStyle/>
          <a:p>
            <a:r>
              <a:rPr lang="el-GR" altLang="el-GR" sz="2800" dirty="0" smtClean="0"/>
              <a:t>Η θεωρία των ενεργειών της προπόνησης που εκφράζει η προπονητική δεν στηρίζεται μόνο σε </a:t>
            </a:r>
            <a:r>
              <a:rPr lang="el-GR" altLang="el-GR" sz="2800" b="1" i="1" dirty="0" smtClean="0">
                <a:solidFill>
                  <a:schemeClr val="accent2"/>
                </a:solidFill>
              </a:rPr>
              <a:t>επιστημονικές γνώσεις</a:t>
            </a:r>
            <a:r>
              <a:rPr lang="el-GR" altLang="el-GR" sz="2800" dirty="0" smtClean="0"/>
              <a:t>, αλλά και σε </a:t>
            </a:r>
            <a:r>
              <a:rPr lang="el-GR" altLang="el-GR" sz="2800" b="1" i="1" dirty="0" smtClean="0">
                <a:solidFill>
                  <a:schemeClr val="accent2"/>
                </a:solidFill>
              </a:rPr>
              <a:t>εμπειρίες</a:t>
            </a:r>
            <a:r>
              <a:rPr lang="el-GR" altLang="el-GR" sz="2800" i="1" dirty="0" smtClean="0">
                <a:solidFill>
                  <a:schemeClr val="accent2"/>
                </a:solidFill>
              </a:rPr>
              <a:t> </a:t>
            </a:r>
            <a:r>
              <a:rPr lang="el-GR" altLang="el-GR" sz="2800" dirty="0" smtClean="0"/>
              <a:t>αυτών που ασχολούνται και παρακολουθούν συστηματικά την προπονητική πράξη.</a:t>
            </a:r>
          </a:p>
          <a:p>
            <a:r>
              <a:rPr lang="el-GR" altLang="el-GR" sz="2800" dirty="0" smtClean="0"/>
              <a:t>Η προπονητική ως </a:t>
            </a:r>
            <a:r>
              <a:rPr lang="el-GR" altLang="el-GR" sz="2800" b="1" dirty="0" smtClean="0"/>
              <a:t>¨συνθετική¨ </a:t>
            </a:r>
            <a:r>
              <a:rPr lang="el-GR" altLang="el-GR" sz="2800" dirty="0" smtClean="0"/>
              <a:t>επιστήμη επομένως παίρνει θεωρητικά και μεθοδολογικά δεδομένα από διάφορες επιστήμες και δημιουργεί μια </a:t>
            </a:r>
            <a:r>
              <a:rPr lang="el-GR" altLang="el-GR" sz="2800" b="1" dirty="0" smtClean="0"/>
              <a:t>ενιαία θεωρία</a:t>
            </a:r>
            <a:r>
              <a:rPr lang="el-GR" altLang="el-GR" sz="2800" dirty="0" smtClean="0"/>
              <a:t>, ένα νέο ενιαίο θεωρητικό σύστημα. Σε αυτό συμπεριλαμβάνονται και γνώσεις που προέρχονται από επιτυχημένες εφαρμογές στην πράξη περιεχομένων και μεθόδων της προπόνησης. Οι γνώσεις αυτές θεωρούνται ¨εμπειρικές¨ δεδομένου ότι δεν μπορούν να τεκμηριωθούν επιστημονικά.</a:t>
            </a:r>
          </a:p>
        </p:txBody>
      </p:sp>
    </p:spTree>
    <p:extLst>
      <p:ext uri="{BB962C8B-B14F-4D97-AF65-F5344CB8AC3E}">
        <p14:creationId xmlns:p14="http://schemas.microsoft.com/office/powerpoint/2010/main" val="46980410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n-US" b="1" dirty="0" smtClean="0">
                <a:solidFill>
                  <a:schemeClr val="accent1"/>
                </a:solidFill>
              </a:rPr>
              <a:t>6</a:t>
            </a:r>
            <a:r>
              <a:rPr lang="en-US" dirty="0" smtClean="0">
                <a:solidFill>
                  <a:schemeClr val="accent1"/>
                </a:solidFill>
              </a:rPr>
              <a:t>. </a:t>
            </a:r>
            <a:r>
              <a:rPr lang="el-GR" sz="3600" b="1" dirty="0" err="1" smtClean="0">
                <a:solidFill>
                  <a:schemeClr val="accent1"/>
                </a:solidFill>
              </a:rPr>
              <a:t>Αποπροσαρμογή</a:t>
            </a:r>
            <a:r>
              <a:rPr lang="el-GR" sz="3600" b="1" dirty="0" smtClean="0">
                <a:solidFill>
                  <a:schemeClr val="accent1"/>
                </a:solidFill>
              </a:rPr>
              <a:t> </a:t>
            </a:r>
            <a:r>
              <a:rPr lang="el-GR" sz="3600" b="1" dirty="0">
                <a:solidFill>
                  <a:schemeClr val="accent1"/>
                </a:solidFill>
              </a:rPr>
              <a:t>(ή αρχή της αντιστροφής)</a:t>
            </a:r>
          </a:p>
        </p:txBody>
      </p:sp>
      <p:sp>
        <p:nvSpPr>
          <p:cNvPr id="3" name="Θέση περιεχομένου 2"/>
          <p:cNvSpPr>
            <a:spLocks noGrp="1"/>
          </p:cNvSpPr>
          <p:nvPr>
            <p:ph idx="1"/>
          </p:nvPr>
        </p:nvSpPr>
        <p:spPr/>
        <p:txBody>
          <a:bodyPr>
            <a:normAutofit fontScale="70000" lnSpcReduction="20000"/>
          </a:bodyPr>
          <a:lstStyle/>
          <a:p>
            <a:pPr marL="0" indent="0">
              <a:lnSpc>
                <a:spcPct val="120000"/>
              </a:lnSpc>
              <a:buNone/>
            </a:pPr>
            <a:r>
              <a:rPr lang="el-GR" dirty="0" err="1"/>
              <a:t>Αποπροσαρμογή</a:t>
            </a:r>
            <a:r>
              <a:rPr lang="el-GR" dirty="0"/>
              <a:t> είναι η μερική ή καθολική απώλεια των ανατομικών και </a:t>
            </a:r>
            <a:r>
              <a:rPr lang="el-GR" dirty="0" smtClean="0"/>
              <a:t>φυσιολογικών</a:t>
            </a:r>
            <a:r>
              <a:rPr lang="en-US" dirty="0" smtClean="0"/>
              <a:t> </a:t>
            </a:r>
            <a:r>
              <a:rPr lang="el-GR" dirty="0" smtClean="0"/>
              <a:t>προσαρμογών </a:t>
            </a:r>
            <a:r>
              <a:rPr lang="el-GR" dirty="0"/>
              <a:t>καθώς και η μείωση της απόδοσης μετά από τη διακοπή της </a:t>
            </a:r>
            <a:r>
              <a:rPr lang="el-GR" dirty="0" smtClean="0"/>
              <a:t>προπονητικής</a:t>
            </a:r>
            <a:r>
              <a:rPr lang="en-US" dirty="0" smtClean="0"/>
              <a:t> </a:t>
            </a:r>
            <a:r>
              <a:rPr lang="el-GR" dirty="0" smtClean="0"/>
              <a:t>διαδικασίας</a:t>
            </a:r>
            <a:r>
              <a:rPr lang="el-GR" dirty="0"/>
              <a:t>.</a:t>
            </a:r>
          </a:p>
          <a:p>
            <a:pPr marL="0" indent="0">
              <a:lnSpc>
                <a:spcPct val="120000"/>
              </a:lnSpc>
              <a:buNone/>
            </a:pPr>
            <a:r>
              <a:rPr lang="el-GR" dirty="0"/>
              <a:t>Η </a:t>
            </a:r>
            <a:r>
              <a:rPr lang="el-GR" dirty="0" err="1"/>
              <a:t>αποπροσαρμογή</a:t>
            </a:r>
            <a:r>
              <a:rPr lang="el-GR" dirty="0"/>
              <a:t> εμφανίζεται τόσο σε αθλητές αγωνιστικού αθλητισμού όσο και σε </a:t>
            </a:r>
            <a:r>
              <a:rPr lang="el-GR" dirty="0" smtClean="0"/>
              <a:t>ελεύθερα</a:t>
            </a:r>
            <a:r>
              <a:rPr lang="en-US" dirty="0" smtClean="0"/>
              <a:t> </a:t>
            </a:r>
            <a:r>
              <a:rPr lang="el-GR" dirty="0" smtClean="0"/>
              <a:t>αθλούμενους</a:t>
            </a:r>
            <a:r>
              <a:rPr lang="el-GR" dirty="0"/>
              <a:t>.</a:t>
            </a:r>
          </a:p>
          <a:p>
            <a:pPr marL="0" indent="0">
              <a:lnSpc>
                <a:spcPct val="120000"/>
              </a:lnSpc>
              <a:buNone/>
            </a:pPr>
            <a:r>
              <a:rPr lang="el-GR" dirty="0"/>
              <a:t>Η </a:t>
            </a:r>
            <a:r>
              <a:rPr lang="el-GR" dirty="0" err="1"/>
              <a:t>αποπροσαρμογή</a:t>
            </a:r>
            <a:r>
              <a:rPr lang="el-GR" dirty="0"/>
              <a:t> μπορεί να είναι </a:t>
            </a:r>
            <a:r>
              <a:rPr lang="el-GR" dirty="0" err="1"/>
              <a:t>στοχευμένη</a:t>
            </a:r>
            <a:r>
              <a:rPr lang="el-GR" dirty="0"/>
              <a:t> (περίοδος αποκατάστασης ή </a:t>
            </a:r>
            <a:r>
              <a:rPr lang="el-GR" dirty="0" smtClean="0"/>
              <a:t>μεταβατική</a:t>
            </a:r>
            <a:r>
              <a:rPr lang="en-US" dirty="0" smtClean="0"/>
              <a:t> </a:t>
            </a:r>
            <a:r>
              <a:rPr lang="el-GR" dirty="0" smtClean="0"/>
              <a:t>περίοδος</a:t>
            </a:r>
            <a:r>
              <a:rPr lang="el-GR" dirty="0"/>
              <a:t>) ή μπορεί να οφείλεται σε απρόβλεπτες καταστάσεις (τραυματισμοί κ.α.)</a:t>
            </a:r>
          </a:p>
          <a:p>
            <a:pPr marL="0" indent="0">
              <a:lnSpc>
                <a:spcPct val="120000"/>
              </a:lnSpc>
              <a:buNone/>
            </a:pPr>
            <a:r>
              <a:rPr lang="el-GR" dirty="0"/>
              <a:t>Ο χρόνος </a:t>
            </a:r>
            <a:r>
              <a:rPr lang="el-GR" dirty="0" err="1"/>
              <a:t>αποπροσαρμογών</a:t>
            </a:r>
            <a:r>
              <a:rPr lang="el-GR" dirty="0"/>
              <a:t> εξαρτάται κυρίως:</a:t>
            </a:r>
          </a:p>
          <a:p>
            <a:pPr>
              <a:lnSpc>
                <a:spcPct val="120000"/>
              </a:lnSpc>
              <a:buFont typeface="Wingdings" panose="05000000000000000000" pitchFamily="2" charset="2"/>
              <a:buChar char="Ø"/>
            </a:pPr>
            <a:r>
              <a:rPr lang="el-GR" dirty="0" smtClean="0"/>
              <a:t>Από </a:t>
            </a:r>
            <a:r>
              <a:rPr lang="el-GR" dirty="0"/>
              <a:t>το χρονικό διάστημα και τη μεθοδολογία δημιουργίας των προσαρμογών (</a:t>
            </a:r>
            <a:r>
              <a:rPr lang="el-GR" dirty="0" smtClean="0"/>
              <a:t>ετήσια,</a:t>
            </a:r>
            <a:r>
              <a:rPr lang="en-US" dirty="0" smtClean="0"/>
              <a:t> </a:t>
            </a:r>
            <a:r>
              <a:rPr lang="el-GR" dirty="0" smtClean="0"/>
              <a:t>μακροχρόνια</a:t>
            </a:r>
            <a:r>
              <a:rPr lang="el-GR" dirty="0"/>
              <a:t>).</a:t>
            </a:r>
          </a:p>
          <a:p>
            <a:pPr>
              <a:lnSpc>
                <a:spcPct val="120000"/>
              </a:lnSpc>
              <a:buFont typeface="Wingdings" panose="05000000000000000000" pitchFamily="2" charset="2"/>
              <a:buChar char="Ø"/>
            </a:pPr>
            <a:r>
              <a:rPr lang="el-GR" dirty="0" smtClean="0"/>
              <a:t>Από </a:t>
            </a:r>
            <a:r>
              <a:rPr lang="el-GR" dirty="0"/>
              <a:t>το είδος των προσαρμογών (π.χ. λειτουργικά, μορφολογικά).</a:t>
            </a:r>
          </a:p>
        </p:txBody>
      </p:sp>
    </p:spTree>
    <p:extLst>
      <p:ext uri="{BB962C8B-B14F-4D97-AF65-F5344CB8AC3E}">
        <p14:creationId xmlns:p14="http://schemas.microsoft.com/office/powerpoint/2010/main" val="156997579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sharpenSoften amount="15000"/>
                    </a14:imgEffect>
                  </a14:imgLayer>
                </a14:imgProps>
              </a:ext>
              <a:ext uri="{28A0092B-C50C-407E-A947-70E740481C1C}">
                <a14:useLocalDpi xmlns:a14="http://schemas.microsoft.com/office/drawing/2010/main" val="0"/>
              </a:ext>
            </a:extLst>
          </a:blip>
          <a:srcRect b="34898"/>
          <a:stretch/>
        </p:blipFill>
        <p:spPr bwMode="auto">
          <a:xfrm>
            <a:off x="1403648" y="332656"/>
            <a:ext cx="6290041" cy="6242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896836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21744"/>
            <a:ext cx="8229600" cy="1143000"/>
          </a:xfrm>
        </p:spPr>
        <p:txBody>
          <a:bodyPr>
            <a:noAutofit/>
          </a:bodyPr>
          <a:lstStyle/>
          <a:p>
            <a:r>
              <a:rPr lang="el-GR" sz="2800" b="1" dirty="0">
                <a:solidFill>
                  <a:schemeClr val="tx2">
                    <a:lumMod val="75000"/>
                  </a:schemeClr>
                </a:solidFill>
              </a:rPr>
              <a:t>Νομοτελειακές σχέσεις μεταξύ επιβάρυνσης, προσαρμογής και </a:t>
            </a:r>
            <a:r>
              <a:rPr lang="el-GR" sz="2800" b="1" dirty="0" smtClean="0">
                <a:solidFill>
                  <a:schemeClr val="tx2">
                    <a:lumMod val="75000"/>
                  </a:schemeClr>
                </a:solidFill>
              </a:rPr>
              <a:t>αύξησης της απόδοσης</a:t>
            </a:r>
            <a:endParaRPr lang="el-GR" sz="2800" b="1" dirty="0">
              <a:solidFill>
                <a:schemeClr val="tx2">
                  <a:lumMod val="75000"/>
                </a:schemeClr>
              </a:solidFill>
            </a:endParaRPr>
          </a:p>
        </p:txBody>
      </p:sp>
      <p:sp>
        <p:nvSpPr>
          <p:cNvPr id="3" name="Θέση περιεχομένου 2"/>
          <p:cNvSpPr>
            <a:spLocks noGrp="1"/>
          </p:cNvSpPr>
          <p:nvPr>
            <p:ph idx="1"/>
          </p:nvPr>
        </p:nvSpPr>
        <p:spPr>
          <a:xfrm>
            <a:off x="251520" y="1052736"/>
            <a:ext cx="8712968" cy="5976664"/>
          </a:xfrm>
        </p:spPr>
        <p:txBody>
          <a:bodyPr>
            <a:noAutofit/>
          </a:bodyPr>
          <a:lstStyle/>
          <a:p>
            <a:pPr marL="0" indent="0">
              <a:buNone/>
            </a:pPr>
            <a:r>
              <a:rPr lang="el-GR" sz="1800" b="1" dirty="0"/>
              <a:t>1η </a:t>
            </a:r>
            <a:r>
              <a:rPr lang="el-GR" sz="1800" b="1" dirty="0" smtClean="0"/>
              <a:t>Νομοτέλεια: </a:t>
            </a:r>
            <a:r>
              <a:rPr lang="el-GR" sz="1800" dirty="0" smtClean="0"/>
              <a:t>Η </a:t>
            </a:r>
            <a:r>
              <a:rPr lang="el-GR" sz="1800" dirty="0"/>
              <a:t>προσαρμογή του οργανισμού είναι ανάλογη της επιβάρυνσης (είδος ερεθίσματος</a:t>
            </a:r>
            <a:r>
              <a:rPr lang="el-GR" sz="1800" dirty="0" smtClean="0"/>
              <a:t>). </a:t>
            </a:r>
            <a:endParaRPr lang="el-GR" sz="1800" b="1" dirty="0"/>
          </a:p>
          <a:p>
            <a:pPr marL="0" indent="0">
              <a:buNone/>
            </a:pPr>
            <a:r>
              <a:rPr lang="el-GR" sz="1800" b="1" dirty="0" smtClean="0"/>
              <a:t>2η Νομοτέλεια: </a:t>
            </a:r>
            <a:r>
              <a:rPr lang="el-GR" sz="1800" dirty="0" smtClean="0"/>
              <a:t>Οι </a:t>
            </a:r>
            <a:r>
              <a:rPr lang="el-GR" sz="1800" dirty="0"/>
              <a:t>διαδικασίες προσαρμογής στον οργανισμό δημιουργούνται τότε μόνον όταν η </a:t>
            </a:r>
            <a:r>
              <a:rPr lang="el-GR" sz="1800" dirty="0" smtClean="0"/>
              <a:t>προπονητική επιβάρυνση </a:t>
            </a:r>
            <a:r>
              <a:rPr lang="el-GR" sz="1800" dirty="0"/>
              <a:t>έχει ένταση ανάλογη με την ατομική ικανότητα </a:t>
            </a:r>
            <a:r>
              <a:rPr lang="el-GR" sz="1800" dirty="0" smtClean="0"/>
              <a:t> </a:t>
            </a:r>
            <a:r>
              <a:rPr lang="el-GR" sz="1800" dirty="0"/>
              <a:t>και η ποσότητα </a:t>
            </a:r>
            <a:r>
              <a:rPr lang="el-GR" sz="1800" dirty="0" smtClean="0"/>
              <a:t>ένα ελάχιστο όριο. Μια </a:t>
            </a:r>
            <a:r>
              <a:rPr lang="el-GR" sz="1800" dirty="0"/>
              <a:t>μεγάλη ποσότητα επιβάρυνσης χωρίς την απαιτούμενη ελάχιστη ένταση δε </a:t>
            </a:r>
            <a:r>
              <a:rPr lang="el-GR" sz="1800" dirty="0" smtClean="0"/>
              <a:t>δημιουργεί καμιά </a:t>
            </a:r>
            <a:r>
              <a:rPr lang="el-GR" sz="1800" dirty="0"/>
              <a:t>προσαρμογή στον οργανισμό όπως επίσης και υψηλή ένταση σε μικρή ποσότητα</a:t>
            </a:r>
            <a:r>
              <a:rPr lang="el-GR" sz="1800" dirty="0" smtClean="0"/>
              <a:t>.</a:t>
            </a:r>
            <a:endParaRPr lang="el-GR" sz="1800" dirty="0"/>
          </a:p>
          <a:p>
            <a:pPr marL="0" indent="0">
              <a:buNone/>
            </a:pPr>
            <a:r>
              <a:rPr lang="el-GR" sz="1800" b="1" dirty="0" smtClean="0"/>
              <a:t>3η Νομοτέλεια: </a:t>
            </a:r>
            <a:r>
              <a:rPr lang="el-GR" sz="1800" dirty="0" smtClean="0"/>
              <a:t>Η </a:t>
            </a:r>
            <a:r>
              <a:rPr lang="el-GR" sz="1800" dirty="0"/>
              <a:t>διαδικασία προσαρμογής εξαρτάται από τη σωστή εναλλαγή μεταξύ επιβάρυνσης </a:t>
            </a:r>
            <a:r>
              <a:rPr lang="el-GR" sz="1800" dirty="0" smtClean="0"/>
              <a:t>και ανάληψης </a:t>
            </a:r>
            <a:r>
              <a:rPr lang="el-GR" sz="1800" dirty="0"/>
              <a:t>(αποκατάστασης). Επιβάρυνση και ανάληψη αποτελούν μια ενότητα</a:t>
            </a:r>
            <a:r>
              <a:rPr lang="el-GR" sz="1800" dirty="0" smtClean="0"/>
              <a:t>.</a:t>
            </a:r>
            <a:endParaRPr lang="el-GR" sz="1800" b="1" dirty="0" smtClean="0"/>
          </a:p>
          <a:p>
            <a:pPr marL="0" indent="0">
              <a:buNone/>
            </a:pPr>
            <a:r>
              <a:rPr lang="el-GR" sz="1800" b="1" dirty="0" smtClean="0"/>
              <a:t>4η Νομοτέλεια: </a:t>
            </a:r>
            <a:r>
              <a:rPr lang="el-GR" sz="1800" dirty="0" smtClean="0"/>
              <a:t>Οι </a:t>
            </a:r>
            <a:r>
              <a:rPr lang="el-GR" sz="1800" dirty="0"/>
              <a:t>διαδικασίες προσαρμογής παρουσιάζουν μια γρήγορη βελτίωση και επομένως </a:t>
            </a:r>
            <a:r>
              <a:rPr lang="el-GR" sz="1800" dirty="0" smtClean="0"/>
              <a:t>εμφανίζεται άνοδος </a:t>
            </a:r>
            <a:r>
              <a:rPr lang="el-GR" sz="1800" dirty="0"/>
              <a:t>και στην προπονητική κατάσταση:</a:t>
            </a:r>
          </a:p>
          <a:p>
            <a:r>
              <a:rPr lang="el-GR" sz="1800" dirty="0" smtClean="0"/>
              <a:t>σε </a:t>
            </a:r>
            <a:r>
              <a:rPr lang="el-GR" sz="1800" dirty="0"/>
              <a:t>προπονητικά αρχάριους</a:t>
            </a:r>
          </a:p>
          <a:p>
            <a:r>
              <a:rPr lang="el-GR" sz="1800" dirty="0" smtClean="0"/>
              <a:t>όταν </a:t>
            </a:r>
            <a:r>
              <a:rPr lang="el-GR" sz="1800" dirty="0"/>
              <a:t>χρησιμοποιούνται νέες ασκήσεις και μέθοδοι</a:t>
            </a:r>
          </a:p>
          <a:p>
            <a:r>
              <a:rPr lang="el-GR" sz="1800" dirty="0" smtClean="0"/>
              <a:t>σε </a:t>
            </a:r>
            <a:r>
              <a:rPr lang="el-GR" sz="1800" dirty="0"/>
              <a:t>ασυνήθιστες επιβαρύνσεις (π.χ. μια σειρά από αγώνες πριν την έναρξη </a:t>
            </a:r>
            <a:r>
              <a:rPr lang="el-GR" sz="1800" dirty="0" smtClean="0"/>
              <a:t>της αγωνιστικής </a:t>
            </a:r>
            <a:r>
              <a:rPr lang="el-GR" sz="1800" dirty="0"/>
              <a:t>περιόδου)</a:t>
            </a:r>
          </a:p>
          <a:p>
            <a:r>
              <a:rPr lang="el-GR" sz="1800" dirty="0" smtClean="0"/>
              <a:t>σε </a:t>
            </a:r>
            <a:r>
              <a:rPr lang="el-GR" sz="1800" dirty="0"/>
              <a:t>αλματικές απότομες αυξήσεις της επιβάρυνσης.</a:t>
            </a:r>
          </a:p>
          <a:p>
            <a:pPr marL="0" indent="0">
              <a:buNone/>
            </a:pPr>
            <a:r>
              <a:rPr lang="el-GR" sz="1800" dirty="0" smtClean="0"/>
              <a:t>Σε αθλητές υψηλών επιδόσεων αυτή η διαδικασία μεταβολής διαρκεί εβδομάδες και μήνες.</a:t>
            </a:r>
          </a:p>
          <a:p>
            <a:endParaRPr lang="el-GR" sz="1400" dirty="0"/>
          </a:p>
        </p:txBody>
      </p:sp>
    </p:spTree>
    <p:extLst>
      <p:ext uri="{BB962C8B-B14F-4D97-AF65-F5344CB8AC3E}">
        <p14:creationId xmlns:p14="http://schemas.microsoft.com/office/powerpoint/2010/main" val="1404830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908720"/>
            <a:ext cx="8229600" cy="1143000"/>
          </a:xfrm>
        </p:spPr>
        <p:txBody>
          <a:bodyPr>
            <a:normAutofit fontScale="90000"/>
          </a:bodyPr>
          <a:lstStyle/>
          <a:p>
            <a:r>
              <a:rPr lang="el-GR" b="1" dirty="0">
                <a:solidFill>
                  <a:srgbClr val="C00000"/>
                </a:solidFill>
              </a:rPr>
              <a:t>ΤΟ ΣΥΓΧΡΟΝΟ  ΣΥΣΤΗΜΑ ΠΡΟΕΤΟΙΜΑΣΙΑΣ ΤΩΝ ΑΘΛΗΤΩΝ ΥΨΗΛΩΝ </a:t>
            </a:r>
            <a:r>
              <a:rPr lang="el-GR" b="1" dirty="0" smtClean="0">
                <a:solidFill>
                  <a:srgbClr val="C00000"/>
                </a:solidFill>
              </a:rPr>
              <a:t>ΕΠΙΔΟΣΕΩΝ ΣΤΗΝ ΠΑΛΗ</a:t>
            </a:r>
            <a:r>
              <a:rPr lang="el-GR" b="1" dirty="0">
                <a:solidFill>
                  <a:srgbClr val="C00000"/>
                </a:solidFill>
              </a:rPr>
              <a:t/>
            </a:r>
            <a:br>
              <a:rPr lang="el-GR" b="1" dirty="0">
                <a:solidFill>
                  <a:srgbClr val="C00000"/>
                </a:solidFill>
              </a:rPr>
            </a:br>
            <a:endParaRPr lang="el-GR"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2204864"/>
            <a:ext cx="4272136" cy="4272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93012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rtlCol="0">
            <a:normAutofit fontScale="90000"/>
          </a:bodyPr>
          <a:lstStyle/>
          <a:p>
            <a:pPr eaLnBrk="1" fontAlgn="auto" hangingPunct="1">
              <a:spcAft>
                <a:spcPts val="0"/>
              </a:spcAft>
              <a:defRPr/>
            </a:pPr>
            <a:r>
              <a:rPr lang="el-GR" sz="3600" b="1" dirty="0" smtClean="0">
                <a:solidFill>
                  <a:srgbClr val="C00000"/>
                </a:solidFill>
              </a:rPr>
              <a:t>ΠΑΡΕΛΘΟΝ, Ο ΠΡΩΤΑΘΛΗΤΗΣ – ΤΑΛΕΝΤΟ, ΜΕ ΛΙΓΗ ΠΡΟΕΤΟΙΜΑΣΙΑ</a:t>
            </a:r>
          </a:p>
        </p:txBody>
      </p:sp>
      <p:sp>
        <p:nvSpPr>
          <p:cNvPr id="8195" name="Content Placeholder 2"/>
          <p:cNvSpPr>
            <a:spLocks noGrp="1"/>
          </p:cNvSpPr>
          <p:nvPr>
            <p:ph idx="1"/>
          </p:nvPr>
        </p:nvSpPr>
        <p:spPr/>
        <p:txBody>
          <a:bodyPr/>
          <a:lstStyle/>
          <a:p>
            <a:pPr eaLnBrk="1" hangingPunct="1"/>
            <a:r>
              <a:rPr lang="el-GR" altLang="el-GR" sz="2400" smtClean="0"/>
              <a:t>Το βασικό χαρακτηριστικό του σύγχρονου αθλητισμού είναι η άνοδος του ανταγωνισμού με ταυτόχρονη αύξηση της κοινωνικής σπουδαιότητας της νίκης στις μεγάλες διοργανώσεις (Ολυμπιακοί αγώνες,κ.λ.π. ). Έχει γίνει παρελθόν η ιδέα ότι ένα  νέο ταλέντο μετά από ελάχιστες προπονήσεις μπορεί να κατακτήσει σπουδαίες επιδόσεις. Σήμερα στους διεθνείς αγώνες κερδίζουν οι ταλαντούχοι αθλητές, οι οποίοι όμως ακολουθούν συγκεκριμένο σύστημα στα στάδια  της προετοιμασίας τους. Μόνο ένα σαφές, λεπτομερώς επεξεργασμένο και επιστημονικώς υποστηριζόμενο σύστημα προετοιμασίας επιτρέπει στον αθλητή να επιτύχει υψηλές και σπουδαίες επιδόσεις.</a:t>
            </a:r>
          </a:p>
          <a:p>
            <a:pPr eaLnBrk="1" hangingPunct="1"/>
            <a:endParaRPr lang="el-GR" altLang="el-GR" sz="1200" smtClean="0"/>
          </a:p>
        </p:txBody>
      </p:sp>
    </p:spTree>
    <p:extLst>
      <p:ext uri="{BB962C8B-B14F-4D97-AF65-F5344CB8AC3E}">
        <p14:creationId xmlns:p14="http://schemas.microsoft.com/office/powerpoint/2010/main" val="3916148777"/>
      </p:ext>
    </p:extLst>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altLang="el-GR" sz="3600" b="1" dirty="0">
                <a:solidFill>
                  <a:srgbClr val="C00000"/>
                </a:solidFill>
              </a:rPr>
              <a:t>Η ΕΞΕΛΙΞΗ ΤΩΝ </a:t>
            </a:r>
            <a:r>
              <a:rPr lang="el-GR" altLang="el-GR" sz="3600" b="1" dirty="0" smtClean="0">
                <a:solidFill>
                  <a:srgbClr val="C00000"/>
                </a:solidFill>
              </a:rPr>
              <a:t>ΕΠΙΔΟΣΕΩΝ ΣΤΗΝ ΣΥΓΧΡΟΝΗ ΠΑΛΗ  </a:t>
            </a:r>
            <a:r>
              <a:rPr lang="el-GR" altLang="el-GR" sz="3600" b="1" dirty="0">
                <a:solidFill>
                  <a:srgbClr val="C00000"/>
                </a:solidFill>
              </a:rPr>
              <a:t>ΕΠΙΒΑΛΕΙ:</a:t>
            </a:r>
            <a:endParaRPr lang="el-GR" sz="3600" b="1" dirty="0">
              <a:solidFill>
                <a:srgbClr val="C00000"/>
              </a:solidFill>
            </a:endParaRPr>
          </a:p>
        </p:txBody>
      </p:sp>
      <p:sp>
        <p:nvSpPr>
          <p:cNvPr id="3" name="Θέση περιεχομένου 2"/>
          <p:cNvSpPr>
            <a:spLocks noGrp="1"/>
          </p:cNvSpPr>
          <p:nvPr>
            <p:ph idx="1"/>
          </p:nvPr>
        </p:nvSpPr>
        <p:spPr/>
        <p:txBody>
          <a:bodyPr/>
          <a:lstStyle/>
          <a:p>
            <a:r>
              <a:rPr lang="el-GR" dirty="0"/>
              <a:t>Σύνδεση της διαδικασίας </a:t>
            </a:r>
            <a:r>
              <a:rPr lang="el-GR" dirty="0" smtClean="0"/>
              <a:t>της προπόνησης </a:t>
            </a:r>
            <a:r>
              <a:rPr lang="el-GR" dirty="0"/>
              <a:t>και αγώνων σ’ ένα ενιαίο σύνολο</a:t>
            </a:r>
          </a:p>
          <a:p>
            <a:endParaRPr lang="el-GR" dirty="0"/>
          </a:p>
          <a:p>
            <a:r>
              <a:rPr lang="el-GR" dirty="0"/>
              <a:t> Διερεύνηση πιο αποτελεσματικών μεθόδων </a:t>
            </a:r>
            <a:r>
              <a:rPr lang="el-GR" dirty="0" smtClean="0"/>
              <a:t>προπόνησης</a:t>
            </a:r>
          </a:p>
          <a:p>
            <a:endParaRPr lang="el-GR" dirty="0"/>
          </a:p>
          <a:p>
            <a:r>
              <a:rPr lang="el-GR" dirty="0" smtClean="0"/>
              <a:t>Διερεύνηση μέσων  προπόνησης με υψηλό βαθμό χρησιμότητας</a:t>
            </a:r>
            <a:endParaRPr lang="el-GR" dirty="0"/>
          </a:p>
          <a:p>
            <a:endParaRPr lang="el-GR" dirty="0"/>
          </a:p>
          <a:p>
            <a:pPr marL="0" indent="0">
              <a:buNone/>
            </a:pPr>
            <a:endParaRPr lang="el-GR" dirty="0"/>
          </a:p>
        </p:txBody>
      </p:sp>
    </p:spTree>
    <p:extLst>
      <p:ext uri="{BB962C8B-B14F-4D97-AF65-F5344CB8AC3E}">
        <p14:creationId xmlns:p14="http://schemas.microsoft.com/office/powerpoint/2010/main" val="273028169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51760" y="-459432"/>
            <a:ext cx="8679904" cy="6561924"/>
          </a:xfrm>
        </p:spPr>
        <p:txBody>
          <a:bodyPr>
            <a:normAutofit/>
          </a:bodyPr>
          <a:lstStyle/>
          <a:p>
            <a:pPr algn="ctr">
              <a:buNone/>
            </a:pPr>
            <a:endParaRPr lang="el-GR" dirty="0">
              <a:solidFill>
                <a:schemeClr val="accent1">
                  <a:lumMod val="75000"/>
                </a:schemeClr>
              </a:solidFill>
            </a:endParaRPr>
          </a:p>
          <a:p>
            <a:pPr algn="ctr">
              <a:buNone/>
            </a:pPr>
            <a:r>
              <a:rPr lang="el-GR" dirty="0" smtClean="0"/>
              <a:t>    </a:t>
            </a:r>
            <a:r>
              <a:rPr lang="el-GR" sz="4000" b="1" dirty="0" smtClean="0">
                <a:solidFill>
                  <a:srgbClr val="C00000"/>
                </a:solidFill>
              </a:rPr>
              <a:t>ΓΕΝΙΚΟΣ ΟΡΙΣΜΟΣ ΤΗΣ ΠΑΛΗΣ</a:t>
            </a:r>
            <a:endParaRPr lang="el-GR" sz="4000" b="1" dirty="0">
              <a:solidFill>
                <a:srgbClr val="C00000"/>
              </a:solidFill>
            </a:endParaRPr>
          </a:p>
        </p:txBody>
      </p:sp>
      <p:sp>
        <p:nvSpPr>
          <p:cNvPr id="2" name="Ορθογώνιο 1"/>
          <p:cNvSpPr/>
          <p:nvPr/>
        </p:nvSpPr>
        <p:spPr>
          <a:xfrm>
            <a:off x="3779912" y="5127120"/>
            <a:ext cx="1295608" cy="646331"/>
          </a:xfrm>
          <a:prstGeom prst="rect">
            <a:avLst/>
          </a:prstGeom>
        </p:spPr>
        <p:txBody>
          <a:bodyPr wrap="square">
            <a:spAutoFit/>
          </a:bodyPr>
          <a:lstStyle/>
          <a:p>
            <a:pPr lvl="0" algn="ctr" fontAlgn="base">
              <a:spcBef>
                <a:spcPct val="0"/>
              </a:spcBef>
              <a:spcAft>
                <a:spcPct val="0"/>
              </a:spcAft>
            </a:pPr>
            <a:r>
              <a:rPr lang="en-US" altLang="el-GR" sz="1200" b="1" dirty="0">
                <a:solidFill>
                  <a:schemeClr val="bg1"/>
                </a:solidFill>
                <a:latin typeface="Times New Roman" pitchFamily="18" charset="0"/>
                <a:cs typeface="Times New Roman" pitchFamily="18" charset="0"/>
              </a:rPr>
              <a:t>Anaerobic</a:t>
            </a:r>
            <a:r>
              <a:rPr lang="en-US" altLang="el-GR" sz="1200" b="1" dirty="0">
                <a:solidFill>
                  <a:schemeClr val="bg1"/>
                </a:solidFill>
                <a:latin typeface="Arial" charset="0"/>
                <a:cs typeface="Arial" charset="0"/>
              </a:rPr>
              <a:t> </a:t>
            </a:r>
            <a:r>
              <a:rPr lang="en-US" altLang="el-GR" sz="1200" b="1" dirty="0">
                <a:solidFill>
                  <a:schemeClr val="bg1"/>
                </a:solidFill>
                <a:latin typeface="Times New Roman" pitchFamily="18" charset="0"/>
                <a:cs typeface="Times New Roman" pitchFamily="18" charset="0"/>
              </a:rPr>
              <a:t>threshold</a:t>
            </a:r>
            <a:r>
              <a:rPr lang="en-US" altLang="el-GR" sz="1200" b="1" dirty="0">
                <a:solidFill>
                  <a:schemeClr val="bg1"/>
                </a:solidFill>
                <a:latin typeface="Arial" charset="0"/>
                <a:cs typeface="Arial" charset="0"/>
              </a:rPr>
              <a:t> </a:t>
            </a:r>
            <a:r>
              <a:rPr lang="en-US" altLang="el-GR" sz="1200" b="1" dirty="0">
                <a:solidFill>
                  <a:schemeClr val="bg1"/>
                </a:solidFill>
                <a:latin typeface="Times New Roman" pitchFamily="18" charset="0"/>
                <a:cs typeface="Times New Roman" pitchFamily="18" charset="0"/>
              </a:rPr>
              <a:t>velocity</a:t>
            </a:r>
          </a:p>
        </p:txBody>
      </p:sp>
      <p:sp>
        <p:nvSpPr>
          <p:cNvPr id="5" name="TextBox 4"/>
          <p:cNvSpPr txBox="1"/>
          <p:nvPr/>
        </p:nvSpPr>
        <p:spPr>
          <a:xfrm>
            <a:off x="286481" y="1052736"/>
            <a:ext cx="8640960" cy="7355860"/>
          </a:xfrm>
          <a:prstGeom prst="rect">
            <a:avLst/>
          </a:prstGeom>
          <a:noFill/>
        </p:spPr>
        <p:txBody>
          <a:bodyPr wrap="square" rtlCol="0">
            <a:spAutoFit/>
          </a:bodyPr>
          <a:lstStyle/>
          <a:p>
            <a:pPr marL="457200" indent="-457200">
              <a:buFont typeface="Arial" pitchFamily="34" charset="0"/>
              <a:buChar char="•"/>
              <a:defRPr/>
            </a:pPr>
            <a:r>
              <a:rPr lang="el-GR" sz="3200" b="1" dirty="0"/>
              <a:t>Η πάλη </a:t>
            </a:r>
            <a:r>
              <a:rPr lang="el-GR" sz="3200" b="1" dirty="0" smtClean="0"/>
              <a:t>είναι:   </a:t>
            </a:r>
            <a:r>
              <a:rPr lang="el-GR" sz="3200" b="1" dirty="0"/>
              <a:t>αρχαίο μαχητικό άθλημα επαφής, μη κυκλικό, ανοικτό, με ανάπαυλες σωματικής </a:t>
            </a:r>
            <a:r>
              <a:rPr lang="el-GR" sz="3200" b="1" dirty="0" smtClean="0"/>
              <a:t>δραστηριότητας και </a:t>
            </a:r>
            <a:r>
              <a:rPr lang="el-GR" sz="3200" b="1" dirty="0"/>
              <a:t>συγκεκριμένου αγωνιστικού </a:t>
            </a:r>
            <a:r>
              <a:rPr lang="el-GR" sz="3200" b="1" dirty="0" smtClean="0"/>
              <a:t>χώρου</a:t>
            </a:r>
          </a:p>
          <a:p>
            <a:pPr>
              <a:defRPr/>
            </a:pPr>
            <a:endParaRPr lang="el-GR" sz="3200" b="1" dirty="0" smtClean="0"/>
          </a:p>
          <a:p>
            <a:pPr marL="457200" indent="-457200">
              <a:buFont typeface="Arial" pitchFamily="34" charset="0"/>
              <a:buChar char="•"/>
              <a:defRPr/>
            </a:pPr>
            <a:r>
              <a:rPr lang="el-GR" sz="3200" b="1" dirty="0" smtClean="0"/>
              <a:t>Σύνθετες </a:t>
            </a:r>
            <a:r>
              <a:rPr lang="el-GR" sz="3200" b="1" dirty="0"/>
              <a:t>κινητικές ικανότητες με </a:t>
            </a:r>
            <a:r>
              <a:rPr lang="el-GR" sz="3200" b="1" dirty="0">
                <a:solidFill>
                  <a:srgbClr val="0033CC"/>
                </a:solidFill>
              </a:rPr>
              <a:t>αντικρουόμενες </a:t>
            </a:r>
            <a:r>
              <a:rPr lang="el-GR" sz="3200" b="1" dirty="0">
                <a:solidFill>
                  <a:srgbClr val="000000"/>
                </a:solidFill>
              </a:rPr>
              <a:t>κατευθύνσεις στην ανάπτυξή τους ,όπως</a:t>
            </a:r>
            <a:r>
              <a:rPr lang="el-GR" sz="3200" b="1" dirty="0" smtClean="0">
                <a:solidFill>
                  <a:srgbClr val="000000"/>
                </a:solidFill>
              </a:rPr>
              <a:t>:</a:t>
            </a:r>
          </a:p>
          <a:p>
            <a:pPr marL="457200" indent="-457200">
              <a:buFont typeface="Arial" pitchFamily="34" charset="0"/>
              <a:buChar char="•"/>
              <a:defRPr/>
            </a:pPr>
            <a:r>
              <a:rPr lang="el-GR" sz="3200" b="1" i="1" dirty="0" smtClean="0">
                <a:solidFill>
                  <a:srgbClr val="000000"/>
                </a:solidFill>
              </a:rPr>
              <a:t>αντοχή-ταχύτητα</a:t>
            </a:r>
            <a:r>
              <a:rPr lang="el-GR" sz="3200" b="1" i="1" dirty="0">
                <a:solidFill>
                  <a:srgbClr val="000000"/>
                </a:solidFill>
              </a:rPr>
              <a:t>, </a:t>
            </a:r>
            <a:endParaRPr lang="el-GR" sz="3200" b="1" i="1" dirty="0" smtClean="0">
              <a:solidFill>
                <a:srgbClr val="000000"/>
              </a:solidFill>
            </a:endParaRPr>
          </a:p>
          <a:p>
            <a:pPr marL="457200" indent="-457200">
              <a:buFont typeface="Arial" pitchFamily="34" charset="0"/>
              <a:buChar char="•"/>
              <a:defRPr/>
            </a:pPr>
            <a:r>
              <a:rPr lang="el-GR" sz="3200" b="1" i="1" dirty="0" smtClean="0">
                <a:solidFill>
                  <a:srgbClr val="000000"/>
                </a:solidFill>
              </a:rPr>
              <a:t>δύναμη- </a:t>
            </a:r>
            <a:r>
              <a:rPr lang="el-GR" sz="3200" b="1" i="1" dirty="0">
                <a:solidFill>
                  <a:srgbClr val="000000"/>
                </a:solidFill>
              </a:rPr>
              <a:t>ευκαμψία, </a:t>
            </a:r>
            <a:endParaRPr lang="el-GR" sz="3200" b="1" i="1" dirty="0" smtClean="0">
              <a:solidFill>
                <a:srgbClr val="000000"/>
              </a:solidFill>
            </a:endParaRPr>
          </a:p>
          <a:p>
            <a:pPr marL="457200" indent="-457200">
              <a:buFont typeface="Arial" pitchFamily="34" charset="0"/>
              <a:buChar char="•"/>
              <a:defRPr/>
            </a:pPr>
            <a:r>
              <a:rPr lang="el-GR" sz="3200" b="1" i="1" dirty="0" smtClean="0">
                <a:solidFill>
                  <a:srgbClr val="000000"/>
                </a:solidFill>
              </a:rPr>
              <a:t>τεχνική- </a:t>
            </a:r>
            <a:r>
              <a:rPr lang="el-GR" sz="3200" b="1" i="1" dirty="0" err="1" smtClean="0">
                <a:solidFill>
                  <a:srgbClr val="000000"/>
                </a:solidFill>
              </a:rPr>
              <a:t>ταχυδύναμη</a:t>
            </a:r>
            <a:r>
              <a:rPr lang="el-GR" sz="3200" b="1" dirty="0" smtClean="0">
                <a:solidFill>
                  <a:srgbClr val="000000"/>
                </a:solidFill>
              </a:rPr>
              <a:t> </a:t>
            </a:r>
            <a:r>
              <a:rPr lang="el-GR" sz="3200" b="1" dirty="0">
                <a:solidFill>
                  <a:srgbClr val="000000"/>
                </a:solidFill>
              </a:rPr>
              <a:t>κ.α. </a:t>
            </a:r>
            <a:endParaRPr lang="el-GR" sz="3200" b="1" dirty="0"/>
          </a:p>
          <a:p>
            <a:endParaRPr lang="el-GR" sz="4000" b="1" dirty="0" smtClean="0"/>
          </a:p>
          <a:p>
            <a:endParaRPr lang="el-GR" sz="4000" b="1" dirty="0"/>
          </a:p>
          <a:p>
            <a:endParaRPr lang="el-GR" sz="4000" b="1" dirty="0"/>
          </a:p>
        </p:txBody>
      </p:sp>
    </p:spTree>
    <p:extLst>
      <p:ext uri="{BB962C8B-B14F-4D97-AF65-F5344CB8AC3E}">
        <p14:creationId xmlns:p14="http://schemas.microsoft.com/office/powerpoint/2010/main" val="212315022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fld id="{77B7E62A-7C59-4FA3-80E2-71DAFC37F054}" type="slidenum">
              <a:rPr lang="en-US" altLang="el-GR" sz="1400" smtClean="0"/>
              <a:pPr eaLnBrk="1" hangingPunct="1">
                <a:spcBef>
                  <a:spcPct val="0"/>
                </a:spcBef>
                <a:buFontTx/>
                <a:buNone/>
              </a:pPr>
              <a:t>57</a:t>
            </a:fld>
            <a:endParaRPr lang="en-US" altLang="el-GR" sz="1400" dirty="0" smtClean="0"/>
          </a:p>
        </p:txBody>
      </p:sp>
      <p:sp>
        <p:nvSpPr>
          <p:cNvPr id="5124" name="Oval 36"/>
          <p:cNvSpPr>
            <a:spLocks noChangeArrowheads="1"/>
          </p:cNvSpPr>
          <p:nvPr/>
        </p:nvSpPr>
        <p:spPr bwMode="auto">
          <a:xfrm>
            <a:off x="2738438" y="3141663"/>
            <a:ext cx="1368425" cy="574675"/>
          </a:xfrm>
          <a:prstGeom prst="ellipse">
            <a:avLst/>
          </a:prstGeom>
          <a:solidFill>
            <a:schemeClr val="accent1"/>
          </a:solidFill>
          <a:ln w="9525">
            <a:solidFill>
              <a:srgbClr val="FF0000"/>
            </a:solidFill>
            <a:round/>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en-US" altLang="el-GR" sz="1800"/>
          </a:p>
        </p:txBody>
      </p:sp>
      <p:sp>
        <p:nvSpPr>
          <p:cNvPr id="5125" name="Oval 35"/>
          <p:cNvSpPr>
            <a:spLocks noChangeArrowheads="1"/>
          </p:cNvSpPr>
          <p:nvPr/>
        </p:nvSpPr>
        <p:spPr bwMode="auto">
          <a:xfrm>
            <a:off x="2738438" y="3213100"/>
            <a:ext cx="1152525" cy="576263"/>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en-US" altLang="el-GR" sz="1800"/>
          </a:p>
        </p:txBody>
      </p:sp>
      <p:sp>
        <p:nvSpPr>
          <p:cNvPr id="4" name="Isosceles Triangle 3"/>
          <p:cNvSpPr/>
          <p:nvPr/>
        </p:nvSpPr>
        <p:spPr>
          <a:xfrm>
            <a:off x="1585913" y="357188"/>
            <a:ext cx="5665787" cy="4214812"/>
          </a:xfrm>
          <a:prstGeom prst="triangle">
            <a:avLst/>
          </a:prstGeom>
          <a:solidFill>
            <a:schemeClr val="accent3">
              <a:lumMod val="60000"/>
              <a:lumOff val="40000"/>
            </a:schemeClr>
          </a:solidFill>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a:solidFill>
                <a:schemeClr val="bg1"/>
              </a:solidFill>
            </a:endParaRPr>
          </a:p>
        </p:txBody>
      </p:sp>
      <p:cxnSp>
        <p:nvCxnSpPr>
          <p:cNvPr id="6" name="Straight Connector 5"/>
          <p:cNvCxnSpPr/>
          <p:nvPr/>
        </p:nvCxnSpPr>
        <p:spPr>
          <a:xfrm rot="5400000">
            <a:off x="2421731" y="1513682"/>
            <a:ext cx="3095625" cy="877888"/>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8" name="Straight Connector 7"/>
          <p:cNvCxnSpPr>
            <a:endCxn id="4" idx="2"/>
          </p:cNvCxnSpPr>
          <p:nvPr/>
        </p:nvCxnSpPr>
        <p:spPr>
          <a:xfrm rot="10800000" flipV="1">
            <a:off x="1585913" y="3429000"/>
            <a:ext cx="1944687" cy="1152525"/>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0" name="Straight Connector 9"/>
          <p:cNvCxnSpPr>
            <a:endCxn id="4" idx="4"/>
          </p:cNvCxnSpPr>
          <p:nvPr/>
        </p:nvCxnSpPr>
        <p:spPr>
          <a:xfrm>
            <a:off x="3530600" y="3500438"/>
            <a:ext cx="3671888" cy="1052512"/>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5130" name="TextBox 12"/>
          <p:cNvSpPr txBox="1">
            <a:spLocks noChangeArrowheads="1"/>
          </p:cNvSpPr>
          <p:nvPr/>
        </p:nvSpPr>
        <p:spPr bwMode="auto">
          <a:xfrm rot="18201212">
            <a:off x="2880519" y="2020371"/>
            <a:ext cx="11525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l-GR" altLang="el-GR" sz="1800" b="1" i="1" dirty="0" smtClean="0">
                <a:solidFill>
                  <a:srgbClr val="FF0000"/>
                </a:solidFill>
                <a:latin typeface="Times New Roman" pitchFamily="18" charset="0"/>
                <a:cs typeface="Times New Roman" pitchFamily="18" charset="0"/>
              </a:rPr>
              <a:t>ΙΣΧΥΣ</a:t>
            </a:r>
            <a:endParaRPr lang="en-US" altLang="el-GR" sz="2200" b="1" i="1" dirty="0">
              <a:solidFill>
                <a:srgbClr val="FF0000"/>
              </a:solidFill>
              <a:latin typeface="Times New Roman" pitchFamily="18" charset="0"/>
              <a:cs typeface="Times New Roman" pitchFamily="18" charset="0"/>
            </a:endParaRPr>
          </a:p>
        </p:txBody>
      </p:sp>
      <p:sp>
        <p:nvSpPr>
          <p:cNvPr id="5131" name="TextBox 13"/>
          <p:cNvSpPr txBox="1">
            <a:spLocks noChangeArrowheads="1"/>
          </p:cNvSpPr>
          <p:nvPr/>
        </p:nvSpPr>
        <p:spPr bwMode="auto">
          <a:xfrm>
            <a:off x="2232675" y="4162126"/>
            <a:ext cx="4200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l-GR" altLang="el-GR" sz="1800" b="1" i="1" dirty="0" smtClean="0">
                <a:solidFill>
                  <a:srgbClr val="FF0000"/>
                </a:solidFill>
                <a:latin typeface="Times New Roman" pitchFamily="18" charset="0"/>
                <a:cs typeface="Times New Roman" pitchFamily="18" charset="0"/>
              </a:rPr>
              <a:t>ΑΝΤΟΧΗ ΣΤΗΝ ΤΑΧΥΤΗΤΑ</a:t>
            </a:r>
            <a:endParaRPr lang="en-US" altLang="el-GR" sz="1800" b="1" i="1" dirty="0">
              <a:solidFill>
                <a:srgbClr val="FF0000"/>
              </a:solidFill>
              <a:latin typeface="Times New Roman" pitchFamily="18" charset="0"/>
              <a:cs typeface="Times New Roman" pitchFamily="18" charset="0"/>
            </a:endParaRPr>
          </a:p>
        </p:txBody>
      </p:sp>
      <p:sp>
        <p:nvSpPr>
          <p:cNvPr id="5132" name="TextBox 14"/>
          <p:cNvSpPr txBox="1">
            <a:spLocks noChangeArrowheads="1"/>
          </p:cNvSpPr>
          <p:nvPr/>
        </p:nvSpPr>
        <p:spPr bwMode="auto">
          <a:xfrm rot="3335115">
            <a:off x="4114007" y="2375971"/>
            <a:ext cx="287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l-GR" altLang="el-GR" sz="1800" b="1" i="1" dirty="0" smtClean="0">
                <a:solidFill>
                  <a:srgbClr val="FF0000"/>
                </a:solidFill>
                <a:latin typeface="Times New Roman" pitchFamily="18" charset="0"/>
                <a:cs typeface="Times New Roman" pitchFamily="18" charset="0"/>
              </a:rPr>
              <a:t>ΜΥΙΚΗ ΑΝΤΟΧΗ</a:t>
            </a:r>
            <a:endParaRPr lang="en-US" altLang="el-GR" sz="1800" b="1" i="1" dirty="0">
              <a:solidFill>
                <a:srgbClr val="FF0000"/>
              </a:solidFill>
              <a:latin typeface="Times New Roman" pitchFamily="18" charset="0"/>
              <a:cs typeface="Times New Roman" pitchFamily="18" charset="0"/>
            </a:endParaRPr>
          </a:p>
        </p:txBody>
      </p:sp>
      <p:sp>
        <p:nvSpPr>
          <p:cNvPr id="5133" name="TextBox 16"/>
          <p:cNvSpPr txBox="1">
            <a:spLocks noChangeArrowheads="1"/>
          </p:cNvSpPr>
          <p:nvPr/>
        </p:nvSpPr>
        <p:spPr bwMode="auto">
          <a:xfrm>
            <a:off x="865511" y="4900396"/>
            <a:ext cx="1872927" cy="584775"/>
          </a:xfrm>
          <a:prstGeom prst="rect">
            <a:avLst/>
          </a:prstGeom>
          <a:solidFill>
            <a:schemeClr val="bg2">
              <a:lumMod val="90000"/>
            </a:schemeClr>
          </a:solidFill>
          <a:ln>
            <a:noFill/>
          </a:ln>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l-GR" altLang="el-GR" sz="1600" b="1" i="1" dirty="0" smtClean="0">
                <a:latin typeface="Times New Roman" pitchFamily="18" charset="0"/>
                <a:cs typeface="Times New Roman" pitchFamily="18" charset="0"/>
              </a:rPr>
              <a:t>ΑΝΤΟΧΗ ΣΤΗΝ ΤΑΧΥΤΗΤΑ</a:t>
            </a:r>
            <a:endParaRPr lang="en-US" altLang="el-GR" sz="1600" b="1" i="1" dirty="0">
              <a:latin typeface="Times New Roman" pitchFamily="18" charset="0"/>
              <a:cs typeface="Times New Roman" pitchFamily="18" charset="0"/>
            </a:endParaRPr>
          </a:p>
        </p:txBody>
      </p:sp>
      <p:sp>
        <p:nvSpPr>
          <p:cNvPr id="5135" name="TextBox 18"/>
          <p:cNvSpPr txBox="1">
            <a:spLocks noChangeArrowheads="1"/>
          </p:cNvSpPr>
          <p:nvPr/>
        </p:nvSpPr>
        <p:spPr bwMode="auto">
          <a:xfrm>
            <a:off x="5502492" y="4893469"/>
            <a:ext cx="2237158" cy="584775"/>
          </a:xfrm>
          <a:prstGeom prst="rect">
            <a:avLst/>
          </a:prstGeom>
          <a:solidFill>
            <a:schemeClr val="bg2">
              <a:lumMod val="90000"/>
            </a:schemeClr>
          </a:solidFill>
          <a:ln>
            <a:noFill/>
          </a:ln>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l-GR" altLang="el-GR" sz="1600" b="1" i="1" dirty="0" smtClean="0">
                <a:latin typeface="Times New Roman" pitchFamily="18" charset="0"/>
                <a:cs typeface="Times New Roman" pitchFamily="18" charset="0"/>
              </a:rPr>
              <a:t>ΤΑΧΥΤΗΤΑ ΣΤΟ ΑΕΡΟΒΙΟ ΚΑΤΩΦΛΙ</a:t>
            </a:r>
            <a:endParaRPr lang="en-US" altLang="el-GR" sz="1600" i="1" dirty="0"/>
          </a:p>
        </p:txBody>
      </p:sp>
      <p:sp>
        <p:nvSpPr>
          <p:cNvPr id="14352" name="TextBox 25"/>
          <p:cNvSpPr txBox="1">
            <a:spLocks noChangeArrowheads="1"/>
          </p:cNvSpPr>
          <p:nvPr/>
        </p:nvSpPr>
        <p:spPr bwMode="auto">
          <a:xfrm>
            <a:off x="3650930" y="126355"/>
            <a:ext cx="1457645" cy="400110"/>
          </a:xfrm>
          <a:prstGeom prst="rect">
            <a:avLst/>
          </a:prstGeom>
          <a:solidFill>
            <a:srgbClr val="FFC000"/>
          </a:solidFill>
          <a:ln>
            <a:headEnd/>
            <a:tailEnd/>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defRPr/>
            </a:pPr>
            <a:r>
              <a:rPr lang="el-GR" sz="2000" b="1" i="1" dirty="0" smtClean="0">
                <a:solidFill>
                  <a:schemeClr val="tx1"/>
                </a:solidFill>
                <a:latin typeface="Times New Roman" pitchFamily="18" charset="0"/>
                <a:cs typeface="Times New Roman" pitchFamily="18" charset="0"/>
              </a:rPr>
              <a:t>ΔΥΝΑΜΗ</a:t>
            </a:r>
            <a:endParaRPr lang="en-US" sz="2000" b="1" i="1" dirty="0">
              <a:solidFill>
                <a:schemeClr val="tx1"/>
              </a:solidFill>
              <a:latin typeface="Times New Roman" pitchFamily="18" charset="0"/>
              <a:cs typeface="Times New Roman" pitchFamily="18" charset="0"/>
            </a:endParaRPr>
          </a:p>
        </p:txBody>
      </p:sp>
      <p:cxnSp>
        <p:nvCxnSpPr>
          <p:cNvPr id="28" name="Straight Arrow Connector 27"/>
          <p:cNvCxnSpPr/>
          <p:nvPr/>
        </p:nvCxnSpPr>
        <p:spPr>
          <a:xfrm>
            <a:off x="2558256" y="1746955"/>
            <a:ext cx="857250" cy="0"/>
          </a:xfrm>
          <a:prstGeom prst="straightConnector1">
            <a:avLst/>
          </a:prstGeom>
          <a:ln w="28575">
            <a:tailEnd type="arrow"/>
          </a:ln>
        </p:spPr>
        <p:style>
          <a:lnRef idx="1">
            <a:schemeClr val="accent2"/>
          </a:lnRef>
          <a:fillRef idx="0">
            <a:schemeClr val="accent2"/>
          </a:fillRef>
          <a:effectRef idx="0">
            <a:schemeClr val="accent2"/>
          </a:effectRef>
          <a:fontRef idx="minor">
            <a:schemeClr val="tx1"/>
          </a:fontRef>
        </p:style>
      </p:cxnSp>
      <p:cxnSp>
        <p:nvCxnSpPr>
          <p:cNvPr id="29" name="Straight Arrow Connector 28"/>
          <p:cNvCxnSpPr/>
          <p:nvPr/>
        </p:nvCxnSpPr>
        <p:spPr>
          <a:xfrm>
            <a:off x="2558256" y="2158897"/>
            <a:ext cx="621507" cy="0"/>
          </a:xfrm>
          <a:prstGeom prst="straightConnector1">
            <a:avLst/>
          </a:prstGeom>
          <a:ln w="28575">
            <a:tailEnd type="arrow"/>
          </a:ln>
        </p:spPr>
        <p:style>
          <a:lnRef idx="1">
            <a:schemeClr val="accent2"/>
          </a:lnRef>
          <a:fillRef idx="0">
            <a:schemeClr val="accent2"/>
          </a:fillRef>
          <a:effectRef idx="0">
            <a:schemeClr val="accent2"/>
          </a:effectRef>
          <a:fontRef idx="minor">
            <a:schemeClr val="tx1"/>
          </a:fontRef>
        </p:style>
      </p:cxnSp>
      <p:cxnSp>
        <p:nvCxnSpPr>
          <p:cNvPr id="31" name="Straight Arrow Connector 30"/>
          <p:cNvCxnSpPr/>
          <p:nvPr/>
        </p:nvCxnSpPr>
        <p:spPr>
          <a:xfrm>
            <a:off x="2974898" y="1428750"/>
            <a:ext cx="624758" cy="0"/>
          </a:xfrm>
          <a:prstGeom prst="straightConnector1">
            <a:avLst/>
          </a:prstGeom>
          <a:ln w="28575">
            <a:tailEnd type="arrow"/>
          </a:ln>
        </p:spPr>
        <p:style>
          <a:lnRef idx="1">
            <a:schemeClr val="accent2"/>
          </a:lnRef>
          <a:fillRef idx="0">
            <a:schemeClr val="accent2"/>
          </a:fillRef>
          <a:effectRef idx="0">
            <a:schemeClr val="accent2"/>
          </a:effectRef>
          <a:fontRef idx="minor">
            <a:schemeClr val="tx1"/>
          </a:fontRef>
        </p:style>
      </p:cxnSp>
      <p:cxnSp>
        <p:nvCxnSpPr>
          <p:cNvPr id="32" name="Straight Arrow Connector 31"/>
          <p:cNvCxnSpPr/>
          <p:nvPr/>
        </p:nvCxnSpPr>
        <p:spPr>
          <a:xfrm flipV="1">
            <a:off x="6253163" y="4607167"/>
            <a:ext cx="0" cy="286302"/>
          </a:xfrm>
          <a:prstGeom prst="straightConnector1">
            <a:avLst/>
          </a:prstGeom>
          <a:ln w="28575">
            <a:tailEnd type="arrow"/>
          </a:ln>
        </p:spPr>
        <p:style>
          <a:lnRef idx="1">
            <a:schemeClr val="accent2"/>
          </a:lnRef>
          <a:fillRef idx="0">
            <a:schemeClr val="accent2"/>
          </a:fillRef>
          <a:effectRef idx="0">
            <a:schemeClr val="accent2"/>
          </a:effectRef>
          <a:fontRef idx="minor">
            <a:schemeClr val="tx1"/>
          </a:fontRef>
        </p:style>
      </p:cxnSp>
      <p:cxnSp>
        <p:nvCxnSpPr>
          <p:cNvPr id="33" name="Straight Arrow Connector 32"/>
          <p:cNvCxnSpPr/>
          <p:nvPr/>
        </p:nvCxnSpPr>
        <p:spPr>
          <a:xfrm flipV="1">
            <a:off x="4252913" y="4643439"/>
            <a:ext cx="0" cy="250030"/>
          </a:xfrm>
          <a:prstGeom prst="straightConnector1">
            <a:avLst/>
          </a:prstGeom>
          <a:ln w="28575">
            <a:tailEnd type="arrow"/>
          </a:ln>
        </p:spPr>
        <p:style>
          <a:lnRef idx="1">
            <a:schemeClr val="accent2"/>
          </a:lnRef>
          <a:fillRef idx="0">
            <a:schemeClr val="accent2"/>
          </a:fillRef>
          <a:effectRef idx="0">
            <a:schemeClr val="accent2"/>
          </a:effectRef>
          <a:fontRef idx="minor">
            <a:schemeClr val="tx1"/>
          </a:fontRef>
        </p:style>
      </p:cxnSp>
      <p:cxnSp>
        <p:nvCxnSpPr>
          <p:cNvPr id="34" name="Straight Arrow Connector 33"/>
          <p:cNvCxnSpPr/>
          <p:nvPr/>
        </p:nvCxnSpPr>
        <p:spPr>
          <a:xfrm flipV="1">
            <a:off x="2206732" y="4584339"/>
            <a:ext cx="0" cy="309130"/>
          </a:xfrm>
          <a:prstGeom prst="straightConnector1">
            <a:avLst/>
          </a:prstGeom>
          <a:ln w="28575">
            <a:tailEnd type="arrow"/>
          </a:ln>
        </p:spPr>
        <p:style>
          <a:lnRef idx="1">
            <a:schemeClr val="accent2"/>
          </a:lnRef>
          <a:fillRef idx="0">
            <a:schemeClr val="accent2"/>
          </a:fillRef>
          <a:effectRef idx="0">
            <a:schemeClr val="accent2"/>
          </a:effectRef>
          <a:fontRef idx="minor">
            <a:schemeClr val="tx1"/>
          </a:fontRef>
        </p:style>
      </p:cxnSp>
      <p:sp>
        <p:nvSpPr>
          <p:cNvPr id="5143" name="TextBox 34"/>
          <p:cNvSpPr txBox="1">
            <a:spLocks noChangeArrowheads="1"/>
          </p:cNvSpPr>
          <p:nvPr/>
        </p:nvSpPr>
        <p:spPr bwMode="auto">
          <a:xfrm>
            <a:off x="31856" y="1220082"/>
            <a:ext cx="2852234" cy="338554"/>
          </a:xfrm>
          <a:prstGeom prst="rect">
            <a:avLst/>
          </a:prstGeom>
          <a:solidFill>
            <a:schemeClr val="bg2">
              <a:lumMod val="90000"/>
            </a:schemeClr>
          </a:solidFill>
          <a:ln>
            <a:noFill/>
          </a:ln>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l-GR" sz="1600" i="1" dirty="0">
                <a:latin typeface="Times New Roman" pitchFamily="18" charset="0"/>
                <a:cs typeface="Times New Roman" pitchFamily="18" charset="0"/>
              </a:rPr>
              <a:t>        </a:t>
            </a:r>
            <a:r>
              <a:rPr lang="el-GR" altLang="el-GR" sz="1600" b="1" i="1" dirty="0" smtClean="0">
                <a:latin typeface="Times New Roman" pitchFamily="18" charset="0"/>
                <a:cs typeface="Times New Roman" pitchFamily="18" charset="0"/>
              </a:rPr>
              <a:t>ΔΥΝΑΜΗ ΑΝΤΙΔΡΑΣΗΣ</a:t>
            </a:r>
            <a:endParaRPr lang="en-US" altLang="el-GR" sz="1600" b="1" i="1" dirty="0">
              <a:latin typeface="Times New Roman" pitchFamily="18" charset="0"/>
              <a:cs typeface="Times New Roman" pitchFamily="18" charset="0"/>
            </a:endParaRPr>
          </a:p>
        </p:txBody>
      </p:sp>
      <p:sp>
        <p:nvSpPr>
          <p:cNvPr id="5144" name="TextBox 35"/>
          <p:cNvSpPr txBox="1">
            <a:spLocks noChangeArrowheads="1"/>
          </p:cNvSpPr>
          <p:nvPr/>
        </p:nvSpPr>
        <p:spPr bwMode="auto">
          <a:xfrm>
            <a:off x="31857" y="1614072"/>
            <a:ext cx="2173287" cy="338554"/>
          </a:xfrm>
          <a:prstGeom prst="rect">
            <a:avLst/>
          </a:prstGeom>
          <a:solidFill>
            <a:schemeClr val="bg2">
              <a:lumMod val="90000"/>
            </a:schemeClr>
          </a:solidFill>
          <a:ln>
            <a:noFill/>
          </a:ln>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l-GR" altLang="el-GR" sz="1600" b="1" i="1" dirty="0" smtClean="0">
                <a:latin typeface="Times New Roman" pitchFamily="18" charset="0"/>
                <a:cs typeface="Times New Roman" pitchFamily="18" charset="0"/>
              </a:rPr>
              <a:t>ΔΥΝΑΜΗ ΡΙΨΗΣ</a:t>
            </a:r>
            <a:endParaRPr lang="en-US" altLang="el-GR" sz="1600" b="1" i="1" dirty="0">
              <a:latin typeface="Times New Roman" pitchFamily="18" charset="0"/>
              <a:cs typeface="Times New Roman" pitchFamily="18" charset="0"/>
            </a:endParaRPr>
          </a:p>
        </p:txBody>
      </p:sp>
      <p:sp>
        <p:nvSpPr>
          <p:cNvPr id="5145" name="TextBox 36"/>
          <p:cNvSpPr txBox="1">
            <a:spLocks noChangeArrowheads="1"/>
          </p:cNvSpPr>
          <p:nvPr/>
        </p:nvSpPr>
        <p:spPr bwMode="auto">
          <a:xfrm>
            <a:off x="31857" y="2013525"/>
            <a:ext cx="2407082" cy="338554"/>
          </a:xfrm>
          <a:prstGeom prst="rect">
            <a:avLst/>
          </a:prstGeom>
          <a:solidFill>
            <a:schemeClr val="bg2">
              <a:lumMod val="90000"/>
            </a:schemeClr>
          </a:solidFill>
          <a:ln>
            <a:noFill/>
          </a:ln>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el-GR" altLang="el-GR" sz="1600" b="1" i="1" dirty="0" smtClean="0">
                <a:latin typeface="Times New Roman" pitchFamily="18" charset="0"/>
                <a:cs typeface="Times New Roman" pitchFamily="18" charset="0"/>
              </a:rPr>
              <a:t>ΔΥΝΑΜΗ ΕΚΚΙΝΗΣΗΣ</a:t>
            </a:r>
            <a:endParaRPr lang="en-US" altLang="el-GR" sz="1600" b="1" i="1" dirty="0">
              <a:latin typeface="Times New Roman" pitchFamily="18" charset="0"/>
              <a:cs typeface="Times New Roman" pitchFamily="18" charset="0"/>
            </a:endParaRPr>
          </a:p>
        </p:txBody>
      </p:sp>
      <p:sp>
        <p:nvSpPr>
          <p:cNvPr id="5146" name="TextBox 50"/>
          <p:cNvSpPr txBox="1">
            <a:spLocks noChangeArrowheads="1"/>
          </p:cNvSpPr>
          <p:nvPr/>
        </p:nvSpPr>
        <p:spPr bwMode="auto">
          <a:xfrm>
            <a:off x="5822950" y="1000125"/>
            <a:ext cx="2143125" cy="338554"/>
          </a:xfrm>
          <a:prstGeom prst="rect">
            <a:avLst/>
          </a:prstGeom>
          <a:solidFill>
            <a:schemeClr val="bg2">
              <a:lumMod val="90000"/>
            </a:schemeClr>
          </a:solidFill>
          <a:ln>
            <a:noFill/>
          </a:ln>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l-GR" altLang="el-GR" sz="1600" b="1" i="1" dirty="0" smtClean="0">
                <a:latin typeface="Times New Roman" pitchFamily="18" charset="0"/>
                <a:cs typeface="Times New Roman" pitchFamily="18" charset="0"/>
              </a:rPr>
              <a:t>ΙΣΧΥΣ-ΑΝΤΟΧΗ</a:t>
            </a:r>
            <a:endParaRPr lang="en-US" altLang="el-GR" sz="1600" b="1" i="1" dirty="0">
              <a:latin typeface="Times New Roman" pitchFamily="18" charset="0"/>
              <a:cs typeface="Times New Roman" pitchFamily="18" charset="0"/>
            </a:endParaRPr>
          </a:p>
        </p:txBody>
      </p:sp>
      <p:sp>
        <p:nvSpPr>
          <p:cNvPr id="5147" name="TextBox 51"/>
          <p:cNvSpPr txBox="1">
            <a:spLocks noChangeArrowheads="1"/>
          </p:cNvSpPr>
          <p:nvPr/>
        </p:nvSpPr>
        <p:spPr bwMode="auto">
          <a:xfrm>
            <a:off x="5894388" y="1428750"/>
            <a:ext cx="2571750" cy="584775"/>
          </a:xfrm>
          <a:prstGeom prst="rect">
            <a:avLst/>
          </a:prstGeom>
          <a:solidFill>
            <a:schemeClr val="bg2">
              <a:lumMod val="90000"/>
            </a:schemeClr>
          </a:solidFill>
          <a:ln>
            <a:noFill/>
          </a:ln>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l-GR" altLang="el-GR" sz="1600" b="1" i="1" dirty="0" smtClean="0">
                <a:latin typeface="Times New Roman" pitchFamily="18" charset="0"/>
                <a:cs typeface="Times New Roman" pitchFamily="18" charset="0"/>
              </a:rPr>
              <a:t>ΜΥΙΚΗ ΑΝΤΟΧΗ</a:t>
            </a:r>
            <a:endParaRPr lang="en-US" altLang="el-GR" sz="1600" b="1" i="1" dirty="0">
              <a:latin typeface="Times New Roman" pitchFamily="18" charset="0"/>
              <a:cs typeface="Times New Roman" pitchFamily="18" charset="0"/>
            </a:endParaRPr>
          </a:p>
          <a:p>
            <a:pPr algn="ctr" eaLnBrk="1" hangingPunct="1">
              <a:spcBef>
                <a:spcPct val="0"/>
              </a:spcBef>
              <a:buFontTx/>
              <a:buNone/>
            </a:pPr>
            <a:r>
              <a:rPr lang="en-US" altLang="el-GR" sz="1600" b="1" i="1" dirty="0" smtClean="0"/>
              <a:t>(</a:t>
            </a:r>
            <a:r>
              <a:rPr lang="el-GR" altLang="el-GR" sz="1600" b="1" i="1" dirty="0" smtClean="0">
                <a:latin typeface="Times New Roman" pitchFamily="18" charset="0"/>
                <a:cs typeface="Times New Roman" pitchFamily="18" charset="0"/>
              </a:rPr>
              <a:t>μικρής διάρκειας</a:t>
            </a:r>
            <a:r>
              <a:rPr lang="en-US" altLang="el-GR" sz="1600" b="1" i="1" dirty="0" smtClean="0"/>
              <a:t>)</a:t>
            </a:r>
            <a:endParaRPr lang="en-US" altLang="el-GR" sz="1600" b="1" i="1" dirty="0"/>
          </a:p>
        </p:txBody>
      </p:sp>
      <p:sp>
        <p:nvSpPr>
          <p:cNvPr id="5148" name="TextBox 52"/>
          <p:cNvSpPr txBox="1">
            <a:spLocks noChangeArrowheads="1"/>
          </p:cNvSpPr>
          <p:nvPr/>
        </p:nvSpPr>
        <p:spPr bwMode="auto">
          <a:xfrm>
            <a:off x="6394450" y="2214563"/>
            <a:ext cx="2500313" cy="584775"/>
          </a:xfrm>
          <a:prstGeom prst="rect">
            <a:avLst/>
          </a:prstGeom>
          <a:solidFill>
            <a:schemeClr val="bg2">
              <a:lumMod val="90000"/>
            </a:schemeClr>
          </a:solidFill>
          <a:ln>
            <a:noFill/>
          </a:ln>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l-GR" sz="1600" b="1" i="1" dirty="0" smtClean="0">
                <a:latin typeface="Times New Roman" pitchFamily="18" charset="0"/>
                <a:cs typeface="Times New Roman" pitchFamily="18" charset="0"/>
              </a:rPr>
              <a:t>M</a:t>
            </a:r>
            <a:r>
              <a:rPr lang="el-GR" altLang="el-GR" sz="1600" b="1" i="1" dirty="0" smtClean="0">
                <a:latin typeface="Times New Roman" pitchFamily="18" charset="0"/>
                <a:cs typeface="Times New Roman" pitchFamily="18" charset="0"/>
              </a:rPr>
              <a:t>ΥΙΚΗ ΑΝΤΟΧΗ</a:t>
            </a:r>
            <a:endParaRPr lang="en-US" altLang="el-GR" sz="1600" b="1" i="1" dirty="0">
              <a:latin typeface="Times New Roman" pitchFamily="18" charset="0"/>
              <a:cs typeface="Times New Roman" pitchFamily="18" charset="0"/>
            </a:endParaRPr>
          </a:p>
          <a:p>
            <a:pPr algn="ctr" eaLnBrk="1" hangingPunct="1">
              <a:spcBef>
                <a:spcPct val="0"/>
              </a:spcBef>
              <a:buFontTx/>
              <a:buNone/>
            </a:pPr>
            <a:r>
              <a:rPr lang="en-US" altLang="el-GR" sz="1600" b="1" i="1" dirty="0" smtClean="0"/>
              <a:t>(</a:t>
            </a:r>
            <a:r>
              <a:rPr lang="el-GR" altLang="el-GR" sz="1600" b="1" i="1" dirty="0" smtClean="0">
                <a:latin typeface="Times New Roman" pitchFamily="18" charset="0"/>
                <a:cs typeface="Times New Roman" pitchFamily="18" charset="0"/>
              </a:rPr>
              <a:t>μέσης διάρκειας</a:t>
            </a:r>
            <a:r>
              <a:rPr lang="en-US" altLang="el-GR" sz="1600" b="1" i="1" dirty="0" smtClean="0"/>
              <a:t>)</a:t>
            </a:r>
            <a:endParaRPr lang="en-US" altLang="el-GR" sz="1600" b="1" i="1" dirty="0"/>
          </a:p>
        </p:txBody>
      </p:sp>
      <p:cxnSp>
        <p:nvCxnSpPr>
          <p:cNvPr id="55" name="Straight Arrow Connector 54"/>
          <p:cNvCxnSpPr/>
          <p:nvPr/>
        </p:nvCxnSpPr>
        <p:spPr>
          <a:xfrm rot="10800000">
            <a:off x="6850496" y="3949556"/>
            <a:ext cx="355600" cy="1587"/>
          </a:xfrm>
          <a:prstGeom prst="straightConnector1">
            <a:avLst/>
          </a:prstGeom>
          <a:ln w="28575">
            <a:tailEnd type="arrow"/>
          </a:ln>
        </p:spPr>
        <p:style>
          <a:lnRef idx="1">
            <a:schemeClr val="accent2"/>
          </a:lnRef>
          <a:fillRef idx="0">
            <a:schemeClr val="accent2"/>
          </a:fillRef>
          <a:effectRef idx="0">
            <a:schemeClr val="accent2"/>
          </a:effectRef>
          <a:fontRef idx="minor">
            <a:schemeClr val="tx1"/>
          </a:fontRef>
        </p:style>
      </p:cxnSp>
      <p:cxnSp>
        <p:nvCxnSpPr>
          <p:cNvPr id="56" name="Straight Arrow Connector 55"/>
          <p:cNvCxnSpPr/>
          <p:nvPr/>
        </p:nvCxnSpPr>
        <p:spPr>
          <a:xfrm rot="10800000">
            <a:off x="5894388" y="2428875"/>
            <a:ext cx="500062" cy="1588"/>
          </a:xfrm>
          <a:prstGeom prst="straightConnector1">
            <a:avLst/>
          </a:prstGeom>
          <a:ln w="28575">
            <a:tailEnd type="arrow"/>
          </a:ln>
        </p:spPr>
        <p:style>
          <a:lnRef idx="1">
            <a:schemeClr val="accent2"/>
          </a:lnRef>
          <a:fillRef idx="0">
            <a:schemeClr val="accent2"/>
          </a:fillRef>
          <a:effectRef idx="0">
            <a:schemeClr val="accent2"/>
          </a:effectRef>
          <a:fontRef idx="minor">
            <a:schemeClr val="tx1"/>
          </a:fontRef>
        </p:style>
      </p:cxnSp>
      <p:cxnSp>
        <p:nvCxnSpPr>
          <p:cNvPr id="57" name="Straight Arrow Connector 56"/>
          <p:cNvCxnSpPr/>
          <p:nvPr/>
        </p:nvCxnSpPr>
        <p:spPr>
          <a:xfrm rot="10800000">
            <a:off x="5394325" y="1643063"/>
            <a:ext cx="569913" cy="1587"/>
          </a:xfrm>
          <a:prstGeom prst="straightConnector1">
            <a:avLst/>
          </a:prstGeom>
          <a:ln w="28575">
            <a:tailEnd type="arrow"/>
          </a:ln>
        </p:spPr>
        <p:style>
          <a:lnRef idx="1">
            <a:schemeClr val="accent2"/>
          </a:lnRef>
          <a:fillRef idx="0">
            <a:schemeClr val="accent2"/>
          </a:fillRef>
          <a:effectRef idx="0">
            <a:schemeClr val="accent2"/>
          </a:effectRef>
          <a:fontRef idx="minor">
            <a:schemeClr val="tx1"/>
          </a:fontRef>
        </p:style>
      </p:cxnSp>
      <p:cxnSp>
        <p:nvCxnSpPr>
          <p:cNvPr id="58" name="Straight Arrow Connector 57"/>
          <p:cNvCxnSpPr/>
          <p:nvPr/>
        </p:nvCxnSpPr>
        <p:spPr>
          <a:xfrm rot="10800000">
            <a:off x="5108575" y="1214438"/>
            <a:ext cx="714375" cy="1587"/>
          </a:xfrm>
          <a:prstGeom prst="straightConnector1">
            <a:avLst/>
          </a:prstGeom>
          <a:ln w="28575">
            <a:tailEnd type="arrow"/>
          </a:ln>
        </p:spPr>
        <p:style>
          <a:lnRef idx="1">
            <a:schemeClr val="accent2"/>
          </a:lnRef>
          <a:fillRef idx="0">
            <a:schemeClr val="accent2"/>
          </a:fillRef>
          <a:effectRef idx="0">
            <a:schemeClr val="accent2"/>
          </a:effectRef>
          <a:fontRef idx="minor">
            <a:schemeClr val="tx1"/>
          </a:fontRef>
        </p:style>
      </p:cxnSp>
      <p:sp>
        <p:nvSpPr>
          <p:cNvPr id="14370" name="TextBox 34"/>
          <p:cNvSpPr txBox="1">
            <a:spLocks noChangeArrowheads="1"/>
          </p:cNvSpPr>
          <p:nvPr/>
        </p:nvSpPr>
        <p:spPr bwMode="auto">
          <a:xfrm>
            <a:off x="467544" y="4365625"/>
            <a:ext cx="1512167" cy="400110"/>
          </a:xfrm>
          <a:prstGeom prst="rect">
            <a:avLst/>
          </a:prstGeom>
          <a:solidFill>
            <a:srgbClr val="FFC000"/>
          </a:solidFill>
          <a:ln>
            <a:headEnd/>
            <a:tailEnd/>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defRPr/>
            </a:pPr>
            <a:r>
              <a:rPr lang="el-GR" sz="2000" b="1" i="1" dirty="0" smtClean="0">
                <a:solidFill>
                  <a:schemeClr val="tx1"/>
                </a:solidFill>
                <a:latin typeface="Times New Roman" pitchFamily="18" charset="0"/>
                <a:cs typeface="Times New Roman" pitchFamily="18" charset="0"/>
              </a:rPr>
              <a:t>ΤΑΧΥΤΗΤΑ</a:t>
            </a:r>
            <a:endParaRPr lang="en-US" sz="2000" b="1" i="1" dirty="0">
              <a:solidFill>
                <a:schemeClr val="tx1"/>
              </a:solidFill>
              <a:latin typeface="Times New Roman" pitchFamily="18" charset="0"/>
              <a:cs typeface="Times New Roman" pitchFamily="18" charset="0"/>
            </a:endParaRPr>
          </a:p>
        </p:txBody>
      </p:sp>
      <p:sp>
        <p:nvSpPr>
          <p:cNvPr id="14371" name="TextBox 35"/>
          <p:cNvSpPr txBox="1">
            <a:spLocks noChangeArrowheads="1"/>
          </p:cNvSpPr>
          <p:nvPr/>
        </p:nvSpPr>
        <p:spPr bwMode="auto">
          <a:xfrm>
            <a:off x="6536342" y="4427538"/>
            <a:ext cx="1521840" cy="400110"/>
          </a:xfrm>
          <a:prstGeom prst="rect">
            <a:avLst/>
          </a:prstGeom>
          <a:solidFill>
            <a:srgbClr val="FFC000"/>
          </a:solidFill>
          <a:ln>
            <a:headEnd/>
            <a:tailEnd/>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defRPr/>
            </a:pPr>
            <a:r>
              <a:rPr lang="el-GR" sz="2000" b="1" i="1" dirty="0" smtClean="0">
                <a:solidFill>
                  <a:schemeClr val="tx1"/>
                </a:solidFill>
                <a:latin typeface="Times New Roman" pitchFamily="18" charset="0"/>
                <a:cs typeface="Times New Roman" pitchFamily="18" charset="0"/>
              </a:rPr>
              <a:t>ΑΝΤΟΧΗ</a:t>
            </a:r>
            <a:endParaRPr lang="en-US" sz="2000" b="1" i="1" dirty="0">
              <a:solidFill>
                <a:schemeClr val="tx1"/>
              </a:solidFill>
              <a:latin typeface="Times New Roman" pitchFamily="18" charset="0"/>
              <a:cs typeface="Times New Roman" pitchFamily="18" charset="0"/>
            </a:endParaRPr>
          </a:p>
        </p:txBody>
      </p:sp>
      <p:sp>
        <p:nvSpPr>
          <p:cNvPr id="5156" name="TextBox 44"/>
          <p:cNvSpPr txBox="1">
            <a:spLocks noChangeArrowheads="1"/>
          </p:cNvSpPr>
          <p:nvPr/>
        </p:nvSpPr>
        <p:spPr bwMode="auto">
          <a:xfrm>
            <a:off x="513736" y="5657672"/>
            <a:ext cx="81438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l-GR" altLang="el-GR" sz="2400" b="1" i="1" dirty="0" smtClean="0">
                <a:solidFill>
                  <a:schemeClr val="accent2">
                    <a:lumMod val="50000"/>
                  </a:schemeClr>
                </a:solidFill>
                <a:latin typeface="Times New Roman" pitchFamily="18" charset="0"/>
                <a:cs typeface="Times New Roman" pitchFamily="18" charset="0"/>
              </a:rPr>
              <a:t>ΕΙΔΙΚΟΙ ΣΥΝΔΙΑΣΜΟΙ ΤΗΣ ΠΑΛΗΣ ΜΕΤΑΞΥ ΤΩΝ ΒΑΣΙΚΩΝ ΚΙΝΗΤΙΚΩΝ ΙΚΑΝΟΤΗΤΩΝ</a:t>
            </a:r>
            <a:endParaRPr lang="en-US" altLang="el-GR" sz="2400" b="1" i="1" dirty="0">
              <a:solidFill>
                <a:schemeClr val="accent2">
                  <a:lumMod val="50000"/>
                </a:schemeClr>
              </a:solidFill>
              <a:latin typeface="Times New Roman" pitchFamily="18" charset="0"/>
              <a:cs typeface="Times New Roman" pitchFamily="18" charset="0"/>
            </a:endParaRPr>
          </a:p>
        </p:txBody>
      </p:sp>
      <p:sp>
        <p:nvSpPr>
          <p:cNvPr id="5157" name="Oval 37"/>
          <p:cNvSpPr>
            <a:spLocks noChangeArrowheads="1"/>
          </p:cNvSpPr>
          <p:nvPr/>
        </p:nvSpPr>
        <p:spPr bwMode="auto">
          <a:xfrm>
            <a:off x="3106738" y="3254375"/>
            <a:ext cx="1000125" cy="460375"/>
          </a:xfrm>
          <a:prstGeom prst="ellipse">
            <a:avLst/>
          </a:prstGeom>
          <a:solidFill>
            <a:schemeClr val="accent1"/>
          </a:solidFill>
          <a:ln w="9525">
            <a:solidFill>
              <a:srgbClr val="FF0000"/>
            </a:solidFill>
            <a:round/>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en-US" altLang="el-GR" sz="1800"/>
          </a:p>
        </p:txBody>
      </p:sp>
      <p:sp>
        <p:nvSpPr>
          <p:cNvPr id="5158" name="Text Box 34"/>
          <p:cNvSpPr txBox="1">
            <a:spLocks noChangeArrowheads="1"/>
          </p:cNvSpPr>
          <p:nvPr/>
        </p:nvSpPr>
        <p:spPr bwMode="auto">
          <a:xfrm>
            <a:off x="3098800" y="3335338"/>
            <a:ext cx="1368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buFontTx/>
              <a:buNone/>
            </a:pPr>
            <a:r>
              <a:rPr lang="en-US" altLang="el-GR" sz="1400" b="1">
                <a:solidFill>
                  <a:srgbClr val="009900"/>
                </a:solidFill>
              </a:rPr>
              <a:t>Wrestling</a:t>
            </a:r>
          </a:p>
        </p:txBody>
      </p:sp>
      <p:pic>
        <p:nvPicPr>
          <p:cNvPr id="47143" name="Picture 39"/>
          <p:cNvPicPr>
            <a:picLocks noChangeAspect="1" noChangeArrowheads="1"/>
          </p:cNvPicPr>
          <p:nvPr/>
        </p:nvPicPr>
        <p:blipFill>
          <a:blip r:embed="rId3" cstate="print"/>
          <a:srcRect/>
          <a:stretch>
            <a:fillRect/>
          </a:stretch>
        </p:blipFill>
        <p:spPr bwMode="auto">
          <a:xfrm>
            <a:off x="3059113" y="3014663"/>
            <a:ext cx="1081087" cy="9191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0" name="TextBox 52"/>
          <p:cNvSpPr txBox="1">
            <a:spLocks noChangeArrowheads="1"/>
          </p:cNvSpPr>
          <p:nvPr/>
        </p:nvSpPr>
        <p:spPr bwMode="auto">
          <a:xfrm>
            <a:off x="6894511" y="3714750"/>
            <a:ext cx="2141985" cy="584775"/>
          </a:xfrm>
          <a:prstGeom prst="rect">
            <a:avLst/>
          </a:prstGeom>
          <a:solidFill>
            <a:schemeClr val="bg2">
              <a:lumMod val="90000"/>
            </a:schemeClr>
          </a:solidFill>
          <a:ln>
            <a:noFill/>
          </a:ln>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l-GR" sz="1600" b="1" i="1" dirty="0" smtClean="0">
                <a:latin typeface="Times New Roman" pitchFamily="18" charset="0"/>
                <a:cs typeface="Times New Roman" pitchFamily="18" charset="0"/>
              </a:rPr>
              <a:t>M</a:t>
            </a:r>
            <a:r>
              <a:rPr lang="el-GR" altLang="el-GR" sz="1600" b="1" i="1" dirty="0" smtClean="0">
                <a:latin typeface="Times New Roman" pitchFamily="18" charset="0"/>
                <a:cs typeface="Times New Roman" pitchFamily="18" charset="0"/>
              </a:rPr>
              <a:t>ΥΙΚΗ ΑΝΤΟΧΗ</a:t>
            </a:r>
            <a:endParaRPr lang="en-US" altLang="el-GR" sz="1600" b="1" i="1" dirty="0">
              <a:latin typeface="Times New Roman" pitchFamily="18" charset="0"/>
              <a:cs typeface="Times New Roman" pitchFamily="18" charset="0"/>
            </a:endParaRPr>
          </a:p>
          <a:p>
            <a:pPr algn="ctr" eaLnBrk="1" hangingPunct="1">
              <a:spcBef>
                <a:spcPct val="0"/>
              </a:spcBef>
              <a:buFontTx/>
              <a:buNone/>
            </a:pPr>
            <a:r>
              <a:rPr lang="en-US" altLang="el-GR" sz="1600" b="1" i="1" dirty="0" smtClean="0"/>
              <a:t>(</a:t>
            </a:r>
            <a:r>
              <a:rPr lang="el-GR" altLang="el-GR" sz="1600" b="1" i="1" dirty="0" smtClean="0">
                <a:latin typeface="Times New Roman" pitchFamily="18" charset="0"/>
                <a:cs typeface="Times New Roman" pitchFamily="18" charset="0"/>
              </a:rPr>
              <a:t>μεγάλης διάρκειας</a:t>
            </a:r>
            <a:r>
              <a:rPr lang="en-US" altLang="el-GR" sz="1600" b="1" i="1" dirty="0" smtClean="0"/>
              <a:t>)</a:t>
            </a:r>
            <a:endParaRPr lang="en-US" altLang="el-GR" sz="1600" b="1" i="1" dirty="0"/>
          </a:p>
        </p:txBody>
      </p:sp>
      <p:sp>
        <p:nvSpPr>
          <p:cNvPr id="49" name="TextBox 18"/>
          <p:cNvSpPr txBox="1">
            <a:spLocks noChangeArrowheads="1"/>
          </p:cNvSpPr>
          <p:nvPr/>
        </p:nvSpPr>
        <p:spPr bwMode="auto">
          <a:xfrm>
            <a:off x="2884090" y="4896932"/>
            <a:ext cx="2451697" cy="584775"/>
          </a:xfrm>
          <a:prstGeom prst="rect">
            <a:avLst/>
          </a:prstGeom>
          <a:solidFill>
            <a:schemeClr val="bg2">
              <a:lumMod val="90000"/>
            </a:schemeClr>
          </a:solidFill>
          <a:ln>
            <a:noFill/>
          </a:ln>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l-GR" altLang="el-GR" sz="1600" b="1" i="1" dirty="0" smtClean="0">
                <a:latin typeface="Times New Roman" pitchFamily="18" charset="0"/>
                <a:cs typeface="Times New Roman" pitchFamily="18" charset="0"/>
              </a:rPr>
              <a:t>ΤΑΧΥΤΗΤΑ ΣΤΟ ΑΝΑΕΡΟΒΙΟ ΚΑΤΩΦΛΙ</a:t>
            </a:r>
            <a:endParaRPr lang="en-US" altLang="el-GR" sz="1600" i="1" dirty="0"/>
          </a:p>
        </p:txBody>
      </p:sp>
      <p:sp>
        <p:nvSpPr>
          <p:cNvPr id="19" name="Ορθογώνιο 18"/>
          <p:cNvSpPr/>
          <p:nvPr/>
        </p:nvSpPr>
        <p:spPr>
          <a:xfrm>
            <a:off x="336060" y="6488669"/>
            <a:ext cx="8499227" cy="307777"/>
          </a:xfrm>
          <a:prstGeom prst="rect">
            <a:avLst/>
          </a:prstGeom>
        </p:spPr>
        <p:txBody>
          <a:bodyPr wrap="square">
            <a:spAutoFit/>
          </a:bodyPr>
          <a:lstStyle/>
          <a:p>
            <a:pPr algn="ctr"/>
            <a:r>
              <a:rPr lang="en-US" altLang="el-GR" sz="1400" dirty="0">
                <a:latin typeface="Times New Roman" pitchFamily="18" charset="0"/>
                <a:cs typeface="Times New Roman" pitchFamily="18" charset="0"/>
              </a:rPr>
              <a:t>Prof. Bahman </a:t>
            </a:r>
            <a:r>
              <a:rPr lang="en-US" altLang="el-GR" sz="1400" dirty="0" err="1">
                <a:latin typeface="Times New Roman" pitchFamily="18" charset="0"/>
                <a:cs typeface="Times New Roman" pitchFamily="18" charset="0"/>
              </a:rPr>
              <a:t>Mirzaei</a:t>
            </a:r>
            <a:r>
              <a:rPr lang="el-GR" altLang="el-GR" sz="1400" dirty="0">
                <a:latin typeface="Times New Roman" pitchFamily="18" charset="0"/>
                <a:cs typeface="Times New Roman" pitchFamily="18" charset="0"/>
              </a:rPr>
              <a:t> </a:t>
            </a:r>
            <a:r>
              <a:rPr lang="en-US" altLang="el-GR" sz="1400" dirty="0">
                <a:latin typeface="Times New Roman" pitchFamily="18" charset="0"/>
                <a:cs typeface="Times New Roman" pitchFamily="18" charset="0"/>
              </a:rPr>
              <a:t>(FILA Technical Department</a:t>
            </a:r>
            <a:r>
              <a:rPr lang="el-GR" altLang="el-GR" sz="1400" dirty="0">
                <a:latin typeface="Times New Roman" pitchFamily="18" charset="0"/>
                <a:cs typeface="Times New Roman" pitchFamily="18" charset="0"/>
              </a:rPr>
              <a:t>)</a:t>
            </a:r>
            <a:r>
              <a:rPr lang="el-GR" altLang="el-GR" sz="1400" b="1" dirty="0">
                <a:latin typeface="Times New Roman" pitchFamily="18" charset="0"/>
                <a:cs typeface="Times New Roman" pitchFamily="18" charset="0"/>
              </a:rPr>
              <a:t> </a:t>
            </a:r>
            <a:r>
              <a:rPr lang="en-US" altLang="el-GR" sz="1200" dirty="0">
                <a:latin typeface="Times New Roman" pitchFamily="18" charset="0"/>
                <a:cs typeface="Times New Roman" pitchFamily="18" charset="0"/>
              </a:rPr>
              <a:t>19th International Congress of Physical Education and Sport 2011)</a:t>
            </a:r>
          </a:p>
        </p:txBody>
      </p:sp>
    </p:spTree>
    <p:extLst>
      <p:ext uri="{BB962C8B-B14F-4D97-AF65-F5344CB8AC3E}">
        <p14:creationId xmlns:p14="http://schemas.microsoft.com/office/powerpoint/2010/main" val="2409340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Στρογγυλεμένο ορθογώνιο 46"/>
          <p:cNvSpPr>
            <a:spLocks noChangeArrowheads="1"/>
          </p:cNvSpPr>
          <p:nvPr/>
        </p:nvSpPr>
        <p:spPr bwMode="auto">
          <a:xfrm>
            <a:off x="3559175" y="815975"/>
            <a:ext cx="2014537" cy="663575"/>
          </a:xfrm>
          <a:prstGeom prst="roundRect">
            <a:avLst>
              <a:gd name="adj" fmla="val 16667"/>
            </a:avLst>
          </a:prstGeom>
          <a:solidFill>
            <a:srgbClr val="4F81BD"/>
          </a:solidFill>
          <a:ln w="25400">
            <a:solidFill>
              <a:srgbClr val="385D8A"/>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2400" b="1" i="0" u="none" strike="noStrike" cap="none" normalizeH="0" baseline="0" dirty="0" smtClean="0">
                <a:ln>
                  <a:noFill/>
                </a:ln>
                <a:solidFill>
                  <a:srgbClr val="FFFF00"/>
                </a:solidFill>
                <a:effectLst/>
                <a:latin typeface="Calibri" pitchFamily="34" charset="0"/>
                <a:ea typeface="Calibri" pitchFamily="34" charset="0"/>
                <a:cs typeface="Times New Roman" pitchFamily="18" charset="0"/>
              </a:rPr>
              <a:t>ΑΓΩΝΙΣΤΙΚΗ</a:t>
            </a:r>
            <a:endParaRPr kumimoji="0" lang="el-GR" altLang="el-GR" sz="1100" b="0" i="0" u="none" strike="noStrike" cap="none" normalizeH="0" baseline="0" dirty="0" smtClean="0">
              <a:ln>
                <a:noFill/>
              </a:ln>
              <a:solidFill>
                <a:srgbClr val="FFFF00"/>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sz="2400" b="1" i="0" u="none" strike="noStrike" cap="none" normalizeH="0" baseline="0" dirty="0" smtClean="0">
                <a:ln>
                  <a:noFill/>
                </a:ln>
                <a:solidFill>
                  <a:srgbClr val="FFFF00"/>
                </a:solidFill>
                <a:effectLst/>
                <a:latin typeface="Calibri" pitchFamily="34" charset="0"/>
                <a:ea typeface="Calibri" pitchFamily="34" charset="0"/>
                <a:cs typeface="Times New Roman" pitchFamily="18" charset="0"/>
              </a:rPr>
              <a:t>ΙΚΑΝΟΤΗΤΑ</a:t>
            </a:r>
            <a:endParaRPr kumimoji="0" lang="el-GR" altLang="el-GR" sz="3200" b="0" i="0" u="none" strike="noStrike" cap="none" normalizeH="0" baseline="0" dirty="0" smtClean="0">
              <a:ln>
                <a:noFill/>
              </a:ln>
              <a:solidFill>
                <a:srgbClr val="FFFF00"/>
              </a:solidFill>
              <a:effectLst/>
              <a:latin typeface="Arial" pitchFamily="34" charset="0"/>
              <a:cs typeface="Arial" pitchFamily="34" charset="0"/>
            </a:endParaRPr>
          </a:p>
        </p:txBody>
      </p:sp>
      <p:sp>
        <p:nvSpPr>
          <p:cNvPr id="6" name="Στρογγυλεμένο ορθογώνιο 51"/>
          <p:cNvSpPr>
            <a:spLocks noChangeArrowheads="1"/>
          </p:cNvSpPr>
          <p:nvPr/>
        </p:nvSpPr>
        <p:spPr bwMode="auto">
          <a:xfrm>
            <a:off x="1500393" y="1876425"/>
            <a:ext cx="2112758" cy="488950"/>
          </a:xfrm>
          <a:prstGeom prst="roundRect">
            <a:avLst>
              <a:gd name="adj" fmla="val 16667"/>
            </a:avLst>
          </a:prstGeom>
          <a:solidFill>
            <a:srgbClr val="4F81BD"/>
          </a:solidFill>
          <a:ln w="28575">
            <a:solidFill>
              <a:srgbClr val="385D8A"/>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600" b="1" i="0" u="none" strike="noStrike" cap="none" normalizeH="0" baseline="0" dirty="0" smtClean="0">
                <a:ln>
                  <a:noFill/>
                </a:ln>
                <a:solidFill>
                  <a:srgbClr val="FFFF00"/>
                </a:solidFill>
                <a:effectLst/>
                <a:latin typeface="Calibri" pitchFamily="34" charset="0"/>
                <a:ea typeface="Calibri" pitchFamily="34" charset="0"/>
                <a:cs typeface="Times New Roman" pitchFamily="18" charset="0"/>
              </a:rPr>
              <a:t>ΙΚΑΝΟΤΗΤΑ</a:t>
            </a:r>
            <a:endParaRPr kumimoji="0" lang="el-GR" altLang="el-GR" sz="1000" b="0" i="0" u="none" strike="noStrike" cap="none" normalizeH="0" baseline="0" dirty="0" smtClean="0">
              <a:ln>
                <a:noFill/>
              </a:ln>
              <a:solidFill>
                <a:srgbClr val="FFFF00"/>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sz="1600" b="1" i="0" u="none" strike="noStrike" cap="none" normalizeH="0" baseline="0" dirty="0" smtClean="0">
                <a:ln>
                  <a:noFill/>
                </a:ln>
                <a:solidFill>
                  <a:srgbClr val="FFFF00"/>
                </a:solidFill>
                <a:effectLst/>
                <a:latin typeface="Calibri" pitchFamily="34" charset="0"/>
                <a:ea typeface="Calibri" pitchFamily="34" charset="0"/>
                <a:cs typeface="Times New Roman" pitchFamily="18" charset="0"/>
              </a:rPr>
              <a:t>ΕΠΙΒΑΡΥΝΣΗΣ</a:t>
            </a:r>
            <a:endParaRPr kumimoji="0" lang="el-GR" altLang="el-GR" sz="2400" b="0" i="0" u="none" strike="noStrike" cap="none" normalizeH="0" baseline="0" dirty="0" smtClean="0">
              <a:ln>
                <a:noFill/>
              </a:ln>
              <a:solidFill>
                <a:srgbClr val="FFFF00"/>
              </a:solidFill>
              <a:effectLst/>
              <a:latin typeface="Arial" pitchFamily="34" charset="0"/>
              <a:cs typeface="Arial" pitchFamily="34" charset="0"/>
            </a:endParaRPr>
          </a:p>
        </p:txBody>
      </p:sp>
      <p:sp>
        <p:nvSpPr>
          <p:cNvPr id="7" name="Στρογγυλεμένο ορθογώνιο 146"/>
          <p:cNvSpPr>
            <a:spLocks noChangeArrowheads="1"/>
          </p:cNvSpPr>
          <p:nvPr/>
        </p:nvSpPr>
        <p:spPr bwMode="auto">
          <a:xfrm>
            <a:off x="5573713" y="1855788"/>
            <a:ext cx="2310655" cy="488950"/>
          </a:xfrm>
          <a:prstGeom prst="roundRect">
            <a:avLst>
              <a:gd name="adj" fmla="val 16667"/>
            </a:avLst>
          </a:prstGeom>
          <a:solidFill>
            <a:srgbClr val="4F81BD"/>
          </a:solidFill>
          <a:ln w="28575">
            <a:solidFill>
              <a:srgbClr val="385D8A"/>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600" b="1" i="0" u="none" strike="noStrike" cap="none" normalizeH="0" baseline="0" smtClean="0">
                <a:ln>
                  <a:noFill/>
                </a:ln>
                <a:solidFill>
                  <a:srgbClr val="FFFF00"/>
                </a:solidFill>
                <a:effectLst/>
                <a:latin typeface="Calibri" pitchFamily="34" charset="0"/>
                <a:ea typeface="Calibri" pitchFamily="34" charset="0"/>
                <a:cs typeface="Times New Roman" pitchFamily="18" charset="0"/>
              </a:rPr>
              <a:t>ΑΓΩΝΙΣΤΙΚΑ</a:t>
            </a:r>
            <a:endParaRPr kumimoji="0" lang="el-GR" altLang="el-GR" sz="1000" b="0" i="0" u="none" strike="noStrike" cap="none" normalizeH="0" baseline="0" smtClean="0">
              <a:ln>
                <a:noFill/>
              </a:ln>
              <a:solidFill>
                <a:srgbClr val="FFFF00"/>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sz="1600" b="1" i="0" u="none" strike="noStrike" cap="none" normalizeH="0" baseline="0" smtClean="0">
                <a:ln>
                  <a:noFill/>
                </a:ln>
                <a:solidFill>
                  <a:srgbClr val="FFFF00"/>
                </a:solidFill>
                <a:effectLst/>
                <a:latin typeface="Calibri" pitchFamily="34" charset="0"/>
                <a:ea typeface="Calibri" pitchFamily="34" charset="0"/>
                <a:cs typeface="Times New Roman" pitchFamily="18" charset="0"/>
              </a:rPr>
              <a:t>ΠΡΟΣΟΝΤΑ</a:t>
            </a:r>
            <a:endParaRPr kumimoji="0" lang="el-GR" altLang="el-GR" sz="2400" b="0" i="0" u="none" strike="noStrike" cap="none" normalizeH="0" baseline="0" smtClean="0">
              <a:ln>
                <a:noFill/>
              </a:ln>
              <a:solidFill>
                <a:srgbClr val="FFFF00"/>
              </a:solidFill>
              <a:effectLst/>
              <a:latin typeface="Arial" pitchFamily="34" charset="0"/>
              <a:cs typeface="Arial" pitchFamily="34" charset="0"/>
            </a:endParaRPr>
          </a:p>
        </p:txBody>
      </p:sp>
      <p:sp>
        <p:nvSpPr>
          <p:cNvPr id="8" name="Στρογγυλεμένο ορθογώνιο 48"/>
          <p:cNvSpPr>
            <a:spLocks noChangeArrowheads="1"/>
          </p:cNvSpPr>
          <p:nvPr/>
        </p:nvSpPr>
        <p:spPr bwMode="auto">
          <a:xfrm>
            <a:off x="3807619" y="1874838"/>
            <a:ext cx="1528761" cy="488950"/>
          </a:xfrm>
          <a:prstGeom prst="roundRect">
            <a:avLst>
              <a:gd name="adj" fmla="val 16667"/>
            </a:avLst>
          </a:prstGeom>
          <a:solidFill>
            <a:srgbClr val="4F81BD"/>
          </a:solidFill>
          <a:ln w="28575">
            <a:solidFill>
              <a:srgbClr val="385D8A"/>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400" b="1" i="0" u="none" strike="noStrike" cap="none" normalizeH="0" baseline="0" dirty="0" smtClean="0">
                <a:ln>
                  <a:noFill/>
                </a:ln>
                <a:solidFill>
                  <a:srgbClr val="FFFF00"/>
                </a:solidFill>
                <a:effectLst/>
                <a:latin typeface="Calibri" pitchFamily="34" charset="0"/>
                <a:ea typeface="Calibri" pitchFamily="34" charset="0"/>
                <a:cs typeface="Times New Roman" pitchFamily="18" charset="0"/>
              </a:rPr>
              <a:t>ΕΙΔΙΚΗ</a:t>
            </a:r>
            <a:endParaRPr kumimoji="0" lang="el-GR" altLang="el-GR" sz="900" b="0" i="0" u="none" strike="noStrike" cap="none" normalizeH="0" baseline="0" dirty="0" smtClean="0">
              <a:ln>
                <a:noFill/>
              </a:ln>
              <a:solidFill>
                <a:srgbClr val="FFFF00"/>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sz="1400" b="1" i="0" u="none" strike="noStrike" cap="none" normalizeH="0" baseline="0" dirty="0" smtClean="0">
                <a:ln>
                  <a:noFill/>
                </a:ln>
                <a:solidFill>
                  <a:srgbClr val="FFFF00"/>
                </a:solidFill>
                <a:effectLst/>
                <a:latin typeface="Calibri" pitchFamily="34" charset="0"/>
                <a:ea typeface="Calibri" pitchFamily="34" charset="0"/>
                <a:cs typeface="Times New Roman" pitchFamily="18" charset="0"/>
              </a:rPr>
              <a:t>ΑΠΟΔΟΤΙΚΟΤΗΤΑ</a:t>
            </a:r>
            <a:endParaRPr kumimoji="0" lang="el-GR" altLang="el-GR" sz="2000" b="0" i="0" u="none" strike="noStrike" cap="none" normalizeH="0" baseline="0" dirty="0" smtClean="0">
              <a:ln>
                <a:noFill/>
              </a:ln>
              <a:solidFill>
                <a:srgbClr val="FFFF00"/>
              </a:solidFill>
              <a:effectLst/>
              <a:latin typeface="Arial" pitchFamily="34" charset="0"/>
              <a:cs typeface="Arial" pitchFamily="34" charset="0"/>
            </a:endParaRPr>
          </a:p>
        </p:txBody>
      </p:sp>
      <p:sp>
        <p:nvSpPr>
          <p:cNvPr id="9" name="Ευθύγραμμο βέλος σύνδεσης 7"/>
          <p:cNvSpPr>
            <a:spLocks noChangeShapeType="1"/>
          </p:cNvSpPr>
          <p:nvPr/>
        </p:nvSpPr>
        <p:spPr bwMode="auto">
          <a:xfrm rot="5400000">
            <a:off x="3558382" y="1496218"/>
            <a:ext cx="381000" cy="379413"/>
          </a:xfrm>
          <a:prstGeom prst="bentConnector3">
            <a:avLst>
              <a:gd name="adj1" fmla="val 50000"/>
            </a:avLst>
          </a:prstGeom>
          <a:noFill/>
          <a:ln w="28575">
            <a:solidFill>
              <a:srgbClr val="C0504D"/>
            </a:solidFill>
            <a:miter lim="800000"/>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l-GR"/>
          </a:p>
        </p:txBody>
      </p:sp>
      <p:sp>
        <p:nvSpPr>
          <p:cNvPr id="10" name="Ευθύγραμμο βέλος σύνδεσης 8"/>
          <p:cNvSpPr>
            <a:spLocks noChangeShapeType="1"/>
          </p:cNvSpPr>
          <p:nvPr/>
        </p:nvSpPr>
        <p:spPr bwMode="auto">
          <a:xfrm rot="16200000" flipH="1">
            <a:off x="5230018" y="1500982"/>
            <a:ext cx="347663" cy="336550"/>
          </a:xfrm>
          <a:prstGeom prst="bentConnector3">
            <a:avLst>
              <a:gd name="adj1" fmla="val 49773"/>
            </a:avLst>
          </a:prstGeom>
          <a:noFill/>
          <a:ln w="28575">
            <a:solidFill>
              <a:srgbClr val="C0504D"/>
            </a:solidFill>
            <a:miter lim="800000"/>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l-GR"/>
          </a:p>
        </p:txBody>
      </p:sp>
      <p:sp>
        <p:nvSpPr>
          <p:cNvPr id="12" name="Ορθογώνιο 144"/>
          <p:cNvSpPr>
            <a:spLocks noChangeArrowheads="1"/>
          </p:cNvSpPr>
          <p:nvPr/>
        </p:nvSpPr>
        <p:spPr bwMode="auto">
          <a:xfrm>
            <a:off x="1487983" y="2844800"/>
            <a:ext cx="1094383" cy="423863"/>
          </a:xfrm>
          <a:prstGeom prst="rect">
            <a:avLst/>
          </a:prstGeom>
          <a:gradFill rotWithShape="1">
            <a:gsLst>
              <a:gs pos="0">
                <a:srgbClr val="BCBCBC"/>
              </a:gs>
              <a:gs pos="35001">
                <a:srgbClr val="D0D0D0"/>
              </a:gs>
              <a:gs pos="100000">
                <a:srgbClr val="EDEDED"/>
              </a:gs>
            </a:gsLst>
            <a:lin ang="16200000" scaled="1"/>
          </a:gradFill>
          <a:ln w="28575">
            <a:solidFill>
              <a:srgbClr val="000000"/>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ΒΙΟΛΟΓΙΚΗ</a:t>
            </a:r>
            <a:endParaRPr kumimoji="0" lang="el-GR" altLang="el-GR"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sz="1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ΣΥΝΘΕΣΗ</a:t>
            </a:r>
            <a:endParaRPr kumimoji="0" lang="el-GR" altLang="el-GR"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Ορθογώνιο 143"/>
          <p:cNvSpPr>
            <a:spLocks noChangeArrowheads="1"/>
          </p:cNvSpPr>
          <p:nvPr/>
        </p:nvSpPr>
        <p:spPr bwMode="auto">
          <a:xfrm>
            <a:off x="1487983" y="3532621"/>
            <a:ext cx="1094382" cy="403225"/>
          </a:xfrm>
          <a:prstGeom prst="rect">
            <a:avLst/>
          </a:prstGeom>
          <a:gradFill rotWithShape="1">
            <a:gsLst>
              <a:gs pos="0">
                <a:srgbClr val="BCBCBC"/>
              </a:gs>
              <a:gs pos="35001">
                <a:srgbClr val="D0D0D0"/>
              </a:gs>
              <a:gs pos="100000">
                <a:srgbClr val="EDEDED"/>
              </a:gs>
            </a:gsLst>
            <a:lin ang="16200000" scaled="1"/>
          </a:gradFill>
          <a:ln w="28575">
            <a:solidFill>
              <a:srgbClr val="000000"/>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ΜΟΡΦΟ-ΛΟΓΙΚΗ</a:t>
            </a:r>
            <a:endParaRPr kumimoji="0" lang="el-GR" altLang="el-GR"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Ορθογώνιο 140"/>
          <p:cNvSpPr>
            <a:spLocks noChangeArrowheads="1"/>
          </p:cNvSpPr>
          <p:nvPr/>
        </p:nvSpPr>
        <p:spPr bwMode="auto">
          <a:xfrm>
            <a:off x="1500393" y="4235449"/>
            <a:ext cx="1081972" cy="423863"/>
          </a:xfrm>
          <a:prstGeom prst="rect">
            <a:avLst/>
          </a:prstGeom>
          <a:gradFill rotWithShape="1">
            <a:gsLst>
              <a:gs pos="0">
                <a:srgbClr val="BCBCBC"/>
              </a:gs>
              <a:gs pos="35001">
                <a:srgbClr val="D0D0D0"/>
              </a:gs>
              <a:gs pos="100000">
                <a:srgbClr val="EDEDED"/>
              </a:gs>
            </a:gsLst>
            <a:lin ang="16200000" scaled="1"/>
          </a:gradFill>
          <a:ln w="28575">
            <a:solidFill>
              <a:srgbClr val="000000"/>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ΨΥΧΟΛΟ-ΓΙΚΗ</a:t>
            </a:r>
            <a:endParaRPr kumimoji="0" lang="el-GR" altLang="el-GR"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Ορθογώνιο 45"/>
          <p:cNvSpPr>
            <a:spLocks noChangeArrowheads="1"/>
          </p:cNvSpPr>
          <p:nvPr/>
        </p:nvSpPr>
        <p:spPr bwMode="auto">
          <a:xfrm>
            <a:off x="1524589" y="4967289"/>
            <a:ext cx="1094383" cy="434975"/>
          </a:xfrm>
          <a:prstGeom prst="rect">
            <a:avLst/>
          </a:prstGeom>
          <a:gradFill rotWithShape="1">
            <a:gsLst>
              <a:gs pos="0">
                <a:srgbClr val="BCBCBC"/>
              </a:gs>
              <a:gs pos="35001">
                <a:srgbClr val="D0D0D0"/>
              </a:gs>
              <a:gs pos="100000">
                <a:srgbClr val="EDEDED"/>
              </a:gs>
            </a:gsLst>
            <a:lin ang="16200000" scaled="1"/>
          </a:gradFill>
          <a:ln w="28575">
            <a:solidFill>
              <a:srgbClr val="000000"/>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ΑΝΑΛΥ-ΤΙΚΗ</a:t>
            </a:r>
            <a:endParaRPr kumimoji="0" lang="el-GR" altLang="el-GR"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Ευθύγραμμο βέλος σύνδεσης 55"/>
          <p:cNvSpPr>
            <a:spLocks noChangeShapeType="1"/>
          </p:cNvSpPr>
          <p:nvPr/>
        </p:nvSpPr>
        <p:spPr bwMode="auto">
          <a:xfrm rot="5400000">
            <a:off x="4366419" y="2605882"/>
            <a:ext cx="477837" cy="0"/>
          </a:xfrm>
          <a:prstGeom prst="straightConnector1">
            <a:avLst/>
          </a:prstGeom>
          <a:noFill/>
          <a:ln w="28575">
            <a:solidFill>
              <a:srgbClr val="C0504D"/>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l-GR"/>
          </a:p>
        </p:txBody>
      </p:sp>
      <p:sp>
        <p:nvSpPr>
          <p:cNvPr id="17" name="Ευθύγραμμο βέλος σύνδεσης 56"/>
          <p:cNvSpPr>
            <a:spLocks noChangeShapeType="1"/>
          </p:cNvSpPr>
          <p:nvPr/>
        </p:nvSpPr>
        <p:spPr bwMode="auto">
          <a:xfrm rot="5400000">
            <a:off x="1798066" y="2607037"/>
            <a:ext cx="500062" cy="0"/>
          </a:xfrm>
          <a:prstGeom prst="straightConnector1">
            <a:avLst/>
          </a:prstGeom>
          <a:noFill/>
          <a:ln w="28575">
            <a:solidFill>
              <a:srgbClr val="C0504D"/>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l-GR"/>
          </a:p>
        </p:txBody>
      </p:sp>
      <p:sp>
        <p:nvSpPr>
          <p:cNvPr id="18" name="Ευθύγραμμο βέλος σύνδεσης 57"/>
          <p:cNvSpPr>
            <a:spLocks noChangeShapeType="1"/>
          </p:cNvSpPr>
          <p:nvPr/>
        </p:nvSpPr>
        <p:spPr bwMode="auto">
          <a:xfrm rot="5400000">
            <a:off x="3090862" y="2606676"/>
            <a:ext cx="479425" cy="0"/>
          </a:xfrm>
          <a:prstGeom prst="straightConnector1">
            <a:avLst/>
          </a:prstGeom>
          <a:noFill/>
          <a:ln w="28575">
            <a:solidFill>
              <a:srgbClr val="C0504D"/>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l-GR"/>
          </a:p>
        </p:txBody>
      </p:sp>
      <p:sp>
        <p:nvSpPr>
          <p:cNvPr id="19" name="Ευθύγραμμο βέλος σύνδεσης 58"/>
          <p:cNvSpPr>
            <a:spLocks noChangeShapeType="1"/>
          </p:cNvSpPr>
          <p:nvPr/>
        </p:nvSpPr>
        <p:spPr bwMode="auto">
          <a:xfrm rot="5400000">
            <a:off x="5824585" y="2589214"/>
            <a:ext cx="511175" cy="0"/>
          </a:xfrm>
          <a:prstGeom prst="straightConnector1">
            <a:avLst/>
          </a:prstGeom>
          <a:noFill/>
          <a:ln w="28575">
            <a:solidFill>
              <a:srgbClr val="C0504D"/>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l-GR"/>
          </a:p>
        </p:txBody>
      </p:sp>
      <p:sp>
        <p:nvSpPr>
          <p:cNvPr id="20" name="Ευθύγραμμο βέλος σύνδεσης 59"/>
          <p:cNvSpPr>
            <a:spLocks noChangeShapeType="1"/>
          </p:cNvSpPr>
          <p:nvPr/>
        </p:nvSpPr>
        <p:spPr bwMode="auto">
          <a:xfrm rot="5400000">
            <a:off x="7019925" y="2616201"/>
            <a:ext cx="498475" cy="0"/>
          </a:xfrm>
          <a:prstGeom prst="straightConnector1">
            <a:avLst/>
          </a:prstGeom>
          <a:noFill/>
          <a:ln w="28575">
            <a:solidFill>
              <a:srgbClr val="C0504D"/>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l-GR"/>
          </a:p>
        </p:txBody>
      </p:sp>
      <p:sp>
        <p:nvSpPr>
          <p:cNvPr id="21" name="Ευθύγραμμο βέλος σύνδεσης 142"/>
          <p:cNvSpPr>
            <a:spLocks noChangeShapeType="1"/>
          </p:cNvSpPr>
          <p:nvPr/>
        </p:nvSpPr>
        <p:spPr bwMode="auto">
          <a:xfrm rot="5400000">
            <a:off x="1900091" y="4097338"/>
            <a:ext cx="282575" cy="0"/>
          </a:xfrm>
          <a:prstGeom prst="straightConnector1">
            <a:avLst/>
          </a:prstGeom>
          <a:noFill/>
          <a:ln w="28575">
            <a:solidFill>
              <a:srgbClr val="C0504D"/>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l-GR" sz="2800"/>
          </a:p>
        </p:txBody>
      </p:sp>
      <p:sp>
        <p:nvSpPr>
          <p:cNvPr id="22" name="Ευθύγραμμο βέλος σύνδεσης 141"/>
          <p:cNvSpPr>
            <a:spLocks noChangeShapeType="1"/>
          </p:cNvSpPr>
          <p:nvPr/>
        </p:nvSpPr>
        <p:spPr bwMode="auto">
          <a:xfrm rot="5400000">
            <a:off x="1888258" y="3411539"/>
            <a:ext cx="282575" cy="0"/>
          </a:xfrm>
          <a:prstGeom prst="straightConnector1">
            <a:avLst/>
          </a:prstGeom>
          <a:noFill/>
          <a:ln w="28575">
            <a:solidFill>
              <a:srgbClr val="C0504D"/>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l-GR" sz="2800"/>
          </a:p>
        </p:txBody>
      </p:sp>
      <p:sp>
        <p:nvSpPr>
          <p:cNvPr id="23" name="Ευθύγραμμο βέλος σύνδεσης 138"/>
          <p:cNvSpPr>
            <a:spLocks noChangeShapeType="1"/>
          </p:cNvSpPr>
          <p:nvPr/>
        </p:nvSpPr>
        <p:spPr bwMode="auto">
          <a:xfrm rot="5400000">
            <a:off x="1893886" y="5583672"/>
            <a:ext cx="282575" cy="0"/>
          </a:xfrm>
          <a:prstGeom prst="straightConnector1">
            <a:avLst/>
          </a:prstGeom>
          <a:noFill/>
          <a:ln w="28575">
            <a:solidFill>
              <a:srgbClr val="C0504D"/>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l-GR" sz="2400"/>
          </a:p>
        </p:txBody>
      </p:sp>
      <p:sp>
        <p:nvSpPr>
          <p:cNvPr id="24" name="Ευθύγραμμο βέλος σύνδεσης 139"/>
          <p:cNvSpPr>
            <a:spLocks noChangeShapeType="1"/>
          </p:cNvSpPr>
          <p:nvPr/>
        </p:nvSpPr>
        <p:spPr bwMode="auto">
          <a:xfrm rot="5400000">
            <a:off x="1888257" y="4826002"/>
            <a:ext cx="282575" cy="0"/>
          </a:xfrm>
          <a:prstGeom prst="straightConnector1">
            <a:avLst/>
          </a:prstGeom>
          <a:noFill/>
          <a:ln w="28575">
            <a:solidFill>
              <a:srgbClr val="C0504D"/>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l-GR" sz="2800"/>
          </a:p>
        </p:txBody>
      </p:sp>
      <p:sp>
        <p:nvSpPr>
          <p:cNvPr id="25" name="Ορθογώνιο 116"/>
          <p:cNvSpPr>
            <a:spLocks noChangeArrowheads="1"/>
          </p:cNvSpPr>
          <p:nvPr/>
        </p:nvSpPr>
        <p:spPr bwMode="auto">
          <a:xfrm>
            <a:off x="2786063" y="2844800"/>
            <a:ext cx="947737" cy="423863"/>
          </a:xfrm>
          <a:prstGeom prst="rect">
            <a:avLst/>
          </a:prstGeom>
          <a:gradFill rotWithShape="1">
            <a:gsLst>
              <a:gs pos="0">
                <a:srgbClr val="BCBCBC"/>
              </a:gs>
              <a:gs pos="35001">
                <a:srgbClr val="D0D0D0"/>
              </a:gs>
              <a:gs pos="100000">
                <a:srgbClr val="EDEDED"/>
              </a:gs>
            </a:gsLst>
            <a:lin ang="16200000" scaled="1"/>
          </a:gradFill>
          <a:ln w="28575">
            <a:solidFill>
              <a:srgbClr val="000000"/>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ΚΙΝΗΤΙΚΗ ΣΥΝΘΕΣΗ</a:t>
            </a:r>
            <a:endParaRPr kumimoji="0" lang="el-GR" altLang="el-GR"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26" name="Ορθογώνιο 118"/>
          <p:cNvSpPr>
            <a:spLocks noChangeArrowheads="1"/>
          </p:cNvSpPr>
          <p:nvPr/>
        </p:nvSpPr>
        <p:spPr bwMode="auto">
          <a:xfrm>
            <a:off x="2786063" y="3521075"/>
            <a:ext cx="949325" cy="409575"/>
          </a:xfrm>
          <a:prstGeom prst="rect">
            <a:avLst/>
          </a:prstGeom>
          <a:gradFill rotWithShape="1">
            <a:gsLst>
              <a:gs pos="0">
                <a:srgbClr val="BCBCBC"/>
              </a:gs>
              <a:gs pos="35001">
                <a:srgbClr val="D0D0D0"/>
              </a:gs>
              <a:gs pos="100000">
                <a:srgbClr val="EDEDED"/>
              </a:gs>
            </a:gsLst>
            <a:lin ang="16200000" scaled="1"/>
          </a:gradFill>
          <a:ln w="28575">
            <a:solidFill>
              <a:srgbClr val="000000"/>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ΚΙΝΗΤΙΚΕΣ ΙΚΑΝΟΤ</a:t>
            </a:r>
            <a:endParaRPr kumimoji="0" lang="el-GR" altLang="el-GR"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27" name="Ορθογώνιο 119"/>
          <p:cNvSpPr>
            <a:spLocks noChangeArrowheads="1"/>
          </p:cNvSpPr>
          <p:nvPr/>
        </p:nvSpPr>
        <p:spPr bwMode="auto">
          <a:xfrm>
            <a:off x="2786063" y="4237038"/>
            <a:ext cx="946150" cy="425450"/>
          </a:xfrm>
          <a:prstGeom prst="rect">
            <a:avLst/>
          </a:prstGeom>
          <a:gradFill rotWithShape="1">
            <a:gsLst>
              <a:gs pos="0">
                <a:srgbClr val="BCBCBC"/>
              </a:gs>
              <a:gs pos="35001">
                <a:srgbClr val="D0D0D0"/>
              </a:gs>
              <a:gs pos="100000">
                <a:srgbClr val="EDEDED"/>
              </a:gs>
            </a:gsLst>
            <a:lin ang="16200000" scaled="1"/>
          </a:gradFill>
          <a:ln w="28575">
            <a:solidFill>
              <a:srgbClr val="000000"/>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ΜΥΙΚΟ ΣΥΣΤΗΜΑ</a:t>
            </a:r>
            <a:endParaRPr kumimoji="0" lang="el-GR" altLang="el-GR"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28" name="Ορθογώνιο 120"/>
          <p:cNvSpPr>
            <a:spLocks noChangeArrowheads="1"/>
          </p:cNvSpPr>
          <p:nvPr/>
        </p:nvSpPr>
        <p:spPr bwMode="auto">
          <a:xfrm>
            <a:off x="2786063" y="4965700"/>
            <a:ext cx="946150" cy="434975"/>
          </a:xfrm>
          <a:prstGeom prst="rect">
            <a:avLst/>
          </a:prstGeom>
          <a:gradFill rotWithShape="1">
            <a:gsLst>
              <a:gs pos="0">
                <a:srgbClr val="BCBCBC"/>
              </a:gs>
              <a:gs pos="35001">
                <a:srgbClr val="D0D0D0"/>
              </a:gs>
              <a:gs pos="100000">
                <a:srgbClr val="EDEDED"/>
              </a:gs>
            </a:gsLst>
            <a:lin ang="16200000" scaled="1"/>
          </a:gradFill>
          <a:ln w="28575">
            <a:solidFill>
              <a:srgbClr val="000000"/>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ΟΡΓΑΝΙΚΗ ΚΑΤΑΣΤΑΣΗ</a:t>
            </a:r>
            <a:endParaRPr kumimoji="0" lang="el-GR" altLang="el-GR"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29" name="Ευθύγραμμο βέλος σύνδεσης 121"/>
          <p:cNvSpPr>
            <a:spLocks noChangeShapeType="1"/>
          </p:cNvSpPr>
          <p:nvPr/>
        </p:nvSpPr>
        <p:spPr bwMode="auto">
          <a:xfrm rot="5400000">
            <a:off x="3200400" y="4095751"/>
            <a:ext cx="282575" cy="0"/>
          </a:xfrm>
          <a:prstGeom prst="straightConnector1">
            <a:avLst/>
          </a:prstGeom>
          <a:noFill/>
          <a:ln w="28575">
            <a:solidFill>
              <a:srgbClr val="C0504D"/>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l-GR" sz="2800"/>
          </a:p>
        </p:txBody>
      </p:sp>
      <p:sp>
        <p:nvSpPr>
          <p:cNvPr id="30" name="Ευθύγραμμο βέλος σύνδεσης 122"/>
          <p:cNvSpPr>
            <a:spLocks noChangeShapeType="1"/>
          </p:cNvSpPr>
          <p:nvPr/>
        </p:nvSpPr>
        <p:spPr bwMode="auto">
          <a:xfrm rot="5400000">
            <a:off x="3211512" y="3409951"/>
            <a:ext cx="282575" cy="0"/>
          </a:xfrm>
          <a:prstGeom prst="straightConnector1">
            <a:avLst/>
          </a:prstGeom>
          <a:noFill/>
          <a:ln w="28575">
            <a:solidFill>
              <a:srgbClr val="C0504D"/>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l-GR" sz="2800"/>
          </a:p>
        </p:txBody>
      </p:sp>
      <p:sp>
        <p:nvSpPr>
          <p:cNvPr id="31" name="Ευθύγραμμο βέλος σύνδεσης 127"/>
          <p:cNvSpPr>
            <a:spLocks noChangeShapeType="1"/>
          </p:cNvSpPr>
          <p:nvPr/>
        </p:nvSpPr>
        <p:spPr bwMode="auto">
          <a:xfrm rot="5400000">
            <a:off x="3189287" y="5541963"/>
            <a:ext cx="282575" cy="0"/>
          </a:xfrm>
          <a:prstGeom prst="straightConnector1">
            <a:avLst/>
          </a:prstGeom>
          <a:noFill/>
          <a:ln w="28575">
            <a:solidFill>
              <a:srgbClr val="C0504D"/>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l-GR" sz="2400"/>
          </a:p>
        </p:txBody>
      </p:sp>
      <p:sp>
        <p:nvSpPr>
          <p:cNvPr id="1024" name="Ευθύγραμμο βέλος σύνδεσης 137"/>
          <p:cNvSpPr>
            <a:spLocks noChangeShapeType="1"/>
          </p:cNvSpPr>
          <p:nvPr/>
        </p:nvSpPr>
        <p:spPr bwMode="auto">
          <a:xfrm rot="5400000">
            <a:off x="3189287" y="4824413"/>
            <a:ext cx="282575" cy="0"/>
          </a:xfrm>
          <a:prstGeom prst="straightConnector1">
            <a:avLst/>
          </a:prstGeom>
          <a:noFill/>
          <a:ln w="28575">
            <a:solidFill>
              <a:srgbClr val="C0504D"/>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l-GR" sz="2800"/>
          </a:p>
        </p:txBody>
      </p:sp>
      <p:sp>
        <p:nvSpPr>
          <p:cNvPr id="1025" name="Ορθογώνιο 50"/>
          <p:cNvSpPr>
            <a:spLocks noChangeArrowheads="1"/>
          </p:cNvSpPr>
          <p:nvPr/>
        </p:nvSpPr>
        <p:spPr bwMode="auto">
          <a:xfrm>
            <a:off x="4038600" y="2846388"/>
            <a:ext cx="1120775" cy="423862"/>
          </a:xfrm>
          <a:prstGeom prst="rect">
            <a:avLst/>
          </a:prstGeom>
          <a:gradFill rotWithShape="1">
            <a:gsLst>
              <a:gs pos="0">
                <a:srgbClr val="BCBCBC"/>
              </a:gs>
              <a:gs pos="35001">
                <a:srgbClr val="D0D0D0"/>
              </a:gs>
              <a:gs pos="100000">
                <a:srgbClr val="EDEDED"/>
              </a:gs>
            </a:gsLst>
            <a:lin ang="16200000" scaled="1"/>
          </a:gradFill>
          <a:ln w="28575">
            <a:solidFill>
              <a:srgbClr val="000000"/>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1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ΣΥΝΙΣΤΩΣΕΣ ΣΤΗΝ ΠΑΛΗ</a:t>
            </a:r>
            <a:endParaRPr kumimoji="0" lang="el-GR" altLang="el-GR" sz="2400" b="0" i="0" u="none" strike="noStrike" cap="none" normalizeH="0" baseline="0" smtClean="0">
              <a:ln>
                <a:noFill/>
              </a:ln>
              <a:solidFill>
                <a:schemeClr val="tx1"/>
              </a:solidFill>
              <a:effectLst/>
              <a:latin typeface="Arial" pitchFamily="34" charset="0"/>
              <a:cs typeface="Arial" pitchFamily="34" charset="0"/>
            </a:endParaRPr>
          </a:p>
        </p:txBody>
      </p:sp>
      <p:sp>
        <p:nvSpPr>
          <p:cNvPr id="1027" name="Ορθογώνιο 49"/>
          <p:cNvSpPr>
            <a:spLocks noChangeArrowheads="1"/>
          </p:cNvSpPr>
          <p:nvPr/>
        </p:nvSpPr>
        <p:spPr bwMode="auto">
          <a:xfrm>
            <a:off x="4038600" y="3552825"/>
            <a:ext cx="1120775" cy="403225"/>
          </a:xfrm>
          <a:prstGeom prst="rect">
            <a:avLst/>
          </a:prstGeom>
          <a:gradFill rotWithShape="1">
            <a:gsLst>
              <a:gs pos="0">
                <a:srgbClr val="BCBCBC"/>
              </a:gs>
              <a:gs pos="35001">
                <a:srgbClr val="D0D0D0"/>
              </a:gs>
              <a:gs pos="100000">
                <a:srgbClr val="EDEDED"/>
              </a:gs>
            </a:gsLst>
            <a:lin ang="16200000" scaled="1"/>
          </a:gradFill>
          <a:ln w="28575">
            <a:solidFill>
              <a:srgbClr val="000000"/>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6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ΤΕΧΝΙΚΗ</a:t>
            </a:r>
            <a:endParaRPr kumimoji="0" lang="el-GR" altLang="el-GR" sz="2400" b="0" i="0" u="none" strike="noStrike" cap="none" normalizeH="0" baseline="0" smtClean="0">
              <a:ln>
                <a:noFill/>
              </a:ln>
              <a:solidFill>
                <a:schemeClr val="tx1"/>
              </a:solidFill>
              <a:effectLst/>
              <a:latin typeface="Arial" pitchFamily="34" charset="0"/>
              <a:cs typeface="Arial" pitchFamily="34" charset="0"/>
            </a:endParaRPr>
          </a:p>
        </p:txBody>
      </p:sp>
      <p:sp>
        <p:nvSpPr>
          <p:cNvPr id="1028" name="Ευθύγραμμο βέλος σύνδεσης 63"/>
          <p:cNvSpPr>
            <a:spLocks noChangeShapeType="1"/>
          </p:cNvSpPr>
          <p:nvPr/>
        </p:nvSpPr>
        <p:spPr bwMode="auto">
          <a:xfrm rot="5400000">
            <a:off x="4473575" y="4094163"/>
            <a:ext cx="282575" cy="0"/>
          </a:xfrm>
          <a:prstGeom prst="straightConnector1">
            <a:avLst/>
          </a:prstGeom>
          <a:noFill/>
          <a:ln w="28575">
            <a:solidFill>
              <a:srgbClr val="C0504D"/>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l-GR" sz="2400"/>
          </a:p>
        </p:txBody>
      </p:sp>
      <p:sp>
        <p:nvSpPr>
          <p:cNvPr id="1029" name="Ευθύγραμμο βέλος σύνδεσης 97"/>
          <p:cNvSpPr>
            <a:spLocks noChangeShapeType="1"/>
          </p:cNvSpPr>
          <p:nvPr/>
        </p:nvSpPr>
        <p:spPr bwMode="auto">
          <a:xfrm rot="5400000">
            <a:off x="4484687" y="3408363"/>
            <a:ext cx="282575" cy="0"/>
          </a:xfrm>
          <a:prstGeom prst="straightConnector1">
            <a:avLst/>
          </a:prstGeom>
          <a:noFill/>
          <a:ln w="28575">
            <a:solidFill>
              <a:srgbClr val="C0504D"/>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l-GR" sz="2400"/>
          </a:p>
        </p:txBody>
      </p:sp>
      <p:sp>
        <p:nvSpPr>
          <p:cNvPr id="1030" name="Ευθύγραμμο βέλος σύνδεσης 47"/>
          <p:cNvSpPr>
            <a:spLocks noChangeShapeType="1"/>
          </p:cNvSpPr>
          <p:nvPr/>
        </p:nvSpPr>
        <p:spPr bwMode="auto">
          <a:xfrm rot="5400000">
            <a:off x="4460875" y="5856288"/>
            <a:ext cx="282575" cy="0"/>
          </a:xfrm>
          <a:prstGeom prst="straightConnector1">
            <a:avLst/>
          </a:prstGeom>
          <a:noFill/>
          <a:ln w="28575">
            <a:solidFill>
              <a:srgbClr val="C0504D"/>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l-GR" sz="2400"/>
          </a:p>
        </p:txBody>
      </p:sp>
      <p:sp>
        <p:nvSpPr>
          <p:cNvPr id="1031" name="Ευθύγραμμο βέλος σύνδεσης 109"/>
          <p:cNvSpPr>
            <a:spLocks noChangeShapeType="1"/>
          </p:cNvSpPr>
          <p:nvPr/>
        </p:nvSpPr>
        <p:spPr bwMode="auto">
          <a:xfrm rot="5400000">
            <a:off x="4462462" y="4824413"/>
            <a:ext cx="282575" cy="0"/>
          </a:xfrm>
          <a:prstGeom prst="straightConnector1">
            <a:avLst/>
          </a:prstGeom>
          <a:noFill/>
          <a:ln w="28575">
            <a:solidFill>
              <a:srgbClr val="C0504D"/>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l-GR" sz="2400"/>
          </a:p>
        </p:txBody>
      </p:sp>
      <p:sp>
        <p:nvSpPr>
          <p:cNvPr id="1032" name="Ορθογώνιο 52"/>
          <p:cNvSpPr>
            <a:spLocks noChangeArrowheads="1"/>
          </p:cNvSpPr>
          <p:nvPr/>
        </p:nvSpPr>
        <p:spPr bwMode="auto">
          <a:xfrm>
            <a:off x="6729040" y="2843213"/>
            <a:ext cx="1123636" cy="423862"/>
          </a:xfrm>
          <a:prstGeom prst="rect">
            <a:avLst/>
          </a:prstGeom>
          <a:gradFill rotWithShape="1">
            <a:gsLst>
              <a:gs pos="0">
                <a:srgbClr val="BCBCBC"/>
              </a:gs>
              <a:gs pos="35001">
                <a:srgbClr val="D0D0D0"/>
              </a:gs>
              <a:gs pos="100000">
                <a:srgbClr val="EDEDED"/>
              </a:gs>
            </a:gsLst>
            <a:lin ang="16200000" scaled="1"/>
          </a:gradFill>
          <a:ln w="28575">
            <a:solidFill>
              <a:srgbClr val="000000"/>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ΚΟΙΝΩΝΙΚΟΙ ΠΑΡΑΓΟΝΤΕΣ</a:t>
            </a:r>
            <a:endParaRPr kumimoji="0" lang="el-GR" altLang="el-GR"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3" name="Ορθογώνιο 53"/>
          <p:cNvSpPr>
            <a:spLocks noChangeArrowheads="1"/>
          </p:cNvSpPr>
          <p:nvPr/>
        </p:nvSpPr>
        <p:spPr bwMode="auto">
          <a:xfrm>
            <a:off x="6729040" y="3549650"/>
            <a:ext cx="1132587" cy="403225"/>
          </a:xfrm>
          <a:prstGeom prst="rect">
            <a:avLst/>
          </a:prstGeom>
          <a:gradFill rotWithShape="1">
            <a:gsLst>
              <a:gs pos="0">
                <a:srgbClr val="BCBCBC"/>
              </a:gs>
              <a:gs pos="35001">
                <a:srgbClr val="D0D0D0"/>
              </a:gs>
              <a:gs pos="100000">
                <a:srgbClr val="EDEDED"/>
              </a:gs>
            </a:gsLst>
            <a:lin ang="16200000" scaled="1"/>
          </a:gradFill>
          <a:ln w="28575">
            <a:solidFill>
              <a:srgbClr val="000000"/>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ΕΠΑΓΓΓΕΛΜΑ</a:t>
            </a:r>
            <a:endParaRPr kumimoji="0" lang="el-GR" altLang="el-GR"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4" name="Ορθογώνιο 54"/>
          <p:cNvSpPr>
            <a:spLocks noChangeArrowheads="1"/>
          </p:cNvSpPr>
          <p:nvPr/>
        </p:nvSpPr>
        <p:spPr bwMode="auto">
          <a:xfrm>
            <a:off x="6729040" y="4235448"/>
            <a:ext cx="1155328" cy="423863"/>
          </a:xfrm>
          <a:prstGeom prst="rect">
            <a:avLst/>
          </a:prstGeom>
          <a:gradFill rotWithShape="1">
            <a:gsLst>
              <a:gs pos="0">
                <a:srgbClr val="BCBCBC"/>
              </a:gs>
              <a:gs pos="35001">
                <a:srgbClr val="D0D0D0"/>
              </a:gs>
              <a:gs pos="100000">
                <a:srgbClr val="EDEDED"/>
              </a:gs>
            </a:gsLst>
            <a:lin ang="16200000" scaled="1"/>
          </a:gradFill>
          <a:ln w="28575">
            <a:solidFill>
              <a:srgbClr val="000000"/>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ΟΙΚΟΓΕΝΕΙΑ</a:t>
            </a:r>
            <a:endParaRPr kumimoji="0" lang="el-GR" altLang="el-GR"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5" name="Ορθογώνιο 60"/>
          <p:cNvSpPr>
            <a:spLocks noChangeArrowheads="1"/>
          </p:cNvSpPr>
          <p:nvPr/>
        </p:nvSpPr>
        <p:spPr bwMode="auto">
          <a:xfrm>
            <a:off x="6729040" y="4941312"/>
            <a:ext cx="1164279" cy="434975"/>
          </a:xfrm>
          <a:prstGeom prst="rect">
            <a:avLst/>
          </a:prstGeom>
          <a:gradFill rotWithShape="1">
            <a:gsLst>
              <a:gs pos="0">
                <a:srgbClr val="BCBCBC"/>
              </a:gs>
              <a:gs pos="35001">
                <a:srgbClr val="D0D0D0"/>
              </a:gs>
              <a:gs pos="100000">
                <a:srgbClr val="EDEDED"/>
              </a:gs>
            </a:gsLst>
            <a:lin ang="16200000" scaled="1"/>
          </a:gradFill>
          <a:ln w="28575">
            <a:solidFill>
              <a:srgbClr val="000000"/>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4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ΣΧΟΛΕΙΟ</a:t>
            </a:r>
            <a:endParaRPr kumimoji="0" lang="el-GR" altLang="el-GR" sz="2400" b="0" i="0" u="none" strike="noStrike" cap="none" normalizeH="0" baseline="0" smtClean="0">
              <a:ln>
                <a:noFill/>
              </a:ln>
              <a:solidFill>
                <a:schemeClr val="tx1"/>
              </a:solidFill>
              <a:effectLst/>
              <a:latin typeface="Arial" pitchFamily="34" charset="0"/>
              <a:cs typeface="Arial" pitchFamily="34" charset="0"/>
            </a:endParaRPr>
          </a:p>
        </p:txBody>
      </p:sp>
      <p:sp>
        <p:nvSpPr>
          <p:cNvPr id="1036" name="Ευθύγραμμο βέλος σύνδεσης 110"/>
          <p:cNvSpPr>
            <a:spLocks noChangeShapeType="1"/>
          </p:cNvSpPr>
          <p:nvPr/>
        </p:nvSpPr>
        <p:spPr bwMode="auto">
          <a:xfrm rot="5400000">
            <a:off x="7113589" y="4094164"/>
            <a:ext cx="282575" cy="0"/>
          </a:xfrm>
          <a:prstGeom prst="straightConnector1">
            <a:avLst/>
          </a:prstGeom>
          <a:noFill/>
          <a:ln w="28575">
            <a:solidFill>
              <a:srgbClr val="C0504D"/>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l-GR" sz="2400"/>
          </a:p>
        </p:txBody>
      </p:sp>
      <p:sp>
        <p:nvSpPr>
          <p:cNvPr id="1037" name="Ευθύγραμμο βέλος σύνδεσης 111"/>
          <p:cNvSpPr>
            <a:spLocks noChangeShapeType="1"/>
          </p:cNvSpPr>
          <p:nvPr/>
        </p:nvSpPr>
        <p:spPr bwMode="auto">
          <a:xfrm rot="5400000">
            <a:off x="7113590" y="3391334"/>
            <a:ext cx="282575" cy="0"/>
          </a:xfrm>
          <a:prstGeom prst="straightConnector1">
            <a:avLst/>
          </a:prstGeom>
          <a:noFill/>
          <a:ln w="28575">
            <a:solidFill>
              <a:srgbClr val="C0504D"/>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l-GR" sz="2400"/>
          </a:p>
        </p:txBody>
      </p:sp>
      <p:sp>
        <p:nvSpPr>
          <p:cNvPr id="1038" name="Ευθύγραμμο βέλος σύνδεσης 61"/>
          <p:cNvSpPr>
            <a:spLocks noChangeShapeType="1"/>
          </p:cNvSpPr>
          <p:nvPr/>
        </p:nvSpPr>
        <p:spPr bwMode="auto">
          <a:xfrm rot="5400000">
            <a:off x="7169891" y="5573713"/>
            <a:ext cx="282575" cy="0"/>
          </a:xfrm>
          <a:prstGeom prst="straightConnector1">
            <a:avLst/>
          </a:prstGeom>
          <a:noFill/>
          <a:ln w="28575">
            <a:solidFill>
              <a:srgbClr val="C0504D"/>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l-GR" sz="2400"/>
          </a:p>
        </p:txBody>
      </p:sp>
      <p:sp>
        <p:nvSpPr>
          <p:cNvPr id="1039" name="Ευθύγραμμο βέλος σύνδεσης 62"/>
          <p:cNvSpPr>
            <a:spLocks noChangeShapeType="1"/>
          </p:cNvSpPr>
          <p:nvPr/>
        </p:nvSpPr>
        <p:spPr bwMode="auto">
          <a:xfrm rot="5400000">
            <a:off x="7169891" y="4851980"/>
            <a:ext cx="282575" cy="0"/>
          </a:xfrm>
          <a:prstGeom prst="straightConnector1">
            <a:avLst/>
          </a:prstGeom>
          <a:noFill/>
          <a:ln w="28575">
            <a:solidFill>
              <a:srgbClr val="C0504D"/>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l-GR" sz="2400"/>
          </a:p>
        </p:txBody>
      </p:sp>
      <p:sp>
        <p:nvSpPr>
          <p:cNvPr id="1040" name="Ορθογώνιο 123"/>
          <p:cNvSpPr>
            <a:spLocks noChangeArrowheads="1"/>
          </p:cNvSpPr>
          <p:nvPr/>
        </p:nvSpPr>
        <p:spPr bwMode="auto">
          <a:xfrm>
            <a:off x="5572124" y="2843213"/>
            <a:ext cx="1016099" cy="423862"/>
          </a:xfrm>
          <a:prstGeom prst="rect">
            <a:avLst/>
          </a:prstGeom>
          <a:gradFill rotWithShape="1">
            <a:gsLst>
              <a:gs pos="0">
                <a:srgbClr val="BCBCBC"/>
              </a:gs>
              <a:gs pos="35001">
                <a:srgbClr val="D0D0D0"/>
              </a:gs>
              <a:gs pos="100000">
                <a:srgbClr val="EDEDED"/>
              </a:gs>
            </a:gsLst>
            <a:lin ang="16200000" scaled="1"/>
          </a:gradFill>
          <a:ln w="28575">
            <a:solidFill>
              <a:srgbClr val="000000"/>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ΨΥΧΙΚΗ ΣΥΝΘΕΣΗ</a:t>
            </a:r>
            <a:endParaRPr kumimoji="0" lang="el-GR" altLang="el-GR"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1" name="Ορθογώνιο 124"/>
          <p:cNvSpPr>
            <a:spLocks noChangeArrowheads="1"/>
          </p:cNvSpPr>
          <p:nvPr/>
        </p:nvSpPr>
        <p:spPr bwMode="auto">
          <a:xfrm>
            <a:off x="5572125" y="3549650"/>
            <a:ext cx="1016098" cy="403225"/>
          </a:xfrm>
          <a:prstGeom prst="rect">
            <a:avLst/>
          </a:prstGeom>
          <a:gradFill rotWithShape="1">
            <a:gsLst>
              <a:gs pos="0">
                <a:srgbClr val="BCBCBC"/>
              </a:gs>
              <a:gs pos="35001">
                <a:srgbClr val="D0D0D0"/>
              </a:gs>
              <a:gs pos="100000">
                <a:srgbClr val="EDEDED"/>
              </a:gs>
            </a:gsLst>
            <a:lin ang="16200000" scaled="1"/>
          </a:gradFill>
          <a:ln w="28575">
            <a:solidFill>
              <a:srgbClr val="000000"/>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Κ.Ν.Σ.</a:t>
            </a:r>
            <a:endParaRPr kumimoji="0" lang="el-GR" altLang="el-GR"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2" name="Ορθογώνιο 125"/>
          <p:cNvSpPr>
            <a:spLocks noChangeArrowheads="1"/>
          </p:cNvSpPr>
          <p:nvPr/>
        </p:nvSpPr>
        <p:spPr bwMode="auto">
          <a:xfrm>
            <a:off x="5572125" y="4235450"/>
            <a:ext cx="1016098" cy="423863"/>
          </a:xfrm>
          <a:prstGeom prst="rect">
            <a:avLst/>
          </a:prstGeom>
          <a:gradFill rotWithShape="1">
            <a:gsLst>
              <a:gs pos="0">
                <a:srgbClr val="BCBCBC"/>
              </a:gs>
              <a:gs pos="35001">
                <a:srgbClr val="D0D0D0"/>
              </a:gs>
              <a:gs pos="100000">
                <a:srgbClr val="EDEDED"/>
              </a:gs>
            </a:gsLst>
            <a:lin ang="16200000" scaled="1"/>
          </a:gradFill>
          <a:ln w="28575">
            <a:solidFill>
              <a:srgbClr val="000000"/>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4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ΠΡΟΣΩΠΙΚΟΤΗΤΑ</a:t>
            </a:r>
            <a:endParaRPr kumimoji="0" lang="el-GR" altLang="el-GR" sz="2400" b="0" i="0" u="none" strike="noStrike" cap="none" normalizeH="0" baseline="0" smtClean="0">
              <a:ln>
                <a:noFill/>
              </a:ln>
              <a:solidFill>
                <a:schemeClr val="tx1"/>
              </a:solidFill>
              <a:effectLst/>
              <a:latin typeface="Arial" pitchFamily="34" charset="0"/>
              <a:cs typeface="Arial" pitchFamily="34" charset="0"/>
            </a:endParaRPr>
          </a:p>
        </p:txBody>
      </p:sp>
      <p:sp>
        <p:nvSpPr>
          <p:cNvPr id="1043" name="Ορθογώνιο 126"/>
          <p:cNvSpPr>
            <a:spLocks noChangeArrowheads="1"/>
          </p:cNvSpPr>
          <p:nvPr/>
        </p:nvSpPr>
        <p:spPr bwMode="auto">
          <a:xfrm>
            <a:off x="5570538" y="4965700"/>
            <a:ext cx="1017685" cy="434975"/>
          </a:xfrm>
          <a:prstGeom prst="rect">
            <a:avLst/>
          </a:prstGeom>
          <a:gradFill rotWithShape="1">
            <a:gsLst>
              <a:gs pos="0">
                <a:srgbClr val="BCBCBC"/>
              </a:gs>
              <a:gs pos="35001">
                <a:srgbClr val="D0D0D0"/>
              </a:gs>
              <a:gs pos="100000">
                <a:srgbClr val="EDEDED"/>
              </a:gs>
            </a:gsLst>
            <a:lin ang="16200000" scaled="1"/>
          </a:gradFill>
          <a:ln w="28575">
            <a:solidFill>
              <a:srgbClr val="000000"/>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4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ΤΑΠΕΡΑΜΕΝΤΟ</a:t>
            </a:r>
            <a:endParaRPr kumimoji="0" lang="el-GR" altLang="el-GR" sz="2400" b="0" i="0" u="none" strike="noStrike" cap="none" normalizeH="0" baseline="0" smtClean="0">
              <a:ln>
                <a:noFill/>
              </a:ln>
              <a:solidFill>
                <a:schemeClr val="tx1"/>
              </a:solidFill>
              <a:effectLst/>
              <a:latin typeface="Arial" pitchFamily="34" charset="0"/>
              <a:cs typeface="Arial" pitchFamily="34" charset="0"/>
            </a:endParaRPr>
          </a:p>
        </p:txBody>
      </p:sp>
      <p:sp>
        <p:nvSpPr>
          <p:cNvPr id="1044" name="Ευθύγραμμο βέλος σύνδεσης 128"/>
          <p:cNvSpPr>
            <a:spLocks noChangeShapeType="1"/>
          </p:cNvSpPr>
          <p:nvPr/>
        </p:nvSpPr>
        <p:spPr bwMode="auto">
          <a:xfrm rot="5400000">
            <a:off x="5940041" y="4094164"/>
            <a:ext cx="282575" cy="0"/>
          </a:xfrm>
          <a:prstGeom prst="straightConnector1">
            <a:avLst/>
          </a:prstGeom>
          <a:noFill/>
          <a:ln w="28575">
            <a:solidFill>
              <a:srgbClr val="C0504D"/>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l-GR" sz="2400"/>
          </a:p>
        </p:txBody>
      </p:sp>
      <p:sp>
        <p:nvSpPr>
          <p:cNvPr id="1045" name="Ευθύγραμμο βέλος σύνδεσης 129"/>
          <p:cNvSpPr>
            <a:spLocks noChangeShapeType="1"/>
          </p:cNvSpPr>
          <p:nvPr/>
        </p:nvSpPr>
        <p:spPr bwMode="auto">
          <a:xfrm rot="5400000">
            <a:off x="5936505" y="3408364"/>
            <a:ext cx="282575" cy="0"/>
          </a:xfrm>
          <a:prstGeom prst="straightConnector1">
            <a:avLst/>
          </a:prstGeom>
          <a:noFill/>
          <a:ln w="28575">
            <a:solidFill>
              <a:srgbClr val="C0504D"/>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l-GR" sz="2400"/>
          </a:p>
        </p:txBody>
      </p:sp>
      <p:sp>
        <p:nvSpPr>
          <p:cNvPr id="1046" name="Ευθύγραμμο βέλος σύνδεσης 130"/>
          <p:cNvSpPr>
            <a:spLocks noChangeShapeType="1"/>
          </p:cNvSpPr>
          <p:nvPr/>
        </p:nvSpPr>
        <p:spPr bwMode="auto">
          <a:xfrm rot="5400000">
            <a:off x="5940041" y="5540377"/>
            <a:ext cx="282575" cy="0"/>
          </a:xfrm>
          <a:prstGeom prst="straightConnector1">
            <a:avLst/>
          </a:prstGeom>
          <a:noFill/>
          <a:ln w="28575">
            <a:solidFill>
              <a:srgbClr val="C0504D"/>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l-GR" sz="2400"/>
          </a:p>
        </p:txBody>
      </p:sp>
      <p:sp>
        <p:nvSpPr>
          <p:cNvPr id="1047" name="Ευθύγραμμο βέλος σύνδεσης 131"/>
          <p:cNvSpPr>
            <a:spLocks noChangeShapeType="1"/>
          </p:cNvSpPr>
          <p:nvPr/>
        </p:nvSpPr>
        <p:spPr bwMode="auto">
          <a:xfrm rot="5400000">
            <a:off x="5940041" y="4838126"/>
            <a:ext cx="282575" cy="0"/>
          </a:xfrm>
          <a:prstGeom prst="straightConnector1">
            <a:avLst/>
          </a:prstGeom>
          <a:noFill/>
          <a:ln w="28575">
            <a:solidFill>
              <a:srgbClr val="C0504D"/>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l-GR" sz="2400"/>
          </a:p>
        </p:txBody>
      </p:sp>
      <p:sp>
        <p:nvSpPr>
          <p:cNvPr id="1048" name="Ορθογώνιο 132"/>
          <p:cNvSpPr>
            <a:spLocks noChangeArrowheads="1"/>
          </p:cNvSpPr>
          <p:nvPr/>
        </p:nvSpPr>
        <p:spPr bwMode="auto">
          <a:xfrm>
            <a:off x="4038600" y="4238625"/>
            <a:ext cx="1120775" cy="423863"/>
          </a:xfrm>
          <a:prstGeom prst="rect">
            <a:avLst/>
          </a:prstGeom>
          <a:gradFill rotWithShape="1">
            <a:gsLst>
              <a:gs pos="0">
                <a:srgbClr val="BCBCBC"/>
              </a:gs>
              <a:gs pos="35001">
                <a:srgbClr val="D0D0D0"/>
              </a:gs>
              <a:gs pos="100000">
                <a:srgbClr val="EDEDED"/>
              </a:gs>
            </a:gsLst>
            <a:lin ang="16200000" scaled="1"/>
          </a:gradFill>
          <a:ln w="28575">
            <a:solidFill>
              <a:srgbClr val="000000"/>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4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ΤΑΚΤΙΚΗ</a:t>
            </a:r>
            <a:endParaRPr kumimoji="0" lang="el-GR" altLang="el-GR" sz="2400" b="0" i="0" u="none" strike="noStrike" cap="none" normalizeH="0" baseline="0" smtClean="0">
              <a:ln>
                <a:noFill/>
              </a:ln>
              <a:solidFill>
                <a:schemeClr val="tx1"/>
              </a:solidFill>
              <a:effectLst/>
              <a:latin typeface="Arial" pitchFamily="34" charset="0"/>
              <a:cs typeface="Arial" pitchFamily="34" charset="0"/>
            </a:endParaRPr>
          </a:p>
        </p:txBody>
      </p:sp>
      <p:sp>
        <p:nvSpPr>
          <p:cNvPr id="1049" name="Ορθογώνιο 133"/>
          <p:cNvSpPr>
            <a:spLocks noChangeArrowheads="1"/>
          </p:cNvSpPr>
          <p:nvPr/>
        </p:nvSpPr>
        <p:spPr bwMode="auto">
          <a:xfrm>
            <a:off x="4038600" y="4946650"/>
            <a:ext cx="1120775" cy="446088"/>
          </a:xfrm>
          <a:prstGeom prst="rect">
            <a:avLst/>
          </a:prstGeom>
          <a:gradFill rotWithShape="1">
            <a:gsLst>
              <a:gs pos="0">
                <a:srgbClr val="BCBCBC"/>
              </a:gs>
              <a:gs pos="35001">
                <a:srgbClr val="D0D0D0"/>
              </a:gs>
              <a:gs pos="100000">
                <a:srgbClr val="EDEDED"/>
              </a:gs>
            </a:gsLst>
            <a:lin ang="16200000" scaled="1"/>
          </a:gradFill>
          <a:ln w="28575">
            <a:solidFill>
              <a:srgbClr val="000000"/>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6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ΨΥΧΙΚΗ</a:t>
            </a:r>
            <a:endParaRPr kumimoji="0" lang="el-GR" altLang="el-GR" sz="2400" b="0" i="0" u="none" strike="noStrike" cap="none" normalizeH="0" baseline="0" smtClean="0">
              <a:ln>
                <a:noFill/>
              </a:ln>
              <a:solidFill>
                <a:schemeClr val="tx1"/>
              </a:solidFill>
              <a:effectLst/>
              <a:latin typeface="Arial" pitchFamily="34" charset="0"/>
              <a:cs typeface="Arial" pitchFamily="34" charset="0"/>
            </a:endParaRPr>
          </a:p>
        </p:txBody>
      </p:sp>
      <p:sp>
        <p:nvSpPr>
          <p:cNvPr id="1050" name="Ορθογώνιο 134"/>
          <p:cNvSpPr>
            <a:spLocks noChangeArrowheads="1"/>
          </p:cNvSpPr>
          <p:nvPr/>
        </p:nvSpPr>
        <p:spPr bwMode="auto">
          <a:xfrm>
            <a:off x="2804108" y="6003925"/>
            <a:ext cx="3602459" cy="544513"/>
          </a:xfrm>
          <a:prstGeom prst="rect">
            <a:avLst/>
          </a:prstGeom>
          <a:gradFill rotWithShape="1">
            <a:gsLst>
              <a:gs pos="0">
                <a:srgbClr val="BCBCBC"/>
              </a:gs>
              <a:gs pos="35001">
                <a:srgbClr val="D0D0D0"/>
              </a:gs>
              <a:gs pos="100000">
                <a:srgbClr val="EDEDED"/>
              </a:gs>
            </a:gsLst>
            <a:lin ang="16200000" scaled="1"/>
          </a:gradFill>
          <a:ln w="28575">
            <a:solidFill>
              <a:srgbClr val="000000"/>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ΙΔΕΑΤΟ ΠΡΟΤΥΠ0 ΤΟΥ ΑΘΛΗΤΗ</a:t>
            </a:r>
            <a:r>
              <a:rPr kumimoji="0" lang="el-GR" altLang="el-GR" b="1" i="0" u="none" strike="noStrike" cap="none" normalizeH="0" dirty="0" smtClean="0">
                <a:ln>
                  <a:noFill/>
                </a:ln>
                <a:solidFill>
                  <a:schemeClr val="tx1"/>
                </a:solidFill>
                <a:effectLst/>
                <a:latin typeface="Calibri" pitchFamily="34" charset="0"/>
                <a:ea typeface="Calibri" pitchFamily="34" charset="0"/>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b="1" i="0" u="none" strike="noStrike" cap="none" normalizeH="0" dirty="0" smtClean="0">
                <a:ln>
                  <a:noFill/>
                </a:ln>
                <a:solidFill>
                  <a:schemeClr val="tx1"/>
                </a:solidFill>
                <a:effectLst/>
                <a:latin typeface="Calibri" pitchFamily="34" charset="0"/>
                <a:ea typeface="Calibri" pitchFamily="34" charset="0"/>
                <a:cs typeface="Times New Roman" pitchFamily="18" charset="0"/>
              </a:rPr>
              <a:t>ΤΗΣ ΠΑΛΗΣ</a:t>
            </a:r>
            <a:endParaRPr kumimoji="0" lang="el-GR" altLang="el-GR"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1051" name="Ευθύγραμμο βέλος σύνδεσης 135"/>
          <p:cNvSpPr>
            <a:spLocks noChangeShapeType="1"/>
          </p:cNvSpPr>
          <p:nvPr/>
        </p:nvSpPr>
        <p:spPr bwMode="auto">
          <a:xfrm rot="5400000">
            <a:off x="4462462" y="5540376"/>
            <a:ext cx="282575" cy="0"/>
          </a:xfrm>
          <a:prstGeom prst="straightConnector1">
            <a:avLst/>
          </a:prstGeom>
          <a:noFill/>
          <a:ln w="28575">
            <a:solidFill>
              <a:srgbClr val="C0504D"/>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l-GR" sz="2400"/>
          </a:p>
        </p:txBody>
      </p:sp>
      <p:sp>
        <p:nvSpPr>
          <p:cNvPr id="1052" name="Ευθεία γραμμή σύνδεσης 136"/>
          <p:cNvSpPr>
            <a:spLocks noChangeShapeType="1"/>
          </p:cNvSpPr>
          <p:nvPr/>
        </p:nvSpPr>
        <p:spPr bwMode="auto">
          <a:xfrm flipV="1">
            <a:off x="2048098" y="5681664"/>
            <a:ext cx="5258606" cy="4761"/>
          </a:xfrm>
          <a:prstGeom prst="line">
            <a:avLst/>
          </a:prstGeom>
          <a:noFill/>
          <a:ln w="28575">
            <a:solidFill>
              <a:srgbClr val="C0504D"/>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l-GR" sz="2400"/>
          </a:p>
        </p:txBody>
      </p:sp>
      <p:sp>
        <p:nvSpPr>
          <p:cNvPr id="1053" name="Rectangle 58"/>
          <p:cNvSpPr>
            <a:spLocks noChangeArrowheads="1"/>
          </p:cNvSpPr>
          <p:nvPr/>
        </p:nvSpPr>
        <p:spPr bwMode="auto">
          <a:xfrm>
            <a:off x="2195736" y="208965"/>
            <a:ext cx="5011052" cy="400110"/>
          </a:xfrm>
          <a:prstGeom prst="rect">
            <a:avLst/>
          </a:prstGeom>
          <a:solidFill>
            <a:schemeClr val="bg2">
              <a:lumMod val="75000"/>
            </a:schemeClr>
          </a:solid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l-GR" sz="2000" b="1" i="0" u="none" strike="noStrike" cap="none" normalizeH="0" baseline="0" dirty="0" smtClean="0">
                <a:ln>
                  <a:noFill/>
                </a:ln>
                <a:solidFill>
                  <a:srgbClr val="C00000"/>
                </a:solidFill>
                <a:effectLst/>
                <a:latin typeface="Calibri" pitchFamily="34" charset="0"/>
                <a:ea typeface="Calibri" pitchFamily="34" charset="0"/>
                <a:cs typeface="Times New Roman" pitchFamily="18" charset="0"/>
              </a:rPr>
              <a:t>ΤΟ ΠΡΟΤΥΠΟ ΤΟΥ ΟΛΥΜΠΙΟΝΙΚΗ ΤΗΣ ΠΑΛΗΣ</a:t>
            </a:r>
            <a:endParaRPr kumimoji="0" lang="el-GR" altLang="el-GR" sz="1050" b="0" i="0" u="none" strike="noStrike" cap="none" normalizeH="0" baseline="0" dirty="0" smtClean="0">
              <a:ln>
                <a:noFill/>
              </a:ln>
              <a:solidFill>
                <a:srgbClr val="C00000"/>
              </a:solidFill>
              <a:effectLst/>
              <a:latin typeface="Arial" pitchFamily="34" charset="0"/>
              <a:cs typeface="Arial" pitchFamily="34" charset="0"/>
            </a:endParaRPr>
          </a:p>
        </p:txBody>
      </p:sp>
      <p:sp>
        <p:nvSpPr>
          <p:cNvPr id="1055" name="Rectangle 85"/>
          <p:cNvSpPr>
            <a:spLocks noChangeArrowheads="1"/>
          </p:cNvSpPr>
          <p:nvPr/>
        </p:nvSpPr>
        <p:spPr bwMode="auto">
          <a:xfrm>
            <a:off x="0" y="914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71463"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271463" algn="l"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smtClean="0">
              <a:ln>
                <a:noFill/>
              </a:ln>
              <a:solidFill>
                <a:schemeClr val="tx1"/>
              </a:solidFill>
              <a:effectLst/>
              <a:latin typeface="Arial" pitchFamily="34" charset="0"/>
              <a:cs typeface="Arial" pitchFamily="34" charset="0"/>
            </a:endParaRPr>
          </a:p>
        </p:txBody>
      </p:sp>
      <p:sp>
        <p:nvSpPr>
          <p:cNvPr id="65" name="Ευθύγραμμο βέλος σύνδεσης 135"/>
          <p:cNvSpPr>
            <a:spLocks noChangeShapeType="1"/>
          </p:cNvSpPr>
          <p:nvPr/>
        </p:nvSpPr>
        <p:spPr bwMode="auto">
          <a:xfrm rot="5400000">
            <a:off x="4447885" y="1669257"/>
            <a:ext cx="282575" cy="0"/>
          </a:xfrm>
          <a:prstGeom prst="straightConnector1">
            <a:avLst/>
          </a:prstGeom>
          <a:noFill/>
          <a:ln w="28575">
            <a:solidFill>
              <a:srgbClr val="C0504D"/>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l-GR" sz="2400"/>
          </a:p>
        </p:txBody>
      </p:sp>
    </p:spTree>
    <p:extLst>
      <p:ext uri="{BB962C8B-B14F-4D97-AF65-F5344CB8AC3E}">
        <p14:creationId xmlns:p14="http://schemas.microsoft.com/office/powerpoint/2010/main" val="280234633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1520" y="2204864"/>
            <a:ext cx="8229600" cy="1143000"/>
          </a:xfrm>
        </p:spPr>
        <p:txBody>
          <a:bodyPr>
            <a:noAutofit/>
          </a:bodyPr>
          <a:lstStyle/>
          <a:p>
            <a:r>
              <a:rPr lang="el-GR" sz="6600" b="1" dirty="0" smtClean="0">
                <a:solidFill>
                  <a:schemeClr val="accent2">
                    <a:lumMod val="50000"/>
                  </a:schemeClr>
                </a:solidFill>
              </a:rPr>
              <a:t>ΜΕΡΙΚΑ ΠΑΡΑΔΕΙΓΜΑΤΑ</a:t>
            </a:r>
            <a:endParaRPr lang="el-GR" sz="6600" b="1" dirty="0">
              <a:solidFill>
                <a:schemeClr val="accent2">
                  <a:lumMod val="50000"/>
                </a:schemeClr>
              </a:solidFill>
            </a:endParaRPr>
          </a:p>
        </p:txBody>
      </p:sp>
      <p:sp>
        <p:nvSpPr>
          <p:cNvPr id="3" name="Θέση περιεχομένου 2"/>
          <p:cNvSpPr>
            <a:spLocks noGrp="1"/>
          </p:cNvSpPr>
          <p:nvPr>
            <p:ph idx="1"/>
          </p:nvPr>
        </p:nvSpPr>
        <p:spPr/>
        <p:txBody>
          <a:bodyPr/>
          <a:lstStyle/>
          <a:p>
            <a:endParaRPr lang="el-GR"/>
          </a:p>
        </p:txBody>
      </p:sp>
    </p:spTree>
    <p:extLst>
      <p:ext uri="{BB962C8B-B14F-4D97-AF65-F5344CB8AC3E}">
        <p14:creationId xmlns:p14="http://schemas.microsoft.com/office/powerpoint/2010/main" val="34751476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Τίτλος 1"/>
          <p:cNvSpPr>
            <a:spLocks noGrp="1"/>
          </p:cNvSpPr>
          <p:nvPr>
            <p:ph type="title"/>
          </p:nvPr>
        </p:nvSpPr>
        <p:spPr>
          <a:xfrm>
            <a:off x="467544" y="0"/>
            <a:ext cx="8229600" cy="1143000"/>
          </a:xfrm>
        </p:spPr>
        <p:txBody>
          <a:bodyPr/>
          <a:lstStyle/>
          <a:p>
            <a:r>
              <a:rPr lang="el-GR" altLang="el-GR" b="1" dirty="0" smtClean="0">
                <a:solidFill>
                  <a:srgbClr val="C00000"/>
                </a:solidFill>
              </a:rPr>
              <a:t>Προπονητική διαδικασία</a:t>
            </a:r>
          </a:p>
        </p:txBody>
      </p:sp>
      <p:sp>
        <p:nvSpPr>
          <p:cNvPr id="19459" name="Θέση περιεχομένου 2"/>
          <p:cNvSpPr>
            <a:spLocks noGrp="1"/>
          </p:cNvSpPr>
          <p:nvPr>
            <p:ph idx="1"/>
          </p:nvPr>
        </p:nvSpPr>
        <p:spPr>
          <a:xfrm>
            <a:off x="1" y="908720"/>
            <a:ext cx="6084168" cy="5688632"/>
          </a:xfrm>
        </p:spPr>
        <p:txBody>
          <a:bodyPr>
            <a:normAutofit fontScale="85000" lnSpcReduction="10000"/>
          </a:bodyPr>
          <a:lstStyle/>
          <a:p>
            <a:r>
              <a:rPr lang="el-GR" altLang="el-GR" dirty="0" smtClean="0"/>
              <a:t>Με τον όρο αυτό εννοούμε τη διαδικασία μετάβασης ενός φαινομένου ή συστήματος (αθλούμενο- προπονούμενο άτομο) από μια κατάσταση σε μια άλλη τροποποιημένη/διάφορη της αρχικής (προσαρμογή).</a:t>
            </a:r>
          </a:p>
          <a:p>
            <a:pPr marL="0" indent="0">
              <a:buNone/>
            </a:pPr>
            <a:endParaRPr lang="el-GR" altLang="el-GR" dirty="0" smtClean="0"/>
          </a:p>
          <a:p>
            <a:r>
              <a:rPr lang="el-GR" altLang="el-GR" dirty="0" smtClean="0"/>
              <a:t> Η μεταβολή αυτή πετυχαίνεται μέσω των προπονητικών ερεθισμάτων. Τα ερεθίσματα αυτά (προπονητική επιβάρυνση) προσδιορίζονται από τους στόχους, τα περιεχόμενα και τις μεθόδους της προπόνησης.</a:t>
            </a:r>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6853"/>
          <a:stretch/>
        </p:blipFill>
        <p:spPr bwMode="auto">
          <a:xfrm>
            <a:off x="6630209" y="980728"/>
            <a:ext cx="2348309" cy="1581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3347" y="2567550"/>
            <a:ext cx="2348309" cy="1382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630208" y="4509120"/>
            <a:ext cx="2469554" cy="176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348857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476672"/>
            <a:ext cx="8229600" cy="1143000"/>
          </a:xfrm>
        </p:spPr>
        <p:txBody>
          <a:bodyPr>
            <a:normAutofit/>
          </a:bodyPr>
          <a:lstStyle/>
          <a:p>
            <a:r>
              <a:rPr lang="el-GR" sz="2800" b="1" dirty="0">
                <a:solidFill>
                  <a:schemeClr val="accent2">
                    <a:lumMod val="50000"/>
                  </a:schemeClr>
                </a:solidFill>
              </a:rPr>
              <a:t>Σωματομετρικά </a:t>
            </a:r>
            <a:r>
              <a:rPr lang="el-GR" sz="2800" b="1" dirty="0" smtClean="0">
                <a:solidFill>
                  <a:schemeClr val="accent2">
                    <a:lumMod val="50000"/>
                  </a:schemeClr>
                </a:solidFill>
              </a:rPr>
              <a:t>χαρακτηριστικά</a:t>
            </a:r>
            <a:endParaRPr lang="el-GR" sz="2800" b="1" dirty="0">
              <a:solidFill>
                <a:schemeClr val="accent2">
                  <a:lumMod val="50000"/>
                </a:schemeClr>
              </a:solidFill>
            </a:endParaRPr>
          </a:p>
        </p:txBody>
      </p:sp>
      <p:graphicFrame>
        <p:nvGraphicFramePr>
          <p:cNvPr id="3" name="Πίνακας 2"/>
          <p:cNvGraphicFramePr>
            <a:graphicFrameLocks noGrp="1"/>
          </p:cNvGraphicFramePr>
          <p:nvPr>
            <p:extLst>
              <p:ext uri="{D42A27DB-BD31-4B8C-83A1-F6EECF244321}">
                <p14:modId xmlns:p14="http://schemas.microsoft.com/office/powerpoint/2010/main" val="4239075488"/>
              </p:ext>
            </p:extLst>
          </p:nvPr>
        </p:nvGraphicFramePr>
        <p:xfrm>
          <a:off x="1403648" y="1412776"/>
          <a:ext cx="6480719" cy="5112562"/>
        </p:xfrm>
        <a:graphic>
          <a:graphicData uri="http://schemas.openxmlformats.org/drawingml/2006/table">
            <a:tbl>
              <a:tblPr firstRow="1" firstCol="1" bandRow="1">
                <a:tableStyleId>{72833802-FEF1-4C79-8D5D-14CF1EAF98D9}</a:tableStyleId>
              </a:tblPr>
              <a:tblGrid>
                <a:gridCol w="555462"/>
                <a:gridCol w="4546815"/>
                <a:gridCol w="1378442"/>
              </a:tblGrid>
              <a:tr h="582470">
                <a:tc>
                  <a:txBody>
                    <a:bodyPr/>
                    <a:lstStyle/>
                    <a:p>
                      <a:pPr algn="ctr">
                        <a:lnSpc>
                          <a:spcPct val="115000"/>
                        </a:lnSpc>
                        <a:spcAft>
                          <a:spcPts val="0"/>
                        </a:spcAft>
                      </a:pPr>
                      <a:r>
                        <a:rPr lang="el-GR" sz="1600" dirty="0">
                          <a:effectLst/>
                        </a:rPr>
                        <a:t>α/α</a:t>
                      </a:r>
                      <a:endParaRPr lang="el-GR" sz="16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1600">
                          <a:effectLst/>
                        </a:rPr>
                        <a:t>ΠΑΡΑΜΕΤΡΟΙ</a:t>
                      </a:r>
                      <a:endParaRPr lang="el-GR"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1600" dirty="0">
                          <a:effectLst/>
                        </a:rPr>
                        <a:t> </a:t>
                      </a:r>
                      <a:endParaRPr lang="el-GR" sz="1600" dirty="0">
                        <a:effectLst/>
                        <a:latin typeface="Calibri"/>
                        <a:ea typeface="Calibri"/>
                        <a:cs typeface="Times New Roman"/>
                      </a:endParaRPr>
                    </a:p>
                  </a:txBody>
                  <a:tcPr marL="68580" marR="68580" marT="0" marB="0"/>
                </a:tc>
              </a:tr>
              <a:tr h="293507">
                <a:tc>
                  <a:txBody>
                    <a:bodyPr/>
                    <a:lstStyle/>
                    <a:p>
                      <a:pPr algn="ctr">
                        <a:lnSpc>
                          <a:spcPct val="115000"/>
                        </a:lnSpc>
                        <a:spcAft>
                          <a:spcPts val="0"/>
                        </a:spcAft>
                      </a:pPr>
                      <a:r>
                        <a:rPr lang="el-GR" sz="1600">
                          <a:effectLst/>
                        </a:rPr>
                        <a:t>1</a:t>
                      </a:r>
                      <a:endParaRPr lang="el-GR"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1600" dirty="0">
                          <a:effectLst/>
                        </a:rPr>
                        <a:t>Ηλικία (έτη)</a:t>
                      </a:r>
                      <a:endParaRPr lang="el-GR" sz="16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1600">
                          <a:effectLst/>
                        </a:rPr>
                        <a:t>25.6 ± 4.0</a:t>
                      </a:r>
                      <a:endParaRPr lang="el-GR" sz="1600">
                        <a:effectLst/>
                        <a:latin typeface="Calibri"/>
                        <a:ea typeface="Calibri"/>
                        <a:cs typeface="Times New Roman"/>
                      </a:endParaRPr>
                    </a:p>
                  </a:txBody>
                  <a:tcPr marL="68580" marR="68580" marT="0" marB="0"/>
                </a:tc>
              </a:tr>
              <a:tr h="282439">
                <a:tc>
                  <a:txBody>
                    <a:bodyPr/>
                    <a:lstStyle/>
                    <a:p>
                      <a:pPr algn="ctr">
                        <a:lnSpc>
                          <a:spcPct val="115000"/>
                        </a:lnSpc>
                        <a:spcAft>
                          <a:spcPts val="0"/>
                        </a:spcAft>
                      </a:pPr>
                      <a:r>
                        <a:rPr lang="el-GR" sz="1600">
                          <a:effectLst/>
                        </a:rPr>
                        <a:t>2</a:t>
                      </a:r>
                      <a:endParaRPr lang="el-GR"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1600">
                          <a:effectLst/>
                        </a:rPr>
                        <a:t>Βάρος (kg)</a:t>
                      </a:r>
                      <a:endParaRPr lang="el-GR"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1600">
                          <a:effectLst/>
                        </a:rPr>
                        <a:t>90,6 ± 23,8</a:t>
                      </a:r>
                      <a:endParaRPr lang="el-GR" sz="1600">
                        <a:effectLst/>
                        <a:latin typeface="Calibri"/>
                        <a:ea typeface="Calibri"/>
                        <a:cs typeface="Times New Roman"/>
                      </a:endParaRPr>
                    </a:p>
                  </a:txBody>
                  <a:tcPr marL="68580" marR="68580" marT="0" marB="0"/>
                </a:tc>
              </a:tr>
              <a:tr h="282439">
                <a:tc>
                  <a:txBody>
                    <a:bodyPr/>
                    <a:lstStyle/>
                    <a:p>
                      <a:pPr algn="ctr">
                        <a:lnSpc>
                          <a:spcPct val="115000"/>
                        </a:lnSpc>
                        <a:spcAft>
                          <a:spcPts val="0"/>
                        </a:spcAft>
                      </a:pPr>
                      <a:r>
                        <a:rPr lang="el-GR" sz="1600">
                          <a:effectLst/>
                        </a:rPr>
                        <a:t>3</a:t>
                      </a:r>
                      <a:endParaRPr lang="el-GR"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1600">
                          <a:effectLst/>
                        </a:rPr>
                        <a:t>Ύψος (cm)</a:t>
                      </a:r>
                      <a:endParaRPr lang="el-GR"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1600">
                          <a:effectLst/>
                        </a:rPr>
                        <a:t>176,2 ±8,9</a:t>
                      </a:r>
                      <a:endParaRPr lang="el-GR" sz="1600">
                        <a:effectLst/>
                        <a:latin typeface="Calibri"/>
                        <a:ea typeface="Calibri"/>
                        <a:cs typeface="Times New Roman"/>
                      </a:endParaRPr>
                    </a:p>
                  </a:txBody>
                  <a:tcPr marL="68580" marR="68580" marT="0" marB="0"/>
                </a:tc>
              </a:tr>
              <a:tr h="282439">
                <a:tc>
                  <a:txBody>
                    <a:bodyPr/>
                    <a:lstStyle/>
                    <a:p>
                      <a:pPr algn="ctr">
                        <a:lnSpc>
                          <a:spcPct val="115000"/>
                        </a:lnSpc>
                        <a:spcAft>
                          <a:spcPts val="0"/>
                        </a:spcAft>
                      </a:pPr>
                      <a:r>
                        <a:rPr lang="el-GR" sz="1600">
                          <a:effectLst/>
                        </a:rPr>
                        <a:t>4</a:t>
                      </a:r>
                      <a:endParaRPr lang="el-GR"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1600">
                          <a:effectLst/>
                        </a:rPr>
                        <a:t>Άθροισμα πάχους 10 δερματοπτυχώσεων  (mm)</a:t>
                      </a:r>
                      <a:endParaRPr lang="el-GR"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1600">
                          <a:effectLst/>
                        </a:rPr>
                        <a:t>98±68</a:t>
                      </a:r>
                      <a:endParaRPr lang="el-GR" sz="1600">
                        <a:effectLst/>
                        <a:latin typeface="Calibri"/>
                        <a:ea typeface="Calibri"/>
                        <a:cs typeface="Times New Roman"/>
                      </a:endParaRPr>
                    </a:p>
                  </a:txBody>
                  <a:tcPr marL="68580" marR="68580" marT="0" marB="0"/>
                </a:tc>
              </a:tr>
              <a:tr h="282439">
                <a:tc>
                  <a:txBody>
                    <a:bodyPr/>
                    <a:lstStyle/>
                    <a:p>
                      <a:pPr algn="ctr">
                        <a:lnSpc>
                          <a:spcPct val="115000"/>
                        </a:lnSpc>
                        <a:spcAft>
                          <a:spcPts val="0"/>
                        </a:spcAft>
                      </a:pPr>
                      <a:r>
                        <a:rPr lang="el-GR" sz="1600">
                          <a:effectLst/>
                        </a:rPr>
                        <a:t>5</a:t>
                      </a:r>
                      <a:endParaRPr lang="el-GR"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1600">
                          <a:effectLst/>
                        </a:rPr>
                        <a:t>Ποσοστό  λίπους</a:t>
                      </a:r>
                      <a:endParaRPr lang="el-GR"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1600">
                          <a:effectLst/>
                        </a:rPr>
                        <a:t>11,4 ± 8,4</a:t>
                      </a:r>
                      <a:endParaRPr lang="el-GR" sz="1600">
                        <a:effectLst/>
                        <a:latin typeface="Calibri"/>
                        <a:ea typeface="Calibri"/>
                        <a:cs typeface="Times New Roman"/>
                      </a:endParaRPr>
                    </a:p>
                  </a:txBody>
                  <a:tcPr marL="68580" marR="68580" marT="0" marB="0"/>
                </a:tc>
              </a:tr>
              <a:tr h="282439">
                <a:tc>
                  <a:txBody>
                    <a:bodyPr/>
                    <a:lstStyle/>
                    <a:p>
                      <a:pPr algn="ctr">
                        <a:lnSpc>
                          <a:spcPct val="115000"/>
                        </a:lnSpc>
                        <a:spcAft>
                          <a:spcPts val="0"/>
                        </a:spcAft>
                      </a:pPr>
                      <a:r>
                        <a:rPr lang="el-GR" sz="1600">
                          <a:effectLst/>
                        </a:rPr>
                        <a:t>6</a:t>
                      </a:r>
                      <a:endParaRPr lang="el-GR"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1600">
                          <a:effectLst/>
                        </a:rPr>
                        <a:t>Μηριαία  επικονδυλία  διάμετρος (cm)</a:t>
                      </a:r>
                      <a:endParaRPr lang="el-GR"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1600">
                          <a:effectLst/>
                        </a:rPr>
                        <a:t>10,1 ± 0,8</a:t>
                      </a:r>
                      <a:endParaRPr lang="el-GR" sz="1600">
                        <a:effectLst/>
                        <a:latin typeface="Calibri"/>
                        <a:ea typeface="Calibri"/>
                        <a:cs typeface="Times New Roman"/>
                      </a:endParaRPr>
                    </a:p>
                  </a:txBody>
                  <a:tcPr marL="68580" marR="68580" marT="0" marB="0"/>
                </a:tc>
              </a:tr>
              <a:tr h="282439">
                <a:tc>
                  <a:txBody>
                    <a:bodyPr/>
                    <a:lstStyle/>
                    <a:p>
                      <a:pPr algn="ctr">
                        <a:lnSpc>
                          <a:spcPct val="115000"/>
                        </a:lnSpc>
                        <a:spcAft>
                          <a:spcPts val="0"/>
                        </a:spcAft>
                      </a:pPr>
                      <a:r>
                        <a:rPr lang="el-GR" sz="1600">
                          <a:effectLst/>
                        </a:rPr>
                        <a:t>7</a:t>
                      </a:r>
                      <a:endParaRPr lang="el-GR"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1600">
                          <a:effectLst/>
                        </a:rPr>
                        <a:t>Βραχιώνια  επικονδύλια διάμετρος  (cm)</a:t>
                      </a:r>
                      <a:endParaRPr lang="el-GR"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1600">
                          <a:effectLst/>
                        </a:rPr>
                        <a:t>7,4 ± 0,8</a:t>
                      </a:r>
                      <a:endParaRPr lang="el-GR" sz="1600">
                        <a:effectLst/>
                        <a:latin typeface="Calibri"/>
                        <a:ea typeface="Calibri"/>
                        <a:cs typeface="Times New Roman"/>
                      </a:endParaRPr>
                    </a:p>
                  </a:txBody>
                  <a:tcPr marL="68580" marR="68580" marT="0" marB="0"/>
                </a:tc>
              </a:tr>
              <a:tr h="282439">
                <a:tc>
                  <a:txBody>
                    <a:bodyPr/>
                    <a:lstStyle/>
                    <a:p>
                      <a:pPr algn="ctr">
                        <a:lnSpc>
                          <a:spcPct val="115000"/>
                        </a:lnSpc>
                        <a:spcAft>
                          <a:spcPts val="0"/>
                        </a:spcAft>
                      </a:pPr>
                      <a:r>
                        <a:rPr lang="el-GR" sz="1600">
                          <a:effectLst/>
                        </a:rPr>
                        <a:t>8</a:t>
                      </a:r>
                      <a:endParaRPr lang="el-GR"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1600">
                          <a:effectLst/>
                        </a:rPr>
                        <a:t>Διάμετρος καρπού (cm)</a:t>
                      </a:r>
                      <a:endParaRPr lang="el-GR"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1600">
                          <a:effectLst/>
                        </a:rPr>
                        <a:t>5.7± 0.5</a:t>
                      </a:r>
                      <a:endParaRPr lang="el-GR" sz="1600">
                        <a:effectLst/>
                        <a:latin typeface="Calibri"/>
                        <a:ea typeface="Calibri"/>
                        <a:cs typeface="Times New Roman"/>
                      </a:endParaRPr>
                    </a:p>
                  </a:txBody>
                  <a:tcPr marL="68580" marR="68580" marT="0" marB="0"/>
                </a:tc>
              </a:tr>
              <a:tr h="282439">
                <a:tc>
                  <a:txBody>
                    <a:bodyPr/>
                    <a:lstStyle/>
                    <a:p>
                      <a:pPr algn="ctr">
                        <a:lnSpc>
                          <a:spcPct val="115000"/>
                        </a:lnSpc>
                        <a:spcAft>
                          <a:spcPts val="0"/>
                        </a:spcAft>
                      </a:pPr>
                      <a:r>
                        <a:rPr lang="el-GR" sz="1600">
                          <a:effectLst/>
                        </a:rPr>
                        <a:t>9</a:t>
                      </a:r>
                      <a:endParaRPr lang="el-GR"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1600">
                          <a:effectLst/>
                        </a:rPr>
                        <a:t>Περιφέρεια του βραχίονα σε χαλάρωση(cm)</a:t>
                      </a:r>
                      <a:endParaRPr lang="el-GR"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1600">
                          <a:effectLst/>
                        </a:rPr>
                        <a:t>35.5 ± 4.7</a:t>
                      </a:r>
                      <a:endParaRPr lang="el-GR" sz="1600">
                        <a:effectLst/>
                        <a:latin typeface="Calibri"/>
                        <a:ea typeface="Calibri"/>
                        <a:cs typeface="Times New Roman"/>
                      </a:endParaRPr>
                    </a:p>
                  </a:txBody>
                  <a:tcPr marL="68580" marR="68580" marT="0" marB="0"/>
                </a:tc>
              </a:tr>
              <a:tr h="282439">
                <a:tc>
                  <a:txBody>
                    <a:bodyPr/>
                    <a:lstStyle/>
                    <a:p>
                      <a:pPr algn="ctr">
                        <a:lnSpc>
                          <a:spcPct val="115000"/>
                        </a:lnSpc>
                        <a:spcAft>
                          <a:spcPts val="0"/>
                        </a:spcAft>
                      </a:pPr>
                      <a:r>
                        <a:rPr lang="el-GR" sz="1600">
                          <a:effectLst/>
                        </a:rPr>
                        <a:t>10</a:t>
                      </a:r>
                      <a:endParaRPr lang="el-GR"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1600">
                          <a:effectLst/>
                        </a:rPr>
                        <a:t>Περιφέρεια του βραχίονα σε σύσπαση(cm)</a:t>
                      </a:r>
                      <a:endParaRPr lang="el-GR"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1600">
                          <a:effectLst/>
                        </a:rPr>
                        <a:t>38,1 ± 4,2</a:t>
                      </a:r>
                      <a:endParaRPr lang="el-GR" sz="1600">
                        <a:effectLst/>
                        <a:latin typeface="Calibri"/>
                        <a:ea typeface="Calibri"/>
                        <a:cs typeface="Times New Roman"/>
                      </a:endParaRPr>
                    </a:p>
                  </a:txBody>
                  <a:tcPr marL="68580" marR="68580" marT="0" marB="0"/>
                </a:tc>
              </a:tr>
              <a:tr h="282439">
                <a:tc>
                  <a:txBody>
                    <a:bodyPr/>
                    <a:lstStyle/>
                    <a:p>
                      <a:pPr algn="ctr">
                        <a:lnSpc>
                          <a:spcPct val="115000"/>
                        </a:lnSpc>
                        <a:spcAft>
                          <a:spcPts val="0"/>
                        </a:spcAft>
                      </a:pPr>
                      <a:r>
                        <a:rPr lang="el-GR" sz="1600">
                          <a:effectLst/>
                        </a:rPr>
                        <a:t>11</a:t>
                      </a:r>
                      <a:endParaRPr lang="el-GR"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1600">
                          <a:effectLst/>
                        </a:rPr>
                        <a:t>Περιφέρεια του πήχη (cm)</a:t>
                      </a:r>
                      <a:endParaRPr lang="el-GR"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1600">
                          <a:effectLst/>
                        </a:rPr>
                        <a:t>31,1±3,6</a:t>
                      </a:r>
                      <a:endParaRPr lang="el-GR" sz="1600">
                        <a:effectLst/>
                        <a:latin typeface="Calibri"/>
                        <a:ea typeface="Calibri"/>
                        <a:cs typeface="Times New Roman"/>
                      </a:endParaRPr>
                    </a:p>
                  </a:txBody>
                  <a:tcPr marL="68580" marR="68580" marT="0" marB="0"/>
                </a:tc>
              </a:tr>
              <a:tr h="282439">
                <a:tc>
                  <a:txBody>
                    <a:bodyPr/>
                    <a:lstStyle/>
                    <a:p>
                      <a:pPr algn="ctr">
                        <a:lnSpc>
                          <a:spcPct val="115000"/>
                        </a:lnSpc>
                        <a:spcAft>
                          <a:spcPts val="0"/>
                        </a:spcAft>
                      </a:pPr>
                      <a:r>
                        <a:rPr lang="el-GR" sz="1600">
                          <a:effectLst/>
                        </a:rPr>
                        <a:t>12</a:t>
                      </a:r>
                      <a:endParaRPr lang="el-GR"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1600">
                          <a:effectLst/>
                        </a:rPr>
                        <a:t>Περιφέρεια καρπού (cm)</a:t>
                      </a:r>
                      <a:endParaRPr lang="el-GR"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1600">
                          <a:effectLst/>
                        </a:rPr>
                        <a:t>18,1 ± 1,6</a:t>
                      </a:r>
                      <a:endParaRPr lang="el-GR" sz="1600">
                        <a:effectLst/>
                        <a:latin typeface="Calibri"/>
                        <a:ea typeface="Calibri"/>
                        <a:cs typeface="Times New Roman"/>
                      </a:endParaRPr>
                    </a:p>
                  </a:txBody>
                  <a:tcPr marL="68580" marR="68580" marT="0" marB="0"/>
                </a:tc>
              </a:tr>
              <a:tr h="282439">
                <a:tc>
                  <a:txBody>
                    <a:bodyPr/>
                    <a:lstStyle/>
                    <a:p>
                      <a:pPr algn="ctr">
                        <a:lnSpc>
                          <a:spcPct val="115000"/>
                        </a:lnSpc>
                        <a:spcAft>
                          <a:spcPts val="0"/>
                        </a:spcAft>
                      </a:pPr>
                      <a:r>
                        <a:rPr lang="el-GR" sz="1600">
                          <a:effectLst/>
                        </a:rPr>
                        <a:t>13</a:t>
                      </a:r>
                      <a:endParaRPr lang="el-GR"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1600">
                          <a:effectLst/>
                        </a:rPr>
                        <a:t>Περιφέρεια θώρακος (cm)</a:t>
                      </a:r>
                      <a:endParaRPr lang="el-GR"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1600">
                          <a:effectLst/>
                        </a:rPr>
                        <a:t>106.4 ± 11.0</a:t>
                      </a:r>
                      <a:endParaRPr lang="el-GR" sz="1600">
                        <a:effectLst/>
                        <a:latin typeface="Calibri"/>
                        <a:ea typeface="Calibri"/>
                        <a:cs typeface="Times New Roman"/>
                      </a:endParaRPr>
                    </a:p>
                  </a:txBody>
                  <a:tcPr marL="68580" marR="68580" marT="0" marB="0"/>
                </a:tc>
              </a:tr>
              <a:tr h="282439">
                <a:tc>
                  <a:txBody>
                    <a:bodyPr/>
                    <a:lstStyle/>
                    <a:p>
                      <a:pPr algn="ctr">
                        <a:lnSpc>
                          <a:spcPct val="115000"/>
                        </a:lnSpc>
                        <a:spcAft>
                          <a:spcPts val="0"/>
                        </a:spcAft>
                      </a:pPr>
                      <a:r>
                        <a:rPr lang="el-GR" sz="1600">
                          <a:effectLst/>
                        </a:rPr>
                        <a:t>14</a:t>
                      </a:r>
                      <a:endParaRPr lang="el-GR"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1600">
                          <a:effectLst/>
                        </a:rPr>
                        <a:t>Περιφέρεια μέσης (cm)</a:t>
                      </a:r>
                      <a:endParaRPr lang="el-GR"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1600">
                          <a:effectLst/>
                        </a:rPr>
                        <a:t>88,6 ± 13,1</a:t>
                      </a:r>
                      <a:endParaRPr lang="el-GR" sz="1600">
                        <a:effectLst/>
                        <a:latin typeface="Calibri"/>
                        <a:ea typeface="Calibri"/>
                        <a:cs typeface="Times New Roman"/>
                      </a:endParaRPr>
                    </a:p>
                  </a:txBody>
                  <a:tcPr marL="68580" marR="68580" marT="0" marB="0"/>
                </a:tc>
              </a:tr>
              <a:tr h="282439">
                <a:tc>
                  <a:txBody>
                    <a:bodyPr/>
                    <a:lstStyle/>
                    <a:p>
                      <a:pPr algn="ctr">
                        <a:lnSpc>
                          <a:spcPct val="115000"/>
                        </a:lnSpc>
                        <a:spcAft>
                          <a:spcPts val="0"/>
                        </a:spcAft>
                      </a:pPr>
                      <a:r>
                        <a:rPr lang="el-GR" sz="1600">
                          <a:effectLst/>
                        </a:rPr>
                        <a:t>15</a:t>
                      </a:r>
                      <a:endParaRPr lang="el-GR"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1600">
                          <a:effectLst/>
                        </a:rPr>
                        <a:t>Περιφέρεια γλουτών (cm)</a:t>
                      </a:r>
                      <a:endParaRPr lang="el-GR"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1600">
                          <a:effectLst/>
                        </a:rPr>
                        <a:t>102,5 ±9,0</a:t>
                      </a:r>
                      <a:endParaRPr lang="el-GR" sz="1600">
                        <a:effectLst/>
                        <a:latin typeface="Calibri"/>
                        <a:ea typeface="Calibri"/>
                        <a:cs typeface="Times New Roman"/>
                      </a:endParaRPr>
                    </a:p>
                  </a:txBody>
                  <a:tcPr marL="68580" marR="68580" marT="0" marB="0"/>
                </a:tc>
              </a:tr>
              <a:tr h="282439">
                <a:tc>
                  <a:txBody>
                    <a:bodyPr/>
                    <a:lstStyle/>
                    <a:p>
                      <a:pPr algn="ctr">
                        <a:lnSpc>
                          <a:spcPct val="115000"/>
                        </a:lnSpc>
                        <a:spcAft>
                          <a:spcPts val="0"/>
                        </a:spcAft>
                      </a:pPr>
                      <a:r>
                        <a:rPr lang="el-GR" sz="1600">
                          <a:effectLst/>
                        </a:rPr>
                        <a:t>16</a:t>
                      </a:r>
                      <a:endParaRPr lang="el-GR"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1600">
                          <a:effectLst/>
                        </a:rPr>
                        <a:t>Περιφέρεια γαστροκνημίου</a:t>
                      </a:r>
                      <a:endParaRPr lang="el-GR" sz="160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1600" dirty="0">
                          <a:effectLst/>
                        </a:rPr>
                        <a:t>40.9±5,8</a:t>
                      </a:r>
                      <a:endParaRPr lang="el-GR" sz="1600" dirty="0">
                        <a:effectLst/>
                        <a:latin typeface="Calibri"/>
                        <a:ea typeface="Calibri"/>
                        <a:cs typeface="Times New Roman"/>
                      </a:endParaRPr>
                    </a:p>
                  </a:txBody>
                  <a:tcPr marL="68580" marR="68580" marT="0" marB="0"/>
                </a:tc>
              </a:tr>
            </a:tbl>
          </a:graphicData>
        </a:graphic>
      </p:graphicFrame>
      <p:sp>
        <p:nvSpPr>
          <p:cNvPr id="4" name="TextBox 3"/>
          <p:cNvSpPr txBox="1"/>
          <p:nvPr/>
        </p:nvSpPr>
        <p:spPr>
          <a:xfrm>
            <a:off x="1835696" y="116632"/>
            <a:ext cx="5472608" cy="523220"/>
          </a:xfrm>
          <a:prstGeom prst="rect">
            <a:avLst/>
          </a:prstGeom>
          <a:solidFill>
            <a:schemeClr val="bg2">
              <a:lumMod val="90000"/>
            </a:schemeClr>
          </a:solidFill>
        </p:spPr>
        <p:txBody>
          <a:bodyPr wrap="square" rtlCol="0">
            <a:spAutoFit/>
          </a:bodyPr>
          <a:lstStyle/>
          <a:p>
            <a:pPr algn="ctr"/>
            <a:r>
              <a:rPr lang="el-GR" sz="2800" b="1" dirty="0" smtClean="0"/>
              <a:t>ΜΟΡΦΟΛΟΓΙΚΗ ΣΥΝΘΕΣΗ</a:t>
            </a:r>
            <a:endParaRPr lang="el-GR" sz="2800" b="1" dirty="0"/>
          </a:p>
        </p:txBody>
      </p:sp>
    </p:spTree>
    <p:extLst>
      <p:ext uri="{BB962C8B-B14F-4D97-AF65-F5344CB8AC3E}">
        <p14:creationId xmlns:p14="http://schemas.microsoft.com/office/powerpoint/2010/main" val="17276841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I:\546_orig.jpg"/>
          <p:cNvPicPr/>
          <p:nvPr/>
        </p:nvPicPr>
        <p:blipFill>
          <a:blip r:embed="rId2"/>
          <a:srcRect/>
          <a:stretch>
            <a:fillRect/>
          </a:stretch>
        </p:blipFill>
        <p:spPr bwMode="auto">
          <a:xfrm>
            <a:off x="117947" y="746396"/>
            <a:ext cx="1665218" cy="15482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8" descr="cp-as_1251944_a_x.jpg"/>
          <p:cNvPicPr/>
          <p:nvPr/>
        </p:nvPicPr>
        <p:blipFill>
          <a:blip r:embed="rId3"/>
          <a:srcRect/>
          <a:stretch>
            <a:fillRect/>
          </a:stretch>
        </p:blipFill>
        <p:spPr bwMode="auto">
          <a:xfrm>
            <a:off x="1925717" y="727530"/>
            <a:ext cx="1659521" cy="15671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Εικόνα 8" descr="Σχετική εικόνα"/>
          <p:cNvPicPr/>
          <p:nvPr/>
        </p:nvPicPr>
        <p:blipFill>
          <a:blip r:embed="rId4">
            <a:extLst>
              <a:ext uri="{28A0092B-C50C-407E-A947-70E740481C1C}">
                <a14:useLocalDpi xmlns:a14="http://schemas.microsoft.com/office/drawing/2010/main" val="0"/>
              </a:ext>
            </a:extLst>
          </a:blip>
          <a:srcRect/>
          <a:stretch>
            <a:fillRect/>
          </a:stretch>
        </p:blipFill>
        <p:spPr bwMode="auto">
          <a:xfrm>
            <a:off x="3712354" y="727531"/>
            <a:ext cx="1715702" cy="15708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Εικόνα 9" descr="Αποτέλεσμα εικόνας για ΑΣΚΗΣΕΙς ΚΟΙΛΙΑΚΩΝ"/>
          <p:cNvPicPr/>
          <p:nvPr/>
        </p:nvPicPr>
        <p:blipFill>
          <a:blip r:embed="rId5">
            <a:extLst>
              <a:ext uri="{BEBA8EAE-BF5A-486C-A8C5-ECC9F3942E4B}">
                <a14:imgProps xmlns:a14="http://schemas.microsoft.com/office/drawing/2010/main">
                  <a14:imgLayer r:embed="rId6">
                    <a14:imgEffect>
                      <a14:sharpenSoften amount="44000"/>
                    </a14:imgEffect>
                  </a14:imgLayer>
                </a14:imgProps>
              </a:ext>
              <a:ext uri="{28A0092B-C50C-407E-A947-70E740481C1C}">
                <a14:useLocalDpi xmlns:a14="http://schemas.microsoft.com/office/drawing/2010/main" val="0"/>
              </a:ext>
            </a:extLst>
          </a:blip>
          <a:srcRect/>
          <a:stretch>
            <a:fillRect/>
          </a:stretch>
        </p:blipFill>
        <p:spPr bwMode="auto">
          <a:xfrm>
            <a:off x="5580112" y="723393"/>
            <a:ext cx="1728192" cy="15708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8" descr="images.jpg"/>
          <p:cNvPicPr/>
          <p:nvPr/>
        </p:nvPicPr>
        <p:blipFill>
          <a:blip r:embed="rId7" cstate="print">
            <a:lum bright="14000"/>
            <a:extLst>
              <a:ext uri="{BEBA8EAE-BF5A-486C-A8C5-ECC9F3942E4B}">
                <a14:imgProps xmlns:a14="http://schemas.microsoft.com/office/drawing/2010/main">
                  <a14:imgLayer r:embed="rId8">
                    <a14:imgEffect>
                      <a14:sharpenSoften amount="54000"/>
                    </a14:imgEffect>
                    <a14:imgEffect>
                      <a14:saturation sat="66000"/>
                    </a14:imgEffect>
                  </a14:imgLayer>
                </a14:imgProps>
              </a:ext>
            </a:extLst>
          </a:blip>
          <a:srcRect l="8421" t="13333" r="10175" b="13333"/>
          <a:stretch>
            <a:fillRect/>
          </a:stretch>
        </p:blipFill>
        <p:spPr>
          <a:xfrm>
            <a:off x="7419497" y="727530"/>
            <a:ext cx="1616999" cy="15708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13" name="Group 82"/>
          <p:cNvGraphicFramePr>
            <a:graphicFrameLocks noGrp="1"/>
          </p:cNvGraphicFramePr>
          <p:nvPr>
            <p:extLst>
              <p:ext uri="{D42A27DB-BD31-4B8C-83A1-F6EECF244321}">
                <p14:modId xmlns:p14="http://schemas.microsoft.com/office/powerpoint/2010/main" val="1735523508"/>
              </p:ext>
            </p:extLst>
          </p:nvPr>
        </p:nvGraphicFramePr>
        <p:xfrm>
          <a:off x="90801" y="2597915"/>
          <a:ext cx="1665218" cy="3726384"/>
        </p:xfrm>
        <a:graphic>
          <a:graphicData uri="http://schemas.openxmlformats.org/drawingml/2006/table">
            <a:tbl>
              <a:tblPr/>
              <a:tblGrid>
                <a:gridCol w="845038"/>
                <a:gridCol w="820180"/>
              </a:tblGrid>
              <a:tr h="951017">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990000"/>
                          </a:solidFill>
                          <a:effectLst/>
                          <a:latin typeface="Times New Roman" pitchFamily="18" charset="0"/>
                          <a:cs typeface="Times New Roman" pitchFamily="18" charset="0"/>
                        </a:rPr>
                        <a:t>       </a:t>
                      </a:r>
                      <a:r>
                        <a:rPr kumimoji="0" lang="en-US" sz="1400" b="1" i="0" u="none" strike="noStrike" cap="none" normalizeH="0" baseline="0" dirty="0" smtClean="0">
                          <a:ln>
                            <a:noFill/>
                          </a:ln>
                          <a:solidFill>
                            <a:srgbClr val="990000"/>
                          </a:solidFill>
                          <a:effectLst/>
                          <a:latin typeface="Times New Roman" pitchFamily="18" charset="0"/>
                          <a:cs typeface="Times New Roman" pitchFamily="18" charset="0"/>
                        </a:rPr>
                        <a:t>Variable</a:t>
                      </a:r>
                      <a:r>
                        <a:rPr kumimoji="0" lang="en-US" sz="1400" b="1" i="0" u="none" strike="noStrike" cap="none" normalizeH="0" baseline="0" dirty="0" smtClean="0">
                          <a:ln>
                            <a:noFill/>
                          </a:ln>
                          <a:solidFill>
                            <a:schemeClr val="accent2"/>
                          </a:solidFill>
                          <a:effectLst/>
                          <a:latin typeface="Times New Roman" pitchFamily="18" charset="0"/>
                          <a:cs typeface="Times New Roman" pitchFamily="18" charset="0"/>
                        </a:rPr>
                        <a:t>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Times New Roman" pitchFamily="18" charset="0"/>
                          <a:cs typeface="Times New Roman" pitchFamily="18" charset="0"/>
                        </a:rPr>
                        <a:t>Weight</a:t>
                      </a:r>
                    </a:p>
                  </a:txBody>
                  <a:tcPr marL="68583" marR="6858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990000"/>
                          </a:solidFill>
                          <a:effectLst/>
                          <a:latin typeface="Times New Roman" pitchFamily="18" charset="0"/>
                          <a:cs typeface="Times New Roman" pitchFamily="18" charset="0"/>
                        </a:rPr>
                        <a:t>VO </a:t>
                      </a:r>
                      <a:r>
                        <a:rPr kumimoji="0" lang="en-US" sz="1600" b="1" i="0" u="none" strike="noStrike" cap="none" normalizeH="0" baseline="-25000" dirty="0" smtClean="0">
                          <a:ln>
                            <a:noFill/>
                          </a:ln>
                          <a:solidFill>
                            <a:srgbClr val="990000"/>
                          </a:solidFill>
                          <a:effectLst/>
                          <a:latin typeface="Times New Roman" pitchFamily="18" charset="0"/>
                          <a:cs typeface="Times New Roman" pitchFamily="18" charset="0"/>
                        </a:rPr>
                        <a:t>2max</a:t>
                      </a:r>
                      <a:r>
                        <a:rPr kumimoji="0" lang="en-US" sz="1600" b="1" i="0" u="none" strike="noStrike" cap="none" normalizeH="0" baseline="-25000" dirty="0" smtClean="0">
                          <a:ln>
                            <a:noFill/>
                          </a:ln>
                          <a:solidFill>
                            <a:schemeClr val="accent2"/>
                          </a:solidFill>
                          <a:effectLst/>
                          <a:latin typeface="Times New Roman" pitchFamily="18" charset="0"/>
                          <a:cs typeface="Times New Roman" pitchFamily="18" charset="0"/>
                        </a:rPr>
                        <a:t> </a:t>
                      </a:r>
                      <a:endParaRPr kumimoji="0" lang="en-US" sz="1600" b="1" i="0" u="none" strike="noStrike" cap="none" normalizeH="0" baseline="0" dirty="0" smtClean="0">
                        <a:ln>
                          <a:noFill/>
                        </a:ln>
                        <a:solidFill>
                          <a:schemeClr val="accent2"/>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Times New Roman" pitchFamily="18" charset="0"/>
                          <a:cs typeface="Times New Roman" pitchFamily="18" charset="0"/>
                        </a:rPr>
                        <a:t>(</a:t>
                      </a:r>
                      <a:r>
                        <a:rPr kumimoji="0" lang="de-DE" sz="1400" b="1" i="0" u="none" strike="noStrike" cap="none" normalizeH="0" baseline="0" dirty="0" smtClean="0">
                          <a:ln>
                            <a:noFill/>
                          </a:ln>
                          <a:solidFill>
                            <a:schemeClr val="accent2"/>
                          </a:solidFill>
                          <a:effectLst/>
                          <a:latin typeface="Times New Roman" pitchFamily="18" charset="0"/>
                          <a:cs typeface="Times New Roman" pitchFamily="18" charset="0"/>
                        </a:rPr>
                        <a:t>ml.kg</a:t>
                      </a:r>
                      <a:r>
                        <a:rPr kumimoji="0" lang="de-DE" sz="1400" b="1" i="0" u="none" strike="noStrike" cap="none" normalizeH="0" baseline="30000" dirty="0" smtClean="0">
                          <a:ln>
                            <a:noFill/>
                          </a:ln>
                          <a:solidFill>
                            <a:schemeClr val="accent2"/>
                          </a:solidFill>
                          <a:effectLst/>
                          <a:latin typeface="Times New Roman" pitchFamily="18" charset="0"/>
                          <a:cs typeface="Times New Roman" pitchFamily="18" charset="0"/>
                        </a:rPr>
                        <a:t> – 1 </a:t>
                      </a:r>
                      <a:r>
                        <a:rPr kumimoji="0" lang="en-US" sz="1400" b="1" i="0" u="none" strike="noStrike" cap="none" normalizeH="0" baseline="0" dirty="0" smtClean="0">
                          <a:ln>
                            <a:noFill/>
                          </a:ln>
                          <a:solidFill>
                            <a:schemeClr val="accent2"/>
                          </a:solidFill>
                          <a:effectLst/>
                          <a:latin typeface="Times New Roman" pitchFamily="18" charset="0"/>
                          <a:cs typeface="Times New Roman" pitchFamily="18" charset="0"/>
                        </a:rPr>
                        <a:t>.</a:t>
                      </a:r>
                      <a:r>
                        <a:rPr kumimoji="0" lang="de-DE" sz="1400" b="1" i="0" u="none" strike="noStrike" cap="none" normalizeH="0" baseline="0" dirty="0" smtClean="0">
                          <a:ln>
                            <a:noFill/>
                          </a:ln>
                          <a:solidFill>
                            <a:schemeClr val="accent2"/>
                          </a:solidFill>
                          <a:effectLst/>
                          <a:latin typeface="Times New Roman" pitchFamily="18" charset="0"/>
                          <a:cs typeface="Times New Roman" pitchFamily="18" charset="0"/>
                        </a:rPr>
                        <a:t> min</a:t>
                      </a:r>
                      <a:r>
                        <a:rPr kumimoji="0" lang="de-DE" sz="1400" b="1" i="0" u="none" strike="noStrike" cap="none" normalizeH="0" baseline="30000" dirty="0" smtClean="0">
                          <a:ln>
                            <a:noFill/>
                          </a:ln>
                          <a:solidFill>
                            <a:schemeClr val="accent2"/>
                          </a:solidFill>
                          <a:effectLst/>
                          <a:latin typeface="Times New Roman" pitchFamily="18" charset="0"/>
                          <a:cs typeface="Times New Roman" pitchFamily="18" charset="0"/>
                        </a:rPr>
                        <a:t>-1</a:t>
                      </a:r>
                      <a:r>
                        <a:rPr kumimoji="0" lang="en-US" sz="1400" b="1" i="0" u="none" strike="noStrike" cap="none" normalizeH="0" baseline="0" dirty="0" smtClean="0">
                          <a:ln>
                            <a:noFill/>
                          </a:ln>
                          <a:solidFill>
                            <a:schemeClr val="accent2"/>
                          </a:solidFill>
                          <a:effectLst/>
                          <a:latin typeface="Times New Roman" pitchFamily="18" charset="0"/>
                          <a:cs typeface="Times New Roman" pitchFamily="18" charset="0"/>
                        </a:rPr>
                        <a:t>) </a:t>
                      </a:r>
                    </a:p>
                  </a:txBody>
                  <a:tcPr marL="68583" marR="6858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96481">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de-DE" sz="1400" b="1" i="0" u="none" strike="noStrike" cap="none" normalizeH="0" baseline="0" dirty="0" smtClean="0">
                          <a:ln>
                            <a:noFill/>
                          </a:ln>
                          <a:solidFill>
                            <a:srgbClr val="000000"/>
                          </a:solidFill>
                          <a:effectLst/>
                          <a:latin typeface="Times New Roman" pitchFamily="18" charset="0"/>
                          <a:cs typeface="Times New Roman" pitchFamily="18" charset="0"/>
                        </a:rPr>
                        <a:t>55 kg</a:t>
                      </a:r>
                      <a:endParaRPr kumimoji="0" lang="en-US" sz="1400" b="1" i="0" u="none" strike="noStrike" cap="none" normalizeH="0" baseline="0" dirty="0" smtClean="0">
                        <a:ln>
                          <a:noFill/>
                        </a:ln>
                        <a:solidFill>
                          <a:srgbClr val="000000"/>
                        </a:solidFill>
                        <a:effectLst/>
                        <a:latin typeface="Times New Roman" pitchFamily="18" charset="0"/>
                        <a:cs typeface="Times New Roman" pitchFamily="18" charset="0"/>
                      </a:endParaRPr>
                    </a:p>
                  </a:txBody>
                  <a:tcPr marL="68583" marR="6858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Times New Roman" pitchFamily="18" charset="0"/>
                          <a:cs typeface="Times New Roman" pitchFamily="18" charset="0"/>
                        </a:rPr>
                        <a:t>62</a:t>
                      </a:r>
                    </a:p>
                  </a:txBody>
                  <a:tcPr marL="68583" marR="6858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96481">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de-DE" sz="1400" b="1" i="0" u="none" strike="noStrike" cap="none" normalizeH="0" baseline="0" dirty="0" smtClean="0">
                          <a:ln>
                            <a:noFill/>
                          </a:ln>
                          <a:solidFill>
                            <a:srgbClr val="000000"/>
                          </a:solidFill>
                          <a:effectLst/>
                          <a:latin typeface="Times New Roman" pitchFamily="18" charset="0"/>
                          <a:cs typeface="Times New Roman" pitchFamily="18" charset="0"/>
                        </a:rPr>
                        <a:t>60 kg</a:t>
                      </a:r>
                      <a:endParaRPr kumimoji="0" lang="en-US" sz="1400" b="1" i="0" u="none" strike="noStrike" cap="none" normalizeH="0" baseline="0" dirty="0" smtClean="0">
                        <a:ln>
                          <a:noFill/>
                        </a:ln>
                        <a:solidFill>
                          <a:srgbClr val="000000"/>
                        </a:solidFill>
                        <a:effectLst/>
                        <a:latin typeface="Times New Roman" pitchFamily="18" charset="0"/>
                        <a:cs typeface="Times New Roman" pitchFamily="18" charset="0"/>
                      </a:endParaRPr>
                    </a:p>
                  </a:txBody>
                  <a:tcPr marL="68583" marR="6858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Times New Roman" pitchFamily="18" charset="0"/>
                          <a:cs typeface="Times New Roman" pitchFamily="18" charset="0"/>
                        </a:rPr>
                        <a:t>58</a:t>
                      </a:r>
                    </a:p>
                  </a:txBody>
                  <a:tcPr marL="68583" marR="6858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396481">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Times New Roman" pitchFamily="18" charset="0"/>
                          <a:cs typeface="Times New Roman" pitchFamily="18" charset="0"/>
                        </a:rPr>
                        <a:t>66 kg</a:t>
                      </a:r>
                    </a:p>
                  </a:txBody>
                  <a:tcPr marL="68583" marR="6858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Times New Roman" pitchFamily="18" charset="0"/>
                          <a:cs typeface="Times New Roman" pitchFamily="18" charset="0"/>
                        </a:rPr>
                        <a:t>62</a:t>
                      </a:r>
                    </a:p>
                  </a:txBody>
                  <a:tcPr marL="68583" marR="6858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96481">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Times New Roman" pitchFamily="18" charset="0"/>
                          <a:cs typeface="Times New Roman" pitchFamily="18" charset="0"/>
                        </a:rPr>
                        <a:t>74 kg</a:t>
                      </a:r>
                    </a:p>
                  </a:txBody>
                  <a:tcPr marL="68583" marR="6858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Times New Roman" pitchFamily="18" charset="0"/>
                          <a:cs typeface="Times New Roman" pitchFamily="18" charset="0"/>
                        </a:rPr>
                        <a:t>59</a:t>
                      </a:r>
                    </a:p>
                  </a:txBody>
                  <a:tcPr marL="68583" marR="6858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396481">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Times New Roman" pitchFamily="18" charset="0"/>
                          <a:cs typeface="Times New Roman" pitchFamily="18" charset="0"/>
                        </a:rPr>
                        <a:t>84 kg</a:t>
                      </a:r>
                    </a:p>
                  </a:txBody>
                  <a:tcPr marL="68583" marR="6858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Times New Roman" pitchFamily="18" charset="0"/>
                          <a:cs typeface="Times New Roman" pitchFamily="18" charset="0"/>
                        </a:rPr>
                        <a:t>53</a:t>
                      </a:r>
                    </a:p>
                  </a:txBody>
                  <a:tcPr marL="68583" marR="6858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96481">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Times New Roman" pitchFamily="18" charset="0"/>
                          <a:cs typeface="Times New Roman" pitchFamily="18" charset="0"/>
                        </a:rPr>
                        <a:t>96 kg</a:t>
                      </a:r>
                    </a:p>
                  </a:txBody>
                  <a:tcPr marL="68583" marR="6858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Times New Roman" pitchFamily="18" charset="0"/>
                          <a:cs typeface="Times New Roman" pitchFamily="18" charset="0"/>
                        </a:rPr>
                        <a:t>50</a:t>
                      </a:r>
                    </a:p>
                  </a:txBody>
                  <a:tcPr marL="68583" marR="6858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396481">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Times New Roman" pitchFamily="18" charset="0"/>
                          <a:cs typeface="Times New Roman" pitchFamily="18" charset="0"/>
                        </a:rPr>
                        <a:t>120 kg</a:t>
                      </a:r>
                    </a:p>
                  </a:txBody>
                  <a:tcPr marL="68583" marR="6858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Times New Roman" pitchFamily="18" charset="0"/>
                          <a:cs typeface="Times New Roman" pitchFamily="18" charset="0"/>
                        </a:rPr>
                        <a:t>44</a:t>
                      </a:r>
                    </a:p>
                  </a:txBody>
                  <a:tcPr marL="68583" marR="6858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bl>
          </a:graphicData>
        </a:graphic>
      </p:graphicFrame>
      <p:graphicFrame>
        <p:nvGraphicFramePr>
          <p:cNvPr id="14" name="Group 89"/>
          <p:cNvGraphicFramePr>
            <a:graphicFrameLocks noGrp="1"/>
          </p:cNvGraphicFramePr>
          <p:nvPr>
            <p:extLst>
              <p:ext uri="{D42A27DB-BD31-4B8C-83A1-F6EECF244321}">
                <p14:modId xmlns:p14="http://schemas.microsoft.com/office/powerpoint/2010/main" val="3220665864"/>
              </p:ext>
            </p:extLst>
          </p:nvPr>
        </p:nvGraphicFramePr>
        <p:xfrm>
          <a:off x="1907703" y="2590754"/>
          <a:ext cx="1659521" cy="3744413"/>
        </p:xfrm>
        <a:graphic>
          <a:graphicData uri="http://schemas.openxmlformats.org/drawingml/2006/table">
            <a:tbl>
              <a:tblPr/>
              <a:tblGrid>
                <a:gridCol w="827768"/>
                <a:gridCol w="831753"/>
              </a:tblGrid>
              <a:tr h="98333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Times New Roman" pitchFamily="18" charset="0"/>
                          <a:cs typeface="Times New Roman" pitchFamily="18" charset="0"/>
                        </a:rPr>
                        <a:t>Variable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Times New Roman" pitchFamily="18" charset="0"/>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Times New Roman" pitchFamily="18" charset="0"/>
                          <a:cs typeface="Times New Roman" pitchFamily="18" charset="0"/>
                        </a:rPr>
                        <a:t>Subjects</a:t>
                      </a:r>
                    </a:p>
                  </a:txBody>
                  <a:tcPr marL="68579" marR="685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Times New Roman" pitchFamily="18" charset="0"/>
                          <a:cs typeface="Times New Roman" pitchFamily="18" charset="0"/>
                        </a:rPr>
                        <a:t>Push – ups</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accent2"/>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Times New Roman" pitchFamily="18" charset="0"/>
                          <a:cs typeface="Times New Roman" pitchFamily="18" charset="0"/>
                        </a:rPr>
                        <a:t>(n / min)</a:t>
                      </a:r>
                    </a:p>
                  </a:txBody>
                  <a:tcPr marL="68579" marR="685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944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Times New Roman" pitchFamily="18" charset="0"/>
                          <a:cs typeface="Times New Roman" pitchFamily="18" charset="0"/>
                        </a:rPr>
                        <a:t>55 kg</a:t>
                      </a:r>
                    </a:p>
                  </a:txBody>
                  <a:tcPr marL="68579" marR="685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Times New Roman" pitchFamily="18" charset="0"/>
                          <a:cs typeface="Times New Roman" pitchFamily="18" charset="0"/>
                        </a:rPr>
                        <a:t>85</a:t>
                      </a:r>
                    </a:p>
                  </a:txBody>
                  <a:tcPr marL="68579" marR="685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944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Times New Roman" pitchFamily="18" charset="0"/>
                          <a:cs typeface="Times New Roman" pitchFamily="18" charset="0"/>
                        </a:rPr>
                        <a:t>60 kg</a:t>
                      </a:r>
                    </a:p>
                  </a:txBody>
                  <a:tcPr marL="68579" marR="685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cs typeface="Times New Roman" pitchFamily="18" charset="0"/>
                        </a:rPr>
                        <a:t>80</a:t>
                      </a:r>
                    </a:p>
                  </a:txBody>
                  <a:tcPr marL="68579" marR="685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3944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Times New Roman" pitchFamily="18" charset="0"/>
                          <a:cs typeface="Times New Roman" pitchFamily="18" charset="0"/>
                        </a:rPr>
                        <a:t>66 kg</a:t>
                      </a:r>
                    </a:p>
                  </a:txBody>
                  <a:tcPr marL="68579" marR="685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cs typeface="Times New Roman" pitchFamily="18" charset="0"/>
                        </a:rPr>
                        <a:t>80</a:t>
                      </a:r>
                    </a:p>
                  </a:txBody>
                  <a:tcPr marL="68579" marR="685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944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Times New Roman" pitchFamily="18" charset="0"/>
                          <a:cs typeface="Times New Roman" pitchFamily="18" charset="0"/>
                        </a:rPr>
                        <a:t>74 kg</a:t>
                      </a:r>
                    </a:p>
                  </a:txBody>
                  <a:tcPr marL="68579" marR="685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Times New Roman" pitchFamily="18" charset="0"/>
                          <a:cs typeface="Times New Roman" pitchFamily="18" charset="0"/>
                        </a:rPr>
                        <a:t>77</a:t>
                      </a:r>
                    </a:p>
                  </a:txBody>
                  <a:tcPr marL="68579" marR="685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3944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Times New Roman" pitchFamily="18" charset="0"/>
                          <a:cs typeface="Times New Roman" pitchFamily="18" charset="0"/>
                        </a:rPr>
                        <a:t>84 kg</a:t>
                      </a:r>
                    </a:p>
                  </a:txBody>
                  <a:tcPr marL="68579" marR="685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Times New Roman" pitchFamily="18" charset="0"/>
                          <a:cs typeface="Times New Roman" pitchFamily="18" charset="0"/>
                        </a:rPr>
                        <a:t>74</a:t>
                      </a:r>
                    </a:p>
                  </a:txBody>
                  <a:tcPr marL="68579" marR="685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944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Times New Roman" pitchFamily="18" charset="0"/>
                          <a:cs typeface="Times New Roman" pitchFamily="18" charset="0"/>
                        </a:rPr>
                        <a:t>96 kg</a:t>
                      </a:r>
                    </a:p>
                  </a:txBody>
                  <a:tcPr marL="68579" marR="685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cs typeface="Times New Roman" pitchFamily="18" charset="0"/>
                        </a:rPr>
                        <a:t>81</a:t>
                      </a:r>
                    </a:p>
                  </a:txBody>
                  <a:tcPr marL="68579" marR="685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3944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Times New Roman" pitchFamily="18" charset="0"/>
                          <a:cs typeface="Times New Roman" pitchFamily="18" charset="0"/>
                        </a:rPr>
                        <a:t>120 kg</a:t>
                      </a:r>
                    </a:p>
                  </a:txBody>
                  <a:tcPr marL="68579" marR="685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Times New Roman" pitchFamily="18" charset="0"/>
                          <a:cs typeface="Times New Roman" pitchFamily="18" charset="0"/>
                        </a:rPr>
                        <a:t>60</a:t>
                      </a:r>
                    </a:p>
                  </a:txBody>
                  <a:tcPr marL="68579" marR="685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bl>
          </a:graphicData>
        </a:graphic>
      </p:graphicFrame>
      <p:graphicFrame>
        <p:nvGraphicFramePr>
          <p:cNvPr id="15" name="Group 89"/>
          <p:cNvGraphicFramePr>
            <a:graphicFrameLocks noGrp="1"/>
          </p:cNvGraphicFramePr>
          <p:nvPr>
            <p:extLst>
              <p:ext uri="{D42A27DB-BD31-4B8C-83A1-F6EECF244321}">
                <p14:modId xmlns:p14="http://schemas.microsoft.com/office/powerpoint/2010/main" val="2824709253"/>
              </p:ext>
            </p:extLst>
          </p:nvPr>
        </p:nvGraphicFramePr>
        <p:xfrm>
          <a:off x="3755106" y="2590754"/>
          <a:ext cx="1672950" cy="3744414"/>
        </p:xfrm>
        <a:graphic>
          <a:graphicData uri="http://schemas.openxmlformats.org/drawingml/2006/table">
            <a:tbl>
              <a:tblPr/>
              <a:tblGrid>
                <a:gridCol w="835135"/>
                <a:gridCol w="837815"/>
              </a:tblGrid>
              <a:tr h="97975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Times New Roman" pitchFamily="18" charset="0"/>
                          <a:cs typeface="Times New Roman" pitchFamily="18" charset="0"/>
                        </a:rPr>
                        <a:t>Variable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Times New Roman" pitchFamily="18" charset="0"/>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Times New Roman" pitchFamily="18" charset="0"/>
                          <a:cs typeface="Times New Roman" pitchFamily="18" charset="0"/>
                        </a:rPr>
                        <a:t>Subjects</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Times New Roman" pitchFamily="18" charset="0"/>
                          <a:cs typeface="Times New Roman" pitchFamily="18" charset="0"/>
                        </a:rPr>
                        <a:t>Pull – ups</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accent2"/>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Times New Roman" pitchFamily="18" charset="0"/>
                          <a:cs typeface="Times New Roman" pitchFamily="18" charset="0"/>
                        </a:rPr>
                        <a:t>(n)</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8840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Times New Roman" pitchFamily="18" charset="0"/>
                          <a:cs typeface="Times New Roman" pitchFamily="18" charset="0"/>
                        </a:rPr>
                        <a:t>55 kg</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Times New Roman" pitchFamily="18" charset="0"/>
                          <a:cs typeface="Times New Roman" pitchFamily="18" charset="0"/>
                        </a:rPr>
                        <a:t>60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46836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Times New Roman" pitchFamily="18" charset="0"/>
                          <a:cs typeface="Times New Roman" pitchFamily="18" charset="0"/>
                        </a:rPr>
                        <a:t>60 kg</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cs typeface="Times New Roman" pitchFamily="18" charset="0"/>
                        </a:rPr>
                        <a:t>52</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3596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Times New Roman" pitchFamily="18" charset="0"/>
                          <a:cs typeface="Times New Roman" pitchFamily="18" charset="0"/>
                        </a:rPr>
                        <a:t>66 kg</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cs typeface="Times New Roman" pitchFamily="18" charset="0"/>
                        </a:rPr>
                        <a:t>58</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8967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Times New Roman" pitchFamily="18" charset="0"/>
                          <a:cs typeface="Times New Roman" pitchFamily="18" charset="0"/>
                        </a:rPr>
                        <a:t>74 kg</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cs typeface="Times New Roman" pitchFamily="18" charset="0"/>
                        </a:rPr>
                        <a:t>47</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3596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Times New Roman" pitchFamily="18" charset="0"/>
                          <a:cs typeface="Times New Roman" pitchFamily="18" charset="0"/>
                        </a:rPr>
                        <a:t>84 kg</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cs typeface="Times New Roman" pitchFamily="18" charset="0"/>
                        </a:rPr>
                        <a:t>42</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596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Times New Roman" pitchFamily="18" charset="0"/>
                          <a:cs typeface="Times New Roman" pitchFamily="18" charset="0"/>
                        </a:rPr>
                        <a:t>96 kg</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cs typeface="Times New Roman" pitchFamily="18" charset="0"/>
                        </a:rPr>
                        <a:t>32</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43911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Times New Roman" pitchFamily="18" charset="0"/>
                          <a:cs typeface="Times New Roman" pitchFamily="18" charset="0"/>
                        </a:rPr>
                        <a:t>120 kg</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Times New Roman" pitchFamily="18" charset="0"/>
                          <a:cs typeface="Times New Roman" pitchFamily="18" charset="0"/>
                        </a:rPr>
                        <a:t>27</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bl>
          </a:graphicData>
        </a:graphic>
      </p:graphicFrame>
      <p:sp>
        <p:nvSpPr>
          <p:cNvPr id="16" name="Βέλος προς τα κάτω 15"/>
          <p:cNvSpPr/>
          <p:nvPr/>
        </p:nvSpPr>
        <p:spPr>
          <a:xfrm>
            <a:off x="2593447" y="2330074"/>
            <a:ext cx="288032" cy="267829"/>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FFC000"/>
              </a:solidFill>
            </a:endParaRPr>
          </a:p>
        </p:txBody>
      </p:sp>
      <p:sp>
        <p:nvSpPr>
          <p:cNvPr id="17" name="Βέλος προς τα κάτω 16"/>
          <p:cNvSpPr/>
          <p:nvPr/>
        </p:nvSpPr>
        <p:spPr>
          <a:xfrm>
            <a:off x="728144" y="2322925"/>
            <a:ext cx="288032" cy="267829"/>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FFC000"/>
              </a:solidFill>
            </a:endParaRPr>
          </a:p>
        </p:txBody>
      </p:sp>
      <p:sp>
        <p:nvSpPr>
          <p:cNvPr id="18" name="Βέλος προς τα κάτω 17"/>
          <p:cNvSpPr/>
          <p:nvPr/>
        </p:nvSpPr>
        <p:spPr>
          <a:xfrm>
            <a:off x="4413416" y="2330073"/>
            <a:ext cx="288032" cy="267829"/>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FFC000"/>
              </a:solidFill>
            </a:endParaRPr>
          </a:p>
        </p:txBody>
      </p:sp>
      <p:graphicFrame>
        <p:nvGraphicFramePr>
          <p:cNvPr id="19" name="Group 89"/>
          <p:cNvGraphicFramePr>
            <a:graphicFrameLocks noGrp="1"/>
          </p:cNvGraphicFramePr>
          <p:nvPr>
            <p:extLst>
              <p:ext uri="{D42A27DB-BD31-4B8C-83A1-F6EECF244321}">
                <p14:modId xmlns:p14="http://schemas.microsoft.com/office/powerpoint/2010/main" val="1672449735"/>
              </p:ext>
            </p:extLst>
          </p:nvPr>
        </p:nvGraphicFramePr>
        <p:xfrm>
          <a:off x="5580112" y="2614055"/>
          <a:ext cx="1731881" cy="3695263"/>
        </p:xfrm>
        <a:graphic>
          <a:graphicData uri="http://schemas.openxmlformats.org/drawingml/2006/table">
            <a:tbl>
              <a:tblPr/>
              <a:tblGrid>
                <a:gridCol w="926148"/>
                <a:gridCol w="805733"/>
              </a:tblGrid>
              <a:tr h="966971">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Times New Roman" pitchFamily="18" charset="0"/>
                          <a:cs typeface="Times New Roman" pitchFamily="18" charset="0"/>
                        </a:rPr>
                        <a:t>Variable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Times New Roman" pitchFamily="18" charset="0"/>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Times New Roman" pitchFamily="18" charset="0"/>
                          <a:cs typeface="Times New Roman" pitchFamily="18" charset="0"/>
                        </a:rPr>
                        <a:t>Subjects</a:t>
                      </a:r>
                    </a:p>
                  </a:txBody>
                  <a:tcPr marL="68562" marR="68562"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BBE0E3"/>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Times New Roman" pitchFamily="18" charset="0"/>
                          <a:cs typeface="Times New Roman" pitchFamily="18" charset="0"/>
                        </a:rPr>
                        <a:t>Sit – ups</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accent2"/>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Times New Roman" pitchFamily="18" charset="0"/>
                          <a:cs typeface="Times New Roman" pitchFamily="18" charset="0"/>
                        </a:rPr>
                        <a:t>(n / min)</a:t>
                      </a:r>
                    </a:p>
                  </a:txBody>
                  <a:tcPr marL="68562" marR="68562"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BBE0E3"/>
                    </a:solidFill>
                  </a:tcPr>
                </a:tc>
              </a:tr>
              <a:tr h="389756">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55 kg</a:t>
                      </a:r>
                    </a:p>
                  </a:txBody>
                  <a:tcPr marL="68562" marR="68562"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80</a:t>
                      </a:r>
                    </a:p>
                  </a:txBody>
                  <a:tcPr marL="68562" marR="68562"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r>
              <a:tr h="389756">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60 kg</a:t>
                      </a:r>
                    </a:p>
                  </a:txBody>
                  <a:tcPr marL="68562" marR="68562"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75</a:t>
                      </a:r>
                    </a:p>
                  </a:txBody>
                  <a:tcPr marL="68562" marR="68562"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r>
              <a:tr h="389756">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66 kg</a:t>
                      </a:r>
                    </a:p>
                  </a:txBody>
                  <a:tcPr marL="68562" marR="68562"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83</a:t>
                      </a:r>
                    </a:p>
                  </a:txBody>
                  <a:tcPr marL="68562" marR="68562"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r>
              <a:tr h="389756">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74 kg</a:t>
                      </a:r>
                    </a:p>
                  </a:txBody>
                  <a:tcPr marL="68562" marR="68562"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83</a:t>
                      </a:r>
                    </a:p>
                  </a:txBody>
                  <a:tcPr marL="68562" marR="68562"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r>
              <a:tr h="389756">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84 kg</a:t>
                      </a:r>
                    </a:p>
                  </a:txBody>
                  <a:tcPr marL="68562" marR="68562"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82</a:t>
                      </a:r>
                    </a:p>
                  </a:txBody>
                  <a:tcPr marL="68562" marR="68562"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r>
              <a:tr h="389756">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96 kg</a:t>
                      </a:r>
                    </a:p>
                  </a:txBody>
                  <a:tcPr marL="68562" marR="68562"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81</a:t>
                      </a:r>
                    </a:p>
                  </a:txBody>
                  <a:tcPr marL="68562" marR="68562"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r>
              <a:tr h="389756">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120 kg</a:t>
                      </a:r>
                    </a:p>
                  </a:txBody>
                  <a:tcPr marL="68562" marR="68562"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74</a:t>
                      </a:r>
                    </a:p>
                  </a:txBody>
                  <a:tcPr marL="68562" marR="68562"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r>
            </a:tbl>
          </a:graphicData>
        </a:graphic>
      </p:graphicFrame>
      <p:sp>
        <p:nvSpPr>
          <p:cNvPr id="20" name="Βέλος προς τα κάτω 19"/>
          <p:cNvSpPr/>
          <p:nvPr/>
        </p:nvSpPr>
        <p:spPr>
          <a:xfrm>
            <a:off x="8083980" y="2342615"/>
            <a:ext cx="288032" cy="267829"/>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FFC000"/>
              </a:solidFill>
            </a:endParaRPr>
          </a:p>
        </p:txBody>
      </p:sp>
      <p:graphicFrame>
        <p:nvGraphicFramePr>
          <p:cNvPr id="21" name="Group 82"/>
          <p:cNvGraphicFramePr>
            <a:graphicFrameLocks noGrp="1"/>
          </p:cNvGraphicFramePr>
          <p:nvPr>
            <p:extLst>
              <p:ext uri="{D42A27DB-BD31-4B8C-83A1-F6EECF244321}">
                <p14:modId xmlns:p14="http://schemas.microsoft.com/office/powerpoint/2010/main" val="3025394244"/>
              </p:ext>
            </p:extLst>
          </p:nvPr>
        </p:nvGraphicFramePr>
        <p:xfrm>
          <a:off x="7434062" y="2610447"/>
          <a:ext cx="1587866" cy="3698870"/>
        </p:xfrm>
        <a:graphic>
          <a:graphicData uri="http://schemas.openxmlformats.org/drawingml/2006/table">
            <a:tbl>
              <a:tblPr/>
              <a:tblGrid>
                <a:gridCol w="878658"/>
                <a:gridCol w="709208"/>
              </a:tblGrid>
              <a:tr h="1213359">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accent2"/>
                          </a:solidFill>
                          <a:effectLst/>
                          <a:latin typeface="Times New Roman" pitchFamily="18" charset="0"/>
                          <a:cs typeface="Times New Roman" pitchFamily="18" charset="0"/>
                        </a:rPr>
                        <a:t>             Variable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accent2"/>
                          </a:solidFill>
                          <a:effectLst/>
                          <a:latin typeface="Times New Roman" pitchFamily="18" charset="0"/>
                          <a:cs typeface="Times New Roman" pitchFamily="18" charset="0"/>
                        </a:rPr>
                        <a:t>Subjects</a:t>
                      </a:r>
                    </a:p>
                  </a:txBody>
                  <a:tcPr marL="68583" marR="68583"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BBE0E3"/>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accent2"/>
                          </a:solidFill>
                          <a:effectLst/>
                          <a:latin typeface="Times New Roman" pitchFamily="18" charset="0"/>
                          <a:cs typeface="Times New Roman" pitchFamily="18" charset="0"/>
                        </a:rPr>
                        <a:t>Long  jump</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accent2"/>
                          </a:solidFill>
                          <a:effectLst/>
                          <a:latin typeface="Times New Roman" pitchFamily="18" charset="0"/>
                          <a:cs typeface="Times New Roman" pitchFamily="18" charset="0"/>
                        </a:rPr>
                        <a:t>(cm)</a:t>
                      </a:r>
                    </a:p>
                  </a:txBody>
                  <a:tcPr marL="68583" marR="68583"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BBE0E3"/>
                    </a:solidFill>
                  </a:tcPr>
                </a:tc>
              </a:tr>
              <a:tr h="355073">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de-DE" sz="1600" b="1" i="0" u="none" strike="noStrike" cap="none" normalizeH="0" baseline="0" dirty="0" smtClean="0">
                          <a:ln>
                            <a:noFill/>
                          </a:ln>
                          <a:solidFill>
                            <a:srgbClr val="000000"/>
                          </a:solidFill>
                          <a:effectLst/>
                          <a:latin typeface="Times New Roman" pitchFamily="18" charset="0"/>
                          <a:cs typeface="Times New Roman" pitchFamily="18" charset="0"/>
                        </a:rPr>
                        <a:t>55 kg</a:t>
                      </a:r>
                      <a:endParaRPr kumimoji="0" lang="en-US" sz="1600" b="1" i="0" u="none" strike="noStrike" cap="none" normalizeH="0" baseline="0" dirty="0" smtClean="0">
                        <a:ln>
                          <a:noFill/>
                        </a:ln>
                        <a:solidFill>
                          <a:srgbClr val="000000"/>
                        </a:solidFill>
                        <a:effectLst/>
                        <a:latin typeface="Times New Roman" pitchFamily="18" charset="0"/>
                        <a:cs typeface="Times New Roman" pitchFamily="18" charset="0"/>
                      </a:endParaRPr>
                    </a:p>
                  </a:txBody>
                  <a:tcPr marL="68583" marR="68583"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260</a:t>
                      </a:r>
                    </a:p>
                  </a:txBody>
                  <a:tcPr marL="68583" marR="68583"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r>
              <a:tr h="355073">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de-DE" sz="1600" b="1" i="0" u="none" strike="noStrike" cap="none" normalizeH="0" baseline="0" smtClean="0">
                          <a:ln>
                            <a:noFill/>
                          </a:ln>
                          <a:solidFill>
                            <a:srgbClr val="000000"/>
                          </a:solidFill>
                          <a:effectLst/>
                          <a:latin typeface="Times New Roman" pitchFamily="18" charset="0"/>
                          <a:cs typeface="Times New Roman" pitchFamily="18" charset="0"/>
                        </a:rPr>
                        <a:t>60 kg</a:t>
                      </a:r>
                      <a:endParaRPr kumimoji="0" lang="en-US" sz="1600" b="1" i="0" u="none" strike="noStrike" cap="none" normalizeH="0" baseline="0" smtClean="0">
                        <a:ln>
                          <a:noFill/>
                        </a:ln>
                        <a:solidFill>
                          <a:srgbClr val="000000"/>
                        </a:solidFill>
                        <a:effectLst/>
                        <a:latin typeface="Times New Roman" pitchFamily="18" charset="0"/>
                        <a:cs typeface="Times New Roman" pitchFamily="18" charset="0"/>
                      </a:endParaRPr>
                    </a:p>
                  </a:txBody>
                  <a:tcPr marL="68583" marR="68583"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255</a:t>
                      </a:r>
                    </a:p>
                  </a:txBody>
                  <a:tcPr marL="68583" marR="68583"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r>
              <a:tr h="355073">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Times New Roman" pitchFamily="18" charset="0"/>
                          <a:cs typeface="Times New Roman" pitchFamily="18" charset="0"/>
                        </a:rPr>
                        <a:t>66 kg</a:t>
                      </a:r>
                    </a:p>
                  </a:txBody>
                  <a:tcPr marL="68583" marR="68583"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275</a:t>
                      </a:r>
                    </a:p>
                  </a:txBody>
                  <a:tcPr marL="68583" marR="68583"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r>
              <a:tr h="355073">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Times New Roman" pitchFamily="18" charset="0"/>
                          <a:cs typeface="Times New Roman" pitchFamily="18" charset="0"/>
                        </a:rPr>
                        <a:t>74 kg</a:t>
                      </a:r>
                    </a:p>
                  </a:txBody>
                  <a:tcPr marL="68583" marR="68583"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284</a:t>
                      </a:r>
                    </a:p>
                  </a:txBody>
                  <a:tcPr marL="68583" marR="68583"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r>
              <a:tr h="355073">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Times New Roman" pitchFamily="18" charset="0"/>
                          <a:cs typeface="Times New Roman" pitchFamily="18" charset="0"/>
                        </a:rPr>
                        <a:t>84 kg</a:t>
                      </a:r>
                    </a:p>
                  </a:txBody>
                  <a:tcPr marL="68583" marR="68583"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282</a:t>
                      </a:r>
                    </a:p>
                  </a:txBody>
                  <a:tcPr marL="68583" marR="68583"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r>
              <a:tr h="355073">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Times New Roman" pitchFamily="18" charset="0"/>
                          <a:cs typeface="Times New Roman" pitchFamily="18" charset="0"/>
                        </a:rPr>
                        <a:t>96 kg</a:t>
                      </a:r>
                    </a:p>
                  </a:txBody>
                  <a:tcPr marL="68583" marR="68583"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257</a:t>
                      </a:r>
                    </a:p>
                  </a:txBody>
                  <a:tcPr marL="68583" marR="68583"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r>
              <a:tr h="355073">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120 kg</a:t>
                      </a:r>
                    </a:p>
                  </a:txBody>
                  <a:tcPr marL="68583" marR="68583"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269</a:t>
                      </a:r>
                    </a:p>
                  </a:txBody>
                  <a:tcPr marL="68583" marR="68583"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r>
            </a:tbl>
          </a:graphicData>
        </a:graphic>
      </p:graphicFrame>
      <p:sp>
        <p:nvSpPr>
          <p:cNvPr id="22" name="Βέλος προς τα κάτω 21"/>
          <p:cNvSpPr/>
          <p:nvPr/>
        </p:nvSpPr>
        <p:spPr>
          <a:xfrm>
            <a:off x="6300192" y="2298398"/>
            <a:ext cx="288032" cy="267829"/>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FFC000"/>
              </a:solidFill>
            </a:endParaRPr>
          </a:p>
        </p:txBody>
      </p:sp>
      <p:sp>
        <p:nvSpPr>
          <p:cNvPr id="23" name="TextBox 22"/>
          <p:cNvSpPr txBox="1"/>
          <p:nvPr/>
        </p:nvSpPr>
        <p:spPr>
          <a:xfrm>
            <a:off x="179512" y="207634"/>
            <a:ext cx="8964488" cy="400110"/>
          </a:xfrm>
          <a:prstGeom prst="rect">
            <a:avLst/>
          </a:prstGeom>
          <a:noFill/>
        </p:spPr>
        <p:txBody>
          <a:bodyPr wrap="square" rtlCol="0">
            <a:spAutoFit/>
          </a:bodyPr>
          <a:lstStyle/>
          <a:p>
            <a:pPr algn="ctr"/>
            <a:r>
              <a:rPr lang="el-GR" sz="2000" b="1" dirty="0" smtClean="0">
                <a:solidFill>
                  <a:srgbClr val="C00000"/>
                </a:solidFill>
              </a:rPr>
              <a:t>ΟΙ ΝΟΡΜΕΣ ΤΗΣ ΓΕΝΙΚΗΣ ΦΥΣΙΚΗΣ ΚΑΤΑΣΤΑΣΗΣ ΤΩΝ ΙΡΑΝΩΝ ΠΡΩΤΑΘΛΗΤΩΝ</a:t>
            </a:r>
            <a:endParaRPr lang="el-GR" sz="2000" b="1" dirty="0">
              <a:solidFill>
                <a:srgbClr val="C00000"/>
              </a:solidFill>
            </a:endParaRPr>
          </a:p>
        </p:txBody>
      </p:sp>
    </p:spTree>
    <p:extLst>
      <p:ext uri="{BB962C8B-B14F-4D97-AF65-F5344CB8AC3E}">
        <p14:creationId xmlns:p14="http://schemas.microsoft.com/office/powerpoint/2010/main" val="240638478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264" y="2363966"/>
            <a:ext cx="8229600"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Εικόνα 5" descr="Αποτέλεσμα εικόνας για ΑΣΚΗΣΕΙΣ ΠΑΓΚΟΥ"/>
          <p:cNvPicPr/>
          <p:nvPr/>
        </p:nvPicPr>
        <p:blipFill rotWithShape="1">
          <a:blip r:embed="rId3">
            <a:extLst>
              <a:ext uri="{28A0092B-C50C-407E-A947-70E740481C1C}">
                <a14:useLocalDpi xmlns:a14="http://schemas.microsoft.com/office/drawing/2010/main" val="0"/>
              </a:ext>
            </a:extLst>
          </a:blip>
          <a:srcRect t="6994"/>
          <a:stretch/>
        </p:blipFill>
        <p:spPr bwMode="auto">
          <a:xfrm>
            <a:off x="5162" y="757498"/>
            <a:ext cx="1614510" cy="13944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Εικόνα 6" descr="Αποτέλεσμα εικόνας για βαθια καθισματα"/>
          <p:cNvPicPr/>
          <p:nvPr/>
        </p:nvPicPr>
        <p:blipFill rotWithShape="1">
          <a:blip r:embed="rId4" cstate="print">
            <a:extLst>
              <a:ext uri="{28A0092B-C50C-407E-A947-70E740481C1C}">
                <a14:useLocalDpi xmlns:a14="http://schemas.microsoft.com/office/drawing/2010/main" val="0"/>
              </a:ext>
            </a:extLst>
          </a:blip>
          <a:srcRect l="12617" r="12150"/>
          <a:stretch/>
        </p:blipFill>
        <p:spPr bwMode="auto">
          <a:xfrm>
            <a:off x="1779213" y="750947"/>
            <a:ext cx="1640659" cy="14032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8" name="Εικόνα 7" descr="Αποτέλεσμα εικόνας για αρσεις θανατου τεχνικη"/>
          <p:cNvPicPr/>
          <p:nvPr/>
        </p:nvPicPr>
        <p:blipFill rotWithShape="1">
          <a:blip r:embed="rId5">
            <a:extLst>
              <a:ext uri="{28A0092B-C50C-407E-A947-70E740481C1C}">
                <a14:useLocalDpi xmlns:a14="http://schemas.microsoft.com/office/drawing/2010/main" val="0"/>
              </a:ext>
            </a:extLst>
          </a:blip>
          <a:srcRect l="9000" r="17500"/>
          <a:stretch/>
        </p:blipFill>
        <p:spPr bwMode="auto">
          <a:xfrm>
            <a:off x="3529496" y="757498"/>
            <a:ext cx="1779718" cy="13967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0" name="Picture 7" descr="handgrip-dynamometer.jpg"/>
          <p:cNvPicPr/>
          <p:nvPr/>
        </p:nvPicPr>
        <p:blipFill>
          <a:blip r:embed="rId6"/>
          <a:srcRect/>
          <a:stretch>
            <a:fillRect/>
          </a:stretch>
        </p:blipFill>
        <p:spPr bwMode="auto">
          <a:xfrm>
            <a:off x="5436096" y="757499"/>
            <a:ext cx="1656184" cy="13702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Εικόνα 10" descr="Αποτέλεσμα εικόνας για ΜΕΤΡΗΣΗ ευκαμψια"/>
          <p:cNvPicPr/>
          <p:nvPr/>
        </p:nvPicPr>
        <p:blipFill rotWithShape="1">
          <a:blip r:embed="rId7">
            <a:extLst>
              <a:ext uri="{28A0092B-C50C-407E-A947-70E740481C1C}">
                <a14:useLocalDpi xmlns:a14="http://schemas.microsoft.com/office/drawing/2010/main" val="0"/>
              </a:ext>
            </a:extLst>
          </a:blip>
          <a:srcRect r="4529"/>
          <a:stretch/>
        </p:blipFill>
        <p:spPr bwMode="auto">
          <a:xfrm>
            <a:off x="7200295" y="740989"/>
            <a:ext cx="1752569" cy="13867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Βέλος προς τα κάτω 11"/>
          <p:cNvSpPr/>
          <p:nvPr/>
        </p:nvSpPr>
        <p:spPr>
          <a:xfrm>
            <a:off x="769031" y="2170736"/>
            <a:ext cx="288032" cy="39416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FFC000"/>
              </a:solidFill>
            </a:endParaRPr>
          </a:p>
        </p:txBody>
      </p:sp>
      <p:sp>
        <p:nvSpPr>
          <p:cNvPr id="13" name="Βέλος προς τα κάτω 12"/>
          <p:cNvSpPr/>
          <p:nvPr/>
        </p:nvSpPr>
        <p:spPr>
          <a:xfrm>
            <a:off x="2518101" y="2127735"/>
            <a:ext cx="288032" cy="437169"/>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FFC000"/>
              </a:solidFill>
            </a:endParaRPr>
          </a:p>
        </p:txBody>
      </p:sp>
      <p:sp>
        <p:nvSpPr>
          <p:cNvPr id="14" name="Βέλος προς τα κάτω 13"/>
          <p:cNvSpPr/>
          <p:nvPr/>
        </p:nvSpPr>
        <p:spPr>
          <a:xfrm>
            <a:off x="4275339" y="2151955"/>
            <a:ext cx="288032" cy="412949"/>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FFC000"/>
              </a:solidFill>
            </a:endParaRPr>
          </a:p>
        </p:txBody>
      </p:sp>
      <p:sp>
        <p:nvSpPr>
          <p:cNvPr id="15" name="Βέλος προς τα κάτω 14"/>
          <p:cNvSpPr/>
          <p:nvPr/>
        </p:nvSpPr>
        <p:spPr>
          <a:xfrm>
            <a:off x="6150571" y="2144948"/>
            <a:ext cx="288032" cy="419956"/>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FFC000"/>
              </a:solidFill>
            </a:endParaRPr>
          </a:p>
        </p:txBody>
      </p:sp>
      <p:sp>
        <p:nvSpPr>
          <p:cNvPr id="16" name="Βέλος προς τα κάτω 15"/>
          <p:cNvSpPr/>
          <p:nvPr/>
        </p:nvSpPr>
        <p:spPr>
          <a:xfrm>
            <a:off x="7895304" y="2144948"/>
            <a:ext cx="288032" cy="419956"/>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FFC000"/>
              </a:solidFill>
            </a:endParaRPr>
          </a:p>
        </p:txBody>
      </p:sp>
      <p:graphicFrame>
        <p:nvGraphicFramePr>
          <p:cNvPr id="19" name="Group 89"/>
          <p:cNvGraphicFramePr>
            <a:graphicFrameLocks noGrp="1"/>
          </p:cNvGraphicFramePr>
          <p:nvPr>
            <p:extLst>
              <p:ext uri="{D42A27DB-BD31-4B8C-83A1-F6EECF244321}">
                <p14:modId xmlns:p14="http://schemas.microsoft.com/office/powerpoint/2010/main" val="2768214536"/>
              </p:ext>
            </p:extLst>
          </p:nvPr>
        </p:nvGraphicFramePr>
        <p:xfrm>
          <a:off x="158549" y="2636911"/>
          <a:ext cx="1451752" cy="3827634"/>
        </p:xfrm>
        <a:graphic>
          <a:graphicData uri="http://schemas.openxmlformats.org/drawingml/2006/table">
            <a:tbl>
              <a:tblPr/>
              <a:tblGrid>
                <a:gridCol w="803680"/>
                <a:gridCol w="648072"/>
              </a:tblGrid>
              <a:tr h="8036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Times New Roman" pitchFamily="18" charset="0"/>
                          <a:cs typeface="Times New Roman" pitchFamily="18" charset="0"/>
                        </a:rPr>
                        <a:t>Variable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Times New Roman" pitchFamily="18" charset="0"/>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Times New Roman" pitchFamily="18" charset="0"/>
                          <a:cs typeface="Times New Roman" pitchFamily="18" charset="0"/>
                        </a:rPr>
                        <a:t>Subjects</a:t>
                      </a:r>
                      <a:endParaRPr kumimoji="0" lang="en-US" sz="1200" b="1" i="0" u="none" strike="noStrike" cap="none" normalizeH="0" baseline="0" dirty="0" smtClean="0">
                        <a:ln>
                          <a:noFill/>
                        </a:ln>
                        <a:solidFill>
                          <a:schemeClr val="accent2"/>
                        </a:solidFill>
                        <a:effectLst/>
                        <a:latin typeface="Times New Roman" pitchFamily="18" charset="0"/>
                        <a:cs typeface="Times New Roman" pitchFamily="18" charset="0"/>
                      </a:endParaRP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accent2"/>
                          </a:solidFill>
                          <a:effectLst/>
                          <a:latin typeface="Times New Roman" pitchFamily="18" charset="0"/>
                          <a:cs typeface="Times New Roman" pitchFamily="18" charset="0"/>
                        </a:rPr>
                        <a:t>Bench press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accent2"/>
                          </a:solidFill>
                          <a:effectLst/>
                          <a:latin typeface="Times New Roman" pitchFamily="18" charset="0"/>
                          <a:cs typeface="Times New Roman" pitchFamily="18" charset="0"/>
                        </a:rPr>
                        <a:t>(Kg/W) </a:t>
                      </a: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43200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55 kg</a:t>
                      </a: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2.1</a:t>
                      </a: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43200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60 kg</a:t>
                      </a: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1.9</a:t>
                      </a: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43200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66 kg</a:t>
                      </a: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2.22</a:t>
                      </a: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43200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74 kg</a:t>
                      </a: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Times New Roman" pitchFamily="18" charset="0"/>
                          <a:cs typeface="Times New Roman" pitchFamily="18" charset="0"/>
                        </a:rPr>
                        <a:t>1.6</a:t>
                      </a: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43200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84 kg</a:t>
                      </a: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Times New Roman" pitchFamily="18" charset="0"/>
                          <a:cs typeface="Times New Roman" pitchFamily="18" charset="0"/>
                        </a:rPr>
                        <a:t>1.63</a:t>
                      </a: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43200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96 kg</a:t>
                      </a: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Times New Roman" pitchFamily="18" charset="0"/>
                          <a:cs typeface="Times New Roman" pitchFamily="18" charset="0"/>
                        </a:rPr>
                        <a:t>1.41</a:t>
                      </a: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43200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120 kg</a:t>
                      </a: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1.7</a:t>
                      </a: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bl>
          </a:graphicData>
        </a:graphic>
      </p:graphicFrame>
      <p:graphicFrame>
        <p:nvGraphicFramePr>
          <p:cNvPr id="20" name="Group 89"/>
          <p:cNvGraphicFramePr>
            <a:graphicFrameLocks noGrp="1"/>
          </p:cNvGraphicFramePr>
          <p:nvPr>
            <p:extLst>
              <p:ext uri="{D42A27DB-BD31-4B8C-83A1-F6EECF244321}">
                <p14:modId xmlns:p14="http://schemas.microsoft.com/office/powerpoint/2010/main" val="3067320714"/>
              </p:ext>
            </p:extLst>
          </p:nvPr>
        </p:nvGraphicFramePr>
        <p:xfrm>
          <a:off x="1881683" y="2636912"/>
          <a:ext cx="1560868" cy="3816424"/>
        </p:xfrm>
        <a:graphic>
          <a:graphicData uri="http://schemas.openxmlformats.org/drawingml/2006/table">
            <a:tbl>
              <a:tblPr/>
              <a:tblGrid>
                <a:gridCol w="903868"/>
                <a:gridCol w="657000"/>
              </a:tblGrid>
              <a:tr h="792088">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Times New Roman" pitchFamily="18" charset="0"/>
                          <a:cs typeface="Times New Roman" pitchFamily="18" charset="0"/>
                        </a:rPr>
                        <a:t>Variable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Times New Roman" pitchFamily="18" charset="0"/>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Times New Roman" pitchFamily="18" charset="0"/>
                          <a:cs typeface="Times New Roman" pitchFamily="18" charset="0"/>
                        </a:rPr>
                        <a:t>Subjects</a:t>
                      </a:r>
                    </a:p>
                  </a:txBody>
                  <a:tcPr marL="68562" marR="68562"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BBE0E3"/>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accent2"/>
                          </a:solidFill>
                          <a:effectLst/>
                          <a:latin typeface="Times New Roman" pitchFamily="18" charset="0"/>
                          <a:cs typeface="Times New Roman" pitchFamily="18" charset="0"/>
                        </a:rPr>
                        <a:t>Squat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accent2"/>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accent2"/>
                          </a:solidFill>
                          <a:effectLst/>
                          <a:latin typeface="Times New Roman" pitchFamily="18" charset="0"/>
                          <a:cs typeface="Times New Roman" pitchFamily="18" charset="0"/>
                        </a:rPr>
                        <a:t>(Kg/W</a:t>
                      </a:r>
                      <a:r>
                        <a:rPr kumimoji="0" lang="en-US" sz="1200" b="1" i="0" u="none" strike="noStrike" cap="none" normalizeH="0" baseline="30000" dirty="0" smtClean="0">
                          <a:ln>
                            <a:noFill/>
                          </a:ln>
                          <a:solidFill>
                            <a:schemeClr val="accent2"/>
                          </a:solidFill>
                          <a:effectLst/>
                          <a:latin typeface="Times New Roman" pitchFamily="18" charset="0"/>
                          <a:cs typeface="Times New Roman" pitchFamily="18" charset="0"/>
                        </a:rPr>
                        <a:t> </a:t>
                      </a:r>
                      <a:r>
                        <a:rPr kumimoji="0" lang="en-US" sz="1200" b="1" i="0" u="none" strike="noStrike" cap="none" normalizeH="0" baseline="0" dirty="0" smtClean="0">
                          <a:ln>
                            <a:noFill/>
                          </a:ln>
                          <a:solidFill>
                            <a:schemeClr val="accent2"/>
                          </a:solidFill>
                          <a:effectLst/>
                          <a:latin typeface="Times New Roman" pitchFamily="18" charset="0"/>
                          <a:cs typeface="Times New Roman" pitchFamily="18" charset="0"/>
                        </a:rPr>
                        <a:t>)</a:t>
                      </a:r>
                    </a:p>
                  </a:txBody>
                  <a:tcPr marL="68562" marR="68562"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BBE0E3"/>
                    </a:solidFill>
                  </a:tcPr>
                </a:tc>
              </a:tr>
              <a:tr h="402244">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55 kg</a:t>
                      </a:r>
                    </a:p>
                  </a:txBody>
                  <a:tcPr marL="68562" marR="68562"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2.3</a:t>
                      </a:r>
                    </a:p>
                  </a:txBody>
                  <a:tcPr marL="68562" marR="68562"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r>
              <a:tr h="402244">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60 kg</a:t>
                      </a:r>
                    </a:p>
                  </a:txBody>
                  <a:tcPr marL="68562" marR="68562"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2.15</a:t>
                      </a:r>
                    </a:p>
                  </a:txBody>
                  <a:tcPr marL="68562" marR="68562"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r>
              <a:tr h="402244">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66 kg</a:t>
                      </a:r>
                    </a:p>
                  </a:txBody>
                  <a:tcPr marL="68562" marR="68562"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2.3</a:t>
                      </a:r>
                    </a:p>
                  </a:txBody>
                  <a:tcPr marL="68562" marR="68562"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r>
              <a:tr h="402244">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74 kg</a:t>
                      </a:r>
                    </a:p>
                  </a:txBody>
                  <a:tcPr marL="68562" marR="68562"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1.92</a:t>
                      </a:r>
                    </a:p>
                  </a:txBody>
                  <a:tcPr marL="68562" marR="68562"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r>
              <a:tr h="402244">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84 kg</a:t>
                      </a:r>
                    </a:p>
                  </a:txBody>
                  <a:tcPr marL="68562" marR="68562"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2.02</a:t>
                      </a:r>
                    </a:p>
                  </a:txBody>
                  <a:tcPr marL="68562" marR="68562"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r>
              <a:tr h="402244">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96 kg</a:t>
                      </a:r>
                    </a:p>
                  </a:txBody>
                  <a:tcPr marL="68562" marR="68562"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2.15</a:t>
                      </a:r>
                    </a:p>
                  </a:txBody>
                  <a:tcPr marL="68562" marR="68562"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r>
              <a:tr h="610872">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120 kg</a:t>
                      </a:r>
                    </a:p>
                  </a:txBody>
                  <a:tcPr marL="68562" marR="68562"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1.78</a:t>
                      </a:r>
                    </a:p>
                  </a:txBody>
                  <a:tcPr marL="68562" marR="68562"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r>
            </a:tbl>
          </a:graphicData>
        </a:graphic>
      </p:graphicFrame>
      <p:graphicFrame>
        <p:nvGraphicFramePr>
          <p:cNvPr id="21" name="Group 89"/>
          <p:cNvGraphicFramePr>
            <a:graphicFrameLocks noGrp="1"/>
          </p:cNvGraphicFramePr>
          <p:nvPr>
            <p:extLst>
              <p:ext uri="{D42A27DB-BD31-4B8C-83A1-F6EECF244321}">
                <p14:modId xmlns:p14="http://schemas.microsoft.com/office/powerpoint/2010/main" val="287128852"/>
              </p:ext>
            </p:extLst>
          </p:nvPr>
        </p:nvGraphicFramePr>
        <p:xfrm>
          <a:off x="3679829" y="2636913"/>
          <a:ext cx="1540244" cy="3818982"/>
        </p:xfrm>
        <a:graphic>
          <a:graphicData uri="http://schemas.openxmlformats.org/drawingml/2006/table">
            <a:tbl>
              <a:tblPr/>
              <a:tblGrid>
                <a:gridCol w="768888"/>
                <a:gridCol w="771356"/>
              </a:tblGrid>
              <a:tr h="8018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accent2"/>
                          </a:solidFill>
                          <a:effectLst/>
                          <a:latin typeface="Times New Roman" pitchFamily="18" charset="0"/>
                          <a:cs typeface="Times New Roman" pitchFamily="18" charset="0"/>
                        </a:rPr>
                        <a:t>Variable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accent2"/>
                          </a:solidFill>
                          <a:effectLst/>
                          <a:latin typeface="Times New Roman" pitchFamily="18" charset="0"/>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accent2"/>
                          </a:solidFill>
                          <a:effectLst/>
                          <a:latin typeface="Times New Roman" pitchFamily="18" charset="0"/>
                          <a:cs typeface="Times New Roman" pitchFamily="18" charset="0"/>
                        </a:rPr>
                        <a:t>Subjects</a:t>
                      </a:r>
                    </a:p>
                  </a:txBody>
                  <a:tcPr marL="68582" marR="68582"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BBE0E3"/>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accent2"/>
                          </a:solidFill>
                          <a:effectLst/>
                          <a:latin typeface="Times New Roman" pitchFamily="18" charset="0"/>
                          <a:cs typeface="Times New Roman" pitchFamily="18" charset="0"/>
                        </a:rPr>
                        <a:t>Dead lift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accent2"/>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accent2"/>
                          </a:solidFill>
                          <a:effectLst/>
                          <a:latin typeface="Times New Roman" pitchFamily="18" charset="0"/>
                          <a:cs typeface="Times New Roman" pitchFamily="18" charset="0"/>
                        </a:rPr>
                        <a:t>(Kg/W)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accent2"/>
                        </a:solidFill>
                        <a:effectLst/>
                        <a:latin typeface="Times New Roman" pitchFamily="18" charset="0"/>
                        <a:cs typeface="Times New Roman" pitchFamily="18" charset="0"/>
                      </a:endParaRPr>
                    </a:p>
                  </a:txBody>
                  <a:tcPr marL="68582" marR="68582"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BBE0E3"/>
                    </a:solidFill>
                  </a:tcPr>
                </a:tc>
              </a:tr>
              <a:tr h="431026">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55 kg</a:t>
                      </a:r>
                    </a:p>
                  </a:txBody>
                  <a:tcPr marL="68582" marR="68582"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2.3</a:t>
                      </a:r>
                    </a:p>
                  </a:txBody>
                  <a:tcPr marL="68582" marR="68582"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r>
              <a:tr h="431026">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60 kg</a:t>
                      </a:r>
                    </a:p>
                  </a:txBody>
                  <a:tcPr marL="68582" marR="68582"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2.22</a:t>
                      </a:r>
                    </a:p>
                  </a:txBody>
                  <a:tcPr marL="68582" marR="68582"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r>
              <a:tr h="431026">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66 kg</a:t>
                      </a:r>
                    </a:p>
                  </a:txBody>
                  <a:tcPr marL="68582" marR="68582"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2.23</a:t>
                      </a:r>
                    </a:p>
                  </a:txBody>
                  <a:tcPr marL="68582" marR="68582"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r>
              <a:tr h="431026">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74 kg</a:t>
                      </a:r>
                    </a:p>
                  </a:txBody>
                  <a:tcPr marL="68582" marR="68582"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2.05</a:t>
                      </a:r>
                    </a:p>
                  </a:txBody>
                  <a:tcPr marL="68582" marR="68582"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r>
              <a:tr h="431026">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84 kg</a:t>
                      </a:r>
                    </a:p>
                  </a:txBody>
                  <a:tcPr marL="68582" marR="68582"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1.7</a:t>
                      </a:r>
                    </a:p>
                  </a:txBody>
                  <a:tcPr marL="68582" marR="68582"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r>
              <a:tr h="431026">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96 kg</a:t>
                      </a:r>
                    </a:p>
                  </a:txBody>
                  <a:tcPr marL="68582" marR="68582"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2.25</a:t>
                      </a:r>
                    </a:p>
                  </a:txBody>
                  <a:tcPr marL="68582" marR="68582"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r>
              <a:tr h="431026">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120 kg</a:t>
                      </a:r>
                    </a:p>
                  </a:txBody>
                  <a:tcPr marL="68582" marR="68582"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1.85</a:t>
                      </a:r>
                    </a:p>
                  </a:txBody>
                  <a:tcPr marL="68582" marR="68582"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r>
            </a:tbl>
          </a:graphicData>
        </a:graphic>
      </p:graphicFrame>
      <p:graphicFrame>
        <p:nvGraphicFramePr>
          <p:cNvPr id="22" name="Group 89"/>
          <p:cNvGraphicFramePr>
            <a:graphicFrameLocks noGrp="1"/>
          </p:cNvGraphicFramePr>
          <p:nvPr>
            <p:extLst>
              <p:ext uri="{D42A27DB-BD31-4B8C-83A1-F6EECF244321}">
                <p14:modId xmlns:p14="http://schemas.microsoft.com/office/powerpoint/2010/main" val="1099050833"/>
              </p:ext>
            </p:extLst>
          </p:nvPr>
        </p:nvGraphicFramePr>
        <p:xfrm>
          <a:off x="5530851" y="2624114"/>
          <a:ext cx="1527472" cy="3816424"/>
        </p:xfrm>
        <a:graphic>
          <a:graphicData uri="http://schemas.openxmlformats.org/drawingml/2006/table">
            <a:tbl>
              <a:tblPr/>
              <a:tblGrid>
                <a:gridCol w="807392"/>
                <a:gridCol w="720080"/>
              </a:tblGrid>
              <a:tr h="82965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accent2"/>
                          </a:solidFill>
                          <a:effectLst/>
                          <a:latin typeface="Times New Roman" pitchFamily="18" charset="0"/>
                          <a:cs typeface="Times New Roman" pitchFamily="18" charset="0"/>
                        </a:rPr>
                        <a:t>Variable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accent2"/>
                          </a:solidFill>
                          <a:effectLst/>
                          <a:latin typeface="Times New Roman" pitchFamily="18" charset="0"/>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accent2"/>
                          </a:solidFill>
                          <a:effectLst/>
                          <a:latin typeface="Times New Roman" pitchFamily="18" charset="0"/>
                          <a:cs typeface="Times New Roman" pitchFamily="18" charset="0"/>
                        </a:rPr>
                        <a:t>Subjects</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accent2"/>
                          </a:solidFill>
                          <a:effectLst/>
                          <a:latin typeface="Times New Roman" pitchFamily="18" charset="0"/>
                          <a:cs typeface="Times New Roman" pitchFamily="18" charset="0"/>
                        </a:rPr>
                        <a:t>Grip  strength</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accent2"/>
                          </a:solidFill>
                          <a:effectLst/>
                          <a:latin typeface="Times New Roman" pitchFamily="18" charset="0"/>
                          <a:cs typeface="Times New Roman" pitchFamily="18" charset="0"/>
                        </a:rPr>
                        <a:t>(W.N</a:t>
                      </a:r>
                      <a:r>
                        <a:rPr kumimoji="0" lang="en-US" sz="1200" b="1" i="0" u="none" strike="noStrike" cap="none" normalizeH="0" baseline="30000" dirty="0" smtClean="0">
                          <a:ln>
                            <a:noFill/>
                          </a:ln>
                          <a:solidFill>
                            <a:schemeClr val="accent2"/>
                          </a:solidFill>
                          <a:effectLst/>
                          <a:latin typeface="Times New Roman" pitchFamily="18" charset="0"/>
                          <a:cs typeface="Times New Roman" pitchFamily="18" charset="0"/>
                        </a:rPr>
                        <a:t>-1</a:t>
                      </a:r>
                      <a:r>
                        <a:rPr kumimoji="0" lang="en-US" sz="1200" b="1" i="0" u="none" strike="noStrike" cap="none" normalizeH="0" baseline="0" dirty="0" smtClean="0">
                          <a:ln>
                            <a:noFill/>
                          </a:ln>
                          <a:solidFill>
                            <a:schemeClr val="accent2"/>
                          </a:solidFill>
                          <a:effectLst/>
                          <a:latin typeface="Times New Roman" pitchFamily="18" charset="0"/>
                          <a:cs typeface="Times New Roman" pitchFamily="18" charset="0"/>
                        </a:rPr>
                        <a:t>)</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42668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55 kg</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1.05</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42668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60 kg</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Times New Roman" pitchFamily="18" charset="0"/>
                          <a:cs typeface="Times New Roman" pitchFamily="18" charset="0"/>
                        </a:rPr>
                        <a:t>1.1</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42668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66 kg</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Times New Roman" pitchFamily="18" charset="0"/>
                          <a:cs typeface="Times New Roman" pitchFamily="18" charset="0"/>
                        </a:rPr>
                        <a:t>1</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42668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74 kg</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Times New Roman" pitchFamily="18" charset="0"/>
                          <a:cs typeface="Times New Roman" pitchFamily="18" charset="0"/>
                        </a:rPr>
                        <a:t>1.15</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42668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84 kg</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Times New Roman" pitchFamily="18" charset="0"/>
                          <a:cs typeface="Times New Roman" pitchFamily="18" charset="0"/>
                        </a:rPr>
                        <a:t>1.1</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42668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96 kg</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Times New Roman" pitchFamily="18" charset="0"/>
                          <a:cs typeface="Times New Roman" pitchFamily="18" charset="0"/>
                        </a:rPr>
                        <a:t>1.09</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42668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120 kg</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0.9</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bl>
          </a:graphicData>
        </a:graphic>
      </p:graphicFrame>
      <p:graphicFrame>
        <p:nvGraphicFramePr>
          <p:cNvPr id="23" name="Group 82"/>
          <p:cNvGraphicFramePr>
            <a:graphicFrameLocks noGrp="1"/>
          </p:cNvGraphicFramePr>
          <p:nvPr>
            <p:extLst>
              <p:ext uri="{D42A27DB-BD31-4B8C-83A1-F6EECF244321}">
                <p14:modId xmlns:p14="http://schemas.microsoft.com/office/powerpoint/2010/main" val="1448263971"/>
              </p:ext>
            </p:extLst>
          </p:nvPr>
        </p:nvGraphicFramePr>
        <p:xfrm>
          <a:off x="7384023" y="2576081"/>
          <a:ext cx="1502294" cy="3877254"/>
        </p:xfrm>
        <a:graphic>
          <a:graphicData uri="http://schemas.openxmlformats.org/drawingml/2006/table">
            <a:tbl>
              <a:tblPr/>
              <a:tblGrid>
                <a:gridCol w="834626"/>
                <a:gridCol w="667668"/>
              </a:tblGrid>
              <a:tr h="92376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accent2"/>
                          </a:solidFill>
                          <a:effectLst/>
                          <a:latin typeface="Times New Roman" pitchFamily="18" charset="0"/>
                          <a:cs typeface="Times New Roman" pitchFamily="18" charset="0"/>
                        </a:rPr>
                        <a:t>             </a:t>
                      </a:r>
                      <a:r>
                        <a:rPr kumimoji="0" lang="en-US" sz="1400" b="1" i="0" u="none" strike="noStrike" cap="none" normalizeH="0" baseline="0" dirty="0" smtClean="0">
                          <a:ln>
                            <a:noFill/>
                          </a:ln>
                          <a:solidFill>
                            <a:schemeClr val="accent2"/>
                          </a:solidFill>
                          <a:effectLst/>
                          <a:latin typeface="Times New Roman" pitchFamily="18" charset="0"/>
                          <a:cs typeface="Times New Roman" pitchFamily="18" charset="0"/>
                        </a:rPr>
                        <a:t>Variable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Times New Roman" pitchFamily="18" charset="0"/>
                          <a:cs typeface="Times New Roman" pitchFamily="18" charset="0"/>
                        </a:rPr>
                        <a:t>Subjects</a:t>
                      </a:r>
                    </a:p>
                  </a:txBody>
                  <a:tcPr marL="68583" marR="6858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accent2"/>
                          </a:solidFill>
                          <a:effectLst/>
                          <a:latin typeface="Times New Roman" pitchFamily="18" charset="0"/>
                          <a:cs typeface="Times New Roman" pitchFamily="18" charset="0"/>
                        </a:rPr>
                        <a:t>Sit &amp; reach</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accent2"/>
                          </a:solidFill>
                          <a:effectLst/>
                          <a:latin typeface="Times New Roman" pitchFamily="18" charset="0"/>
                          <a:cs typeface="Times New Roman" pitchFamily="18" charset="0"/>
                        </a:rPr>
                        <a:t>(cm) </a:t>
                      </a:r>
                    </a:p>
                  </a:txBody>
                  <a:tcPr marL="68583" marR="6858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402047">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smtClean="0">
                          <a:ln>
                            <a:noFill/>
                          </a:ln>
                          <a:solidFill>
                            <a:srgbClr val="000000"/>
                          </a:solidFill>
                          <a:effectLst/>
                          <a:latin typeface="Times New Roman" pitchFamily="18" charset="0"/>
                          <a:cs typeface="Times New Roman" pitchFamily="18" charset="0"/>
                        </a:rPr>
                        <a:t>55 kg</a:t>
                      </a:r>
                      <a:endParaRPr kumimoji="0" lang="en-US" sz="1800" b="1" i="0" u="none" strike="noStrike" cap="none" normalizeH="0" baseline="0" smtClean="0">
                        <a:ln>
                          <a:noFill/>
                        </a:ln>
                        <a:solidFill>
                          <a:srgbClr val="000000"/>
                        </a:solidFill>
                        <a:effectLst/>
                        <a:latin typeface="Times New Roman" pitchFamily="18" charset="0"/>
                        <a:cs typeface="Times New Roman" pitchFamily="18" charset="0"/>
                      </a:endParaRPr>
                    </a:p>
                  </a:txBody>
                  <a:tcPr marL="68583" marR="6858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cs typeface="Times New Roman" pitchFamily="18" charset="0"/>
                        </a:rPr>
                        <a:t>43</a:t>
                      </a:r>
                    </a:p>
                  </a:txBody>
                  <a:tcPr marL="68583" marR="6858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402047">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smtClean="0">
                          <a:ln>
                            <a:noFill/>
                          </a:ln>
                          <a:solidFill>
                            <a:srgbClr val="000000"/>
                          </a:solidFill>
                          <a:effectLst/>
                          <a:latin typeface="Times New Roman" pitchFamily="18" charset="0"/>
                          <a:cs typeface="Times New Roman" pitchFamily="18" charset="0"/>
                        </a:rPr>
                        <a:t>60 kg</a:t>
                      </a:r>
                      <a:endParaRPr kumimoji="0" lang="en-US" sz="1800" b="1" i="0" u="none" strike="noStrike" cap="none" normalizeH="0" baseline="0" smtClean="0">
                        <a:ln>
                          <a:noFill/>
                        </a:ln>
                        <a:solidFill>
                          <a:srgbClr val="000000"/>
                        </a:solidFill>
                        <a:effectLst/>
                        <a:latin typeface="Times New Roman" pitchFamily="18" charset="0"/>
                        <a:cs typeface="Times New Roman" pitchFamily="18" charset="0"/>
                      </a:endParaRPr>
                    </a:p>
                  </a:txBody>
                  <a:tcPr marL="68583" marR="6858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Times New Roman" pitchFamily="18" charset="0"/>
                          <a:cs typeface="Times New Roman" pitchFamily="18" charset="0"/>
                        </a:rPr>
                        <a:t>49</a:t>
                      </a:r>
                    </a:p>
                  </a:txBody>
                  <a:tcPr marL="68583" marR="6858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402047">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cs typeface="Times New Roman" pitchFamily="18" charset="0"/>
                        </a:rPr>
                        <a:t>66 kg</a:t>
                      </a:r>
                    </a:p>
                  </a:txBody>
                  <a:tcPr marL="68583" marR="6858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cs typeface="Times New Roman" pitchFamily="18" charset="0"/>
                        </a:rPr>
                        <a:t>48</a:t>
                      </a:r>
                    </a:p>
                  </a:txBody>
                  <a:tcPr marL="68583" marR="6858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402047">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cs typeface="Times New Roman" pitchFamily="18" charset="0"/>
                        </a:rPr>
                        <a:t>74 kg</a:t>
                      </a:r>
                    </a:p>
                  </a:txBody>
                  <a:tcPr marL="68583" marR="6858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cs typeface="Times New Roman" pitchFamily="18" charset="0"/>
                        </a:rPr>
                        <a:t>47</a:t>
                      </a:r>
                    </a:p>
                  </a:txBody>
                  <a:tcPr marL="68583" marR="6858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402047">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cs typeface="Times New Roman" pitchFamily="18" charset="0"/>
                        </a:rPr>
                        <a:t>84 kg</a:t>
                      </a:r>
                    </a:p>
                  </a:txBody>
                  <a:tcPr marL="68583" marR="6858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cs typeface="Times New Roman" pitchFamily="18" charset="0"/>
                        </a:rPr>
                        <a:t>45</a:t>
                      </a:r>
                    </a:p>
                  </a:txBody>
                  <a:tcPr marL="68583" marR="6858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402047">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cs typeface="Times New Roman" pitchFamily="18" charset="0"/>
                        </a:rPr>
                        <a:t>96 kg</a:t>
                      </a:r>
                    </a:p>
                  </a:txBody>
                  <a:tcPr marL="68583" marR="6858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cs typeface="Times New Roman" pitchFamily="18" charset="0"/>
                        </a:rPr>
                        <a:t>41</a:t>
                      </a:r>
                    </a:p>
                  </a:txBody>
                  <a:tcPr marL="68583" marR="6858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541204">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cs typeface="Times New Roman" pitchFamily="18" charset="0"/>
                        </a:rPr>
                        <a:t>120 kg</a:t>
                      </a:r>
                    </a:p>
                  </a:txBody>
                  <a:tcPr marL="68583" marR="6858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Times New Roman" pitchFamily="18" charset="0"/>
                          <a:cs typeface="Times New Roman" pitchFamily="18" charset="0"/>
                        </a:rPr>
                        <a:t>47</a:t>
                      </a:r>
                    </a:p>
                  </a:txBody>
                  <a:tcPr marL="68583" marR="6858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bl>
          </a:graphicData>
        </a:graphic>
      </p:graphicFrame>
      <p:sp>
        <p:nvSpPr>
          <p:cNvPr id="2" name="TextBox 1"/>
          <p:cNvSpPr txBox="1"/>
          <p:nvPr/>
        </p:nvSpPr>
        <p:spPr>
          <a:xfrm>
            <a:off x="179512" y="207634"/>
            <a:ext cx="8964488" cy="400110"/>
          </a:xfrm>
          <a:prstGeom prst="rect">
            <a:avLst/>
          </a:prstGeom>
          <a:noFill/>
        </p:spPr>
        <p:txBody>
          <a:bodyPr wrap="square" rtlCol="0">
            <a:spAutoFit/>
          </a:bodyPr>
          <a:lstStyle/>
          <a:p>
            <a:pPr algn="ctr"/>
            <a:r>
              <a:rPr lang="el-GR" sz="2000" b="1" dirty="0" smtClean="0">
                <a:solidFill>
                  <a:srgbClr val="C00000"/>
                </a:solidFill>
              </a:rPr>
              <a:t>ΟΙ ΝΟΡΜΕΣ ΤΗΣ ΓΕΝΙΚΗΣ ΦΥΣΙΚΗΣ ΚΑΤΑΣΤΑΣΗΣ ΤΩΝ ΙΡΑΝΩΝ ΠΡΩΤΑΘΛΗΤΩΝ</a:t>
            </a:r>
            <a:endParaRPr lang="el-GR" sz="2000" b="1" dirty="0">
              <a:solidFill>
                <a:srgbClr val="C00000"/>
              </a:solidFill>
            </a:endParaRPr>
          </a:p>
        </p:txBody>
      </p:sp>
    </p:spTree>
    <p:extLst>
      <p:ext uri="{BB962C8B-B14F-4D97-AF65-F5344CB8AC3E}">
        <p14:creationId xmlns:p14="http://schemas.microsoft.com/office/powerpoint/2010/main" val="332027915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Αποτέλεσμα εικόνας για σπριντ"/>
          <p:cNvPicPr>
            <a:picLocks noChangeAspect="1" noChangeArrowheads="1"/>
          </p:cNvPicPr>
          <p:nvPr/>
        </p:nvPicPr>
        <p:blipFill rotWithShape="1">
          <a:blip r:embed="rId2">
            <a:extLst>
              <a:ext uri="{28A0092B-C50C-407E-A947-70E740481C1C}">
                <a14:useLocalDpi xmlns:a14="http://schemas.microsoft.com/office/drawing/2010/main" val="0"/>
              </a:ext>
            </a:extLst>
          </a:blip>
          <a:srcRect l="5792" t="18306" r="33074"/>
          <a:stretch/>
        </p:blipFill>
        <p:spPr bwMode="auto">
          <a:xfrm>
            <a:off x="1475656" y="260648"/>
            <a:ext cx="2113808" cy="18815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7" descr="Untitled-1.jpg"/>
          <p:cNvPicPr>
            <a:picLocks noChangeAspect="1"/>
          </p:cNvPicPr>
          <p:nvPr/>
        </p:nvPicPr>
        <p:blipFill>
          <a:blip r:embed="rId3"/>
          <a:stretch>
            <a:fillRect/>
          </a:stretch>
        </p:blipFill>
        <p:spPr>
          <a:xfrm>
            <a:off x="1475656" y="1969881"/>
            <a:ext cx="2113808" cy="853289"/>
          </a:xfrm>
          <a:prstGeom prst="rect">
            <a:avLst/>
          </a:prstGeom>
          <a:ln>
            <a:noFill/>
          </a:ln>
          <a:effectLst>
            <a:softEdge rad="112500"/>
          </a:effectLst>
        </p:spPr>
      </p:pic>
      <p:graphicFrame>
        <p:nvGraphicFramePr>
          <p:cNvPr id="10" name="Group 82"/>
          <p:cNvGraphicFramePr>
            <a:graphicFrameLocks noGrp="1"/>
          </p:cNvGraphicFramePr>
          <p:nvPr>
            <p:extLst>
              <p:ext uri="{D42A27DB-BD31-4B8C-83A1-F6EECF244321}">
                <p14:modId xmlns:p14="http://schemas.microsoft.com/office/powerpoint/2010/main" val="1487936284"/>
              </p:ext>
            </p:extLst>
          </p:nvPr>
        </p:nvGraphicFramePr>
        <p:xfrm>
          <a:off x="1673350" y="3006432"/>
          <a:ext cx="1718420" cy="3312365"/>
        </p:xfrm>
        <a:graphic>
          <a:graphicData uri="http://schemas.openxmlformats.org/drawingml/2006/table">
            <a:tbl>
              <a:tblPr/>
              <a:tblGrid>
                <a:gridCol w="878737"/>
                <a:gridCol w="839683"/>
              </a:tblGrid>
              <a:tr h="764771">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accent2"/>
                          </a:solidFill>
                          <a:effectLst/>
                          <a:latin typeface="Times New Roman" pitchFamily="18" charset="0"/>
                          <a:cs typeface="Times New Roman" pitchFamily="18" charset="0"/>
                        </a:rPr>
                        <a:t>             Variable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accent2"/>
                          </a:solidFill>
                          <a:effectLst/>
                          <a:latin typeface="Times New Roman" pitchFamily="18" charset="0"/>
                          <a:cs typeface="Times New Roman" pitchFamily="18" charset="0"/>
                        </a:rPr>
                        <a:t>Subjects</a:t>
                      </a:r>
                    </a:p>
                  </a:txBody>
                  <a:tcPr marL="68583" marR="68583"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BBE0E3"/>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accent2"/>
                          </a:solidFill>
                          <a:effectLst/>
                          <a:latin typeface="Times New Roman" pitchFamily="18" charset="0"/>
                          <a:cs typeface="Times New Roman" pitchFamily="18" charset="0"/>
                        </a:rPr>
                        <a:t>4 </a:t>
                      </a:r>
                      <a:r>
                        <a:rPr kumimoji="0" lang="en-US" sz="1600" b="1" i="0" u="none" strike="noStrike" cap="none" normalizeH="0" baseline="0" dirty="0" smtClean="0">
                          <a:ln>
                            <a:noFill/>
                          </a:ln>
                          <a:solidFill>
                            <a:schemeClr val="accent2"/>
                          </a:solidFill>
                          <a:effectLst/>
                          <a:latin typeface="Times New Roman" pitchFamily="18" charset="0"/>
                          <a:cs typeface="Times New Roman" pitchFamily="18" charset="0"/>
                          <a:sym typeface="Symbol" pitchFamily="18" charset="2"/>
                        </a:rPr>
                        <a:t></a:t>
                      </a:r>
                      <a:r>
                        <a:rPr kumimoji="0" lang="en-US" sz="1600" b="1" i="0" u="none" strike="noStrike" cap="none" normalizeH="0" baseline="0" dirty="0" smtClean="0">
                          <a:ln>
                            <a:noFill/>
                          </a:ln>
                          <a:solidFill>
                            <a:schemeClr val="accent2"/>
                          </a:solidFill>
                          <a:effectLst/>
                          <a:latin typeface="Times New Roman" pitchFamily="18" charset="0"/>
                          <a:cs typeface="Times New Roman" pitchFamily="18" charset="0"/>
                        </a:rPr>
                        <a:t> 9 m   shuttle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accent2"/>
                          </a:solidFill>
                          <a:effectLst/>
                          <a:latin typeface="Times New Roman" pitchFamily="18" charset="0"/>
                          <a:cs typeface="Times New Roman" pitchFamily="18" charset="0"/>
                        </a:rPr>
                        <a:t>(s)</a:t>
                      </a:r>
                    </a:p>
                  </a:txBody>
                  <a:tcPr marL="68583" marR="68583"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BBE0E3"/>
                    </a:solidFill>
                  </a:tcPr>
                </a:tc>
              </a:tr>
              <a:tr h="363942">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smtClean="0">
                          <a:ln>
                            <a:noFill/>
                          </a:ln>
                          <a:solidFill>
                            <a:srgbClr val="000000"/>
                          </a:solidFill>
                          <a:effectLst/>
                          <a:latin typeface="Times New Roman" pitchFamily="18" charset="0"/>
                          <a:cs typeface="Times New Roman" pitchFamily="18" charset="0"/>
                        </a:rPr>
                        <a:t>55 kg</a:t>
                      </a:r>
                      <a:endParaRPr kumimoji="0" lang="en-US" sz="1800" b="1" i="0" u="none" strike="noStrike" cap="none" normalizeH="0" baseline="0" smtClean="0">
                        <a:ln>
                          <a:noFill/>
                        </a:ln>
                        <a:solidFill>
                          <a:srgbClr val="000000"/>
                        </a:solidFill>
                        <a:effectLst/>
                        <a:latin typeface="Times New Roman" pitchFamily="18" charset="0"/>
                        <a:cs typeface="Times New Roman" pitchFamily="18" charset="0"/>
                      </a:endParaRPr>
                    </a:p>
                  </a:txBody>
                  <a:tcPr marL="68583" marR="68583"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Times New Roman" pitchFamily="18" charset="0"/>
                          <a:cs typeface="Times New Roman" pitchFamily="18" charset="0"/>
                        </a:rPr>
                        <a:t>8.27</a:t>
                      </a:r>
                    </a:p>
                  </a:txBody>
                  <a:tcPr marL="68583" marR="68583"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r>
              <a:tr h="363942">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smtClean="0">
                          <a:ln>
                            <a:noFill/>
                          </a:ln>
                          <a:solidFill>
                            <a:srgbClr val="000000"/>
                          </a:solidFill>
                          <a:effectLst/>
                          <a:latin typeface="Times New Roman" pitchFamily="18" charset="0"/>
                          <a:cs typeface="Times New Roman" pitchFamily="18" charset="0"/>
                        </a:rPr>
                        <a:t>60 kg</a:t>
                      </a:r>
                      <a:endParaRPr kumimoji="0" lang="en-US" sz="1800" b="1" i="0" u="none" strike="noStrike" cap="none" normalizeH="0" baseline="0" smtClean="0">
                        <a:ln>
                          <a:noFill/>
                        </a:ln>
                        <a:solidFill>
                          <a:srgbClr val="000000"/>
                        </a:solidFill>
                        <a:effectLst/>
                        <a:latin typeface="Times New Roman" pitchFamily="18" charset="0"/>
                        <a:cs typeface="Times New Roman" pitchFamily="18" charset="0"/>
                      </a:endParaRPr>
                    </a:p>
                  </a:txBody>
                  <a:tcPr marL="68583" marR="68583"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Times New Roman" pitchFamily="18" charset="0"/>
                          <a:cs typeface="Times New Roman" pitchFamily="18" charset="0"/>
                        </a:rPr>
                        <a:t>7.98</a:t>
                      </a:r>
                    </a:p>
                  </a:txBody>
                  <a:tcPr marL="68583" marR="68583"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r>
              <a:tr h="363942">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cs typeface="Times New Roman" pitchFamily="18" charset="0"/>
                        </a:rPr>
                        <a:t>66 kg</a:t>
                      </a:r>
                    </a:p>
                  </a:txBody>
                  <a:tcPr marL="68583" marR="68583"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Times New Roman" pitchFamily="18" charset="0"/>
                          <a:cs typeface="Times New Roman" pitchFamily="18" charset="0"/>
                        </a:rPr>
                        <a:t>7.88</a:t>
                      </a:r>
                    </a:p>
                  </a:txBody>
                  <a:tcPr marL="68583" marR="68583"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r>
              <a:tr h="363942">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cs typeface="Times New Roman" pitchFamily="18" charset="0"/>
                        </a:rPr>
                        <a:t>74 kg</a:t>
                      </a:r>
                    </a:p>
                  </a:txBody>
                  <a:tcPr marL="68583" marR="68583"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Times New Roman" pitchFamily="18" charset="0"/>
                          <a:cs typeface="Times New Roman" pitchFamily="18" charset="0"/>
                        </a:rPr>
                        <a:t>8.26</a:t>
                      </a:r>
                    </a:p>
                  </a:txBody>
                  <a:tcPr marL="68583" marR="68583"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r>
              <a:tr h="363942">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cs typeface="Times New Roman" pitchFamily="18" charset="0"/>
                        </a:rPr>
                        <a:t>84 kg</a:t>
                      </a:r>
                    </a:p>
                  </a:txBody>
                  <a:tcPr marL="68583" marR="68583"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Times New Roman" pitchFamily="18" charset="0"/>
                          <a:cs typeface="Times New Roman" pitchFamily="18" charset="0"/>
                        </a:rPr>
                        <a:t>7.84</a:t>
                      </a:r>
                    </a:p>
                  </a:txBody>
                  <a:tcPr marL="68583" marR="68583"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r>
              <a:tr h="363942">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cs typeface="Times New Roman" pitchFamily="18" charset="0"/>
                        </a:rPr>
                        <a:t>96 kg</a:t>
                      </a:r>
                    </a:p>
                  </a:txBody>
                  <a:tcPr marL="68583" marR="68583"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Times New Roman" pitchFamily="18" charset="0"/>
                          <a:cs typeface="Times New Roman" pitchFamily="18" charset="0"/>
                        </a:rPr>
                        <a:t>8.41</a:t>
                      </a:r>
                    </a:p>
                  </a:txBody>
                  <a:tcPr marL="68583" marR="68583"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r>
              <a:tr h="363942">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Times New Roman" pitchFamily="18" charset="0"/>
                          <a:cs typeface="Times New Roman" pitchFamily="18" charset="0"/>
                        </a:rPr>
                        <a:t>120 kg</a:t>
                      </a:r>
                    </a:p>
                  </a:txBody>
                  <a:tcPr marL="68583" marR="68583"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Times New Roman" pitchFamily="18" charset="0"/>
                          <a:cs typeface="Times New Roman" pitchFamily="18" charset="0"/>
                        </a:rPr>
                        <a:t>8.23</a:t>
                      </a:r>
                    </a:p>
                  </a:txBody>
                  <a:tcPr marL="68583" marR="68583"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r>
            </a:tbl>
          </a:graphicData>
        </a:graphic>
      </p:graphicFrame>
      <p:sp>
        <p:nvSpPr>
          <p:cNvPr id="11" name="Βέλος προς τα κάτω 10"/>
          <p:cNvSpPr/>
          <p:nvPr/>
        </p:nvSpPr>
        <p:spPr>
          <a:xfrm>
            <a:off x="2388544" y="2708214"/>
            <a:ext cx="288032" cy="267829"/>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FFC000"/>
              </a:solidFill>
            </a:endParaRPr>
          </a:p>
        </p:txBody>
      </p:sp>
      <p:graphicFrame>
        <p:nvGraphicFramePr>
          <p:cNvPr id="12" name="Group 82"/>
          <p:cNvGraphicFramePr>
            <a:graphicFrameLocks noGrp="1"/>
          </p:cNvGraphicFramePr>
          <p:nvPr>
            <p:extLst>
              <p:ext uri="{D42A27DB-BD31-4B8C-83A1-F6EECF244321}">
                <p14:modId xmlns:p14="http://schemas.microsoft.com/office/powerpoint/2010/main" val="2624005450"/>
              </p:ext>
            </p:extLst>
          </p:nvPr>
        </p:nvGraphicFramePr>
        <p:xfrm>
          <a:off x="5292080" y="2976042"/>
          <a:ext cx="1656184" cy="3322749"/>
        </p:xfrm>
        <a:graphic>
          <a:graphicData uri="http://schemas.openxmlformats.org/drawingml/2006/table">
            <a:tbl>
              <a:tblPr/>
              <a:tblGrid>
                <a:gridCol w="936104"/>
                <a:gridCol w="720080"/>
              </a:tblGrid>
              <a:tr h="996314">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accent2"/>
                          </a:solidFill>
                          <a:effectLst/>
                          <a:latin typeface="Times New Roman" pitchFamily="18" charset="0"/>
                          <a:cs typeface="Times New Roman" pitchFamily="18" charset="0"/>
                        </a:rPr>
                        <a:t>             Variable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accent2"/>
                          </a:solidFill>
                          <a:effectLst/>
                          <a:latin typeface="Times New Roman" pitchFamily="18" charset="0"/>
                          <a:cs typeface="Times New Roman" pitchFamily="18" charset="0"/>
                        </a:rPr>
                        <a:t>Subjects</a:t>
                      </a:r>
                    </a:p>
                  </a:txBody>
                  <a:tcPr marL="68583" marR="68583"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BBE0E3"/>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accent2"/>
                          </a:solidFill>
                          <a:effectLst/>
                          <a:latin typeface="Times New Roman" pitchFamily="18" charset="0"/>
                          <a:cs typeface="Times New Roman" pitchFamily="18" charset="0"/>
                        </a:rPr>
                        <a:t>40 </a:t>
                      </a:r>
                      <a:r>
                        <a:rPr kumimoji="0" lang="en-US" sz="1800" b="1" i="0" u="none" strike="noStrike" cap="none" normalizeH="0" baseline="0" dirty="0" err="1" smtClean="0">
                          <a:ln>
                            <a:noFill/>
                          </a:ln>
                          <a:solidFill>
                            <a:schemeClr val="accent2"/>
                          </a:solidFill>
                          <a:effectLst/>
                          <a:latin typeface="Times New Roman" pitchFamily="18" charset="0"/>
                          <a:cs typeface="Times New Roman" pitchFamily="18" charset="0"/>
                        </a:rPr>
                        <a:t>yd</a:t>
                      </a:r>
                      <a:r>
                        <a:rPr kumimoji="0" lang="en-US" sz="1800" b="1" i="0" u="none" strike="noStrike" cap="none" normalizeH="0" baseline="0" dirty="0" smtClean="0">
                          <a:ln>
                            <a:noFill/>
                          </a:ln>
                          <a:solidFill>
                            <a:schemeClr val="accent2"/>
                          </a:solidFill>
                          <a:effectLst/>
                          <a:latin typeface="Times New Roman" pitchFamily="18" charset="0"/>
                          <a:cs typeface="Times New Roman" pitchFamily="18" charset="0"/>
                        </a:rPr>
                        <a:t> </a:t>
                      </a:r>
                      <a:r>
                        <a:rPr kumimoji="0" lang="en-US" sz="1600" b="1" i="0" u="none" strike="noStrike" cap="none" normalizeH="0" baseline="0" dirty="0" smtClean="0">
                          <a:ln>
                            <a:noFill/>
                          </a:ln>
                          <a:solidFill>
                            <a:schemeClr val="accent2"/>
                          </a:solidFill>
                          <a:effectLst/>
                          <a:latin typeface="Times New Roman" pitchFamily="18" charset="0"/>
                          <a:cs typeface="Times New Roman" pitchFamily="18" charset="0"/>
                        </a:rPr>
                        <a:t>running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accent2"/>
                          </a:solidFill>
                          <a:effectLst/>
                          <a:latin typeface="Times New Roman" pitchFamily="18" charset="0"/>
                          <a:cs typeface="Times New Roman" pitchFamily="18" charset="0"/>
                        </a:rPr>
                        <a:t>(s) </a:t>
                      </a:r>
                    </a:p>
                  </a:txBody>
                  <a:tcPr marL="68583" marR="68583"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BBE0E3"/>
                    </a:solidFill>
                  </a:tcPr>
                </a:tc>
              </a:tr>
              <a:tr h="330987">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de-DE" sz="1600" b="1" i="0" u="none" strike="noStrike" cap="none" normalizeH="0" baseline="0" dirty="0" smtClean="0">
                          <a:ln>
                            <a:noFill/>
                          </a:ln>
                          <a:solidFill>
                            <a:srgbClr val="000000"/>
                          </a:solidFill>
                          <a:effectLst/>
                          <a:latin typeface="Times New Roman" pitchFamily="18" charset="0"/>
                          <a:cs typeface="Times New Roman" pitchFamily="18" charset="0"/>
                        </a:rPr>
                        <a:t>55 kg</a:t>
                      </a:r>
                      <a:endParaRPr kumimoji="0" lang="en-US" sz="1600" b="1" i="0" u="none" strike="noStrike" cap="none" normalizeH="0" baseline="0" dirty="0" smtClean="0">
                        <a:ln>
                          <a:noFill/>
                        </a:ln>
                        <a:solidFill>
                          <a:srgbClr val="000000"/>
                        </a:solidFill>
                        <a:effectLst/>
                        <a:latin typeface="Times New Roman" pitchFamily="18" charset="0"/>
                        <a:cs typeface="Times New Roman" pitchFamily="18" charset="0"/>
                      </a:endParaRPr>
                    </a:p>
                  </a:txBody>
                  <a:tcPr marL="68583" marR="68583"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Times New Roman" pitchFamily="18" charset="0"/>
                          <a:cs typeface="Times New Roman" pitchFamily="18" charset="0"/>
                        </a:rPr>
                        <a:t>4.92</a:t>
                      </a:r>
                    </a:p>
                  </a:txBody>
                  <a:tcPr marL="68583" marR="68583"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r>
              <a:tr h="330987">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de-DE" sz="1600" b="1" i="0" u="none" strike="noStrike" cap="none" normalizeH="0" baseline="0" dirty="0" smtClean="0">
                          <a:ln>
                            <a:noFill/>
                          </a:ln>
                          <a:solidFill>
                            <a:srgbClr val="000000"/>
                          </a:solidFill>
                          <a:effectLst/>
                          <a:latin typeface="Times New Roman" pitchFamily="18" charset="0"/>
                          <a:cs typeface="Times New Roman" pitchFamily="18" charset="0"/>
                        </a:rPr>
                        <a:t>60 kg</a:t>
                      </a:r>
                      <a:endParaRPr kumimoji="0" lang="en-US" sz="1600" b="1" i="0" u="none" strike="noStrike" cap="none" normalizeH="0" baseline="0" dirty="0" smtClean="0">
                        <a:ln>
                          <a:noFill/>
                        </a:ln>
                        <a:solidFill>
                          <a:srgbClr val="000000"/>
                        </a:solidFill>
                        <a:effectLst/>
                        <a:latin typeface="Times New Roman" pitchFamily="18" charset="0"/>
                        <a:cs typeface="Times New Roman" pitchFamily="18" charset="0"/>
                      </a:endParaRPr>
                    </a:p>
                  </a:txBody>
                  <a:tcPr marL="68583" marR="68583"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5.01</a:t>
                      </a:r>
                    </a:p>
                  </a:txBody>
                  <a:tcPr marL="68583" marR="68583"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r>
              <a:tr h="330987">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Times New Roman" pitchFamily="18" charset="0"/>
                          <a:cs typeface="Times New Roman" pitchFamily="18" charset="0"/>
                        </a:rPr>
                        <a:t>66 kg</a:t>
                      </a:r>
                    </a:p>
                  </a:txBody>
                  <a:tcPr marL="68583" marR="68583"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4. 75</a:t>
                      </a:r>
                    </a:p>
                  </a:txBody>
                  <a:tcPr marL="68583" marR="68583"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r>
              <a:tr h="330987">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Times New Roman" pitchFamily="18" charset="0"/>
                          <a:cs typeface="Times New Roman" pitchFamily="18" charset="0"/>
                        </a:rPr>
                        <a:t>74 kg</a:t>
                      </a:r>
                    </a:p>
                  </a:txBody>
                  <a:tcPr marL="68583" marR="68583"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4.68</a:t>
                      </a:r>
                    </a:p>
                  </a:txBody>
                  <a:tcPr marL="68583" marR="68583"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r>
              <a:tr h="330987">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Times New Roman" pitchFamily="18" charset="0"/>
                          <a:cs typeface="Times New Roman" pitchFamily="18" charset="0"/>
                        </a:rPr>
                        <a:t>84 kg</a:t>
                      </a:r>
                    </a:p>
                  </a:txBody>
                  <a:tcPr marL="68583" marR="68583"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4.81</a:t>
                      </a:r>
                    </a:p>
                  </a:txBody>
                  <a:tcPr marL="68583" marR="68583"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r>
              <a:tr h="330987">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Times New Roman" pitchFamily="18" charset="0"/>
                          <a:cs typeface="Times New Roman" pitchFamily="18" charset="0"/>
                        </a:rPr>
                        <a:t>96 kg</a:t>
                      </a:r>
                    </a:p>
                  </a:txBody>
                  <a:tcPr marL="68583" marR="68583"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4.91</a:t>
                      </a:r>
                    </a:p>
                  </a:txBody>
                  <a:tcPr marL="68583" marR="68583"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r>
              <a:tr h="330987">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Times New Roman" pitchFamily="18" charset="0"/>
                          <a:cs typeface="Times New Roman" pitchFamily="18" charset="0"/>
                        </a:rPr>
                        <a:t>120 kg</a:t>
                      </a:r>
                    </a:p>
                  </a:txBody>
                  <a:tcPr marL="68583" marR="68583"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5.02</a:t>
                      </a:r>
                    </a:p>
                  </a:txBody>
                  <a:tcPr marL="68583" marR="68583"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r>
            </a:tbl>
          </a:graphicData>
        </a:graphic>
      </p:graphicFrame>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9246" y="262996"/>
            <a:ext cx="2447958" cy="189208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AutoShape 5" descr="Αποτέλεσμα εικόνας για 40 yar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3" name="AutoShape 7" descr="Αποτέλεσμα εικόνας για 40 yard"/>
          <p:cNvSpPr>
            <a:spLocks noChangeAspect="1" noChangeArrowheads="1"/>
          </p:cNvSpPr>
          <p:nvPr/>
        </p:nvSpPr>
        <p:spPr bwMode="auto">
          <a:xfrm>
            <a:off x="155575" y="-966788"/>
            <a:ext cx="6238875" cy="20193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205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4589" y="1988840"/>
            <a:ext cx="2432615" cy="85328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Βέλος προς τα κάτω 16"/>
          <p:cNvSpPr/>
          <p:nvPr/>
        </p:nvSpPr>
        <p:spPr>
          <a:xfrm>
            <a:off x="5999209" y="2708214"/>
            <a:ext cx="288032" cy="267829"/>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FFC000"/>
              </a:solidFill>
            </a:endParaRPr>
          </a:p>
        </p:txBody>
      </p:sp>
      <p:sp>
        <p:nvSpPr>
          <p:cNvPr id="14" name="Ορθογώνιο 13"/>
          <p:cNvSpPr/>
          <p:nvPr/>
        </p:nvSpPr>
        <p:spPr>
          <a:xfrm>
            <a:off x="3059832" y="6266636"/>
            <a:ext cx="5854649" cy="458074"/>
          </a:xfrm>
          <a:prstGeom prst="rect">
            <a:avLst/>
          </a:prstGeom>
          <a:solidFill>
            <a:schemeClr val="bg1">
              <a:lumMod val="85000"/>
            </a:schemeClr>
          </a:solidFill>
        </p:spPr>
        <p:txBody>
          <a:bodyPr wrap="square">
            <a:spAutoFit/>
          </a:bodyPr>
          <a:lstStyle/>
          <a:p>
            <a:pPr algn="ctr">
              <a:lnSpc>
                <a:spcPct val="150000"/>
              </a:lnSpc>
            </a:pPr>
            <a:r>
              <a:rPr lang="en-US" altLang="el-GR" dirty="0" smtClean="0">
                <a:latin typeface="Times New Roman" pitchFamily="18" charset="0"/>
                <a:cs typeface="Times New Roman" pitchFamily="18" charset="0"/>
              </a:rPr>
              <a:t> </a:t>
            </a:r>
            <a:r>
              <a:rPr lang="en-US" altLang="el-GR" dirty="0">
                <a:latin typeface="Times New Roman" pitchFamily="18" charset="0"/>
                <a:cs typeface="Times New Roman" pitchFamily="18" charset="0"/>
              </a:rPr>
              <a:t>Prof. Bahman </a:t>
            </a:r>
            <a:r>
              <a:rPr lang="en-US" altLang="el-GR" dirty="0" err="1" smtClean="0">
                <a:latin typeface="Times New Roman" pitchFamily="18" charset="0"/>
                <a:cs typeface="Times New Roman" pitchFamily="18" charset="0"/>
              </a:rPr>
              <a:t>Mirzaei</a:t>
            </a:r>
            <a:r>
              <a:rPr lang="el-GR" altLang="el-GR" dirty="0" smtClean="0">
                <a:latin typeface="Times New Roman" pitchFamily="18" charset="0"/>
                <a:cs typeface="Times New Roman" pitchFamily="18" charset="0"/>
              </a:rPr>
              <a:t> </a:t>
            </a:r>
            <a:r>
              <a:rPr lang="en-US" altLang="el-GR" dirty="0" smtClean="0">
                <a:latin typeface="Times New Roman" pitchFamily="18" charset="0"/>
                <a:cs typeface="Times New Roman" pitchFamily="18" charset="0"/>
              </a:rPr>
              <a:t>(FILA </a:t>
            </a:r>
            <a:r>
              <a:rPr lang="en-US" altLang="el-GR" dirty="0">
                <a:latin typeface="Times New Roman" pitchFamily="18" charset="0"/>
                <a:cs typeface="Times New Roman" pitchFamily="18" charset="0"/>
              </a:rPr>
              <a:t>Technical Department</a:t>
            </a:r>
            <a:r>
              <a:rPr lang="en-US" altLang="el-GR" b="1" dirty="0" smtClean="0">
                <a:latin typeface="Times New Roman" pitchFamily="18" charset="0"/>
                <a:cs typeface="Times New Roman" pitchFamily="18" charset="0"/>
              </a:rPr>
              <a:t>)</a:t>
            </a:r>
            <a:r>
              <a:rPr lang="el-GR" altLang="el-GR" b="1" dirty="0" smtClean="0">
                <a:latin typeface="Times New Roman" pitchFamily="18" charset="0"/>
                <a:cs typeface="Times New Roman" pitchFamily="18" charset="0"/>
              </a:rPr>
              <a:t> </a:t>
            </a:r>
            <a:r>
              <a:rPr lang="el-GR" altLang="el-GR" i="1" dirty="0" smtClean="0">
                <a:latin typeface="Times New Roman" pitchFamily="18" charset="0"/>
                <a:cs typeface="Times New Roman" pitchFamily="18" charset="0"/>
              </a:rPr>
              <a:t>2011</a:t>
            </a:r>
            <a:endParaRPr lang="en-US" altLang="el-GR" i="1" dirty="0">
              <a:latin typeface="Times New Roman" pitchFamily="18" charset="0"/>
              <a:cs typeface="Times New Roman" pitchFamily="18" charset="0"/>
            </a:endParaRPr>
          </a:p>
        </p:txBody>
      </p:sp>
    </p:spTree>
    <p:extLst>
      <p:ext uri="{BB962C8B-B14F-4D97-AF65-F5344CB8AC3E}">
        <p14:creationId xmlns:p14="http://schemas.microsoft.com/office/powerpoint/2010/main" val="1501492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Τίτλος 1"/>
          <p:cNvSpPr>
            <a:spLocks noGrp="1"/>
          </p:cNvSpPr>
          <p:nvPr>
            <p:ph type="title"/>
          </p:nvPr>
        </p:nvSpPr>
        <p:spPr>
          <a:xfrm>
            <a:off x="550863" y="0"/>
            <a:ext cx="8229600" cy="1143000"/>
          </a:xfrm>
        </p:spPr>
        <p:txBody>
          <a:bodyPr/>
          <a:lstStyle/>
          <a:p>
            <a:r>
              <a:rPr lang="el-GR" altLang="el-GR" sz="2800" b="1" dirty="0" smtClean="0">
                <a:solidFill>
                  <a:srgbClr val="C00000"/>
                </a:solidFill>
              </a:rPr>
              <a:t>Η ΤΑΞΙΝΟΜΗΣΗ ΤΩΝ ΜΑΧΗΤΙΚΩΝ ΑΘΛΗΜΑΤΩΝ ΣΕ ΣΧΕΣΗ ΜΕ ΤΗΝ ΕΚΔΗΛΩΣΗ </a:t>
            </a:r>
            <a:r>
              <a:rPr lang="el-GR" altLang="el-GR" sz="2800" b="1" i="1" dirty="0" smtClean="0">
                <a:solidFill>
                  <a:srgbClr val="C00000"/>
                </a:solidFill>
              </a:rPr>
              <a:t>ΤΑΧΥΤΗΤΑΣ-ΔΥΝΑΜΗΣ</a:t>
            </a:r>
          </a:p>
        </p:txBody>
      </p:sp>
      <p:cxnSp>
        <p:nvCxnSpPr>
          <p:cNvPr id="4" name="Ευθύγραμμο βέλος σύνδεσης 3"/>
          <p:cNvCxnSpPr/>
          <p:nvPr/>
        </p:nvCxnSpPr>
        <p:spPr>
          <a:xfrm flipV="1">
            <a:off x="685800" y="1600200"/>
            <a:ext cx="0" cy="4953000"/>
          </a:xfrm>
          <a:prstGeom prst="straightConnector1">
            <a:avLst/>
          </a:prstGeom>
          <a:ln w="76200">
            <a:tailEnd type="arrow"/>
          </a:ln>
        </p:spPr>
        <p:style>
          <a:lnRef idx="1">
            <a:schemeClr val="accent6"/>
          </a:lnRef>
          <a:fillRef idx="0">
            <a:schemeClr val="accent6"/>
          </a:fillRef>
          <a:effectRef idx="0">
            <a:schemeClr val="accent6"/>
          </a:effectRef>
          <a:fontRef idx="minor">
            <a:schemeClr val="tx1"/>
          </a:fontRef>
        </p:style>
      </p:cxnSp>
      <p:cxnSp>
        <p:nvCxnSpPr>
          <p:cNvPr id="8" name="Ευθύγραμμο βέλος σύνδεσης 7"/>
          <p:cNvCxnSpPr/>
          <p:nvPr/>
        </p:nvCxnSpPr>
        <p:spPr>
          <a:xfrm>
            <a:off x="685800" y="6553200"/>
            <a:ext cx="7924800" cy="0"/>
          </a:xfrm>
          <a:prstGeom prst="straightConnector1">
            <a:avLst/>
          </a:prstGeom>
          <a:ln w="76200">
            <a:tailEnd type="arrow"/>
          </a:ln>
        </p:spPr>
        <p:style>
          <a:lnRef idx="1">
            <a:schemeClr val="accent6"/>
          </a:lnRef>
          <a:fillRef idx="0">
            <a:schemeClr val="accent6"/>
          </a:fillRef>
          <a:effectRef idx="0">
            <a:schemeClr val="accent6"/>
          </a:effectRef>
          <a:fontRef idx="minor">
            <a:schemeClr val="tx1"/>
          </a:fontRef>
        </p:style>
      </p:cxnSp>
      <p:sp>
        <p:nvSpPr>
          <p:cNvPr id="12" name="Τόξο 11"/>
          <p:cNvSpPr/>
          <p:nvPr/>
        </p:nvSpPr>
        <p:spPr>
          <a:xfrm rot="10800000">
            <a:off x="1144588" y="-2074863"/>
            <a:ext cx="13485812" cy="8262938"/>
          </a:xfrm>
          <a:prstGeom prst="arc">
            <a:avLst>
              <a:gd name="adj1" fmla="val 16068451"/>
              <a:gd name="adj2" fmla="val 61330"/>
            </a:avLst>
          </a:prstGeom>
          <a:ln w="76200">
            <a:solidFill>
              <a:srgbClr val="00CC00"/>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l-GR"/>
          </a:p>
        </p:txBody>
      </p:sp>
      <p:pic>
        <p:nvPicPr>
          <p:cNvPr id="13" name="Picture 5" descr="Αποτέλεσμα εικόνας για ΜΟΥΑΙΤΑΙ"/>
          <p:cNvPicPr>
            <a:picLocks noChangeAspect="1" noChangeArrowheads="1"/>
          </p:cNvPicPr>
          <p:nvPr/>
        </p:nvPicPr>
        <p:blipFill rotWithShape="1">
          <a:blip r:embed="rId2"/>
          <a:srcRect l="16396" r="11116"/>
          <a:stretch/>
        </p:blipFill>
        <p:spPr bwMode="auto">
          <a:xfrm>
            <a:off x="3924300" y="3960813"/>
            <a:ext cx="1603375" cy="12906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29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3267075"/>
            <a:ext cx="1371600" cy="138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1"/>
          <p:cNvPicPr>
            <a:picLocks noChangeAspect="1" noChangeArrowheads="1"/>
          </p:cNvPicPr>
          <p:nvPr/>
        </p:nvPicPr>
        <p:blipFill>
          <a:blip r:embed="rId4"/>
          <a:srcRect/>
          <a:stretch>
            <a:fillRect/>
          </a:stretch>
        </p:blipFill>
        <p:spPr bwMode="auto">
          <a:xfrm>
            <a:off x="1246188" y="1057275"/>
            <a:ext cx="1420812" cy="1146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7" name="AutoShape 2" descr="Αποτέλεσμα εικόνας για olympic GAMES MUNCHEN 1972 WRESTLING TAILOR DIETRICH"/>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l-GR" altLang="el-GR" sz="1800">
              <a:latin typeface="Arial" charset="0"/>
            </a:endParaRPr>
          </a:p>
        </p:txBody>
      </p:sp>
      <p:sp>
        <p:nvSpPr>
          <p:cNvPr id="12298" name="AutoShape 4" descr="Αποτέλεσμα εικόνας για olympic GAMES MUNCHEN 1972 WRESTLING TAILOR DIETRICH"/>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l-GR" altLang="el-GR" sz="1800">
              <a:latin typeface="Arial" charset="0"/>
            </a:endParaRPr>
          </a:p>
        </p:txBody>
      </p:sp>
      <p:pic>
        <p:nvPicPr>
          <p:cNvPr id="12299" name="Picture 6" descr="Αποτέλεσμα εικόνας για olympic GAMES MUNCHEN 1972 WRESTLING TAILOR DIETRICH"/>
          <p:cNvPicPr>
            <a:picLocks noChangeAspect="1" noChangeArrowheads="1"/>
          </p:cNvPicPr>
          <p:nvPr/>
        </p:nvPicPr>
        <p:blipFill>
          <a:blip r:embed="rId5">
            <a:extLst>
              <a:ext uri="{28A0092B-C50C-407E-A947-70E740481C1C}">
                <a14:useLocalDpi xmlns:a14="http://schemas.microsoft.com/office/drawing/2010/main" val="0"/>
              </a:ext>
            </a:extLst>
          </a:blip>
          <a:srcRect t="17081" b="8017"/>
          <a:stretch>
            <a:fillRect/>
          </a:stretch>
        </p:blipFill>
        <p:spPr bwMode="auto">
          <a:xfrm>
            <a:off x="1884363" y="2203450"/>
            <a:ext cx="137953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7350" y="4267200"/>
            <a:ext cx="1692275"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59625" y="4419600"/>
            <a:ext cx="1784350"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2" name="TextBox 17"/>
          <p:cNvSpPr txBox="1">
            <a:spLocks noChangeArrowheads="1"/>
          </p:cNvSpPr>
          <p:nvPr/>
        </p:nvSpPr>
        <p:spPr bwMode="auto">
          <a:xfrm>
            <a:off x="117475" y="1143000"/>
            <a:ext cx="568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l-GR" sz="2800" b="1">
                <a:solidFill>
                  <a:srgbClr val="FFC000"/>
                </a:solidFill>
                <a:latin typeface="Arial" charset="0"/>
              </a:rPr>
              <a:t>F</a:t>
            </a:r>
            <a:endParaRPr lang="el-GR" altLang="el-GR" sz="2800" b="1">
              <a:solidFill>
                <a:srgbClr val="FFC000"/>
              </a:solidFill>
              <a:latin typeface="Arial" charset="0"/>
            </a:endParaRPr>
          </a:p>
        </p:txBody>
      </p:sp>
      <p:sp>
        <p:nvSpPr>
          <p:cNvPr id="12303" name="TextBox 21"/>
          <p:cNvSpPr txBox="1">
            <a:spLocks noChangeArrowheads="1"/>
          </p:cNvSpPr>
          <p:nvPr/>
        </p:nvSpPr>
        <p:spPr bwMode="auto">
          <a:xfrm>
            <a:off x="8443913" y="5910263"/>
            <a:ext cx="568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l-GR" sz="2800" b="1">
                <a:solidFill>
                  <a:srgbClr val="FFC000"/>
                </a:solidFill>
                <a:latin typeface="Arial" charset="0"/>
              </a:rPr>
              <a:t>V</a:t>
            </a:r>
            <a:endParaRPr lang="el-GR" altLang="el-GR" sz="2800" b="1">
              <a:solidFill>
                <a:srgbClr val="FFC000"/>
              </a:solidFill>
              <a:latin typeface="Arial" charset="0"/>
            </a:endParaRPr>
          </a:p>
        </p:txBody>
      </p:sp>
    </p:spTree>
    <p:extLst>
      <p:ext uri="{BB962C8B-B14F-4D97-AF65-F5344CB8AC3E}">
        <p14:creationId xmlns:p14="http://schemas.microsoft.com/office/powerpoint/2010/main" val="46238532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Πλαίσιο κειμένου 78"/>
          <p:cNvSpPr txBox="1">
            <a:spLocks noChangeArrowheads="1"/>
          </p:cNvSpPr>
          <p:nvPr/>
        </p:nvSpPr>
        <p:spPr bwMode="auto">
          <a:xfrm>
            <a:off x="2550600" y="5616575"/>
            <a:ext cx="1268412" cy="361950"/>
          </a:xfrm>
          <a:prstGeom prst="rect">
            <a:avLst/>
          </a:prstGeom>
          <a:solidFill>
            <a:srgbClr val="D8D8D8"/>
          </a:solidFill>
          <a:ln w="12700">
            <a:solidFill>
              <a:srgbClr val="000000"/>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l-GR" altLang="el-GR" sz="1000" b="1">
                <a:latin typeface="Arial" charset="0"/>
                <a:cs typeface="Times New Roman" pitchFamily="18" charset="0"/>
              </a:rPr>
              <a:t>ΣΥΝΕΠΕΙΑ ΣΤΗΝ ΠΡΟΕΤΟΙΜΑΣΙΑ</a:t>
            </a:r>
            <a:endParaRPr lang="el-GR" altLang="el-GR" sz="2000">
              <a:latin typeface="Arial" charset="0"/>
            </a:endParaRPr>
          </a:p>
        </p:txBody>
      </p:sp>
      <p:sp>
        <p:nvSpPr>
          <p:cNvPr id="13315" name="Πλαίσιο κειμένου 84"/>
          <p:cNvSpPr txBox="1">
            <a:spLocks noChangeArrowheads="1"/>
          </p:cNvSpPr>
          <p:nvPr/>
        </p:nvSpPr>
        <p:spPr bwMode="auto">
          <a:xfrm>
            <a:off x="2985575" y="4864100"/>
            <a:ext cx="1220787" cy="238125"/>
          </a:xfrm>
          <a:prstGeom prst="rect">
            <a:avLst/>
          </a:prstGeom>
          <a:solidFill>
            <a:srgbClr val="D8D8D8"/>
          </a:solidFill>
          <a:ln w="12700">
            <a:solidFill>
              <a:srgbClr val="000000"/>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l-GR" altLang="el-GR" sz="1000" b="1">
                <a:ea typeface="Calibri" pitchFamily="34" charset="0"/>
                <a:cs typeface="Times New Roman" pitchFamily="18" charset="0"/>
              </a:rPr>
              <a:t>ΑΥΤΟ-ΥΠΕΡΒΑΣΗ</a:t>
            </a:r>
            <a:endParaRPr lang="el-GR" altLang="el-GR" sz="2000">
              <a:latin typeface="Arial" charset="0"/>
              <a:ea typeface="Calibri" pitchFamily="34" charset="0"/>
            </a:endParaRPr>
          </a:p>
        </p:txBody>
      </p:sp>
      <p:sp>
        <p:nvSpPr>
          <p:cNvPr id="16388" name="Πλαίσιο κειμένου 83"/>
          <p:cNvSpPr txBox="1">
            <a:spLocks noChangeArrowheads="1"/>
          </p:cNvSpPr>
          <p:nvPr/>
        </p:nvSpPr>
        <p:spPr bwMode="auto">
          <a:xfrm>
            <a:off x="2985575" y="5118100"/>
            <a:ext cx="1220787" cy="431800"/>
          </a:xfrm>
          <a:prstGeom prst="rect">
            <a:avLst/>
          </a:prstGeom>
          <a:solidFill>
            <a:srgbClr val="FFFFFF"/>
          </a:solidFill>
          <a:ln w="12700">
            <a:solidFill>
              <a:srgbClr val="000000"/>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el-GR" altLang="el-GR" sz="1050" b="1" smtClean="0">
                <a:ea typeface="Calibri" pitchFamily="34" charset="0"/>
                <a:cs typeface="Times New Roman" pitchFamily="18" charset="0"/>
              </a:rPr>
              <a:t>ΑΝΙΑ ΣΤΗΝ ΠΡΟΕΤΟΙΜΑΣ</a:t>
            </a:r>
            <a:r>
              <a:rPr lang="el-GR" altLang="el-GR" sz="1050" smtClean="0">
                <a:ea typeface="Calibri" pitchFamily="34" charset="0"/>
                <a:cs typeface="Times New Roman" pitchFamily="18" charset="0"/>
              </a:rPr>
              <a:t>ΙΑ</a:t>
            </a:r>
            <a:endParaRPr lang="el-GR" altLang="el-GR" sz="2000" smtClean="0">
              <a:latin typeface="Arial" charset="0"/>
              <a:ea typeface="Calibri" pitchFamily="34" charset="0"/>
            </a:endParaRPr>
          </a:p>
        </p:txBody>
      </p:sp>
      <p:sp>
        <p:nvSpPr>
          <p:cNvPr id="13317" name="Πλαίσιο κειμένου 86"/>
          <p:cNvSpPr txBox="1">
            <a:spLocks noChangeArrowheads="1"/>
          </p:cNvSpPr>
          <p:nvPr/>
        </p:nvSpPr>
        <p:spPr bwMode="auto">
          <a:xfrm>
            <a:off x="3317362" y="3906838"/>
            <a:ext cx="1428750" cy="457200"/>
          </a:xfrm>
          <a:prstGeom prst="rect">
            <a:avLst/>
          </a:prstGeom>
          <a:solidFill>
            <a:srgbClr val="D8D8D8"/>
          </a:solidFill>
          <a:ln w="12700">
            <a:solidFill>
              <a:srgbClr val="000000"/>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l-GR" altLang="el-GR" sz="900" b="1">
                <a:latin typeface="Arial" charset="0"/>
                <a:cs typeface="Times New Roman" pitchFamily="18" charset="0"/>
              </a:rPr>
              <a:t>ΑΝΤΙΚΕΙΜΕΝΙΚΟΤΗΤΑ ΣΤΗΝ ΕΚΤΙΜΗΣΗ ΤΟΥ ΑΠΟΤΕΛΕΣΜΑΤΟΣ</a:t>
            </a:r>
            <a:endParaRPr lang="el-GR" altLang="el-GR" sz="2000">
              <a:latin typeface="Arial" charset="0"/>
            </a:endParaRPr>
          </a:p>
        </p:txBody>
      </p:sp>
      <p:sp>
        <p:nvSpPr>
          <p:cNvPr id="13318" name="Πλαίσιο κειμένου 88"/>
          <p:cNvSpPr txBox="1">
            <a:spLocks noChangeArrowheads="1"/>
          </p:cNvSpPr>
          <p:nvPr/>
        </p:nvSpPr>
        <p:spPr bwMode="auto">
          <a:xfrm>
            <a:off x="3888862" y="3668713"/>
            <a:ext cx="1257300" cy="238125"/>
          </a:xfrm>
          <a:prstGeom prst="rect">
            <a:avLst/>
          </a:prstGeom>
          <a:solidFill>
            <a:srgbClr val="FFFFFF"/>
          </a:solidFill>
          <a:ln w="12700">
            <a:solidFill>
              <a:srgbClr val="000000"/>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l-GR" altLang="el-GR" sz="1200" b="1">
                <a:ea typeface="Calibri" pitchFamily="34" charset="0"/>
                <a:cs typeface="Times New Roman" pitchFamily="18" charset="0"/>
              </a:rPr>
              <a:t>ΒΕΝΤΕΤΙΣΜΟΣ</a:t>
            </a:r>
            <a:endParaRPr lang="el-GR" altLang="el-GR" sz="2000">
              <a:latin typeface="Arial" charset="0"/>
              <a:ea typeface="Calibri" pitchFamily="34" charset="0"/>
            </a:endParaRPr>
          </a:p>
        </p:txBody>
      </p:sp>
      <p:sp>
        <p:nvSpPr>
          <p:cNvPr id="16391" name="Πλαίσιο κειμένου 94"/>
          <p:cNvSpPr txBox="1">
            <a:spLocks noChangeArrowheads="1"/>
          </p:cNvSpPr>
          <p:nvPr/>
        </p:nvSpPr>
        <p:spPr bwMode="auto">
          <a:xfrm>
            <a:off x="3869812" y="3216275"/>
            <a:ext cx="1257300" cy="452438"/>
          </a:xfrm>
          <a:prstGeom prst="rect">
            <a:avLst/>
          </a:prstGeom>
          <a:solidFill>
            <a:srgbClr val="D8D8D8"/>
          </a:solidFill>
          <a:ln w="12700">
            <a:solidFill>
              <a:srgbClr val="000000"/>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el-GR" altLang="el-GR" sz="1050" b="1" smtClean="0">
                <a:ea typeface="Calibri" pitchFamily="34" charset="0"/>
                <a:cs typeface="Times New Roman" pitchFamily="18" charset="0"/>
              </a:rPr>
              <a:t>ΜΕΤΡΙΟΦΡΟΣΥΝΗ</a:t>
            </a:r>
            <a:endParaRPr lang="el-GR" altLang="el-GR" sz="900" smtClean="0">
              <a:latin typeface="Arial" charset="0"/>
              <a:ea typeface="Calibri" pitchFamily="34" charset="0"/>
            </a:endParaRPr>
          </a:p>
          <a:p>
            <a:pPr algn="ctr">
              <a:spcBef>
                <a:spcPct val="0"/>
              </a:spcBef>
              <a:buFontTx/>
              <a:buNone/>
              <a:defRPr/>
            </a:pPr>
            <a:r>
              <a:rPr lang="el-GR" altLang="el-GR" sz="1000" b="1" smtClean="0">
                <a:ea typeface="Calibri" pitchFamily="34" charset="0"/>
                <a:cs typeface="Times New Roman" pitchFamily="18" charset="0"/>
              </a:rPr>
              <a:t>ΕΠΙΜΟΝΗ-ΠΕΙΣΜΑ</a:t>
            </a:r>
            <a:endParaRPr lang="el-GR" altLang="el-GR" sz="2000" smtClean="0">
              <a:latin typeface="Arial" charset="0"/>
            </a:endParaRPr>
          </a:p>
        </p:txBody>
      </p:sp>
      <p:sp>
        <p:nvSpPr>
          <p:cNvPr id="13320" name="Πλαίσιο κειμένου 96"/>
          <p:cNvSpPr txBox="1">
            <a:spLocks noChangeArrowheads="1"/>
          </p:cNvSpPr>
          <p:nvPr/>
        </p:nvSpPr>
        <p:spPr bwMode="auto">
          <a:xfrm>
            <a:off x="4228587" y="2771775"/>
            <a:ext cx="1463675" cy="381000"/>
          </a:xfrm>
          <a:prstGeom prst="rect">
            <a:avLst/>
          </a:prstGeom>
          <a:solidFill>
            <a:srgbClr val="FFFFFF"/>
          </a:solidFill>
          <a:ln w="12700">
            <a:solidFill>
              <a:srgbClr val="000000"/>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l-GR" altLang="el-GR" sz="1000" b="1">
                <a:ea typeface="Calibri" pitchFamily="34" charset="0"/>
                <a:cs typeface="Times New Roman" pitchFamily="18" charset="0"/>
              </a:rPr>
              <a:t>ΣΠΑΤΑΛΗ ΕΝΕΡΓΕΙΑΣ ΑΜΕΛΕΙΑ ΑΓΩΝΩΝ</a:t>
            </a:r>
            <a:endParaRPr lang="el-GR" altLang="el-GR" sz="2000">
              <a:latin typeface="Arial" charset="0"/>
              <a:ea typeface="Calibri" pitchFamily="34" charset="0"/>
            </a:endParaRPr>
          </a:p>
        </p:txBody>
      </p:sp>
      <p:sp>
        <p:nvSpPr>
          <p:cNvPr id="13321" name="Πλαίσιο κειμένου 98"/>
          <p:cNvSpPr txBox="1">
            <a:spLocks noChangeArrowheads="1"/>
          </p:cNvSpPr>
          <p:nvPr/>
        </p:nvSpPr>
        <p:spPr bwMode="auto">
          <a:xfrm>
            <a:off x="4228587" y="2230438"/>
            <a:ext cx="1463675" cy="495300"/>
          </a:xfrm>
          <a:prstGeom prst="rect">
            <a:avLst/>
          </a:prstGeom>
          <a:solidFill>
            <a:srgbClr val="D8D8D8"/>
          </a:solidFill>
          <a:ln w="12700">
            <a:solidFill>
              <a:srgbClr val="000000"/>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l-GR" altLang="el-GR" sz="900" b="1">
                <a:ea typeface="Calibri" pitchFamily="34" charset="0"/>
                <a:cs typeface="Times New Roman" pitchFamily="18" charset="0"/>
              </a:rPr>
              <a:t>ΑΞΙΟΠΟΙΗΣΗ  ΠΛΗΡΟ-ΦΟΡΙΩΝ ΑΠΟ ΤΗΝ ΑΝΑΛΥΣΗ ΤΩΝ ΑΓΩΝΩΝ</a:t>
            </a:r>
            <a:endParaRPr lang="el-GR" altLang="el-GR" sz="2000">
              <a:latin typeface="Arial" charset="0"/>
              <a:ea typeface="Calibri" pitchFamily="34" charset="0"/>
            </a:endParaRPr>
          </a:p>
        </p:txBody>
      </p:sp>
      <p:sp>
        <p:nvSpPr>
          <p:cNvPr id="16394" name="Πλαίσιο κειμένου 104"/>
          <p:cNvSpPr txBox="1">
            <a:spLocks noChangeArrowheads="1"/>
          </p:cNvSpPr>
          <p:nvPr/>
        </p:nvSpPr>
        <p:spPr bwMode="auto">
          <a:xfrm>
            <a:off x="4652451" y="421409"/>
            <a:ext cx="2062162" cy="390525"/>
          </a:xfrm>
          <a:prstGeom prst="rect">
            <a:avLst/>
          </a:prstGeom>
          <a:solidFill>
            <a:schemeClr val="bg2">
              <a:lumMod val="40000"/>
              <a:lumOff val="60000"/>
            </a:schemeClr>
          </a:solidFill>
          <a:ln w="28575">
            <a:solidFill>
              <a:srgbClr val="000000"/>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el-GR" altLang="el-GR" sz="1800" b="1" dirty="0" smtClean="0">
                <a:latin typeface="Cambria" pitchFamily="18" charset="0"/>
                <a:cs typeface="Times New Roman" pitchFamily="18" charset="0"/>
              </a:rPr>
              <a:t>ΠΡΩΤΑΘΛΗΤΗΣ</a:t>
            </a:r>
            <a:endParaRPr lang="el-GR" altLang="el-GR" sz="1600" b="1" dirty="0" smtClean="0">
              <a:latin typeface="Cambria" pitchFamily="18" charset="0"/>
              <a:cs typeface="Times New Roman" pitchFamily="18" charset="0"/>
            </a:endParaRPr>
          </a:p>
        </p:txBody>
      </p:sp>
      <p:sp>
        <p:nvSpPr>
          <p:cNvPr id="13323" name="Ελεύθερη σχεδίαση 90"/>
          <p:cNvSpPr>
            <a:spLocks noChangeArrowheads="1"/>
          </p:cNvSpPr>
          <p:nvPr/>
        </p:nvSpPr>
        <p:spPr bwMode="auto">
          <a:xfrm rot="5400000">
            <a:off x="3810281" y="6165056"/>
            <a:ext cx="496888" cy="33972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4F81BD"/>
          </a:solidFill>
          <a:ln w="9525">
            <a:solidFill>
              <a:srgbClr val="000000"/>
            </a:solidFill>
            <a:miter lim="800000"/>
            <a:headEnd/>
            <a:tailEnd/>
          </a:ln>
        </p:spPr>
        <p:txBody>
          <a:bodyPr/>
          <a:lstStyle/>
          <a:p>
            <a:endParaRPr lang="el-GR"/>
          </a:p>
        </p:txBody>
      </p:sp>
      <p:sp>
        <p:nvSpPr>
          <p:cNvPr id="13324" name="Ελεύθερη σχεδίαση 89"/>
          <p:cNvSpPr>
            <a:spLocks noChangeArrowheads="1"/>
          </p:cNvSpPr>
          <p:nvPr/>
        </p:nvSpPr>
        <p:spPr bwMode="auto">
          <a:xfrm rot="5400000">
            <a:off x="5657338" y="2919412"/>
            <a:ext cx="457200" cy="36512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4F81BD"/>
          </a:solidFill>
          <a:ln w="9525">
            <a:solidFill>
              <a:srgbClr val="000000"/>
            </a:solidFill>
            <a:miter lim="800000"/>
            <a:headEnd/>
            <a:tailEnd/>
          </a:ln>
        </p:spPr>
        <p:txBody>
          <a:bodyPr/>
          <a:lstStyle/>
          <a:p>
            <a:endParaRPr lang="el-GR"/>
          </a:p>
        </p:txBody>
      </p:sp>
      <p:sp>
        <p:nvSpPr>
          <p:cNvPr id="13325" name="Ελεύθερη σχεδίαση 91"/>
          <p:cNvSpPr>
            <a:spLocks noChangeArrowheads="1"/>
          </p:cNvSpPr>
          <p:nvPr/>
        </p:nvSpPr>
        <p:spPr bwMode="auto">
          <a:xfrm rot="5400000">
            <a:off x="4182550" y="5205412"/>
            <a:ext cx="457200" cy="36512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4F81BD"/>
          </a:solidFill>
          <a:ln w="9525">
            <a:solidFill>
              <a:srgbClr val="000000"/>
            </a:solidFill>
            <a:miter lim="800000"/>
            <a:headEnd/>
            <a:tailEnd/>
          </a:ln>
        </p:spPr>
        <p:txBody>
          <a:bodyPr/>
          <a:lstStyle/>
          <a:p>
            <a:endParaRPr lang="el-GR"/>
          </a:p>
        </p:txBody>
      </p:sp>
      <p:sp>
        <p:nvSpPr>
          <p:cNvPr id="13326" name="Ελεύθερη σχεδίαση 92"/>
          <p:cNvSpPr>
            <a:spLocks noChangeArrowheads="1"/>
          </p:cNvSpPr>
          <p:nvPr/>
        </p:nvSpPr>
        <p:spPr bwMode="auto">
          <a:xfrm rot="5400000">
            <a:off x="4700075" y="4519612"/>
            <a:ext cx="457200" cy="36512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4F81BD"/>
          </a:solidFill>
          <a:ln w="9525">
            <a:solidFill>
              <a:srgbClr val="000000"/>
            </a:solidFill>
            <a:miter lim="800000"/>
            <a:headEnd/>
            <a:tailEnd/>
          </a:ln>
        </p:spPr>
        <p:txBody>
          <a:bodyPr/>
          <a:lstStyle/>
          <a:p>
            <a:endParaRPr lang="el-GR"/>
          </a:p>
        </p:txBody>
      </p:sp>
      <p:sp>
        <p:nvSpPr>
          <p:cNvPr id="16399" name="Πλαίσιο κειμένου 105"/>
          <p:cNvSpPr txBox="1">
            <a:spLocks noChangeArrowheads="1"/>
          </p:cNvSpPr>
          <p:nvPr/>
        </p:nvSpPr>
        <p:spPr bwMode="auto">
          <a:xfrm>
            <a:off x="2550600" y="6019800"/>
            <a:ext cx="1266825" cy="276225"/>
          </a:xfrm>
          <a:prstGeom prst="rect">
            <a:avLst/>
          </a:prstGeom>
          <a:solidFill>
            <a:srgbClr val="FFFFFF"/>
          </a:solidFill>
          <a:ln w="12700">
            <a:solidFill>
              <a:srgbClr val="000000"/>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el-GR" altLang="el-GR" sz="1050" b="1" smtClean="0">
                <a:latin typeface="Arial" charset="0"/>
                <a:cs typeface="Times New Roman" pitchFamily="18" charset="0"/>
              </a:rPr>
              <a:t>ΑΣΥΝΕΠΕΙΑ </a:t>
            </a:r>
            <a:endParaRPr lang="el-GR" altLang="el-GR" sz="2000" smtClean="0">
              <a:latin typeface="Arial" charset="0"/>
            </a:endParaRPr>
          </a:p>
        </p:txBody>
      </p:sp>
      <p:sp>
        <p:nvSpPr>
          <p:cNvPr id="13328" name="Πλαίσιο κειμένου 106"/>
          <p:cNvSpPr txBox="1">
            <a:spLocks noChangeArrowheads="1"/>
          </p:cNvSpPr>
          <p:nvPr/>
        </p:nvSpPr>
        <p:spPr bwMode="auto">
          <a:xfrm>
            <a:off x="3314187" y="4364038"/>
            <a:ext cx="1431925" cy="457200"/>
          </a:xfrm>
          <a:prstGeom prst="rect">
            <a:avLst/>
          </a:prstGeom>
          <a:solidFill>
            <a:srgbClr val="FFFFFF"/>
          </a:solidFill>
          <a:ln w="12700">
            <a:solidFill>
              <a:srgbClr val="000000"/>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l-GR" altLang="el-GR" sz="1000" b="1">
                <a:latin typeface="Arial" charset="0"/>
                <a:cs typeface="Times New Roman" pitchFamily="18" charset="0"/>
              </a:rPr>
              <a:t>ΥΠΟΚΕΙΜΕ-</a:t>
            </a:r>
            <a:endParaRPr lang="el-GR" altLang="el-GR" sz="900">
              <a:latin typeface="Arial" charset="0"/>
            </a:endParaRPr>
          </a:p>
          <a:p>
            <a:pPr algn="ctr">
              <a:spcBef>
                <a:spcPct val="0"/>
              </a:spcBef>
              <a:buFontTx/>
              <a:buNone/>
            </a:pPr>
            <a:r>
              <a:rPr lang="el-GR" altLang="el-GR" sz="1000" b="1">
                <a:latin typeface="Arial" charset="0"/>
                <a:cs typeface="Times New Roman" pitchFamily="18" charset="0"/>
              </a:rPr>
              <a:t>ΝΙΚΟΤΗΤΑ</a:t>
            </a:r>
            <a:endParaRPr lang="el-GR" altLang="el-GR" sz="900">
              <a:latin typeface="Arial" charset="0"/>
            </a:endParaRPr>
          </a:p>
        </p:txBody>
      </p:sp>
      <p:sp>
        <p:nvSpPr>
          <p:cNvPr id="13329" name="Ελεύθερη σχεδίαση 107"/>
          <p:cNvSpPr>
            <a:spLocks noChangeArrowheads="1"/>
          </p:cNvSpPr>
          <p:nvPr/>
        </p:nvSpPr>
        <p:spPr bwMode="auto">
          <a:xfrm rot="5400000">
            <a:off x="5133463" y="3729037"/>
            <a:ext cx="457200" cy="36512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4F81BD"/>
          </a:solidFill>
          <a:ln w="9525">
            <a:solidFill>
              <a:srgbClr val="000000"/>
            </a:solidFill>
            <a:miter lim="800000"/>
            <a:headEnd/>
            <a:tailEnd/>
          </a:ln>
        </p:spPr>
        <p:txBody>
          <a:bodyPr/>
          <a:lstStyle/>
          <a:p>
            <a:endParaRPr lang="el-GR"/>
          </a:p>
        </p:txBody>
      </p:sp>
      <p:sp>
        <p:nvSpPr>
          <p:cNvPr id="13330" name="Πλαίσιο κειμένου 108"/>
          <p:cNvSpPr txBox="1">
            <a:spLocks noChangeArrowheads="1"/>
          </p:cNvSpPr>
          <p:nvPr/>
        </p:nvSpPr>
        <p:spPr bwMode="auto">
          <a:xfrm>
            <a:off x="4679437" y="1416050"/>
            <a:ext cx="1646238" cy="400050"/>
          </a:xfrm>
          <a:prstGeom prst="rect">
            <a:avLst/>
          </a:prstGeom>
          <a:solidFill>
            <a:srgbClr val="D8D8D8"/>
          </a:solidFill>
          <a:ln w="12700">
            <a:solidFill>
              <a:srgbClr val="000000"/>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l-GR" altLang="el-GR" sz="1000" b="1">
                <a:ea typeface="Calibri" pitchFamily="34" charset="0"/>
                <a:cs typeface="Times New Roman" pitchFamily="18" charset="0"/>
              </a:rPr>
              <a:t>ΠΡΟΣΤΑΣΙΑ ΤΗΣ ΕΝΕΡΓΕΙΑΣ ΑΝΤΟΧΗ ΣΤΟ ΣΤΡΕΣ</a:t>
            </a:r>
            <a:endParaRPr lang="el-GR" altLang="el-GR" sz="2000">
              <a:latin typeface="Arial" charset="0"/>
              <a:ea typeface="Calibri" pitchFamily="34" charset="0"/>
            </a:endParaRPr>
          </a:p>
        </p:txBody>
      </p:sp>
      <p:sp>
        <p:nvSpPr>
          <p:cNvPr id="16403" name="Πλαίσιο κειμένου 112"/>
          <p:cNvSpPr txBox="1">
            <a:spLocks noChangeArrowheads="1"/>
          </p:cNvSpPr>
          <p:nvPr/>
        </p:nvSpPr>
        <p:spPr bwMode="auto">
          <a:xfrm>
            <a:off x="4679437" y="1839913"/>
            <a:ext cx="1646238" cy="333375"/>
          </a:xfrm>
          <a:prstGeom prst="rect">
            <a:avLst/>
          </a:prstGeom>
          <a:solidFill>
            <a:srgbClr val="FFFFFF"/>
          </a:solidFill>
          <a:ln w="12700">
            <a:solidFill>
              <a:srgbClr val="000000"/>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el-GR" altLang="el-GR" sz="1050" b="1" smtClean="0">
                <a:ea typeface="Calibri" pitchFamily="34" charset="0"/>
                <a:cs typeface="Times New Roman" pitchFamily="18" charset="0"/>
              </a:rPr>
              <a:t>ΑΠΩΛΕΙΑ ΕΝΕΡΓΕΙΑΣ</a:t>
            </a:r>
            <a:endParaRPr lang="el-GR" altLang="el-GR" sz="900" smtClean="0">
              <a:latin typeface="Arial" charset="0"/>
              <a:ea typeface="Calibri" pitchFamily="34" charset="0"/>
            </a:endParaRPr>
          </a:p>
          <a:p>
            <a:pPr algn="ctr">
              <a:spcBef>
                <a:spcPct val="0"/>
              </a:spcBef>
              <a:buFontTx/>
              <a:buNone/>
              <a:defRPr/>
            </a:pPr>
            <a:r>
              <a:rPr lang="el-GR" altLang="el-GR" sz="1050" b="1" smtClean="0">
                <a:ea typeface="Calibri" pitchFamily="34" charset="0"/>
                <a:cs typeface="Times New Roman" pitchFamily="18" charset="0"/>
              </a:rPr>
              <a:t>ΑΔΥΝΑΜΙΑ  ΣΤΟ ΣΤΡΕΣ</a:t>
            </a:r>
            <a:endParaRPr lang="el-GR" altLang="el-GR" sz="2000" smtClean="0">
              <a:latin typeface="Arial" charset="0"/>
            </a:endParaRPr>
          </a:p>
        </p:txBody>
      </p:sp>
      <p:sp>
        <p:nvSpPr>
          <p:cNvPr id="13332" name="Βέλος προς τα επάνω 114"/>
          <p:cNvSpPr>
            <a:spLocks noChangeArrowheads="1"/>
          </p:cNvSpPr>
          <p:nvPr/>
        </p:nvSpPr>
        <p:spPr bwMode="auto">
          <a:xfrm>
            <a:off x="5362062" y="860425"/>
            <a:ext cx="604838" cy="528638"/>
          </a:xfrm>
          <a:prstGeom prst="upArrow">
            <a:avLst>
              <a:gd name="adj1" fmla="val 50000"/>
              <a:gd name="adj2" fmla="val 50000"/>
            </a:avLst>
          </a:prstGeom>
          <a:solidFill>
            <a:srgbClr val="C0504D"/>
          </a:solidFill>
          <a:ln w="25400">
            <a:solidFill>
              <a:srgbClr val="385D8A"/>
            </a:solidFill>
            <a:miter lim="800000"/>
            <a:headEnd/>
            <a:tailEnd/>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l-GR" altLang="el-GR" sz="1800">
              <a:latin typeface="Arial" charset="0"/>
            </a:endParaRPr>
          </a:p>
        </p:txBody>
      </p:sp>
      <p:sp>
        <p:nvSpPr>
          <p:cNvPr id="13333" name="Ελεύθερη σχεδίαση 115"/>
          <p:cNvSpPr>
            <a:spLocks noChangeArrowheads="1"/>
          </p:cNvSpPr>
          <p:nvPr/>
        </p:nvSpPr>
        <p:spPr bwMode="auto">
          <a:xfrm rot="5400000">
            <a:off x="6303450" y="2005012"/>
            <a:ext cx="457200" cy="36512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4F81BD"/>
          </a:solidFill>
          <a:ln w="9525">
            <a:solidFill>
              <a:srgbClr val="000000"/>
            </a:solidFill>
            <a:miter lim="800000"/>
            <a:headEnd/>
            <a:tailEnd/>
          </a:ln>
        </p:spPr>
        <p:txBody>
          <a:bodyPr/>
          <a:lstStyle/>
          <a:p>
            <a:endParaRPr lang="el-GR"/>
          </a:p>
        </p:txBody>
      </p:sp>
      <p:sp>
        <p:nvSpPr>
          <p:cNvPr id="16406" name="Πλαίσιο κειμένου 117"/>
          <p:cNvSpPr txBox="1">
            <a:spLocks noChangeArrowheads="1"/>
          </p:cNvSpPr>
          <p:nvPr/>
        </p:nvSpPr>
        <p:spPr bwMode="auto">
          <a:xfrm>
            <a:off x="1856862" y="6418263"/>
            <a:ext cx="1666875" cy="385762"/>
          </a:xfrm>
          <a:prstGeom prst="rect">
            <a:avLst/>
          </a:prstGeom>
          <a:solidFill>
            <a:schemeClr val="bg2">
              <a:lumMod val="60000"/>
              <a:lumOff val="40000"/>
            </a:schemeClr>
          </a:solidFill>
          <a:ln w="28575">
            <a:solidFill>
              <a:srgbClr val="000000"/>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el-GR" altLang="el-GR" sz="1800" b="1" dirty="0" smtClean="0">
                <a:latin typeface="Cambria" pitchFamily="18" charset="0"/>
                <a:cs typeface="Times New Roman" pitchFamily="18" charset="0"/>
              </a:rPr>
              <a:t>ΤΑΛΕΝΤΟ</a:t>
            </a:r>
            <a:endParaRPr lang="el-GR" altLang="el-GR" sz="1200" b="1" dirty="0" smtClean="0">
              <a:latin typeface="Cambria" pitchFamily="18" charset="0"/>
              <a:cs typeface="Times New Roman" pitchFamily="18" charset="0"/>
            </a:endParaRPr>
          </a:p>
          <a:p>
            <a:pPr>
              <a:spcBef>
                <a:spcPct val="0"/>
              </a:spcBef>
              <a:buFontTx/>
              <a:buNone/>
              <a:defRPr/>
            </a:pPr>
            <a:endParaRPr lang="el-GR" altLang="el-GR" sz="1800" dirty="0" smtClean="0">
              <a:latin typeface="Arial" charset="0"/>
            </a:endParaRPr>
          </a:p>
        </p:txBody>
      </p:sp>
      <p:sp>
        <p:nvSpPr>
          <p:cNvPr id="16407" name="Λυγισμένο βέλος 19"/>
          <p:cNvSpPr>
            <a:spLocks/>
          </p:cNvSpPr>
          <p:nvPr/>
        </p:nvSpPr>
        <p:spPr bwMode="auto">
          <a:xfrm>
            <a:off x="2595050" y="4930775"/>
            <a:ext cx="390525" cy="619125"/>
          </a:xfrm>
          <a:custGeom>
            <a:avLst/>
            <a:gdLst>
              <a:gd name="T0" fmla="*/ 0 w 390525"/>
              <a:gd name="T1" fmla="*/ 619125 h 619125"/>
              <a:gd name="T2" fmla="*/ 0 w 390525"/>
              <a:gd name="T3" fmla="*/ 219670 h 619125"/>
              <a:gd name="T4" fmla="*/ 170855 w 390525"/>
              <a:gd name="T5" fmla="*/ 48815 h 619125"/>
              <a:gd name="T6" fmla="*/ 292894 w 390525"/>
              <a:gd name="T7" fmla="*/ 48816 h 619125"/>
              <a:gd name="T8" fmla="*/ 292894 w 390525"/>
              <a:gd name="T9" fmla="*/ 0 h 619125"/>
              <a:gd name="T10" fmla="*/ 390525 w 390525"/>
              <a:gd name="T11" fmla="*/ 97631 h 619125"/>
              <a:gd name="T12" fmla="*/ 292894 w 390525"/>
              <a:gd name="T13" fmla="*/ 195263 h 619125"/>
              <a:gd name="T14" fmla="*/ 292894 w 390525"/>
              <a:gd name="T15" fmla="*/ 146447 h 619125"/>
              <a:gd name="T16" fmla="*/ 170855 w 390525"/>
              <a:gd name="T17" fmla="*/ 146447 h 619125"/>
              <a:gd name="T18" fmla="*/ 97632 w 390525"/>
              <a:gd name="T19" fmla="*/ 219670 h 619125"/>
              <a:gd name="T20" fmla="*/ 97631 w 390525"/>
              <a:gd name="T21" fmla="*/ 619125 h 619125"/>
              <a:gd name="T22" fmla="*/ 0 w 390525"/>
              <a:gd name="T23" fmla="*/ 619125 h 6191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90525" h="619125">
                <a:moveTo>
                  <a:pt x="0" y="619125"/>
                </a:moveTo>
                <a:lnTo>
                  <a:pt x="0" y="219670"/>
                </a:lnTo>
                <a:cubicBezTo>
                  <a:pt x="0" y="125309"/>
                  <a:pt x="76494" y="48815"/>
                  <a:pt x="170855" y="48815"/>
                </a:cubicBezTo>
                <a:lnTo>
                  <a:pt x="292894" y="48816"/>
                </a:lnTo>
                <a:lnTo>
                  <a:pt x="292894" y="0"/>
                </a:lnTo>
                <a:lnTo>
                  <a:pt x="390525" y="97631"/>
                </a:lnTo>
                <a:lnTo>
                  <a:pt x="292894" y="195263"/>
                </a:lnTo>
                <a:lnTo>
                  <a:pt x="292894" y="146447"/>
                </a:lnTo>
                <a:lnTo>
                  <a:pt x="170855" y="146447"/>
                </a:lnTo>
                <a:cubicBezTo>
                  <a:pt x="130415" y="146447"/>
                  <a:pt x="97632" y="179230"/>
                  <a:pt x="97632" y="219670"/>
                </a:cubicBezTo>
                <a:cubicBezTo>
                  <a:pt x="97632" y="352822"/>
                  <a:pt x="97631" y="485973"/>
                  <a:pt x="97631" y="619125"/>
                </a:cubicBezTo>
                <a:lnTo>
                  <a:pt x="0" y="619125"/>
                </a:lnTo>
                <a:close/>
              </a:path>
            </a:pathLst>
          </a:custGeom>
          <a:solidFill>
            <a:schemeClr val="accent2">
              <a:lumMod val="75000"/>
            </a:schemeClr>
          </a:solidFill>
          <a:ln w="25400">
            <a:solidFill>
              <a:srgbClr val="C0504D"/>
            </a:solidFill>
            <a:round/>
            <a:headEnd/>
            <a:tailEnd/>
          </a:ln>
        </p:spPr>
        <p:txBody>
          <a:bodyPr anchor="ctr"/>
          <a:lstStyle/>
          <a:p>
            <a:pPr>
              <a:defRPr/>
            </a:pPr>
            <a:endParaRPr lang="el-GR" sz="2000"/>
          </a:p>
        </p:txBody>
      </p:sp>
      <p:sp>
        <p:nvSpPr>
          <p:cNvPr id="16408" name="Λυγισμένο βέλος 20"/>
          <p:cNvSpPr>
            <a:spLocks/>
          </p:cNvSpPr>
          <p:nvPr/>
        </p:nvSpPr>
        <p:spPr bwMode="auto">
          <a:xfrm>
            <a:off x="2985575" y="4244975"/>
            <a:ext cx="393700" cy="619125"/>
          </a:xfrm>
          <a:custGeom>
            <a:avLst/>
            <a:gdLst>
              <a:gd name="T0" fmla="*/ 0 w 390525"/>
              <a:gd name="T1" fmla="*/ 619125 h 619125"/>
              <a:gd name="T2" fmla="*/ 0 w 390525"/>
              <a:gd name="T3" fmla="*/ 219670 h 619125"/>
              <a:gd name="T4" fmla="*/ 170855 w 390525"/>
              <a:gd name="T5" fmla="*/ 48815 h 619125"/>
              <a:gd name="T6" fmla="*/ 292894 w 390525"/>
              <a:gd name="T7" fmla="*/ 48816 h 619125"/>
              <a:gd name="T8" fmla="*/ 292894 w 390525"/>
              <a:gd name="T9" fmla="*/ 0 h 619125"/>
              <a:gd name="T10" fmla="*/ 390525 w 390525"/>
              <a:gd name="T11" fmla="*/ 97631 h 619125"/>
              <a:gd name="T12" fmla="*/ 292894 w 390525"/>
              <a:gd name="T13" fmla="*/ 195263 h 619125"/>
              <a:gd name="T14" fmla="*/ 292894 w 390525"/>
              <a:gd name="T15" fmla="*/ 146447 h 619125"/>
              <a:gd name="T16" fmla="*/ 170855 w 390525"/>
              <a:gd name="T17" fmla="*/ 146447 h 619125"/>
              <a:gd name="T18" fmla="*/ 97632 w 390525"/>
              <a:gd name="T19" fmla="*/ 219670 h 619125"/>
              <a:gd name="T20" fmla="*/ 97631 w 390525"/>
              <a:gd name="T21" fmla="*/ 619125 h 619125"/>
              <a:gd name="T22" fmla="*/ 0 w 390525"/>
              <a:gd name="T23" fmla="*/ 619125 h 6191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90525" h="619125">
                <a:moveTo>
                  <a:pt x="0" y="619125"/>
                </a:moveTo>
                <a:lnTo>
                  <a:pt x="0" y="219670"/>
                </a:lnTo>
                <a:cubicBezTo>
                  <a:pt x="0" y="125309"/>
                  <a:pt x="76494" y="48815"/>
                  <a:pt x="170855" y="48815"/>
                </a:cubicBezTo>
                <a:lnTo>
                  <a:pt x="292894" y="48816"/>
                </a:lnTo>
                <a:lnTo>
                  <a:pt x="292894" y="0"/>
                </a:lnTo>
                <a:lnTo>
                  <a:pt x="390525" y="97631"/>
                </a:lnTo>
                <a:lnTo>
                  <a:pt x="292894" y="195263"/>
                </a:lnTo>
                <a:lnTo>
                  <a:pt x="292894" y="146447"/>
                </a:lnTo>
                <a:lnTo>
                  <a:pt x="170855" y="146447"/>
                </a:lnTo>
                <a:cubicBezTo>
                  <a:pt x="130415" y="146447"/>
                  <a:pt x="97632" y="179230"/>
                  <a:pt x="97632" y="219670"/>
                </a:cubicBezTo>
                <a:cubicBezTo>
                  <a:pt x="97632" y="352822"/>
                  <a:pt x="97631" y="485973"/>
                  <a:pt x="97631" y="619125"/>
                </a:cubicBezTo>
                <a:lnTo>
                  <a:pt x="0" y="619125"/>
                </a:lnTo>
                <a:close/>
              </a:path>
            </a:pathLst>
          </a:custGeom>
          <a:solidFill>
            <a:schemeClr val="accent2">
              <a:lumMod val="75000"/>
            </a:schemeClr>
          </a:solidFill>
          <a:ln w="25400">
            <a:solidFill>
              <a:srgbClr val="C0504D"/>
            </a:solidFill>
            <a:round/>
            <a:headEnd/>
            <a:tailEnd/>
          </a:ln>
        </p:spPr>
        <p:txBody>
          <a:bodyPr anchor="ctr"/>
          <a:lstStyle/>
          <a:p>
            <a:pPr>
              <a:defRPr/>
            </a:pPr>
            <a:endParaRPr lang="el-GR" sz="2000"/>
          </a:p>
        </p:txBody>
      </p:sp>
      <p:sp>
        <p:nvSpPr>
          <p:cNvPr id="16409" name="Λυγισμένο βέλος 10"/>
          <p:cNvSpPr>
            <a:spLocks/>
          </p:cNvSpPr>
          <p:nvPr/>
        </p:nvSpPr>
        <p:spPr bwMode="auto">
          <a:xfrm>
            <a:off x="3595175" y="3327400"/>
            <a:ext cx="274637" cy="584200"/>
          </a:xfrm>
          <a:custGeom>
            <a:avLst/>
            <a:gdLst>
              <a:gd name="T0" fmla="*/ 0 w 398145"/>
              <a:gd name="T1" fmla="*/ 514350 h 514350"/>
              <a:gd name="T2" fmla="*/ 0 w 398145"/>
              <a:gd name="T3" fmla="*/ 223957 h 514350"/>
              <a:gd name="T4" fmla="*/ 174466 w 398145"/>
              <a:gd name="T5" fmla="*/ 49769 h 514350"/>
              <a:gd name="T6" fmla="*/ 299086 w 398145"/>
              <a:gd name="T7" fmla="*/ 49768 h 514350"/>
              <a:gd name="T8" fmla="*/ 299086 w 398145"/>
              <a:gd name="T9" fmla="*/ 0 h 514350"/>
              <a:gd name="T10" fmla="*/ 398780 w 398145"/>
              <a:gd name="T11" fmla="*/ 99536 h 514350"/>
              <a:gd name="T12" fmla="*/ 299086 w 398145"/>
              <a:gd name="T13" fmla="*/ 199073 h 514350"/>
              <a:gd name="T14" fmla="*/ 299086 w 398145"/>
              <a:gd name="T15" fmla="*/ 149304 h 514350"/>
              <a:gd name="T16" fmla="*/ 174466 w 398145"/>
              <a:gd name="T17" fmla="*/ 149304 h 514350"/>
              <a:gd name="T18" fmla="*/ 99694 w 398145"/>
              <a:gd name="T19" fmla="*/ 223956 h 514350"/>
              <a:gd name="T20" fmla="*/ 99694 w 398145"/>
              <a:gd name="T21" fmla="*/ 514350 h 514350"/>
              <a:gd name="T22" fmla="*/ 0 w 398145"/>
              <a:gd name="T23" fmla="*/ 514350 h 5143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98145" h="514350">
                <a:moveTo>
                  <a:pt x="0" y="514350"/>
                </a:moveTo>
                <a:lnTo>
                  <a:pt x="0" y="223957"/>
                </a:lnTo>
                <a:cubicBezTo>
                  <a:pt x="0" y="127756"/>
                  <a:pt x="77987" y="49769"/>
                  <a:pt x="174188" y="49769"/>
                </a:cubicBezTo>
                <a:lnTo>
                  <a:pt x="298609" y="49768"/>
                </a:lnTo>
                <a:lnTo>
                  <a:pt x="298609" y="0"/>
                </a:lnTo>
                <a:lnTo>
                  <a:pt x="398145" y="99536"/>
                </a:lnTo>
                <a:lnTo>
                  <a:pt x="298609" y="199073"/>
                </a:lnTo>
                <a:lnTo>
                  <a:pt x="298609" y="149304"/>
                </a:lnTo>
                <a:lnTo>
                  <a:pt x="174188" y="149304"/>
                </a:lnTo>
                <a:cubicBezTo>
                  <a:pt x="132959" y="149304"/>
                  <a:pt x="99536" y="182727"/>
                  <a:pt x="99536" y="223956"/>
                </a:cubicBezTo>
                <a:lnTo>
                  <a:pt x="99536" y="514350"/>
                </a:lnTo>
                <a:lnTo>
                  <a:pt x="0" y="514350"/>
                </a:lnTo>
                <a:close/>
              </a:path>
            </a:pathLst>
          </a:custGeom>
          <a:solidFill>
            <a:schemeClr val="accent2">
              <a:lumMod val="75000"/>
            </a:schemeClr>
          </a:solidFill>
          <a:ln w="25400">
            <a:solidFill>
              <a:srgbClr val="C0504D"/>
            </a:solidFill>
            <a:round/>
            <a:headEnd/>
            <a:tailEnd/>
          </a:ln>
        </p:spPr>
        <p:txBody>
          <a:bodyPr anchor="ctr"/>
          <a:lstStyle/>
          <a:p>
            <a:pPr>
              <a:defRPr/>
            </a:pPr>
            <a:endParaRPr lang="el-GR" sz="2000"/>
          </a:p>
        </p:txBody>
      </p:sp>
      <p:sp>
        <p:nvSpPr>
          <p:cNvPr id="16410" name="Λυγισμένο βέλος 12"/>
          <p:cNvSpPr>
            <a:spLocks/>
          </p:cNvSpPr>
          <p:nvPr/>
        </p:nvSpPr>
        <p:spPr bwMode="auto">
          <a:xfrm>
            <a:off x="3950775" y="2416175"/>
            <a:ext cx="255587" cy="793750"/>
          </a:xfrm>
          <a:custGeom>
            <a:avLst/>
            <a:gdLst>
              <a:gd name="T0" fmla="*/ 0 w 390525"/>
              <a:gd name="T1" fmla="*/ 732155 h 731520"/>
              <a:gd name="T2" fmla="*/ 0 w 390525"/>
              <a:gd name="T3" fmla="*/ 219860 h 731520"/>
              <a:gd name="T4" fmla="*/ 170855 w 390525"/>
              <a:gd name="T5" fmla="*/ 48857 h 731520"/>
              <a:gd name="T6" fmla="*/ 292894 w 390525"/>
              <a:gd name="T7" fmla="*/ 48858 h 731520"/>
              <a:gd name="T8" fmla="*/ 292894 w 390525"/>
              <a:gd name="T9" fmla="*/ 0 h 731520"/>
              <a:gd name="T10" fmla="*/ 390525 w 390525"/>
              <a:gd name="T11" fmla="*/ 97715 h 731520"/>
              <a:gd name="T12" fmla="*/ 292894 w 390525"/>
              <a:gd name="T13" fmla="*/ 195433 h 731520"/>
              <a:gd name="T14" fmla="*/ 292894 w 390525"/>
              <a:gd name="T15" fmla="*/ 146574 h 731520"/>
              <a:gd name="T16" fmla="*/ 170855 w 390525"/>
              <a:gd name="T17" fmla="*/ 146574 h 731520"/>
              <a:gd name="T18" fmla="*/ 97632 w 390525"/>
              <a:gd name="T19" fmla="*/ 219860 h 731520"/>
              <a:gd name="T20" fmla="*/ 97631 w 390525"/>
              <a:gd name="T21" fmla="*/ 732155 h 731520"/>
              <a:gd name="T22" fmla="*/ 0 w 390525"/>
              <a:gd name="T23" fmla="*/ 732155 h 7315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90525" h="731520">
                <a:moveTo>
                  <a:pt x="0" y="731520"/>
                </a:moveTo>
                <a:lnTo>
                  <a:pt x="0" y="219670"/>
                </a:lnTo>
                <a:cubicBezTo>
                  <a:pt x="0" y="125309"/>
                  <a:pt x="76494" y="48815"/>
                  <a:pt x="170855" y="48815"/>
                </a:cubicBezTo>
                <a:lnTo>
                  <a:pt x="292894" y="48816"/>
                </a:lnTo>
                <a:lnTo>
                  <a:pt x="292894" y="0"/>
                </a:lnTo>
                <a:lnTo>
                  <a:pt x="390525" y="97631"/>
                </a:lnTo>
                <a:lnTo>
                  <a:pt x="292894" y="195263"/>
                </a:lnTo>
                <a:lnTo>
                  <a:pt x="292894" y="146447"/>
                </a:lnTo>
                <a:lnTo>
                  <a:pt x="170855" y="146447"/>
                </a:lnTo>
                <a:cubicBezTo>
                  <a:pt x="130415" y="146447"/>
                  <a:pt x="97632" y="179230"/>
                  <a:pt x="97632" y="219670"/>
                </a:cubicBezTo>
                <a:cubicBezTo>
                  <a:pt x="97632" y="390287"/>
                  <a:pt x="97631" y="560903"/>
                  <a:pt x="97631" y="731520"/>
                </a:cubicBezTo>
                <a:lnTo>
                  <a:pt x="0" y="731520"/>
                </a:lnTo>
                <a:close/>
              </a:path>
            </a:pathLst>
          </a:custGeom>
          <a:solidFill>
            <a:schemeClr val="accent2">
              <a:lumMod val="75000"/>
            </a:schemeClr>
          </a:solidFill>
          <a:ln w="25400">
            <a:solidFill>
              <a:srgbClr val="C0504D"/>
            </a:solidFill>
            <a:round/>
            <a:headEnd/>
            <a:tailEnd/>
          </a:ln>
        </p:spPr>
        <p:txBody>
          <a:bodyPr anchor="ctr"/>
          <a:lstStyle/>
          <a:p>
            <a:pPr>
              <a:defRPr/>
            </a:pPr>
            <a:endParaRPr lang="el-GR" sz="2000"/>
          </a:p>
        </p:txBody>
      </p:sp>
      <p:sp>
        <p:nvSpPr>
          <p:cNvPr id="16411" name="Λυγισμένο βέλος 13"/>
          <p:cNvSpPr>
            <a:spLocks/>
          </p:cNvSpPr>
          <p:nvPr/>
        </p:nvSpPr>
        <p:spPr bwMode="auto">
          <a:xfrm>
            <a:off x="4304787" y="1552575"/>
            <a:ext cx="390525" cy="627063"/>
          </a:xfrm>
          <a:custGeom>
            <a:avLst/>
            <a:gdLst>
              <a:gd name="T0" fmla="*/ 0 w 390525"/>
              <a:gd name="T1" fmla="*/ 627381 h 626745"/>
              <a:gd name="T2" fmla="*/ 0 w 390525"/>
              <a:gd name="T3" fmla="*/ 219893 h 626745"/>
              <a:gd name="T4" fmla="*/ 170855 w 390525"/>
              <a:gd name="T5" fmla="*/ 48865 h 626745"/>
              <a:gd name="T6" fmla="*/ 292894 w 390525"/>
              <a:gd name="T7" fmla="*/ 48866 h 626745"/>
              <a:gd name="T8" fmla="*/ 292894 w 390525"/>
              <a:gd name="T9" fmla="*/ 0 h 626745"/>
              <a:gd name="T10" fmla="*/ 390525 w 390525"/>
              <a:gd name="T11" fmla="*/ 97731 h 626745"/>
              <a:gd name="T12" fmla="*/ 292894 w 390525"/>
              <a:gd name="T13" fmla="*/ 195461 h 626745"/>
              <a:gd name="T14" fmla="*/ 292894 w 390525"/>
              <a:gd name="T15" fmla="*/ 146595 h 626745"/>
              <a:gd name="T16" fmla="*/ 170855 w 390525"/>
              <a:gd name="T17" fmla="*/ 146595 h 626745"/>
              <a:gd name="T18" fmla="*/ 97632 w 390525"/>
              <a:gd name="T19" fmla="*/ 219893 h 626745"/>
              <a:gd name="T20" fmla="*/ 97631 w 390525"/>
              <a:gd name="T21" fmla="*/ 627381 h 626745"/>
              <a:gd name="T22" fmla="*/ 0 w 390525"/>
              <a:gd name="T23" fmla="*/ 627381 h 6267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90525" h="626745">
                <a:moveTo>
                  <a:pt x="0" y="626745"/>
                </a:moveTo>
                <a:lnTo>
                  <a:pt x="0" y="219670"/>
                </a:lnTo>
                <a:cubicBezTo>
                  <a:pt x="0" y="125309"/>
                  <a:pt x="76494" y="48815"/>
                  <a:pt x="170855" y="48815"/>
                </a:cubicBezTo>
                <a:lnTo>
                  <a:pt x="292894" y="48816"/>
                </a:lnTo>
                <a:lnTo>
                  <a:pt x="292894" y="0"/>
                </a:lnTo>
                <a:lnTo>
                  <a:pt x="390525" y="97631"/>
                </a:lnTo>
                <a:lnTo>
                  <a:pt x="292894" y="195263"/>
                </a:lnTo>
                <a:lnTo>
                  <a:pt x="292894" y="146447"/>
                </a:lnTo>
                <a:lnTo>
                  <a:pt x="170855" y="146447"/>
                </a:lnTo>
                <a:cubicBezTo>
                  <a:pt x="130415" y="146447"/>
                  <a:pt x="97632" y="179230"/>
                  <a:pt x="97632" y="219670"/>
                </a:cubicBezTo>
                <a:cubicBezTo>
                  <a:pt x="97632" y="355362"/>
                  <a:pt x="97631" y="491053"/>
                  <a:pt x="97631" y="626745"/>
                </a:cubicBezTo>
                <a:lnTo>
                  <a:pt x="0" y="626745"/>
                </a:lnTo>
                <a:close/>
              </a:path>
            </a:pathLst>
          </a:custGeom>
          <a:solidFill>
            <a:schemeClr val="accent2">
              <a:lumMod val="75000"/>
            </a:schemeClr>
          </a:solidFill>
          <a:ln w="25400">
            <a:solidFill>
              <a:srgbClr val="C0504D"/>
            </a:solidFill>
            <a:round/>
            <a:headEnd/>
            <a:tailEnd/>
          </a:ln>
        </p:spPr>
        <p:txBody>
          <a:bodyPr anchor="ctr"/>
          <a:lstStyle/>
          <a:p>
            <a:pPr>
              <a:defRPr/>
            </a:pPr>
            <a:endParaRPr lang="el-GR" sz="2000"/>
          </a:p>
        </p:txBody>
      </p:sp>
      <p:sp>
        <p:nvSpPr>
          <p:cNvPr id="16412" name="Λυγισμένο βέλος 14"/>
          <p:cNvSpPr>
            <a:spLocks/>
          </p:cNvSpPr>
          <p:nvPr/>
        </p:nvSpPr>
        <p:spPr bwMode="auto">
          <a:xfrm>
            <a:off x="2158487" y="5616575"/>
            <a:ext cx="392113" cy="746125"/>
          </a:xfrm>
          <a:custGeom>
            <a:avLst/>
            <a:gdLst>
              <a:gd name="T0" fmla="*/ 0 w 723900"/>
              <a:gd name="T1" fmla="*/ 540697 h 1028700"/>
              <a:gd name="T2" fmla="*/ 0 w 723900"/>
              <a:gd name="T3" fmla="*/ 214026 h 1028700"/>
              <a:gd name="T4" fmla="*/ 181162 w 723900"/>
              <a:gd name="T5" fmla="*/ 47561 h 1028700"/>
              <a:gd name="T6" fmla="*/ 310565 w 723900"/>
              <a:gd name="T7" fmla="*/ 47561 h 1028700"/>
              <a:gd name="T8" fmla="*/ 310565 w 723900"/>
              <a:gd name="T9" fmla="*/ 0 h 1028700"/>
              <a:gd name="T10" fmla="*/ 414086 w 723900"/>
              <a:gd name="T11" fmla="*/ 95123 h 1028700"/>
              <a:gd name="T12" fmla="*/ 310565 w 723900"/>
              <a:gd name="T13" fmla="*/ 190245 h 1028700"/>
              <a:gd name="T14" fmla="*/ 310565 w 723900"/>
              <a:gd name="T15" fmla="*/ 142684 h 1028700"/>
              <a:gd name="T16" fmla="*/ 181162 w 723900"/>
              <a:gd name="T17" fmla="*/ 142684 h 1028700"/>
              <a:gd name="T18" fmla="*/ 103521 w 723900"/>
              <a:gd name="T19" fmla="*/ 214026 h 1028700"/>
              <a:gd name="T20" fmla="*/ 103521 w 723900"/>
              <a:gd name="T21" fmla="*/ 540697 h 1028700"/>
              <a:gd name="T22" fmla="*/ 0 w 723900"/>
              <a:gd name="T23" fmla="*/ 540697 h 10287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23900" h="1028700">
                <a:moveTo>
                  <a:pt x="0" y="1028700"/>
                </a:moveTo>
                <a:lnTo>
                  <a:pt x="0" y="407194"/>
                </a:lnTo>
                <a:cubicBezTo>
                  <a:pt x="0" y="232282"/>
                  <a:pt x="141794" y="90488"/>
                  <a:pt x="316706" y="90488"/>
                </a:cubicBezTo>
                <a:lnTo>
                  <a:pt x="542925" y="90488"/>
                </a:lnTo>
                <a:lnTo>
                  <a:pt x="542925" y="0"/>
                </a:lnTo>
                <a:lnTo>
                  <a:pt x="723900" y="180975"/>
                </a:lnTo>
                <a:lnTo>
                  <a:pt x="542925" y="361950"/>
                </a:lnTo>
                <a:lnTo>
                  <a:pt x="542925" y="271463"/>
                </a:lnTo>
                <a:lnTo>
                  <a:pt x="316706" y="271463"/>
                </a:lnTo>
                <a:cubicBezTo>
                  <a:pt x="241744" y="271463"/>
                  <a:pt x="180975" y="332232"/>
                  <a:pt x="180975" y="407194"/>
                </a:cubicBezTo>
                <a:lnTo>
                  <a:pt x="180975" y="1028700"/>
                </a:lnTo>
                <a:lnTo>
                  <a:pt x="0" y="1028700"/>
                </a:lnTo>
                <a:close/>
              </a:path>
            </a:pathLst>
          </a:custGeom>
          <a:solidFill>
            <a:schemeClr val="accent2">
              <a:lumMod val="75000"/>
            </a:schemeClr>
          </a:solidFill>
          <a:ln w="25400">
            <a:solidFill>
              <a:srgbClr val="243F60"/>
            </a:solidFill>
            <a:round/>
            <a:headEnd/>
            <a:tailEnd/>
          </a:ln>
        </p:spPr>
        <p:txBody>
          <a:bodyPr anchor="ctr"/>
          <a:lstStyle/>
          <a:p>
            <a:pPr>
              <a:defRPr/>
            </a:pPr>
            <a:endParaRPr lang="el-GR"/>
          </a:p>
        </p:txBody>
      </p:sp>
      <p:sp>
        <p:nvSpPr>
          <p:cNvPr id="13341" name="Rectangle 51"/>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l-GR" altLang="el-GR" sz="1800">
              <a:latin typeface="Arial" charset="0"/>
            </a:endParaRPr>
          </a:p>
        </p:txBody>
      </p:sp>
      <p:sp>
        <p:nvSpPr>
          <p:cNvPr id="2" name="Ορθογώνιο 1"/>
          <p:cNvSpPr/>
          <p:nvPr/>
        </p:nvSpPr>
        <p:spPr>
          <a:xfrm>
            <a:off x="230946" y="860425"/>
            <a:ext cx="3827779" cy="369332"/>
          </a:xfrm>
          <a:prstGeom prst="rect">
            <a:avLst/>
          </a:prstGeom>
        </p:spPr>
        <p:txBody>
          <a:bodyPr wrap="none">
            <a:spAutoFit/>
          </a:bodyPr>
          <a:lstStyle/>
          <a:p>
            <a:r>
              <a:rPr lang="el-GR" b="1" dirty="0"/>
              <a:t>ΒΑΘΜΙΔΕΣ ΔΙΑΚΡΙΣΗΣ ΣΤΗΝ ΕΠΙΔΟΣΗ:</a:t>
            </a:r>
            <a:endParaRPr lang="el-GR" dirty="0"/>
          </a:p>
        </p:txBody>
      </p:sp>
    </p:spTree>
    <p:extLst>
      <p:ext uri="{BB962C8B-B14F-4D97-AF65-F5344CB8AC3E}">
        <p14:creationId xmlns:p14="http://schemas.microsoft.com/office/powerpoint/2010/main" val="266323117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rtlCol="0">
            <a:normAutofit fontScale="90000"/>
          </a:bodyPr>
          <a:lstStyle/>
          <a:p>
            <a:pPr eaLnBrk="1" fontAlgn="auto" hangingPunct="1">
              <a:spcAft>
                <a:spcPts val="0"/>
              </a:spcAft>
              <a:defRPr/>
            </a:pPr>
            <a:r>
              <a:rPr lang="el-GR" sz="4000" b="1" dirty="0" smtClean="0"/>
              <a:t>Οι τομείς της προετοιμασίας  αθλητών τέτοιου επιπέδου είναι:</a:t>
            </a:r>
          </a:p>
        </p:txBody>
      </p:sp>
      <p:sp>
        <p:nvSpPr>
          <p:cNvPr id="4099" name="Content Placeholder 2"/>
          <p:cNvSpPr>
            <a:spLocks noGrp="1"/>
          </p:cNvSpPr>
          <p:nvPr>
            <p:ph idx="1"/>
          </p:nvPr>
        </p:nvSpPr>
        <p:spPr>
          <a:xfrm>
            <a:off x="152400" y="1600200"/>
            <a:ext cx="8839200" cy="4525963"/>
          </a:xfrm>
        </p:spPr>
        <p:txBody>
          <a:bodyPr rtlCol="0">
            <a:normAutofit lnSpcReduction="10000"/>
          </a:bodyPr>
          <a:lstStyle/>
          <a:p>
            <a:pPr eaLnBrk="1" fontAlgn="auto" hangingPunct="1">
              <a:spcAft>
                <a:spcPts val="0"/>
              </a:spcAft>
              <a:buFont typeface="Arial" pitchFamily="34" charset="0"/>
              <a:buChar char="•"/>
              <a:defRPr/>
            </a:pPr>
            <a:r>
              <a:rPr lang="el-GR" sz="2400" dirty="0" smtClean="0"/>
              <a:t>Η πρόβλεψη της ανάπτυξης του συγκεκριμένου αθλήματος και η </a:t>
            </a:r>
            <a:r>
              <a:rPr lang="el-GR" sz="2400" b="1" dirty="0" smtClean="0"/>
              <a:t>προτυποποίηση </a:t>
            </a:r>
            <a:r>
              <a:rPr lang="el-GR" sz="2400" dirty="0" smtClean="0"/>
              <a:t>των χαρακτηριστικών των κορυφαίων αθλητών του κόσμου.</a:t>
            </a:r>
          </a:p>
          <a:p>
            <a:pPr eaLnBrk="1" fontAlgn="auto" hangingPunct="1">
              <a:spcAft>
                <a:spcPts val="0"/>
              </a:spcAft>
              <a:buFont typeface="Arial" pitchFamily="34" charset="0"/>
              <a:buChar char="•"/>
              <a:defRPr/>
            </a:pPr>
            <a:r>
              <a:rPr lang="el-GR" sz="2400" dirty="0" smtClean="0"/>
              <a:t>Η επιλογή των υποψηφίων της εθνικής ομάδας για την συμμετοχή στους αγώνες.</a:t>
            </a:r>
          </a:p>
          <a:p>
            <a:pPr eaLnBrk="1" fontAlgn="auto" hangingPunct="1">
              <a:spcAft>
                <a:spcPts val="0"/>
              </a:spcAft>
              <a:buFont typeface="Arial" pitchFamily="34" charset="0"/>
              <a:buChar char="•"/>
              <a:defRPr/>
            </a:pPr>
            <a:r>
              <a:rPr lang="el-GR" sz="2400" dirty="0" smtClean="0"/>
              <a:t>Η τελειοποίηση του συστήματος – προπόνησης – αγώνων – αποκατάστασης.</a:t>
            </a:r>
          </a:p>
          <a:p>
            <a:pPr eaLnBrk="1" fontAlgn="auto" hangingPunct="1">
              <a:spcAft>
                <a:spcPts val="0"/>
              </a:spcAft>
              <a:buFont typeface="Arial" pitchFamily="34" charset="0"/>
              <a:buChar char="•"/>
              <a:defRPr/>
            </a:pPr>
            <a:r>
              <a:rPr lang="el-GR" sz="2400" dirty="0" smtClean="0"/>
              <a:t>Συνεχής ανάπτυξη των ειδικών και των παιδαγωγικών γνώσεων    των προπονητών.</a:t>
            </a:r>
          </a:p>
          <a:p>
            <a:pPr eaLnBrk="1" fontAlgn="auto" hangingPunct="1">
              <a:spcAft>
                <a:spcPts val="0"/>
              </a:spcAft>
              <a:buFont typeface="Arial" pitchFamily="34" charset="0"/>
              <a:buChar char="•"/>
              <a:defRPr/>
            </a:pPr>
            <a:r>
              <a:rPr lang="el-GR" sz="2400" dirty="0" smtClean="0"/>
              <a:t>Επιστημονική και μεθοδική υποστήριξη.</a:t>
            </a:r>
          </a:p>
          <a:p>
            <a:pPr eaLnBrk="1" fontAlgn="auto" hangingPunct="1">
              <a:spcAft>
                <a:spcPts val="0"/>
              </a:spcAft>
              <a:buFont typeface="Arial" pitchFamily="34" charset="0"/>
              <a:buChar char="•"/>
              <a:defRPr/>
            </a:pPr>
            <a:r>
              <a:rPr lang="el-GR" sz="2400" dirty="0" smtClean="0"/>
              <a:t>Εξοπλισμός και τεχνική υποστήριξη της προπόνησης, του αγώνα και της αποκατάστασης.</a:t>
            </a:r>
          </a:p>
          <a:p>
            <a:pPr eaLnBrk="1" fontAlgn="auto" hangingPunct="1">
              <a:spcAft>
                <a:spcPts val="0"/>
              </a:spcAft>
              <a:buFont typeface="Arial" pitchFamily="34" charset="0"/>
              <a:buChar char="•"/>
              <a:defRPr/>
            </a:pPr>
            <a:endParaRPr lang="el-GR" sz="2400" dirty="0" smtClean="0"/>
          </a:p>
        </p:txBody>
      </p:sp>
    </p:spTree>
    <p:extLst>
      <p:ext uri="{BB962C8B-B14F-4D97-AF65-F5344CB8AC3E}">
        <p14:creationId xmlns:p14="http://schemas.microsoft.com/office/powerpoint/2010/main" val="913553645"/>
      </p:ext>
    </p:extLst>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p:cNvSpPr>
            <a:spLocks noGrp="1"/>
          </p:cNvSpPr>
          <p:nvPr>
            <p:ph idx="1"/>
          </p:nvPr>
        </p:nvSpPr>
        <p:spPr/>
        <p:txBody>
          <a:bodyPr/>
          <a:lstStyle/>
          <a:p>
            <a:pPr eaLnBrk="1" hangingPunct="1"/>
            <a:endParaRPr lang="el-GR" altLang="el-GR" smtClean="0"/>
          </a:p>
          <a:p>
            <a:pPr eaLnBrk="1" hangingPunct="1"/>
            <a:endParaRPr lang="el-GR" altLang="el-GR" smtClean="0"/>
          </a:p>
          <a:p>
            <a:pPr eaLnBrk="1" hangingPunct="1"/>
            <a:endParaRPr lang="el-GR" altLang="el-GR" smtClean="0"/>
          </a:p>
          <a:p>
            <a:pPr eaLnBrk="1" hangingPunct="1"/>
            <a:endParaRPr lang="el-GR" altLang="el-GR" smtClean="0"/>
          </a:p>
          <a:p>
            <a:pPr eaLnBrk="1" hangingPunct="1"/>
            <a:endParaRPr lang="el-GR" altLang="el-GR" smtClean="0"/>
          </a:p>
          <a:p>
            <a:pPr eaLnBrk="1" hangingPunct="1"/>
            <a:endParaRPr lang="el-GR" altLang="el-GR" smtClean="0"/>
          </a:p>
          <a:p>
            <a:pPr eaLnBrk="1" hangingPunct="1"/>
            <a:endParaRPr lang="el-GR" altLang="el-GR" smtClean="0"/>
          </a:p>
          <a:p>
            <a:pPr eaLnBrk="1" hangingPunct="1"/>
            <a:endParaRPr lang="el-GR" altLang="el-GR" smtClean="0"/>
          </a:p>
          <a:p>
            <a:pPr eaLnBrk="1" hangingPunct="1"/>
            <a:endParaRPr lang="el-GR" altLang="el-GR" smtClean="0"/>
          </a:p>
          <a:p>
            <a:pPr eaLnBrk="1" hangingPunct="1"/>
            <a:endParaRPr lang="el-GR" altLang="el-GR" smtClean="0"/>
          </a:p>
          <a:p>
            <a:pPr eaLnBrk="1" hangingPunct="1"/>
            <a:endParaRPr lang="el-GR" altLang="el-GR" smtClean="0"/>
          </a:p>
          <a:p>
            <a:pPr eaLnBrk="1" hangingPunct="1"/>
            <a:endParaRPr lang="el-GR" altLang="el-GR" smtClean="0"/>
          </a:p>
          <a:p>
            <a:pPr eaLnBrk="1" hangingPunct="1"/>
            <a:endParaRPr lang="el-GR" altLang="el-GR" smtClean="0"/>
          </a:p>
          <a:p>
            <a:pPr eaLnBrk="1" hangingPunct="1"/>
            <a:endParaRPr lang="el-GR" altLang="el-GR" smtClean="0"/>
          </a:p>
          <a:p>
            <a:pPr eaLnBrk="1" hangingPunct="1"/>
            <a:endParaRPr lang="el-GR" altLang="el-GR" smtClean="0"/>
          </a:p>
          <a:p>
            <a:pPr eaLnBrk="1" hangingPunct="1"/>
            <a:endParaRPr lang="el-GR" altLang="el-GR" smtClean="0"/>
          </a:p>
          <a:p>
            <a:pPr eaLnBrk="1" hangingPunct="1"/>
            <a:endParaRPr lang="el-GR" altLang="el-GR" smtClean="0"/>
          </a:p>
          <a:p>
            <a:pPr eaLnBrk="1" hangingPunct="1"/>
            <a:endParaRPr lang="el-GR" altLang="el-GR" smtClean="0"/>
          </a:p>
          <a:p>
            <a:pPr eaLnBrk="1" hangingPunct="1"/>
            <a:endParaRPr lang="el-GR" altLang="el-GR" smtClean="0"/>
          </a:p>
          <a:p>
            <a:pPr eaLnBrk="1" hangingPunct="1"/>
            <a:endParaRPr lang="el-GR" altLang="el-GR" smtClean="0"/>
          </a:p>
          <a:p>
            <a:pPr eaLnBrk="1" hangingPunct="1"/>
            <a:endParaRPr lang="el-GR" altLang="el-GR" smtClean="0"/>
          </a:p>
          <a:p>
            <a:pPr eaLnBrk="1" hangingPunct="1"/>
            <a:endParaRPr lang="el-GR" altLang="el-GR" smtClean="0"/>
          </a:p>
          <a:p>
            <a:pPr eaLnBrk="1" hangingPunct="1"/>
            <a:endParaRPr lang="el-GR" altLang="el-GR" smtClean="0"/>
          </a:p>
        </p:txBody>
      </p:sp>
      <p:pic>
        <p:nvPicPr>
          <p:cNvPr id="1536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644" y="908050"/>
            <a:ext cx="8926512" cy="572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4" name="TextBox 3"/>
          <p:cNvSpPr txBox="1">
            <a:spLocks noChangeArrowheads="1"/>
          </p:cNvSpPr>
          <p:nvPr/>
        </p:nvSpPr>
        <p:spPr bwMode="auto">
          <a:xfrm>
            <a:off x="1143000" y="323850"/>
            <a:ext cx="6781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l-GR" altLang="el-GR" b="1" dirty="0">
                <a:solidFill>
                  <a:srgbClr val="C00000"/>
                </a:solidFill>
                <a:latin typeface="Arial" charset="0"/>
              </a:rPr>
              <a:t>ΠΡΟΤΥΠΟ ΠΡΩΤΑΘΛΗΤΗ</a:t>
            </a:r>
          </a:p>
        </p:txBody>
      </p:sp>
    </p:spTree>
    <p:extLst>
      <p:ext uri="{BB962C8B-B14F-4D97-AF65-F5344CB8AC3E}">
        <p14:creationId xmlns:p14="http://schemas.microsoft.com/office/powerpoint/2010/main" val="2309791428"/>
      </p:ext>
    </p:extLst>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Τίτλος 1"/>
          <p:cNvSpPr>
            <a:spLocks noGrp="1"/>
          </p:cNvSpPr>
          <p:nvPr>
            <p:ph type="title"/>
          </p:nvPr>
        </p:nvSpPr>
        <p:spPr/>
        <p:txBody>
          <a:bodyPr/>
          <a:lstStyle/>
          <a:p>
            <a:r>
              <a:rPr lang="el-GR" altLang="el-GR" sz="4000" b="1" smtClean="0">
                <a:solidFill>
                  <a:srgbClr val="C00000"/>
                </a:solidFill>
              </a:rPr>
              <a:t>ΠΡΟΠΟΝΗΣΗ ΚΑΙ ΠΡΟΠΟΝΗΤΙΚΗ</a:t>
            </a:r>
          </a:p>
        </p:txBody>
      </p:sp>
      <p:sp>
        <p:nvSpPr>
          <p:cNvPr id="12291" name="Θέση περιεχομένου 2"/>
          <p:cNvSpPr>
            <a:spLocks noGrp="1"/>
          </p:cNvSpPr>
          <p:nvPr>
            <p:ph idx="1"/>
          </p:nvPr>
        </p:nvSpPr>
        <p:spPr>
          <a:xfrm>
            <a:off x="457200" y="1219200"/>
            <a:ext cx="8458200" cy="4525963"/>
          </a:xfrm>
        </p:spPr>
        <p:txBody>
          <a:bodyPr>
            <a:normAutofit fontScale="92500" lnSpcReduction="10000"/>
          </a:bodyPr>
          <a:lstStyle/>
          <a:p>
            <a:pPr marL="0" indent="0">
              <a:buFont typeface="Arial" charset="0"/>
              <a:buNone/>
              <a:defRPr/>
            </a:pPr>
            <a:r>
              <a:rPr lang="el-GR" altLang="el-GR" sz="2800" b="1" dirty="0" smtClean="0"/>
              <a:t>Η προπόνηση στα μαχητικά αθλήματα είναι μια σοβαρά οργανωμένη παιδαγωγική διαδικασία στην οποία χρησιμοποιώντας ειδικά και μη ειδικά μέσα επιδιώκεται η τελειοποίηση του αθλητού, ταυτόχρονα με την ανάπτυξη :</a:t>
            </a:r>
          </a:p>
          <a:p>
            <a:pPr>
              <a:defRPr/>
            </a:pPr>
            <a:r>
              <a:rPr lang="el-GR" altLang="el-GR" sz="2800" b="1" dirty="0" smtClean="0"/>
              <a:t>των  κινητικών ικανοτήτων</a:t>
            </a:r>
            <a:r>
              <a:rPr lang="el-GR" altLang="el-GR" sz="2800" b="1" dirty="0"/>
              <a:t> </a:t>
            </a:r>
            <a:r>
              <a:rPr lang="el-GR" altLang="el-GR" sz="2800" b="1" dirty="0" smtClean="0"/>
              <a:t>(δύναμη, ταχύτητα, αντοχή </a:t>
            </a:r>
            <a:r>
              <a:rPr lang="el-GR" altLang="el-GR" sz="2800" b="1" dirty="0" err="1" smtClean="0"/>
              <a:t>κ.λ.π</a:t>
            </a:r>
            <a:r>
              <a:rPr lang="el-GR" altLang="el-GR" sz="2800" b="1" dirty="0" smtClean="0"/>
              <a:t>.)</a:t>
            </a:r>
            <a:endParaRPr lang="el-GR" altLang="el-GR" sz="2800" b="1" dirty="0"/>
          </a:p>
          <a:p>
            <a:pPr>
              <a:defRPr/>
            </a:pPr>
            <a:r>
              <a:rPr lang="el-GR" altLang="el-GR" sz="2800" b="1" dirty="0" smtClean="0"/>
              <a:t>του επιπέδου της </a:t>
            </a:r>
            <a:r>
              <a:rPr lang="el-GR" altLang="el-GR" sz="2800" b="1" dirty="0" err="1" smtClean="0"/>
              <a:t>τεχνικο</a:t>
            </a:r>
            <a:r>
              <a:rPr lang="el-GR" altLang="el-GR" sz="2800" b="1" dirty="0" smtClean="0"/>
              <a:t>-τακτικής,</a:t>
            </a:r>
          </a:p>
          <a:p>
            <a:pPr>
              <a:defRPr/>
            </a:pPr>
            <a:r>
              <a:rPr lang="el-GR" altLang="el-GR" sz="2800" b="1" dirty="0" smtClean="0"/>
              <a:t>μιας υψηλής ψυχολογικής και </a:t>
            </a:r>
          </a:p>
          <a:p>
            <a:pPr>
              <a:defRPr/>
            </a:pPr>
            <a:r>
              <a:rPr lang="el-GR" altLang="el-GR" sz="2800" b="1" dirty="0" smtClean="0"/>
              <a:t>θεωρητικής προετοιμασίας. </a:t>
            </a:r>
          </a:p>
          <a:p>
            <a:pPr marL="0" indent="0">
              <a:buFont typeface="Arial" charset="0"/>
              <a:buNone/>
              <a:defRPr/>
            </a:pPr>
            <a:r>
              <a:rPr lang="el-GR" altLang="el-GR" sz="2400" b="1" dirty="0" smtClean="0"/>
              <a:t>Όλα αυτά πραγματοποιούνται σε συνθήκες υγιεινής κάτω από συνεχή ιατρική παρακολούθηση.</a:t>
            </a:r>
          </a:p>
          <a:p>
            <a:pPr>
              <a:defRPr/>
            </a:pPr>
            <a:endParaRPr lang="el-GR" altLang="el-GR" dirty="0" smtClean="0"/>
          </a:p>
        </p:txBody>
      </p:sp>
    </p:spTree>
    <p:extLst>
      <p:ext uri="{BB962C8B-B14F-4D97-AF65-F5344CB8AC3E}">
        <p14:creationId xmlns:p14="http://schemas.microsoft.com/office/powerpoint/2010/main" val="147844492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Τίτλος 1"/>
          <p:cNvSpPr>
            <a:spLocks noGrp="1"/>
          </p:cNvSpPr>
          <p:nvPr>
            <p:ph type="title"/>
          </p:nvPr>
        </p:nvSpPr>
        <p:spPr>
          <a:xfrm>
            <a:off x="319088" y="228600"/>
            <a:ext cx="8229600" cy="1143000"/>
          </a:xfrm>
        </p:spPr>
        <p:txBody>
          <a:bodyPr>
            <a:noAutofit/>
          </a:bodyPr>
          <a:lstStyle/>
          <a:p>
            <a:r>
              <a:rPr lang="el-GR" altLang="el-GR" sz="3600" b="1" dirty="0" smtClean="0">
                <a:solidFill>
                  <a:srgbClr val="C00000"/>
                </a:solidFill>
              </a:rPr>
              <a:t>Οι βασικοί παράγοντες που καθορίζουν την επίδοση </a:t>
            </a:r>
          </a:p>
        </p:txBody>
      </p:sp>
      <p:cxnSp>
        <p:nvCxnSpPr>
          <p:cNvPr id="6" name="Ευθύγραμμο βέλος σύνδεσης 5"/>
          <p:cNvCxnSpPr/>
          <p:nvPr/>
        </p:nvCxnSpPr>
        <p:spPr>
          <a:xfrm>
            <a:off x="4267200" y="3048000"/>
            <a:ext cx="0" cy="196517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9" name="Ευθύγραμμο βέλος σύνδεσης 8"/>
          <p:cNvCxnSpPr/>
          <p:nvPr/>
        </p:nvCxnSpPr>
        <p:spPr>
          <a:xfrm>
            <a:off x="4724400" y="3048000"/>
            <a:ext cx="0" cy="196517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8" name="Ευθεία γραμμή σύνδεσης 7"/>
          <p:cNvCxnSpPr/>
          <p:nvPr/>
        </p:nvCxnSpPr>
        <p:spPr>
          <a:xfrm>
            <a:off x="3691678" y="3048000"/>
            <a:ext cx="57552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Ευθεία γραμμή σύνδεσης 11"/>
          <p:cNvCxnSpPr/>
          <p:nvPr/>
        </p:nvCxnSpPr>
        <p:spPr>
          <a:xfrm>
            <a:off x="4724400" y="3048000"/>
            <a:ext cx="512319"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765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0"/>
            <a:ext cx="1143000" cy="2667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765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3663" y="1511300"/>
            <a:ext cx="1143000" cy="2667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7660" name="TextBox 17"/>
          <p:cNvSpPr txBox="1">
            <a:spLocks noChangeArrowheads="1"/>
          </p:cNvSpPr>
          <p:nvPr/>
        </p:nvSpPr>
        <p:spPr bwMode="auto">
          <a:xfrm>
            <a:off x="5298768" y="1647825"/>
            <a:ext cx="1600200" cy="368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latin typeface="Arial" charset="0"/>
              </a:rPr>
              <a:t>ΑΘΛΗΤΗΣ  Β</a:t>
            </a:r>
          </a:p>
        </p:txBody>
      </p:sp>
      <p:sp>
        <p:nvSpPr>
          <p:cNvPr id="27661" name="TextBox 18"/>
          <p:cNvSpPr txBox="1">
            <a:spLocks noChangeArrowheads="1"/>
          </p:cNvSpPr>
          <p:nvPr/>
        </p:nvSpPr>
        <p:spPr bwMode="auto">
          <a:xfrm>
            <a:off x="2051050" y="1647825"/>
            <a:ext cx="1600200" cy="368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latin typeface="Arial" charset="0"/>
              </a:rPr>
              <a:t>ΑΘΛΗΤΗΣ  Α</a:t>
            </a:r>
          </a:p>
        </p:txBody>
      </p:sp>
      <p:cxnSp>
        <p:nvCxnSpPr>
          <p:cNvPr id="3" name="Ευθεία γραμμή σύνδεσης 2"/>
          <p:cNvCxnSpPr/>
          <p:nvPr/>
        </p:nvCxnSpPr>
        <p:spPr>
          <a:xfrm>
            <a:off x="1524000" y="1647825"/>
            <a:ext cx="0" cy="232092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Ευθεία γραμμή σύνδεσης 6"/>
          <p:cNvCxnSpPr/>
          <p:nvPr/>
        </p:nvCxnSpPr>
        <p:spPr>
          <a:xfrm>
            <a:off x="1295400" y="1647825"/>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Ευθεία γραμμή σύνδεσης 18"/>
          <p:cNvCxnSpPr/>
          <p:nvPr/>
        </p:nvCxnSpPr>
        <p:spPr>
          <a:xfrm>
            <a:off x="1295400" y="2362200"/>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Ευθεία γραμμή σύνδεσης 19"/>
          <p:cNvCxnSpPr/>
          <p:nvPr/>
        </p:nvCxnSpPr>
        <p:spPr>
          <a:xfrm>
            <a:off x="1295400" y="2808288"/>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Ευθεία γραμμή σύνδεσης 20"/>
          <p:cNvCxnSpPr/>
          <p:nvPr/>
        </p:nvCxnSpPr>
        <p:spPr>
          <a:xfrm>
            <a:off x="1295400" y="3352800"/>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Ευθεία γραμμή σύνδεσης 21"/>
          <p:cNvCxnSpPr/>
          <p:nvPr/>
        </p:nvCxnSpPr>
        <p:spPr>
          <a:xfrm>
            <a:off x="1295400" y="3968750"/>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Ευθύγραμμο βέλος σύνδεσης 10"/>
          <p:cNvCxnSpPr/>
          <p:nvPr/>
        </p:nvCxnSpPr>
        <p:spPr>
          <a:xfrm flipH="1">
            <a:off x="6961018" y="2844800"/>
            <a:ext cx="506582" cy="635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5" name="Ευθεία γραμμή σύνδεσης 24"/>
          <p:cNvCxnSpPr/>
          <p:nvPr/>
        </p:nvCxnSpPr>
        <p:spPr>
          <a:xfrm>
            <a:off x="7467600" y="1697038"/>
            <a:ext cx="0" cy="232092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Ευθεία γραμμή σύνδεσης 25"/>
          <p:cNvCxnSpPr/>
          <p:nvPr/>
        </p:nvCxnSpPr>
        <p:spPr>
          <a:xfrm>
            <a:off x="7467600" y="1685925"/>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 name="Ευθεία γραμμή σύνδεσης 26"/>
          <p:cNvCxnSpPr/>
          <p:nvPr/>
        </p:nvCxnSpPr>
        <p:spPr>
          <a:xfrm>
            <a:off x="7467600" y="2400300"/>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Ευθεία γραμμή σύνδεσης 27"/>
          <p:cNvCxnSpPr/>
          <p:nvPr/>
        </p:nvCxnSpPr>
        <p:spPr>
          <a:xfrm>
            <a:off x="7467600" y="2846388"/>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Ευθεία γραμμή σύνδεσης 28"/>
          <p:cNvCxnSpPr/>
          <p:nvPr/>
        </p:nvCxnSpPr>
        <p:spPr>
          <a:xfrm>
            <a:off x="7467600" y="3390900"/>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0" name="Ευθεία γραμμή σύνδεσης 29"/>
          <p:cNvCxnSpPr/>
          <p:nvPr/>
        </p:nvCxnSpPr>
        <p:spPr>
          <a:xfrm>
            <a:off x="7467600" y="4006850"/>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Ευθύγραμμο βέλος σύνδεσης 15"/>
          <p:cNvCxnSpPr/>
          <p:nvPr/>
        </p:nvCxnSpPr>
        <p:spPr>
          <a:xfrm>
            <a:off x="1524000" y="2808288"/>
            <a:ext cx="455712"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31" name="Picture 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328" r="3463"/>
          <a:stretch/>
        </p:blipFill>
        <p:spPr bwMode="auto">
          <a:xfrm>
            <a:off x="5236719" y="2095480"/>
            <a:ext cx="1724299" cy="251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10"/>
          <p:cNvPicPr>
            <a:picLocks noChangeAspect="1" noChangeArrowheads="1"/>
          </p:cNvPicPr>
          <p:nvPr/>
        </p:nvPicPr>
        <p:blipFill rotWithShape="1">
          <a:blip r:embed="rId4">
            <a:extLst>
              <a:ext uri="{28A0092B-C50C-407E-A947-70E740481C1C}">
                <a14:useLocalDpi xmlns:a14="http://schemas.microsoft.com/office/drawing/2010/main" val="0"/>
              </a:ext>
            </a:extLst>
          </a:blip>
          <a:srcRect l="5833" t="7070" r="55000" b="14186"/>
          <a:stretch/>
        </p:blipFill>
        <p:spPr bwMode="auto">
          <a:xfrm>
            <a:off x="2051050" y="2081212"/>
            <a:ext cx="1640628" cy="2508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5856" y="4940070"/>
            <a:ext cx="2527183" cy="1742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30119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sz="3600" b="1" dirty="0">
                <a:solidFill>
                  <a:srgbClr val="C00000"/>
                </a:solidFill>
              </a:rPr>
              <a:t>Παράγοντες που επηρεάζουν τους </a:t>
            </a:r>
            <a:r>
              <a:rPr lang="el-GR" sz="3600" b="1" dirty="0" smtClean="0">
                <a:solidFill>
                  <a:srgbClr val="C00000"/>
                </a:solidFill>
              </a:rPr>
              <a:t>χειρισμούς </a:t>
            </a:r>
            <a:r>
              <a:rPr lang="el-GR" sz="3600" b="1" dirty="0">
                <a:solidFill>
                  <a:srgbClr val="C00000"/>
                </a:solidFill>
              </a:rPr>
              <a:t>του προπονητή </a:t>
            </a:r>
            <a:r>
              <a:rPr lang="el-GR" sz="2800" i="1" dirty="0">
                <a:solidFill>
                  <a:srgbClr val="C00000"/>
                </a:solidFill>
              </a:rPr>
              <a:t>(</a:t>
            </a:r>
            <a:r>
              <a:rPr lang="el-GR" sz="2800" i="1" dirty="0" err="1">
                <a:solidFill>
                  <a:srgbClr val="C00000"/>
                </a:solidFill>
              </a:rPr>
              <a:t>Martin</a:t>
            </a:r>
            <a:r>
              <a:rPr lang="el-GR" sz="2800" i="1" dirty="0">
                <a:solidFill>
                  <a:srgbClr val="C00000"/>
                </a:solidFill>
              </a:rPr>
              <a:t>, 1995).</a:t>
            </a:r>
            <a:endParaRPr lang="el-GR" sz="3600" i="1" dirty="0">
              <a:solidFill>
                <a:srgbClr val="C00000"/>
              </a:solidFill>
            </a:endParaRPr>
          </a:p>
        </p:txBody>
      </p:sp>
      <p:sp>
        <p:nvSpPr>
          <p:cNvPr id="4" name="TextBox 3"/>
          <p:cNvSpPr txBox="1"/>
          <p:nvPr/>
        </p:nvSpPr>
        <p:spPr>
          <a:xfrm>
            <a:off x="2987824" y="2957070"/>
            <a:ext cx="2952328" cy="1015663"/>
          </a:xfrm>
          <a:prstGeom prst="rect">
            <a:avLst/>
          </a:prstGeom>
          <a:solidFill>
            <a:schemeClr val="accent3">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l-GR" sz="2000" b="1" dirty="0">
                <a:latin typeface="TimesNewRomanPS-BoldMT"/>
              </a:rPr>
              <a:t>Ενέργειες-χειρισμοί</a:t>
            </a:r>
          </a:p>
          <a:p>
            <a:pPr algn="ctr"/>
            <a:r>
              <a:rPr lang="el-GR" sz="2000" b="1" dirty="0">
                <a:latin typeface="TimesNewRomanPS-BoldMT"/>
              </a:rPr>
              <a:t>του</a:t>
            </a:r>
          </a:p>
          <a:p>
            <a:pPr algn="ctr"/>
            <a:r>
              <a:rPr lang="el-GR" sz="2000" b="1" dirty="0">
                <a:latin typeface="TimesNewRomanPS-BoldMT"/>
              </a:rPr>
              <a:t>προπονητή</a:t>
            </a:r>
            <a:endParaRPr lang="el-GR" sz="2000" dirty="0"/>
          </a:p>
        </p:txBody>
      </p:sp>
      <p:sp>
        <p:nvSpPr>
          <p:cNvPr id="5" name="Έλλειψη 4"/>
          <p:cNvSpPr/>
          <p:nvPr/>
        </p:nvSpPr>
        <p:spPr>
          <a:xfrm>
            <a:off x="3020257" y="1484784"/>
            <a:ext cx="2520280" cy="1008112"/>
          </a:xfrm>
          <a:prstGeom prst="ellipse">
            <a:avLst/>
          </a:prstGeom>
          <a:solidFill>
            <a:schemeClr val="accent3">
              <a:lumMod val="40000"/>
              <a:lumOff val="6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l-GR" sz="2000" b="1" dirty="0">
                <a:solidFill>
                  <a:schemeClr val="tx1"/>
                </a:solidFill>
              </a:rPr>
              <a:t>Υποκειμενικές</a:t>
            </a:r>
          </a:p>
          <a:p>
            <a:pPr algn="ctr"/>
            <a:r>
              <a:rPr lang="el-GR" sz="2000" b="1" dirty="0">
                <a:solidFill>
                  <a:schemeClr val="tx1"/>
                </a:solidFill>
              </a:rPr>
              <a:t>εμπειρίες</a:t>
            </a:r>
          </a:p>
        </p:txBody>
      </p:sp>
      <p:sp>
        <p:nvSpPr>
          <p:cNvPr id="9" name="Έλλειψη 8"/>
          <p:cNvSpPr/>
          <p:nvPr/>
        </p:nvSpPr>
        <p:spPr>
          <a:xfrm>
            <a:off x="3020257" y="4406665"/>
            <a:ext cx="2520280" cy="1008112"/>
          </a:xfrm>
          <a:prstGeom prst="ellipse">
            <a:avLst/>
          </a:prstGeom>
          <a:solidFill>
            <a:schemeClr val="accent3">
              <a:lumMod val="40000"/>
              <a:lumOff val="6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l-GR" sz="1400" b="1" dirty="0">
                <a:latin typeface="TimesNewRomanPS-BoldMT"/>
              </a:rPr>
              <a:t>Ειδικές συνθήκες-απαιτήσεις</a:t>
            </a:r>
          </a:p>
          <a:p>
            <a:pPr algn="ctr"/>
            <a:r>
              <a:rPr lang="el-GR" sz="1400" b="1" dirty="0">
                <a:latin typeface="TimesNewRomanPS-BoldMT"/>
              </a:rPr>
              <a:t>του αθλήματος</a:t>
            </a:r>
            <a:endParaRPr lang="el-GR" sz="4400" b="1" dirty="0">
              <a:solidFill>
                <a:schemeClr val="tx1"/>
              </a:solidFill>
            </a:endParaRPr>
          </a:p>
        </p:txBody>
      </p:sp>
      <p:sp>
        <p:nvSpPr>
          <p:cNvPr id="10" name="Έλλειψη 9"/>
          <p:cNvSpPr/>
          <p:nvPr/>
        </p:nvSpPr>
        <p:spPr>
          <a:xfrm>
            <a:off x="6321066" y="2957070"/>
            <a:ext cx="2520280" cy="1008112"/>
          </a:xfrm>
          <a:prstGeom prst="ellipse">
            <a:avLst/>
          </a:prstGeom>
          <a:solidFill>
            <a:schemeClr val="accent3">
              <a:lumMod val="40000"/>
              <a:lumOff val="6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l-GR" sz="2000" b="1" dirty="0"/>
              <a:t>Γενικά παραδεκτές</a:t>
            </a:r>
          </a:p>
          <a:p>
            <a:pPr algn="ctr"/>
            <a:r>
              <a:rPr lang="el-GR" sz="2000" b="1" dirty="0"/>
              <a:t>εμπειρίες</a:t>
            </a:r>
            <a:endParaRPr lang="el-GR" sz="2000" b="1" dirty="0">
              <a:solidFill>
                <a:schemeClr val="tx1"/>
              </a:solidFill>
            </a:endParaRPr>
          </a:p>
        </p:txBody>
      </p:sp>
      <p:sp>
        <p:nvSpPr>
          <p:cNvPr id="11" name="Έλλειψη 10"/>
          <p:cNvSpPr/>
          <p:nvPr/>
        </p:nvSpPr>
        <p:spPr>
          <a:xfrm>
            <a:off x="179512" y="3026569"/>
            <a:ext cx="2520280" cy="1008112"/>
          </a:xfrm>
          <a:prstGeom prst="ellipse">
            <a:avLst/>
          </a:prstGeom>
          <a:solidFill>
            <a:schemeClr val="accent3">
              <a:lumMod val="40000"/>
              <a:lumOff val="6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l-GR" sz="2000" b="1" dirty="0"/>
              <a:t>Θεωρία της</a:t>
            </a:r>
          </a:p>
          <a:p>
            <a:pPr algn="ctr"/>
            <a:r>
              <a:rPr lang="el-GR" sz="2000" b="1" dirty="0"/>
              <a:t>προπόνησης</a:t>
            </a:r>
            <a:endParaRPr lang="el-GR" sz="2000" b="1" dirty="0">
              <a:solidFill>
                <a:schemeClr val="tx1"/>
              </a:solidFill>
            </a:endParaRPr>
          </a:p>
        </p:txBody>
      </p:sp>
      <p:sp>
        <p:nvSpPr>
          <p:cNvPr id="18" name="Αριστερό-άνω βέλος 17"/>
          <p:cNvSpPr/>
          <p:nvPr/>
        </p:nvSpPr>
        <p:spPr>
          <a:xfrm rot="10800000">
            <a:off x="1259632" y="1844824"/>
            <a:ext cx="1656184" cy="1004234"/>
          </a:xfrm>
          <a:prstGeom prst="leftUpArrow">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Αριστερό-άνω βέλος 18"/>
          <p:cNvSpPr/>
          <p:nvPr/>
        </p:nvSpPr>
        <p:spPr>
          <a:xfrm rot="10800000" flipH="1">
            <a:off x="5724128" y="1824074"/>
            <a:ext cx="1764196" cy="1004234"/>
          </a:xfrm>
          <a:prstGeom prst="leftUpArrow">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Αριστερό-άνω βέλος 19"/>
          <p:cNvSpPr/>
          <p:nvPr/>
        </p:nvSpPr>
        <p:spPr>
          <a:xfrm rot="10800000" flipH="1" flipV="1">
            <a:off x="5817010" y="4034681"/>
            <a:ext cx="1764196" cy="936104"/>
          </a:xfrm>
          <a:prstGeom prst="leftUpArrow">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Αριστερό-άνω βέλος 20"/>
          <p:cNvSpPr/>
          <p:nvPr/>
        </p:nvSpPr>
        <p:spPr>
          <a:xfrm rot="10800000" flipV="1">
            <a:off x="1259631" y="4149080"/>
            <a:ext cx="1656184" cy="936104"/>
          </a:xfrm>
          <a:prstGeom prst="leftUpArrow">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Βέλος προς τα κάτω 21"/>
          <p:cNvSpPr/>
          <p:nvPr/>
        </p:nvSpPr>
        <p:spPr>
          <a:xfrm>
            <a:off x="4090476" y="2492896"/>
            <a:ext cx="324036" cy="464174"/>
          </a:xfrm>
          <a:prstGeom prst="downArrow">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Βέλος προς τα κάτω 22"/>
          <p:cNvSpPr/>
          <p:nvPr/>
        </p:nvSpPr>
        <p:spPr>
          <a:xfrm flipV="1">
            <a:off x="4090476" y="3943733"/>
            <a:ext cx="373512" cy="489802"/>
          </a:xfrm>
          <a:prstGeom prst="downArrow">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Βέλος προς τα κάτω 23"/>
          <p:cNvSpPr/>
          <p:nvPr/>
        </p:nvSpPr>
        <p:spPr>
          <a:xfrm rot="5400000" flipV="1">
            <a:off x="2601261" y="3298385"/>
            <a:ext cx="373512" cy="464482"/>
          </a:xfrm>
          <a:prstGeom prst="downArrow">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5" name="Βέλος προς τα κάτω 24"/>
          <p:cNvSpPr/>
          <p:nvPr/>
        </p:nvSpPr>
        <p:spPr>
          <a:xfrm rot="16200000" flipV="1">
            <a:off x="5917138" y="3251339"/>
            <a:ext cx="373512" cy="433036"/>
          </a:xfrm>
          <a:prstGeom prst="downArrow">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28880807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Τίτλος 1"/>
          <p:cNvSpPr>
            <a:spLocks noGrp="1"/>
          </p:cNvSpPr>
          <p:nvPr>
            <p:ph type="title"/>
          </p:nvPr>
        </p:nvSpPr>
        <p:spPr/>
        <p:txBody>
          <a:bodyPr>
            <a:normAutofit/>
          </a:bodyPr>
          <a:lstStyle/>
          <a:p>
            <a:r>
              <a:rPr lang="el-GR" altLang="el-GR" sz="3600" b="1" dirty="0" smtClean="0">
                <a:solidFill>
                  <a:srgbClr val="C00000"/>
                </a:solidFill>
              </a:rPr>
              <a:t>Η ΠΡΟΠΟΝΗΣΗ ΧΡΕΙΑΖΕΤΑΙ ΝΑ:</a:t>
            </a:r>
          </a:p>
        </p:txBody>
      </p:sp>
      <p:sp>
        <p:nvSpPr>
          <p:cNvPr id="28675" name="Θέση περιεχομένου 2"/>
          <p:cNvSpPr>
            <a:spLocks noGrp="1"/>
          </p:cNvSpPr>
          <p:nvPr>
            <p:ph idx="1"/>
          </p:nvPr>
        </p:nvSpPr>
        <p:spPr/>
        <p:txBody>
          <a:bodyPr/>
          <a:lstStyle/>
          <a:p>
            <a:r>
              <a:rPr lang="el-GR" altLang="el-GR" dirty="0" smtClean="0"/>
              <a:t>Η προπόνηση δεν χρειάζεται να είναι πολύ σκληρή.</a:t>
            </a:r>
          </a:p>
          <a:p>
            <a:r>
              <a:rPr lang="el-GR" altLang="el-GR" dirty="0" smtClean="0"/>
              <a:t>Δεν χρειάζεται να έχει μεγάλο όγκο.</a:t>
            </a:r>
          </a:p>
          <a:p>
            <a:r>
              <a:rPr lang="el-GR" altLang="el-GR" dirty="0" smtClean="0"/>
              <a:t>Αυτό που χρειάζεται είναι μέθοδος βασισμένη στις αρχές της  προπονητικής</a:t>
            </a:r>
          </a:p>
          <a:p>
            <a:r>
              <a:rPr lang="el-GR" altLang="el-GR" dirty="0" smtClean="0"/>
              <a:t>και προσαρμοσμένη στις ανάγκες και ατομικές ιδιαιτερότητες των αθλητών”</a:t>
            </a:r>
          </a:p>
        </p:txBody>
      </p:sp>
    </p:spTree>
    <p:extLst>
      <p:ext uri="{BB962C8B-B14F-4D97-AF65-F5344CB8AC3E}">
        <p14:creationId xmlns:p14="http://schemas.microsoft.com/office/powerpoint/2010/main" val="134637883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3"/>
          <p:cNvSpPr txBox="1">
            <a:spLocks noChangeArrowheads="1"/>
          </p:cNvSpPr>
          <p:nvPr/>
        </p:nvSpPr>
        <p:spPr bwMode="auto">
          <a:xfrm>
            <a:off x="3241675" y="615950"/>
            <a:ext cx="2286000" cy="461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l-GR" altLang="el-GR" sz="2400" b="1">
                <a:latin typeface="Arial" charset="0"/>
              </a:rPr>
              <a:t>ΕΠΙΒΑΡΥΝΣΗ</a:t>
            </a:r>
          </a:p>
        </p:txBody>
      </p:sp>
      <p:pic>
        <p:nvPicPr>
          <p:cNvPr id="15366" name="Picture 8"/>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366712" y="1718101"/>
            <a:ext cx="2474071" cy="182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4" name="TextBox 1"/>
          <p:cNvSpPr txBox="1">
            <a:spLocks noChangeArrowheads="1"/>
          </p:cNvSpPr>
          <p:nvPr/>
        </p:nvSpPr>
        <p:spPr bwMode="auto">
          <a:xfrm>
            <a:off x="376238" y="354013"/>
            <a:ext cx="2362200" cy="923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l-GR" altLang="el-GR" sz="1800" b="1">
                <a:latin typeface="Arial" charset="0"/>
              </a:rPr>
              <a:t>ΑΘΛΗΤΗΣ</a:t>
            </a:r>
          </a:p>
          <a:p>
            <a:pPr algn="ctr" eaLnBrk="1" hangingPunct="1">
              <a:spcBef>
                <a:spcPct val="0"/>
              </a:spcBef>
              <a:buFontTx/>
              <a:buNone/>
            </a:pPr>
            <a:r>
              <a:rPr lang="el-GR" altLang="el-GR" sz="1800" i="1">
                <a:latin typeface="Arial" charset="0"/>
              </a:rPr>
              <a:t>ΕΝΕΡΓΙΑΚΑ ΥΠΟΣΤΡΩΜΑΤΑ</a:t>
            </a:r>
          </a:p>
        </p:txBody>
      </p:sp>
      <p:pic>
        <p:nvPicPr>
          <p:cNvPr id="30725" name="Picture 12"/>
          <p:cNvPicPr>
            <a:picLocks noChangeAspect="1" noChangeArrowheads="1"/>
          </p:cNvPicPr>
          <p:nvPr/>
        </p:nvPicPr>
        <p:blipFill>
          <a:blip r:embed="rId3">
            <a:extLst>
              <a:ext uri="{28A0092B-C50C-407E-A947-70E740481C1C}">
                <a14:useLocalDpi xmlns:a14="http://schemas.microsoft.com/office/drawing/2010/main" val="0"/>
              </a:ext>
            </a:extLst>
          </a:blip>
          <a:srcRect r="25244"/>
          <a:stretch>
            <a:fillRect/>
          </a:stretch>
        </p:blipFill>
        <p:spPr bwMode="auto">
          <a:xfrm>
            <a:off x="449263" y="4724400"/>
            <a:ext cx="2289175" cy="182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6" name="Picture 13"/>
          <p:cNvPicPr>
            <a:picLocks noChangeAspect="1" noChangeArrowheads="1"/>
          </p:cNvPicPr>
          <p:nvPr/>
        </p:nvPicPr>
        <p:blipFill>
          <a:blip r:embed="rId4">
            <a:extLst>
              <a:ext uri="{28A0092B-C50C-407E-A947-70E740481C1C}">
                <a14:useLocalDpi xmlns:a14="http://schemas.microsoft.com/office/drawing/2010/main" val="0"/>
              </a:ext>
            </a:extLst>
          </a:blip>
          <a:srcRect r="10146"/>
          <a:stretch>
            <a:fillRect/>
          </a:stretch>
        </p:blipFill>
        <p:spPr bwMode="auto">
          <a:xfrm>
            <a:off x="6043613" y="4770438"/>
            <a:ext cx="2362200"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7" name="Picture 14"/>
          <p:cNvPicPr>
            <a:picLocks noChangeAspect="1" noChangeArrowheads="1"/>
          </p:cNvPicPr>
          <p:nvPr/>
        </p:nvPicPr>
        <p:blipFill>
          <a:blip r:embed="rId5">
            <a:extLst>
              <a:ext uri="{28A0092B-C50C-407E-A947-70E740481C1C}">
                <a14:useLocalDpi xmlns:a14="http://schemas.microsoft.com/office/drawing/2010/main" val="0"/>
              </a:ext>
            </a:extLst>
          </a:blip>
          <a:srcRect l="19336"/>
          <a:stretch>
            <a:fillRect/>
          </a:stretch>
        </p:blipFill>
        <p:spPr bwMode="auto">
          <a:xfrm>
            <a:off x="3455988" y="1770063"/>
            <a:ext cx="2319337" cy="182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8" name="Picture 15"/>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3886200" y="4729163"/>
            <a:ext cx="1233488" cy="17748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9" name="TextBox 3"/>
          <p:cNvSpPr txBox="1">
            <a:spLocks noChangeArrowheads="1"/>
          </p:cNvSpPr>
          <p:nvPr/>
        </p:nvSpPr>
        <p:spPr bwMode="auto">
          <a:xfrm>
            <a:off x="6043613" y="3810000"/>
            <a:ext cx="2286000"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l-GR" altLang="el-GR" sz="1800" b="1">
                <a:latin typeface="Arial" charset="0"/>
              </a:rPr>
              <a:t>ΙΔΑΝΙΚΗ</a:t>
            </a:r>
          </a:p>
          <a:p>
            <a:pPr algn="ctr" eaLnBrk="1" hangingPunct="1">
              <a:spcBef>
                <a:spcPct val="0"/>
              </a:spcBef>
              <a:buFontTx/>
              <a:buNone/>
            </a:pPr>
            <a:r>
              <a:rPr lang="el-GR" altLang="el-GR" sz="1800" b="1">
                <a:latin typeface="Arial" charset="0"/>
              </a:rPr>
              <a:t>ΕΠΙΒΑΡΥΝΣΗ</a:t>
            </a:r>
          </a:p>
        </p:txBody>
      </p:sp>
      <p:sp>
        <p:nvSpPr>
          <p:cNvPr id="30730" name="TextBox 3"/>
          <p:cNvSpPr txBox="1">
            <a:spLocks noChangeArrowheads="1"/>
          </p:cNvSpPr>
          <p:nvPr/>
        </p:nvSpPr>
        <p:spPr bwMode="auto">
          <a:xfrm>
            <a:off x="460375" y="3814763"/>
            <a:ext cx="2286000"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l-GR" altLang="el-GR" sz="1800" b="1">
                <a:latin typeface="Arial" charset="0"/>
              </a:rPr>
              <a:t>ΕΛΕΙΠΗ</a:t>
            </a:r>
          </a:p>
          <a:p>
            <a:pPr algn="ctr" eaLnBrk="1" hangingPunct="1">
              <a:spcBef>
                <a:spcPct val="0"/>
              </a:spcBef>
              <a:buFontTx/>
              <a:buNone/>
            </a:pPr>
            <a:r>
              <a:rPr lang="el-GR" altLang="el-GR" sz="1800" b="1">
                <a:latin typeface="Arial" charset="0"/>
              </a:rPr>
              <a:t>ΕΠΙΒΑΡΥΝΣΗ</a:t>
            </a:r>
          </a:p>
        </p:txBody>
      </p:sp>
      <p:sp>
        <p:nvSpPr>
          <p:cNvPr id="30731" name="TextBox 3"/>
          <p:cNvSpPr txBox="1">
            <a:spLocks noChangeArrowheads="1"/>
          </p:cNvSpPr>
          <p:nvPr/>
        </p:nvSpPr>
        <p:spPr bwMode="auto">
          <a:xfrm>
            <a:off x="3246438" y="3833813"/>
            <a:ext cx="2286000"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l-GR" altLang="el-GR" sz="1800" b="1">
                <a:latin typeface="Arial" charset="0"/>
              </a:rPr>
              <a:t>ΥΠΕΡ -</a:t>
            </a:r>
          </a:p>
          <a:p>
            <a:pPr algn="ctr" eaLnBrk="1" hangingPunct="1">
              <a:spcBef>
                <a:spcPct val="0"/>
              </a:spcBef>
              <a:buFontTx/>
              <a:buNone/>
            </a:pPr>
            <a:r>
              <a:rPr lang="el-GR" altLang="el-GR" sz="1800" b="1">
                <a:latin typeface="Arial" charset="0"/>
              </a:rPr>
              <a:t>ΕΠΙΒΑΡΥΝΣΗ</a:t>
            </a:r>
          </a:p>
        </p:txBody>
      </p:sp>
      <p:sp>
        <p:nvSpPr>
          <p:cNvPr id="3" name="Plus 2"/>
          <p:cNvSpPr/>
          <p:nvPr/>
        </p:nvSpPr>
        <p:spPr>
          <a:xfrm>
            <a:off x="2768600" y="688975"/>
            <a:ext cx="404813" cy="388938"/>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solidFill>
                <a:schemeClr val="tx1"/>
              </a:solidFill>
            </a:endParaRPr>
          </a:p>
        </p:txBody>
      </p:sp>
      <p:sp>
        <p:nvSpPr>
          <p:cNvPr id="4" name="Equal 3"/>
          <p:cNvSpPr/>
          <p:nvPr/>
        </p:nvSpPr>
        <p:spPr>
          <a:xfrm>
            <a:off x="5815013" y="682625"/>
            <a:ext cx="457200" cy="328613"/>
          </a:xfrm>
          <a:prstGeom prst="mathEqual">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solidFill>
                <a:schemeClr val="tx1"/>
              </a:solidFill>
            </a:endParaRPr>
          </a:p>
        </p:txBody>
      </p:sp>
      <p:sp>
        <p:nvSpPr>
          <p:cNvPr id="30734" name="TextBox 3"/>
          <p:cNvSpPr txBox="1">
            <a:spLocks noChangeArrowheads="1"/>
          </p:cNvSpPr>
          <p:nvPr/>
        </p:nvSpPr>
        <p:spPr bwMode="auto">
          <a:xfrm>
            <a:off x="6553200" y="581025"/>
            <a:ext cx="2286000" cy="461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l-GR" altLang="el-GR" sz="2400" b="1">
                <a:latin typeface="Arial" charset="0"/>
              </a:rPr>
              <a:t>ΕΠΙΔΟΣΗ</a:t>
            </a:r>
          </a:p>
        </p:txBody>
      </p:sp>
      <p:pic>
        <p:nvPicPr>
          <p:cNvPr id="30735"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2225" y="1770063"/>
            <a:ext cx="2466975" cy="177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Plus 23"/>
          <p:cNvSpPr/>
          <p:nvPr/>
        </p:nvSpPr>
        <p:spPr>
          <a:xfrm>
            <a:off x="2840038" y="2435225"/>
            <a:ext cx="406400" cy="390525"/>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solidFill>
                <a:schemeClr val="tx1"/>
              </a:solidFill>
            </a:endParaRPr>
          </a:p>
        </p:txBody>
      </p:sp>
      <p:sp>
        <p:nvSpPr>
          <p:cNvPr id="25" name="Equal 24"/>
          <p:cNvSpPr/>
          <p:nvPr/>
        </p:nvSpPr>
        <p:spPr>
          <a:xfrm>
            <a:off x="5794375" y="2435225"/>
            <a:ext cx="457200" cy="328613"/>
          </a:xfrm>
          <a:prstGeom prst="mathEqual">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solidFill>
                <a:schemeClr val="tx1"/>
              </a:solidFill>
            </a:endParaRPr>
          </a:p>
        </p:txBody>
      </p:sp>
    </p:spTree>
    <p:extLst>
      <p:ext uri="{BB962C8B-B14F-4D97-AF65-F5344CB8AC3E}">
        <p14:creationId xmlns:p14="http://schemas.microsoft.com/office/powerpoint/2010/main" val="2808152073"/>
      </p:ext>
    </p:extLst>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endParaRPr lang="el-GR" altLang="el-GR" smtClean="0"/>
          </a:p>
        </p:txBody>
      </p:sp>
      <p:pic>
        <p:nvPicPr>
          <p:cNvPr id="31747" name="Picture 2"/>
          <p:cNvPicPr>
            <a:picLocks noChangeAspect="1" noChangeArrowheads="1"/>
          </p:cNvPicPr>
          <p:nvPr/>
        </p:nvPicPr>
        <p:blipFill>
          <a:blip r:embed="rId2">
            <a:extLst>
              <a:ext uri="{28A0092B-C50C-407E-A947-70E740481C1C}">
                <a14:useLocalDpi xmlns:a14="http://schemas.microsoft.com/office/drawing/2010/main" val="0"/>
              </a:ext>
            </a:extLst>
          </a:blip>
          <a:srcRect l="58992" r="19264"/>
          <a:stretch>
            <a:fillRect/>
          </a:stretch>
        </p:blipFill>
        <p:spPr bwMode="auto">
          <a:xfrm>
            <a:off x="652463" y="3886200"/>
            <a:ext cx="514350" cy="173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8" name="Picture 2"/>
          <p:cNvPicPr>
            <a:picLocks noChangeAspect="1" noChangeArrowheads="1"/>
          </p:cNvPicPr>
          <p:nvPr/>
        </p:nvPicPr>
        <p:blipFill>
          <a:blip r:embed="rId2">
            <a:extLst>
              <a:ext uri="{28A0092B-C50C-407E-A947-70E740481C1C}">
                <a14:useLocalDpi xmlns:a14="http://schemas.microsoft.com/office/drawing/2010/main" val="0"/>
              </a:ext>
            </a:extLst>
          </a:blip>
          <a:srcRect l="58992" r="19264"/>
          <a:stretch>
            <a:fillRect/>
          </a:stretch>
        </p:blipFill>
        <p:spPr bwMode="auto">
          <a:xfrm>
            <a:off x="1838325" y="3587750"/>
            <a:ext cx="600075" cy="202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9" name="Picture 2"/>
          <p:cNvPicPr>
            <a:picLocks noChangeAspect="1" noChangeArrowheads="1"/>
          </p:cNvPicPr>
          <p:nvPr/>
        </p:nvPicPr>
        <p:blipFill>
          <a:blip r:embed="rId2">
            <a:extLst>
              <a:ext uri="{28A0092B-C50C-407E-A947-70E740481C1C}">
                <a14:useLocalDpi xmlns:a14="http://schemas.microsoft.com/office/drawing/2010/main" val="0"/>
              </a:ext>
            </a:extLst>
          </a:blip>
          <a:srcRect l="58992" r="19264"/>
          <a:stretch>
            <a:fillRect/>
          </a:stretch>
        </p:blipFill>
        <p:spPr bwMode="auto">
          <a:xfrm>
            <a:off x="3048000" y="3308350"/>
            <a:ext cx="685800" cy="230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50" name="Picture 2"/>
          <p:cNvPicPr>
            <a:picLocks noChangeAspect="1" noChangeArrowheads="1"/>
          </p:cNvPicPr>
          <p:nvPr/>
        </p:nvPicPr>
        <p:blipFill>
          <a:blip r:embed="rId2">
            <a:extLst>
              <a:ext uri="{28A0092B-C50C-407E-A947-70E740481C1C}">
                <a14:useLocalDpi xmlns:a14="http://schemas.microsoft.com/office/drawing/2010/main" val="0"/>
              </a:ext>
            </a:extLst>
          </a:blip>
          <a:srcRect l="58992" r="19264"/>
          <a:stretch>
            <a:fillRect/>
          </a:stretch>
        </p:blipFill>
        <p:spPr bwMode="auto">
          <a:xfrm>
            <a:off x="4343400" y="3043238"/>
            <a:ext cx="762000" cy="256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51" name="Picture 2"/>
          <p:cNvPicPr>
            <a:picLocks noChangeAspect="1" noChangeArrowheads="1"/>
          </p:cNvPicPr>
          <p:nvPr/>
        </p:nvPicPr>
        <p:blipFill>
          <a:blip r:embed="rId2">
            <a:extLst>
              <a:ext uri="{28A0092B-C50C-407E-A947-70E740481C1C}">
                <a14:useLocalDpi xmlns:a14="http://schemas.microsoft.com/office/drawing/2010/main" val="0"/>
              </a:ext>
            </a:extLst>
          </a:blip>
          <a:srcRect l="58992" r="19264"/>
          <a:stretch>
            <a:fillRect/>
          </a:stretch>
        </p:blipFill>
        <p:spPr bwMode="auto">
          <a:xfrm>
            <a:off x="5791200" y="2860675"/>
            <a:ext cx="819150" cy="2757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52" name="Picture 2"/>
          <p:cNvPicPr>
            <a:picLocks noChangeAspect="1" noChangeArrowheads="1"/>
          </p:cNvPicPr>
          <p:nvPr/>
        </p:nvPicPr>
        <p:blipFill>
          <a:blip r:embed="rId2">
            <a:extLst>
              <a:ext uri="{28A0092B-C50C-407E-A947-70E740481C1C}">
                <a14:useLocalDpi xmlns:a14="http://schemas.microsoft.com/office/drawing/2010/main" val="0"/>
              </a:ext>
            </a:extLst>
          </a:blip>
          <a:srcRect l="58992" r="19264"/>
          <a:stretch>
            <a:fillRect/>
          </a:stretch>
        </p:blipFill>
        <p:spPr bwMode="auto">
          <a:xfrm>
            <a:off x="7372350" y="2700338"/>
            <a:ext cx="866775" cy="291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Straight Connector 12"/>
          <p:cNvCxnSpPr/>
          <p:nvPr/>
        </p:nvCxnSpPr>
        <p:spPr>
          <a:xfrm>
            <a:off x="304800" y="5608638"/>
            <a:ext cx="8534400" cy="952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125285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5"/>
          <p:cNvSpPr txBox="1">
            <a:spLocks noChangeArrowheads="1"/>
          </p:cNvSpPr>
          <p:nvPr/>
        </p:nvSpPr>
        <p:spPr bwMode="auto">
          <a:xfrm>
            <a:off x="709613" y="52388"/>
            <a:ext cx="77755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b="1" dirty="0">
                <a:solidFill>
                  <a:srgbClr val="C00000"/>
                </a:solidFill>
                <a:latin typeface="Arial" charset="0"/>
              </a:rPr>
              <a:t>ΑΡΧΗ ΠΡΟΠΟΝΗΤΙΚΗΣ ΕΠΙΒΑΡΥΝΣΗΣ</a:t>
            </a:r>
          </a:p>
        </p:txBody>
      </p:sp>
      <p:sp>
        <p:nvSpPr>
          <p:cNvPr id="33795" name="TextBox 7"/>
          <p:cNvSpPr txBox="1">
            <a:spLocks noChangeArrowheads="1"/>
          </p:cNvSpPr>
          <p:nvPr/>
        </p:nvSpPr>
        <p:spPr bwMode="auto">
          <a:xfrm>
            <a:off x="144463" y="2274888"/>
            <a:ext cx="3867150" cy="46196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2400" b="1">
                <a:latin typeface="Arial" charset="0"/>
              </a:rPr>
              <a:t>ΠΡΟΠΟΝΗΣΗ </a:t>
            </a:r>
            <a:r>
              <a:rPr lang="el-GR" altLang="el-GR" sz="2000">
                <a:latin typeface="Arial" charset="0"/>
              </a:rPr>
              <a:t>(επιβάρυνση)</a:t>
            </a:r>
          </a:p>
        </p:txBody>
      </p:sp>
      <p:sp>
        <p:nvSpPr>
          <p:cNvPr id="11" name="TextBox 10"/>
          <p:cNvSpPr txBox="1"/>
          <p:nvPr/>
        </p:nvSpPr>
        <p:spPr>
          <a:xfrm>
            <a:off x="4597400" y="2295525"/>
            <a:ext cx="2017713" cy="369888"/>
          </a:xfrm>
          <a:prstGeom prst="rect">
            <a:avLst/>
          </a:prstGeom>
          <a:solidFill>
            <a:schemeClr val="tx2">
              <a:lumMod val="60000"/>
              <a:lumOff val="40000"/>
            </a:schemeClr>
          </a:solidFill>
        </p:spPr>
        <p:txBody>
          <a:bodyPr>
            <a:spAutoFit/>
          </a:bodyPr>
          <a:lstStyle/>
          <a:p>
            <a:pPr>
              <a:defRPr/>
            </a:pPr>
            <a:r>
              <a:rPr lang="el-GR" b="1" dirty="0"/>
              <a:t>ΑΠΟΚΑΤΑΣΤΑΣΗ</a:t>
            </a:r>
            <a:endParaRPr lang="el-GR" sz="1600" dirty="0"/>
          </a:p>
        </p:txBody>
      </p:sp>
      <p:sp>
        <p:nvSpPr>
          <p:cNvPr id="13317" name="TextBox 11"/>
          <p:cNvSpPr txBox="1">
            <a:spLocks noChangeArrowheads="1"/>
          </p:cNvSpPr>
          <p:nvPr/>
        </p:nvSpPr>
        <p:spPr bwMode="auto">
          <a:xfrm>
            <a:off x="7058025" y="2320925"/>
            <a:ext cx="1979613" cy="368300"/>
          </a:xfrm>
          <a:prstGeom prst="rect">
            <a:avLst/>
          </a:prstGeom>
          <a:solidFill>
            <a:schemeClr val="accent3">
              <a:lumMod val="50000"/>
            </a:schemeClr>
          </a:solidFill>
          <a:ln>
            <a:noFill/>
          </a:ln>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l-GR" altLang="el-GR" sz="1800" b="1" dirty="0" smtClean="0">
                <a:latin typeface="Arial" charset="0"/>
              </a:rPr>
              <a:t>ΠΡΟΣΑΡΜΟΓΗ</a:t>
            </a:r>
            <a:endParaRPr lang="el-GR" altLang="el-GR" sz="1600" dirty="0" smtClean="0">
              <a:latin typeface="Arial" charset="0"/>
            </a:endParaRPr>
          </a:p>
        </p:txBody>
      </p:sp>
      <p:sp>
        <p:nvSpPr>
          <p:cNvPr id="13" name="Συν 12"/>
          <p:cNvSpPr/>
          <p:nvPr/>
        </p:nvSpPr>
        <p:spPr>
          <a:xfrm>
            <a:off x="4017963" y="2295525"/>
            <a:ext cx="504825" cy="4191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14" name="Ίσο 13"/>
          <p:cNvSpPr/>
          <p:nvPr/>
        </p:nvSpPr>
        <p:spPr>
          <a:xfrm>
            <a:off x="6623050" y="2339975"/>
            <a:ext cx="434975" cy="2921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solidFill>
                <a:schemeClr val="tx1"/>
              </a:solidFill>
            </a:endParaRPr>
          </a:p>
        </p:txBody>
      </p:sp>
      <p:cxnSp>
        <p:nvCxnSpPr>
          <p:cNvPr id="16" name="Ευθεία γραμμή σύνδεσης 15"/>
          <p:cNvCxnSpPr/>
          <p:nvPr/>
        </p:nvCxnSpPr>
        <p:spPr>
          <a:xfrm flipV="1">
            <a:off x="2097088" y="1849438"/>
            <a:ext cx="3627437" cy="254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Ευθεία γραμμή σύνδεσης 16"/>
          <p:cNvCxnSpPr/>
          <p:nvPr/>
        </p:nvCxnSpPr>
        <p:spPr>
          <a:xfrm flipV="1">
            <a:off x="3055938" y="1549400"/>
            <a:ext cx="1404937" cy="33813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Ευθεία γραμμή σύνδεσης 21"/>
          <p:cNvCxnSpPr>
            <a:endCxn id="13317" idx="0"/>
          </p:cNvCxnSpPr>
          <p:nvPr/>
        </p:nvCxnSpPr>
        <p:spPr>
          <a:xfrm>
            <a:off x="4797425" y="1531938"/>
            <a:ext cx="3251200" cy="78898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Ευθεία γραμμή σύνδεσης 23"/>
          <p:cNvCxnSpPr/>
          <p:nvPr/>
        </p:nvCxnSpPr>
        <p:spPr>
          <a:xfrm flipV="1">
            <a:off x="5724525" y="1890713"/>
            <a:ext cx="0" cy="4048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Ευθεία γραμμή σύνδεσης 26"/>
          <p:cNvCxnSpPr>
            <a:stCxn id="33795" idx="0"/>
          </p:cNvCxnSpPr>
          <p:nvPr/>
        </p:nvCxnSpPr>
        <p:spPr>
          <a:xfrm flipV="1">
            <a:off x="2078038" y="1862138"/>
            <a:ext cx="0" cy="4127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4613" y="4308475"/>
            <a:ext cx="1404937" cy="1416050"/>
          </a:xfrm>
          <a:prstGeom prst="rect">
            <a:avLst/>
          </a:prstGeom>
          <a:solidFill>
            <a:schemeClr val="tx2">
              <a:lumMod val="40000"/>
              <a:lumOff val="60000"/>
            </a:schemeClr>
          </a:solidFill>
        </p:spPr>
        <p:txBody>
          <a:bodyPr>
            <a:spAutoFit/>
          </a:bodyPr>
          <a:lstStyle/>
          <a:p>
            <a:pPr marL="171450" indent="-171450">
              <a:buFont typeface="Wingdings" panose="05000000000000000000" pitchFamily="2" charset="2"/>
              <a:buChar char="Ø"/>
              <a:defRPr/>
            </a:pPr>
            <a:r>
              <a:rPr lang="el-GR" sz="1200" b="1" dirty="0">
                <a:solidFill>
                  <a:srgbClr val="C00000"/>
                </a:solidFill>
              </a:rPr>
              <a:t>ΓΕΝΙΚΕΣ ΑΣΚΗΣΕΙΣ</a:t>
            </a:r>
          </a:p>
          <a:p>
            <a:pPr marL="171450" indent="-171450">
              <a:buFont typeface="Wingdings" panose="05000000000000000000" pitchFamily="2" charset="2"/>
              <a:buChar char="Ø"/>
              <a:defRPr/>
            </a:pPr>
            <a:r>
              <a:rPr lang="el-GR" sz="1200" b="1" dirty="0">
                <a:solidFill>
                  <a:srgbClr val="C00000"/>
                </a:solidFill>
              </a:rPr>
              <a:t>ΕΙΔΙΚΕΣ </a:t>
            </a:r>
          </a:p>
          <a:p>
            <a:pPr>
              <a:defRPr/>
            </a:pPr>
            <a:r>
              <a:rPr lang="el-GR" sz="1200" b="1" dirty="0">
                <a:solidFill>
                  <a:srgbClr val="C00000"/>
                </a:solidFill>
              </a:rPr>
              <a:t>     ΑΣΚΗΣΕΙΣ</a:t>
            </a:r>
          </a:p>
          <a:p>
            <a:pPr marL="171450" indent="-171450">
              <a:buFont typeface="Wingdings" panose="05000000000000000000" pitchFamily="2" charset="2"/>
              <a:buChar char="Ø"/>
              <a:defRPr/>
            </a:pPr>
            <a:r>
              <a:rPr lang="el-GR" sz="1200" b="1" dirty="0">
                <a:solidFill>
                  <a:srgbClr val="C00000"/>
                </a:solidFill>
              </a:rPr>
              <a:t>ΑΓΩΝΙΣΤΙΚΕΣ ΑΣΚΗΣΕΙΣ</a:t>
            </a:r>
          </a:p>
          <a:p>
            <a:pPr marL="171450" indent="-171450">
              <a:buFontTx/>
              <a:buChar char="-"/>
              <a:defRPr/>
            </a:pPr>
            <a:endParaRPr lang="el-GR" sz="1400" b="1" dirty="0">
              <a:solidFill>
                <a:srgbClr val="C00000"/>
              </a:solidFill>
            </a:endParaRPr>
          </a:p>
        </p:txBody>
      </p:sp>
      <p:sp>
        <p:nvSpPr>
          <p:cNvPr id="30" name="TextBox 29"/>
          <p:cNvSpPr txBox="1"/>
          <p:nvPr/>
        </p:nvSpPr>
        <p:spPr>
          <a:xfrm>
            <a:off x="7261225" y="4279900"/>
            <a:ext cx="1689100" cy="1939925"/>
          </a:xfrm>
          <a:prstGeom prst="rect">
            <a:avLst/>
          </a:prstGeom>
          <a:solidFill>
            <a:schemeClr val="tx2">
              <a:lumMod val="40000"/>
              <a:lumOff val="60000"/>
            </a:schemeClr>
          </a:solidFill>
        </p:spPr>
        <p:txBody>
          <a:bodyPr>
            <a:spAutoFit/>
          </a:bodyPr>
          <a:lstStyle/>
          <a:p>
            <a:pPr marL="285750" indent="-285750">
              <a:buFont typeface="Wingdings" panose="05000000000000000000" pitchFamily="2" charset="2"/>
              <a:buChar char="Ø"/>
              <a:defRPr/>
            </a:pPr>
            <a:r>
              <a:rPr lang="el-GR" sz="1200" b="1" dirty="0">
                <a:solidFill>
                  <a:srgbClr val="C00000"/>
                </a:solidFill>
              </a:rPr>
              <a:t>ΨΥΧΙΚΗ  ΚΑΙ ΦΥΣΙΚΗ ΚΑΤΑΣΤΑΣΗ</a:t>
            </a:r>
          </a:p>
          <a:p>
            <a:pPr marL="285750" indent="-285750">
              <a:buFont typeface="Wingdings" panose="05000000000000000000" pitchFamily="2" charset="2"/>
              <a:buChar char="Ø"/>
              <a:defRPr/>
            </a:pPr>
            <a:r>
              <a:rPr lang="el-GR" sz="1200" b="1" dirty="0">
                <a:solidFill>
                  <a:srgbClr val="C00000"/>
                </a:solidFill>
              </a:rPr>
              <a:t>ΘΕΛΗΣΗ</a:t>
            </a:r>
          </a:p>
          <a:p>
            <a:pPr marL="285750" indent="-285750">
              <a:buFont typeface="Wingdings" panose="05000000000000000000" pitchFamily="2" charset="2"/>
              <a:buChar char="Ø"/>
              <a:defRPr/>
            </a:pPr>
            <a:r>
              <a:rPr lang="el-GR" sz="1200" b="1" dirty="0">
                <a:solidFill>
                  <a:srgbClr val="C00000"/>
                </a:solidFill>
              </a:rPr>
              <a:t>ΚΛΙΜΑΤΟΛΟΓΙΚΕΣ ΣΥΝΘΗΚΕΣ</a:t>
            </a:r>
          </a:p>
          <a:p>
            <a:pPr marL="285750" indent="-285750">
              <a:buFont typeface="Wingdings" panose="05000000000000000000" pitchFamily="2" charset="2"/>
              <a:buChar char="Ø"/>
              <a:defRPr/>
            </a:pPr>
            <a:r>
              <a:rPr lang="el-GR" sz="1200" b="1" dirty="0">
                <a:solidFill>
                  <a:srgbClr val="C00000"/>
                </a:solidFill>
              </a:rPr>
              <a:t>ΔΥΝΑΜΙΚΟΤΗΤΑ ΣΥΝΑΘΛΗΤΩΝ</a:t>
            </a:r>
          </a:p>
          <a:p>
            <a:pPr marL="285750" indent="-285750">
              <a:buFont typeface="Wingdings" panose="05000000000000000000" pitchFamily="2" charset="2"/>
              <a:buChar char="Ø"/>
              <a:defRPr/>
            </a:pPr>
            <a:r>
              <a:rPr lang="el-GR" sz="1200" b="1" dirty="0">
                <a:solidFill>
                  <a:srgbClr val="C00000"/>
                </a:solidFill>
              </a:rPr>
              <a:t>ΚΟΙΝΩΝΙΚΟΙ ΠΑΡΑΓΟΝΤΕΣ</a:t>
            </a:r>
          </a:p>
        </p:txBody>
      </p:sp>
      <p:sp>
        <p:nvSpPr>
          <p:cNvPr id="48" name="Επεξήγηση με κάτω βέλος 47"/>
          <p:cNvSpPr/>
          <p:nvPr/>
        </p:nvSpPr>
        <p:spPr>
          <a:xfrm>
            <a:off x="5060950" y="3201988"/>
            <a:ext cx="1584325" cy="963612"/>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dirty="0"/>
              <a:t>ΕΞΑΡΤΑΤΑΙ ΑΠΟ</a:t>
            </a:r>
          </a:p>
        </p:txBody>
      </p:sp>
      <p:sp>
        <p:nvSpPr>
          <p:cNvPr id="49" name="Επεξήγηση με κάτω βέλος 48"/>
          <p:cNvSpPr/>
          <p:nvPr/>
        </p:nvSpPr>
        <p:spPr>
          <a:xfrm>
            <a:off x="7378700" y="3197225"/>
            <a:ext cx="1584325" cy="96520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dirty="0"/>
              <a:t>ΕΞΑΡΤΑΤΑΙ ΑΠΟ</a:t>
            </a:r>
          </a:p>
        </p:txBody>
      </p:sp>
      <p:sp>
        <p:nvSpPr>
          <p:cNvPr id="50" name="Επεξήγηση με κάτω βέλος 49"/>
          <p:cNvSpPr/>
          <p:nvPr/>
        </p:nvSpPr>
        <p:spPr>
          <a:xfrm>
            <a:off x="144463" y="3089275"/>
            <a:ext cx="1223962" cy="1152525"/>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dirty="0"/>
              <a:t>ΜΕΣΑ ΠΡΟΠΟΝΗΣΗΣ</a:t>
            </a:r>
          </a:p>
        </p:txBody>
      </p:sp>
      <p:sp>
        <p:nvSpPr>
          <p:cNvPr id="51" name="Επεξήγηση με κάτω βέλος 50"/>
          <p:cNvSpPr/>
          <p:nvPr/>
        </p:nvSpPr>
        <p:spPr>
          <a:xfrm>
            <a:off x="1587500" y="3100388"/>
            <a:ext cx="1204913" cy="1128712"/>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dirty="0"/>
              <a:t>ΕΠΙΒΑΡΥ-ΝΣΕΙΣ</a:t>
            </a:r>
          </a:p>
        </p:txBody>
      </p:sp>
      <p:sp>
        <p:nvSpPr>
          <p:cNvPr id="52" name="Επεξήγηση με κάτω βέλος 51"/>
          <p:cNvSpPr/>
          <p:nvPr/>
        </p:nvSpPr>
        <p:spPr>
          <a:xfrm>
            <a:off x="3055938" y="3121025"/>
            <a:ext cx="1466850" cy="1152525"/>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dirty="0"/>
              <a:t>ΜΕΘΟΔΟΙ ΠΡΟΠΟ</a:t>
            </a:r>
          </a:p>
          <a:p>
            <a:pPr algn="ctr">
              <a:defRPr/>
            </a:pPr>
            <a:r>
              <a:rPr lang="el-GR" dirty="0"/>
              <a:t>ΝΗΣΗΣ</a:t>
            </a:r>
          </a:p>
        </p:txBody>
      </p:sp>
      <p:cxnSp>
        <p:nvCxnSpPr>
          <p:cNvPr id="54" name="Ευθεία γραμμή σύνδεσης 53"/>
          <p:cNvCxnSpPr>
            <a:stCxn id="33795" idx="2"/>
          </p:cNvCxnSpPr>
          <p:nvPr/>
        </p:nvCxnSpPr>
        <p:spPr>
          <a:xfrm flipH="1">
            <a:off x="612775" y="2736850"/>
            <a:ext cx="1465263" cy="301625"/>
          </a:xfrm>
          <a:prstGeom prst="line">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Ευθεία γραμμή σύνδεσης 56"/>
          <p:cNvCxnSpPr/>
          <p:nvPr/>
        </p:nvCxnSpPr>
        <p:spPr>
          <a:xfrm flipH="1" flipV="1">
            <a:off x="1147763" y="5810250"/>
            <a:ext cx="693737" cy="352425"/>
          </a:xfrm>
          <a:prstGeom prst="line">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Ευθεία γραμμή σύνδεσης 59"/>
          <p:cNvCxnSpPr/>
          <p:nvPr/>
        </p:nvCxnSpPr>
        <p:spPr>
          <a:xfrm flipH="1">
            <a:off x="2097088" y="2787650"/>
            <a:ext cx="6350" cy="301625"/>
          </a:xfrm>
          <a:prstGeom prst="line">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1550988" y="4295775"/>
            <a:ext cx="1504950" cy="1292662"/>
          </a:xfrm>
          <a:prstGeom prst="rect">
            <a:avLst/>
          </a:prstGeom>
          <a:solidFill>
            <a:schemeClr val="tx2">
              <a:lumMod val="40000"/>
              <a:lumOff val="60000"/>
            </a:schemeClr>
          </a:solidFill>
        </p:spPr>
        <p:txBody>
          <a:bodyPr>
            <a:spAutoFit/>
          </a:bodyPr>
          <a:lstStyle/>
          <a:p>
            <a:pPr marL="285750" indent="-285750">
              <a:buFont typeface="Wingdings" panose="05000000000000000000" pitchFamily="2" charset="2"/>
              <a:buChar char="Ø"/>
              <a:defRPr/>
            </a:pPr>
            <a:r>
              <a:rPr lang="el-GR" sz="1100" b="1" dirty="0">
                <a:solidFill>
                  <a:srgbClr val="C00000"/>
                </a:solidFill>
              </a:rPr>
              <a:t>ΠΟΣΟΤΗΤΑ ΕΡΕΘΙΣΜΑΤ.</a:t>
            </a:r>
          </a:p>
          <a:p>
            <a:pPr marL="285750" indent="-285750">
              <a:buFont typeface="Wingdings" panose="05000000000000000000" pitchFamily="2" charset="2"/>
              <a:buChar char="Ø"/>
              <a:defRPr/>
            </a:pPr>
            <a:r>
              <a:rPr lang="el-GR" sz="1100" b="1" dirty="0">
                <a:solidFill>
                  <a:srgbClr val="C00000"/>
                </a:solidFill>
              </a:rPr>
              <a:t>ΕΝΤΑΣΗ ΕΡΕΘΙΣΜ</a:t>
            </a:r>
          </a:p>
          <a:p>
            <a:pPr marL="285750" indent="-285750">
              <a:buFont typeface="Wingdings" panose="05000000000000000000" pitchFamily="2" charset="2"/>
              <a:buChar char="Ø"/>
              <a:defRPr/>
            </a:pPr>
            <a:r>
              <a:rPr lang="el-GR" sz="1100" b="1" dirty="0">
                <a:solidFill>
                  <a:srgbClr val="C00000"/>
                </a:solidFill>
              </a:rPr>
              <a:t>ΔΙΑΡΚΕΙΑ ΕΡΕΘΙΣΜ</a:t>
            </a:r>
          </a:p>
          <a:p>
            <a:pPr marL="285750" indent="-285750">
              <a:buFont typeface="Wingdings" panose="05000000000000000000" pitchFamily="2" charset="2"/>
              <a:buChar char="Ø"/>
              <a:defRPr/>
            </a:pPr>
            <a:r>
              <a:rPr lang="el-GR" sz="1100" b="1" dirty="0">
                <a:solidFill>
                  <a:srgbClr val="C00000"/>
                </a:solidFill>
              </a:rPr>
              <a:t>ΑΝΑΛΥΨΗ ΕΡΕΘΙΣΜ</a:t>
            </a:r>
            <a:r>
              <a:rPr lang="el-GR" sz="1200" b="1" dirty="0">
                <a:solidFill>
                  <a:srgbClr val="C00000"/>
                </a:solidFill>
              </a:rPr>
              <a:t>.</a:t>
            </a:r>
          </a:p>
        </p:txBody>
      </p:sp>
      <p:sp>
        <p:nvSpPr>
          <p:cNvPr id="65" name="TextBox 64"/>
          <p:cNvSpPr txBox="1"/>
          <p:nvPr/>
        </p:nvSpPr>
        <p:spPr>
          <a:xfrm>
            <a:off x="3128963" y="4308475"/>
            <a:ext cx="1825625" cy="1016000"/>
          </a:xfrm>
          <a:prstGeom prst="rect">
            <a:avLst/>
          </a:prstGeom>
          <a:solidFill>
            <a:schemeClr val="tx2">
              <a:lumMod val="40000"/>
              <a:lumOff val="60000"/>
            </a:schemeClr>
          </a:solidFill>
        </p:spPr>
        <p:txBody>
          <a:bodyPr>
            <a:spAutoFit/>
          </a:bodyPr>
          <a:lstStyle/>
          <a:p>
            <a:pPr marL="285750" indent="-285750">
              <a:buFont typeface="Wingdings" panose="05000000000000000000" pitchFamily="2" charset="2"/>
              <a:buChar char="Ø"/>
              <a:defRPr/>
            </a:pPr>
            <a:r>
              <a:rPr lang="el-GR" sz="1200" b="1" dirty="0">
                <a:solidFill>
                  <a:srgbClr val="C00000"/>
                </a:solidFill>
              </a:rPr>
              <a:t>ΔΙΑΡΚΕΙΑΣ</a:t>
            </a:r>
          </a:p>
          <a:p>
            <a:pPr marL="285750" indent="-285750">
              <a:buFont typeface="Wingdings" panose="05000000000000000000" pitchFamily="2" charset="2"/>
              <a:buChar char="Ø"/>
              <a:defRPr/>
            </a:pPr>
            <a:r>
              <a:rPr lang="el-GR" sz="1200" b="1" dirty="0">
                <a:solidFill>
                  <a:srgbClr val="C00000"/>
                </a:solidFill>
              </a:rPr>
              <a:t>ΔΙΑΛΕΙΜΜΑΤΙΚΗ</a:t>
            </a:r>
          </a:p>
          <a:p>
            <a:pPr marL="285750" indent="-285750">
              <a:buFont typeface="Wingdings" panose="05000000000000000000" pitchFamily="2" charset="2"/>
              <a:buChar char="Ø"/>
              <a:defRPr/>
            </a:pPr>
            <a:r>
              <a:rPr lang="el-GR" sz="1200" b="1" dirty="0">
                <a:solidFill>
                  <a:srgbClr val="C00000"/>
                </a:solidFill>
              </a:rPr>
              <a:t>ΕΠΑΝΑΛΗ</a:t>
            </a:r>
          </a:p>
          <a:p>
            <a:pPr>
              <a:defRPr/>
            </a:pPr>
            <a:r>
              <a:rPr lang="el-GR" sz="1200" b="1" dirty="0">
                <a:solidFill>
                  <a:srgbClr val="C00000"/>
                </a:solidFill>
              </a:rPr>
              <a:t>       ΠΤΙΚΗ</a:t>
            </a:r>
          </a:p>
          <a:p>
            <a:pPr marL="171450" indent="-171450">
              <a:buFontTx/>
              <a:buChar char="-"/>
              <a:defRPr/>
            </a:pPr>
            <a:endParaRPr lang="el-GR" sz="1200" b="1" dirty="0">
              <a:solidFill>
                <a:srgbClr val="C00000"/>
              </a:solidFill>
            </a:endParaRPr>
          </a:p>
        </p:txBody>
      </p:sp>
      <p:sp>
        <p:nvSpPr>
          <p:cNvPr id="66" name="TextBox 65"/>
          <p:cNvSpPr txBox="1"/>
          <p:nvPr/>
        </p:nvSpPr>
        <p:spPr>
          <a:xfrm>
            <a:off x="5238750" y="4210050"/>
            <a:ext cx="1800225" cy="2000548"/>
          </a:xfrm>
          <a:prstGeom prst="rect">
            <a:avLst/>
          </a:prstGeom>
          <a:solidFill>
            <a:schemeClr val="tx2">
              <a:lumMod val="40000"/>
              <a:lumOff val="60000"/>
            </a:schemeClr>
          </a:solidFill>
        </p:spPr>
        <p:txBody>
          <a:bodyPr>
            <a:spAutoFit/>
          </a:bodyPr>
          <a:lstStyle/>
          <a:p>
            <a:pPr>
              <a:defRPr/>
            </a:pPr>
            <a:endParaRPr lang="el-GR" sz="1400" b="1" dirty="0">
              <a:solidFill>
                <a:srgbClr val="C00000"/>
              </a:solidFill>
            </a:endParaRPr>
          </a:p>
          <a:p>
            <a:pPr marL="171450" indent="-171450">
              <a:buFont typeface="Wingdings" panose="05000000000000000000" pitchFamily="2" charset="2"/>
              <a:buChar char="Ø"/>
              <a:defRPr/>
            </a:pPr>
            <a:r>
              <a:rPr lang="el-GR" sz="1200" b="1" dirty="0">
                <a:solidFill>
                  <a:srgbClr val="C00000"/>
                </a:solidFill>
              </a:rPr>
              <a:t>ΕΝΤΑΣΗ, ΠΕΡΙΕΧΟΜΕΝΟ, ΠΟΣΟΤΗΤΑ ΠΡΟΠΟΝΗΣ.</a:t>
            </a:r>
          </a:p>
          <a:p>
            <a:pPr marL="171450" indent="-171450">
              <a:buFont typeface="Wingdings" panose="05000000000000000000" pitchFamily="2" charset="2"/>
              <a:buChar char="Ø"/>
              <a:defRPr/>
            </a:pPr>
            <a:r>
              <a:rPr lang="el-GR" sz="1200" b="1" dirty="0">
                <a:solidFill>
                  <a:srgbClr val="C00000"/>
                </a:solidFill>
              </a:rPr>
              <a:t>ΚΑΤΑΣΤΑΣΗ ΠΡΟΠΟΝ.</a:t>
            </a:r>
          </a:p>
          <a:p>
            <a:pPr marL="171450" indent="-171450">
              <a:buFont typeface="Wingdings" panose="05000000000000000000" pitchFamily="2" charset="2"/>
              <a:buChar char="Ø"/>
              <a:defRPr/>
            </a:pPr>
            <a:r>
              <a:rPr lang="el-GR" sz="1200" b="1" dirty="0">
                <a:solidFill>
                  <a:srgbClr val="C00000"/>
                </a:solidFill>
              </a:rPr>
              <a:t>ΗΛΙΚΙΑ, ΦΥΛΟ</a:t>
            </a:r>
          </a:p>
          <a:p>
            <a:pPr marL="171450" indent="-171450">
              <a:buFont typeface="Wingdings" panose="05000000000000000000" pitchFamily="2" charset="2"/>
              <a:buChar char="Ø"/>
              <a:defRPr/>
            </a:pPr>
            <a:r>
              <a:rPr lang="el-GR" sz="1200" b="1" dirty="0">
                <a:solidFill>
                  <a:srgbClr val="C00000"/>
                </a:solidFill>
              </a:rPr>
              <a:t>ΔΙΑΦΟΡΑ ΟΡΓΑΝΙΚΑ ΣΥΣΤΗΜΑΤΑ</a:t>
            </a:r>
          </a:p>
          <a:p>
            <a:pPr marL="171450" indent="-171450">
              <a:buFontTx/>
              <a:buChar char="-"/>
              <a:defRPr/>
            </a:pPr>
            <a:endParaRPr lang="el-GR" sz="1400" b="1" dirty="0">
              <a:solidFill>
                <a:srgbClr val="C00000"/>
              </a:solidFill>
            </a:endParaRPr>
          </a:p>
        </p:txBody>
      </p:sp>
      <p:sp>
        <p:nvSpPr>
          <p:cNvPr id="70" name="Έλλειψη 69"/>
          <p:cNvSpPr/>
          <p:nvPr/>
        </p:nvSpPr>
        <p:spPr>
          <a:xfrm>
            <a:off x="1493838" y="6021388"/>
            <a:ext cx="1800225" cy="7445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sz="1400" b="1" dirty="0">
                <a:solidFill>
                  <a:srgbClr val="C00000"/>
                </a:solidFill>
              </a:rPr>
              <a:t>ΣΥΧΝΟΤΗΤΑ ΠΡΟΠΟΝΗΣΗΣ</a:t>
            </a:r>
          </a:p>
        </p:txBody>
      </p:sp>
      <p:cxnSp>
        <p:nvCxnSpPr>
          <p:cNvPr id="71" name="Ευθεία γραμμή σύνδεσης 70"/>
          <p:cNvCxnSpPr/>
          <p:nvPr/>
        </p:nvCxnSpPr>
        <p:spPr>
          <a:xfrm flipV="1">
            <a:off x="2393950" y="5786438"/>
            <a:ext cx="0" cy="381000"/>
          </a:xfrm>
          <a:prstGeom prst="line">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8" name="Ευθεία γραμμή σύνδεσης 77"/>
          <p:cNvCxnSpPr>
            <a:endCxn id="65" idx="2"/>
          </p:cNvCxnSpPr>
          <p:nvPr/>
        </p:nvCxnSpPr>
        <p:spPr>
          <a:xfrm flipV="1">
            <a:off x="3235325" y="5324475"/>
            <a:ext cx="806450" cy="842963"/>
          </a:xfrm>
          <a:prstGeom prst="line">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0" name="Ευθεία γραμμή σύνδεσης 79"/>
          <p:cNvCxnSpPr>
            <a:stCxn id="33795" idx="2"/>
          </p:cNvCxnSpPr>
          <p:nvPr/>
        </p:nvCxnSpPr>
        <p:spPr>
          <a:xfrm>
            <a:off x="2078038" y="2736850"/>
            <a:ext cx="1531937" cy="352425"/>
          </a:xfrm>
          <a:prstGeom prst="line">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3" name="Ευθεία γραμμή σύνδεσης 82"/>
          <p:cNvCxnSpPr/>
          <p:nvPr/>
        </p:nvCxnSpPr>
        <p:spPr>
          <a:xfrm flipH="1">
            <a:off x="5854700" y="2665413"/>
            <a:ext cx="6350" cy="484187"/>
          </a:xfrm>
          <a:prstGeom prst="line">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4" name="Ευθεία γραμμή σύνδεσης 83"/>
          <p:cNvCxnSpPr>
            <a:endCxn id="49" idx="0"/>
          </p:cNvCxnSpPr>
          <p:nvPr/>
        </p:nvCxnSpPr>
        <p:spPr>
          <a:xfrm>
            <a:off x="8170863" y="2714625"/>
            <a:ext cx="0" cy="482600"/>
          </a:xfrm>
          <a:prstGeom prst="line">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5" name="Έλλειψη 84"/>
          <p:cNvSpPr/>
          <p:nvPr/>
        </p:nvSpPr>
        <p:spPr>
          <a:xfrm>
            <a:off x="2097088" y="638175"/>
            <a:ext cx="4941887" cy="911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sz="2000" b="1" dirty="0"/>
          </a:p>
          <a:p>
            <a:pPr algn="ctr">
              <a:defRPr/>
            </a:pPr>
            <a:r>
              <a:rPr lang="el-GR" sz="2400" b="1" dirty="0"/>
              <a:t>ΑΘΛΗΤΙΚΗ ΙΚΑΝΟΤΗΤΑ ΑΠΟΔΟΣΗΣ</a:t>
            </a:r>
          </a:p>
          <a:p>
            <a:pPr algn="ctr">
              <a:defRPr/>
            </a:pPr>
            <a:endParaRPr lang="el-GR" sz="2000" dirty="0"/>
          </a:p>
        </p:txBody>
      </p:sp>
    </p:spTree>
    <p:extLst>
      <p:ext uri="{BB962C8B-B14F-4D97-AF65-F5344CB8AC3E}">
        <p14:creationId xmlns:p14="http://schemas.microsoft.com/office/powerpoint/2010/main" val="58503233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228600" y="152400"/>
            <a:ext cx="89154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2800" dirty="0">
                <a:latin typeface="Arial" charset="0"/>
              </a:rPr>
              <a:t>Τα όργανα και τα συστήματα που επιβαρύνονται κατά την ειδική επιβάρυνση, έχουν στην κατάσταση φόρμας ιδανική </a:t>
            </a:r>
            <a:r>
              <a:rPr lang="el-GR" altLang="el-GR" sz="2800" b="1" dirty="0">
                <a:solidFill>
                  <a:srgbClr val="C00000"/>
                </a:solidFill>
                <a:latin typeface="Arial" charset="0"/>
              </a:rPr>
              <a:t>λειτουργική οικονομία, προσαρμοστικότητα και αρμονία.</a:t>
            </a:r>
          </a:p>
        </p:txBody>
      </p:sp>
      <p:pic>
        <p:nvPicPr>
          <p:cNvPr id="34819" name="Picture 2"/>
          <p:cNvPicPr>
            <a:picLocks noChangeAspect="1" noChangeArrowheads="1"/>
          </p:cNvPicPr>
          <p:nvPr/>
        </p:nvPicPr>
        <p:blipFill>
          <a:blip r:embed="rId2">
            <a:extLst>
              <a:ext uri="{28A0092B-C50C-407E-A947-70E740481C1C}">
                <a14:useLocalDpi xmlns:a14="http://schemas.microsoft.com/office/drawing/2010/main" val="0"/>
              </a:ext>
            </a:extLst>
          </a:blip>
          <a:srcRect l="10558" r="9245"/>
          <a:stretch>
            <a:fillRect/>
          </a:stretch>
        </p:blipFill>
        <p:spPr bwMode="auto">
          <a:xfrm>
            <a:off x="381000" y="2362200"/>
            <a:ext cx="1825625"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403475"/>
            <a:ext cx="1724025" cy="185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6300" y="2374900"/>
            <a:ext cx="1790700" cy="186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2387600"/>
            <a:ext cx="19843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4652963"/>
            <a:ext cx="1852613"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4" name="Picture 7"/>
          <p:cNvPicPr>
            <a:picLocks noChangeAspect="1" noChangeArrowheads="1"/>
          </p:cNvPicPr>
          <p:nvPr/>
        </p:nvPicPr>
        <p:blipFill>
          <a:blip r:embed="rId7">
            <a:extLst>
              <a:ext uri="{28A0092B-C50C-407E-A947-70E740481C1C}">
                <a14:useLocalDpi xmlns:a14="http://schemas.microsoft.com/office/drawing/2010/main" val="0"/>
              </a:ext>
            </a:extLst>
          </a:blip>
          <a:srcRect l="10275"/>
          <a:stretch>
            <a:fillRect/>
          </a:stretch>
        </p:blipFill>
        <p:spPr bwMode="auto">
          <a:xfrm>
            <a:off x="3452813" y="4708525"/>
            <a:ext cx="1947862"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5" name="Picture 8"/>
          <p:cNvPicPr>
            <a:picLocks noChangeAspect="1" noChangeArrowheads="1"/>
          </p:cNvPicPr>
          <p:nvPr/>
        </p:nvPicPr>
        <p:blipFill>
          <a:blip r:embed="rId8">
            <a:extLst>
              <a:ext uri="{28A0092B-C50C-407E-A947-70E740481C1C}">
                <a14:useLocalDpi xmlns:a14="http://schemas.microsoft.com/office/drawing/2010/main" val="0"/>
              </a:ext>
            </a:extLst>
          </a:blip>
          <a:srcRect l="4453" t="2803" r="9532" b="-2803"/>
          <a:stretch>
            <a:fillRect/>
          </a:stretch>
        </p:blipFill>
        <p:spPr bwMode="auto">
          <a:xfrm>
            <a:off x="6118225" y="4629150"/>
            <a:ext cx="1833563" cy="197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340214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12105"/>
          <a:stretch/>
        </p:blipFill>
        <p:spPr bwMode="auto">
          <a:xfrm>
            <a:off x="2131853" y="2319561"/>
            <a:ext cx="4682731" cy="2838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00" t="67151"/>
          <a:stretch/>
        </p:blipFill>
        <p:spPr bwMode="auto">
          <a:xfrm>
            <a:off x="3010198" y="401654"/>
            <a:ext cx="1760256" cy="1616059"/>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844" name="Τίτλος 1"/>
          <p:cNvSpPr>
            <a:spLocks noGrp="1"/>
          </p:cNvSpPr>
          <p:nvPr>
            <p:ph type="title"/>
          </p:nvPr>
        </p:nvSpPr>
        <p:spPr>
          <a:xfrm>
            <a:off x="0" y="-539750"/>
            <a:ext cx="9170988" cy="1130300"/>
          </a:xfrm>
        </p:spPr>
        <p:txBody>
          <a:bodyPr anchor="b"/>
          <a:lstStyle/>
          <a:p>
            <a:r>
              <a:rPr lang="el-GR" altLang="el-GR" sz="2400" b="1" dirty="0" smtClean="0">
                <a:solidFill>
                  <a:srgbClr val="FFFF00"/>
                </a:solidFill>
              </a:rPr>
              <a:t>Η ΕΠΙΔΡΑΣΗ  ΤΗΣ ΠΑΛΗΣ ΕΠΙ ΤΩΝ ΣΥΣΤΗΜΑΤΩΝ ΤΟΥ ΟΡΓΑΝΙΣΜΟΥ </a:t>
            </a:r>
          </a:p>
        </p:txBody>
      </p:sp>
      <p:pic>
        <p:nvPicPr>
          <p:cNvPr id="2050" name="Picture 2"/>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53972" t="66088"/>
          <a:stretch/>
        </p:blipFill>
        <p:spPr>
          <a:xfrm>
            <a:off x="1380543" y="5237809"/>
            <a:ext cx="1901613" cy="1761680"/>
          </a:xfrm>
          <a:prstGeom prst="ellipse">
            <a:avLst/>
          </a:prstGeom>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5838" r="2980" b="66846"/>
          <a:stretch/>
        </p:blipFill>
        <p:spPr bwMode="auto">
          <a:xfrm>
            <a:off x="3760788" y="5091842"/>
            <a:ext cx="1967514" cy="185525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66591" r="52588"/>
          <a:stretch/>
        </p:blipFill>
        <p:spPr bwMode="auto">
          <a:xfrm>
            <a:off x="6174009" y="418834"/>
            <a:ext cx="1717429" cy="1691539"/>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3957" r="57378" b="32086"/>
          <a:stretch/>
        </p:blipFill>
        <p:spPr bwMode="auto">
          <a:xfrm>
            <a:off x="1331640" y="535724"/>
            <a:ext cx="1824267" cy="167766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4495" b="67545"/>
          <a:stretch/>
        </p:blipFill>
        <p:spPr bwMode="auto">
          <a:xfrm>
            <a:off x="5630537" y="5050504"/>
            <a:ext cx="1927874" cy="185525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8116" t="33002" r="2588" b="33499"/>
          <a:stretch/>
        </p:blipFill>
        <p:spPr bwMode="auto">
          <a:xfrm>
            <a:off x="-91437" y="1388203"/>
            <a:ext cx="1969230" cy="1807729"/>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66145" r="57818"/>
          <a:stretch/>
        </p:blipFill>
        <p:spPr bwMode="auto">
          <a:xfrm>
            <a:off x="-139218" y="4648519"/>
            <a:ext cx="1906885" cy="188604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t="32499" r="8246" b="33726"/>
          <a:stretch/>
        </p:blipFill>
        <p:spPr bwMode="auto">
          <a:xfrm>
            <a:off x="7512066" y="1639743"/>
            <a:ext cx="1824267" cy="1855257"/>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32087" r="59254" b="33956"/>
          <a:stretch/>
        </p:blipFill>
        <p:spPr bwMode="auto">
          <a:xfrm>
            <a:off x="7512066" y="3381217"/>
            <a:ext cx="1790355" cy="181550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3085" r="9579" b="66342"/>
          <a:stretch/>
        </p:blipFill>
        <p:spPr bwMode="auto">
          <a:xfrm>
            <a:off x="4636824" y="435711"/>
            <a:ext cx="1733886" cy="1691539"/>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6007" b="66811"/>
          <a:stretch/>
        </p:blipFill>
        <p:spPr bwMode="auto">
          <a:xfrm>
            <a:off x="7558411" y="5026115"/>
            <a:ext cx="1744010" cy="172281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Στρογγυλεμένο ορθογώνιο 4"/>
          <p:cNvSpPr/>
          <p:nvPr/>
        </p:nvSpPr>
        <p:spPr>
          <a:xfrm>
            <a:off x="3592513" y="2236788"/>
            <a:ext cx="1651000" cy="54414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a:defRPr/>
            </a:pPr>
            <a:r>
              <a:rPr lang="el-GR" b="1" dirty="0">
                <a:solidFill>
                  <a:srgbClr val="FFFF00"/>
                </a:solidFill>
              </a:rPr>
              <a:t>ΑΜΕΣΗ  ΕΠΙΔΡΑΣΗ</a:t>
            </a:r>
          </a:p>
        </p:txBody>
      </p:sp>
      <p:sp>
        <p:nvSpPr>
          <p:cNvPr id="19" name="Στρογγυλεμένο ορθογώνιο 18"/>
          <p:cNvSpPr/>
          <p:nvPr/>
        </p:nvSpPr>
        <p:spPr>
          <a:xfrm>
            <a:off x="2070254" y="3686206"/>
            <a:ext cx="1370012" cy="860425"/>
          </a:xfrm>
          <a:prstGeom prst="roundRect">
            <a:avLst/>
          </a:prstGeom>
          <a:noFill/>
        </p:spPr>
        <p:style>
          <a:lnRef idx="2">
            <a:schemeClr val="accent6"/>
          </a:lnRef>
          <a:fillRef idx="1">
            <a:schemeClr val="lt1"/>
          </a:fillRef>
          <a:effectRef idx="0">
            <a:schemeClr val="accent6"/>
          </a:effectRef>
          <a:fontRef idx="minor">
            <a:schemeClr val="dk1"/>
          </a:fontRef>
        </p:style>
        <p:txBody>
          <a:bodyPr/>
          <a:lstStyle/>
          <a:p>
            <a:pPr algn="ctr">
              <a:defRPr/>
            </a:pPr>
            <a:r>
              <a:rPr lang="el-GR" sz="1600" b="1" dirty="0">
                <a:solidFill>
                  <a:srgbClr val="FFFF00"/>
                </a:solidFill>
              </a:rPr>
              <a:t>ΧΩΡΙΣ ΟΥΣΙΑΣΤΙΚΗ ΕΠΙΔΡΑΣΗ</a:t>
            </a:r>
          </a:p>
          <a:p>
            <a:pPr algn="ctr">
              <a:defRPr/>
            </a:pPr>
            <a:endParaRPr lang="el-GR" sz="1600" dirty="0">
              <a:solidFill>
                <a:srgbClr val="FFFF00"/>
              </a:solidFill>
            </a:endParaRPr>
          </a:p>
        </p:txBody>
      </p:sp>
      <p:sp>
        <p:nvSpPr>
          <p:cNvPr id="18" name="Στρογγυλεμένο ορθογώνιο 17"/>
          <p:cNvSpPr/>
          <p:nvPr/>
        </p:nvSpPr>
        <p:spPr>
          <a:xfrm>
            <a:off x="5243512" y="3515782"/>
            <a:ext cx="1350962" cy="776288"/>
          </a:xfrm>
          <a:prstGeom prst="roundRect">
            <a:avLst/>
          </a:prstGeom>
          <a:noFill/>
        </p:spPr>
        <p:style>
          <a:lnRef idx="2">
            <a:schemeClr val="accent6"/>
          </a:lnRef>
          <a:fillRef idx="1">
            <a:schemeClr val="lt1"/>
          </a:fillRef>
          <a:effectRef idx="0">
            <a:schemeClr val="accent6"/>
          </a:effectRef>
          <a:fontRef idx="minor">
            <a:schemeClr val="dk1"/>
          </a:fontRef>
        </p:style>
        <p:txBody>
          <a:bodyPr/>
          <a:lstStyle/>
          <a:p>
            <a:pPr algn="ctr">
              <a:defRPr/>
            </a:pPr>
            <a:r>
              <a:rPr lang="el-GR" b="1" dirty="0">
                <a:solidFill>
                  <a:srgbClr val="FFFF00"/>
                </a:solidFill>
              </a:rPr>
              <a:t>ΕΜΜΕΣΗ</a:t>
            </a:r>
          </a:p>
          <a:p>
            <a:pPr algn="ctr">
              <a:defRPr/>
            </a:pPr>
            <a:r>
              <a:rPr lang="el-GR" b="1" dirty="0">
                <a:solidFill>
                  <a:srgbClr val="FFFF00"/>
                </a:solidFill>
              </a:rPr>
              <a:t>ΕΠΙΔΡΑΣΗ</a:t>
            </a:r>
            <a:endParaRPr lang="el-GR" dirty="0">
              <a:solidFill>
                <a:srgbClr val="FFFF00"/>
              </a:solidFill>
            </a:endParaRPr>
          </a:p>
        </p:txBody>
      </p:sp>
      <p:cxnSp>
        <p:nvCxnSpPr>
          <p:cNvPr id="17" name="Ευθύγραμμο βέλος σύνδεσης 16"/>
          <p:cNvCxnSpPr/>
          <p:nvPr/>
        </p:nvCxnSpPr>
        <p:spPr>
          <a:xfrm flipH="1" flipV="1">
            <a:off x="2755260" y="2017713"/>
            <a:ext cx="837254" cy="265112"/>
          </a:xfrm>
          <a:prstGeom prst="straightConnector1">
            <a:avLst/>
          </a:prstGeom>
          <a:ln w="38100">
            <a:solidFill>
              <a:srgbClr val="FF9933"/>
            </a:solidFill>
            <a:tailEnd type="arrow"/>
          </a:ln>
        </p:spPr>
        <p:style>
          <a:lnRef idx="1">
            <a:schemeClr val="accent1"/>
          </a:lnRef>
          <a:fillRef idx="0">
            <a:schemeClr val="accent1"/>
          </a:fillRef>
          <a:effectRef idx="0">
            <a:schemeClr val="accent1"/>
          </a:effectRef>
          <a:fontRef idx="minor">
            <a:schemeClr val="tx1"/>
          </a:fontRef>
        </p:style>
      </p:cxnSp>
      <p:cxnSp>
        <p:nvCxnSpPr>
          <p:cNvPr id="23" name="Ευθύγραμμο βέλος σύνδεσης 22"/>
          <p:cNvCxnSpPr/>
          <p:nvPr/>
        </p:nvCxnSpPr>
        <p:spPr>
          <a:xfrm flipH="1" flipV="1">
            <a:off x="1766888" y="2436813"/>
            <a:ext cx="1825625" cy="101600"/>
          </a:xfrm>
          <a:prstGeom prst="straightConnector1">
            <a:avLst/>
          </a:prstGeom>
          <a:ln w="38100">
            <a:solidFill>
              <a:srgbClr val="FF9933"/>
            </a:solidFill>
            <a:tailEnd type="arrow"/>
          </a:ln>
        </p:spPr>
        <p:style>
          <a:lnRef idx="1">
            <a:schemeClr val="accent1"/>
          </a:lnRef>
          <a:fillRef idx="0">
            <a:schemeClr val="accent1"/>
          </a:fillRef>
          <a:effectRef idx="0">
            <a:schemeClr val="accent1"/>
          </a:effectRef>
          <a:fontRef idx="minor">
            <a:schemeClr val="tx1"/>
          </a:fontRef>
        </p:style>
      </p:cxnSp>
      <p:cxnSp>
        <p:nvCxnSpPr>
          <p:cNvPr id="26" name="Ευθύγραμμο βέλος σύνδεσης 25"/>
          <p:cNvCxnSpPr/>
          <p:nvPr/>
        </p:nvCxnSpPr>
        <p:spPr>
          <a:xfrm flipH="1" flipV="1">
            <a:off x="4186238" y="1916113"/>
            <a:ext cx="14287" cy="338137"/>
          </a:xfrm>
          <a:prstGeom prst="straightConnector1">
            <a:avLst/>
          </a:prstGeom>
          <a:ln w="38100">
            <a:solidFill>
              <a:srgbClr val="FF9933"/>
            </a:solidFill>
            <a:tailEnd type="arrow"/>
          </a:ln>
        </p:spPr>
        <p:style>
          <a:lnRef idx="1">
            <a:schemeClr val="accent1"/>
          </a:lnRef>
          <a:fillRef idx="0">
            <a:schemeClr val="accent1"/>
          </a:fillRef>
          <a:effectRef idx="0">
            <a:schemeClr val="accent1"/>
          </a:effectRef>
          <a:fontRef idx="minor">
            <a:schemeClr val="tx1"/>
          </a:fontRef>
        </p:style>
      </p:cxnSp>
      <p:cxnSp>
        <p:nvCxnSpPr>
          <p:cNvPr id="29" name="Ευθύγραμμο βέλος σύνδεσης 28"/>
          <p:cNvCxnSpPr/>
          <p:nvPr/>
        </p:nvCxnSpPr>
        <p:spPr>
          <a:xfrm flipV="1">
            <a:off x="4770454" y="1916113"/>
            <a:ext cx="265112" cy="320676"/>
          </a:xfrm>
          <a:prstGeom prst="straightConnector1">
            <a:avLst/>
          </a:prstGeom>
          <a:ln w="38100">
            <a:solidFill>
              <a:srgbClr val="FF9933"/>
            </a:solidFill>
            <a:tailEnd type="arrow"/>
          </a:ln>
        </p:spPr>
        <p:style>
          <a:lnRef idx="1">
            <a:schemeClr val="accent1"/>
          </a:lnRef>
          <a:fillRef idx="0">
            <a:schemeClr val="accent1"/>
          </a:fillRef>
          <a:effectRef idx="0">
            <a:schemeClr val="accent1"/>
          </a:effectRef>
          <a:fontRef idx="minor">
            <a:schemeClr val="tx1"/>
          </a:fontRef>
        </p:style>
      </p:cxnSp>
      <p:cxnSp>
        <p:nvCxnSpPr>
          <p:cNvPr id="33" name="Ευθύγραμμο βέλος σύνδεσης 32"/>
          <p:cNvCxnSpPr/>
          <p:nvPr/>
        </p:nvCxnSpPr>
        <p:spPr>
          <a:xfrm flipV="1">
            <a:off x="5186363" y="2017713"/>
            <a:ext cx="1525587" cy="419100"/>
          </a:xfrm>
          <a:prstGeom prst="straightConnector1">
            <a:avLst/>
          </a:prstGeom>
          <a:ln w="38100">
            <a:solidFill>
              <a:srgbClr val="FF9933"/>
            </a:solidFill>
            <a:tailEnd type="arrow"/>
          </a:ln>
        </p:spPr>
        <p:style>
          <a:lnRef idx="1">
            <a:schemeClr val="accent1"/>
          </a:lnRef>
          <a:fillRef idx="0">
            <a:schemeClr val="accent1"/>
          </a:fillRef>
          <a:effectRef idx="0">
            <a:schemeClr val="accent1"/>
          </a:effectRef>
          <a:fontRef idx="minor">
            <a:schemeClr val="tx1"/>
          </a:fontRef>
        </p:style>
      </p:cxnSp>
      <p:cxnSp>
        <p:nvCxnSpPr>
          <p:cNvPr id="37" name="Ευθύγραμμο βέλος σύνδεσης 36"/>
          <p:cNvCxnSpPr/>
          <p:nvPr/>
        </p:nvCxnSpPr>
        <p:spPr>
          <a:xfrm>
            <a:off x="6635948" y="3903925"/>
            <a:ext cx="957065" cy="212493"/>
          </a:xfrm>
          <a:prstGeom prst="straightConnector1">
            <a:avLst/>
          </a:prstGeom>
          <a:ln w="38100">
            <a:solidFill>
              <a:srgbClr val="FF9933"/>
            </a:solidFill>
            <a:tailEnd type="arrow"/>
          </a:ln>
        </p:spPr>
        <p:style>
          <a:lnRef idx="1">
            <a:schemeClr val="accent1"/>
          </a:lnRef>
          <a:fillRef idx="0">
            <a:schemeClr val="accent1"/>
          </a:fillRef>
          <a:effectRef idx="0">
            <a:schemeClr val="accent1"/>
          </a:effectRef>
          <a:fontRef idx="minor">
            <a:schemeClr val="tx1"/>
          </a:fontRef>
        </p:style>
      </p:cxnSp>
      <p:cxnSp>
        <p:nvCxnSpPr>
          <p:cNvPr id="38" name="Ευθύγραμμο βέλος σύνδεσης 37"/>
          <p:cNvCxnSpPr>
            <a:endCxn id="15" idx="1"/>
          </p:cNvCxnSpPr>
          <p:nvPr/>
        </p:nvCxnSpPr>
        <p:spPr>
          <a:xfrm>
            <a:off x="6635948" y="4116418"/>
            <a:ext cx="1177867" cy="1161997"/>
          </a:xfrm>
          <a:prstGeom prst="straightConnector1">
            <a:avLst/>
          </a:prstGeom>
          <a:ln w="38100">
            <a:solidFill>
              <a:srgbClr val="FF9933"/>
            </a:solidFill>
            <a:tailEnd type="arrow"/>
          </a:ln>
        </p:spPr>
        <p:style>
          <a:lnRef idx="1">
            <a:schemeClr val="accent1"/>
          </a:lnRef>
          <a:fillRef idx="0">
            <a:schemeClr val="accent1"/>
          </a:fillRef>
          <a:effectRef idx="0">
            <a:schemeClr val="accent1"/>
          </a:effectRef>
          <a:fontRef idx="minor">
            <a:schemeClr val="tx1"/>
          </a:fontRef>
        </p:style>
      </p:cxnSp>
      <p:cxnSp>
        <p:nvCxnSpPr>
          <p:cNvPr id="40" name="Ευθύγραμμο βέλος σύνδεσης 39"/>
          <p:cNvCxnSpPr/>
          <p:nvPr/>
        </p:nvCxnSpPr>
        <p:spPr>
          <a:xfrm>
            <a:off x="6372622" y="4292070"/>
            <a:ext cx="71586" cy="865718"/>
          </a:xfrm>
          <a:prstGeom prst="straightConnector1">
            <a:avLst/>
          </a:prstGeom>
          <a:ln w="38100">
            <a:solidFill>
              <a:srgbClr val="FF9933"/>
            </a:solidFill>
            <a:tailEnd type="arrow"/>
          </a:ln>
        </p:spPr>
        <p:style>
          <a:lnRef idx="1">
            <a:schemeClr val="accent1"/>
          </a:lnRef>
          <a:fillRef idx="0">
            <a:schemeClr val="accent1"/>
          </a:fillRef>
          <a:effectRef idx="0">
            <a:schemeClr val="accent1"/>
          </a:effectRef>
          <a:fontRef idx="minor">
            <a:schemeClr val="tx1"/>
          </a:fontRef>
        </p:style>
      </p:cxnSp>
      <p:cxnSp>
        <p:nvCxnSpPr>
          <p:cNvPr id="42" name="Ευθύγραμμο βέλος σύνδεσης 41"/>
          <p:cNvCxnSpPr>
            <a:stCxn id="18" idx="2"/>
          </p:cNvCxnSpPr>
          <p:nvPr/>
        </p:nvCxnSpPr>
        <p:spPr>
          <a:xfrm flipH="1">
            <a:off x="5243513" y="4292070"/>
            <a:ext cx="675480" cy="1057805"/>
          </a:xfrm>
          <a:prstGeom prst="straightConnector1">
            <a:avLst/>
          </a:prstGeom>
          <a:ln w="38100">
            <a:solidFill>
              <a:srgbClr val="FF9933"/>
            </a:solidFill>
            <a:tailEnd type="arrow"/>
          </a:ln>
        </p:spPr>
        <p:style>
          <a:lnRef idx="1">
            <a:schemeClr val="accent1"/>
          </a:lnRef>
          <a:fillRef idx="0">
            <a:schemeClr val="accent1"/>
          </a:fillRef>
          <a:effectRef idx="0">
            <a:schemeClr val="accent1"/>
          </a:effectRef>
          <a:fontRef idx="minor">
            <a:schemeClr val="tx1"/>
          </a:fontRef>
        </p:style>
      </p:cxnSp>
      <p:cxnSp>
        <p:nvCxnSpPr>
          <p:cNvPr id="44" name="Ευθύγραμμο βέλος σύνδεσης 43"/>
          <p:cNvCxnSpPr/>
          <p:nvPr/>
        </p:nvCxnSpPr>
        <p:spPr>
          <a:xfrm>
            <a:off x="2483768" y="4546631"/>
            <a:ext cx="0" cy="856961"/>
          </a:xfrm>
          <a:prstGeom prst="straightConnector1">
            <a:avLst/>
          </a:prstGeom>
          <a:ln w="38100">
            <a:solidFill>
              <a:srgbClr val="FF9933"/>
            </a:solidFill>
            <a:tailEnd type="arrow"/>
          </a:ln>
        </p:spPr>
        <p:style>
          <a:lnRef idx="1">
            <a:schemeClr val="accent1"/>
          </a:lnRef>
          <a:fillRef idx="0">
            <a:schemeClr val="accent1"/>
          </a:fillRef>
          <a:effectRef idx="0">
            <a:schemeClr val="accent1"/>
          </a:effectRef>
          <a:fontRef idx="minor">
            <a:schemeClr val="tx1"/>
          </a:fontRef>
        </p:style>
      </p:cxnSp>
      <p:cxnSp>
        <p:nvCxnSpPr>
          <p:cNvPr id="54" name="Ευθύγραμμο βέλος σύνδεσης 53"/>
          <p:cNvCxnSpPr/>
          <p:nvPr/>
        </p:nvCxnSpPr>
        <p:spPr>
          <a:xfrm flipH="1">
            <a:off x="1501776" y="4537075"/>
            <a:ext cx="611604" cy="703263"/>
          </a:xfrm>
          <a:prstGeom prst="straightConnector1">
            <a:avLst/>
          </a:prstGeom>
          <a:ln w="38100">
            <a:solidFill>
              <a:srgbClr val="FF9933"/>
            </a:solidFill>
            <a:tailEnd type="arrow"/>
          </a:ln>
        </p:spPr>
        <p:style>
          <a:lnRef idx="1">
            <a:schemeClr val="accent1"/>
          </a:lnRef>
          <a:fillRef idx="0">
            <a:schemeClr val="accent1"/>
          </a:fillRef>
          <a:effectRef idx="0">
            <a:schemeClr val="accent1"/>
          </a:effectRef>
          <a:fontRef idx="minor">
            <a:schemeClr val="tx1"/>
          </a:fontRef>
        </p:style>
      </p:cxnSp>
      <p:cxnSp>
        <p:nvCxnSpPr>
          <p:cNvPr id="32" name="Ευθύγραμμο βέλος σύνδεσης 31"/>
          <p:cNvCxnSpPr/>
          <p:nvPr/>
        </p:nvCxnSpPr>
        <p:spPr>
          <a:xfrm flipV="1">
            <a:off x="6097588" y="2708275"/>
            <a:ext cx="1495425" cy="786725"/>
          </a:xfrm>
          <a:prstGeom prst="straightConnector1">
            <a:avLst/>
          </a:prstGeom>
          <a:ln w="38100">
            <a:solidFill>
              <a:srgbClr val="FF9933"/>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505283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2">
            <a:lumMod val="75000"/>
            <a:alpha val="69000"/>
          </a:schemeClr>
        </a:solidFill>
        <a:effectLst/>
      </p:bgPr>
    </p:bg>
    <p:spTree>
      <p:nvGrpSpPr>
        <p:cNvPr id="1" name=""/>
        <p:cNvGrpSpPr/>
        <p:nvPr/>
      </p:nvGrpSpPr>
      <p:grpSpPr>
        <a:xfrm>
          <a:off x="0" y="0"/>
          <a:ext cx="0" cy="0"/>
          <a:chOff x="0" y="0"/>
          <a:chExt cx="0" cy="0"/>
        </a:xfrm>
      </p:grpSpPr>
      <p:sp>
        <p:nvSpPr>
          <p:cNvPr id="36866" name="Title 1"/>
          <p:cNvSpPr>
            <a:spLocks noGrp="1"/>
          </p:cNvSpPr>
          <p:nvPr>
            <p:ph type="title"/>
          </p:nvPr>
        </p:nvSpPr>
        <p:spPr>
          <a:xfrm>
            <a:off x="-10166" y="-22448"/>
            <a:ext cx="9159998" cy="1143000"/>
          </a:xfrm>
        </p:spPr>
        <p:txBody>
          <a:bodyPr>
            <a:normAutofit fontScale="90000"/>
          </a:bodyPr>
          <a:lstStyle/>
          <a:p>
            <a:r>
              <a:rPr lang="el-GR" altLang="el-GR" sz="2400" b="1" dirty="0" smtClean="0">
                <a:solidFill>
                  <a:srgbClr val="C00000"/>
                </a:solidFill>
              </a:rPr>
              <a:t>Η εξέλιξη των δεικτών της Κ.Σ στην </a:t>
            </a:r>
            <a:r>
              <a:rPr lang="el-GR" altLang="el-GR" sz="2400" b="1" dirty="0" err="1" smtClean="0">
                <a:solidFill>
                  <a:srgbClr val="C00000"/>
                </a:solidFill>
              </a:rPr>
              <a:t>κλινοστασία</a:t>
            </a:r>
            <a:r>
              <a:rPr lang="el-GR" altLang="el-GR" sz="2400" b="1" dirty="0" smtClean="0">
                <a:solidFill>
                  <a:srgbClr val="C00000"/>
                </a:solidFill>
              </a:rPr>
              <a:t>, ορθοστασία, επιβάρυνση και στην αποκατάσταση σε διαφορετικές φάσεις της προετοιμασίας</a:t>
            </a:r>
          </a:p>
        </p:txBody>
      </p:sp>
      <p:cxnSp>
        <p:nvCxnSpPr>
          <p:cNvPr id="36867" name="Straight Connector 3"/>
          <p:cNvCxnSpPr>
            <a:cxnSpLocks noChangeShapeType="1"/>
          </p:cNvCxnSpPr>
          <p:nvPr/>
        </p:nvCxnSpPr>
        <p:spPr bwMode="auto">
          <a:xfrm>
            <a:off x="228600" y="5257800"/>
            <a:ext cx="8831263" cy="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868" name="Straight Connector 5"/>
          <p:cNvCxnSpPr>
            <a:cxnSpLocks noChangeShapeType="1"/>
          </p:cNvCxnSpPr>
          <p:nvPr/>
        </p:nvCxnSpPr>
        <p:spPr bwMode="auto">
          <a:xfrm flipV="1">
            <a:off x="496888" y="4651375"/>
            <a:ext cx="663575" cy="606425"/>
          </a:xfrm>
          <a:prstGeom prst="line">
            <a:avLst/>
          </a:prstGeom>
          <a:noFill/>
          <a:ln w="28575" algn="ctr">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869" name="Straight Connector 6"/>
          <p:cNvCxnSpPr>
            <a:cxnSpLocks noChangeShapeType="1"/>
          </p:cNvCxnSpPr>
          <p:nvPr/>
        </p:nvCxnSpPr>
        <p:spPr bwMode="auto">
          <a:xfrm flipV="1">
            <a:off x="1160463" y="2798763"/>
            <a:ext cx="523875" cy="1836737"/>
          </a:xfrm>
          <a:prstGeom prst="line">
            <a:avLst/>
          </a:prstGeom>
          <a:noFill/>
          <a:ln w="28575" algn="ctr">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870" name="Straight Connector 8"/>
          <p:cNvCxnSpPr>
            <a:cxnSpLocks noChangeShapeType="1"/>
          </p:cNvCxnSpPr>
          <p:nvPr/>
        </p:nvCxnSpPr>
        <p:spPr bwMode="auto">
          <a:xfrm flipH="1" flipV="1">
            <a:off x="1725613" y="2798763"/>
            <a:ext cx="1685925" cy="2500312"/>
          </a:xfrm>
          <a:prstGeom prst="line">
            <a:avLst/>
          </a:prstGeom>
          <a:noFill/>
          <a:ln w="28575" algn="ctr">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871" name="Straight Connector 11"/>
          <p:cNvCxnSpPr>
            <a:cxnSpLocks noChangeShapeType="1"/>
          </p:cNvCxnSpPr>
          <p:nvPr/>
        </p:nvCxnSpPr>
        <p:spPr bwMode="auto">
          <a:xfrm flipV="1">
            <a:off x="1728788" y="2362200"/>
            <a:ext cx="0" cy="2895600"/>
          </a:xfrm>
          <a:prstGeom prst="line">
            <a:avLst/>
          </a:prstGeom>
          <a:noFill/>
          <a:ln w="28575" algn="ctr">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872" name="Straight Connector 19"/>
          <p:cNvCxnSpPr>
            <a:cxnSpLocks noChangeShapeType="1"/>
            <a:stCxn id="36915" idx="7"/>
            <a:endCxn id="36913" idx="4"/>
          </p:cNvCxnSpPr>
          <p:nvPr/>
        </p:nvCxnSpPr>
        <p:spPr bwMode="auto">
          <a:xfrm flipV="1">
            <a:off x="3833813" y="4843463"/>
            <a:ext cx="630237" cy="384175"/>
          </a:xfrm>
          <a:prstGeom prst="line">
            <a:avLst/>
          </a:prstGeom>
          <a:noFill/>
          <a:ln w="28575" algn="ctr">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873" name="Straight Connector 20"/>
          <p:cNvCxnSpPr>
            <a:cxnSpLocks noChangeShapeType="1"/>
            <a:stCxn id="36913" idx="5"/>
          </p:cNvCxnSpPr>
          <p:nvPr/>
        </p:nvCxnSpPr>
        <p:spPr bwMode="auto">
          <a:xfrm flipV="1">
            <a:off x="4503738" y="3886200"/>
            <a:ext cx="479425" cy="941388"/>
          </a:xfrm>
          <a:prstGeom prst="line">
            <a:avLst/>
          </a:prstGeom>
          <a:noFill/>
          <a:ln w="28575" algn="ctr">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874" name="Straight Connector 21"/>
          <p:cNvCxnSpPr>
            <a:cxnSpLocks noChangeShapeType="1"/>
          </p:cNvCxnSpPr>
          <p:nvPr/>
        </p:nvCxnSpPr>
        <p:spPr bwMode="auto">
          <a:xfrm flipH="1" flipV="1">
            <a:off x="4986338" y="3875088"/>
            <a:ext cx="1249362" cy="1343025"/>
          </a:xfrm>
          <a:prstGeom prst="line">
            <a:avLst/>
          </a:prstGeom>
          <a:noFill/>
          <a:ln w="28575" algn="ctr">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875" name="Straight Connector 22"/>
          <p:cNvCxnSpPr>
            <a:cxnSpLocks noChangeShapeType="1"/>
          </p:cNvCxnSpPr>
          <p:nvPr/>
        </p:nvCxnSpPr>
        <p:spPr bwMode="auto">
          <a:xfrm flipV="1">
            <a:off x="4983163" y="2782888"/>
            <a:ext cx="0" cy="2474912"/>
          </a:xfrm>
          <a:prstGeom prst="line">
            <a:avLst/>
          </a:prstGeom>
          <a:noFill/>
          <a:ln w="28575" algn="ctr">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876" name="Straight Connector 23"/>
          <p:cNvCxnSpPr>
            <a:cxnSpLocks noChangeShapeType="1"/>
            <a:endCxn id="36917" idx="4"/>
          </p:cNvCxnSpPr>
          <p:nvPr/>
        </p:nvCxnSpPr>
        <p:spPr bwMode="auto">
          <a:xfrm flipV="1">
            <a:off x="6940550" y="5084763"/>
            <a:ext cx="612775" cy="187325"/>
          </a:xfrm>
          <a:prstGeom prst="line">
            <a:avLst/>
          </a:prstGeom>
          <a:noFill/>
          <a:ln w="28575" algn="ctr">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877" name="Straight Connector 24"/>
          <p:cNvCxnSpPr>
            <a:cxnSpLocks noChangeShapeType="1"/>
            <a:stCxn id="36917" idx="4"/>
          </p:cNvCxnSpPr>
          <p:nvPr/>
        </p:nvCxnSpPr>
        <p:spPr bwMode="auto">
          <a:xfrm flipV="1">
            <a:off x="7553325" y="3516313"/>
            <a:ext cx="576263" cy="1568450"/>
          </a:xfrm>
          <a:prstGeom prst="line">
            <a:avLst/>
          </a:prstGeom>
          <a:noFill/>
          <a:ln w="28575" algn="ctr">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878" name="Straight Connector 25"/>
          <p:cNvCxnSpPr>
            <a:cxnSpLocks noChangeShapeType="1"/>
          </p:cNvCxnSpPr>
          <p:nvPr/>
        </p:nvCxnSpPr>
        <p:spPr bwMode="auto">
          <a:xfrm flipH="1" flipV="1">
            <a:off x="8137525" y="3516313"/>
            <a:ext cx="625475" cy="1768475"/>
          </a:xfrm>
          <a:prstGeom prst="line">
            <a:avLst/>
          </a:prstGeom>
          <a:noFill/>
          <a:ln w="28575" algn="ctr">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879" name="Straight Connector 26"/>
          <p:cNvCxnSpPr>
            <a:cxnSpLocks noChangeShapeType="1"/>
          </p:cNvCxnSpPr>
          <p:nvPr/>
        </p:nvCxnSpPr>
        <p:spPr bwMode="auto">
          <a:xfrm flipH="1" flipV="1">
            <a:off x="8129588" y="2746375"/>
            <a:ext cx="19050" cy="2501900"/>
          </a:xfrm>
          <a:prstGeom prst="line">
            <a:avLst/>
          </a:prstGeom>
          <a:noFill/>
          <a:ln w="28575" algn="ctr">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880" name="TextBox 42"/>
          <p:cNvSpPr txBox="1">
            <a:spLocks noChangeArrowheads="1"/>
          </p:cNvSpPr>
          <p:nvPr/>
        </p:nvSpPr>
        <p:spPr bwMode="auto">
          <a:xfrm>
            <a:off x="1592263" y="6175375"/>
            <a:ext cx="1798637" cy="3079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400">
                <a:latin typeface="Arial" charset="0"/>
              </a:rPr>
              <a:t>ΑΠΟΚΑΤΑΣΤΑΣΗ-1΄</a:t>
            </a:r>
          </a:p>
        </p:txBody>
      </p:sp>
      <p:sp>
        <p:nvSpPr>
          <p:cNvPr id="36881" name="TextBox 43"/>
          <p:cNvSpPr txBox="1">
            <a:spLocks noChangeArrowheads="1"/>
          </p:cNvSpPr>
          <p:nvPr/>
        </p:nvSpPr>
        <p:spPr bwMode="auto">
          <a:xfrm>
            <a:off x="131763" y="5676900"/>
            <a:ext cx="1355725" cy="3079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400">
                <a:latin typeface="Arial" charset="0"/>
              </a:rPr>
              <a:t>ΚΛΙΝΟΣΤΑΣΙΑ</a:t>
            </a:r>
          </a:p>
        </p:txBody>
      </p:sp>
      <p:sp>
        <p:nvSpPr>
          <p:cNvPr id="36882" name="TextBox 44"/>
          <p:cNvSpPr txBox="1">
            <a:spLocks noChangeArrowheads="1"/>
          </p:cNvSpPr>
          <p:nvPr/>
        </p:nvSpPr>
        <p:spPr bwMode="auto">
          <a:xfrm>
            <a:off x="103188" y="3732213"/>
            <a:ext cx="1357312" cy="3079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400">
                <a:latin typeface="Arial" charset="0"/>
              </a:rPr>
              <a:t>ΟΡΘΟΣΤΑΣΙΑ</a:t>
            </a:r>
          </a:p>
        </p:txBody>
      </p:sp>
      <p:cxnSp>
        <p:nvCxnSpPr>
          <p:cNvPr id="47" name="Straight Arrow Connector 46"/>
          <p:cNvCxnSpPr/>
          <p:nvPr/>
        </p:nvCxnSpPr>
        <p:spPr bwMode="auto">
          <a:xfrm flipV="1">
            <a:off x="460375" y="5257800"/>
            <a:ext cx="0" cy="384175"/>
          </a:xfrm>
          <a:prstGeom prst="straightConnector1">
            <a:avLst/>
          </a:prstGeom>
          <a:solidFill>
            <a:schemeClr val="accent1"/>
          </a:solidFill>
          <a:ln w="28575" cap="flat" cmpd="sng" algn="ctr">
            <a:solidFill>
              <a:schemeClr val="accent3"/>
            </a:solidFill>
            <a:prstDash val="sys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Arrow Connector 47"/>
          <p:cNvCxnSpPr>
            <a:endCxn id="36896" idx="2"/>
          </p:cNvCxnSpPr>
          <p:nvPr/>
        </p:nvCxnSpPr>
        <p:spPr bwMode="auto">
          <a:xfrm>
            <a:off x="609600" y="4011613"/>
            <a:ext cx="433388" cy="681037"/>
          </a:xfrm>
          <a:prstGeom prst="straightConnector1">
            <a:avLst/>
          </a:prstGeom>
          <a:solidFill>
            <a:schemeClr val="accent1"/>
          </a:solidFill>
          <a:ln w="28575" cap="flat" cmpd="sng" algn="ctr">
            <a:solidFill>
              <a:schemeClr val="accent3"/>
            </a:solidFill>
            <a:prstDash val="sys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885" name="TextBox 50"/>
          <p:cNvSpPr txBox="1">
            <a:spLocks noChangeArrowheads="1"/>
          </p:cNvSpPr>
          <p:nvPr/>
        </p:nvSpPr>
        <p:spPr bwMode="auto">
          <a:xfrm>
            <a:off x="217488" y="2343150"/>
            <a:ext cx="1355725" cy="3079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400">
                <a:latin typeface="Arial" charset="0"/>
              </a:rPr>
              <a:t>ΕΠΒΑΡΥΝΣΗ</a:t>
            </a:r>
          </a:p>
        </p:txBody>
      </p:sp>
      <p:cxnSp>
        <p:nvCxnSpPr>
          <p:cNvPr id="52" name="Straight Arrow Connector 51"/>
          <p:cNvCxnSpPr/>
          <p:nvPr/>
        </p:nvCxnSpPr>
        <p:spPr bwMode="auto">
          <a:xfrm flipV="1">
            <a:off x="885825" y="2903538"/>
            <a:ext cx="658813" cy="301625"/>
          </a:xfrm>
          <a:prstGeom prst="straightConnector1">
            <a:avLst/>
          </a:prstGeom>
          <a:solidFill>
            <a:schemeClr val="accent1"/>
          </a:solidFill>
          <a:ln w="28575" cap="flat" cmpd="sng" algn="ctr">
            <a:solidFill>
              <a:schemeClr val="accent3"/>
            </a:solidFill>
            <a:prstDash val="sys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Straight Arrow Connector 53"/>
          <p:cNvCxnSpPr/>
          <p:nvPr/>
        </p:nvCxnSpPr>
        <p:spPr bwMode="auto">
          <a:xfrm flipV="1">
            <a:off x="3411538" y="5243513"/>
            <a:ext cx="0" cy="896937"/>
          </a:xfrm>
          <a:prstGeom prst="straightConnector1">
            <a:avLst/>
          </a:prstGeom>
          <a:solidFill>
            <a:schemeClr val="accent1"/>
          </a:solidFill>
          <a:ln w="28575" cap="flat" cmpd="sng" algn="ctr">
            <a:solidFill>
              <a:schemeClr val="accent3"/>
            </a:solidFill>
            <a:prstDash val="sys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888" name="TextBox 54"/>
          <p:cNvSpPr txBox="1">
            <a:spLocks noChangeArrowheads="1"/>
          </p:cNvSpPr>
          <p:nvPr/>
        </p:nvSpPr>
        <p:spPr bwMode="auto">
          <a:xfrm>
            <a:off x="3735388" y="5705475"/>
            <a:ext cx="725487" cy="3079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400">
                <a:latin typeface="Arial" charset="0"/>
              </a:rPr>
              <a:t>ΚΛΙΝ</a:t>
            </a:r>
          </a:p>
        </p:txBody>
      </p:sp>
      <p:sp>
        <p:nvSpPr>
          <p:cNvPr id="36889" name="TextBox 55"/>
          <p:cNvSpPr txBox="1">
            <a:spLocks noChangeArrowheads="1"/>
          </p:cNvSpPr>
          <p:nvPr/>
        </p:nvSpPr>
        <p:spPr bwMode="auto">
          <a:xfrm>
            <a:off x="3863975" y="4090988"/>
            <a:ext cx="623888" cy="3079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400">
                <a:latin typeface="Arial" charset="0"/>
              </a:rPr>
              <a:t>ΟΡΘ</a:t>
            </a:r>
          </a:p>
        </p:txBody>
      </p:sp>
      <p:sp>
        <p:nvSpPr>
          <p:cNvPr id="36890" name="TextBox 56"/>
          <p:cNvSpPr txBox="1">
            <a:spLocks noChangeArrowheads="1"/>
          </p:cNvSpPr>
          <p:nvPr/>
        </p:nvSpPr>
        <p:spPr bwMode="auto">
          <a:xfrm>
            <a:off x="4097338" y="3379788"/>
            <a:ext cx="728662" cy="3079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400">
                <a:latin typeface="Arial" charset="0"/>
              </a:rPr>
              <a:t>ΕΠΙΒ</a:t>
            </a:r>
          </a:p>
        </p:txBody>
      </p:sp>
      <p:sp>
        <p:nvSpPr>
          <p:cNvPr id="36891" name="TextBox 57"/>
          <p:cNvSpPr txBox="1">
            <a:spLocks noChangeArrowheads="1"/>
          </p:cNvSpPr>
          <p:nvPr/>
        </p:nvSpPr>
        <p:spPr bwMode="auto">
          <a:xfrm>
            <a:off x="5611813" y="3875088"/>
            <a:ext cx="725487" cy="3079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400">
                <a:latin typeface="Arial" charset="0"/>
              </a:rPr>
              <a:t>ΑΠΟΚ</a:t>
            </a:r>
          </a:p>
        </p:txBody>
      </p:sp>
      <p:sp>
        <p:nvSpPr>
          <p:cNvPr id="36892" name="TextBox 58"/>
          <p:cNvSpPr txBox="1">
            <a:spLocks noChangeArrowheads="1"/>
          </p:cNvSpPr>
          <p:nvPr/>
        </p:nvSpPr>
        <p:spPr bwMode="auto">
          <a:xfrm>
            <a:off x="6851650" y="5705475"/>
            <a:ext cx="725488" cy="3079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400">
                <a:latin typeface="Arial" charset="0"/>
              </a:rPr>
              <a:t>ΚΛΙΝ</a:t>
            </a:r>
          </a:p>
        </p:txBody>
      </p:sp>
      <p:sp>
        <p:nvSpPr>
          <p:cNvPr id="36893" name="TextBox 59"/>
          <p:cNvSpPr txBox="1">
            <a:spLocks noChangeArrowheads="1"/>
          </p:cNvSpPr>
          <p:nvPr/>
        </p:nvSpPr>
        <p:spPr bwMode="auto">
          <a:xfrm>
            <a:off x="6875463" y="4343400"/>
            <a:ext cx="625475" cy="3079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400">
                <a:latin typeface="Arial" charset="0"/>
              </a:rPr>
              <a:t>ΟΡΘ</a:t>
            </a:r>
          </a:p>
        </p:txBody>
      </p:sp>
      <p:sp>
        <p:nvSpPr>
          <p:cNvPr id="36894" name="TextBox 60"/>
          <p:cNvSpPr txBox="1">
            <a:spLocks noChangeArrowheads="1"/>
          </p:cNvSpPr>
          <p:nvPr/>
        </p:nvSpPr>
        <p:spPr bwMode="auto">
          <a:xfrm>
            <a:off x="8170863" y="6088063"/>
            <a:ext cx="725487" cy="3079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400">
                <a:latin typeface="Arial" charset="0"/>
              </a:rPr>
              <a:t>ΑΠΟΚ</a:t>
            </a:r>
          </a:p>
        </p:txBody>
      </p:sp>
      <p:sp>
        <p:nvSpPr>
          <p:cNvPr id="36895" name="TextBox 61"/>
          <p:cNvSpPr txBox="1">
            <a:spLocks noChangeArrowheads="1"/>
          </p:cNvSpPr>
          <p:nvPr/>
        </p:nvSpPr>
        <p:spPr bwMode="auto">
          <a:xfrm>
            <a:off x="7258050" y="3003550"/>
            <a:ext cx="728663" cy="30638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400">
                <a:latin typeface="Arial" charset="0"/>
              </a:rPr>
              <a:t>ΕΠΙΒ</a:t>
            </a:r>
          </a:p>
        </p:txBody>
      </p:sp>
      <p:sp>
        <p:nvSpPr>
          <p:cNvPr id="36896" name="Oval 62"/>
          <p:cNvSpPr>
            <a:spLocks noChangeArrowheads="1"/>
          </p:cNvSpPr>
          <p:nvPr/>
        </p:nvSpPr>
        <p:spPr bwMode="auto">
          <a:xfrm>
            <a:off x="1042988" y="4637088"/>
            <a:ext cx="117475" cy="111125"/>
          </a:xfrm>
          <a:prstGeom prst="ellipse">
            <a:avLst/>
          </a:prstGeom>
          <a:solidFill>
            <a:srgbClr val="FF0000"/>
          </a:solidFill>
          <a:ln w="9525" algn="ctr">
            <a:solidFill>
              <a:schemeClr val="tx1"/>
            </a:solidFill>
            <a:round/>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l-GR" altLang="el-GR" sz="1800">
              <a:latin typeface="Arial" charset="0"/>
            </a:endParaRPr>
          </a:p>
        </p:txBody>
      </p:sp>
      <p:sp>
        <p:nvSpPr>
          <p:cNvPr id="36897" name="Oval 63"/>
          <p:cNvSpPr>
            <a:spLocks noChangeArrowheads="1"/>
          </p:cNvSpPr>
          <p:nvPr/>
        </p:nvSpPr>
        <p:spPr bwMode="auto">
          <a:xfrm>
            <a:off x="1644650" y="2746375"/>
            <a:ext cx="115888" cy="109538"/>
          </a:xfrm>
          <a:prstGeom prst="ellipse">
            <a:avLst/>
          </a:prstGeom>
          <a:solidFill>
            <a:srgbClr val="FF0000"/>
          </a:solidFill>
          <a:ln w="9525" algn="ctr">
            <a:solidFill>
              <a:schemeClr val="tx1"/>
            </a:solidFill>
            <a:round/>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l-GR" altLang="el-GR" sz="1800">
              <a:latin typeface="Arial" charset="0"/>
            </a:endParaRPr>
          </a:p>
        </p:txBody>
      </p:sp>
      <p:sp>
        <p:nvSpPr>
          <p:cNvPr id="36898" name="Oval 66"/>
          <p:cNvSpPr>
            <a:spLocks noChangeArrowheads="1"/>
          </p:cNvSpPr>
          <p:nvPr/>
        </p:nvSpPr>
        <p:spPr bwMode="auto">
          <a:xfrm>
            <a:off x="381000" y="5202238"/>
            <a:ext cx="115888" cy="111125"/>
          </a:xfrm>
          <a:prstGeom prst="ellipse">
            <a:avLst/>
          </a:prstGeom>
          <a:solidFill>
            <a:srgbClr val="FF0000"/>
          </a:solidFill>
          <a:ln w="9525" algn="ctr">
            <a:solidFill>
              <a:schemeClr val="tx1"/>
            </a:solidFill>
            <a:round/>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l-GR" altLang="el-GR" sz="1800">
              <a:latin typeface="Arial" charset="0"/>
            </a:endParaRPr>
          </a:p>
        </p:txBody>
      </p:sp>
      <p:cxnSp>
        <p:nvCxnSpPr>
          <p:cNvPr id="77" name="Straight Arrow Connector 76"/>
          <p:cNvCxnSpPr/>
          <p:nvPr/>
        </p:nvCxnSpPr>
        <p:spPr bwMode="auto">
          <a:xfrm flipV="1">
            <a:off x="6985000" y="5284788"/>
            <a:ext cx="0" cy="384175"/>
          </a:xfrm>
          <a:prstGeom prst="straightConnector1">
            <a:avLst/>
          </a:prstGeom>
          <a:solidFill>
            <a:schemeClr val="accent1"/>
          </a:solidFill>
          <a:ln w="28575" cap="flat" cmpd="sng" algn="ctr">
            <a:solidFill>
              <a:schemeClr val="accent3"/>
            </a:solidFill>
            <a:prstDash val="sys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900" name="Straight Connector 78"/>
          <p:cNvCxnSpPr>
            <a:cxnSpLocks noChangeShapeType="1"/>
          </p:cNvCxnSpPr>
          <p:nvPr/>
        </p:nvCxnSpPr>
        <p:spPr bwMode="auto">
          <a:xfrm>
            <a:off x="3429000" y="990600"/>
            <a:ext cx="76200" cy="57912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901" name="Straight Connector 79"/>
          <p:cNvCxnSpPr>
            <a:cxnSpLocks noChangeShapeType="1"/>
          </p:cNvCxnSpPr>
          <p:nvPr/>
        </p:nvCxnSpPr>
        <p:spPr bwMode="auto">
          <a:xfrm>
            <a:off x="6553200" y="976313"/>
            <a:ext cx="76200" cy="57912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902" name="TextBox 80"/>
          <p:cNvSpPr txBox="1">
            <a:spLocks noChangeArrowheads="1"/>
          </p:cNvSpPr>
          <p:nvPr/>
        </p:nvSpPr>
        <p:spPr bwMode="auto">
          <a:xfrm>
            <a:off x="246063" y="1620838"/>
            <a:ext cx="3040062" cy="5842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l-GR" altLang="el-GR" sz="1600" b="1">
                <a:latin typeface="Arial" charset="0"/>
              </a:rPr>
              <a:t>ΑΡΧΙΚΗ ΠΕΡΙΟΔΟΣ ΠΡΟΕΤΟΙΜΑΣΙΑΣ</a:t>
            </a:r>
          </a:p>
        </p:txBody>
      </p:sp>
      <p:sp>
        <p:nvSpPr>
          <p:cNvPr id="36903" name="TextBox 81"/>
          <p:cNvSpPr txBox="1">
            <a:spLocks noChangeArrowheads="1"/>
          </p:cNvSpPr>
          <p:nvPr/>
        </p:nvSpPr>
        <p:spPr bwMode="auto">
          <a:xfrm>
            <a:off x="3768725" y="1512888"/>
            <a:ext cx="2601913" cy="830262"/>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l-GR" altLang="el-GR" sz="1600" b="1">
                <a:latin typeface="Arial" charset="0"/>
              </a:rPr>
              <a:t>ΤΕΛΟΣ ΠΡΟΠΑΡΑΣΚΕΥΑΣΤΙΚΗΣ</a:t>
            </a:r>
          </a:p>
          <a:p>
            <a:pPr algn="ctr" eaLnBrk="1" hangingPunct="1">
              <a:spcBef>
                <a:spcPct val="0"/>
              </a:spcBef>
              <a:buFontTx/>
              <a:buNone/>
            </a:pPr>
            <a:r>
              <a:rPr lang="el-GR" altLang="el-GR" sz="1600" b="1">
                <a:latin typeface="Arial" charset="0"/>
              </a:rPr>
              <a:t>ΠΕΡΙΟΔΟΥ</a:t>
            </a:r>
          </a:p>
        </p:txBody>
      </p:sp>
      <p:sp>
        <p:nvSpPr>
          <p:cNvPr id="36904" name="TextBox 82"/>
          <p:cNvSpPr txBox="1">
            <a:spLocks noChangeArrowheads="1"/>
          </p:cNvSpPr>
          <p:nvPr/>
        </p:nvSpPr>
        <p:spPr bwMode="auto">
          <a:xfrm>
            <a:off x="6897688" y="1620838"/>
            <a:ext cx="1785937" cy="5842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l-GR" altLang="el-GR" sz="1600" b="1">
                <a:latin typeface="Arial" charset="0"/>
              </a:rPr>
              <a:t>ΕΙΣΟΔΟ ΣΕ</a:t>
            </a:r>
          </a:p>
          <a:p>
            <a:pPr algn="ctr" eaLnBrk="1" hangingPunct="1">
              <a:spcBef>
                <a:spcPct val="0"/>
              </a:spcBef>
              <a:buFontTx/>
              <a:buNone/>
            </a:pPr>
            <a:r>
              <a:rPr lang="el-GR" altLang="el-GR" sz="1600" b="1">
                <a:latin typeface="Arial" charset="0"/>
              </a:rPr>
              <a:t> ΦΟΡΜΑ</a:t>
            </a:r>
          </a:p>
        </p:txBody>
      </p:sp>
      <p:cxnSp>
        <p:nvCxnSpPr>
          <p:cNvPr id="87" name="Straight Arrow Connector 86"/>
          <p:cNvCxnSpPr/>
          <p:nvPr/>
        </p:nvCxnSpPr>
        <p:spPr bwMode="auto">
          <a:xfrm flipV="1">
            <a:off x="8763000" y="5284788"/>
            <a:ext cx="0" cy="803275"/>
          </a:xfrm>
          <a:prstGeom prst="straightConnector1">
            <a:avLst/>
          </a:prstGeom>
          <a:solidFill>
            <a:schemeClr val="accent1"/>
          </a:solidFill>
          <a:ln w="28575" cap="flat" cmpd="sng" algn="ctr">
            <a:solidFill>
              <a:schemeClr val="accent3"/>
            </a:solidFill>
            <a:prstDash val="sys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Straight Arrow Connector 87"/>
          <p:cNvCxnSpPr/>
          <p:nvPr/>
        </p:nvCxnSpPr>
        <p:spPr bwMode="auto">
          <a:xfrm flipV="1">
            <a:off x="3798888" y="5322888"/>
            <a:ext cx="0" cy="382587"/>
          </a:xfrm>
          <a:prstGeom prst="straightConnector1">
            <a:avLst/>
          </a:prstGeom>
          <a:solidFill>
            <a:schemeClr val="accent1"/>
          </a:solidFill>
          <a:ln w="28575" cap="flat" cmpd="sng" algn="ctr">
            <a:solidFill>
              <a:schemeClr val="accent3"/>
            </a:solidFill>
            <a:prstDash val="sys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9" name="Straight Arrow Connector 88"/>
          <p:cNvCxnSpPr/>
          <p:nvPr/>
        </p:nvCxnSpPr>
        <p:spPr bwMode="auto">
          <a:xfrm>
            <a:off x="4446588" y="4391025"/>
            <a:ext cx="0" cy="366713"/>
          </a:xfrm>
          <a:prstGeom prst="straightConnector1">
            <a:avLst/>
          </a:prstGeom>
          <a:solidFill>
            <a:schemeClr val="accent1"/>
          </a:solidFill>
          <a:ln w="28575" cap="flat" cmpd="sng" algn="ctr">
            <a:solidFill>
              <a:schemeClr val="accent3"/>
            </a:solidFill>
            <a:prstDash val="sys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1" name="Straight Arrow Connector 90"/>
          <p:cNvCxnSpPr/>
          <p:nvPr/>
        </p:nvCxnSpPr>
        <p:spPr bwMode="auto">
          <a:xfrm>
            <a:off x="4554538" y="3732213"/>
            <a:ext cx="428625" cy="153987"/>
          </a:xfrm>
          <a:prstGeom prst="straightConnector1">
            <a:avLst/>
          </a:prstGeom>
          <a:solidFill>
            <a:schemeClr val="accent1"/>
          </a:solidFill>
          <a:ln w="28575" cap="flat" cmpd="sng" algn="ctr">
            <a:solidFill>
              <a:schemeClr val="accent3"/>
            </a:solidFill>
            <a:prstDash val="sys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3" name="Straight Arrow Connector 92"/>
          <p:cNvCxnSpPr/>
          <p:nvPr/>
        </p:nvCxnSpPr>
        <p:spPr bwMode="auto">
          <a:xfrm>
            <a:off x="6235700" y="4279900"/>
            <a:ext cx="0" cy="922338"/>
          </a:xfrm>
          <a:prstGeom prst="straightConnector1">
            <a:avLst/>
          </a:prstGeom>
          <a:solidFill>
            <a:schemeClr val="accent1"/>
          </a:solidFill>
          <a:ln w="28575" cap="flat" cmpd="sng" algn="ctr">
            <a:solidFill>
              <a:schemeClr val="accent3"/>
            </a:solidFill>
            <a:prstDash val="sys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 name="Straight Arrow Connector 95"/>
          <p:cNvCxnSpPr>
            <a:stCxn id="36893" idx="2"/>
          </p:cNvCxnSpPr>
          <p:nvPr/>
        </p:nvCxnSpPr>
        <p:spPr bwMode="auto">
          <a:xfrm>
            <a:off x="7188200" y="4651375"/>
            <a:ext cx="388938" cy="347663"/>
          </a:xfrm>
          <a:prstGeom prst="straightConnector1">
            <a:avLst/>
          </a:prstGeom>
          <a:solidFill>
            <a:schemeClr val="accent1"/>
          </a:solidFill>
          <a:ln w="28575" cap="flat" cmpd="sng" algn="ctr">
            <a:solidFill>
              <a:schemeClr val="accent3"/>
            </a:solidFill>
            <a:prstDash val="sys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Straight Arrow Connector 96"/>
          <p:cNvCxnSpPr/>
          <p:nvPr/>
        </p:nvCxnSpPr>
        <p:spPr bwMode="auto">
          <a:xfrm>
            <a:off x="7626350" y="3379788"/>
            <a:ext cx="428625" cy="153987"/>
          </a:xfrm>
          <a:prstGeom prst="straightConnector1">
            <a:avLst/>
          </a:prstGeom>
          <a:solidFill>
            <a:schemeClr val="accent1"/>
          </a:solidFill>
          <a:ln w="28575" cap="flat" cmpd="sng" algn="ctr">
            <a:solidFill>
              <a:schemeClr val="accent3"/>
            </a:solidFill>
            <a:prstDash val="sys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912" name="Oval 97"/>
          <p:cNvSpPr>
            <a:spLocks noChangeArrowheads="1"/>
          </p:cNvSpPr>
          <p:nvPr/>
        </p:nvSpPr>
        <p:spPr bwMode="auto">
          <a:xfrm>
            <a:off x="4930775" y="3816350"/>
            <a:ext cx="115888" cy="109538"/>
          </a:xfrm>
          <a:prstGeom prst="ellipse">
            <a:avLst/>
          </a:prstGeom>
          <a:solidFill>
            <a:srgbClr val="FF0000"/>
          </a:solidFill>
          <a:ln w="9525" algn="ctr">
            <a:solidFill>
              <a:schemeClr val="tx1"/>
            </a:solidFill>
            <a:round/>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l-GR" altLang="el-GR" sz="1800">
              <a:latin typeface="Arial" charset="0"/>
            </a:endParaRPr>
          </a:p>
        </p:txBody>
      </p:sp>
      <p:sp>
        <p:nvSpPr>
          <p:cNvPr id="36913" name="Oval 98"/>
          <p:cNvSpPr>
            <a:spLocks noChangeArrowheads="1"/>
          </p:cNvSpPr>
          <p:nvPr/>
        </p:nvSpPr>
        <p:spPr bwMode="auto">
          <a:xfrm>
            <a:off x="4405313" y="4732338"/>
            <a:ext cx="115887" cy="111125"/>
          </a:xfrm>
          <a:prstGeom prst="ellipse">
            <a:avLst/>
          </a:prstGeom>
          <a:solidFill>
            <a:srgbClr val="FF0000"/>
          </a:solidFill>
          <a:ln w="9525" algn="ctr">
            <a:solidFill>
              <a:schemeClr val="tx1"/>
            </a:solidFill>
            <a:round/>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l-GR" altLang="el-GR" sz="1800">
              <a:latin typeface="Arial" charset="0"/>
            </a:endParaRPr>
          </a:p>
        </p:txBody>
      </p:sp>
      <p:sp>
        <p:nvSpPr>
          <p:cNvPr id="36914" name="Oval 99"/>
          <p:cNvSpPr>
            <a:spLocks noChangeArrowheads="1"/>
          </p:cNvSpPr>
          <p:nvPr/>
        </p:nvSpPr>
        <p:spPr bwMode="auto">
          <a:xfrm>
            <a:off x="6178550" y="5173663"/>
            <a:ext cx="115888" cy="111125"/>
          </a:xfrm>
          <a:prstGeom prst="ellipse">
            <a:avLst/>
          </a:prstGeom>
          <a:solidFill>
            <a:srgbClr val="FF0000"/>
          </a:solidFill>
          <a:ln w="9525" algn="ctr">
            <a:solidFill>
              <a:schemeClr val="tx1"/>
            </a:solidFill>
            <a:round/>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l-GR" altLang="el-GR" sz="1800">
              <a:latin typeface="Arial" charset="0"/>
            </a:endParaRPr>
          </a:p>
        </p:txBody>
      </p:sp>
      <p:sp>
        <p:nvSpPr>
          <p:cNvPr id="36915" name="Oval 100"/>
          <p:cNvSpPr>
            <a:spLocks noChangeArrowheads="1"/>
          </p:cNvSpPr>
          <p:nvPr/>
        </p:nvSpPr>
        <p:spPr bwMode="auto">
          <a:xfrm>
            <a:off x="3735388" y="5211763"/>
            <a:ext cx="115887" cy="111125"/>
          </a:xfrm>
          <a:prstGeom prst="ellipse">
            <a:avLst/>
          </a:prstGeom>
          <a:solidFill>
            <a:srgbClr val="FF0000"/>
          </a:solidFill>
          <a:ln w="9525" algn="ctr">
            <a:solidFill>
              <a:schemeClr val="tx1"/>
            </a:solidFill>
            <a:round/>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l-GR" altLang="el-GR" sz="1800">
              <a:latin typeface="Arial" charset="0"/>
            </a:endParaRPr>
          </a:p>
        </p:txBody>
      </p:sp>
      <p:sp>
        <p:nvSpPr>
          <p:cNvPr id="36916" name="Oval 101"/>
          <p:cNvSpPr>
            <a:spLocks noChangeArrowheads="1"/>
          </p:cNvSpPr>
          <p:nvPr/>
        </p:nvSpPr>
        <p:spPr bwMode="auto">
          <a:xfrm>
            <a:off x="6927850" y="5218113"/>
            <a:ext cx="115888" cy="111125"/>
          </a:xfrm>
          <a:prstGeom prst="ellipse">
            <a:avLst/>
          </a:prstGeom>
          <a:solidFill>
            <a:srgbClr val="FF0000"/>
          </a:solidFill>
          <a:ln w="9525" algn="ctr">
            <a:solidFill>
              <a:schemeClr val="tx1"/>
            </a:solidFill>
            <a:round/>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l-GR" altLang="el-GR" sz="1800">
              <a:latin typeface="Arial" charset="0"/>
            </a:endParaRPr>
          </a:p>
        </p:txBody>
      </p:sp>
      <p:sp>
        <p:nvSpPr>
          <p:cNvPr id="36917" name="Oval 102"/>
          <p:cNvSpPr>
            <a:spLocks noChangeArrowheads="1"/>
          </p:cNvSpPr>
          <p:nvPr/>
        </p:nvSpPr>
        <p:spPr bwMode="auto">
          <a:xfrm>
            <a:off x="7494588" y="4973638"/>
            <a:ext cx="117475" cy="111125"/>
          </a:xfrm>
          <a:prstGeom prst="ellipse">
            <a:avLst/>
          </a:prstGeom>
          <a:solidFill>
            <a:srgbClr val="FF0000"/>
          </a:solidFill>
          <a:ln w="9525" algn="ctr">
            <a:solidFill>
              <a:schemeClr val="tx1"/>
            </a:solidFill>
            <a:round/>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l-GR" altLang="el-GR" sz="1800">
              <a:latin typeface="Arial" charset="0"/>
            </a:endParaRPr>
          </a:p>
        </p:txBody>
      </p:sp>
      <p:sp>
        <p:nvSpPr>
          <p:cNvPr id="36918" name="Oval 103"/>
          <p:cNvSpPr>
            <a:spLocks noChangeArrowheads="1"/>
          </p:cNvSpPr>
          <p:nvPr/>
        </p:nvSpPr>
        <p:spPr bwMode="auto">
          <a:xfrm>
            <a:off x="8054975" y="3478213"/>
            <a:ext cx="115888" cy="111125"/>
          </a:xfrm>
          <a:prstGeom prst="ellipse">
            <a:avLst/>
          </a:prstGeom>
          <a:solidFill>
            <a:srgbClr val="FF0000"/>
          </a:solidFill>
          <a:ln w="9525" algn="ctr">
            <a:solidFill>
              <a:schemeClr val="tx1"/>
            </a:solidFill>
            <a:round/>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l-GR" altLang="el-GR" sz="1800">
              <a:latin typeface="Arial" charset="0"/>
            </a:endParaRPr>
          </a:p>
        </p:txBody>
      </p:sp>
      <p:sp>
        <p:nvSpPr>
          <p:cNvPr id="36919" name="Oval 104"/>
          <p:cNvSpPr>
            <a:spLocks noChangeArrowheads="1"/>
          </p:cNvSpPr>
          <p:nvPr/>
        </p:nvSpPr>
        <p:spPr bwMode="auto">
          <a:xfrm>
            <a:off x="8683625" y="5187950"/>
            <a:ext cx="115888" cy="111125"/>
          </a:xfrm>
          <a:prstGeom prst="ellipse">
            <a:avLst/>
          </a:prstGeom>
          <a:solidFill>
            <a:srgbClr val="FF0000"/>
          </a:solidFill>
          <a:ln w="9525" algn="ctr">
            <a:solidFill>
              <a:schemeClr val="tx1"/>
            </a:solidFill>
            <a:round/>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l-GR" altLang="el-GR" sz="1800">
              <a:latin typeface="Arial" charset="0"/>
            </a:endParaRPr>
          </a:p>
        </p:txBody>
      </p:sp>
      <p:sp>
        <p:nvSpPr>
          <p:cNvPr id="36920" name="Left Brace 106"/>
          <p:cNvSpPr>
            <a:spLocks/>
          </p:cNvSpPr>
          <p:nvPr/>
        </p:nvSpPr>
        <p:spPr bwMode="auto">
          <a:xfrm rot="-5400000">
            <a:off x="2328069" y="4823619"/>
            <a:ext cx="407987" cy="1571625"/>
          </a:xfrm>
          <a:prstGeom prst="leftBrace">
            <a:avLst>
              <a:gd name="adj1" fmla="val 8346"/>
              <a:gd name="adj2" fmla="val 50069"/>
            </a:avLst>
          </a:prstGeom>
          <a:noFill/>
          <a:ln w="9525"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l-GR" altLang="el-GR" sz="1800">
              <a:latin typeface="Arial" charset="0"/>
            </a:endParaRPr>
          </a:p>
        </p:txBody>
      </p:sp>
      <p:sp>
        <p:nvSpPr>
          <p:cNvPr id="36921" name="Left Brace 107"/>
          <p:cNvSpPr>
            <a:spLocks/>
          </p:cNvSpPr>
          <p:nvPr/>
        </p:nvSpPr>
        <p:spPr bwMode="auto">
          <a:xfrm rot="-5400000">
            <a:off x="8231188" y="5207000"/>
            <a:ext cx="409575" cy="612775"/>
          </a:xfrm>
          <a:prstGeom prst="leftBrace">
            <a:avLst>
              <a:gd name="adj1" fmla="val 8326"/>
              <a:gd name="adj2" fmla="val 50069"/>
            </a:avLst>
          </a:prstGeom>
          <a:noFill/>
          <a:ln w="9525"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l-GR" altLang="el-GR" sz="1800">
              <a:latin typeface="Arial" charset="0"/>
            </a:endParaRPr>
          </a:p>
        </p:txBody>
      </p:sp>
      <p:sp>
        <p:nvSpPr>
          <p:cNvPr id="36922" name="Left Brace 108"/>
          <p:cNvSpPr>
            <a:spLocks/>
          </p:cNvSpPr>
          <p:nvPr/>
        </p:nvSpPr>
        <p:spPr bwMode="auto">
          <a:xfrm rot="-5400000">
            <a:off x="5399881" y="5010945"/>
            <a:ext cx="409575" cy="1262062"/>
          </a:xfrm>
          <a:prstGeom prst="leftBrace">
            <a:avLst>
              <a:gd name="adj1" fmla="val 8317"/>
              <a:gd name="adj2" fmla="val 50069"/>
            </a:avLst>
          </a:prstGeom>
          <a:noFill/>
          <a:ln w="9525"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l-GR" altLang="el-GR" sz="1800">
              <a:latin typeface="Arial" charset="0"/>
            </a:endParaRPr>
          </a:p>
        </p:txBody>
      </p:sp>
      <p:cxnSp>
        <p:nvCxnSpPr>
          <p:cNvPr id="36923" name="Straight Connector 2"/>
          <p:cNvCxnSpPr>
            <a:cxnSpLocks noChangeShapeType="1"/>
          </p:cNvCxnSpPr>
          <p:nvPr/>
        </p:nvCxnSpPr>
        <p:spPr bwMode="auto">
          <a:xfrm flipV="1">
            <a:off x="434975" y="4592638"/>
            <a:ext cx="8418513" cy="58737"/>
          </a:xfrm>
          <a:prstGeom prst="line">
            <a:avLst/>
          </a:prstGeom>
          <a:noFill/>
          <a:ln w="9525" algn="ctr">
            <a:solidFill>
              <a:srgbClr val="00B0F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924" name="Straight Connector 74"/>
          <p:cNvCxnSpPr>
            <a:cxnSpLocks noChangeShapeType="1"/>
          </p:cNvCxnSpPr>
          <p:nvPr/>
        </p:nvCxnSpPr>
        <p:spPr bwMode="auto">
          <a:xfrm flipV="1">
            <a:off x="307975" y="2746375"/>
            <a:ext cx="8418513" cy="58738"/>
          </a:xfrm>
          <a:prstGeom prst="line">
            <a:avLst/>
          </a:prstGeom>
          <a:noFill/>
          <a:ln w="9525" algn="ctr">
            <a:solidFill>
              <a:srgbClr val="00B0F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Connector 22"/>
          <p:cNvCxnSpPr>
            <a:stCxn id="36885" idx="2"/>
          </p:cNvCxnSpPr>
          <p:nvPr/>
        </p:nvCxnSpPr>
        <p:spPr bwMode="auto">
          <a:xfrm>
            <a:off x="896938" y="2651125"/>
            <a:ext cx="0" cy="506413"/>
          </a:xfrm>
          <a:prstGeom prst="line">
            <a:avLst/>
          </a:prstGeom>
          <a:solidFill>
            <a:schemeClr val="accent1"/>
          </a:solidFill>
          <a:ln w="28575" cap="flat" cmpd="sng" algn="ctr">
            <a:solidFill>
              <a:schemeClr val="accent3"/>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50735872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FF00">
            <a:alpha val="28000"/>
          </a:srgbClr>
        </a:solidFill>
        <a:effectLst/>
      </p:bgPr>
    </p:bg>
    <p:spTree>
      <p:nvGrpSpPr>
        <p:cNvPr id="1" name=""/>
        <p:cNvGrpSpPr/>
        <p:nvPr/>
      </p:nvGrpSpPr>
      <p:grpSpPr>
        <a:xfrm>
          <a:off x="0" y="0"/>
          <a:ext cx="0" cy="0"/>
          <a:chOff x="0" y="0"/>
          <a:chExt cx="0" cy="0"/>
        </a:xfrm>
      </p:grpSpPr>
      <p:sp>
        <p:nvSpPr>
          <p:cNvPr id="37890" name="Τίτλος 1"/>
          <p:cNvSpPr>
            <a:spLocks noGrp="1"/>
          </p:cNvSpPr>
          <p:nvPr>
            <p:ph type="title"/>
          </p:nvPr>
        </p:nvSpPr>
        <p:spPr>
          <a:xfrm>
            <a:off x="525463" y="-228600"/>
            <a:ext cx="8229600" cy="1143000"/>
          </a:xfrm>
        </p:spPr>
        <p:txBody>
          <a:bodyPr/>
          <a:lstStyle/>
          <a:p>
            <a:r>
              <a:rPr lang="el-GR" altLang="el-GR" sz="4000" b="1" dirty="0" smtClean="0"/>
              <a:t>ΓΕΝΙΚΕΣ ΜΕΘΟΔΙΚΕΣ ΑΡΧΕΣ</a:t>
            </a:r>
          </a:p>
        </p:txBody>
      </p:sp>
      <p:pic>
        <p:nvPicPr>
          <p:cNvPr id="3789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5284"/>
          <a:stretch>
            <a:fillRect/>
          </a:stretch>
        </p:blipFill>
        <p:spPr>
          <a:xfrm>
            <a:off x="347663" y="1423988"/>
            <a:ext cx="1370012" cy="1828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2" name="Picture 2"/>
          <p:cNvPicPr>
            <a:picLocks noChangeAspect="1" noChangeArrowheads="1"/>
          </p:cNvPicPr>
          <p:nvPr/>
        </p:nvPicPr>
        <p:blipFill>
          <a:blip r:embed="rId2">
            <a:extLst>
              <a:ext uri="{28A0092B-C50C-407E-A947-70E740481C1C}">
                <a14:useLocalDpi xmlns:a14="http://schemas.microsoft.com/office/drawing/2010/main" val="0"/>
              </a:ext>
            </a:extLst>
          </a:blip>
          <a:srcRect l="55412" r="6944"/>
          <a:stretch>
            <a:fillRect/>
          </a:stretch>
        </p:blipFill>
        <p:spPr bwMode="auto">
          <a:xfrm>
            <a:off x="3794125" y="1423988"/>
            <a:ext cx="94297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3" name="Picture 2"/>
          <p:cNvPicPr>
            <a:picLocks noChangeAspect="1" noChangeArrowheads="1"/>
          </p:cNvPicPr>
          <p:nvPr/>
        </p:nvPicPr>
        <p:blipFill>
          <a:blip r:embed="rId2">
            <a:extLst>
              <a:ext uri="{28A0092B-C50C-407E-A947-70E740481C1C}">
                <a14:useLocalDpi xmlns:a14="http://schemas.microsoft.com/office/drawing/2010/main" val="0"/>
              </a:ext>
            </a:extLst>
          </a:blip>
          <a:srcRect l="55412" r="6944"/>
          <a:stretch>
            <a:fillRect/>
          </a:stretch>
        </p:blipFill>
        <p:spPr bwMode="auto">
          <a:xfrm>
            <a:off x="4692650" y="1411288"/>
            <a:ext cx="94297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4" name="Picture 2"/>
          <p:cNvPicPr>
            <a:picLocks noChangeAspect="1" noChangeArrowheads="1"/>
          </p:cNvPicPr>
          <p:nvPr/>
        </p:nvPicPr>
        <p:blipFill>
          <a:blip r:embed="rId2">
            <a:extLst>
              <a:ext uri="{28A0092B-C50C-407E-A947-70E740481C1C}">
                <a14:useLocalDpi xmlns:a14="http://schemas.microsoft.com/office/drawing/2010/main" val="0"/>
              </a:ext>
            </a:extLst>
          </a:blip>
          <a:srcRect l="55412" r="6944"/>
          <a:stretch>
            <a:fillRect/>
          </a:stretch>
        </p:blipFill>
        <p:spPr bwMode="auto">
          <a:xfrm>
            <a:off x="5599113" y="1423988"/>
            <a:ext cx="94297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5" name="Picture 2"/>
          <p:cNvPicPr>
            <a:picLocks noChangeAspect="1" noChangeArrowheads="1"/>
          </p:cNvPicPr>
          <p:nvPr/>
        </p:nvPicPr>
        <p:blipFill>
          <a:blip r:embed="rId2">
            <a:extLst>
              <a:ext uri="{28A0092B-C50C-407E-A947-70E740481C1C}">
                <a14:useLocalDpi xmlns:a14="http://schemas.microsoft.com/office/drawing/2010/main" val="0"/>
              </a:ext>
            </a:extLst>
          </a:blip>
          <a:srcRect l="55412" r="6944"/>
          <a:stretch>
            <a:fillRect/>
          </a:stretch>
        </p:blipFill>
        <p:spPr bwMode="auto">
          <a:xfrm>
            <a:off x="6435725" y="1423988"/>
            <a:ext cx="94297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231232" y="4005064"/>
            <a:ext cx="4675187" cy="461963"/>
          </a:xfrm>
          <a:prstGeom prst="rect">
            <a:avLst/>
          </a:prstGeom>
          <a:solidFill>
            <a:schemeClr val="bg1">
              <a:lumMod val="85000"/>
            </a:schemeClr>
          </a:solidFill>
        </p:spPr>
        <p:txBody>
          <a:bodyPr>
            <a:spAutoFit/>
          </a:bodyPr>
          <a:lstStyle/>
          <a:p>
            <a:pPr>
              <a:defRPr/>
            </a:pPr>
            <a:r>
              <a:rPr lang="el-GR" dirty="0"/>
              <a:t>ΑΠΟ   ΤΟ  </a:t>
            </a:r>
            <a:r>
              <a:rPr lang="el-GR" sz="2400" b="1" dirty="0">
                <a:solidFill>
                  <a:schemeClr val="accent1"/>
                </a:solidFill>
              </a:rPr>
              <a:t>ΑΠΛΟ</a:t>
            </a:r>
            <a:r>
              <a:rPr lang="el-GR" sz="2400" b="1" dirty="0"/>
              <a:t> </a:t>
            </a:r>
            <a:r>
              <a:rPr lang="el-GR" dirty="0"/>
              <a:t>  ΣΤΟ   </a:t>
            </a:r>
            <a:r>
              <a:rPr lang="el-GR" sz="2400" b="1" dirty="0">
                <a:solidFill>
                  <a:srgbClr val="FF0000"/>
                </a:solidFill>
              </a:rPr>
              <a:t>ΣΥΝΘΕΤΟ</a:t>
            </a:r>
          </a:p>
        </p:txBody>
      </p:sp>
      <p:pic>
        <p:nvPicPr>
          <p:cNvPr id="37897" name="Picture 2"/>
          <p:cNvPicPr>
            <a:picLocks noChangeAspect="1" noChangeArrowheads="1"/>
          </p:cNvPicPr>
          <p:nvPr/>
        </p:nvPicPr>
        <p:blipFill>
          <a:blip r:embed="rId2">
            <a:extLst>
              <a:ext uri="{28A0092B-C50C-407E-A947-70E740481C1C}">
                <a14:useLocalDpi xmlns:a14="http://schemas.microsoft.com/office/drawing/2010/main" val="0"/>
              </a:ext>
            </a:extLst>
          </a:blip>
          <a:srcRect l="52740" r="7336"/>
          <a:stretch>
            <a:fillRect/>
          </a:stretch>
        </p:blipFill>
        <p:spPr bwMode="auto">
          <a:xfrm>
            <a:off x="1441450" y="1423988"/>
            <a:ext cx="100012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2436813" y="820738"/>
            <a:ext cx="4514850" cy="461962"/>
          </a:xfrm>
          <a:prstGeom prst="rect">
            <a:avLst/>
          </a:prstGeom>
          <a:solidFill>
            <a:schemeClr val="bg1">
              <a:lumMod val="85000"/>
            </a:schemeClr>
          </a:solidFill>
        </p:spPr>
        <p:txBody>
          <a:bodyPr>
            <a:spAutoFit/>
          </a:bodyPr>
          <a:lstStyle/>
          <a:p>
            <a:pPr>
              <a:defRPr/>
            </a:pPr>
            <a:r>
              <a:rPr lang="el-GR" dirty="0"/>
              <a:t>ΑΠΟ   ΤΟ  </a:t>
            </a:r>
            <a:r>
              <a:rPr lang="el-GR" sz="2400" b="1" dirty="0">
                <a:solidFill>
                  <a:schemeClr val="accent1"/>
                </a:solidFill>
              </a:rPr>
              <a:t>ΛΙΓΟ</a:t>
            </a:r>
            <a:r>
              <a:rPr lang="el-GR" sz="2400" b="1" dirty="0"/>
              <a:t> </a:t>
            </a:r>
            <a:r>
              <a:rPr lang="el-GR" dirty="0"/>
              <a:t>  ΣΤΟ   </a:t>
            </a:r>
            <a:r>
              <a:rPr lang="el-GR" sz="2400" b="1" dirty="0">
                <a:solidFill>
                  <a:srgbClr val="FF0000"/>
                </a:solidFill>
              </a:rPr>
              <a:t>ΠΟΛΥ</a:t>
            </a:r>
          </a:p>
        </p:txBody>
      </p:sp>
      <p:pic>
        <p:nvPicPr>
          <p:cNvPr id="3790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663" y="5445125"/>
            <a:ext cx="3524250" cy="116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90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1550" y="5445125"/>
            <a:ext cx="4249738"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Ραβδωτό δεξιό βέλος 14"/>
          <p:cNvSpPr/>
          <p:nvPr/>
        </p:nvSpPr>
        <p:spPr>
          <a:xfrm>
            <a:off x="2578359" y="2061369"/>
            <a:ext cx="1243013" cy="554037"/>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solidFill>
                <a:srgbClr val="FF0000"/>
              </a:solidFill>
            </a:endParaRPr>
          </a:p>
        </p:txBody>
      </p:sp>
      <p:pic>
        <p:nvPicPr>
          <p:cNvPr id="37904" name="Picture 2"/>
          <p:cNvPicPr>
            <a:picLocks noChangeAspect="1" noChangeArrowheads="1"/>
          </p:cNvPicPr>
          <p:nvPr/>
        </p:nvPicPr>
        <p:blipFill>
          <a:blip r:embed="rId2">
            <a:extLst>
              <a:ext uri="{28A0092B-C50C-407E-A947-70E740481C1C}">
                <a14:useLocalDpi xmlns:a14="http://schemas.microsoft.com/office/drawing/2010/main" val="0"/>
              </a:ext>
            </a:extLst>
          </a:blip>
          <a:srcRect l="55412" r="6944"/>
          <a:stretch>
            <a:fillRect/>
          </a:stretch>
        </p:blipFill>
        <p:spPr bwMode="auto">
          <a:xfrm>
            <a:off x="7137400" y="1423988"/>
            <a:ext cx="94297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905" name="AutoShape 18" descr="Αποτέλεσμα εικόνας για muai tai traini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l-GR" altLang="el-GR" sz="1800">
              <a:latin typeface="Arial" charset="0"/>
            </a:endParaRPr>
          </a:p>
        </p:txBody>
      </p:sp>
      <p:sp>
        <p:nvSpPr>
          <p:cNvPr id="22" name="Ραβδωτό δεξιό βέλος 21"/>
          <p:cNvSpPr/>
          <p:nvPr/>
        </p:nvSpPr>
        <p:spPr>
          <a:xfrm>
            <a:off x="3871913" y="5781675"/>
            <a:ext cx="1016000" cy="554038"/>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solidFill>
                <a:srgbClr val="FF0000"/>
              </a:solidFill>
            </a:endParaRPr>
          </a:p>
        </p:txBody>
      </p:sp>
    </p:spTree>
    <p:extLst>
      <p:ext uri="{BB962C8B-B14F-4D97-AF65-F5344CB8AC3E}">
        <p14:creationId xmlns:p14="http://schemas.microsoft.com/office/powerpoint/2010/main" val="221948487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F00">
            <a:alpha val="24000"/>
          </a:srgbClr>
        </a:solidFill>
        <a:effectLst/>
      </p:bgPr>
    </p:bg>
    <p:spTree>
      <p:nvGrpSpPr>
        <p:cNvPr id="1" name=""/>
        <p:cNvGrpSpPr/>
        <p:nvPr/>
      </p:nvGrpSpPr>
      <p:grpSpPr>
        <a:xfrm>
          <a:off x="0" y="0"/>
          <a:ext cx="0" cy="0"/>
          <a:chOff x="0" y="0"/>
          <a:chExt cx="0" cy="0"/>
        </a:xfrm>
      </p:grpSpPr>
      <p:pic>
        <p:nvPicPr>
          <p:cNvPr id="3891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669925"/>
            <a:ext cx="285115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01675"/>
            <a:ext cx="3167063"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2050" y="4600575"/>
            <a:ext cx="2108200"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7" name="TextBox 8"/>
          <p:cNvSpPr txBox="1">
            <a:spLocks noChangeArrowheads="1"/>
          </p:cNvSpPr>
          <p:nvPr/>
        </p:nvSpPr>
        <p:spPr bwMode="auto">
          <a:xfrm>
            <a:off x="2306638" y="3963988"/>
            <a:ext cx="4164012"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l-GR" altLang="el-GR" sz="1800">
                <a:latin typeface="Arial" charset="0"/>
              </a:rPr>
              <a:t>ΑΠΟ  ΤΟ  </a:t>
            </a:r>
            <a:r>
              <a:rPr lang="el-GR" altLang="el-GR" sz="2400" b="1">
                <a:solidFill>
                  <a:schemeClr val="accent1"/>
                </a:solidFill>
                <a:latin typeface="Arial" charset="0"/>
              </a:rPr>
              <a:t>ΓΕΝΙΚΟ</a:t>
            </a:r>
            <a:r>
              <a:rPr lang="el-GR" altLang="el-GR" sz="2000" b="1">
                <a:latin typeface="Arial" charset="0"/>
              </a:rPr>
              <a:t> </a:t>
            </a:r>
            <a:r>
              <a:rPr lang="el-GR" altLang="el-GR" sz="1800" b="1">
                <a:solidFill>
                  <a:srgbClr val="FF0000"/>
                </a:solidFill>
                <a:latin typeface="Arial" charset="0"/>
              </a:rPr>
              <a:t> </a:t>
            </a:r>
            <a:r>
              <a:rPr lang="el-GR" altLang="el-GR" sz="1800">
                <a:latin typeface="Arial" charset="0"/>
              </a:rPr>
              <a:t>ΣΤΟ  </a:t>
            </a:r>
            <a:r>
              <a:rPr lang="el-GR" altLang="el-GR" sz="2400" b="1">
                <a:solidFill>
                  <a:srgbClr val="FF0000"/>
                </a:solidFill>
                <a:latin typeface="Arial" charset="0"/>
              </a:rPr>
              <a:t>ΕΙΔΙΚΟ</a:t>
            </a:r>
          </a:p>
        </p:txBody>
      </p:sp>
      <p:sp>
        <p:nvSpPr>
          <p:cNvPr id="38918" name="TextBox 9"/>
          <p:cNvSpPr txBox="1">
            <a:spLocks noChangeArrowheads="1"/>
          </p:cNvSpPr>
          <p:nvPr/>
        </p:nvSpPr>
        <p:spPr bwMode="auto">
          <a:xfrm>
            <a:off x="1944688" y="57150"/>
            <a:ext cx="503237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l-GR" altLang="el-GR" sz="1800">
                <a:latin typeface="Arial" charset="0"/>
              </a:rPr>
              <a:t>ΑΠΌ   </a:t>
            </a:r>
            <a:r>
              <a:rPr lang="el-GR" altLang="el-GR" sz="2400" b="1">
                <a:solidFill>
                  <a:schemeClr val="accent1"/>
                </a:solidFill>
                <a:latin typeface="Arial" charset="0"/>
              </a:rPr>
              <a:t>ΤΟ ΕΥΚΟΛΟ   </a:t>
            </a:r>
            <a:r>
              <a:rPr lang="el-GR" altLang="el-GR" sz="1800">
                <a:latin typeface="Arial" charset="0"/>
              </a:rPr>
              <a:t>ΣΤΟ   </a:t>
            </a:r>
            <a:r>
              <a:rPr lang="el-GR" altLang="el-GR" sz="2400" b="1">
                <a:solidFill>
                  <a:srgbClr val="FF0000"/>
                </a:solidFill>
                <a:latin typeface="Arial" charset="0"/>
              </a:rPr>
              <a:t>ΔΥΣΚΟΛΟ</a:t>
            </a:r>
            <a:endParaRPr lang="el-GR" altLang="el-GR" b="1">
              <a:solidFill>
                <a:srgbClr val="FF0000"/>
              </a:solidFill>
              <a:latin typeface="Arial" charset="0"/>
            </a:endParaRPr>
          </a:p>
        </p:txBody>
      </p:sp>
      <p:pic>
        <p:nvPicPr>
          <p:cNvPr id="38920" name="Picture 9" descr="Αποτέλεσμα εικόνας για muai tai train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0750" y="2171700"/>
            <a:ext cx="2765425"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Picture 11" descr="Αποτέλεσμα εικόνας για push ups"/>
          <p:cNvPicPr>
            <a:picLocks noChangeAspect="1" noChangeArrowheads="1"/>
          </p:cNvPicPr>
          <p:nvPr/>
        </p:nvPicPr>
        <p:blipFill>
          <a:blip r:embed="rId6">
            <a:extLst>
              <a:ext uri="{28A0092B-C50C-407E-A947-70E740481C1C}">
                <a14:useLocalDpi xmlns:a14="http://schemas.microsoft.com/office/drawing/2010/main" val="0"/>
              </a:ext>
            </a:extLst>
          </a:blip>
          <a:srcRect b="42775"/>
          <a:stretch>
            <a:fillRect/>
          </a:stretch>
        </p:blipFill>
        <p:spPr bwMode="auto">
          <a:xfrm>
            <a:off x="304800" y="2266950"/>
            <a:ext cx="3167063"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Ραβδωτό δεξιό βέλος 9"/>
          <p:cNvSpPr/>
          <p:nvPr/>
        </p:nvSpPr>
        <p:spPr>
          <a:xfrm>
            <a:off x="3619500" y="1922463"/>
            <a:ext cx="2381250" cy="554037"/>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solidFill>
                <a:srgbClr val="FF0000"/>
              </a:solidFill>
            </a:endParaRPr>
          </a:p>
        </p:txBody>
      </p:sp>
      <p:sp>
        <p:nvSpPr>
          <p:cNvPr id="11" name="Ραβδωτό δεξιό βέλος 10"/>
          <p:cNvSpPr/>
          <p:nvPr/>
        </p:nvSpPr>
        <p:spPr>
          <a:xfrm>
            <a:off x="3474598" y="5127625"/>
            <a:ext cx="2379662" cy="554038"/>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solidFill>
                <a:srgbClr val="FF0000"/>
              </a:solidFill>
            </a:endParaRPr>
          </a:p>
        </p:txBody>
      </p:sp>
      <p:pic>
        <p:nvPicPr>
          <p:cNvPr id="7170"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7652"/>
          <a:stretch/>
        </p:blipFill>
        <p:spPr bwMode="auto">
          <a:xfrm>
            <a:off x="6228159" y="4598194"/>
            <a:ext cx="2282031" cy="2107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186655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Τίτλος 1"/>
          <p:cNvSpPr>
            <a:spLocks noGrp="1"/>
          </p:cNvSpPr>
          <p:nvPr>
            <p:ph type="title"/>
          </p:nvPr>
        </p:nvSpPr>
        <p:spPr/>
        <p:txBody>
          <a:bodyPr/>
          <a:lstStyle/>
          <a:p>
            <a:r>
              <a:rPr lang="el-GR" altLang="el-GR" dirty="0" smtClean="0"/>
              <a:t>ΑΡΧΕΣ ΤΗΣ ΠΡΟΠΟΝΗΤΙΚΗΣ</a:t>
            </a:r>
          </a:p>
        </p:txBody>
      </p:sp>
      <p:sp>
        <p:nvSpPr>
          <p:cNvPr id="39939" name="Θέση περιεχομένου 2"/>
          <p:cNvSpPr>
            <a:spLocks noGrp="1"/>
          </p:cNvSpPr>
          <p:nvPr>
            <p:ph idx="1"/>
          </p:nvPr>
        </p:nvSpPr>
        <p:spPr>
          <a:xfrm>
            <a:off x="228600" y="1600200"/>
            <a:ext cx="8915400" cy="4525963"/>
          </a:xfrm>
        </p:spPr>
        <p:txBody>
          <a:bodyPr/>
          <a:lstStyle/>
          <a:p>
            <a:r>
              <a:rPr lang="el-GR" altLang="el-GR" smtClean="0"/>
              <a:t>ΑΡΧΗ ΤΗΣ ΣΥΝΕΧΕΙΑΣ Ή ΤΗΣ ΕΠΑΝΑΛΗΨΗΣ</a:t>
            </a:r>
          </a:p>
          <a:p>
            <a:r>
              <a:rPr lang="el-GR" altLang="el-GR" smtClean="0"/>
              <a:t>ΑΡΧΗ ΤΗΣ ΣΤΑΔΙΑΚΉΣ ΑΥΞΗΣΗΣ ΤΗΣ ΕΠΙΒΑΡΥΝΣΗΣ</a:t>
            </a:r>
          </a:p>
          <a:p>
            <a:r>
              <a:rPr lang="el-GR" altLang="el-GR" b="1" smtClean="0"/>
              <a:t>ΑΡΧΗ ΤΟΥ ΥΠΕΡΣΥΜΨΗΦΙΣΜΟΥ  Ή ΥΠΕΡΑΝΑΠΛΗΡΩΣΗΣ </a:t>
            </a:r>
          </a:p>
          <a:p>
            <a:r>
              <a:rPr lang="el-GR" altLang="el-GR" smtClean="0"/>
              <a:t>ΑΡΧΗ ΤΗΣ ΕΞΕΙΔΙΚΕΥΣΗΣ</a:t>
            </a:r>
          </a:p>
          <a:p>
            <a:r>
              <a:rPr lang="el-GR" altLang="el-GR" smtClean="0"/>
              <a:t>Η ΑΡΧΗ ΤΗΣ ΕΦΙΚΤΟΤΗΤΑΣ</a:t>
            </a:r>
          </a:p>
        </p:txBody>
      </p:sp>
    </p:spTree>
    <p:extLst>
      <p:ext uri="{BB962C8B-B14F-4D97-AF65-F5344CB8AC3E}">
        <p14:creationId xmlns:p14="http://schemas.microsoft.com/office/powerpoint/2010/main" val="3493866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3528" y="23167"/>
            <a:ext cx="8507288" cy="1143000"/>
          </a:xfrm>
        </p:spPr>
        <p:txBody>
          <a:bodyPr>
            <a:noAutofit/>
          </a:bodyPr>
          <a:lstStyle/>
          <a:p>
            <a:r>
              <a:rPr lang="el-GR" sz="2800" b="1" dirty="0">
                <a:solidFill>
                  <a:srgbClr val="C00000"/>
                </a:solidFill>
              </a:rPr>
              <a:t>Ποια είναι η </a:t>
            </a:r>
            <a:r>
              <a:rPr lang="el-GR" sz="2800" b="1" dirty="0" smtClean="0">
                <a:solidFill>
                  <a:srgbClr val="C00000"/>
                </a:solidFill>
              </a:rPr>
              <a:t> σχέση </a:t>
            </a:r>
            <a:r>
              <a:rPr lang="el-GR" sz="2800" b="1" dirty="0">
                <a:solidFill>
                  <a:srgbClr val="C00000"/>
                </a:solidFill>
              </a:rPr>
              <a:t>μεταξύ της αθλητικής </a:t>
            </a:r>
            <a:r>
              <a:rPr lang="el-GR" sz="2800" b="1" dirty="0" smtClean="0">
                <a:solidFill>
                  <a:srgbClr val="C00000"/>
                </a:solidFill>
              </a:rPr>
              <a:t>επιστήμης </a:t>
            </a:r>
            <a:r>
              <a:rPr lang="el-GR" sz="2800" b="1" dirty="0">
                <a:solidFill>
                  <a:srgbClr val="C00000"/>
                </a:solidFill>
              </a:rPr>
              <a:t>με τους προπονητές;</a:t>
            </a:r>
            <a:endParaRPr lang="el-GR" sz="2800" dirty="0">
              <a:solidFill>
                <a:srgbClr val="C00000"/>
              </a:solidFill>
            </a:endParaRPr>
          </a:p>
        </p:txBody>
      </p:sp>
      <p:sp>
        <p:nvSpPr>
          <p:cNvPr id="3" name="Θέση περιεχομένου 2"/>
          <p:cNvSpPr>
            <a:spLocks noGrp="1"/>
          </p:cNvSpPr>
          <p:nvPr>
            <p:ph idx="1"/>
          </p:nvPr>
        </p:nvSpPr>
        <p:spPr>
          <a:xfrm>
            <a:off x="395536" y="980728"/>
            <a:ext cx="8492428" cy="1368152"/>
          </a:xfrm>
        </p:spPr>
        <p:txBody>
          <a:bodyPr>
            <a:normAutofit fontScale="92500"/>
          </a:bodyPr>
          <a:lstStyle/>
          <a:p>
            <a:pPr marL="0" indent="0">
              <a:buNone/>
            </a:pPr>
            <a:r>
              <a:rPr lang="el-GR" sz="2000" b="1" dirty="0" smtClean="0"/>
              <a:t>Υπάρχει μεγάλη απόσταση μεταξύ της αθλητικής επιστήμης και ειδικότερα της προπονητικής με τη συντριπτική πλειοψηφία του προπονητικού δυναμικού.</a:t>
            </a:r>
          </a:p>
          <a:p>
            <a:pPr marL="0" indent="0">
              <a:buNone/>
            </a:pPr>
            <a:r>
              <a:rPr lang="el-GR" sz="2000" b="1" dirty="0" smtClean="0"/>
              <a:t>Οι λόγοι αποστασιοποίησης του προπονητή από την αθλητική επιστήμη (θεωρία-</a:t>
            </a:r>
            <a:r>
              <a:rPr lang="el-GR" sz="2000" b="1" dirty="0" err="1" smtClean="0"/>
              <a:t>πράξ</a:t>
            </a:r>
            <a:r>
              <a:rPr lang="el-GR" sz="2000" b="1" dirty="0" smtClean="0"/>
              <a:t>η) εντοπίζονται στα εξής:</a:t>
            </a:r>
            <a:endParaRPr lang="el-GR" sz="2000" b="1" dirty="0"/>
          </a:p>
        </p:txBody>
      </p:sp>
      <p:graphicFrame>
        <p:nvGraphicFramePr>
          <p:cNvPr id="5" name="Πίνακας 4"/>
          <p:cNvGraphicFramePr>
            <a:graphicFrameLocks noGrp="1"/>
          </p:cNvGraphicFramePr>
          <p:nvPr>
            <p:extLst>
              <p:ext uri="{D42A27DB-BD31-4B8C-83A1-F6EECF244321}">
                <p14:modId xmlns:p14="http://schemas.microsoft.com/office/powerpoint/2010/main" val="1962879063"/>
              </p:ext>
            </p:extLst>
          </p:nvPr>
        </p:nvGraphicFramePr>
        <p:xfrm>
          <a:off x="251520" y="2348880"/>
          <a:ext cx="8568952" cy="4236720"/>
        </p:xfrm>
        <a:graphic>
          <a:graphicData uri="http://schemas.openxmlformats.org/drawingml/2006/table">
            <a:tbl>
              <a:tblPr firstRow="1" bandRow="1">
                <a:tableStyleId>{2D5ABB26-0587-4C30-8999-92F81FD0307C}</a:tableStyleId>
              </a:tblPr>
              <a:tblGrid>
                <a:gridCol w="8568952"/>
              </a:tblGrid>
              <a:tr h="370840">
                <a:tc>
                  <a:txBody>
                    <a:bodyPr/>
                    <a:lstStyle/>
                    <a:p>
                      <a:pPr marL="285750" indent="-285750">
                        <a:buFont typeface="Arial" panose="020B0604020202020204" pitchFamily="34" charset="0"/>
                        <a:buChar char="•"/>
                      </a:pPr>
                      <a:r>
                        <a:rPr lang="el-GR" sz="2000" dirty="0" smtClean="0"/>
                        <a:t>Οι προπονητές πιστεύουν ότι η προπονητική είναι η θεωρία των δικών τους ενεργειών</a:t>
                      </a:r>
                      <a:r>
                        <a:rPr lang="el-GR" sz="2000" baseline="0" dirty="0" smtClean="0"/>
                        <a:t> </a:t>
                      </a:r>
                      <a:r>
                        <a:rPr lang="el-GR" sz="2000" dirty="0" smtClean="0"/>
                        <a:t>και συνηθειών. Δεν συνειδητοποιούν ότι η εκτέλεση αποτελεσματικών</a:t>
                      </a:r>
                      <a:r>
                        <a:rPr lang="el-GR" sz="2000" baseline="0" dirty="0" smtClean="0"/>
                        <a:t> </a:t>
                      </a:r>
                      <a:r>
                        <a:rPr lang="el-GR" sz="2000" dirty="0" smtClean="0"/>
                        <a:t>ενεργειών προϋποθέτει τη σύνθεση των ατομικών εμπειριών με τα θεωρητικά δεδομένα της</a:t>
                      </a:r>
                      <a:r>
                        <a:rPr lang="el-GR" sz="2000" baseline="0" dirty="0" smtClean="0"/>
                        <a:t> </a:t>
                      </a:r>
                      <a:r>
                        <a:rPr lang="el-GR" sz="2000" dirty="0" smtClean="0"/>
                        <a:t>προπονητικής.</a:t>
                      </a:r>
                      <a:endParaRPr lang="el-GR" sz="2000" dirty="0"/>
                    </a:p>
                  </a:txBody>
                  <a:tcPr/>
                </a:tc>
              </a:tr>
              <a:tr h="370840">
                <a:tc>
                  <a:txBody>
                    <a:bodyPr/>
                    <a:lstStyle/>
                    <a:p>
                      <a:pPr marL="285750" indent="-285750">
                        <a:buFont typeface="Arial" panose="020B0604020202020204" pitchFamily="34" charset="0"/>
                        <a:buChar char="•"/>
                      </a:pPr>
                      <a:r>
                        <a:rPr lang="el-GR" sz="2000" dirty="0" smtClean="0"/>
                        <a:t>Η επιστημονική αρθρογραφία και βιβλιογραφία που σχετίζεται με την προπόνηση δύσκολα γίνεται κατανοητή από τους προπονητές λόγω της δομής τους και της γλώσσας</a:t>
                      </a:r>
                      <a:r>
                        <a:rPr lang="el-GR" sz="2000" baseline="0" dirty="0" smtClean="0"/>
                        <a:t> </a:t>
                      </a:r>
                      <a:r>
                        <a:rPr lang="el-GR" sz="2000" dirty="0" smtClean="0"/>
                        <a:t>που χρησιμοποιείται. Επίσης στις περισσότερες περιπτώσεις δεν γίνονται υποδείξεις για</a:t>
                      </a:r>
                      <a:r>
                        <a:rPr lang="el-GR" sz="2000" baseline="0" dirty="0" smtClean="0"/>
                        <a:t> </a:t>
                      </a:r>
                      <a:r>
                        <a:rPr lang="el-GR" sz="2000" dirty="0" smtClean="0"/>
                        <a:t>τη μεταφορά των επιστημονικών γνώσεων στην πράξη με αποτέλεσμα οι προπονητές</a:t>
                      </a:r>
                      <a:r>
                        <a:rPr lang="el-GR" sz="2000" baseline="0" dirty="0" smtClean="0"/>
                        <a:t> </a:t>
                      </a:r>
                      <a:r>
                        <a:rPr lang="el-GR" sz="2000" dirty="0" smtClean="0"/>
                        <a:t>να τις θεωρούν άχρηστες.</a:t>
                      </a:r>
                      <a:endParaRPr lang="el-GR" sz="2000" dirty="0"/>
                    </a:p>
                  </a:txBody>
                  <a:tcPr/>
                </a:tc>
              </a:tr>
              <a:tr h="370840">
                <a:tc>
                  <a:txBody>
                    <a:bodyPr/>
                    <a:lstStyle/>
                    <a:p>
                      <a:pPr marL="285750" indent="-285750">
                        <a:buFont typeface="Arial" panose="020B0604020202020204" pitchFamily="34" charset="0"/>
                        <a:buChar char="•"/>
                      </a:pPr>
                      <a:r>
                        <a:rPr lang="el-GR" sz="2000" dirty="0" smtClean="0"/>
                        <a:t>Οι προπονητές δεν έχουν ικανοποιητικό θεωρητικό υπόβαθρο της αθλητικής επιστήμης</a:t>
                      </a:r>
                      <a:r>
                        <a:rPr lang="el-GR" sz="2000" baseline="0" dirty="0" smtClean="0"/>
                        <a:t> </a:t>
                      </a:r>
                      <a:r>
                        <a:rPr lang="el-GR" sz="2000" dirty="0" smtClean="0"/>
                        <a:t>και της προπονητικής με αποτέλεσμα να μην μπορούν να κατανοήσουν τα επιστημονικά</a:t>
                      </a:r>
                      <a:r>
                        <a:rPr lang="el-GR" sz="2000" baseline="0" dirty="0" smtClean="0"/>
                        <a:t> </a:t>
                      </a:r>
                      <a:r>
                        <a:rPr lang="el-GR" sz="2000" dirty="0" smtClean="0"/>
                        <a:t>δεδομένα που τους προσφέρονται.</a:t>
                      </a:r>
                      <a:endParaRPr lang="el-GR" sz="2000" dirty="0"/>
                    </a:p>
                  </a:txBody>
                  <a:tcPr/>
                </a:tc>
              </a:tr>
            </a:tbl>
          </a:graphicData>
        </a:graphic>
      </p:graphicFrame>
    </p:spTree>
    <p:extLst>
      <p:ext uri="{BB962C8B-B14F-4D97-AF65-F5344CB8AC3E}">
        <p14:creationId xmlns:p14="http://schemas.microsoft.com/office/powerpoint/2010/main" val="372414891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Τίτλος 1"/>
          <p:cNvSpPr>
            <a:spLocks noGrp="1"/>
          </p:cNvSpPr>
          <p:nvPr>
            <p:ph type="title"/>
          </p:nvPr>
        </p:nvSpPr>
        <p:spPr/>
        <p:txBody>
          <a:bodyPr/>
          <a:lstStyle/>
          <a:p>
            <a:endParaRPr lang="el-GR" altLang="el-GR" smtClean="0"/>
          </a:p>
        </p:txBody>
      </p:sp>
      <p:pic>
        <p:nvPicPr>
          <p:cNvPr id="4096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0" y="2133600"/>
            <a:ext cx="7181850" cy="38909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9190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Τίτλος 1"/>
          <p:cNvSpPr>
            <a:spLocks noGrp="1"/>
          </p:cNvSpPr>
          <p:nvPr>
            <p:ph type="title"/>
          </p:nvPr>
        </p:nvSpPr>
        <p:spPr/>
        <p:txBody>
          <a:bodyPr/>
          <a:lstStyle/>
          <a:p>
            <a:r>
              <a:rPr lang="el-GR" altLang="el-GR" sz="4000" b="1" smtClean="0"/>
              <a:t>ΑΡΧΗ ΤΗΣ ΥΠΕΡΑΝΑΠΛΗΡΩΣΗΣ</a:t>
            </a:r>
          </a:p>
        </p:txBody>
      </p:sp>
      <p:pic>
        <p:nvPicPr>
          <p:cNvPr id="4198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9750" y="1196975"/>
            <a:ext cx="8188325" cy="534511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560769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Τίτλος 1"/>
          <p:cNvSpPr>
            <a:spLocks noGrp="1"/>
          </p:cNvSpPr>
          <p:nvPr>
            <p:ph type="title"/>
          </p:nvPr>
        </p:nvSpPr>
        <p:spPr/>
        <p:txBody>
          <a:bodyPr/>
          <a:lstStyle/>
          <a:p>
            <a:endParaRPr lang="el-GR" altLang="el-GR" smtClean="0"/>
          </a:p>
        </p:txBody>
      </p:sp>
      <p:pic>
        <p:nvPicPr>
          <p:cNvPr id="4403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95288" y="1757363"/>
            <a:ext cx="8353425" cy="47672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505948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Τίτλος 1"/>
          <p:cNvSpPr>
            <a:spLocks noGrp="1"/>
          </p:cNvSpPr>
          <p:nvPr>
            <p:ph type="title"/>
          </p:nvPr>
        </p:nvSpPr>
        <p:spPr/>
        <p:txBody>
          <a:bodyPr/>
          <a:lstStyle/>
          <a:p>
            <a:endParaRPr lang="el-GR" altLang="el-GR" smtClean="0"/>
          </a:p>
        </p:txBody>
      </p:sp>
      <p:pic>
        <p:nvPicPr>
          <p:cNvPr id="4505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38175" y="549275"/>
            <a:ext cx="7867650" cy="53276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39344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Τίτλος 1"/>
          <p:cNvSpPr>
            <a:spLocks noGrp="1"/>
          </p:cNvSpPr>
          <p:nvPr>
            <p:ph type="title"/>
          </p:nvPr>
        </p:nvSpPr>
        <p:spPr/>
        <p:txBody>
          <a:bodyPr/>
          <a:lstStyle/>
          <a:p>
            <a:endParaRPr lang="el-GR" altLang="el-GR" smtClean="0"/>
          </a:p>
        </p:txBody>
      </p:sp>
      <p:cxnSp>
        <p:nvCxnSpPr>
          <p:cNvPr id="5" name="Ευθεία γραμμή σύνδεσης 4"/>
          <p:cNvCxnSpPr/>
          <p:nvPr/>
        </p:nvCxnSpPr>
        <p:spPr>
          <a:xfrm>
            <a:off x="971550" y="2349500"/>
            <a:ext cx="0" cy="309562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 name="Ευθεία γραμμή σύνδεσης 5"/>
          <p:cNvCxnSpPr/>
          <p:nvPr/>
        </p:nvCxnSpPr>
        <p:spPr>
          <a:xfrm>
            <a:off x="971550" y="3789363"/>
            <a:ext cx="619283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Ελεύθερη σχεδίαση 9"/>
          <p:cNvSpPr/>
          <p:nvPr/>
        </p:nvSpPr>
        <p:spPr>
          <a:xfrm>
            <a:off x="1690688" y="3506788"/>
            <a:ext cx="1316037" cy="1239837"/>
          </a:xfrm>
          <a:custGeom>
            <a:avLst/>
            <a:gdLst>
              <a:gd name="connsiteX0" fmla="*/ 0 w 942109"/>
              <a:gd name="connsiteY0" fmla="*/ 142459 h 670045"/>
              <a:gd name="connsiteX1" fmla="*/ 138545 w 942109"/>
              <a:gd name="connsiteY1" fmla="*/ 668932 h 670045"/>
              <a:gd name="connsiteX2" fmla="*/ 457200 w 942109"/>
              <a:gd name="connsiteY2" fmla="*/ 17768 h 670045"/>
              <a:gd name="connsiteX3" fmla="*/ 942109 w 942109"/>
              <a:gd name="connsiteY3" fmla="*/ 170168 h 670045"/>
              <a:gd name="connsiteX4" fmla="*/ 942109 w 942109"/>
              <a:gd name="connsiteY4" fmla="*/ 170168 h 670045"/>
              <a:gd name="connsiteX5" fmla="*/ 942109 w 942109"/>
              <a:gd name="connsiteY5" fmla="*/ 170168 h 670045"/>
              <a:gd name="connsiteX0" fmla="*/ 0 w 942109"/>
              <a:gd name="connsiteY0" fmla="*/ 142459 h 670045"/>
              <a:gd name="connsiteX1" fmla="*/ 263236 w 942109"/>
              <a:gd name="connsiteY1" fmla="*/ 668932 h 670045"/>
              <a:gd name="connsiteX2" fmla="*/ 457200 w 942109"/>
              <a:gd name="connsiteY2" fmla="*/ 17768 h 670045"/>
              <a:gd name="connsiteX3" fmla="*/ 942109 w 942109"/>
              <a:gd name="connsiteY3" fmla="*/ 170168 h 670045"/>
              <a:gd name="connsiteX4" fmla="*/ 942109 w 942109"/>
              <a:gd name="connsiteY4" fmla="*/ 170168 h 670045"/>
              <a:gd name="connsiteX5" fmla="*/ 942109 w 942109"/>
              <a:gd name="connsiteY5" fmla="*/ 170168 h 670045"/>
              <a:gd name="connsiteX0" fmla="*/ 0 w 942109"/>
              <a:gd name="connsiteY0" fmla="*/ 142459 h 670045"/>
              <a:gd name="connsiteX1" fmla="*/ 263236 w 942109"/>
              <a:gd name="connsiteY1" fmla="*/ 668932 h 670045"/>
              <a:gd name="connsiteX2" fmla="*/ 457200 w 942109"/>
              <a:gd name="connsiteY2" fmla="*/ 17768 h 670045"/>
              <a:gd name="connsiteX3" fmla="*/ 942109 w 942109"/>
              <a:gd name="connsiteY3" fmla="*/ 170168 h 670045"/>
              <a:gd name="connsiteX4" fmla="*/ 942109 w 942109"/>
              <a:gd name="connsiteY4" fmla="*/ 170168 h 670045"/>
              <a:gd name="connsiteX5" fmla="*/ 942109 w 942109"/>
              <a:gd name="connsiteY5" fmla="*/ 138018 h 670045"/>
              <a:gd name="connsiteX0" fmla="*/ 0 w 942109"/>
              <a:gd name="connsiteY0" fmla="*/ 142459 h 670045"/>
              <a:gd name="connsiteX1" fmla="*/ 263236 w 942109"/>
              <a:gd name="connsiteY1" fmla="*/ 668932 h 670045"/>
              <a:gd name="connsiteX2" fmla="*/ 457200 w 942109"/>
              <a:gd name="connsiteY2" fmla="*/ 17768 h 670045"/>
              <a:gd name="connsiteX3" fmla="*/ 942109 w 942109"/>
              <a:gd name="connsiteY3" fmla="*/ 170168 h 670045"/>
              <a:gd name="connsiteX4" fmla="*/ 942109 w 942109"/>
              <a:gd name="connsiteY4" fmla="*/ 138018 h 670045"/>
              <a:gd name="connsiteX0" fmla="*/ 0 w 942109"/>
              <a:gd name="connsiteY0" fmla="*/ 142459 h 670045"/>
              <a:gd name="connsiteX1" fmla="*/ 263236 w 942109"/>
              <a:gd name="connsiteY1" fmla="*/ 668932 h 670045"/>
              <a:gd name="connsiteX2" fmla="*/ 457200 w 942109"/>
              <a:gd name="connsiteY2" fmla="*/ 17768 h 670045"/>
              <a:gd name="connsiteX3" fmla="*/ 942109 w 942109"/>
              <a:gd name="connsiteY3" fmla="*/ 170168 h 670045"/>
            </a:gdLst>
            <a:ahLst/>
            <a:cxnLst>
              <a:cxn ang="0">
                <a:pos x="connsiteX0" y="connsiteY0"/>
              </a:cxn>
              <a:cxn ang="0">
                <a:pos x="connsiteX1" y="connsiteY1"/>
              </a:cxn>
              <a:cxn ang="0">
                <a:pos x="connsiteX2" y="connsiteY2"/>
              </a:cxn>
              <a:cxn ang="0">
                <a:pos x="connsiteX3" y="connsiteY3"/>
              </a:cxn>
            </a:cxnLst>
            <a:rect l="l" t="t" r="r" b="b"/>
            <a:pathLst>
              <a:path w="942109" h="670045">
                <a:moveTo>
                  <a:pt x="0" y="142459"/>
                </a:moveTo>
                <a:cubicBezTo>
                  <a:pt x="31172" y="416086"/>
                  <a:pt x="187036" y="689714"/>
                  <a:pt x="263236" y="668932"/>
                </a:cubicBezTo>
                <a:cubicBezTo>
                  <a:pt x="339436" y="648150"/>
                  <a:pt x="344055" y="100895"/>
                  <a:pt x="457200" y="17768"/>
                </a:cubicBezTo>
                <a:cubicBezTo>
                  <a:pt x="570345" y="-65359"/>
                  <a:pt x="942109" y="170168"/>
                  <a:pt x="942109" y="170168"/>
                </a:cubicBezTo>
              </a:path>
            </a:pathLst>
          </a:custGeom>
          <a:noFill/>
          <a:ln w="571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12" name="Ελεύθερη σχεδίαση 11"/>
          <p:cNvSpPr/>
          <p:nvPr/>
        </p:nvSpPr>
        <p:spPr>
          <a:xfrm>
            <a:off x="1690688" y="3506788"/>
            <a:ext cx="2736850" cy="1219200"/>
          </a:xfrm>
          <a:custGeom>
            <a:avLst/>
            <a:gdLst>
              <a:gd name="connsiteX0" fmla="*/ 0 w 942109"/>
              <a:gd name="connsiteY0" fmla="*/ 142459 h 670045"/>
              <a:gd name="connsiteX1" fmla="*/ 138545 w 942109"/>
              <a:gd name="connsiteY1" fmla="*/ 668932 h 670045"/>
              <a:gd name="connsiteX2" fmla="*/ 457200 w 942109"/>
              <a:gd name="connsiteY2" fmla="*/ 17768 h 670045"/>
              <a:gd name="connsiteX3" fmla="*/ 942109 w 942109"/>
              <a:gd name="connsiteY3" fmla="*/ 170168 h 670045"/>
              <a:gd name="connsiteX4" fmla="*/ 942109 w 942109"/>
              <a:gd name="connsiteY4" fmla="*/ 170168 h 670045"/>
              <a:gd name="connsiteX5" fmla="*/ 942109 w 942109"/>
              <a:gd name="connsiteY5" fmla="*/ 170168 h 670045"/>
              <a:gd name="connsiteX0" fmla="*/ 0 w 942109"/>
              <a:gd name="connsiteY0" fmla="*/ 135771 h 533854"/>
              <a:gd name="connsiteX1" fmla="*/ 312559 w 942109"/>
              <a:gd name="connsiteY1" fmla="*/ 531871 h 533854"/>
              <a:gd name="connsiteX2" fmla="*/ 457200 w 942109"/>
              <a:gd name="connsiteY2" fmla="*/ 11080 h 533854"/>
              <a:gd name="connsiteX3" fmla="*/ 942109 w 942109"/>
              <a:gd name="connsiteY3" fmla="*/ 163480 h 533854"/>
              <a:gd name="connsiteX4" fmla="*/ 942109 w 942109"/>
              <a:gd name="connsiteY4" fmla="*/ 163480 h 533854"/>
              <a:gd name="connsiteX5" fmla="*/ 942109 w 942109"/>
              <a:gd name="connsiteY5" fmla="*/ 163480 h 533854"/>
              <a:gd name="connsiteX0" fmla="*/ 0 w 942109"/>
              <a:gd name="connsiteY0" fmla="*/ 136923 h 535006"/>
              <a:gd name="connsiteX1" fmla="*/ 312559 w 942109"/>
              <a:gd name="connsiteY1" fmla="*/ 533023 h 535006"/>
              <a:gd name="connsiteX2" fmla="*/ 718221 w 942109"/>
              <a:gd name="connsiteY2" fmla="*/ 12232 h 535006"/>
              <a:gd name="connsiteX3" fmla="*/ 942109 w 942109"/>
              <a:gd name="connsiteY3" fmla="*/ 164632 h 535006"/>
              <a:gd name="connsiteX4" fmla="*/ 942109 w 942109"/>
              <a:gd name="connsiteY4" fmla="*/ 164632 h 535006"/>
              <a:gd name="connsiteX5" fmla="*/ 942109 w 942109"/>
              <a:gd name="connsiteY5" fmla="*/ 164632 h 535006"/>
              <a:gd name="connsiteX0" fmla="*/ 0 w 942109"/>
              <a:gd name="connsiteY0" fmla="*/ 136923 h 535006"/>
              <a:gd name="connsiteX1" fmla="*/ 312559 w 942109"/>
              <a:gd name="connsiteY1" fmla="*/ 533023 h 535006"/>
              <a:gd name="connsiteX2" fmla="*/ 718221 w 942109"/>
              <a:gd name="connsiteY2" fmla="*/ 12232 h 535006"/>
              <a:gd name="connsiteX3" fmla="*/ 942109 w 942109"/>
              <a:gd name="connsiteY3" fmla="*/ 164632 h 535006"/>
              <a:gd name="connsiteX4" fmla="*/ 942109 w 942109"/>
              <a:gd name="connsiteY4" fmla="*/ 164632 h 535006"/>
              <a:gd name="connsiteX5" fmla="*/ 927607 w 942109"/>
              <a:gd name="connsiteY5" fmla="*/ 141626 h 535006"/>
              <a:gd name="connsiteX0" fmla="*/ 0 w 942109"/>
              <a:gd name="connsiteY0" fmla="*/ 142298 h 639337"/>
              <a:gd name="connsiteX1" fmla="*/ 352309 w 942109"/>
              <a:gd name="connsiteY1" fmla="*/ 638095 h 639337"/>
              <a:gd name="connsiteX2" fmla="*/ 718221 w 942109"/>
              <a:gd name="connsiteY2" fmla="*/ 17607 h 639337"/>
              <a:gd name="connsiteX3" fmla="*/ 942109 w 942109"/>
              <a:gd name="connsiteY3" fmla="*/ 170007 h 639337"/>
              <a:gd name="connsiteX4" fmla="*/ 942109 w 942109"/>
              <a:gd name="connsiteY4" fmla="*/ 170007 h 639337"/>
              <a:gd name="connsiteX5" fmla="*/ 927607 w 942109"/>
              <a:gd name="connsiteY5" fmla="*/ 147001 h 639337"/>
              <a:gd name="connsiteX0" fmla="*/ 0 w 942109"/>
              <a:gd name="connsiteY0" fmla="*/ 142298 h 639337"/>
              <a:gd name="connsiteX1" fmla="*/ 352309 w 942109"/>
              <a:gd name="connsiteY1" fmla="*/ 638095 h 639337"/>
              <a:gd name="connsiteX2" fmla="*/ 718221 w 942109"/>
              <a:gd name="connsiteY2" fmla="*/ 17607 h 639337"/>
              <a:gd name="connsiteX3" fmla="*/ 942109 w 942109"/>
              <a:gd name="connsiteY3" fmla="*/ 170007 h 639337"/>
              <a:gd name="connsiteX4" fmla="*/ 942109 w 942109"/>
              <a:gd name="connsiteY4" fmla="*/ 170007 h 639337"/>
              <a:gd name="connsiteX0" fmla="*/ 0 w 942109"/>
              <a:gd name="connsiteY0" fmla="*/ 129410 h 630140"/>
              <a:gd name="connsiteX1" fmla="*/ 352309 w 942109"/>
              <a:gd name="connsiteY1" fmla="*/ 625207 h 630140"/>
              <a:gd name="connsiteX2" fmla="*/ 533794 w 942109"/>
              <a:gd name="connsiteY2" fmla="*/ 361758 h 630140"/>
              <a:gd name="connsiteX3" fmla="*/ 718221 w 942109"/>
              <a:gd name="connsiteY3" fmla="*/ 4719 h 630140"/>
              <a:gd name="connsiteX4" fmla="*/ 942109 w 942109"/>
              <a:gd name="connsiteY4" fmla="*/ 157119 h 630140"/>
              <a:gd name="connsiteX5" fmla="*/ 942109 w 942109"/>
              <a:gd name="connsiteY5" fmla="*/ 157119 h 630140"/>
              <a:gd name="connsiteX0" fmla="*/ 0 w 942109"/>
              <a:gd name="connsiteY0" fmla="*/ 129410 h 630140"/>
              <a:gd name="connsiteX1" fmla="*/ 306880 w 942109"/>
              <a:gd name="connsiteY1" fmla="*/ 625207 h 630140"/>
              <a:gd name="connsiteX2" fmla="*/ 533794 w 942109"/>
              <a:gd name="connsiteY2" fmla="*/ 361758 h 630140"/>
              <a:gd name="connsiteX3" fmla="*/ 718221 w 942109"/>
              <a:gd name="connsiteY3" fmla="*/ 4719 h 630140"/>
              <a:gd name="connsiteX4" fmla="*/ 942109 w 942109"/>
              <a:gd name="connsiteY4" fmla="*/ 157119 h 630140"/>
              <a:gd name="connsiteX5" fmla="*/ 942109 w 942109"/>
              <a:gd name="connsiteY5" fmla="*/ 157119 h 630140"/>
              <a:gd name="connsiteX0" fmla="*/ 0 w 942109"/>
              <a:gd name="connsiteY0" fmla="*/ 129410 h 675335"/>
              <a:gd name="connsiteX1" fmla="*/ 306880 w 942109"/>
              <a:gd name="connsiteY1" fmla="*/ 671221 h 675335"/>
              <a:gd name="connsiteX2" fmla="*/ 533794 w 942109"/>
              <a:gd name="connsiteY2" fmla="*/ 361758 h 675335"/>
              <a:gd name="connsiteX3" fmla="*/ 718221 w 942109"/>
              <a:gd name="connsiteY3" fmla="*/ 4719 h 675335"/>
              <a:gd name="connsiteX4" fmla="*/ 942109 w 942109"/>
              <a:gd name="connsiteY4" fmla="*/ 157119 h 675335"/>
              <a:gd name="connsiteX5" fmla="*/ 942109 w 942109"/>
              <a:gd name="connsiteY5" fmla="*/ 157119 h 67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2109" h="675335">
                <a:moveTo>
                  <a:pt x="0" y="129410"/>
                </a:moveTo>
                <a:cubicBezTo>
                  <a:pt x="31172" y="403037"/>
                  <a:pt x="217914" y="632496"/>
                  <a:pt x="306880" y="671221"/>
                </a:cubicBezTo>
                <a:cubicBezTo>
                  <a:pt x="395846" y="709946"/>
                  <a:pt x="472809" y="465173"/>
                  <a:pt x="533794" y="361758"/>
                </a:cubicBezTo>
                <a:cubicBezTo>
                  <a:pt x="594779" y="258343"/>
                  <a:pt x="650169" y="38826"/>
                  <a:pt x="718221" y="4719"/>
                </a:cubicBezTo>
                <a:cubicBezTo>
                  <a:pt x="786274" y="-29388"/>
                  <a:pt x="904795" y="131719"/>
                  <a:pt x="942109" y="157119"/>
                </a:cubicBezTo>
                <a:lnTo>
                  <a:pt x="942109" y="157119"/>
                </a:lnTo>
              </a:path>
            </a:pathLst>
          </a:custGeom>
          <a:noFill/>
          <a:ln w="57150">
            <a:solidFill>
              <a:srgbClr val="00B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13" name="Ελεύθερη σχεδίαση 12"/>
          <p:cNvSpPr/>
          <p:nvPr/>
        </p:nvSpPr>
        <p:spPr>
          <a:xfrm>
            <a:off x="1690688" y="3475038"/>
            <a:ext cx="4845050" cy="1195387"/>
          </a:xfrm>
          <a:custGeom>
            <a:avLst/>
            <a:gdLst>
              <a:gd name="connsiteX0" fmla="*/ 0 w 942109"/>
              <a:gd name="connsiteY0" fmla="*/ 142459 h 670045"/>
              <a:gd name="connsiteX1" fmla="*/ 138545 w 942109"/>
              <a:gd name="connsiteY1" fmla="*/ 668932 h 670045"/>
              <a:gd name="connsiteX2" fmla="*/ 457200 w 942109"/>
              <a:gd name="connsiteY2" fmla="*/ 17768 h 670045"/>
              <a:gd name="connsiteX3" fmla="*/ 942109 w 942109"/>
              <a:gd name="connsiteY3" fmla="*/ 170168 h 670045"/>
              <a:gd name="connsiteX4" fmla="*/ 942109 w 942109"/>
              <a:gd name="connsiteY4" fmla="*/ 170168 h 670045"/>
              <a:gd name="connsiteX5" fmla="*/ 942109 w 942109"/>
              <a:gd name="connsiteY5" fmla="*/ 170168 h 670045"/>
              <a:gd name="connsiteX0" fmla="*/ 0 w 942109"/>
              <a:gd name="connsiteY0" fmla="*/ 135771 h 533854"/>
              <a:gd name="connsiteX1" fmla="*/ 312559 w 942109"/>
              <a:gd name="connsiteY1" fmla="*/ 531871 h 533854"/>
              <a:gd name="connsiteX2" fmla="*/ 457200 w 942109"/>
              <a:gd name="connsiteY2" fmla="*/ 11080 h 533854"/>
              <a:gd name="connsiteX3" fmla="*/ 942109 w 942109"/>
              <a:gd name="connsiteY3" fmla="*/ 163480 h 533854"/>
              <a:gd name="connsiteX4" fmla="*/ 942109 w 942109"/>
              <a:gd name="connsiteY4" fmla="*/ 163480 h 533854"/>
              <a:gd name="connsiteX5" fmla="*/ 942109 w 942109"/>
              <a:gd name="connsiteY5" fmla="*/ 163480 h 533854"/>
              <a:gd name="connsiteX0" fmla="*/ 0 w 942109"/>
              <a:gd name="connsiteY0" fmla="*/ 136923 h 535006"/>
              <a:gd name="connsiteX1" fmla="*/ 312559 w 942109"/>
              <a:gd name="connsiteY1" fmla="*/ 533023 h 535006"/>
              <a:gd name="connsiteX2" fmla="*/ 718221 w 942109"/>
              <a:gd name="connsiteY2" fmla="*/ 12232 h 535006"/>
              <a:gd name="connsiteX3" fmla="*/ 942109 w 942109"/>
              <a:gd name="connsiteY3" fmla="*/ 164632 h 535006"/>
              <a:gd name="connsiteX4" fmla="*/ 942109 w 942109"/>
              <a:gd name="connsiteY4" fmla="*/ 164632 h 535006"/>
              <a:gd name="connsiteX5" fmla="*/ 942109 w 942109"/>
              <a:gd name="connsiteY5" fmla="*/ 164632 h 535006"/>
              <a:gd name="connsiteX0" fmla="*/ 0 w 942109"/>
              <a:gd name="connsiteY0" fmla="*/ 136923 h 535006"/>
              <a:gd name="connsiteX1" fmla="*/ 312559 w 942109"/>
              <a:gd name="connsiteY1" fmla="*/ 533023 h 535006"/>
              <a:gd name="connsiteX2" fmla="*/ 718221 w 942109"/>
              <a:gd name="connsiteY2" fmla="*/ 12232 h 535006"/>
              <a:gd name="connsiteX3" fmla="*/ 942109 w 942109"/>
              <a:gd name="connsiteY3" fmla="*/ 164632 h 535006"/>
              <a:gd name="connsiteX4" fmla="*/ 942109 w 942109"/>
              <a:gd name="connsiteY4" fmla="*/ 164632 h 535006"/>
              <a:gd name="connsiteX5" fmla="*/ 927607 w 942109"/>
              <a:gd name="connsiteY5" fmla="*/ 141626 h 535006"/>
              <a:gd name="connsiteX0" fmla="*/ 0 w 942109"/>
              <a:gd name="connsiteY0" fmla="*/ 142298 h 639337"/>
              <a:gd name="connsiteX1" fmla="*/ 352309 w 942109"/>
              <a:gd name="connsiteY1" fmla="*/ 638095 h 639337"/>
              <a:gd name="connsiteX2" fmla="*/ 718221 w 942109"/>
              <a:gd name="connsiteY2" fmla="*/ 17607 h 639337"/>
              <a:gd name="connsiteX3" fmla="*/ 942109 w 942109"/>
              <a:gd name="connsiteY3" fmla="*/ 170007 h 639337"/>
              <a:gd name="connsiteX4" fmla="*/ 942109 w 942109"/>
              <a:gd name="connsiteY4" fmla="*/ 170007 h 639337"/>
              <a:gd name="connsiteX5" fmla="*/ 927607 w 942109"/>
              <a:gd name="connsiteY5" fmla="*/ 147001 h 639337"/>
              <a:gd name="connsiteX0" fmla="*/ 0 w 942109"/>
              <a:gd name="connsiteY0" fmla="*/ 134245 h 479539"/>
              <a:gd name="connsiteX1" fmla="*/ 434120 w 942109"/>
              <a:gd name="connsiteY1" fmla="*/ 476663 h 479539"/>
              <a:gd name="connsiteX2" fmla="*/ 718221 w 942109"/>
              <a:gd name="connsiteY2" fmla="*/ 9554 h 479539"/>
              <a:gd name="connsiteX3" fmla="*/ 942109 w 942109"/>
              <a:gd name="connsiteY3" fmla="*/ 161954 h 479539"/>
              <a:gd name="connsiteX4" fmla="*/ 942109 w 942109"/>
              <a:gd name="connsiteY4" fmla="*/ 161954 h 479539"/>
              <a:gd name="connsiteX5" fmla="*/ 927607 w 942109"/>
              <a:gd name="connsiteY5" fmla="*/ 138948 h 479539"/>
              <a:gd name="connsiteX0" fmla="*/ 0 w 947962"/>
              <a:gd name="connsiteY0" fmla="*/ 134245 h 479539"/>
              <a:gd name="connsiteX1" fmla="*/ 434120 w 947962"/>
              <a:gd name="connsiteY1" fmla="*/ 476663 h 479539"/>
              <a:gd name="connsiteX2" fmla="*/ 896071 w 947962"/>
              <a:gd name="connsiteY2" fmla="*/ 9554 h 479539"/>
              <a:gd name="connsiteX3" fmla="*/ 942109 w 947962"/>
              <a:gd name="connsiteY3" fmla="*/ 161954 h 479539"/>
              <a:gd name="connsiteX4" fmla="*/ 942109 w 947962"/>
              <a:gd name="connsiteY4" fmla="*/ 161954 h 479539"/>
              <a:gd name="connsiteX5" fmla="*/ 927607 w 947962"/>
              <a:gd name="connsiteY5" fmla="*/ 138948 h 479539"/>
              <a:gd name="connsiteX0" fmla="*/ 0 w 1180153"/>
              <a:gd name="connsiteY0" fmla="*/ 134245 h 479539"/>
              <a:gd name="connsiteX1" fmla="*/ 434120 w 1180153"/>
              <a:gd name="connsiteY1" fmla="*/ 476663 h 479539"/>
              <a:gd name="connsiteX2" fmla="*/ 896071 w 1180153"/>
              <a:gd name="connsiteY2" fmla="*/ 9554 h 479539"/>
              <a:gd name="connsiteX3" fmla="*/ 942109 w 1180153"/>
              <a:gd name="connsiteY3" fmla="*/ 161954 h 479539"/>
              <a:gd name="connsiteX4" fmla="*/ 942109 w 1180153"/>
              <a:gd name="connsiteY4" fmla="*/ 161954 h 479539"/>
              <a:gd name="connsiteX5" fmla="*/ 1180153 w 1180153"/>
              <a:gd name="connsiteY5" fmla="*/ 115941 h 479539"/>
              <a:gd name="connsiteX0" fmla="*/ 0 w 1180153"/>
              <a:gd name="connsiteY0" fmla="*/ 133786 h 479080"/>
              <a:gd name="connsiteX1" fmla="*/ 434120 w 1180153"/>
              <a:gd name="connsiteY1" fmla="*/ 476204 h 479080"/>
              <a:gd name="connsiteX2" fmla="*/ 896071 w 1180153"/>
              <a:gd name="connsiteY2" fmla="*/ 9095 h 479080"/>
              <a:gd name="connsiteX3" fmla="*/ 942109 w 1180153"/>
              <a:gd name="connsiteY3" fmla="*/ 161495 h 479080"/>
              <a:gd name="connsiteX4" fmla="*/ 1034590 w 1180153"/>
              <a:gd name="connsiteY4" fmla="*/ 92474 h 479080"/>
              <a:gd name="connsiteX5" fmla="*/ 1180153 w 1180153"/>
              <a:gd name="connsiteY5" fmla="*/ 115482 h 479080"/>
              <a:gd name="connsiteX0" fmla="*/ 0 w 1180153"/>
              <a:gd name="connsiteY0" fmla="*/ 147589 h 492883"/>
              <a:gd name="connsiteX1" fmla="*/ 434120 w 1180153"/>
              <a:gd name="connsiteY1" fmla="*/ 490007 h 492883"/>
              <a:gd name="connsiteX2" fmla="*/ 896071 w 1180153"/>
              <a:gd name="connsiteY2" fmla="*/ 22898 h 492883"/>
              <a:gd name="connsiteX3" fmla="*/ 1006135 w 1180153"/>
              <a:gd name="connsiteY3" fmla="*/ 75602 h 492883"/>
              <a:gd name="connsiteX4" fmla="*/ 1034590 w 1180153"/>
              <a:gd name="connsiteY4" fmla="*/ 106277 h 492883"/>
              <a:gd name="connsiteX5" fmla="*/ 1180153 w 1180153"/>
              <a:gd name="connsiteY5" fmla="*/ 129285 h 492883"/>
              <a:gd name="connsiteX0" fmla="*/ 0 w 1180153"/>
              <a:gd name="connsiteY0" fmla="*/ 148098 h 493392"/>
              <a:gd name="connsiteX1" fmla="*/ 434120 w 1180153"/>
              <a:gd name="connsiteY1" fmla="*/ 490516 h 493392"/>
              <a:gd name="connsiteX2" fmla="*/ 896071 w 1180153"/>
              <a:gd name="connsiteY2" fmla="*/ 23407 h 493392"/>
              <a:gd name="connsiteX3" fmla="*/ 1006135 w 1180153"/>
              <a:gd name="connsiteY3" fmla="*/ 76111 h 493392"/>
              <a:gd name="connsiteX4" fmla="*/ 1180153 w 1180153"/>
              <a:gd name="connsiteY4" fmla="*/ 129794 h 493392"/>
              <a:gd name="connsiteX0" fmla="*/ 0 w 1180153"/>
              <a:gd name="connsiteY0" fmla="*/ 139231 h 484525"/>
              <a:gd name="connsiteX1" fmla="*/ 434120 w 1180153"/>
              <a:gd name="connsiteY1" fmla="*/ 481649 h 484525"/>
              <a:gd name="connsiteX2" fmla="*/ 896071 w 1180153"/>
              <a:gd name="connsiteY2" fmla="*/ 14540 h 484525"/>
              <a:gd name="connsiteX3" fmla="*/ 1180153 w 1180153"/>
              <a:gd name="connsiteY3" fmla="*/ 120927 h 484525"/>
              <a:gd name="connsiteX0" fmla="*/ 0 w 1180153"/>
              <a:gd name="connsiteY0" fmla="*/ 142721 h 545424"/>
              <a:gd name="connsiteX1" fmla="*/ 594184 w 1180153"/>
              <a:gd name="connsiteY1" fmla="*/ 543494 h 545424"/>
              <a:gd name="connsiteX2" fmla="*/ 896071 w 1180153"/>
              <a:gd name="connsiteY2" fmla="*/ 18030 h 545424"/>
              <a:gd name="connsiteX3" fmla="*/ 1180153 w 1180153"/>
              <a:gd name="connsiteY3" fmla="*/ 124417 h 545424"/>
              <a:gd name="connsiteX0" fmla="*/ 0 w 1244178"/>
              <a:gd name="connsiteY0" fmla="*/ 139245 h 541948"/>
              <a:gd name="connsiteX1" fmla="*/ 594184 w 1244178"/>
              <a:gd name="connsiteY1" fmla="*/ 540018 h 541948"/>
              <a:gd name="connsiteX2" fmla="*/ 896071 w 1244178"/>
              <a:gd name="connsiteY2" fmla="*/ 14554 h 541948"/>
              <a:gd name="connsiteX3" fmla="*/ 1244178 w 1244178"/>
              <a:gd name="connsiteY3" fmla="*/ 146876 h 541948"/>
              <a:gd name="connsiteX0" fmla="*/ 0 w 1244178"/>
              <a:gd name="connsiteY0" fmla="*/ 139245 h 560997"/>
              <a:gd name="connsiteX1" fmla="*/ 224090 w 1244178"/>
              <a:gd name="connsiteY1" fmla="*/ 425984 h 560997"/>
              <a:gd name="connsiteX2" fmla="*/ 594184 w 1244178"/>
              <a:gd name="connsiteY2" fmla="*/ 540018 h 560997"/>
              <a:gd name="connsiteX3" fmla="*/ 896071 w 1244178"/>
              <a:gd name="connsiteY3" fmla="*/ 14554 h 560997"/>
              <a:gd name="connsiteX4" fmla="*/ 1244178 w 1244178"/>
              <a:gd name="connsiteY4" fmla="*/ 146876 h 560997"/>
              <a:gd name="connsiteX0" fmla="*/ 0 w 1244178"/>
              <a:gd name="connsiteY0" fmla="*/ 139245 h 556699"/>
              <a:gd name="connsiteX1" fmla="*/ 248989 w 1244178"/>
              <a:gd name="connsiteY1" fmla="*/ 400049 h 556699"/>
              <a:gd name="connsiteX2" fmla="*/ 594184 w 1244178"/>
              <a:gd name="connsiteY2" fmla="*/ 540018 h 556699"/>
              <a:gd name="connsiteX3" fmla="*/ 896071 w 1244178"/>
              <a:gd name="connsiteY3" fmla="*/ 14554 h 556699"/>
              <a:gd name="connsiteX4" fmla="*/ 1244178 w 1244178"/>
              <a:gd name="connsiteY4" fmla="*/ 146876 h 556699"/>
              <a:gd name="connsiteX0" fmla="*/ 0 w 1244178"/>
              <a:gd name="connsiteY0" fmla="*/ 139245 h 554051"/>
              <a:gd name="connsiteX1" fmla="*/ 256103 w 1244178"/>
              <a:gd name="connsiteY1" fmla="*/ 380598 h 554051"/>
              <a:gd name="connsiteX2" fmla="*/ 594184 w 1244178"/>
              <a:gd name="connsiteY2" fmla="*/ 540018 h 554051"/>
              <a:gd name="connsiteX3" fmla="*/ 896071 w 1244178"/>
              <a:gd name="connsiteY3" fmla="*/ 14554 h 554051"/>
              <a:gd name="connsiteX4" fmla="*/ 1244178 w 1244178"/>
              <a:gd name="connsiteY4" fmla="*/ 146876 h 554051"/>
              <a:gd name="connsiteX0" fmla="*/ 0 w 1244178"/>
              <a:gd name="connsiteY0" fmla="*/ 139605 h 560463"/>
              <a:gd name="connsiteX1" fmla="*/ 256103 w 1244178"/>
              <a:gd name="connsiteY1" fmla="*/ 380958 h 560463"/>
              <a:gd name="connsiteX2" fmla="*/ 544386 w 1244178"/>
              <a:gd name="connsiteY2" fmla="*/ 546862 h 560463"/>
              <a:gd name="connsiteX3" fmla="*/ 896071 w 1244178"/>
              <a:gd name="connsiteY3" fmla="*/ 14914 h 560463"/>
              <a:gd name="connsiteX4" fmla="*/ 1244178 w 1244178"/>
              <a:gd name="connsiteY4" fmla="*/ 147236 h 560463"/>
              <a:gd name="connsiteX0" fmla="*/ 0 w 1244178"/>
              <a:gd name="connsiteY0" fmla="*/ 139605 h 563938"/>
              <a:gd name="connsiteX1" fmla="*/ 252546 w 1244178"/>
              <a:gd name="connsiteY1" fmla="*/ 406893 h 563938"/>
              <a:gd name="connsiteX2" fmla="*/ 544386 w 1244178"/>
              <a:gd name="connsiteY2" fmla="*/ 546862 h 563938"/>
              <a:gd name="connsiteX3" fmla="*/ 896071 w 1244178"/>
              <a:gd name="connsiteY3" fmla="*/ 14914 h 563938"/>
              <a:gd name="connsiteX4" fmla="*/ 1244178 w 1244178"/>
              <a:gd name="connsiteY4" fmla="*/ 147236 h 563938"/>
              <a:gd name="connsiteX0" fmla="*/ 0 w 1244178"/>
              <a:gd name="connsiteY0" fmla="*/ 139605 h 569516"/>
              <a:gd name="connsiteX1" fmla="*/ 252546 w 1244178"/>
              <a:gd name="connsiteY1" fmla="*/ 439312 h 569516"/>
              <a:gd name="connsiteX2" fmla="*/ 544386 w 1244178"/>
              <a:gd name="connsiteY2" fmla="*/ 546862 h 569516"/>
              <a:gd name="connsiteX3" fmla="*/ 896071 w 1244178"/>
              <a:gd name="connsiteY3" fmla="*/ 14914 h 569516"/>
              <a:gd name="connsiteX4" fmla="*/ 1244178 w 1244178"/>
              <a:gd name="connsiteY4" fmla="*/ 147236 h 569516"/>
              <a:gd name="connsiteX0" fmla="*/ 0 w 1244178"/>
              <a:gd name="connsiteY0" fmla="*/ 139605 h 551220"/>
              <a:gd name="connsiteX1" fmla="*/ 252546 w 1244178"/>
              <a:gd name="connsiteY1" fmla="*/ 439312 h 551220"/>
              <a:gd name="connsiteX2" fmla="*/ 544386 w 1244178"/>
              <a:gd name="connsiteY2" fmla="*/ 546862 h 551220"/>
              <a:gd name="connsiteX3" fmla="*/ 704283 w 1244178"/>
              <a:gd name="connsiteY3" fmla="*/ 309635 h 551220"/>
              <a:gd name="connsiteX4" fmla="*/ 896071 w 1244178"/>
              <a:gd name="connsiteY4" fmla="*/ 14914 h 551220"/>
              <a:gd name="connsiteX5" fmla="*/ 1244178 w 1244178"/>
              <a:gd name="connsiteY5" fmla="*/ 147236 h 551220"/>
              <a:gd name="connsiteX0" fmla="*/ 0 w 1244178"/>
              <a:gd name="connsiteY0" fmla="*/ 124691 h 535033"/>
              <a:gd name="connsiteX1" fmla="*/ 252546 w 1244178"/>
              <a:gd name="connsiteY1" fmla="*/ 424398 h 535033"/>
              <a:gd name="connsiteX2" fmla="*/ 544386 w 1244178"/>
              <a:gd name="connsiteY2" fmla="*/ 531948 h 535033"/>
              <a:gd name="connsiteX3" fmla="*/ 746967 w 1244178"/>
              <a:gd name="connsiteY3" fmla="*/ 320656 h 535033"/>
              <a:gd name="connsiteX4" fmla="*/ 896071 w 1244178"/>
              <a:gd name="connsiteY4" fmla="*/ 0 h 535033"/>
              <a:gd name="connsiteX5" fmla="*/ 1244178 w 1244178"/>
              <a:gd name="connsiteY5" fmla="*/ 132322 h 535033"/>
              <a:gd name="connsiteX0" fmla="*/ 0 w 1244178"/>
              <a:gd name="connsiteY0" fmla="*/ 131175 h 541517"/>
              <a:gd name="connsiteX1" fmla="*/ 252546 w 1244178"/>
              <a:gd name="connsiteY1" fmla="*/ 430882 h 541517"/>
              <a:gd name="connsiteX2" fmla="*/ 544386 w 1244178"/>
              <a:gd name="connsiteY2" fmla="*/ 538432 h 541517"/>
              <a:gd name="connsiteX3" fmla="*/ 746967 w 1244178"/>
              <a:gd name="connsiteY3" fmla="*/ 327140 h 541517"/>
              <a:gd name="connsiteX4" fmla="*/ 974325 w 1244178"/>
              <a:gd name="connsiteY4" fmla="*/ 0 h 541517"/>
              <a:gd name="connsiteX5" fmla="*/ 1244178 w 1244178"/>
              <a:gd name="connsiteY5" fmla="*/ 138806 h 541517"/>
              <a:gd name="connsiteX0" fmla="*/ 0 w 1244178"/>
              <a:gd name="connsiteY0" fmla="*/ 131175 h 541517"/>
              <a:gd name="connsiteX1" fmla="*/ 252546 w 1244178"/>
              <a:gd name="connsiteY1" fmla="*/ 430882 h 541517"/>
              <a:gd name="connsiteX2" fmla="*/ 544386 w 1244178"/>
              <a:gd name="connsiteY2" fmla="*/ 538432 h 541517"/>
              <a:gd name="connsiteX3" fmla="*/ 746967 w 1244178"/>
              <a:gd name="connsiteY3" fmla="*/ 327140 h 541517"/>
              <a:gd name="connsiteX4" fmla="*/ 974325 w 1244178"/>
              <a:gd name="connsiteY4" fmla="*/ 0 h 541517"/>
              <a:gd name="connsiteX5" fmla="*/ 1052867 w 1244178"/>
              <a:gd name="connsiteY5" fmla="*/ 41852 h 541517"/>
              <a:gd name="connsiteX6" fmla="*/ 1244178 w 1244178"/>
              <a:gd name="connsiteY6" fmla="*/ 138806 h 541517"/>
              <a:gd name="connsiteX0" fmla="*/ 0 w 1244178"/>
              <a:gd name="connsiteY0" fmla="*/ 149009 h 559351"/>
              <a:gd name="connsiteX1" fmla="*/ 252546 w 1244178"/>
              <a:gd name="connsiteY1" fmla="*/ 448716 h 559351"/>
              <a:gd name="connsiteX2" fmla="*/ 544386 w 1244178"/>
              <a:gd name="connsiteY2" fmla="*/ 556266 h 559351"/>
              <a:gd name="connsiteX3" fmla="*/ 746967 w 1244178"/>
              <a:gd name="connsiteY3" fmla="*/ 344974 h 559351"/>
              <a:gd name="connsiteX4" fmla="*/ 974325 w 1244178"/>
              <a:gd name="connsiteY4" fmla="*/ 17834 h 559351"/>
              <a:gd name="connsiteX5" fmla="*/ 1113336 w 1244178"/>
              <a:gd name="connsiteY5" fmla="*/ 46719 h 559351"/>
              <a:gd name="connsiteX6" fmla="*/ 1244178 w 1244178"/>
              <a:gd name="connsiteY6" fmla="*/ 156640 h 559351"/>
              <a:gd name="connsiteX0" fmla="*/ 0 w 1244178"/>
              <a:gd name="connsiteY0" fmla="*/ 159054 h 569396"/>
              <a:gd name="connsiteX1" fmla="*/ 252546 w 1244178"/>
              <a:gd name="connsiteY1" fmla="*/ 458761 h 569396"/>
              <a:gd name="connsiteX2" fmla="*/ 544386 w 1244178"/>
              <a:gd name="connsiteY2" fmla="*/ 566311 h 569396"/>
              <a:gd name="connsiteX3" fmla="*/ 746967 w 1244178"/>
              <a:gd name="connsiteY3" fmla="*/ 355019 h 569396"/>
              <a:gd name="connsiteX4" fmla="*/ 974325 w 1244178"/>
              <a:gd name="connsiteY4" fmla="*/ 27879 h 569396"/>
              <a:gd name="connsiteX5" fmla="*/ 1124007 w 1244178"/>
              <a:gd name="connsiteY5" fmla="*/ 24345 h 569396"/>
              <a:gd name="connsiteX6" fmla="*/ 1244178 w 1244178"/>
              <a:gd name="connsiteY6" fmla="*/ 166685 h 569396"/>
              <a:gd name="connsiteX0" fmla="*/ 0 w 1244178"/>
              <a:gd name="connsiteY0" fmla="*/ 149010 h 559352"/>
              <a:gd name="connsiteX1" fmla="*/ 252546 w 1244178"/>
              <a:gd name="connsiteY1" fmla="*/ 448717 h 559352"/>
              <a:gd name="connsiteX2" fmla="*/ 544386 w 1244178"/>
              <a:gd name="connsiteY2" fmla="*/ 556267 h 559352"/>
              <a:gd name="connsiteX3" fmla="*/ 746967 w 1244178"/>
              <a:gd name="connsiteY3" fmla="*/ 344975 h 559352"/>
              <a:gd name="connsiteX4" fmla="*/ 974325 w 1244178"/>
              <a:gd name="connsiteY4" fmla="*/ 17835 h 559352"/>
              <a:gd name="connsiteX5" fmla="*/ 1124007 w 1244178"/>
              <a:gd name="connsiteY5" fmla="*/ 46720 h 559352"/>
              <a:gd name="connsiteX6" fmla="*/ 1244178 w 1244178"/>
              <a:gd name="connsiteY6" fmla="*/ 156641 h 55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4178" h="559352">
                <a:moveTo>
                  <a:pt x="0" y="149010"/>
                </a:moveTo>
                <a:cubicBezTo>
                  <a:pt x="37348" y="196800"/>
                  <a:pt x="153515" y="381922"/>
                  <a:pt x="252546" y="448717"/>
                </a:cubicBezTo>
                <a:cubicBezTo>
                  <a:pt x="351577" y="515512"/>
                  <a:pt x="461983" y="573557"/>
                  <a:pt x="544386" y="556267"/>
                </a:cubicBezTo>
                <a:cubicBezTo>
                  <a:pt x="626789" y="538977"/>
                  <a:pt x="688353" y="433633"/>
                  <a:pt x="746967" y="344975"/>
                </a:cubicBezTo>
                <a:cubicBezTo>
                  <a:pt x="805581" y="256317"/>
                  <a:pt x="911485" y="67544"/>
                  <a:pt x="974325" y="17835"/>
                </a:cubicBezTo>
                <a:cubicBezTo>
                  <a:pt x="1037165" y="-31874"/>
                  <a:pt x="1077670" y="37092"/>
                  <a:pt x="1124007" y="46720"/>
                </a:cubicBezTo>
                <a:lnTo>
                  <a:pt x="1244178" y="156641"/>
                </a:lnTo>
              </a:path>
            </a:pathLst>
          </a:custGeom>
          <a:noFill/>
          <a:ln w="5715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14" name="Βέλος προς τα κάτω 13"/>
          <p:cNvSpPr/>
          <p:nvPr/>
        </p:nvSpPr>
        <p:spPr>
          <a:xfrm>
            <a:off x="1336964" y="2132856"/>
            <a:ext cx="706581" cy="16494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el-GR" sz="1600" b="1" dirty="0">
                <a:solidFill>
                  <a:srgbClr val="FFFF00"/>
                </a:solidFill>
              </a:rPr>
              <a:t>ΕΠΙΒΑΡΥΝΣΗ</a:t>
            </a:r>
          </a:p>
        </p:txBody>
      </p:sp>
      <p:graphicFrame>
        <p:nvGraphicFramePr>
          <p:cNvPr id="21" name="Πίνακας 20"/>
          <p:cNvGraphicFramePr>
            <a:graphicFrameLocks noGrp="1"/>
          </p:cNvGraphicFramePr>
          <p:nvPr/>
        </p:nvGraphicFramePr>
        <p:xfrm>
          <a:off x="2700338" y="1628775"/>
          <a:ext cx="6192837" cy="1692275"/>
        </p:xfrm>
        <a:graphic>
          <a:graphicData uri="http://schemas.openxmlformats.org/drawingml/2006/table">
            <a:tbl>
              <a:tblPr firstRow="1" bandRow="1">
                <a:tableStyleId>{5940675A-B579-460E-94D1-54222C63F5DA}</a:tableStyleId>
              </a:tblPr>
              <a:tblGrid>
                <a:gridCol w="1577115"/>
                <a:gridCol w="4615722"/>
              </a:tblGrid>
              <a:tr h="526085">
                <a:tc>
                  <a:txBody>
                    <a:bodyPr/>
                    <a:lstStyle/>
                    <a:p>
                      <a:endParaRPr lang="el-GR" sz="1800" dirty="0"/>
                    </a:p>
                  </a:txBody>
                  <a:tcPr marL="91442" marR="91442" marT="45722" marB="4572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(sec </a:t>
                      </a:r>
                      <a:r>
                        <a:rPr lang="el-GR" sz="1800" dirty="0" smtClean="0"/>
                        <a:t>έως </a:t>
                      </a:r>
                      <a:r>
                        <a:rPr lang="en-US" sz="1800" dirty="0" smtClean="0"/>
                        <a:t>min), </a:t>
                      </a:r>
                      <a:r>
                        <a:rPr lang="el-GR" sz="1800" dirty="0" smtClean="0"/>
                        <a:t>π.χ. </a:t>
                      </a:r>
                      <a:r>
                        <a:rPr lang="en-US" sz="1800" dirty="0" smtClean="0"/>
                        <a:t>ATP,</a:t>
                      </a:r>
                      <a:r>
                        <a:rPr lang="el-GR" sz="1800" dirty="0" smtClean="0"/>
                        <a:t> </a:t>
                      </a:r>
                      <a:r>
                        <a:rPr lang="el-GR" sz="1800" dirty="0" err="1" smtClean="0"/>
                        <a:t>φωσφοκρεατίνη</a:t>
                      </a:r>
                      <a:endParaRPr lang="el-GR" sz="1800" dirty="0" smtClean="0"/>
                    </a:p>
                  </a:txBody>
                  <a:tcPr marL="91442" marR="91442" marT="45722" marB="4572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r>
              <a:tr h="526085">
                <a:tc>
                  <a:txBody>
                    <a:bodyPr/>
                    <a:lstStyle/>
                    <a:p>
                      <a:endParaRPr lang="el-GR" sz="1800"/>
                    </a:p>
                  </a:txBody>
                  <a:tcPr marL="91442" marR="91442" marT="45722" marB="4572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800" dirty="0" smtClean="0"/>
                        <a:t>(10min έως μερικές ώρες), π.χ. γλυκογόνο</a:t>
                      </a:r>
                    </a:p>
                  </a:txBody>
                  <a:tcPr marL="91442" marR="91442" marT="45722" marB="4572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r>
              <a:tr h="640105">
                <a:tc>
                  <a:txBody>
                    <a:bodyPr/>
                    <a:lstStyle/>
                    <a:p>
                      <a:endParaRPr lang="el-GR" sz="1800" dirty="0"/>
                    </a:p>
                  </a:txBody>
                  <a:tcPr marL="91442" marR="91442" marT="45722" marB="4572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800" dirty="0" smtClean="0"/>
                        <a:t>(ώρες έως ημέρες), ένζυμα και δομικές πρωτεΐνες</a:t>
                      </a:r>
                    </a:p>
                  </a:txBody>
                  <a:tcPr marL="91442" marR="91442" marT="45722" marB="4572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r>
            </a:tbl>
          </a:graphicData>
        </a:graphic>
      </p:graphicFrame>
      <p:cxnSp>
        <p:nvCxnSpPr>
          <p:cNvPr id="23" name="Ευθύγραμμο βέλος σύνδεσης 22"/>
          <p:cNvCxnSpPr/>
          <p:nvPr/>
        </p:nvCxnSpPr>
        <p:spPr>
          <a:xfrm>
            <a:off x="2843213" y="1916113"/>
            <a:ext cx="792162"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Ευθύγραμμο βέλος σύνδεσης 24"/>
          <p:cNvCxnSpPr/>
          <p:nvPr/>
        </p:nvCxnSpPr>
        <p:spPr>
          <a:xfrm>
            <a:off x="2843213" y="2349500"/>
            <a:ext cx="792162" cy="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9" name="Ευθύγραμμο βέλος σύνδεσης 28"/>
          <p:cNvCxnSpPr/>
          <p:nvPr/>
        </p:nvCxnSpPr>
        <p:spPr>
          <a:xfrm>
            <a:off x="2843213" y="2852738"/>
            <a:ext cx="792162"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aphicFrame>
        <p:nvGraphicFramePr>
          <p:cNvPr id="31" name="Πίνακας 30"/>
          <p:cNvGraphicFramePr>
            <a:graphicFrameLocks noGrp="1"/>
          </p:cNvGraphicFramePr>
          <p:nvPr/>
        </p:nvGraphicFramePr>
        <p:xfrm>
          <a:off x="323528" y="2387782"/>
          <a:ext cx="519545" cy="2802608"/>
        </p:xfrm>
        <a:graphic>
          <a:graphicData uri="http://schemas.openxmlformats.org/drawingml/2006/table">
            <a:tbl>
              <a:tblPr firstRow="1" bandRow="1">
                <a:tableStyleId>{2D5ABB26-0587-4C30-8999-92F81FD0307C}</a:tableStyleId>
              </a:tblPr>
              <a:tblGrid>
                <a:gridCol w="519545"/>
              </a:tblGrid>
              <a:tr h="718500">
                <a:tc>
                  <a:txBody>
                    <a:bodyPr/>
                    <a:lstStyle/>
                    <a:p>
                      <a:pPr algn="ctr"/>
                      <a:r>
                        <a:rPr lang="el-GR" sz="1400" b="1" dirty="0" smtClean="0"/>
                        <a:t>ΑΥΞΗΣΗ</a:t>
                      </a:r>
                      <a:endParaRPr lang="el-GR" sz="1400" b="1" dirty="0"/>
                    </a:p>
                  </a:txBody>
                  <a:tcPr vert="vert270" anchor="ctr">
                    <a:solidFill>
                      <a:schemeClr val="bg1">
                        <a:lumMod val="85000"/>
                      </a:schemeClr>
                    </a:solidFill>
                  </a:tcPr>
                </a:tc>
              </a:tr>
              <a:tr h="1330830">
                <a:tc>
                  <a:txBody>
                    <a:bodyPr/>
                    <a:lstStyle/>
                    <a:p>
                      <a:pPr algn="ctr"/>
                      <a:r>
                        <a:rPr lang="el-GR" sz="1400" b="1" dirty="0" smtClean="0"/>
                        <a:t>ΕΝΕΡΓΕΙΑΚΑ</a:t>
                      </a:r>
                      <a:r>
                        <a:rPr lang="el-GR" sz="1400" b="1" baseline="0" dirty="0" smtClean="0"/>
                        <a:t> ΥΠΟΣΤΡΩΜΑΤΑ</a:t>
                      </a:r>
                      <a:endParaRPr lang="el-GR" sz="1400" b="1" dirty="0"/>
                    </a:p>
                  </a:txBody>
                  <a:tcPr vert="vert270" anchor="ctr">
                    <a:solidFill>
                      <a:schemeClr val="bg1">
                        <a:lumMod val="85000"/>
                      </a:schemeClr>
                    </a:solidFill>
                  </a:tcPr>
                </a:tc>
              </a:tr>
              <a:tr h="753278">
                <a:tc>
                  <a:txBody>
                    <a:bodyPr/>
                    <a:lstStyle/>
                    <a:p>
                      <a:pPr algn="ctr"/>
                      <a:r>
                        <a:rPr lang="el-GR" sz="1400" b="1" dirty="0" smtClean="0"/>
                        <a:t>ΜΕΙΩΣΗ</a:t>
                      </a:r>
                      <a:endParaRPr lang="el-GR" sz="1400" b="1" dirty="0"/>
                    </a:p>
                  </a:txBody>
                  <a:tcPr vert="vert270" anchor="ctr">
                    <a:solidFill>
                      <a:schemeClr val="bg1">
                        <a:lumMod val="85000"/>
                      </a:schemeClr>
                    </a:solidFill>
                  </a:tcPr>
                </a:tc>
              </a:tr>
            </a:tbl>
          </a:graphicData>
        </a:graphic>
      </p:graphicFrame>
      <p:sp>
        <p:nvSpPr>
          <p:cNvPr id="32" name="Ορθογώνιο 31"/>
          <p:cNvSpPr/>
          <p:nvPr/>
        </p:nvSpPr>
        <p:spPr>
          <a:xfrm>
            <a:off x="6227763" y="6021388"/>
            <a:ext cx="2320925" cy="369887"/>
          </a:xfrm>
          <a:prstGeom prst="rect">
            <a:avLst/>
          </a:prstGeom>
          <a:solidFill>
            <a:schemeClr val="bg1">
              <a:lumMod val="85000"/>
            </a:schemeClr>
          </a:solidFill>
        </p:spPr>
        <p:txBody>
          <a:bodyPr wrap="none">
            <a:spAutoFit/>
          </a:bodyPr>
          <a:lstStyle/>
          <a:p>
            <a:pPr>
              <a:defRPr/>
            </a:pPr>
            <a:r>
              <a:rPr lang="en-US" i="1" dirty="0"/>
              <a:t>(</a:t>
            </a:r>
            <a:r>
              <a:rPr lang="en-US" i="1" dirty="0" err="1"/>
              <a:t>Findeisen</a:t>
            </a:r>
            <a:r>
              <a:rPr lang="en-US" i="1" dirty="0"/>
              <a:t> et al., 1976)</a:t>
            </a:r>
            <a:endParaRPr lang="el-GR" i="1" dirty="0"/>
          </a:p>
        </p:txBody>
      </p:sp>
    </p:spTree>
    <p:extLst>
      <p:ext uri="{BB962C8B-B14F-4D97-AF65-F5344CB8AC3E}">
        <p14:creationId xmlns:p14="http://schemas.microsoft.com/office/powerpoint/2010/main" val="7626196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1520" y="2204864"/>
            <a:ext cx="8229600" cy="1143000"/>
          </a:xfrm>
        </p:spPr>
        <p:txBody>
          <a:bodyPr>
            <a:noAutofit/>
          </a:bodyPr>
          <a:lstStyle/>
          <a:p>
            <a:r>
              <a:rPr lang="el-GR" sz="6600" b="1" dirty="0" smtClean="0">
                <a:solidFill>
                  <a:schemeClr val="accent2">
                    <a:lumMod val="50000"/>
                  </a:schemeClr>
                </a:solidFill>
              </a:rPr>
              <a:t>ΜΕΡΙΚΑ ΠΑΡΑΔΕΙΓΜΑΤΑ</a:t>
            </a:r>
            <a:endParaRPr lang="el-GR" sz="6600" b="1" dirty="0">
              <a:solidFill>
                <a:schemeClr val="accent2">
                  <a:lumMod val="50000"/>
                </a:schemeClr>
              </a:solidFill>
            </a:endParaRPr>
          </a:p>
        </p:txBody>
      </p:sp>
      <p:sp>
        <p:nvSpPr>
          <p:cNvPr id="3" name="Θέση περιεχομένου 2"/>
          <p:cNvSpPr>
            <a:spLocks noGrp="1"/>
          </p:cNvSpPr>
          <p:nvPr>
            <p:ph idx="1"/>
          </p:nvPr>
        </p:nvSpPr>
        <p:spPr/>
        <p:txBody>
          <a:bodyPr/>
          <a:lstStyle/>
          <a:p>
            <a:endParaRPr lang="el-GR"/>
          </a:p>
        </p:txBody>
      </p:sp>
    </p:spTree>
    <p:extLst>
      <p:ext uri="{BB962C8B-B14F-4D97-AF65-F5344CB8AC3E}">
        <p14:creationId xmlns:p14="http://schemas.microsoft.com/office/powerpoint/2010/main" val="35436596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Πίνακας 4"/>
          <p:cNvGraphicFramePr>
            <a:graphicFrameLocks noGrp="1"/>
          </p:cNvGraphicFramePr>
          <p:nvPr>
            <p:extLst>
              <p:ext uri="{D42A27DB-BD31-4B8C-83A1-F6EECF244321}">
                <p14:modId xmlns:p14="http://schemas.microsoft.com/office/powerpoint/2010/main" val="1496577689"/>
              </p:ext>
            </p:extLst>
          </p:nvPr>
        </p:nvGraphicFramePr>
        <p:xfrm>
          <a:off x="26841" y="95285"/>
          <a:ext cx="8964481" cy="6824147"/>
        </p:xfrm>
        <a:graphic>
          <a:graphicData uri="http://schemas.openxmlformats.org/drawingml/2006/table">
            <a:tbl>
              <a:tblPr firstRow="1" firstCol="1" bandRow="1"/>
              <a:tblGrid>
                <a:gridCol w="226785"/>
                <a:gridCol w="812265"/>
                <a:gridCol w="382913"/>
                <a:gridCol w="437370"/>
                <a:gridCol w="382913"/>
                <a:gridCol w="382913"/>
                <a:gridCol w="323047"/>
                <a:gridCol w="130059"/>
                <a:gridCol w="261185"/>
                <a:gridCol w="105513"/>
                <a:gridCol w="282316"/>
                <a:gridCol w="382913"/>
                <a:gridCol w="382913"/>
                <a:gridCol w="382913"/>
                <a:gridCol w="382913"/>
                <a:gridCol w="382913"/>
                <a:gridCol w="382913"/>
                <a:gridCol w="382913"/>
                <a:gridCol w="382913"/>
                <a:gridCol w="382913"/>
                <a:gridCol w="382913"/>
                <a:gridCol w="382913"/>
                <a:gridCol w="391390"/>
                <a:gridCol w="292054"/>
                <a:gridCol w="341715"/>
              </a:tblGrid>
              <a:tr h="254810">
                <a:tc gridSpan="25">
                  <a:txBody>
                    <a:bodyPr/>
                    <a:lstStyle/>
                    <a:p>
                      <a:pPr algn="ctr">
                        <a:lnSpc>
                          <a:spcPct val="115000"/>
                        </a:lnSpc>
                        <a:spcAft>
                          <a:spcPts val="0"/>
                        </a:spcAft>
                      </a:pPr>
                      <a:r>
                        <a:rPr lang="el-GR" sz="1400" b="1" dirty="0" smtClean="0">
                          <a:effectLst/>
                          <a:latin typeface="Calibri"/>
                          <a:ea typeface="Calibri"/>
                          <a:cs typeface="Times New Roman"/>
                        </a:rPr>
                        <a:t>Γ</a:t>
                      </a:r>
                      <a:r>
                        <a:rPr lang="el-GR" sz="1400" b="1" baseline="0" dirty="0" smtClean="0">
                          <a:effectLst/>
                          <a:latin typeface="Calibri"/>
                          <a:ea typeface="Calibri"/>
                          <a:cs typeface="Times New Roman"/>
                        </a:rPr>
                        <a:t>  Ε  Ν  Ι  Κ  Η   </a:t>
                      </a:r>
                      <a:r>
                        <a:rPr lang="el-GR" sz="1400" b="1" dirty="0" smtClean="0">
                          <a:effectLst/>
                          <a:latin typeface="Calibri"/>
                          <a:ea typeface="Calibri"/>
                          <a:cs typeface="Times New Roman"/>
                        </a:rPr>
                        <a:t>Π   </a:t>
                      </a:r>
                      <a:r>
                        <a:rPr lang="el-GR" sz="1400" b="1" dirty="0">
                          <a:effectLst/>
                          <a:latin typeface="Calibri"/>
                          <a:ea typeface="Calibri"/>
                          <a:cs typeface="Times New Roman"/>
                        </a:rPr>
                        <a:t>Ρ   Ο   Ε   Τ   Ο   Ι   Μ   Α   Σ   Ι   Α</a:t>
                      </a:r>
                      <a:endParaRPr lang="el-GR" sz="28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200207">
                <a:tc gridSpan="2">
                  <a:txBody>
                    <a:bodyPr/>
                    <a:lstStyle/>
                    <a:p>
                      <a:pPr>
                        <a:lnSpc>
                          <a:spcPct val="115000"/>
                        </a:lnSpc>
                        <a:spcAft>
                          <a:spcPts val="0"/>
                        </a:spcAft>
                      </a:pPr>
                      <a:r>
                        <a:rPr lang="el-GR" sz="1100" dirty="0">
                          <a:effectLst/>
                          <a:latin typeface="Calibri"/>
                          <a:ea typeface="Calibri"/>
                          <a:cs typeface="Times New Roman"/>
                        </a:rPr>
                        <a:t>ΕΒΔΟΜΑΔΑ</a:t>
                      </a:r>
                      <a:endParaRPr lang="el-GR" sz="20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9">
                  <a:txBody>
                    <a:bodyPr/>
                    <a:lstStyle/>
                    <a:p>
                      <a:pPr algn="ctr">
                        <a:lnSpc>
                          <a:spcPct val="115000"/>
                        </a:lnSpc>
                        <a:spcAft>
                          <a:spcPts val="0"/>
                        </a:spcAft>
                      </a:pPr>
                      <a:r>
                        <a:rPr lang="el-GR" sz="1100" dirty="0">
                          <a:effectLst/>
                          <a:latin typeface="Calibri"/>
                          <a:ea typeface="Calibri"/>
                          <a:cs typeface="Times New Roman"/>
                        </a:rPr>
                        <a:t>1</a:t>
                      </a:r>
                      <a:r>
                        <a:rPr lang="el-GR" sz="1100" baseline="30000" dirty="0">
                          <a:effectLst/>
                          <a:latin typeface="Calibri"/>
                          <a:ea typeface="Calibri"/>
                          <a:cs typeface="Times New Roman"/>
                        </a:rPr>
                        <a:t>Η</a:t>
                      </a:r>
                      <a:r>
                        <a:rPr lang="el-GR" sz="1100" dirty="0">
                          <a:effectLst/>
                          <a:latin typeface="Calibri"/>
                          <a:ea typeface="Calibri"/>
                          <a:cs typeface="Times New Roman"/>
                        </a:rPr>
                        <a:t> </a:t>
                      </a:r>
                      <a:endParaRPr lang="el-GR" sz="2000" dirty="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gridSpan="7">
                  <a:txBody>
                    <a:bodyPr/>
                    <a:lstStyle/>
                    <a:p>
                      <a:pPr algn="ctr">
                        <a:lnSpc>
                          <a:spcPct val="115000"/>
                        </a:lnSpc>
                        <a:spcAft>
                          <a:spcPts val="0"/>
                        </a:spcAft>
                      </a:pPr>
                      <a:r>
                        <a:rPr lang="el-GR" sz="1100" dirty="0">
                          <a:effectLst/>
                          <a:latin typeface="Calibri"/>
                          <a:ea typeface="Calibri"/>
                          <a:cs typeface="Times New Roman"/>
                        </a:rPr>
                        <a:t>2</a:t>
                      </a:r>
                      <a:r>
                        <a:rPr lang="el-GR" sz="1100" baseline="30000" dirty="0">
                          <a:effectLst/>
                          <a:latin typeface="Calibri"/>
                          <a:ea typeface="Calibri"/>
                          <a:cs typeface="Times New Roman"/>
                        </a:rPr>
                        <a:t>Η</a:t>
                      </a:r>
                      <a:r>
                        <a:rPr lang="el-GR" sz="1100" dirty="0">
                          <a:effectLst/>
                          <a:latin typeface="Calibri"/>
                          <a:ea typeface="Calibri"/>
                          <a:cs typeface="Times New Roman"/>
                        </a:rPr>
                        <a:t> </a:t>
                      </a:r>
                      <a:endParaRPr lang="el-GR" sz="2000" dirty="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gridSpan="7">
                  <a:txBody>
                    <a:bodyPr/>
                    <a:lstStyle/>
                    <a:p>
                      <a:pPr algn="ctr">
                        <a:lnSpc>
                          <a:spcPct val="115000"/>
                        </a:lnSpc>
                        <a:spcAft>
                          <a:spcPts val="0"/>
                        </a:spcAft>
                      </a:pPr>
                      <a:r>
                        <a:rPr lang="el-GR" sz="1100" dirty="0">
                          <a:effectLst/>
                          <a:latin typeface="Calibri"/>
                          <a:ea typeface="Calibri"/>
                          <a:cs typeface="Times New Roman"/>
                        </a:rPr>
                        <a:t>3</a:t>
                      </a:r>
                      <a:r>
                        <a:rPr lang="el-GR" sz="1100" baseline="30000" dirty="0">
                          <a:effectLst/>
                          <a:latin typeface="Calibri"/>
                          <a:ea typeface="Calibri"/>
                          <a:cs typeface="Times New Roman"/>
                        </a:rPr>
                        <a:t>Η</a:t>
                      </a:r>
                      <a:endParaRPr lang="el-GR" sz="2000" dirty="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239841">
                <a:tc gridSpan="2">
                  <a:txBody>
                    <a:bodyPr/>
                    <a:lstStyle/>
                    <a:p>
                      <a:pPr>
                        <a:lnSpc>
                          <a:spcPct val="115000"/>
                        </a:lnSpc>
                        <a:spcAft>
                          <a:spcPts val="0"/>
                        </a:spcAft>
                      </a:pPr>
                      <a:r>
                        <a:rPr lang="el-GR" sz="1100" dirty="0">
                          <a:effectLst/>
                          <a:latin typeface="Calibri"/>
                          <a:ea typeface="Calibri"/>
                          <a:cs typeface="Times New Roman"/>
                        </a:rPr>
                        <a:t>ΜΕΣΟΚΥΚΛΟΣ</a:t>
                      </a:r>
                      <a:endParaRPr lang="el-GR" sz="20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3">
                  <a:txBody>
                    <a:bodyPr/>
                    <a:lstStyle/>
                    <a:p>
                      <a:pPr algn="ctr">
                        <a:lnSpc>
                          <a:spcPct val="115000"/>
                        </a:lnSpc>
                        <a:spcAft>
                          <a:spcPts val="0"/>
                        </a:spcAft>
                      </a:pPr>
                      <a:r>
                        <a:rPr lang="el-GR" sz="1400" b="1" dirty="0">
                          <a:effectLst/>
                          <a:latin typeface="Calibri"/>
                          <a:ea typeface="Calibri"/>
                          <a:cs typeface="Times New Roman"/>
                        </a:rPr>
                        <a:t>ΒΑΣΙΚΟΣ</a:t>
                      </a:r>
                      <a:endParaRPr lang="el-GR" sz="2800" b="1" dirty="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200207">
                <a:tc gridSpan="2">
                  <a:txBody>
                    <a:bodyPr/>
                    <a:lstStyle/>
                    <a:p>
                      <a:pPr>
                        <a:lnSpc>
                          <a:spcPct val="115000"/>
                        </a:lnSpc>
                        <a:spcAft>
                          <a:spcPts val="0"/>
                        </a:spcAft>
                      </a:pPr>
                      <a:r>
                        <a:rPr lang="el-GR" sz="1100" dirty="0">
                          <a:effectLst/>
                          <a:latin typeface="Calibri"/>
                          <a:ea typeface="Calibri"/>
                          <a:cs typeface="Times New Roman"/>
                        </a:rPr>
                        <a:t>ΗΜΕΡΑ</a:t>
                      </a:r>
                      <a:endParaRPr lang="el-GR" sz="20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a:txBody>
                    <a:bodyPr/>
                    <a:lstStyle/>
                    <a:p>
                      <a:pPr algn="ctr">
                        <a:lnSpc>
                          <a:spcPct val="115000"/>
                        </a:lnSpc>
                        <a:spcAft>
                          <a:spcPts val="0"/>
                        </a:spcAft>
                      </a:pPr>
                      <a:r>
                        <a:rPr lang="el-GR" sz="1100" dirty="0">
                          <a:effectLst/>
                          <a:latin typeface="Calibri"/>
                          <a:ea typeface="Calibri"/>
                          <a:cs typeface="Times New Roman"/>
                        </a:rPr>
                        <a:t>Δ</a:t>
                      </a:r>
                      <a:endParaRPr lang="el-GR" sz="2000" dirty="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lnSpc>
                          <a:spcPct val="115000"/>
                        </a:lnSpc>
                        <a:spcAft>
                          <a:spcPts val="0"/>
                        </a:spcAft>
                      </a:pPr>
                      <a:r>
                        <a:rPr lang="el-GR" sz="1100" dirty="0">
                          <a:effectLst/>
                          <a:latin typeface="Calibri"/>
                          <a:ea typeface="Calibri"/>
                          <a:cs typeface="Times New Roman"/>
                        </a:rPr>
                        <a:t>Τ</a:t>
                      </a:r>
                      <a:endParaRPr lang="el-GR" sz="2000" dirty="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tcPr>
                </a:tc>
                <a:tc>
                  <a:txBody>
                    <a:bodyPr/>
                    <a:lstStyle/>
                    <a:p>
                      <a:pPr algn="ctr">
                        <a:lnSpc>
                          <a:spcPct val="115000"/>
                        </a:lnSpc>
                        <a:spcAft>
                          <a:spcPts val="0"/>
                        </a:spcAft>
                      </a:pPr>
                      <a:r>
                        <a:rPr lang="el-GR" sz="1100" dirty="0">
                          <a:effectLst/>
                          <a:latin typeface="Calibri"/>
                          <a:ea typeface="Calibri"/>
                          <a:cs typeface="Times New Roman"/>
                        </a:rPr>
                        <a:t>Τ</a:t>
                      </a:r>
                      <a:endParaRPr lang="el-GR" sz="2000" dirty="0">
                        <a:effectLst/>
                        <a:latin typeface="Calibri"/>
                        <a:ea typeface="Calibri"/>
                        <a:cs typeface="Times New Roman"/>
                      </a:endParaRPr>
                    </a:p>
                  </a:txBody>
                  <a:tcPr marL="61148" marR="61148" marT="0" marB="0" anchor="ctr"/>
                </a:tc>
                <a:tc>
                  <a:txBody>
                    <a:bodyPr/>
                    <a:lstStyle/>
                    <a:p>
                      <a:pPr algn="ctr">
                        <a:lnSpc>
                          <a:spcPct val="115000"/>
                        </a:lnSpc>
                        <a:spcAft>
                          <a:spcPts val="0"/>
                        </a:spcAft>
                      </a:pPr>
                      <a:r>
                        <a:rPr lang="el-GR" sz="1100" dirty="0">
                          <a:effectLst/>
                          <a:latin typeface="Calibri"/>
                          <a:ea typeface="Calibri"/>
                          <a:cs typeface="Times New Roman"/>
                        </a:rPr>
                        <a:t>Π</a:t>
                      </a:r>
                      <a:endParaRPr lang="el-GR" sz="2000" dirty="0">
                        <a:effectLst/>
                        <a:latin typeface="Calibri"/>
                        <a:ea typeface="Calibri"/>
                        <a:cs typeface="Times New Roman"/>
                      </a:endParaRPr>
                    </a:p>
                  </a:txBody>
                  <a:tcPr marL="61148" marR="61148" marT="0" marB="0" anchor="ctr"/>
                </a:tc>
                <a:tc gridSpan="2">
                  <a:txBody>
                    <a:bodyPr/>
                    <a:lstStyle/>
                    <a:p>
                      <a:pPr algn="ctr">
                        <a:lnSpc>
                          <a:spcPct val="115000"/>
                        </a:lnSpc>
                        <a:spcAft>
                          <a:spcPts val="0"/>
                        </a:spcAft>
                      </a:pPr>
                      <a:r>
                        <a:rPr lang="el-GR" sz="1100" dirty="0">
                          <a:effectLst/>
                          <a:latin typeface="Calibri"/>
                          <a:ea typeface="Calibri"/>
                          <a:cs typeface="Times New Roman"/>
                        </a:rPr>
                        <a:t>Π</a:t>
                      </a:r>
                      <a:endParaRPr lang="el-GR" sz="2000" dirty="0">
                        <a:effectLst/>
                        <a:latin typeface="Calibri"/>
                        <a:ea typeface="Calibri"/>
                        <a:cs typeface="Times New Roman"/>
                      </a:endParaRPr>
                    </a:p>
                  </a:txBody>
                  <a:tcPr marL="61148" marR="61148" marT="0" marB="0" anchor="ctr"/>
                </a:tc>
                <a:tc hMerge="1">
                  <a:txBody>
                    <a:bodyPr/>
                    <a:lstStyle/>
                    <a:p>
                      <a:endParaRPr lang="el-GR"/>
                    </a:p>
                  </a:txBody>
                  <a:tcPr/>
                </a:tc>
                <a:tc gridSpan="2">
                  <a:txBody>
                    <a:bodyPr/>
                    <a:lstStyle/>
                    <a:p>
                      <a:pPr algn="ctr">
                        <a:lnSpc>
                          <a:spcPct val="115000"/>
                        </a:lnSpc>
                        <a:spcAft>
                          <a:spcPts val="0"/>
                        </a:spcAft>
                      </a:pPr>
                      <a:r>
                        <a:rPr lang="el-GR" sz="1100" dirty="0">
                          <a:effectLst/>
                          <a:latin typeface="Calibri"/>
                          <a:ea typeface="Calibri"/>
                          <a:cs typeface="Times New Roman"/>
                        </a:rPr>
                        <a:t>Σ</a:t>
                      </a:r>
                      <a:endParaRPr lang="el-GR" sz="2000" dirty="0">
                        <a:effectLst/>
                        <a:latin typeface="Calibri"/>
                        <a:ea typeface="Calibri"/>
                        <a:cs typeface="Times New Roman"/>
                      </a:endParaRPr>
                    </a:p>
                  </a:txBody>
                  <a:tcPr marL="61148" marR="61148" marT="0" marB="0" anchor="ctr"/>
                </a:tc>
                <a:tc hMerge="1">
                  <a:txBody>
                    <a:bodyPr/>
                    <a:lstStyle/>
                    <a:p>
                      <a:endParaRPr lang="el-GR"/>
                    </a:p>
                  </a:txBody>
                  <a:tcPr/>
                </a:tc>
                <a:tc>
                  <a:txBody>
                    <a:bodyPr/>
                    <a:lstStyle/>
                    <a:p>
                      <a:pPr algn="ctr">
                        <a:lnSpc>
                          <a:spcPct val="115000"/>
                        </a:lnSpc>
                        <a:spcAft>
                          <a:spcPts val="0"/>
                        </a:spcAft>
                      </a:pPr>
                      <a:r>
                        <a:rPr lang="el-GR" sz="1100">
                          <a:effectLst/>
                          <a:latin typeface="Calibri"/>
                          <a:ea typeface="Calibri"/>
                          <a:cs typeface="Times New Roman"/>
                        </a:rPr>
                        <a:t>Κ</a:t>
                      </a:r>
                      <a:endParaRPr lang="el-GR" sz="2000">
                        <a:effectLst/>
                        <a:latin typeface="Calibri"/>
                        <a:ea typeface="Calibri"/>
                        <a:cs typeface="Times New Roman"/>
                      </a:endParaRPr>
                    </a:p>
                  </a:txBody>
                  <a:tcPr marL="61148" marR="61148" marT="0" marB="0" anchor="ctr"/>
                </a:tc>
                <a:tc>
                  <a:txBody>
                    <a:bodyPr/>
                    <a:lstStyle/>
                    <a:p>
                      <a:pPr algn="ctr">
                        <a:lnSpc>
                          <a:spcPct val="115000"/>
                        </a:lnSpc>
                        <a:spcAft>
                          <a:spcPts val="0"/>
                        </a:spcAft>
                      </a:pPr>
                      <a:r>
                        <a:rPr lang="el-GR" sz="1100" dirty="0">
                          <a:effectLst/>
                          <a:latin typeface="Calibri"/>
                          <a:ea typeface="Calibri"/>
                          <a:cs typeface="Times New Roman"/>
                        </a:rPr>
                        <a:t>Δ</a:t>
                      </a:r>
                      <a:endParaRPr lang="el-GR" sz="2000" dirty="0">
                        <a:effectLst/>
                        <a:latin typeface="Calibri"/>
                        <a:ea typeface="Calibri"/>
                        <a:cs typeface="Times New Roman"/>
                      </a:endParaRPr>
                    </a:p>
                  </a:txBody>
                  <a:tcPr marL="61148" marR="61148" marT="0" marB="0" anchor="ctr"/>
                </a:tc>
                <a:tc>
                  <a:txBody>
                    <a:bodyPr/>
                    <a:lstStyle/>
                    <a:p>
                      <a:pPr algn="ctr">
                        <a:lnSpc>
                          <a:spcPct val="115000"/>
                        </a:lnSpc>
                        <a:spcAft>
                          <a:spcPts val="0"/>
                        </a:spcAft>
                      </a:pPr>
                      <a:r>
                        <a:rPr lang="el-GR" sz="1100" dirty="0">
                          <a:effectLst/>
                          <a:latin typeface="Calibri"/>
                          <a:ea typeface="Calibri"/>
                          <a:cs typeface="Times New Roman"/>
                        </a:rPr>
                        <a:t>Τ</a:t>
                      </a:r>
                      <a:endParaRPr lang="el-GR" sz="2000" dirty="0">
                        <a:effectLst/>
                        <a:latin typeface="Calibri"/>
                        <a:ea typeface="Calibri"/>
                        <a:cs typeface="Times New Roman"/>
                      </a:endParaRPr>
                    </a:p>
                  </a:txBody>
                  <a:tcPr marL="61148" marR="61148" marT="0" marB="0" anchor="ctr"/>
                </a:tc>
                <a:tc>
                  <a:txBody>
                    <a:bodyPr/>
                    <a:lstStyle/>
                    <a:p>
                      <a:pPr algn="ctr">
                        <a:lnSpc>
                          <a:spcPct val="115000"/>
                        </a:lnSpc>
                        <a:spcAft>
                          <a:spcPts val="0"/>
                        </a:spcAft>
                      </a:pPr>
                      <a:r>
                        <a:rPr lang="el-GR" sz="1100" dirty="0">
                          <a:effectLst/>
                          <a:latin typeface="Calibri"/>
                          <a:ea typeface="Calibri"/>
                          <a:cs typeface="Times New Roman"/>
                        </a:rPr>
                        <a:t>Τ</a:t>
                      </a:r>
                      <a:endParaRPr lang="el-GR" sz="2000" dirty="0">
                        <a:effectLst/>
                        <a:latin typeface="Calibri"/>
                        <a:ea typeface="Calibri"/>
                        <a:cs typeface="Times New Roman"/>
                      </a:endParaRPr>
                    </a:p>
                  </a:txBody>
                  <a:tcPr marL="61148" marR="61148" marT="0" marB="0" anchor="ctr"/>
                </a:tc>
                <a:tc>
                  <a:txBody>
                    <a:bodyPr/>
                    <a:lstStyle/>
                    <a:p>
                      <a:pPr algn="ctr">
                        <a:lnSpc>
                          <a:spcPct val="115000"/>
                        </a:lnSpc>
                        <a:spcAft>
                          <a:spcPts val="0"/>
                        </a:spcAft>
                      </a:pPr>
                      <a:r>
                        <a:rPr lang="el-GR" sz="1100" dirty="0">
                          <a:effectLst/>
                          <a:latin typeface="Calibri"/>
                          <a:ea typeface="Calibri"/>
                          <a:cs typeface="Times New Roman"/>
                        </a:rPr>
                        <a:t>Π</a:t>
                      </a:r>
                      <a:endParaRPr lang="el-GR" sz="2000" dirty="0">
                        <a:effectLst/>
                        <a:latin typeface="Calibri"/>
                        <a:ea typeface="Calibri"/>
                        <a:cs typeface="Times New Roman"/>
                      </a:endParaRPr>
                    </a:p>
                  </a:txBody>
                  <a:tcPr marL="61148" marR="61148" marT="0" marB="0" anchor="ctr"/>
                </a:tc>
                <a:tc>
                  <a:txBody>
                    <a:bodyPr/>
                    <a:lstStyle/>
                    <a:p>
                      <a:pPr algn="ctr">
                        <a:lnSpc>
                          <a:spcPct val="115000"/>
                        </a:lnSpc>
                        <a:spcAft>
                          <a:spcPts val="0"/>
                        </a:spcAft>
                      </a:pPr>
                      <a:r>
                        <a:rPr lang="el-GR" sz="1100" dirty="0">
                          <a:effectLst/>
                          <a:latin typeface="Calibri"/>
                          <a:ea typeface="Calibri"/>
                          <a:cs typeface="Times New Roman"/>
                        </a:rPr>
                        <a:t>Π</a:t>
                      </a:r>
                      <a:endParaRPr lang="el-GR" sz="2000" dirty="0">
                        <a:effectLst/>
                        <a:latin typeface="Calibri"/>
                        <a:ea typeface="Calibri"/>
                        <a:cs typeface="Times New Roman"/>
                      </a:endParaRPr>
                    </a:p>
                  </a:txBody>
                  <a:tcPr marL="61148" marR="61148" marT="0" marB="0" anchor="ctr"/>
                </a:tc>
                <a:tc>
                  <a:txBody>
                    <a:bodyPr/>
                    <a:lstStyle/>
                    <a:p>
                      <a:pPr algn="ctr">
                        <a:lnSpc>
                          <a:spcPct val="115000"/>
                        </a:lnSpc>
                        <a:spcAft>
                          <a:spcPts val="0"/>
                        </a:spcAft>
                      </a:pPr>
                      <a:r>
                        <a:rPr lang="el-GR" sz="1100" dirty="0">
                          <a:effectLst/>
                          <a:latin typeface="Calibri"/>
                          <a:ea typeface="Calibri"/>
                          <a:cs typeface="Times New Roman"/>
                        </a:rPr>
                        <a:t>Σ</a:t>
                      </a:r>
                      <a:endParaRPr lang="el-GR" sz="2000" dirty="0">
                        <a:effectLst/>
                        <a:latin typeface="Calibri"/>
                        <a:ea typeface="Calibri"/>
                        <a:cs typeface="Times New Roman"/>
                      </a:endParaRPr>
                    </a:p>
                  </a:txBody>
                  <a:tcPr marL="61148" marR="61148" marT="0" marB="0" anchor="ctr"/>
                </a:tc>
                <a:tc>
                  <a:txBody>
                    <a:bodyPr/>
                    <a:lstStyle/>
                    <a:p>
                      <a:pPr algn="ctr">
                        <a:lnSpc>
                          <a:spcPct val="115000"/>
                        </a:lnSpc>
                        <a:spcAft>
                          <a:spcPts val="0"/>
                        </a:spcAft>
                      </a:pPr>
                      <a:r>
                        <a:rPr lang="el-GR" sz="1100" dirty="0">
                          <a:effectLst/>
                          <a:latin typeface="Calibri"/>
                          <a:ea typeface="Calibri"/>
                          <a:cs typeface="Times New Roman"/>
                        </a:rPr>
                        <a:t>Κ</a:t>
                      </a:r>
                      <a:endParaRPr lang="el-GR" sz="2000" dirty="0">
                        <a:effectLst/>
                        <a:latin typeface="Calibri"/>
                        <a:ea typeface="Calibri"/>
                        <a:cs typeface="Times New Roman"/>
                      </a:endParaRPr>
                    </a:p>
                  </a:txBody>
                  <a:tcPr marL="61148" marR="61148" marT="0" marB="0" anchor="ctr"/>
                </a:tc>
                <a:tc>
                  <a:txBody>
                    <a:bodyPr/>
                    <a:lstStyle/>
                    <a:p>
                      <a:pPr algn="ctr">
                        <a:lnSpc>
                          <a:spcPct val="115000"/>
                        </a:lnSpc>
                        <a:spcAft>
                          <a:spcPts val="0"/>
                        </a:spcAft>
                      </a:pPr>
                      <a:r>
                        <a:rPr lang="el-GR" sz="1100" dirty="0">
                          <a:effectLst/>
                          <a:latin typeface="Calibri"/>
                          <a:ea typeface="Calibri"/>
                          <a:cs typeface="Times New Roman"/>
                        </a:rPr>
                        <a:t>Δ</a:t>
                      </a:r>
                      <a:endParaRPr lang="el-GR" sz="2000" dirty="0">
                        <a:effectLst/>
                        <a:latin typeface="Calibri"/>
                        <a:ea typeface="Calibri"/>
                        <a:cs typeface="Times New Roman"/>
                      </a:endParaRPr>
                    </a:p>
                  </a:txBody>
                  <a:tcPr marL="61148" marR="61148" marT="0" marB="0" anchor="ctr"/>
                </a:tc>
                <a:tc>
                  <a:txBody>
                    <a:bodyPr/>
                    <a:lstStyle/>
                    <a:p>
                      <a:pPr algn="ctr">
                        <a:lnSpc>
                          <a:spcPct val="115000"/>
                        </a:lnSpc>
                        <a:spcAft>
                          <a:spcPts val="0"/>
                        </a:spcAft>
                      </a:pPr>
                      <a:r>
                        <a:rPr lang="el-GR" sz="1100" dirty="0">
                          <a:effectLst/>
                          <a:latin typeface="Calibri"/>
                          <a:ea typeface="Calibri"/>
                          <a:cs typeface="Times New Roman"/>
                        </a:rPr>
                        <a:t>Τ</a:t>
                      </a:r>
                      <a:endParaRPr lang="el-GR" sz="2000" dirty="0">
                        <a:effectLst/>
                        <a:latin typeface="Calibri"/>
                        <a:ea typeface="Calibri"/>
                        <a:cs typeface="Times New Roman"/>
                      </a:endParaRPr>
                    </a:p>
                  </a:txBody>
                  <a:tcPr marL="61148" marR="61148" marT="0" marB="0" anchor="ctr"/>
                </a:tc>
                <a:tc>
                  <a:txBody>
                    <a:bodyPr/>
                    <a:lstStyle/>
                    <a:p>
                      <a:pPr algn="ctr">
                        <a:lnSpc>
                          <a:spcPct val="115000"/>
                        </a:lnSpc>
                        <a:spcAft>
                          <a:spcPts val="0"/>
                        </a:spcAft>
                      </a:pPr>
                      <a:r>
                        <a:rPr lang="el-GR" sz="1100" dirty="0">
                          <a:effectLst/>
                          <a:latin typeface="Calibri"/>
                          <a:ea typeface="Calibri"/>
                          <a:cs typeface="Times New Roman"/>
                        </a:rPr>
                        <a:t>Τ</a:t>
                      </a:r>
                      <a:endParaRPr lang="el-GR" sz="2000" dirty="0">
                        <a:effectLst/>
                        <a:latin typeface="Calibri"/>
                        <a:ea typeface="Calibri"/>
                        <a:cs typeface="Times New Roman"/>
                      </a:endParaRPr>
                    </a:p>
                  </a:txBody>
                  <a:tcPr marL="61148" marR="61148" marT="0" marB="0" anchor="ctr"/>
                </a:tc>
                <a:tc>
                  <a:txBody>
                    <a:bodyPr/>
                    <a:lstStyle/>
                    <a:p>
                      <a:pPr algn="ctr">
                        <a:lnSpc>
                          <a:spcPct val="115000"/>
                        </a:lnSpc>
                        <a:spcAft>
                          <a:spcPts val="0"/>
                        </a:spcAft>
                      </a:pPr>
                      <a:r>
                        <a:rPr lang="el-GR" sz="1100" dirty="0">
                          <a:effectLst/>
                          <a:latin typeface="Calibri"/>
                          <a:ea typeface="Calibri"/>
                          <a:cs typeface="Times New Roman"/>
                        </a:rPr>
                        <a:t>Π</a:t>
                      </a:r>
                      <a:endParaRPr lang="el-GR" sz="2000" dirty="0">
                        <a:effectLst/>
                        <a:latin typeface="Calibri"/>
                        <a:ea typeface="Calibri"/>
                        <a:cs typeface="Times New Roman"/>
                      </a:endParaRPr>
                    </a:p>
                  </a:txBody>
                  <a:tcPr marL="61148" marR="61148" marT="0" marB="0" anchor="ctr"/>
                </a:tc>
                <a:tc>
                  <a:txBody>
                    <a:bodyPr/>
                    <a:lstStyle/>
                    <a:p>
                      <a:pPr algn="ctr">
                        <a:lnSpc>
                          <a:spcPct val="115000"/>
                        </a:lnSpc>
                        <a:spcAft>
                          <a:spcPts val="0"/>
                        </a:spcAft>
                      </a:pPr>
                      <a:r>
                        <a:rPr lang="el-GR" sz="1100" dirty="0">
                          <a:effectLst/>
                          <a:latin typeface="Calibri"/>
                          <a:ea typeface="Calibri"/>
                          <a:cs typeface="Times New Roman"/>
                        </a:rPr>
                        <a:t>Π</a:t>
                      </a:r>
                      <a:endParaRPr lang="el-GR" sz="2000" dirty="0">
                        <a:effectLst/>
                        <a:latin typeface="Calibri"/>
                        <a:ea typeface="Calibri"/>
                        <a:cs typeface="Times New Roman"/>
                      </a:endParaRPr>
                    </a:p>
                  </a:txBody>
                  <a:tcPr marL="61148" marR="61148" marT="0" marB="0" anchor="ctr"/>
                </a:tc>
                <a:tc>
                  <a:txBody>
                    <a:bodyPr/>
                    <a:lstStyle/>
                    <a:p>
                      <a:pPr algn="ctr">
                        <a:lnSpc>
                          <a:spcPct val="115000"/>
                        </a:lnSpc>
                        <a:spcAft>
                          <a:spcPts val="0"/>
                        </a:spcAft>
                      </a:pPr>
                      <a:r>
                        <a:rPr lang="el-GR" sz="1100" dirty="0">
                          <a:effectLst/>
                          <a:latin typeface="Calibri"/>
                          <a:ea typeface="Calibri"/>
                          <a:cs typeface="Times New Roman"/>
                        </a:rPr>
                        <a:t>Σ</a:t>
                      </a:r>
                      <a:endParaRPr lang="el-GR" sz="2000" dirty="0">
                        <a:effectLst/>
                        <a:latin typeface="Calibri"/>
                        <a:ea typeface="Calibri"/>
                        <a:cs typeface="Times New Roman"/>
                      </a:endParaRPr>
                    </a:p>
                  </a:txBody>
                  <a:tcPr marL="61148" marR="61148" marT="0" marB="0" anchor="ctr"/>
                </a:tc>
                <a:tc>
                  <a:txBody>
                    <a:bodyPr/>
                    <a:lstStyle/>
                    <a:p>
                      <a:pPr algn="ctr">
                        <a:lnSpc>
                          <a:spcPct val="115000"/>
                        </a:lnSpc>
                        <a:spcAft>
                          <a:spcPts val="0"/>
                        </a:spcAft>
                      </a:pPr>
                      <a:r>
                        <a:rPr lang="el-GR" sz="1100" dirty="0">
                          <a:effectLst/>
                          <a:latin typeface="Calibri"/>
                          <a:ea typeface="Calibri"/>
                          <a:cs typeface="Times New Roman"/>
                        </a:rPr>
                        <a:t>Κ</a:t>
                      </a:r>
                      <a:endParaRPr lang="el-GR" sz="2000" dirty="0">
                        <a:effectLst/>
                        <a:latin typeface="Calibri"/>
                        <a:ea typeface="Calibri"/>
                        <a:cs typeface="Times New Roman"/>
                      </a:endParaRPr>
                    </a:p>
                  </a:txBody>
                  <a:tcPr marL="61148" marR="61148" marT="0" marB="0" anchor="ctr"/>
                </a:tc>
              </a:tr>
              <a:tr h="200207">
                <a:tc gridSpan="2">
                  <a:txBody>
                    <a:bodyPr/>
                    <a:lstStyle/>
                    <a:p>
                      <a:pPr>
                        <a:lnSpc>
                          <a:spcPct val="115000"/>
                        </a:lnSpc>
                        <a:spcAft>
                          <a:spcPts val="0"/>
                        </a:spcAft>
                      </a:pPr>
                      <a:r>
                        <a:rPr lang="el-GR" sz="1100">
                          <a:effectLst/>
                          <a:latin typeface="Calibri"/>
                          <a:ea typeface="Calibri"/>
                          <a:cs typeface="Times New Roman"/>
                        </a:rPr>
                        <a:t>ΜΙΚΡΟΚΥΚΛΟΣ</a:t>
                      </a:r>
                      <a:endParaRPr lang="el-GR" sz="20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3">
                  <a:txBody>
                    <a:bodyPr/>
                    <a:lstStyle/>
                    <a:p>
                      <a:pPr algn="ctr">
                        <a:lnSpc>
                          <a:spcPct val="115000"/>
                        </a:lnSpc>
                        <a:spcAft>
                          <a:spcPts val="0"/>
                        </a:spcAft>
                      </a:pPr>
                      <a:r>
                        <a:rPr lang="el-GR" sz="1100">
                          <a:effectLst/>
                          <a:latin typeface="Calibri"/>
                          <a:ea typeface="Calibri"/>
                          <a:cs typeface="Times New Roman"/>
                        </a:rPr>
                        <a:t>1</a:t>
                      </a:r>
                      <a:r>
                        <a:rPr lang="el-GR" sz="1100" baseline="30000">
                          <a:effectLst/>
                          <a:latin typeface="Calibri"/>
                          <a:ea typeface="Calibri"/>
                          <a:cs typeface="Times New Roman"/>
                        </a:rPr>
                        <a:t>Ος</a:t>
                      </a:r>
                      <a:r>
                        <a:rPr lang="el-GR" sz="1100">
                          <a:effectLst/>
                          <a:latin typeface="Calibri"/>
                          <a:ea typeface="Calibri"/>
                          <a:cs typeface="Times New Roman"/>
                        </a:rPr>
                        <a:t> </a:t>
                      </a:r>
                      <a:endParaRPr lang="el-GR" sz="200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c gridSpan="6">
                  <a:txBody>
                    <a:bodyPr/>
                    <a:lstStyle/>
                    <a:p>
                      <a:pPr algn="ctr">
                        <a:lnSpc>
                          <a:spcPct val="115000"/>
                        </a:lnSpc>
                        <a:spcAft>
                          <a:spcPts val="0"/>
                        </a:spcAft>
                      </a:pPr>
                      <a:r>
                        <a:rPr lang="el-GR" sz="1100">
                          <a:effectLst/>
                          <a:latin typeface="Calibri"/>
                          <a:ea typeface="Calibri"/>
                          <a:cs typeface="Times New Roman"/>
                        </a:rPr>
                        <a:t>2</a:t>
                      </a:r>
                      <a:r>
                        <a:rPr lang="el-GR" sz="1100" baseline="30000">
                          <a:effectLst/>
                          <a:latin typeface="Calibri"/>
                          <a:ea typeface="Calibri"/>
                          <a:cs typeface="Times New Roman"/>
                        </a:rPr>
                        <a:t>ΟΣ</a:t>
                      </a:r>
                      <a:r>
                        <a:rPr lang="el-GR" sz="1100">
                          <a:effectLst/>
                          <a:latin typeface="Calibri"/>
                          <a:ea typeface="Calibri"/>
                          <a:cs typeface="Times New Roman"/>
                        </a:rPr>
                        <a:t> </a:t>
                      </a:r>
                      <a:endParaRPr lang="el-GR" sz="200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gridSpan="3">
                  <a:txBody>
                    <a:bodyPr/>
                    <a:lstStyle/>
                    <a:p>
                      <a:pPr algn="ctr">
                        <a:lnSpc>
                          <a:spcPct val="115000"/>
                        </a:lnSpc>
                        <a:spcAft>
                          <a:spcPts val="0"/>
                        </a:spcAft>
                      </a:pPr>
                      <a:r>
                        <a:rPr lang="el-GR" sz="1100">
                          <a:effectLst/>
                          <a:latin typeface="Calibri"/>
                          <a:ea typeface="Calibri"/>
                          <a:cs typeface="Times New Roman"/>
                        </a:rPr>
                        <a:t>3</a:t>
                      </a:r>
                      <a:r>
                        <a:rPr lang="el-GR" sz="1100" baseline="30000">
                          <a:effectLst/>
                          <a:latin typeface="Calibri"/>
                          <a:ea typeface="Calibri"/>
                          <a:cs typeface="Times New Roman"/>
                        </a:rPr>
                        <a:t>ΟΣ</a:t>
                      </a:r>
                      <a:r>
                        <a:rPr lang="el-GR" sz="1100">
                          <a:effectLst/>
                          <a:latin typeface="Calibri"/>
                          <a:ea typeface="Calibri"/>
                          <a:cs typeface="Times New Roman"/>
                        </a:rPr>
                        <a:t> </a:t>
                      </a:r>
                      <a:endParaRPr lang="el-GR" sz="200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c gridSpan="4">
                  <a:txBody>
                    <a:bodyPr/>
                    <a:lstStyle/>
                    <a:p>
                      <a:pPr algn="ctr">
                        <a:lnSpc>
                          <a:spcPct val="115000"/>
                        </a:lnSpc>
                        <a:spcAft>
                          <a:spcPts val="0"/>
                        </a:spcAft>
                      </a:pPr>
                      <a:r>
                        <a:rPr lang="el-GR" sz="1100">
                          <a:effectLst/>
                          <a:latin typeface="Calibri"/>
                          <a:ea typeface="Calibri"/>
                          <a:cs typeface="Times New Roman"/>
                        </a:rPr>
                        <a:t>4</a:t>
                      </a:r>
                      <a:r>
                        <a:rPr lang="el-GR" sz="1100" baseline="30000">
                          <a:effectLst/>
                          <a:latin typeface="Calibri"/>
                          <a:ea typeface="Calibri"/>
                          <a:cs typeface="Times New Roman"/>
                        </a:rPr>
                        <a:t>ΟΣ</a:t>
                      </a:r>
                      <a:r>
                        <a:rPr lang="el-GR" sz="1100">
                          <a:effectLst/>
                          <a:latin typeface="Calibri"/>
                          <a:ea typeface="Calibri"/>
                          <a:cs typeface="Times New Roman"/>
                        </a:rPr>
                        <a:t> </a:t>
                      </a:r>
                      <a:endParaRPr lang="el-GR" sz="200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c hMerge="1">
                  <a:txBody>
                    <a:bodyPr/>
                    <a:lstStyle/>
                    <a:p>
                      <a:endParaRPr lang="el-GR"/>
                    </a:p>
                  </a:txBody>
                  <a:tcPr/>
                </a:tc>
                <a:tc gridSpan="2">
                  <a:txBody>
                    <a:bodyPr/>
                    <a:lstStyle/>
                    <a:p>
                      <a:pPr algn="ctr">
                        <a:lnSpc>
                          <a:spcPct val="115000"/>
                        </a:lnSpc>
                        <a:spcAft>
                          <a:spcPts val="0"/>
                        </a:spcAft>
                      </a:pPr>
                      <a:r>
                        <a:rPr lang="el-GR" sz="1100">
                          <a:effectLst/>
                          <a:latin typeface="Calibri"/>
                          <a:ea typeface="Calibri"/>
                          <a:cs typeface="Times New Roman"/>
                        </a:rPr>
                        <a:t>5</a:t>
                      </a:r>
                      <a:r>
                        <a:rPr lang="el-GR" sz="1100" baseline="30000">
                          <a:effectLst/>
                          <a:latin typeface="Calibri"/>
                          <a:ea typeface="Calibri"/>
                          <a:cs typeface="Times New Roman"/>
                        </a:rPr>
                        <a:t>ΟΣ</a:t>
                      </a:r>
                      <a:r>
                        <a:rPr lang="el-GR" sz="1100">
                          <a:effectLst/>
                          <a:latin typeface="Calibri"/>
                          <a:ea typeface="Calibri"/>
                          <a:cs typeface="Times New Roman"/>
                        </a:rPr>
                        <a:t> </a:t>
                      </a:r>
                      <a:endParaRPr lang="el-GR" sz="200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hMerge="1">
                  <a:txBody>
                    <a:bodyPr/>
                    <a:lstStyle/>
                    <a:p>
                      <a:endParaRPr lang="el-GR"/>
                    </a:p>
                  </a:txBody>
                  <a:tcPr/>
                </a:tc>
                <a:tc gridSpan="5">
                  <a:txBody>
                    <a:bodyPr/>
                    <a:lstStyle/>
                    <a:p>
                      <a:pPr algn="ctr">
                        <a:lnSpc>
                          <a:spcPct val="115000"/>
                        </a:lnSpc>
                        <a:spcAft>
                          <a:spcPts val="0"/>
                        </a:spcAft>
                      </a:pPr>
                      <a:r>
                        <a:rPr lang="el-GR" sz="1100" dirty="0">
                          <a:effectLst/>
                          <a:latin typeface="Calibri"/>
                          <a:ea typeface="Calibri"/>
                          <a:cs typeface="Times New Roman"/>
                        </a:rPr>
                        <a:t>6</a:t>
                      </a:r>
                      <a:r>
                        <a:rPr lang="el-GR" sz="1100" baseline="30000" dirty="0">
                          <a:effectLst/>
                          <a:latin typeface="Calibri"/>
                          <a:ea typeface="Calibri"/>
                          <a:cs typeface="Times New Roman"/>
                        </a:rPr>
                        <a:t>ΟΣ</a:t>
                      </a:r>
                      <a:r>
                        <a:rPr lang="el-GR" sz="1100" dirty="0">
                          <a:effectLst/>
                          <a:latin typeface="Calibri"/>
                          <a:ea typeface="Calibri"/>
                          <a:cs typeface="Times New Roman"/>
                        </a:rPr>
                        <a:t> </a:t>
                      </a:r>
                      <a:endParaRPr lang="el-GR" sz="2000" dirty="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284880">
                <a:tc rowSpan="7" gridSpan="2">
                  <a:txBody>
                    <a:bodyPr/>
                    <a:lstStyle/>
                    <a:p>
                      <a:pPr algn="ctr">
                        <a:lnSpc>
                          <a:spcPct val="115000"/>
                        </a:lnSpc>
                        <a:spcAft>
                          <a:spcPts val="0"/>
                        </a:spcAft>
                      </a:pPr>
                      <a:r>
                        <a:rPr lang="el-GR" sz="1050" dirty="0">
                          <a:effectLst/>
                          <a:latin typeface="Calibri"/>
                          <a:ea typeface="Calibri"/>
                          <a:cs typeface="Times New Roman"/>
                        </a:rPr>
                        <a:t>ΜΟΝΤΕΛΟΠΟΙΗΣΗ ΤΗΣ ΠΡΟΕΤΟΙΜΑΣΙΑΣ ΓΙΑ ΕΙΣΟΔΟ ΣΕ ΦΟΡΜΑ ΜΕ ΒΑΣΗ ΤΗΝ ΑΡΧΗ ΤΗΣ </a:t>
                      </a:r>
                      <a:r>
                        <a:rPr lang="el-GR" sz="1050" dirty="0" smtClean="0">
                          <a:effectLst/>
                          <a:latin typeface="Calibri"/>
                          <a:ea typeface="Calibri"/>
                          <a:cs typeface="Times New Roman"/>
                        </a:rPr>
                        <a:t>ΥΠΕΡΑΝΑΠΛΗΡΩΣΗ</a:t>
                      </a:r>
                      <a:endParaRPr lang="el-GR" sz="14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rowSpan="7" hMerge="1">
                  <a:txBody>
                    <a:bodyPr/>
                    <a:lstStyle/>
                    <a:p>
                      <a:endParaRPr lang="el-GR"/>
                    </a:p>
                  </a:txBody>
                  <a:tcPr/>
                </a:tc>
                <a:tc>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l-G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4880">
                <a:tc gridSpan="2" vMerge="1">
                  <a:txBody>
                    <a:bodyPr/>
                    <a:lstStyle/>
                    <a:p>
                      <a:endParaRPr lang="el-GR"/>
                    </a:p>
                  </a:txBody>
                  <a:tcPr/>
                </a:tc>
                <a:tc hMerge="1" vMerge="1">
                  <a:txBody>
                    <a:bodyPr/>
                    <a:lstStyle/>
                    <a:p>
                      <a:endParaRPr lang="el-GR"/>
                    </a:p>
                  </a:txBody>
                  <a:tcPr/>
                </a:tc>
                <a:tc>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8CCE4"/>
                    </a:solidFill>
                  </a:tcPr>
                </a:tc>
                <a:tc>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594"/>
                    </a:solidFill>
                  </a:tcPr>
                </a:tc>
                <a:tc>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4880">
                <a:tc gridSpan="2" vMerge="1">
                  <a:txBody>
                    <a:bodyPr/>
                    <a:lstStyle/>
                    <a:p>
                      <a:endParaRPr lang="el-GR"/>
                    </a:p>
                  </a:txBody>
                  <a:tcPr/>
                </a:tc>
                <a:tc hMerge="1" vMerge="1">
                  <a:txBody>
                    <a:bodyPr/>
                    <a:lstStyle/>
                    <a:p>
                      <a:endParaRPr lang="el-GR"/>
                    </a:p>
                  </a:txBody>
                  <a:tcPr/>
                </a:tc>
                <a:tc>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endParaRPr lang="el-GR" sz="10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594"/>
                    </a:solidFill>
                  </a:tcPr>
                </a:tc>
                <a:tc>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594"/>
                    </a:solidFill>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4880">
                <a:tc gridSpan="2" vMerge="1">
                  <a:txBody>
                    <a:bodyPr/>
                    <a:lstStyle/>
                    <a:p>
                      <a:endParaRPr lang="el-GR"/>
                    </a:p>
                  </a:txBody>
                  <a:tcPr/>
                </a:tc>
                <a:tc hMerge="1" vMerge="1">
                  <a:txBody>
                    <a:bodyPr/>
                    <a:lstStyle/>
                    <a:p>
                      <a:endParaRPr lang="el-GR"/>
                    </a:p>
                  </a:txBody>
                  <a:tcPr/>
                </a:tc>
                <a:tc>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l-GR" sz="1000" dirty="0">
                        <a:effectLst/>
                        <a:latin typeface="Calibri"/>
                        <a:ea typeface="Calibri"/>
                        <a:cs typeface="Times New Roman"/>
                      </a:endParaRPr>
                    </a:p>
                  </a:txBody>
                  <a:tcPr marL="61148" marR="6114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594"/>
                    </a:solidFill>
                  </a:tcPr>
                </a:tc>
                <a:tc>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594"/>
                    </a:solidFill>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4880">
                <a:tc gridSpan="2" vMerge="1">
                  <a:txBody>
                    <a:bodyPr/>
                    <a:lstStyle/>
                    <a:p>
                      <a:endParaRPr lang="el-GR"/>
                    </a:p>
                  </a:txBody>
                  <a:tcPr/>
                </a:tc>
                <a:tc hMerge="1" vMerge="1">
                  <a:txBody>
                    <a:bodyPr/>
                    <a:lstStyle/>
                    <a:p>
                      <a:endParaRPr lang="el-GR"/>
                    </a:p>
                  </a:txBody>
                  <a:tcPr/>
                </a:tc>
                <a:tc>
                  <a:txBody>
                    <a:bodyPr/>
                    <a:lstStyle/>
                    <a:p>
                      <a:pPr>
                        <a:lnSpc>
                          <a:spcPct val="115000"/>
                        </a:lnSpc>
                        <a:spcAft>
                          <a:spcPts val="0"/>
                        </a:spcAft>
                      </a:pPr>
                      <a:r>
                        <a:rPr lang="el-GR" sz="500" dirty="0">
                          <a:effectLst/>
                          <a:latin typeface="Calibri"/>
                          <a:ea typeface="Calibri"/>
                          <a:cs typeface="Times New Roman"/>
                        </a:rPr>
                        <a:t> </a:t>
                      </a:r>
                      <a:endParaRPr lang="el-GR" sz="10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l-GR" dirty="0"/>
                    </a:p>
                  </a:txBody>
                  <a:tcPr marL="61148" marR="6114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gridSpan="2">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hMerge="1">
                  <a:txBody>
                    <a:bodyPr/>
                    <a:lstStyle/>
                    <a:p>
                      <a:endParaRPr lang="el-GR"/>
                    </a:p>
                  </a:txBody>
                  <a:tcPr/>
                </a:tc>
                <a:tc gridSpan="2">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el-GR"/>
                    </a:p>
                  </a:txBody>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594"/>
                    </a:solidFill>
                  </a:tcPr>
                </a:tc>
                <a:tc>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594"/>
                    </a:solidFill>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dirty="0">
                          <a:effectLst/>
                          <a:latin typeface="Calibri"/>
                          <a:ea typeface="Calibri"/>
                          <a:cs typeface="Times New Roman"/>
                        </a:rPr>
                        <a:t> </a:t>
                      </a:r>
                      <a:endParaRPr lang="el-GR" sz="1600" dirty="0" smtClean="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dirty="0" smtClean="0">
                          <a:effectLst/>
                          <a:latin typeface="Calibri"/>
                          <a:ea typeface="Calibri"/>
                          <a:cs typeface="Times New Roman"/>
                        </a:rPr>
                        <a:t> </a:t>
                      </a:r>
                      <a:endParaRPr lang="el-GR" sz="1600" dirty="0" smtClean="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4880">
                <a:tc gridSpan="2" vMerge="1">
                  <a:txBody>
                    <a:bodyPr/>
                    <a:lstStyle/>
                    <a:p>
                      <a:endParaRPr lang="el-GR"/>
                    </a:p>
                  </a:txBody>
                  <a:tcPr/>
                </a:tc>
                <a:tc hMerge="1" vMerge="1">
                  <a:txBody>
                    <a:bodyPr/>
                    <a:lstStyle/>
                    <a:p>
                      <a:endParaRPr lang="el-GR"/>
                    </a:p>
                  </a:txBody>
                  <a:tcPr/>
                </a:tc>
                <a:tc>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594"/>
                    </a:solidFill>
                  </a:tcPr>
                </a:tc>
                <a:tc gridSpan="2">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594"/>
                    </a:solidFill>
                  </a:tcPr>
                </a:tc>
                <a:tc hMerge="1">
                  <a:txBody>
                    <a:bodyPr/>
                    <a:lstStyle/>
                    <a:p>
                      <a:endParaRPr lang="el-GR"/>
                    </a:p>
                  </a:txBody>
                  <a:tcPr/>
                </a:tc>
                <a:tc gridSpan="2">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dirty="0" smtClean="0">
                          <a:effectLst/>
                          <a:latin typeface="Calibri"/>
                          <a:ea typeface="Calibri"/>
                          <a:cs typeface="Times New Roman"/>
                        </a:rPr>
                        <a:t> </a:t>
                      </a:r>
                      <a:endParaRPr lang="el-GR" sz="1600" dirty="0" smtClean="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dirty="0" smtClean="0">
                          <a:effectLst/>
                          <a:latin typeface="Calibri"/>
                          <a:ea typeface="Calibri"/>
                          <a:cs typeface="Times New Roman"/>
                        </a:rPr>
                        <a:t> </a:t>
                      </a:r>
                      <a:endParaRPr lang="el-GR" sz="1600" dirty="0" smtClean="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dirty="0" smtClean="0">
                          <a:effectLst/>
                          <a:latin typeface="Calibri"/>
                          <a:ea typeface="Calibri"/>
                          <a:cs typeface="Times New Roman"/>
                        </a:rPr>
                        <a:t> </a:t>
                      </a:r>
                      <a:endParaRPr lang="el-GR" sz="1600" dirty="0" smtClean="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dirty="0" smtClean="0">
                          <a:effectLst/>
                          <a:latin typeface="Calibri"/>
                          <a:ea typeface="Calibri"/>
                          <a:cs typeface="Times New Roman"/>
                        </a:rPr>
                        <a:t> </a:t>
                      </a:r>
                      <a:endParaRPr lang="el-GR" sz="1600" dirty="0" smtClean="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5666">
                <a:tc gridSpan="2" vMerge="1">
                  <a:txBody>
                    <a:bodyPr/>
                    <a:lstStyle/>
                    <a:p>
                      <a:endParaRPr lang="el-GR"/>
                    </a:p>
                  </a:txBody>
                  <a:tcPr/>
                </a:tc>
                <a:tc hMerge="1" vMerge="1">
                  <a:txBody>
                    <a:bodyPr/>
                    <a:lstStyle/>
                    <a:p>
                      <a:endParaRPr lang="el-GR"/>
                    </a:p>
                  </a:txBody>
                  <a:tcPr/>
                </a:tc>
                <a:tc>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594"/>
                    </a:solidFill>
                  </a:tcPr>
                </a:tc>
                <a:tc>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594"/>
                    </a:solidFill>
                  </a:tcPr>
                </a:tc>
                <a:tc>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gridSpan="2">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hMerge="1">
                  <a:txBody>
                    <a:bodyPr/>
                    <a:lstStyle/>
                    <a:p>
                      <a:endParaRPr lang="el-GR"/>
                    </a:p>
                  </a:txBody>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el-GR" sz="1000" dirty="0" smtClean="0">
                          <a:effectLst/>
                          <a:latin typeface="Calibri"/>
                          <a:ea typeface="Calibri"/>
                          <a:cs typeface="Times New Roman"/>
                        </a:rPr>
                        <a:t> </a:t>
                      </a:r>
                      <a:endParaRPr lang="el-GR" sz="1600" dirty="0" smtClean="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el-GR" sz="1000" dirty="0" smtClean="0">
                          <a:effectLst/>
                          <a:latin typeface="Calibri"/>
                          <a:ea typeface="Calibri"/>
                          <a:cs typeface="Times New Roman"/>
                        </a:rPr>
                        <a:t> </a:t>
                      </a:r>
                      <a:endParaRPr lang="el-GR" sz="1600" dirty="0" smtClean="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el-GR" sz="1000" dirty="0">
                          <a:effectLst/>
                          <a:latin typeface="Calibri"/>
                          <a:ea typeface="Calibri"/>
                          <a:cs typeface="Times New Roman"/>
                        </a:rPr>
                        <a:t> </a:t>
                      </a:r>
                      <a:endParaRPr lang="el-GR" sz="16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r>
              <a:tr h="350565">
                <a:tc rowSpan="9">
                  <a:txBody>
                    <a:bodyPr/>
                    <a:lstStyle/>
                    <a:p>
                      <a:pPr marL="71755" marR="71755" algn="ctr">
                        <a:lnSpc>
                          <a:spcPct val="115000"/>
                        </a:lnSpc>
                        <a:spcAft>
                          <a:spcPts val="0"/>
                        </a:spcAft>
                      </a:pPr>
                      <a:r>
                        <a:rPr lang="el-GR" sz="900" b="1" dirty="0">
                          <a:effectLst/>
                          <a:latin typeface="Calibri"/>
                          <a:ea typeface="Calibri"/>
                          <a:cs typeface="Times New Roman"/>
                        </a:rPr>
                        <a:t>ΒΑΣΙΚΟΙ ΔΕΙΚΤΕΣ ΠΡΟΕΤΟΙΜΑΣΙΑΣ</a:t>
                      </a:r>
                      <a:endParaRPr lang="el-GR" sz="1400" dirty="0">
                        <a:effectLst/>
                        <a:latin typeface="Calibri"/>
                        <a:ea typeface="Calibri"/>
                        <a:cs typeface="Times New Roman"/>
                      </a:endParaRPr>
                    </a:p>
                  </a:txBody>
                  <a:tcPr marL="61148" marR="61148"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800" b="1" dirty="0">
                          <a:effectLst/>
                          <a:latin typeface="Calibri"/>
                          <a:ea typeface="Calibri"/>
                          <a:cs typeface="Times New Roman"/>
                        </a:rPr>
                        <a:t>ΚΑΘΕΣΤΩΣ ΠΡΟΠΟΝΗΣΗΣ</a:t>
                      </a:r>
                      <a:endParaRPr lang="el-GR" sz="1200" dirty="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3">
                  <a:txBody>
                    <a:bodyPr/>
                    <a:lstStyle/>
                    <a:p>
                      <a:pPr algn="ctr">
                        <a:lnSpc>
                          <a:spcPct val="115000"/>
                        </a:lnSpc>
                        <a:spcAft>
                          <a:spcPts val="0"/>
                        </a:spcAft>
                      </a:pPr>
                      <a:r>
                        <a:rPr lang="el-GR" sz="1050" dirty="0">
                          <a:effectLst/>
                          <a:latin typeface="Calibri"/>
                          <a:ea typeface="Calibri"/>
                          <a:cs typeface="Times New Roman"/>
                        </a:rPr>
                        <a:t>48 ΩΡΕΣ ΚΑΘΕΣΤΩΣ ΠΡΟΠΟΝΗΣΗΣ (ΠΡΩΙΝ. ΑΝΑΖΩΟΓΟΝΗΣΗ +2 ΠΡΟΠ. ΤΗΝ ΗΜΕΡ.)    + 24 ΩΡΕΣ (ΦΥΣ. ΑΝΖΩΟΓ. +ΑΠΟΚΑΤΑΣ.)</a:t>
                      </a:r>
                      <a:endParaRPr lang="el-GR" sz="1800" dirty="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153491">
                <a:tc vMerge="1">
                  <a:txBody>
                    <a:bodyPr/>
                    <a:lstStyle/>
                    <a:p>
                      <a:endParaRPr lang="el-GR"/>
                    </a:p>
                  </a:txBody>
                  <a:tcPr/>
                </a:tc>
                <a:tc rowSpan="3">
                  <a:txBody>
                    <a:bodyPr/>
                    <a:lstStyle/>
                    <a:p>
                      <a:pPr algn="ctr">
                        <a:lnSpc>
                          <a:spcPct val="115000"/>
                        </a:lnSpc>
                        <a:spcAft>
                          <a:spcPts val="0"/>
                        </a:spcAft>
                      </a:pPr>
                      <a:r>
                        <a:rPr lang="el-GR" sz="1050" b="1" dirty="0">
                          <a:effectLst/>
                          <a:latin typeface="Calibri"/>
                          <a:ea typeface="Calibri"/>
                          <a:cs typeface="Times New Roman"/>
                        </a:rPr>
                        <a:t>% ΑΝΑΛΟΓ. </a:t>
                      </a:r>
                      <a:r>
                        <a:rPr lang="el-GR" sz="1050" b="1" dirty="0" smtClean="0">
                          <a:effectLst/>
                          <a:latin typeface="Calibri"/>
                          <a:ea typeface="Calibri"/>
                          <a:cs typeface="Times New Roman"/>
                        </a:rPr>
                        <a:t>ΒΑΣΙΚ.</a:t>
                      </a:r>
                    </a:p>
                    <a:p>
                      <a:pPr algn="ctr">
                        <a:lnSpc>
                          <a:spcPct val="115000"/>
                        </a:lnSpc>
                        <a:spcAft>
                          <a:spcPts val="0"/>
                        </a:spcAft>
                      </a:pPr>
                      <a:r>
                        <a:rPr lang="el-GR" sz="1050" b="1" dirty="0" smtClean="0">
                          <a:effectLst/>
                          <a:latin typeface="Calibri"/>
                          <a:ea typeface="Calibri"/>
                          <a:cs typeface="Times New Roman"/>
                        </a:rPr>
                        <a:t>ΜΕΣΩΝ</a:t>
                      </a:r>
                      <a:endParaRPr lang="el-GR" sz="18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3">
                  <a:txBody>
                    <a:bodyPr/>
                    <a:lstStyle/>
                    <a:p>
                      <a:pPr algn="ctr">
                        <a:lnSpc>
                          <a:spcPct val="115000"/>
                        </a:lnSpc>
                        <a:spcAft>
                          <a:spcPts val="0"/>
                        </a:spcAft>
                      </a:pPr>
                      <a:r>
                        <a:rPr lang="el-GR" sz="1400" b="1" dirty="0" smtClean="0">
                          <a:solidFill>
                            <a:schemeClr val="bg1"/>
                          </a:solidFill>
                          <a:effectLst/>
                          <a:latin typeface="Calibri"/>
                          <a:ea typeface="Calibri"/>
                          <a:cs typeface="Times New Roman"/>
                        </a:rPr>
                        <a:t>ΓΕΝ. ΦΥΣ. ΠΡΟΕΤ.      15</a:t>
                      </a:r>
                      <a:r>
                        <a:rPr lang="el-GR" sz="1400" b="1" dirty="0">
                          <a:solidFill>
                            <a:schemeClr val="bg1"/>
                          </a:solidFill>
                          <a:effectLst/>
                          <a:latin typeface="Calibri"/>
                          <a:ea typeface="Calibri"/>
                          <a:cs typeface="Times New Roman"/>
                        </a:rPr>
                        <a:t>%</a:t>
                      </a:r>
                      <a:endParaRPr lang="el-GR" sz="2800" b="1" dirty="0">
                        <a:solidFill>
                          <a:schemeClr val="bg1"/>
                        </a:solidFill>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239841">
                <a:tc vMerge="1">
                  <a:txBody>
                    <a:bodyPr/>
                    <a:lstStyle/>
                    <a:p>
                      <a:endParaRPr lang="el-GR"/>
                    </a:p>
                  </a:txBody>
                  <a:tcPr/>
                </a:tc>
                <a:tc vMerge="1">
                  <a:txBody>
                    <a:bodyPr/>
                    <a:lstStyle/>
                    <a:p>
                      <a:endParaRPr lang="el-GR"/>
                    </a:p>
                  </a:txBody>
                  <a:tcPr/>
                </a:tc>
                <a:tc gridSpan="23">
                  <a:txBody>
                    <a:bodyPr/>
                    <a:lstStyle/>
                    <a:p>
                      <a:pPr algn="ctr">
                        <a:lnSpc>
                          <a:spcPct val="115000"/>
                        </a:lnSpc>
                        <a:spcAft>
                          <a:spcPts val="0"/>
                        </a:spcAft>
                      </a:pPr>
                      <a:r>
                        <a:rPr lang="el-GR" sz="1400" b="1" dirty="0" smtClean="0">
                          <a:solidFill>
                            <a:schemeClr val="bg1"/>
                          </a:solidFill>
                          <a:effectLst/>
                          <a:latin typeface="Calibri"/>
                          <a:ea typeface="Calibri"/>
                          <a:cs typeface="Times New Roman"/>
                        </a:rPr>
                        <a:t>ΠΡΟΕΤ. ΤΑΧΥΔΥΝΑΜΗΣ</a:t>
                      </a:r>
                      <a:r>
                        <a:rPr lang="el-GR" sz="1400" b="1" baseline="0" dirty="0" smtClean="0">
                          <a:solidFill>
                            <a:schemeClr val="bg1"/>
                          </a:solidFill>
                          <a:effectLst/>
                          <a:latin typeface="Calibri"/>
                          <a:ea typeface="Calibri"/>
                          <a:cs typeface="Times New Roman"/>
                        </a:rPr>
                        <a:t>      </a:t>
                      </a:r>
                      <a:r>
                        <a:rPr lang="el-GR" sz="1400" b="1" dirty="0" smtClean="0">
                          <a:solidFill>
                            <a:schemeClr val="bg1"/>
                          </a:solidFill>
                          <a:effectLst/>
                          <a:latin typeface="Calibri"/>
                          <a:ea typeface="Calibri"/>
                          <a:cs typeface="Times New Roman"/>
                        </a:rPr>
                        <a:t>35</a:t>
                      </a:r>
                      <a:r>
                        <a:rPr lang="el-GR" sz="1400" b="1" dirty="0">
                          <a:solidFill>
                            <a:schemeClr val="bg1"/>
                          </a:solidFill>
                          <a:effectLst/>
                          <a:latin typeface="Calibri"/>
                          <a:ea typeface="Calibri"/>
                          <a:cs typeface="Times New Roman"/>
                        </a:rPr>
                        <a:t>%</a:t>
                      </a:r>
                      <a:endParaRPr lang="el-GR" sz="2800" b="1" dirty="0">
                        <a:solidFill>
                          <a:schemeClr val="bg1"/>
                        </a:solidFill>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114748">
                <a:tc vMerge="1">
                  <a:txBody>
                    <a:bodyPr/>
                    <a:lstStyle/>
                    <a:p>
                      <a:endParaRPr lang="el-GR"/>
                    </a:p>
                  </a:txBody>
                  <a:tcPr/>
                </a:tc>
                <a:tc vMerge="1">
                  <a:txBody>
                    <a:bodyPr/>
                    <a:lstStyle/>
                    <a:p>
                      <a:endParaRPr lang="el-GR"/>
                    </a:p>
                  </a:txBody>
                  <a:tcPr/>
                </a:tc>
                <a:tc gridSpan="23">
                  <a:txBody>
                    <a:bodyPr/>
                    <a:lstStyle/>
                    <a:p>
                      <a:pPr algn="ctr">
                        <a:lnSpc>
                          <a:spcPct val="115000"/>
                        </a:lnSpc>
                        <a:spcAft>
                          <a:spcPts val="0"/>
                        </a:spcAft>
                      </a:pPr>
                      <a:r>
                        <a:rPr lang="el-GR" sz="1400" b="1" dirty="0" smtClean="0">
                          <a:solidFill>
                            <a:schemeClr val="bg1"/>
                          </a:solidFill>
                          <a:effectLst/>
                          <a:latin typeface="Calibri"/>
                          <a:ea typeface="Calibri"/>
                          <a:cs typeface="Times New Roman"/>
                        </a:rPr>
                        <a:t>ΤΕΛΕΙΟΠΟΙΗΣΗ ΤΕΧ-ΤΑΚΤΙΚΩΝ ΕΝΕΡΓΕΙΩΝ       50</a:t>
                      </a:r>
                      <a:r>
                        <a:rPr lang="el-GR" sz="1400" b="1" dirty="0">
                          <a:solidFill>
                            <a:schemeClr val="bg1"/>
                          </a:solidFill>
                          <a:effectLst/>
                          <a:latin typeface="Calibri"/>
                          <a:ea typeface="Calibri"/>
                          <a:cs typeface="Times New Roman"/>
                        </a:rPr>
                        <a:t>%</a:t>
                      </a:r>
                      <a:endParaRPr lang="el-GR" sz="2800" b="1" dirty="0">
                        <a:solidFill>
                          <a:schemeClr val="bg1"/>
                        </a:solidFill>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364014">
                <a:tc vMerge="1">
                  <a:txBody>
                    <a:bodyPr/>
                    <a:lstStyle/>
                    <a:p>
                      <a:endParaRPr lang="el-GR"/>
                    </a:p>
                  </a:txBody>
                  <a:tcPr/>
                </a:tc>
                <a:tc>
                  <a:txBody>
                    <a:bodyPr/>
                    <a:lstStyle/>
                    <a:p>
                      <a:pPr algn="ctr">
                        <a:lnSpc>
                          <a:spcPct val="115000"/>
                        </a:lnSpc>
                        <a:spcAft>
                          <a:spcPts val="0"/>
                        </a:spcAft>
                      </a:pPr>
                      <a:r>
                        <a:rPr lang="el-GR" sz="1000" b="1" dirty="0">
                          <a:effectLst/>
                          <a:latin typeface="Calibri"/>
                          <a:ea typeface="Calibri"/>
                          <a:cs typeface="Times New Roman"/>
                        </a:rPr>
                        <a:t>ΖΩΝΗ </a:t>
                      </a:r>
                      <a:r>
                        <a:rPr lang="el-GR" sz="1000" b="1" dirty="0" smtClean="0">
                          <a:effectLst/>
                          <a:latin typeface="Calibri"/>
                          <a:ea typeface="Calibri"/>
                          <a:cs typeface="Times New Roman"/>
                        </a:rPr>
                        <a:t>ΕΝΤΑΣ</a:t>
                      </a:r>
                      <a:endParaRPr lang="el-GR" sz="1600" b="1" dirty="0">
                        <a:effectLst/>
                        <a:latin typeface="Calibri"/>
                        <a:ea typeface="Calibri"/>
                        <a:cs typeface="Times New Roman"/>
                      </a:endParaRPr>
                    </a:p>
                    <a:p>
                      <a:pPr algn="ctr">
                        <a:lnSpc>
                          <a:spcPct val="115000"/>
                        </a:lnSpc>
                        <a:spcAft>
                          <a:spcPts val="0"/>
                        </a:spcAft>
                      </a:pPr>
                      <a:r>
                        <a:rPr lang="el-GR" sz="1000" b="1" dirty="0">
                          <a:effectLst/>
                          <a:latin typeface="Calibri"/>
                          <a:ea typeface="Calibri"/>
                          <a:cs typeface="Times New Roman"/>
                        </a:rPr>
                        <a:t>ΠΑΛ/10΄΄</a:t>
                      </a:r>
                      <a:endParaRPr lang="el-GR" sz="1600" b="1" dirty="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0"/>
                        </a:spcAft>
                      </a:pPr>
                      <a:r>
                        <a:rPr lang="el-GR" sz="1000" b="1" dirty="0">
                          <a:effectLst/>
                          <a:latin typeface="Calibri"/>
                          <a:ea typeface="Calibri"/>
                          <a:cs typeface="Times New Roman"/>
                        </a:rPr>
                        <a:t>ΑΝΑΕΡΟΒΙΟ ΚΑΤΩΦ.  27 πλ/10΄΄</a:t>
                      </a:r>
                      <a:endParaRPr lang="el-GR" sz="1600" dirty="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c gridSpan="6">
                  <a:txBody>
                    <a:bodyPr/>
                    <a:lstStyle/>
                    <a:p>
                      <a:pPr algn="ctr">
                        <a:lnSpc>
                          <a:spcPct val="115000"/>
                        </a:lnSpc>
                        <a:spcAft>
                          <a:spcPts val="0"/>
                        </a:spcAft>
                      </a:pPr>
                      <a:r>
                        <a:rPr lang="el-GR" sz="1000" b="1" dirty="0">
                          <a:effectLst/>
                          <a:latin typeface="Calibri"/>
                          <a:ea typeface="Calibri"/>
                          <a:cs typeface="Times New Roman"/>
                        </a:rPr>
                        <a:t>27 πλ/10΄΄</a:t>
                      </a:r>
                      <a:endParaRPr lang="el-GR" sz="1600" dirty="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gridSpan="3">
                  <a:txBody>
                    <a:bodyPr/>
                    <a:lstStyle/>
                    <a:p>
                      <a:pPr algn="ctr">
                        <a:lnSpc>
                          <a:spcPct val="115000"/>
                        </a:lnSpc>
                        <a:spcAft>
                          <a:spcPts val="0"/>
                        </a:spcAft>
                      </a:pPr>
                      <a:r>
                        <a:rPr lang="el-GR" sz="1000" b="1" dirty="0">
                          <a:effectLst/>
                          <a:latin typeface="Calibri"/>
                          <a:ea typeface="Calibri"/>
                          <a:cs typeface="Times New Roman"/>
                        </a:rPr>
                        <a:t>28 πλ/10΄΄ </a:t>
                      </a:r>
                      <a:endParaRPr lang="el-GR" sz="1600" dirty="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c gridSpan="4">
                  <a:txBody>
                    <a:bodyPr/>
                    <a:lstStyle/>
                    <a:p>
                      <a:pPr algn="ctr">
                        <a:lnSpc>
                          <a:spcPct val="115000"/>
                        </a:lnSpc>
                        <a:spcAft>
                          <a:spcPts val="0"/>
                        </a:spcAft>
                      </a:pPr>
                      <a:r>
                        <a:rPr lang="el-GR" sz="1000" b="1" dirty="0">
                          <a:effectLst/>
                          <a:latin typeface="Calibri"/>
                          <a:ea typeface="Calibri"/>
                          <a:cs typeface="Times New Roman"/>
                        </a:rPr>
                        <a:t>28 πλ/10΄΄</a:t>
                      </a:r>
                      <a:endParaRPr lang="el-GR" sz="1600" dirty="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c hMerge="1">
                  <a:txBody>
                    <a:bodyPr/>
                    <a:lstStyle/>
                    <a:p>
                      <a:endParaRPr lang="el-GR"/>
                    </a:p>
                  </a:txBody>
                  <a:tcPr/>
                </a:tc>
                <a:tc gridSpan="3">
                  <a:txBody>
                    <a:bodyPr/>
                    <a:lstStyle/>
                    <a:p>
                      <a:pPr algn="ctr">
                        <a:lnSpc>
                          <a:spcPct val="115000"/>
                        </a:lnSpc>
                        <a:spcAft>
                          <a:spcPts val="0"/>
                        </a:spcAft>
                      </a:pPr>
                      <a:r>
                        <a:rPr lang="el-GR" sz="1000" b="1" dirty="0">
                          <a:effectLst/>
                          <a:latin typeface="Calibri"/>
                          <a:ea typeface="Calibri"/>
                          <a:cs typeface="Times New Roman"/>
                        </a:rPr>
                        <a:t>29 πλ/10΄΄</a:t>
                      </a:r>
                      <a:endParaRPr lang="el-GR" sz="1600" dirty="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c gridSpan="4">
                  <a:txBody>
                    <a:bodyPr/>
                    <a:lstStyle/>
                    <a:p>
                      <a:pPr algn="ctr">
                        <a:lnSpc>
                          <a:spcPct val="115000"/>
                        </a:lnSpc>
                        <a:spcAft>
                          <a:spcPts val="0"/>
                        </a:spcAft>
                      </a:pPr>
                      <a:r>
                        <a:rPr lang="el-GR" sz="1000" b="1" dirty="0">
                          <a:effectLst/>
                          <a:latin typeface="Calibri"/>
                          <a:ea typeface="Calibri"/>
                          <a:cs typeface="Times New Roman"/>
                        </a:rPr>
                        <a:t>ΑΕΡΟΒΙΑ ΖΩΝΗ</a:t>
                      </a:r>
                      <a:endParaRPr lang="el-GR" sz="1600" dirty="0">
                        <a:effectLst/>
                        <a:latin typeface="Calibri"/>
                        <a:ea typeface="Calibri"/>
                        <a:cs typeface="Times New Roman"/>
                      </a:endParaRPr>
                    </a:p>
                    <a:p>
                      <a:pPr algn="ctr">
                        <a:lnSpc>
                          <a:spcPct val="115000"/>
                        </a:lnSpc>
                        <a:spcAft>
                          <a:spcPts val="0"/>
                        </a:spcAft>
                      </a:pPr>
                      <a:r>
                        <a:rPr lang="el-GR" sz="1000" b="1" dirty="0">
                          <a:effectLst/>
                          <a:latin typeface="Calibri"/>
                          <a:ea typeface="Calibri"/>
                          <a:cs typeface="Times New Roman"/>
                        </a:rPr>
                        <a:t>21 – 25 πλ/10΄΄ </a:t>
                      </a:r>
                      <a:endParaRPr lang="el-GR" sz="1600" dirty="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c hMerge="1">
                  <a:txBody>
                    <a:bodyPr/>
                    <a:lstStyle/>
                    <a:p>
                      <a:endParaRPr lang="el-GR"/>
                    </a:p>
                  </a:txBody>
                  <a:tcPr/>
                </a:tc>
              </a:tr>
              <a:tr h="182007">
                <a:tc vMerge="1">
                  <a:txBody>
                    <a:bodyPr/>
                    <a:lstStyle/>
                    <a:p>
                      <a:endParaRPr lang="el-GR"/>
                    </a:p>
                  </a:txBody>
                  <a:tcPr/>
                </a:tc>
                <a:tc gridSpan="24">
                  <a:txBody>
                    <a:bodyPr/>
                    <a:lstStyle/>
                    <a:p>
                      <a:pPr algn="ctr">
                        <a:lnSpc>
                          <a:spcPct val="115000"/>
                        </a:lnSpc>
                        <a:spcAft>
                          <a:spcPts val="0"/>
                        </a:spcAft>
                      </a:pPr>
                      <a:r>
                        <a:rPr lang="el-GR" sz="1100" b="1" dirty="0">
                          <a:effectLst/>
                          <a:latin typeface="Calibri"/>
                          <a:ea typeface="Calibri"/>
                          <a:cs typeface="Times New Roman"/>
                        </a:rPr>
                        <a:t>ΕΠΙΒΑΡΥΝΣΗ ΤΗΣ ΠΡΟΠΟΝΗΣΗΣ</a:t>
                      </a:r>
                      <a:endParaRPr lang="el-GR" sz="20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230950">
                <a:tc vMerge="1">
                  <a:txBody>
                    <a:bodyPr/>
                    <a:lstStyle/>
                    <a:p>
                      <a:endParaRPr lang="el-GR"/>
                    </a:p>
                  </a:txBody>
                  <a:tcPr/>
                </a:tc>
                <a:tc>
                  <a:txBody>
                    <a:bodyPr/>
                    <a:lstStyle/>
                    <a:p>
                      <a:pPr algn="ctr">
                        <a:lnSpc>
                          <a:spcPct val="115000"/>
                        </a:lnSpc>
                        <a:spcAft>
                          <a:spcPts val="0"/>
                        </a:spcAft>
                      </a:pPr>
                      <a:r>
                        <a:rPr lang="el-GR" sz="900" b="1" dirty="0">
                          <a:effectLst/>
                          <a:latin typeface="Calibri"/>
                          <a:ea typeface="Calibri"/>
                          <a:cs typeface="Times New Roman"/>
                        </a:rPr>
                        <a:t>ΟΓΚΟΣ </a:t>
                      </a:r>
                      <a:r>
                        <a:rPr lang="el-GR" sz="900" b="1" dirty="0" smtClean="0">
                          <a:effectLst/>
                          <a:latin typeface="Calibri"/>
                          <a:ea typeface="Calibri"/>
                          <a:cs typeface="Times New Roman"/>
                        </a:rPr>
                        <a:t>ΠΡΟΠ</a:t>
                      </a:r>
                      <a:endParaRPr lang="el-GR" sz="1400" dirty="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3">
                  <a:txBody>
                    <a:bodyPr/>
                    <a:lstStyle/>
                    <a:p>
                      <a:pPr algn="ctr">
                        <a:lnSpc>
                          <a:spcPct val="115000"/>
                        </a:lnSpc>
                        <a:spcAft>
                          <a:spcPts val="0"/>
                        </a:spcAft>
                      </a:pPr>
                      <a:r>
                        <a:rPr lang="el-GR" sz="1200" dirty="0">
                          <a:effectLst/>
                          <a:latin typeface="Calibri"/>
                          <a:ea typeface="Calibri"/>
                          <a:cs typeface="Times New Roman"/>
                        </a:rPr>
                        <a:t> </a:t>
                      </a:r>
                      <a:r>
                        <a:rPr lang="el-GR" sz="1200" dirty="0" smtClean="0">
                          <a:effectLst/>
                          <a:latin typeface="Calibri"/>
                          <a:ea typeface="Calibri"/>
                          <a:cs typeface="Times New Roman"/>
                        </a:rPr>
                        <a:t>1170΄ </a:t>
                      </a:r>
                      <a:endParaRPr lang="el-GR" sz="24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0950">
                <a:tc vMerge="1">
                  <a:txBody>
                    <a:bodyPr/>
                    <a:lstStyle/>
                    <a:p>
                      <a:endParaRPr lang="el-GR"/>
                    </a:p>
                  </a:txBody>
                  <a:tcPr/>
                </a:tc>
                <a:tc>
                  <a:txBody>
                    <a:bodyPr/>
                    <a:lstStyle/>
                    <a:p>
                      <a:pPr algn="ctr">
                        <a:lnSpc>
                          <a:spcPct val="115000"/>
                        </a:lnSpc>
                        <a:spcAft>
                          <a:spcPts val="0"/>
                        </a:spcAft>
                      </a:pPr>
                      <a:r>
                        <a:rPr lang="el-GR" sz="900" b="1" dirty="0">
                          <a:effectLst/>
                          <a:latin typeface="Calibri"/>
                          <a:ea typeface="Calibri"/>
                          <a:cs typeface="Times New Roman"/>
                        </a:rPr>
                        <a:t>ΕΝΤΑΣΗ </a:t>
                      </a:r>
                      <a:endParaRPr lang="el-GR" sz="1400" dirty="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3">
                  <a:txBody>
                    <a:bodyPr/>
                    <a:lstStyle/>
                    <a:p>
                      <a:pPr algn="ctr">
                        <a:lnSpc>
                          <a:spcPct val="115000"/>
                        </a:lnSpc>
                        <a:spcAft>
                          <a:spcPts val="0"/>
                        </a:spcAft>
                      </a:pPr>
                      <a:r>
                        <a:rPr lang="el-GR" sz="1200" dirty="0">
                          <a:effectLst/>
                          <a:latin typeface="Calibri"/>
                          <a:ea typeface="Calibri"/>
                          <a:cs typeface="Times New Roman"/>
                        </a:rPr>
                        <a:t> </a:t>
                      </a:r>
                      <a:r>
                        <a:rPr lang="el-GR" sz="1200" dirty="0" smtClean="0">
                          <a:effectLst/>
                          <a:latin typeface="Calibri"/>
                          <a:ea typeface="Calibri"/>
                          <a:cs typeface="Times New Roman"/>
                        </a:rPr>
                        <a:t>12,5 ΜΟΝΑΔΕΣ ΕΝΤΑΣΗΣ</a:t>
                      </a:r>
                      <a:endParaRPr lang="el-GR" sz="24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0950">
                <a:tc vMerge="1">
                  <a:txBody>
                    <a:bodyPr/>
                    <a:lstStyle/>
                    <a:p>
                      <a:endParaRPr lang="el-GR"/>
                    </a:p>
                  </a:txBody>
                  <a:tcPr/>
                </a:tc>
                <a:tc>
                  <a:txBody>
                    <a:bodyPr/>
                    <a:lstStyle/>
                    <a:p>
                      <a:pPr algn="ctr">
                        <a:lnSpc>
                          <a:spcPct val="115000"/>
                        </a:lnSpc>
                        <a:spcAft>
                          <a:spcPts val="0"/>
                        </a:spcAft>
                      </a:pPr>
                      <a:r>
                        <a:rPr lang="el-GR" sz="900" b="1" dirty="0">
                          <a:effectLst/>
                          <a:latin typeface="Calibri"/>
                          <a:ea typeface="Calibri"/>
                          <a:cs typeface="Times New Roman"/>
                        </a:rPr>
                        <a:t>ΕΠΙΒΑΡΥΝΣΗ </a:t>
                      </a:r>
                      <a:endParaRPr lang="el-GR" sz="1400" dirty="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3">
                  <a:txBody>
                    <a:bodyPr/>
                    <a:lstStyle/>
                    <a:p>
                      <a:pPr algn="ctr">
                        <a:lnSpc>
                          <a:spcPct val="115000"/>
                        </a:lnSpc>
                        <a:spcAft>
                          <a:spcPts val="0"/>
                        </a:spcAft>
                      </a:pPr>
                      <a:r>
                        <a:rPr lang="el-GR" sz="1200" dirty="0" smtClean="0">
                          <a:effectLst/>
                          <a:latin typeface="Calibri"/>
                          <a:ea typeface="Calibri"/>
                          <a:cs typeface="Times New Roman"/>
                        </a:rPr>
                        <a:t>14625  ΜΟΝΑΔΕΣ ΕΠΙΒΑΡΥΝΣΗΣ</a:t>
                      </a:r>
                      <a:endParaRPr lang="el-GR" sz="12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4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2007">
                <a:tc gridSpan="25">
                  <a:txBody>
                    <a:bodyPr/>
                    <a:lstStyle/>
                    <a:p>
                      <a:pPr algn="ctr">
                        <a:lnSpc>
                          <a:spcPct val="115000"/>
                        </a:lnSpc>
                        <a:spcAft>
                          <a:spcPts val="0"/>
                        </a:spcAft>
                      </a:pPr>
                      <a:r>
                        <a:rPr lang="el-GR" sz="1100" b="1" dirty="0">
                          <a:effectLst/>
                          <a:latin typeface="Calibri"/>
                          <a:ea typeface="Calibri"/>
                          <a:cs typeface="Times New Roman"/>
                        </a:rPr>
                        <a:t>ΛΕΙΤΟΥΡΓΙΚΟΙ ΔΕΙΚΤΕΣ ΠΡΟΕΤΟΙΜΑΣΙΑΣ</a:t>
                      </a:r>
                      <a:endParaRPr lang="el-GR" sz="2000" dirty="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339278">
                <a:tc gridSpan="2">
                  <a:txBody>
                    <a:bodyPr/>
                    <a:lstStyle/>
                    <a:p>
                      <a:pPr algn="ctr">
                        <a:lnSpc>
                          <a:spcPct val="115000"/>
                        </a:lnSpc>
                        <a:spcAft>
                          <a:spcPts val="0"/>
                        </a:spcAft>
                      </a:pPr>
                      <a:r>
                        <a:rPr lang="el-GR" sz="900" b="1" dirty="0">
                          <a:effectLst/>
                          <a:latin typeface="Calibri"/>
                          <a:ea typeface="Calibri"/>
                          <a:cs typeface="Times New Roman"/>
                        </a:rPr>
                        <a:t>Μ</a:t>
                      </a:r>
                      <a:r>
                        <a:rPr lang="en-GB" sz="900" b="1" dirty="0">
                          <a:effectLst/>
                          <a:latin typeface="Calibri"/>
                          <a:ea typeface="Calibri"/>
                          <a:cs typeface="Times New Roman"/>
                        </a:rPr>
                        <a:t>.</a:t>
                      </a:r>
                      <a:r>
                        <a:rPr lang="el-GR" sz="900" b="1" dirty="0">
                          <a:effectLst/>
                          <a:latin typeface="Calibri"/>
                          <a:ea typeface="Calibri"/>
                          <a:cs typeface="Times New Roman"/>
                        </a:rPr>
                        <a:t>Ο</a:t>
                      </a:r>
                      <a:r>
                        <a:rPr lang="en-GB" sz="900" b="1" dirty="0">
                          <a:effectLst/>
                          <a:latin typeface="Calibri"/>
                          <a:ea typeface="Calibri"/>
                          <a:cs typeface="Times New Roman"/>
                        </a:rPr>
                        <a:t>.</a:t>
                      </a:r>
                      <a:r>
                        <a:rPr lang="en-US" sz="900" b="1" dirty="0">
                          <a:effectLst/>
                          <a:latin typeface="Calibri"/>
                          <a:ea typeface="Calibri"/>
                          <a:cs typeface="Times New Roman"/>
                        </a:rPr>
                        <a:t>TEST RUFFIER-DICKSON</a:t>
                      </a:r>
                      <a:endParaRPr lang="el-GR" sz="1400" dirty="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a:txBody>
                    <a:bodyPr/>
                    <a:lstStyle/>
                    <a:p>
                      <a:pPr algn="ctr">
                        <a:lnSpc>
                          <a:spcPct val="115000"/>
                        </a:lnSpc>
                        <a:spcAft>
                          <a:spcPts val="0"/>
                        </a:spcAft>
                      </a:pPr>
                      <a:r>
                        <a:rPr lang="en-US" sz="1000" b="1">
                          <a:effectLst/>
                          <a:latin typeface="Calibri"/>
                          <a:ea typeface="Calibri"/>
                          <a:cs typeface="Times New Roman"/>
                        </a:rPr>
                        <a:t>-</a:t>
                      </a:r>
                      <a:endParaRPr lang="el-GR" sz="160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b="1" dirty="0">
                          <a:effectLst/>
                          <a:latin typeface="Calibri"/>
                          <a:ea typeface="Calibri"/>
                          <a:cs typeface="Times New Roman"/>
                        </a:rPr>
                        <a:t>-</a:t>
                      </a:r>
                      <a:endParaRPr lang="el-GR" sz="1600" dirty="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b="1" dirty="0">
                          <a:effectLst/>
                          <a:latin typeface="Calibri"/>
                          <a:ea typeface="Calibri"/>
                          <a:cs typeface="Times New Roman"/>
                        </a:rPr>
                        <a:t>6,2</a:t>
                      </a:r>
                      <a:endParaRPr lang="el-GR" sz="1600" dirty="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b="1" dirty="0">
                          <a:effectLst/>
                          <a:latin typeface="Calibri"/>
                          <a:ea typeface="Calibri"/>
                          <a:cs typeface="Times New Roman"/>
                        </a:rPr>
                        <a:t>-</a:t>
                      </a:r>
                      <a:endParaRPr lang="el-GR" sz="1600" dirty="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b="1" dirty="0">
                          <a:effectLst/>
                          <a:latin typeface="Calibri"/>
                          <a:ea typeface="Calibri"/>
                          <a:cs typeface="Times New Roman"/>
                        </a:rPr>
                        <a:t>-</a:t>
                      </a:r>
                      <a:endParaRPr lang="el-GR" sz="1600" dirty="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en-US" sz="1000" b="1" dirty="0">
                          <a:effectLst/>
                          <a:latin typeface="Calibri"/>
                          <a:ea typeface="Calibri"/>
                          <a:cs typeface="Times New Roman"/>
                        </a:rPr>
                        <a:t>-</a:t>
                      </a:r>
                      <a:endParaRPr lang="el-GR" sz="1600" dirty="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15000"/>
                        </a:lnSpc>
                        <a:spcAft>
                          <a:spcPts val="0"/>
                        </a:spcAft>
                      </a:pPr>
                      <a:endParaRPr lang="el-GR" sz="1600" dirty="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el-GR" sz="1000" b="1" dirty="0">
                          <a:effectLst/>
                          <a:latin typeface="Calibri"/>
                          <a:ea typeface="Calibri"/>
                          <a:cs typeface="Times New Roman"/>
                        </a:rPr>
                        <a:t>5,</a:t>
                      </a:r>
                      <a:r>
                        <a:rPr lang="en-US" sz="1000" b="1" dirty="0">
                          <a:effectLst/>
                          <a:latin typeface="Calibri"/>
                          <a:ea typeface="Calibri"/>
                          <a:cs typeface="Times New Roman"/>
                        </a:rPr>
                        <a:t>9</a:t>
                      </a:r>
                      <a:endParaRPr lang="el-GR" sz="1600" dirty="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a:txBody>
                    <a:bodyPr/>
                    <a:lstStyle/>
                    <a:p>
                      <a:pPr algn="ctr">
                        <a:lnSpc>
                          <a:spcPct val="115000"/>
                        </a:lnSpc>
                        <a:spcAft>
                          <a:spcPts val="0"/>
                        </a:spcAft>
                      </a:pPr>
                      <a:r>
                        <a:rPr lang="el-GR" sz="1000" b="1">
                          <a:effectLst/>
                          <a:latin typeface="Calibri"/>
                          <a:ea typeface="Calibri"/>
                          <a:cs typeface="Times New Roman"/>
                        </a:rPr>
                        <a:t>-</a:t>
                      </a:r>
                      <a:endParaRPr lang="el-GR" sz="160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000" b="1" dirty="0">
                          <a:effectLst/>
                          <a:latin typeface="Calibri"/>
                          <a:ea typeface="Calibri"/>
                          <a:cs typeface="Times New Roman"/>
                        </a:rPr>
                        <a:t>-</a:t>
                      </a:r>
                      <a:endParaRPr lang="el-GR" sz="1600" dirty="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b="1" dirty="0">
                          <a:effectLst/>
                          <a:latin typeface="Calibri"/>
                          <a:ea typeface="Calibri"/>
                          <a:cs typeface="Times New Roman"/>
                        </a:rPr>
                        <a:t>5,4</a:t>
                      </a:r>
                      <a:endParaRPr lang="el-GR" sz="1600" dirty="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000" b="1">
                          <a:effectLst/>
                          <a:latin typeface="Calibri"/>
                          <a:ea typeface="Calibri"/>
                          <a:cs typeface="Times New Roman"/>
                        </a:rPr>
                        <a:t>-</a:t>
                      </a:r>
                      <a:endParaRPr lang="el-GR" sz="160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000" b="1" dirty="0">
                          <a:effectLst/>
                          <a:latin typeface="Calibri"/>
                          <a:ea typeface="Calibri"/>
                          <a:cs typeface="Times New Roman"/>
                        </a:rPr>
                        <a:t>-</a:t>
                      </a:r>
                      <a:endParaRPr lang="el-GR" sz="1600" dirty="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000" b="1" dirty="0">
                          <a:effectLst/>
                          <a:latin typeface="Calibri"/>
                          <a:ea typeface="Calibri"/>
                          <a:cs typeface="Times New Roman"/>
                        </a:rPr>
                        <a:t>-</a:t>
                      </a:r>
                      <a:endParaRPr lang="el-GR" sz="1600" dirty="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b="1" dirty="0">
                          <a:effectLst/>
                          <a:latin typeface="Calibri"/>
                          <a:ea typeface="Calibri"/>
                          <a:cs typeface="Times New Roman"/>
                        </a:rPr>
                        <a:t>5,3</a:t>
                      </a:r>
                      <a:endParaRPr lang="el-GR" sz="1600" dirty="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000" b="1" dirty="0">
                          <a:effectLst/>
                          <a:latin typeface="Calibri"/>
                          <a:ea typeface="Calibri"/>
                          <a:cs typeface="Times New Roman"/>
                        </a:rPr>
                        <a:t>-</a:t>
                      </a:r>
                      <a:endParaRPr lang="el-GR" sz="1600" dirty="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000" b="1" dirty="0">
                          <a:effectLst/>
                          <a:latin typeface="Calibri"/>
                          <a:ea typeface="Calibri"/>
                          <a:cs typeface="Times New Roman"/>
                        </a:rPr>
                        <a:t>-</a:t>
                      </a:r>
                      <a:endParaRPr lang="el-GR" sz="1600" dirty="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b="1" dirty="0">
                          <a:effectLst/>
                          <a:latin typeface="Calibri"/>
                          <a:ea typeface="Calibri"/>
                          <a:cs typeface="Times New Roman"/>
                        </a:rPr>
                        <a:t>5,5</a:t>
                      </a:r>
                      <a:endParaRPr lang="el-GR" sz="1600" dirty="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000" b="1">
                          <a:effectLst/>
                          <a:latin typeface="Calibri"/>
                          <a:ea typeface="Calibri"/>
                          <a:cs typeface="Times New Roman"/>
                        </a:rPr>
                        <a:t>-</a:t>
                      </a:r>
                      <a:endParaRPr lang="el-GR" sz="160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000" b="1" dirty="0">
                          <a:effectLst/>
                          <a:latin typeface="Calibri"/>
                          <a:ea typeface="Calibri"/>
                          <a:cs typeface="Times New Roman"/>
                        </a:rPr>
                        <a:t>-</a:t>
                      </a:r>
                      <a:endParaRPr lang="el-GR" sz="1600" dirty="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000" b="1" dirty="0">
                          <a:effectLst/>
                          <a:latin typeface="Calibri"/>
                          <a:ea typeface="Calibri"/>
                          <a:cs typeface="Times New Roman"/>
                        </a:rPr>
                        <a:t>-</a:t>
                      </a:r>
                      <a:endParaRPr lang="el-GR" sz="1600" dirty="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b="1">
                          <a:effectLst/>
                          <a:latin typeface="Calibri"/>
                          <a:ea typeface="Calibri"/>
                          <a:cs typeface="Times New Roman"/>
                        </a:rPr>
                        <a:t>5,2</a:t>
                      </a:r>
                      <a:endParaRPr lang="el-GR" sz="160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4014">
                <a:tc gridSpan="2">
                  <a:txBody>
                    <a:bodyPr/>
                    <a:lstStyle/>
                    <a:p>
                      <a:pPr algn="ctr">
                        <a:lnSpc>
                          <a:spcPct val="115000"/>
                        </a:lnSpc>
                        <a:spcAft>
                          <a:spcPts val="0"/>
                        </a:spcAft>
                      </a:pPr>
                      <a:r>
                        <a:rPr lang="el-GR" sz="900" b="1">
                          <a:effectLst/>
                          <a:latin typeface="Calibri"/>
                          <a:ea typeface="Calibri"/>
                          <a:cs typeface="Times New Roman"/>
                        </a:rPr>
                        <a:t>Μ.Ο. ΛΕΙΤΟΥΡΓ. ΔΕΙΚΤΗΣ ΠΡ.</a:t>
                      </a:r>
                      <a:endParaRPr lang="el-GR" sz="140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a:txBody>
                    <a:bodyPr/>
                    <a:lstStyle/>
                    <a:p>
                      <a:pPr algn="ctr">
                        <a:lnSpc>
                          <a:spcPct val="115000"/>
                        </a:lnSpc>
                        <a:spcAft>
                          <a:spcPts val="0"/>
                        </a:spcAft>
                      </a:pPr>
                      <a:r>
                        <a:rPr lang="en-US" sz="1000" dirty="0">
                          <a:effectLst/>
                          <a:latin typeface="Calibri"/>
                          <a:ea typeface="Calibri"/>
                          <a:cs typeface="Times New Roman"/>
                        </a:rPr>
                        <a:t>-</a:t>
                      </a:r>
                      <a:endParaRPr lang="el-GR" sz="1600" dirty="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effectLst/>
                          <a:latin typeface="Calibri"/>
                          <a:ea typeface="Calibri"/>
                          <a:cs typeface="Times New Roman"/>
                        </a:rPr>
                        <a:t>-</a:t>
                      </a:r>
                      <a:endParaRPr lang="el-GR" sz="160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b="1">
                          <a:effectLst/>
                          <a:latin typeface="Calibri"/>
                          <a:ea typeface="Calibri"/>
                          <a:cs typeface="Times New Roman"/>
                        </a:rPr>
                        <a:t>0,675</a:t>
                      </a:r>
                      <a:endParaRPr lang="el-GR" sz="160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b="1">
                          <a:effectLst/>
                          <a:latin typeface="Calibri"/>
                          <a:ea typeface="Calibri"/>
                          <a:cs typeface="Times New Roman"/>
                        </a:rPr>
                        <a:t>-</a:t>
                      </a:r>
                      <a:endParaRPr lang="el-GR" sz="160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b="1">
                          <a:effectLst/>
                          <a:latin typeface="Calibri"/>
                          <a:ea typeface="Calibri"/>
                          <a:cs typeface="Times New Roman"/>
                        </a:rPr>
                        <a:t>-</a:t>
                      </a:r>
                      <a:endParaRPr lang="el-GR" sz="160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en-US" sz="1000" b="1">
                          <a:effectLst/>
                          <a:latin typeface="Calibri"/>
                          <a:ea typeface="Calibri"/>
                          <a:cs typeface="Times New Roman"/>
                        </a:rPr>
                        <a:t>-</a:t>
                      </a:r>
                      <a:endParaRPr lang="el-GR" sz="160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15000"/>
                        </a:lnSpc>
                        <a:spcAft>
                          <a:spcPts val="0"/>
                        </a:spcAft>
                      </a:pPr>
                      <a:endParaRPr lang="el-GR" sz="160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en-US" sz="1000" b="1">
                          <a:effectLst/>
                          <a:latin typeface="Calibri"/>
                          <a:ea typeface="Calibri"/>
                          <a:cs typeface="Times New Roman"/>
                        </a:rPr>
                        <a:t>0,693</a:t>
                      </a:r>
                      <a:endParaRPr lang="el-GR" sz="160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a:txBody>
                    <a:bodyPr/>
                    <a:lstStyle/>
                    <a:p>
                      <a:pPr algn="ctr">
                        <a:lnSpc>
                          <a:spcPct val="115000"/>
                        </a:lnSpc>
                        <a:spcAft>
                          <a:spcPts val="0"/>
                        </a:spcAft>
                      </a:pPr>
                      <a:r>
                        <a:rPr lang="en-US" sz="1000" b="1">
                          <a:effectLst/>
                          <a:latin typeface="Calibri"/>
                          <a:ea typeface="Calibri"/>
                          <a:cs typeface="Times New Roman"/>
                        </a:rPr>
                        <a:t>-</a:t>
                      </a:r>
                      <a:endParaRPr lang="el-GR" sz="160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b="1" dirty="0">
                          <a:effectLst/>
                          <a:latin typeface="Calibri"/>
                          <a:ea typeface="Calibri"/>
                          <a:cs typeface="Times New Roman"/>
                        </a:rPr>
                        <a:t>-</a:t>
                      </a:r>
                      <a:endParaRPr lang="el-GR" sz="1600" dirty="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b="1" dirty="0">
                          <a:effectLst/>
                          <a:latin typeface="Calibri"/>
                          <a:ea typeface="Calibri"/>
                          <a:cs typeface="Times New Roman"/>
                        </a:rPr>
                        <a:t>0,735</a:t>
                      </a:r>
                      <a:endParaRPr lang="el-GR" sz="1600" dirty="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b="1">
                          <a:effectLst/>
                          <a:latin typeface="Calibri"/>
                          <a:ea typeface="Calibri"/>
                          <a:cs typeface="Times New Roman"/>
                        </a:rPr>
                        <a:t>-</a:t>
                      </a:r>
                      <a:endParaRPr lang="el-GR" sz="160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b="1" dirty="0">
                          <a:effectLst/>
                          <a:latin typeface="Calibri"/>
                          <a:ea typeface="Calibri"/>
                          <a:cs typeface="Times New Roman"/>
                        </a:rPr>
                        <a:t>-</a:t>
                      </a:r>
                      <a:endParaRPr lang="el-GR" sz="1600" dirty="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b="1" dirty="0">
                          <a:effectLst/>
                          <a:latin typeface="Calibri"/>
                          <a:ea typeface="Calibri"/>
                          <a:cs typeface="Times New Roman"/>
                        </a:rPr>
                        <a:t>-</a:t>
                      </a:r>
                      <a:endParaRPr lang="el-GR" sz="1600" dirty="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b="1">
                          <a:effectLst/>
                          <a:latin typeface="Calibri"/>
                          <a:ea typeface="Calibri"/>
                          <a:cs typeface="Times New Roman"/>
                        </a:rPr>
                        <a:t>0,791</a:t>
                      </a:r>
                      <a:endParaRPr lang="el-GR" sz="160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b="1">
                          <a:effectLst/>
                          <a:latin typeface="Calibri"/>
                          <a:ea typeface="Calibri"/>
                          <a:cs typeface="Times New Roman"/>
                        </a:rPr>
                        <a:t>-</a:t>
                      </a:r>
                      <a:endParaRPr lang="el-GR" sz="160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b="1">
                          <a:effectLst/>
                          <a:latin typeface="Calibri"/>
                          <a:ea typeface="Calibri"/>
                          <a:cs typeface="Times New Roman"/>
                        </a:rPr>
                        <a:t>-</a:t>
                      </a:r>
                      <a:endParaRPr lang="el-GR" sz="160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b="1">
                          <a:effectLst/>
                          <a:latin typeface="Calibri"/>
                          <a:ea typeface="Calibri"/>
                          <a:cs typeface="Times New Roman"/>
                        </a:rPr>
                        <a:t>0,735</a:t>
                      </a:r>
                      <a:endParaRPr lang="el-GR" sz="160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b="1">
                          <a:effectLst/>
                          <a:latin typeface="Calibri"/>
                          <a:ea typeface="Calibri"/>
                          <a:cs typeface="Times New Roman"/>
                        </a:rPr>
                        <a:t>-</a:t>
                      </a:r>
                      <a:endParaRPr lang="el-GR" sz="160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b="1">
                          <a:effectLst/>
                          <a:latin typeface="Calibri"/>
                          <a:ea typeface="Calibri"/>
                          <a:cs typeface="Times New Roman"/>
                        </a:rPr>
                        <a:t>-</a:t>
                      </a:r>
                      <a:endParaRPr lang="el-GR" sz="160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b="1">
                          <a:effectLst/>
                          <a:latin typeface="Calibri"/>
                          <a:ea typeface="Calibri"/>
                          <a:cs typeface="Times New Roman"/>
                        </a:rPr>
                        <a:t>-</a:t>
                      </a:r>
                      <a:endParaRPr lang="el-GR" sz="160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b="1">
                          <a:effectLst/>
                          <a:latin typeface="Calibri"/>
                          <a:ea typeface="Calibri"/>
                          <a:cs typeface="Times New Roman"/>
                        </a:rPr>
                        <a:t>0,805</a:t>
                      </a:r>
                      <a:endParaRPr lang="el-GR" sz="160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4014">
                <a:tc gridSpan="2">
                  <a:txBody>
                    <a:bodyPr/>
                    <a:lstStyle/>
                    <a:p>
                      <a:pPr algn="ctr">
                        <a:lnSpc>
                          <a:spcPct val="115000"/>
                        </a:lnSpc>
                        <a:spcAft>
                          <a:spcPts val="0"/>
                        </a:spcAft>
                      </a:pPr>
                      <a:r>
                        <a:rPr lang="el-GR" sz="900" b="1" dirty="0">
                          <a:effectLst/>
                          <a:latin typeface="Calibri"/>
                          <a:ea typeface="Calibri"/>
                          <a:cs typeface="Times New Roman"/>
                        </a:rPr>
                        <a:t>Μ.Ο. ΛΕΙΤΟΥΡ. ΑΠΟΘΕΜ. ΠΡΟΠ.</a:t>
                      </a:r>
                      <a:endParaRPr lang="el-GR" sz="1400" dirty="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a:txBody>
                    <a:bodyPr/>
                    <a:lstStyle/>
                    <a:p>
                      <a:pPr algn="ctr">
                        <a:lnSpc>
                          <a:spcPct val="115000"/>
                        </a:lnSpc>
                        <a:spcAft>
                          <a:spcPts val="0"/>
                        </a:spcAft>
                      </a:pPr>
                      <a:r>
                        <a:rPr lang="en-US" sz="1000" dirty="0">
                          <a:effectLst/>
                          <a:latin typeface="Calibri"/>
                          <a:ea typeface="Calibri"/>
                          <a:cs typeface="Times New Roman"/>
                        </a:rPr>
                        <a:t>-</a:t>
                      </a:r>
                      <a:endParaRPr lang="el-GR" sz="1600" dirty="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effectLst/>
                          <a:latin typeface="Calibri"/>
                          <a:ea typeface="Calibri"/>
                          <a:cs typeface="Times New Roman"/>
                        </a:rPr>
                        <a:t>-</a:t>
                      </a:r>
                      <a:endParaRPr lang="el-GR" sz="160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b="1">
                          <a:effectLst/>
                          <a:latin typeface="Calibri"/>
                          <a:ea typeface="Calibri"/>
                          <a:cs typeface="Times New Roman"/>
                        </a:rPr>
                        <a:t>10,8</a:t>
                      </a:r>
                      <a:endParaRPr lang="el-GR" sz="160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b="1">
                          <a:effectLst/>
                          <a:latin typeface="Calibri"/>
                          <a:ea typeface="Calibri"/>
                          <a:cs typeface="Times New Roman"/>
                        </a:rPr>
                        <a:t>-</a:t>
                      </a:r>
                      <a:endParaRPr lang="el-GR" sz="160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b="1">
                          <a:effectLst/>
                          <a:latin typeface="Calibri"/>
                          <a:ea typeface="Calibri"/>
                          <a:cs typeface="Times New Roman"/>
                        </a:rPr>
                        <a:t>-</a:t>
                      </a:r>
                      <a:endParaRPr lang="el-GR" sz="160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en-US" sz="1000" b="1">
                          <a:effectLst/>
                          <a:latin typeface="Calibri"/>
                          <a:ea typeface="Calibri"/>
                          <a:cs typeface="Times New Roman"/>
                        </a:rPr>
                        <a:t>-</a:t>
                      </a:r>
                      <a:endParaRPr lang="el-GR" sz="160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15000"/>
                        </a:lnSpc>
                        <a:spcAft>
                          <a:spcPts val="0"/>
                        </a:spcAft>
                      </a:pPr>
                      <a:endParaRPr lang="el-GR" sz="160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en-US" sz="1000" b="1">
                          <a:effectLst/>
                          <a:latin typeface="Calibri"/>
                          <a:ea typeface="Calibri"/>
                          <a:cs typeface="Times New Roman"/>
                        </a:rPr>
                        <a:t>11,7</a:t>
                      </a:r>
                      <a:endParaRPr lang="el-GR" sz="160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a:txBody>
                    <a:bodyPr/>
                    <a:lstStyle/>
                    <a:p>
                      <a:pPr algn="ctr">
                        <a:lnSpc>
                          <a:spcPct val="115000"/>
                        </a:lnSpc>
                        <a:spcAft>
                          <a:spcPts val="0"/>
                        </a:spcAft>
                      </a:pPr>
                      <a:r>
                        <a:rPr lang="en-US" sz="1000" b="1">
                          <a:effectLst/>
                          <a:latin typeface="Calibri"/>
                          <a:ea typeface="Calibri"/>
                          <a:cs typeface="Times New Roman"/>
                        </a:rPr>
                        <a:t>-</a:t>
                      </a:r>
                      <a:endParaRPr lang="el-GR" sz="160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b="1">
                          <a:effectLst/>
                          <a:latin typeface="Calibri"/>
                          <a:ea typeface="Calibri"/>
                          <a:cs typeface="Times New Roman"/>
                        </a:rPr>
                        <a:t>-</a:t>
                      </a:r>
                      <a:endParaRPr lang="el-GR" sz="160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b="1">
                          <a:effectLst/>
                          <a:latin typeface="Calibri"/>
                          <a:ea typeface="Calibri"/>
                          <a:cs typeface="Times New Roman"/>
                        </a:rPr>
                        <a:t>13,6</a:t>
                      </a:r>
                      <a:endParaRPr lang="el-GR" sz="160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b="1">
                          <a:effectLst/>
                          <a:latin typeface="Calibri"/>
                          <a:ea typeface="Calibri"/>
                          <a:cs typeface="Times New Roman"/>
                        </a:rPr>
                        <a:t>-</a:t>
                      </a:r>
                      <a:endParaRPr lang="el-GR" sz="160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b="1">
                          <a:effectLst/>
                          <a:latin typeface="Calibri"/>
                          <a:ea typeface="Calibri"/>
                          <a:cs typeface="Times New Roman"/>
                        </a:rPr>
                        <a:t>-</a:t>
                      </a:r>
                      <a:endParaRPr lang="el-GR" sz="160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b="1" dirty="0">
                          <a:effectLst/>
                          <a:latin typeface="Calibri"/>
                          <a:ea typeface="Calibri"/>
                          <a:cs typeface="Times New Roman"/>
                        </a:rPr>
                        <a:t>-</a:t>
                      </a:r>
                      <a:endParaRPr lang="el-GR" sz="1600" dirty="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b="1" dirty="0">
                          <a:effectLst/>
                          <a:latin typeface="Calibri"/>
                          <a:ea typeface="Calibri"/>
                          <a:cs typeface="Times New Roman"/>
                        </a:rPr>
                        <a:t>14,9</a:t>
                      </a:r>
                      <a:endParaRPr lang="el-GR" sz="1600" dirty="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b="1" dirty="0">
                          <a:effectLst/>
                          <a:latin typeface="Calibri"/>
                          <a:ea typeface="Calibri"/>
                          <a:cs typeface="Times New Roman"/>
                        </a:rPr>
                        <a:t>-</a:t>
                      </a:r>
                      <a:endParaRPr lang="el-GR" sz="1600" dirty="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b="1" dirty="0">
                          <a:effectLst/>
                          <a:latin typeface="Calibri"/>
                          <a:ea typeface="Calibri"/>
                          <a:cs typeface="Times New Roman"/>
                        </a:rPr>
                        <a:t>-</a:t>
                      </a:r>
                      <a:endParaRPr lang="el-GR" sz="1600" dirty="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b="1">
                          <a:effectLst/>
                          <a:latin typeface="Calibri"/>
                          <a:ea typeface="Calibri"/>
                          <a:cs typeface="Times New Roman"/>
                        </a:rPr>
                        <a:t>14,4</a:t>
                      </a:r>
                      <a:endParaRPr lang="el-GR" sz="160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b="1">
                          <a:effectLst/>
                          <a:latin typeface="Calibri"/>
                          <a:ea typeface="Calibri"/>
                          <a:cs typeface="Times New Roman"/>
                        </a:rPr>
                        <a:t>-</a:t>
                      </a:r>
                      <a:endParaRPr lang="el-GR" sz="160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b="1">
                          <a:effectLst/>
                          <a:latin typeface="Calibri"/>
                          <a:ea typeface="Calibri"/>
                          <a:cs typeface="Times New Roman"/>
                        </a:rPr>
                        <a:t>-</a:t>
                      </a:r>
                      <a:endParaRPr lang="el-GR" sz="160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b="1">
                          <a:effectLst/>
                          <a:latin typeface="Calibri"/>
                          <a:ea typeface="Calibri"/>
                          <a:cs typeface="Times New Roman"/>
                        </a:rPr>
                        <a:t>-</a:t>
                      </a:r>
                      <a:endParaRPr lang="el-GR" sz="160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b="1">
                          <a:effectLst/>
                          <a:latin typeface="Calibri"/>
                          <a:ea typeface="Calibri"/>
                          <a:cs typeface="Times New Roman"/>
                        </a:rPr>
                        <a:t>15,5</a:t>
                      </a:r>
                      <a:endParaRPr lang="el-GR" sz="1600">
                        <a:effectLst/>
                        <a:latin typeface="Calibri"/>
                        <a:ea typeface="Calibri"/>
                        <a:cs typeface="Times New Roman"/>
                      </a:endParaRPr>
                    </a:p>
                  </a:txBody>
                  <a:tcPr marL="61148" marR="61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2007">
                <a:tc gridSpan="2">
                  <a:txBody>
                    <a:bodyPr/>
                    <a:lstStyle/>
                    <a:p>
                      <a:pPr>
                        <a:lnSpc>
                          <a:spcPct val="115000"/>
                        </a:lnSpc>
                        <a:spcAft>
                          <a:spcPts val="0"/>
                        </a:spcAft>
                      </a:pPr>
                      <a:r>
                        <a:rPr lang="el-GR" sz="900" dirty="0">
                          <a:effectLst/>
                          <a:latin typeface="Calibri"/>
                          <a:ea typeface="Calibri"/>
                          <a:cs typeface="Times New Roman"/>
                        </a:rPr>
                        <a:t>ΕΠΕΞΗΓΗΣΕΙΣ:</a:t>
                      </a:r>
                      <a:endParaRPr lang="el-GR" sz="14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gridSpan="3">
                  <a:txBody>
                    <a:bodyPr/>
                    <a:lstStyle/>
                    <a:p>
                      <a:pPr>
                        <a:lnSpc>
                          <a:spcPct val="115000"/>
                        </a:lnSpc>
                        <a:spcAft>
                          <a:spcPts val="0"/>
                        </a:spcAft>
                      </a:pPr>
                      <a:r>
                        <a:rPr lang="el-GR" sz="1000">
                          <a:effectLst/>
                          <a:latin typeface="Calibri"/>
                          <a:ea typeface="Calibri"/>
                          <a:cs typeface="Times New Roman"/>
                        </a:rPr>
                        <a:t>ΓΕΝ. ΦΥΣ. ΠΡΟΕΤ.</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gridSpan="5">
                  <a:txBody>
                    <a:bodyPr/>
                    <a:lstStyle/>
                    <a:p>
                      <a:pPr>
                        <a:lnSpc>
                          <a:spcPct val="115000"/>
                        </a:lnSpc>
                        <a:spcAft>
                          <a:spcPts val="0"/>
                        </a:spcAft>
                      </a:pPr>
                      <a:r>
                        <a:rPr lang="el-GR" sz="1000">
                          <a:effectLst/>
                          <a:latin typeface="Calibri"/>
                          <a:ea typeface="Calibri"/>
                          <a:cs typeface="Times New Roman"/>
                        </a:rPr>
                        <a:t>ΤΑΧΥ-ΔΥΝΑΜΗ</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c hMerge="1">
                  <a:txBody>
                    <a:bodyPr/>
                    <a:lstStyle/>
                    <a:p>
                      <a:endParaRPr lang="el-GR"/>
                    </a:p>
                  </a:txBody>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gridSpan="3">
                  <a:txBody>
                    <a:bodyPr/>
                    <a:lstStyle/>
                    <a:p>
                      <a:pPr>
                        <a:lnSpc>
                          <a:spcPct val="115000"/>
                        </a:lnSpc>
                        <a:spcAft>
                          <a:spcPts val="0"/>
                        </a:spcAft>
                      </a:pPr>
                      <a:r>
                        <a:rPr lang="el-GR" sz="1000">
                          <a:effectLst/>
                          <a:latin typeface="Calibri"/>
                          <a:ea typeface="Calibri"/>
                          <a:cs typeface="Times New Roman"/>
                        </a:rPr>
                        <a:t>ΤΕΧ-ΤΑΚ.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c>
                  <a:txBody>
                    <a:bodyPr/>
                    <a:lstStyle/>
                    <a:p>
                      <a:pPr>
                        <a:lnSpc>
                          <a:spcPct val="115000"/>
                        </a:lnSpc>
                        <a:spcAft>
                          <a:spcPts val="0"/>
                        </a:spcAft>
                      </a:pPr>
                      <a:r>
                        <a:rPr lang="el-GR" sz="1000">
                          <a:effectLst/>
                          <a:latin typeface="Calibri"/>
                          <a:ea typeface="Calibri"/>
                          <a:cs typeface="Times New Roman"/>
                        </a:rPr>
                        <a:t> </a:t>
                      </a:r>
                      <a:endParaRPr lang="el-GR" sz="160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gridSpan="3">
                  <a:txBody>
                    <a:bodyPr/>
                    <a:lstStyle/>
                    <a:p>
                      <a:pPr>
                        <a:lnSpc>
                          <a:spcPct val="115000"/>
                        </a:lnSpc>
                        <a:spcAft>
                          <a:spcPts val="0"/>
                        </a:spcAft>
                      </a:pPr>
                      <a:r>
                        <a:rPr lang="el-GR" sz="800" dirty="0">
                          <a:effectLst/>
                          <a:latin typeface="Calibri"/>
                          <a:ea typeface="Calibri"/>
                          <a:cs typeface="Times New Roman"/>
                        </a:rPr>
                        <a:t>ΑΠΟΚ.ΣΑΟΥΝΑ-ΜΑΣΑΖ</a:t>
                      </a:r>
                      <a:endParaRPr lang="el-GR" sz="12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hMerge="1">
                  <a:txBody>
                    <a:bodyPr/>
                    <a:lstStyle/>
                    <a:p>
                      <a:pPr>
                        <a:lnSpc>
                          <a:spcPct val="115000"/>
                        </a:lnSpc>
                        <a:spcAft>
                          <a:spcPts val="0"/>
                        </a:spcAft>
                      </a:pPr>
                      <a:endParaRPr lang="el-GR" sz="16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000" dirty="0">
                          <a:effectLst/>
                          <a:latin typeface="Calibri"/>
                          <a:ea typeface="Calibri"/>
                          <a:cs typeface="Times New Roman"/>
                        </a:rPr>
                        <a:t>Ε.Α.</a:t>
                      </a:r>
                      <a:endParaRPr lang="el-GR" sz="16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nSpc>
                          <a:spcPct val="115000"/>
                        </a:lnSpc>
                        <a:spcAft>
                          <a:spcPts val="0"/>
                        </a:spcAft>
                      </a:pPr>
                      <a:r>
                        <a:rPr lang="el-GR" sz="1000" dirty="0">
                          <a:effectLst/>
                          <a:latin typeface="Calibri"/>
                          <a:ea typeface="Calibri"/>
                          <a:cs typeface="Times New Roman"/>
                        </a:rPr>
                        <a:t>ΕΝΕΡΓΕΙΤΙΚΗ ΑΝΑΠ.</a:t>
                      </a:r>
                      <a:endParaRPr lang="el-GR" sz="1600" dirty="0">
                        <a:effectLst/>
                        <a:latin typeface="Calibri"/>
                        <a:ea typeface="Calibri"/>
                        <a:cs typeface="Times New Roman"/>
                      </a:endParaRPr>
                    </a:p>
                  </a:txBody>
                  <a:tcPr marL="61148" marR="611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c hMerge="1">
                  <a:txBody>
                    <a:bodyPr/>
                    <a:lstStyle/>
                    <a:p>
                      <a:endParaRPr lang="el-GR"/>
                    </a:p>
                  </a:txBody>
                  <a:tcPr/>
                </a:tc>
              </a:tr>
            </a:tbl>
          </a:graphicData>
        </a:graphic>
      </p:graphicFrame>
      <p:sp>
        <p:nvSpPr>
          <p:cNvPr id="6" name="Ελεύθερη σχεδίαση 5"/>
          <p:cNvSpPr>
            <a:spLocks/>
          </p:cNvSpPr>
          <p:nvPr/>
        </p:nvSpPr>
        <p:spPr bwMode="auto">
          <a:xfrm rot="303025">
            <a:off x="1138277" y="2878215"/>
            <a:ext cx="1068387" cy="561975"/>
          </a:xfrm>
          <a:custGeom>
            <a:avLst/>
            <a:gdLst>
              <a:gd name="T0" fmla="*/ 0 w 1800"/>
              <a:gd name="T1" fmla="*/ 720 h 1380"/>
              <a:gd name="T2" fmla="*/ 1260 w 1800"/>
              <a:gd name="T3" fmla="*/ 1260 h 1380"/>
              <a:gd name="T4" fmla="*/ 1800 w 1800"/>
              <a:gd name="T5" fmla="*/ 0 h 1380"/>
            </a:gdLst>
            <a:ahLst/>
            <a:cxnLst>
              <a:cxn ang="0">
                <a:pos x="T0" y="T1"/>
              </a:cxn>
              <a:cxn ang="0">
                <a:pos x="T2" y="T3"/>
              </a:cxn>
              <a:cxn ang="0">
                <a:pos x="T4" y="T5"/>
              </a:cxn>
            </a:cxnLst>
            <a:rect l="0" t="0" r="r" b="b"/>
            <a:pathLst>
              <a:path w="1800" h="1380">
                <a:moveTo>
                  <a:pt x="0" y="720"/>
                </a:moveTo>
                <a:cubicBezTo>
                  <a:pt x="480" y="1050"/>
                  <a:pt x="960" y="1380"/>
                  <a:pt x="1260" y="1260"/>
                </a:cubicBezTo>
                <a:cubicBezTo>
                  <a:pt x="1560" y="1140"/>
                  <a:pt x="1710" y="210"/>
                  <a:pt x="1800" y="0"/>
                </a:cubicBezTo>
              </a:path>
            </a:pathLst>
          </a:custGeom>
          <a:noFill/>
          <a:ln w="28575" cap="flat" cmpd="sng">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l-GR"/>
          </a:p>
        </p:txBody>
      </p:sp>
      <p:sp>
        <p:nvSpPr>
          <p:cNvPr id="7" name="Ελεύθερη σχεδίαση 6"/>
          <p:cNvSpPr>
            <a:spLocks/>
          </p:cNvSpPr>
          <p:nvPr/>
        </p:nvSpPr>
        <p:spPr bwMode="auto">
          <a:xfrm rot="406230">
            <a:off x="2229327" y="2645696"/>
            <a:ext cx="1478577" cy="657904"/>
          </a:xfrm>
          <a:custGeom>
            <a:avLst/>
            <a:gdLst>
              <a:gd name="T0" fmla="*/ 0 w 1800"/>
              <a:gd name="T1" fmla="*/ 720 h 1380"/>
              <a:gd name="T2" fmla="*/ 1260 w 1800"/>
              <a:gd name="T3" fmla="*/ 1260 h 1380"/>
              <a:gd name="T4" fmla="*/ 1800 w 1800"/>
              <a:gd name="T5" fmla="*/ 0 h 1380"/>
            </a:gdLst>
            <a:ahLst/>
            <a:cxnLst>
              <a:cxn ang="0">
                <a:pos x="T0" y="T1"/>
              </a:cxn>
              <a:cxn ang="0">
                <a:pos x="T2" y="T3"/>
              </a:cxn>
              <a:cxn ang="0">
                <a:pos x="T4" y="T5"/>
              </a:cxn>
            </a:cxnLst>
            <a:rect l="0" t="0" r="r" b="b"/>
            <a:pathLst>
              <a:path w="1800" h="1380">
                <a:moveTo>
                  <a:pt x="0" y="720"/>
                </a:moveTo>
                <a:cubicBezTo>
                  <a:pt x="480" y="1050"/>
                  <a:pt x="960" y="1380"/>
                  <a:pt x="1260" y="1260"/>
                </a:cubicBezTo>
                <a:cubicBezTo>
                  <a:pt x="1560" y="1140"/>
                  <a:pt x="1710" y="210"/>
                  <a:pt x="1800" y="0"/>
                </a:cubicBezTo>
              </a:path>
            </a:pathLst>
          </a:custGeom>
          <a:noFill/>
          <a:ln w="28575" cap="flat" cmpd="sng">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l-GR"/>
          </a:p>
        </p:txBody>
      </p:sp>
      <p:sp>
        <p:nvSpPr>
          <p:cNvPr id="8" name="Ελεύθερη σχεδίαση 7"/>
          <p:cNvSpPr>
            <a:spLocks/>
          </p:cNvSpPr>
          <p:nvPr/>
        </p:nvSpPr>
        <p:spPr bwMode="auto">
          <a:xfrm rot="458446">
            <a:off x="3789467" y="2283657"/>
            <a:ext cx="1052104" cy="791300"/>
          </a:xfrm>
          <a:custGeom>
            <a:avLst/>
            <a:gdLst>
              <a:gd name="T0" fmla="*/ 0 w 1800"/>
              <a:gd name="T1" fmla="*/ 720 h 1380"/>
              <a:gd name="T2" fmla="*/ 1260 w 1800"/>
              <a:gd name="T3" fmla="*/ 1260 h 1380"/>
              <a:gd name="T4" fmla="*/ 1800 w 1800"/>
              <a:gd name="T5" fmla="*/ 0 h 1380"/>
            </a:gdLst>
            <a:ahLst/>
            <a:cxnLst>
              <a:cxn ang="0">
                <a:pos x="T0" y="T1"/>
              </a:cxn>
              <a:cxn ang="0">
                <a:pos x="T2" y="T3"/>
              </a:cxn>
              <a:cxn ang="0">
                <a:pos x="T4" y="T5"/>
              </a:cxn>
            </a:cxnLst>
            <a:rect l="0" t="0" r="r" b="b"/>
            <a:pathLst>
              <a:path w="1800" h="1380">
                <a:moveTo>
                  <a:pt x="0" y="720"/>
                </a:moveTo>
                <a:cubicBezTo>
                  <a:pt x="480" y="1050"/>
                  <a:pt x="960" y="1380"/>
                  <a:pt x="1260" y="1260"/>
                </a:cubicBezTo>
                <a:cubicBezTo>
                  <a:pt x="1560" y="1140"/>
                  <a:pt x="1710" y="210"/>
                  <a:pt x="1800" y="0"/>
                </a:cubicBezTo>
              </a:path>
            </a:pathLst>
          </a:custGeom>
          <a:noFill/>
          <a:ln w="28575" cap="flat" cmpd="sng">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l-GR"/>
          </a:p>
        </p:txBody>
      </p:sp>
      <p:sp>
        <p:nvSpPr>
          <p:cNvPr id="9" name="Ελεύθερη σχεδίαση 8"/>
          <p:cNvSpPr>
            <a:spLocks/>
          </p:cNvSpPr>
          <p:nvPr/>
        </p:nvSpPr>
        <p:spPr bwMode="auto">
          <a:xfrm rot="550036">
            <a:off x="4953440" y="1935560"/>
            <a:ext cx="1498843" cy="922740"/>
          </a:xfrm>
          <a:custGeom>
            <a:avLst/>
            <a:gdLst>
              <a:gd name="T0" fmla="*/ 0 w 1800"/>
              <a:gd name="T1" fmla="*/ 720 h 1380"/>
              <a:gd name="T2" fmla="*/ 1260 w 1800"/>
              <a:gd name="T3" fmla="*/ 1260 h 1380"/>
              <a:gd name="T4" fmla="*/ 1800 w 1800"/>
              <a:gd name="T5" fmla="*/ 0 h 1380"/>
            </a:gdLst>
            <a:ahLst/>
            <a:cxnLst>
              <a:cxn ang="0">
                <a:pos x="T0" y="T1"/>
              </a:cxn>
              <a:cxn ang="0">
                <a:pos x="T2" y="T3"/>
              </a:cxn>
              <a:cxn ang="0">
                <a:pos x="T4" y="T5"/>
              </a:cxn>
            </a:cxnLst>
            <a:rect l="0" t="0" r="r" b="b"/>
            <a:pathLst>
              <a:path w="1800" h="1380">
                <a:moveTo>
                  <a:pt x="0" y="720"/>
                </a:moveTo>
                <a:cubicBezTo>
                  <a:pt x="480" y="1050"/>
                  <a:pt x="960" y="1380"/>
                  <a:pt x="1260" y="1260"/>
                </a:cubicBezTo>
                <a:cubicBezTo>
                  <a:pt x="1560" y="1140"/>
                  <a:pt x="1710" y="210"/>
                  <a:pt x="1800" y="0"/>
                </a:cubicBezTo>
              </a:path>
            </a:pathLst>
          </a:custGeom>
          <a:noFill/>
          <a:ln w="28575" cap="flat" cmpd="sng">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l-GR"/>
          </a:p>
        </p:txBody>
      </p:sp>
      <p:sp>
        <p:nvSpPr>
          <p:cNvPr id="10" name="Ελεύθερη σχεδίαση 9"/>
          <p:cNvSpPr>
            <a:spLocks/>
          </p:cNvSpPr>
          <p:nvPr/>
        </p:nvSpPr>
        <p:spPr bwMode="auto">
          <a:xfrm rot="483031">
            <a:off x="6473246" y="1540701"/>
            <a:ext cx="2195306" cy="1295709"/>
          </a:xfrm>
          <a:custGeom>
            <a:avLst/>
            <a:gdLst>
              <a:gd name="T0" fmla="*/ 0 w 1800"/>
              <a:gd name="T1" fmla="*/ 720 h 1380"/>
              <a:gd name="T2" fmla="*/ 1260 w 1800"/>
              <a:gd name="T3" fmla="*/ 1260 h 1380"/>
              <a:gd name="T4" fmla="*/ 1800 w 1800"/>
              <a:gd name="T5" fmla="*/ 0 h 1380"/>
            </a:gdLst>
            <a:ahLst/>
            <a:cxnLst>
              <a:cxn ang="0">
                <a:pos x="T0" y="T1"/>
              </a:cxn>
              <a:cxn ang="0">
                <a:pos x="T2" y="T3"/>
              </a:cxn>
              <a:cxn ang="0">
                <a:pos x="T4" y="T5"/>
              </a:cxn>
            </a:cxnLst>
            <a:rect l="0" t="0" r="r" b="b"/>
            <a:pathLst>
              <a:path w="1800" h="1380">
                <a:moveTo>
                  <a:pt x="0" y="720"/>
                </a:moveTo>
                <a:cubicBezTo>
                  <a:pt x="480" y="1050"/>
                  <a:pt x="960" y="1380"/>
                  <a:pt x="1260" y="1260"/>
                </a:cubicBezTo>
                <a:cubicBezTo>
                  <a:pt x="1560" y="1140"/>
                  <a:pt x="1710" y="210"/>
                  <a:pt x="1800" y="0"/>
                </a:cubicBezTo>
              </a:path>
            </a:pathLst>
          </a:custGeom>
          <a:noFill/>
          <a:ln w="28575" cap="flat" cmpd="sng">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l-GR"/>
          </a:p>
        </p:txBody>
      </p:sp>
    </p:spTree>
    <p:extLst>
      <p:ext uri="{BB962C8B-B14F-4D97-AF65-F5344CB8AC3E}">
        <p14:creationId xmlns:p14="http://schemas.microsoft.com/office/powerpoint/2010/main" val="383393375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Πίνακας 3"/>
          <p:cNvGraphicFramePr>
            <a:graphicFrameLocks noGrp="1"/>
          </p:cNvGraphicFramePr>
          <p:nvPr>
            <p:extLst>
              <p:ext uri="{D42A27DB-BD31-4B8C-83A1-F6EECF244321}">
                <p14:modId xmlns:p14="http://schemas.microsoft.com/office/powerpoint/2010/main" val="1658221602"/>
              </p:ext>
            </p:extLst>
          </p:nvPr>
        </p:nvGraphicFramePr>
        <p:xfrm>
          <a:off x="323528" y="404664"/>
          <a:ext cx="8481459" cy="5899074"/>
        </p:xfrm>
        <a:graphic>
          <a:graphicData uri="http://schemas.openxmlformats.org/drawingml/2006/table">
            <a:tbl>
              <a:tblPr firstRow="1" firstCol="1" bandRow="1"/>
              <a:tblGrid>
                <a:gridCol w="300553"/>
                <a:gridCol w="115728"/>
                <a:gridCol w="300553"/>
                <a:gridCol w="115728"/>
                <a:gridCol w="115728"/>
                <a:gridCol w="237063"/>
                <a:gridCol w="277516"/>
                <a:gridCol w="277516"/>
                <a:gridCol w="277516"/>
                <a:gridCol w="277516"/>
                <a:gridCol w="277516"/>
                <a:gridCol w="277516"/>
                <a:gridCol w="277516"/>
                <a:gridCol w="277516"/>
                <a:gridCol w="277516"/>
                <a:gridCol w="277516"/>
                <a:gridCol w="277516"/>
                <a:gridCol w="277516"/>
                <a:gridCol w="277516"/>
                <a:gridCol w="277516"/>
                <a:gridCol w="277516"/>
                <a:gridCol w="277516"/>
                <a:gridCol w="277516"/>
                <a:gridCol w="94571"/>
                <a:gridCol w="288032"/>
                <a:gridCol w="360040"/>
                <a:gridCol w="367421"/>
                <a:gridCol w="277516"/>
                <a:gridCol w="277516"/>
                <a:gridCol w="277516"/>
                <a:gridCol w="277516"/>
                <a:gridCol w="179103"/>
                <a:gridCol w="179103"/>
              </a:tblGrid>
              <a:tr h="125721">
                <a:tc rowSpan="11" gridSpan="2">
                  <a:txBody>
                    <a:bodyPr/>
                    <a:lstStyle/>
                    <a:p>
                      <a:pPr marL="71755" marR="71755" algn="ctr">
                        <a:lnSpc>
                          <a:spcPct val="115000"/>
                        </a:lnSpc>
                        <a:spcAft>
                          <a:spcPts val="0"/>
                        </a:spcAft>
                      </a:pPr>
                      <a:r>
                        <a:rPr lang="el-GR" sz="1000" b="1" dirty="0">
                          <a:effectLst/>
                          <a:latin typeface="Calibri"/>
                          <a:ea typeface="Calibri"/>
                          <a:cs typeface="Times New Roman"/>
                        </a:rPr>
                        <a:t>ΔΕΙΚΤΕΣ ΕΠΙΒ.</a:t>
                      </a:r>
                      <a:endParaRPr lang="el-GR" sz="1050" dirty="0">
                        <a:effectLst/>
                        <a:latin typeface="Calibri"/>
                        <a:ea typeface="Calibri"/>
                        <a:cs typeface="Times New Roman"/>
                      </a:endParaRPr>
                    </a:p>
                  </a:txBody>
                  <a:tcPr marL="30747" marR="30747"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11" hMerge="1">
                  <a:txBody>
                    <a:bodyPr/>
                    <a:lstStyle/>
                    <a:p>
                      <a:endParaRPr lang="el-GR"/>
                    </a:p>
                  </a:txBody>
                  <a:tcPr/>
                </a:tc>
                <a:tc gridSpan="4">
                  <a:txBody>
                    <a:bodyPr/>
                    <a:lstStyle/>
                    <a:p>
                      <a:pPr algn="ctr">
                        <a:lnSpc>
                          <a:spcPct val="115000"/>
                        </a:lnSpc>
                        <a:spcAft>
                          <a:spcPts val="0"/>
                        </a:spcAft>
                      </a:pPr>
                      <a:r>
                        <a:rPr lang="el-GR" sz="900" b="1" dirty="0">
                          <a:effectLst/>
                          <a:latin typeface="Calibri"/>
                          <a:ea typeface="Calibri"/>
                          <a:cs typeface="Times New Roman"/>
                        </a:rPr>
                        <a:t>ΜΟΝ.ΕΠ</a:t>
                      </a:r>
                      <a:endParaRPr lang="el-GR" sz="1000" dirty="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c hMerge="1">
                  <a:txBody>
                    <a:bodyPr/>
                    <a:lstStyle/>
                    <a:p>
                      <a:endParaRPr lang="el-GR"/>
                    </a:p>
                  </a:txBody>
                  <a:tcPr/>
                </a:tc>
                <a:tc gridSpan="2">
                  <a:txBody>
                    <a:bodyPr/>
                    <a:lstStyle/>
                    <a:p>
                      <a:pPr algn="ctr">
                        <a:lnSpc>
                          <a:spcPct val="115000"/>
                        </a:lnSpc>
                        <a:spcAft>
                          <a:spcPts val="0"/>
                        </a:spcAft>
                      </a:pPr>
                      <a:r>
                        <a:rPr lang="el-GR" sz="900" b="1" dirty="0">
                          <a:effectLst/>
                          <a:latin typeface="Calibri"/>
                          <a:ea typeface="Calibri"/>
                          <a:cs typeface="Times New Roman"/>
                        </a:rPr>
                        <a:t>2610</a:t>
                      </a:r>
                      <a:endParaRPr lang="el-GR" sz="1000" dirty="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900" b="1" dirty="0">
                          <a:effectLst/>
                          <a:latin typeface="Calibri"/>
                          <a:ea typeface="Calibri"/>
                          <a:cs typeface="Times New Roman"/>
                        </a:rPr>
                        <a:t>3910</a:t>
                      </a:r>
                      <a:endParaRPr lang="el-GR" sz="1000" dirty="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900" b="1" dirty="0">
                          <a:effectLst/>
                          <a:latin typeface="Calibri"/>
                          <a:ea typeface="Calibri"/>
                          <a:cs typeface="Times New Roman"/>
                        </a:rPr>
                        <a:t>4420</a:t>
                      </a:r>
                      <a:endParaRPr lang="el-GR" sz="1000" dirty="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900" b="1" dirty="0">
                          <a:effectLst/>
                          <a:latin typeface="Calibri"/>
                          <a:ea typeface="Calibri"/>
                          <a:cs typeface="Times New Roman"/>
                        </a:rPr>
                        <a:t>1820</a:t>
                      </a:r>
                      <a:endParaRPr lang="el-GR" sz="1000" dirty="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900" b="1" dirty="0">
                          <a:effectLst/>
                          <a:latin typeface="Calibri"/>
                          <a:ea typeface="Calibri"/>
                          <a:cs typeface="Times New Roman"/>
                        </a:rPr>
                        <a:t>5220</a:t>
                      </a:r>
                      <a:endParaRPr lang="el-GR" sz="1000" dirty="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900" b="1" dirty="0">
                          <a:effectLst/>
                          <a:latin typeface="Calibri"/>
                          <a:ea typeface="Calibri"/>
                          <a:cs typeface="Times New Roman"/>
                        </a:rPr>
                        <a:t>6580</a:t>
                      </a:r>
                      <a:endParaRPr lang="el-GR" sz="1000" dirty="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900" b="1" dirty="0">
                          <a:effectLst/>
                          <a:latin typeface="Calibri"/>
                          <a:ea typeface="Calibri"/>
                          <a:cs typeface="Times New Roman"/>
                        </a:rPr>
                        <a:t>1820</a:t>
                      </a:r>
                      <a:endParaRPr lang="el-GR" sz="1000" dirty="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900" b="1" dirty="0">
                          <a:effectLst/>
                          <a:latin typeface="Calibri"/>
                          <a:ea typeface="Calibri"/>
                          <a:cs typeface="Times New Roman"/>
                        </a:rPr>
                        <a:t>4380</a:t>
                      </a:r>
                      <a:endParaRPr lang="el-GR" sz="1000" dirty="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3">
                  <a:txBody>
                    <a:bodyPr/>
                    <a:lstStyle/>
                    <a:p>
                      <a:pPr algn="ctr">
                        <a:lnSpc>
                          <a:spcPct val="115000"/>
                        </a:lnSpc>
                        <a:spcAft>
                          <a:spcPts val="0"/>
                        </a:spcAft>
                      </a:pPr>
                      <a:r>
                        <a:rPr lang="el-GR" sz="900" b="1" dirty="0">
                          <a:effectLst/>
                          <a:latin typeface="Calibri"/>
                          <a:ea typeface="Calibri"/>
                          <a:cs typeface="Times New Roman"/>
                        </a:rPr>
                        <a:t>4800</a:t>
                      </a:r>
                      <a:endParaRPr lang="el-GR" sz="1000" dirty="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15000"/>
                        </a:lnSpc>
                        <a:spcAft>
                          <a:spcPts val="0"/>
                        </a:spcAft>
                      </a:pPr>
                      <a:endParaRPr lang="el-GR" sz="10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900" b="1" dirty="0">
                          <a:effectLst/>
                          <a:latin typeface="Calibri"/>
                          <a:ea typeface="Calibri"/>
                          <a:cs typeface="Times New Roman"/>
                        </a:rPr>
                        <a:t>1820</a:t>
                      </a:r>
                      <a:endParaRPr lang="el-GR" sz="1000" dirty="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900" b="1" dirty="0">
                          <a:effectLst/>
                          <a:latin typeface="Calibri"/>
                          <a:ea typeface="Calibri"/>
                          <a:cs typeface="Times New Roman"/>
                        </a:rPr>
                        <a:t>4080</a:t>
                      </a:r>
                      <a:endParaRPr lang="el-GR" sz="1000" dirty="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900">
                          <a:effectLst/>
                          <a:latin typeface="Calibri"/>
                          <a:ea typeface="Calibri"/>
                          <a:cs typeface="Times New Roman"/>
                        </a:rPr>
                        <a:t> </a:t>
                      </a:r>
                      <a:endParaRPr lang="el-GR" sz="10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r>
              <a:tr h="188582">
                <a:tc gridSpan="2" vMerge="1">
                  <a:txBody>
                    <a:bodyPr/>
                    <a:lstStyle/>
                    <a:p>
                      <a:endParaRPr lang="el-GR"/>
                    </a:p>
                  </a:txBody>
                  <a:tcPr/>
                </a:tc>
                <a:tc hMerge="1" vMerge="1">
                  <a:txBody>
                    <a:bodyPr/>
                    <a:lstStyle/>
                    <a:p>
                      <a:endParaRPr lang="el-GR"/>
                    </a:p>
                  </a:txBody>
                  <a:tcPr/>
                </a:tc>
                <a:tc gridSpan="4">
                  <a:txBody>
                    <a:bodyPr/>
                    <a:lstStyle/>
                    <a:p>
                      <a:pPr algn="ctr">
                        <a:lnSpc>
                          <a:spcPct val="115000"/>
                        </a:lnSpc>
                        <a:spcAft>
                          <a:spcPts val="0"/>
                        </a:spcAft>
                      </a:pPr>
                      <a:r>
                        <a:rPr lang="el-GR" sz="900" b="1" dirty="0">
                          <a:effectLst/>
                          <a:latin typeface="Calibri"/>
                          <a:ea typeface="Calibri"/>
                          <a:cs typeface="Times New Roman"/>
                        </a:rPr>
                        <a:t>ΧΡΟΝΟΣ </a:t>
                      </a:r>
                      <a:endParaRPr lang="el-GR" sz="1000" dirty="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c hMerge="1">
                  <a:txBody>
                    <a:bodyPr/>
                    <a:lstStyle/>
                    <a:p>
                      <a:endParaRPr lang="el-GR"/>
                    </a:p>
                  </a:txBody>
                  <a:tcPr/>
                </a:tc>
                <a:tc gridSpan="2">
                  <a:txBody>
                    <a:bodyPr/>
                    <a:lstStyle/>
                    <a:p>
                      <a:pPr algn="just">
                        <a:lnSpc>
                          <a:spcPct val="115000"/>
                        </a:lnSpc>
                        <a:spcAft>
                          <a:spcPts val="0"/>
                        </a:spcAft>
                      </a:pPr>
                      <a:r>
                        <a:rPr lang="el-GR" sz="900" b="1" dirty="0">
                          <a:effectLst/>
                          <a:latin typeface="Calibri"/>
                          <a:ea typeface="Calibri"/>
                          <a:cs typeface="Times New Roman"/>
                        </a:rPr>
                        <a:t>330΄+60</a:t>
                      </a:r>
                      <a:endParaRPr lang="el-GR" sz="1000" dirty="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900" b="1" dirty="0">
                          <a:effectLst/>
                          <a:latin typeface="Calibri"/>
                          <a:ea typeface="Calibri"/>
                          <a:cs typeface="Times New Roman"/>
                        </a:rPr>
                        <a:t>330΄+60</a:t>
                      </a:r>
                      <a:endParaRPr lang="el-GR" sz="1000" dirty="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900" b="1" dirty="0">
                          <a:effectLst/>
                          <a:latin typeface="Calibri"/>
                          <a:ea typeface="Calibri"/>
                          <a:cs typeface="Times New Roman"/>
                        </a:rPr>
                        <a:t>410΄+120</a:t>
                      </a:r>
                      <a:endParaRPr lang="el-GR" sz="1000" dirty="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900" b="1" dirty="0">
                          <a:effectLst/>
                          <a:latin typeface="Calibri"/>
                          <a:ea typeface="Calibri"/>
                          <a:cs typeface="Times New Roman"/>
                        </a:rPr>
                        <a:t>200+</a:t>
                      </a:r>
                      <a:endParaRPr lang="el-GR" sz="1000" dirty="0">
                        <a:effectLst/>
                        <a:latin typeface="Calibri"/>
                        <a:ea typeface="Calibri"/>
                        <a:cs typeface="Times New Roman"/>
                      </a:endParaRPr>
                    </a:p>
                    <a:p>
                      <a:pPr algn="ctr">
                        <a:lnSpc>
                          <a:spcPct val="115000"/>
                        </a:lnSpc>
                        <a:spcAft>
                          <a:spcPts val="0"/>
                        </a:spcAft>
                      </a:pPr>
                      <a:r>
                        <a:rPr lang="el-GR" sz="900" b="1" dirty="0">
                          <a:effectLst/>
                          <a:latin typeface="Calibri"/>
                          <a:ea typeface="Calibri"/>
                          <a:cs typeface="Times New Roman"/>
                        </a:rPr>
                        <a:t>120΄</a:t>
                      </a:r>
                      <a:endParaRPr lang="el-GR" sz="1000" dirty="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900" b="1" dirty="0">
                          <a:effectLst/>
                          <a:latin typeface="Calibri"/>
                          <a:ea typeface="Calibri"/>
                          <a:cs typeface="Times New Roman"/>
                        </a:rPr>
                        <a:t>460+120΄</a:t>
                      </a:r>
                      <a:endParaRPr lang="el-GR" sz="1000" dirty="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900" b="1" dirty="0">
                          <a:effectLst/>
                          <a:latin typeface="Calibri"/>
                          <a:ea typeface="Calibri"/>
                          <a:cs typeface="Times New Roman"/>
                        </a:rPr>
                        <a:t>510΄+120</a:t>
                      </a:r>
                      <a:endParaRPr lang="el-GR" sz="1000" dirty="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900" b="1" dirty="0">
                          <a:effectLst/>
                          <a:latin typeface="Calibri"/>
                          <a:ea typeface="Calibri"/>
                          <a:cs typeface="Times New Roman"/>
                        </a:rPr>
                        <a:t>200+</a:t>
                      </a:r>
                      <a:endParaRPr lang="el-GR" sz="1000" dirty="0">
                        <a:effectLst/>
                        <a:latin typeface="Calibri"/>
                        <a:ea typeface="Calibri"/>
                        <a:cs typeface="Times New Roman"/>
                      </a:endParaRPr>
                    </a:p>
                    <a:p>
                      <a:pPr algn="ctr">
                        <a:lnSpc>
                          <a:spcPct val="115000"/>
                        </a:lnSpc>
                        <a:spcAft>
                          <a:spcPts val="0"/>
                        </a:spcAft>
                      </a:pPr>
                      <a:r>
                        <a:rPr lang="el-GR" sz="900" b="1" dirty="0">
                          <a:effectLst/>
                          <a:latin typeface="Calibri"/>
                          <a:ea typeface="Calibri"/>
                          <a:cs typeface="Times New Roman"/>
                        </a:rPr>
                        <a:t>120΄</a:t>
                      </a:r>
                      <a:endParaRPr lang="el-GR" sz="1000" dirty="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900" b="1" dirty="0">
                          <a:effectLst/>
                          <a:latin typeface="Calibri"/>
                          <a:ea typeface="Calibri"/>
                          <a:cs typeface="Times New Roman"/>
                        </a:rPr>
                        <a:t>230΄+120΄</a:t>
                      </a:r>
                      <a:endParaRPr lang="el-GR" sz="1000" dirty="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3">
                  <a:txBody>
                    <a:bodyPr/>
                    <a:lstStyle/>
                    <a:p>
                      <a:pPr algn="ctr">
                        <a:lnSpc>
                          <a:spcPct val="115000"/>
                        </a:lnSpc>
                        <a:spcAft>
                          <a:spcPts val="0"/>
                        </a:spcAft>
                      </a:pPr>
                      <a:r>
                        <a:rPr lang="el-GR" sz="900" b="1" dirty="0">
                          <a:effectLst/>
                          <a:latin typeface="Calibri"/>
                          <a:ea typeface="Calibri"/>
                          <a:cs typeface="Times New Roman"/>
                        </a:rPr>
                        <a:t>230΄+120΄</a:t>
                      </a:r>
                      <a:endParaRPr lang="el-GR" sz="1000" dirty="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15000"/>
                        </a:lnSpc>
                        <a:spcAft>
                          <a:spcPts val="0"/>
                        </a:spcAft>
                      </a:pPr>
                      <a:endParaRPr lang="el-GR" sz="10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900" b="1" dirty="0">
                          <a:effectLst/>
                          <a:latin typeface="Calibri"/>
                          <a:ea typeface="Calibri"/>
                          <a:cs typeface="Times New Roman"/>
                        </a:rPr>
                        <a:t>200+</a:t>
                      </a:r>
                      <a:endParaRPr lang="el-GR" sz="1000" dirty="0">
                        <a:effectLst/>
                        <a:latin typeface="Calibri"/>
                        <a:ea typeface="Calibri"/>
                        <a:cs typeface="Times New Roman"/>
                      </a:endParaRPr>
                    </a:p>
                    <a:p>
                      <a:pPr algn="ctr">
                        <a:lnSpc>
                          <a:spcPct val="115000"/>
                        </a:lnSpc>
                        <a:spcAft>
                          <a:spcPts val="0"/>
                        </a:spcAft>
                      </a:pPr>
                      <a:r>
                        <a:rPr lang="el-GR" sz="900" b="1" dirty="0">
                          <a:effectLst/>
                          <a:latin typeface="Calibri"/>
                          <a:ea typeface="Calibri"/>
                          <a:cs typeface="Times New Roman"/>
                        </a:rPr>
                        <a:t>120΄</a:t>
                      </a:r>
                      <a:endParaRPr lang="el-GR" sz="1000" dirty="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900" b="1" dirty="0">
                          <a:effectLst/>
                          <a:latin typeface="Calibri"/>
                          <a:ea typeface="Calibri"/>
                          <a:cs typeface="Times New Roman"/>
                        </a:rPr>
                        <a:t>170΄+120΄</a:t>
                      </a:r>
                      <a:endParaRPr lang="el-GR" sz="1000" dirty="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900" b="1" dirty="0">
                          <a:effectLst/>
                          <a:latin typeface="Calibri"/>
                          <a:ea typeface="Calibri"/>
                          <a:cs typeface="Times New Roman"/>
                        </a:rPr>
                        <a:t> </a:t>
                      </a:r>
                      <a:endParaRPr lang="el-GR" sz="1000" dirty="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dirty="0">
                          <a:effectLst/>
                          <a:latin typeface="Calibri"/>
                          <a:ea typeface="Calibri"/>
                          <a:cs typeface="Times New Roman"/>
                        </a:rPr>
                        <a:t> </a:t>
                      </a:r>
                      <a:endParaRPr lang="el-GR" sz="900" dirty="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r>
              <a:tr h="220012">
                <a:tc gridSpan="2" vMerge="1">
                  <a:txBody>
                    <a:bodyPr/>
                    <a:lstStyle/>
                    <a:p>
                      <a:endParaRPr lang="el-GR"/>
                    </a:p>
                  </a:txBody>
                  <a:tcPr/>
                </a:tc>
                <a:tc hMerge="1" vMerge="1">
                  <a:txBody>
                    <a:bodyPr/>
                    <a:lstStyle/>
                    <a:p>
                      <a:endParaRPr lang="el-GR"/>
                    </a:p>
                  </a:txBody>
                  <a:tcPr/>
                </a:tc>
                <a:tc rowSpan="9" gridSpan="3">
                  <a:txBody>
                    <a:bodyPr/>
                    <a:lstStyle/>
                    <a:p>
                      <a:pPr marL="71755" marR="71755" algn="ctr">
                        <a:lnSpc>
                          <a:spcPct val="115000"/>
                        </a:lnSpc>
                        <a:spcAft>
                          <a:spcPts val="0"/>
                        </a:spcAft>
                      </a:pPr>
                      <a:r>
                        <a:rPr lang="el-GR" sz="1000" b="1" dirty="0">
                          <a:effectLst/>
                          <a:latin typeface="Calibri"/>
                          <a:ea typeface="Calibri"/>
                          <a:cs typeface="Times New Roman"/>
                        </a:rPr>
                        <a:t>ΕΝΤΑΣΗ ΠΡΟΠΟΝΗΣΗΣ</a:t>
                      </a:r>
                      <a:endParaRPr lang="el-GR" sz="1050" dirty="0">
                        <a:effectLst/>
                        <a:latin typeface="Calibri"/>
                        <a:ea typeface="Calibri"/>
                        <a:cs typeface="Times New Roman"/>
                      </a:endParaRPr>
                    </a:p>
                  </a:txBody>
                  <a:tcPr marL="30747" marR="30747"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rowSpan="9" hMerge="1">
                  <a:txBody>
                    <a:bodyPr/>
                    <a:lstStyle/>
                    <a:p>
                      <a:endParaRPr lang="el-GR"/>
                    </a:p>
                  </a:txBody>
                  <a:tcPr/>
                </a:tc>
                <a:tc rowSpan="9" hMerge="1">
                  <a:txBody>
                    <a:bodyPr/>
                    <a:lstStyle/>
                    <a:p>
                      <a:endParaRPr lang="el-GR"/>
                    </a:p>
                  </a:txBody>
                  <a:tcPr/>
                </a:tc>
                <a:tc>
                  <a:txBody>
                    <a:bodyPr/>
                    <a:lstStyle/>
                    <a:p>
                      <a:pPr algn="ctr">
                        <a:lnSpc>
                          <a:spcPct val="115000"/>
                        </a:lnSpc>
                        <a:spcAft>
                          <a:spcPts val="0"/>
                        </a:spcAft>
                      </a:pPr>
                      <a:r>
                        <a:rPr lang="el-GR" sz="700" b="1">
                          <a:effectLst/>
                          <a:latin typeface="Calibri"/>
                          <a:ea typeface="Calibri"/>
                          <a:cs typeface="Times New Roman"/>
                        </a:rPr>
                        <a:t>33</a:t>
                      </a:r>
                      <a:endParaRPr lang="el-GR" sz="8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700" dirty="0">
                          <a:effectLst/>
                          <a:latin typeface="Calibri"/>
                          <a:ea typeface="Calibri"/>
                          <a:cs typeface="Times New Roman"/>
                        </a:rPr>
                        <a:t> </a:t>
                      </a:r>
                      <a:endParaRPr lang="el-GR" sz="800" dirty="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dirty="0">
                          <a:effectLst/>
                          <a:latin typeface="Calibri"/>
                          <a:ea typeface="Calibri"/>
                          <a:cs typeface="Times New Roman"/>
                        </a:rPr>
                        <a:t> </a:t>
                      </a:r>
                      <a:endParaRPr lang="el-GR" sz="800" dirty="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dirty="0">
                          <a:effectLst/>
                          <a:latin typeface="Calibri"/>
                          <a:ea typeface="Calibri"/>
                          <a:cs typeface="Times New Roman"/>
                        </a:rPr>
                        <a:t> </a:t>
                      </a:r>
                      <a:endParaRPr lang="el-GR" sz="800" dirty="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dirty="0">
                          <a:effectLst/>
                          <a:latin typeface="Calibri"/>
                          <a:ea typeface="Calibri"/>
                          <a:cs typeface="Times New Roman"/>
                        </a:rPr>
                        <a:t> </a:t>
                      </a:r>
                      <a:endParaRPr lang="el-GR" sz="800" dirty="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dirty="0">
                          <a:effectLst/>
                          <a:latin typeface="Calibri"/>
                          <a:ea typeface="Calibri"/>
                          <a:cs typeface="Times New Roman"/>
                        </a:rPr>
                        <a:t> </a:t>
                      </a:r>
                      <a:endParaRPr lang="el-GR" sz="800" dirty="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dirty="0">
                          <a:effectLst/>
                          <a:latin typeface="Calibri"/>
                          <a:ea typeface="Calibri"/>
                          <a:cs typeface="Times New Roman"/>
                        </a:rPr>
                        <a:t> </a:t>
                      </a:r>
                      <a:endParaRPr lang="el-GR" sz="800" dirty="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3D7"/>
                    </a:solidFill>
                  </a:tcPr>
                </a:tc>
                <a:tc>
                  <a:txBody>
                    <a:bodyPr/>
                    <a:lstStyle/>
                    <a:p>
                      <a:pPr algn="ctr">
                        <a:lnSpc>
                          <a:spcPct val="115000"/>
                        </a:lnSpc>
                        <a:spcAft>
                          <a:spcPts val="0"/>
                        </a:spcAft>
                      </a:pPr>
                      <a:r>
                        <a:rPr lang="el-GR" sz="700" dirty="0">
                          <a:effectLst/>
                          <a:latin typeface="Calibri"/>
                          <a:ea typeface="Calibri"/>
                          <a:cs typeface="Times New Roman"/>
                        </a:rPr>
                        <a:t> </a:t>
                      </a:r>
                      <a:endParaRPr lang="el-GR" sz="800" dirty="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pPr algn="ctr">
                        <a:lnSpc>
                          <a:spcPct val="115000"/>
                        </a:lnSpc>
                        <a:spcAft>
                          <a:spcPts val="0"/>
                        </a:spcAft>
                      </a:pP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594"/>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600" b="1">
                          <a:effectLst/>
                          <a:latin typeface="Calibri"/>
                          <a:ea typeface="Calibri"/>
                          <a:cs typeface="Times New Roman"/>
                        </a:rPr>
                        <a:t>550΄</a:t>
                      </a:r>
                      <a:endParaRPr lang="el-GR" sz="8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9">
                  <a:txBody>
                    <a:bodyPr/>
                    <a:lstStyle/>
                    <a:p>
                      <a:pPr marL="71755" marR="71755" algn="ctr">
                        <a:lnSpc>
                          <a:spcPct val="115000"/>
                        </a:lnSpc>
                        <a:spcAft>
                          <a:spcPts val="0"/>
                        </a:spcAft>
                      </a:pPr>
                      <a:r>
                        <a:rPr lang="el-GR" sz="1000" b="1" dirty="0">
                          <a:effectLst/>
                          <a:latin typeface="Calibri"/>
                          <a:ea typeface="Calibri"/>
                          <a:cs typeface="Times New Roman"/>
                        </a:rPr>
                        <a:t>ΚΑΘ. ΧΡΟΝΟΣ ΠΡΟΠ</a:t>
                      </a:r>
                      <a:endParaRPr lang="el-GR" sz="1050" dirty="0">
                        <a:effectLst/>
                        <a:latin typeface="Calibri"/>
                        <a:ea typeface="Calibri"/>
                        <a:cs typeface="Times New Roman"/>
                      </a:endParaRPr>
                    </a:p>
                  </a:txBody>
                  <a:tcPr marL="30747" marR="30747"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r>
              <a:tr h="220012">
                <a:tc gridSpan="2" vMerge="1">
                  <a:txBody>
                    <a:bodyPr/>
                    <a:lstStyle/>
                    <a:p>
                      <a:endParaRPr lang="el-GR"/>
                    </a:p>
                  </a:txBody>
                  <a:tcPr/>
                </a:tc>
                <a:tc hMerge="1" vMerge="1">
                  <a:txBody>
                    <a:bodyPr/>
                    <a:lstStyle/>
                    <a:p>
                      <a:endParaRPr lang="el-GR"/>
                    </a:p>
                  </a:txBody>
                  <a:tcPr/>
                </a:tc>
                <a:tc gridSpan="3" vMerge="1">
                  <a:txBody>
                    <a:bodyPr/>
                    <a:lstStyle/>
                    <a:p>
                      <a:endParaRPr lang="el-GR"/>
                    </a:p>
                  </a:txBody>
                  <a:tcPr/>
                </a:tc>
                <a:tc hMerge="1" vMerge="1">
                  <a:txBody>
                    <a:bodyPr/>
                    <a:lstStyle/>
                    <a:p>
                      <a:endParaRPr lang="el-GR"/>
                    </a:p>
                  </a:txBody>
                  <a:tcPr/>
                </a:tc>
                <a:tc hMerge="1" vMerge="1">
                  <a:txBody>
                    <a:bodyPr/>
                    <a:lstStyle/>
                    <a:p>
                      <a:endParaRPr lang="el-GR"/>
                    </a:p>
                  </a:txBody>
                  <a:tcPr/>
                </a:tc>
                <a:tc>
                  <a:txBody>
                    <a:bodyPr/>
                    <a:lstStyle/>
                    <a:p>
                      <a:pPr algn="ctr">
                        <a:lnSpc>
                          <a:spcPct val="115000"/>
                        </a:lnSpc>
                        <a:spcAft>
                          <a:spcPts val="0"/>
                        </a:spcAft>
                      </a:pPr>
                      <a:r>
                        <a:rPr lang="el-GR" sz="700" b="1">
                          <a:effectLst/>
                          <a:latin typeface="Calibri"/>
                          <a:ea typeface="Calibri"/>
                          <a:cs typeface="Times New Roman"/>
                        </a:rPr>
                        <a:t>25</a:t>
                      </a:r>
                      <a:endParaRPr lang="el-GR" sz="8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dirty="0">
                          <a:effectLst/>
                          <a:latin typeface="Calibri"/>
                          <a:ea typeface="Calibri"/>
                          <a:cs typeface="Times New Roman"/>
                        </a:rPr>
                        <a:t> </a:t>
                      </a:r>
                      <a:endParaRPr lang="el-GR" sz="800" dirty="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dirty="0">
                          <a:effectLst/>
                          <a:latin typeface="Calibri"/>
                          <a:ea typeface="Calibri"/>
                          <a:cs typeface="Times New Roman"/>
                        </a:rPr>
                        <a:t> </a:t>
                      </a:r>
                      <a:endParaRPr lang="el-GR" sz="800" dirty="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dirty="0">
                          <a:effectLst/>
                          <a:latin typeface="Calibri"/>
                          <a:ea typeface="Calibri"/>
                          <a:cs typeface="Times New Roman"/>
                        </a:rPr>
                        <a:t> </a:t>
                      </a:r>
                      <a:endParaRPr lang="el-GR" sz="800" dirty="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3D7"/>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594"/>
                    </a:solidFill>
                  </a:tcPr>
                </a:tc>
                <a:tc hMerge="1">
                  <a:txBody>
                    <a:bodyPr/>
                    <a:lstStyle/>
                    <a:p>
                      <a:pPr algn="ctr">
                        <a:lnSpc>
                          <a:spcPct val="115000"/>
                        </a:lnSpc>
                        <a:spcAft>
                          <a:spcPts val="0"/>
                        </a:spcAft>
                      </a:pP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594"/>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594"/>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600" b="1">
                          <a:effectLst/>
                          <a:latin typeface="Calibri"/>
                          <a:ea typeface="Calibri"/>
                          <a:cs typeface="Times New Roman"/>
                        </a:rPr>
                        <a:t>500΄</a:t>
                      </a:r>
                      <a:endParaRPr lang="el-GR" sz="8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l-GR"/>
                    </a:p>
                  </a:txBody>
                  <a:tcPr/>
                </a:tc>
              </a:tr>
              <a:tr h="220012">
                <a:tc gridSpan="2" vMerge="1">
                  <a:txBody>
                    <a:bodyPr/>
                    <a:lstStyle/>
                    <a:p>
                      <a:endParaRPr lang="el-GR"/>
                    </a:p>
                  </a:txBody>
                  <a:tcPr/>
                </a:tc>
                <a:tc hMerge="1" vMerge="1">
                  <a:txBody>
                    <a:bodyPr/>
                    <a:lstStyle/>
                    <a:p>
                      <a:endParaRPr lang="el-GR"/>
                    </a:p>
                  </a:txBody>
                  <a:tcPr/>
                </a:tc>
                <a:tc gridSpan="3" vMerge="1">
                  <a:txBody>
                    <a:bodyPr/>
                    <a:lstStyle/>
                    <a:p>
                      <a:endParaRPr lang="el-GR"/>
                    </a:p>
                  </a:txBody>
                  <a:tcPr/>
                </a:tc>
                <a:tc hMerge="1" vMerge="1">
                  <a:txBody>
                    <a:bodyPr/>
                    <a:lstStyle/>
                    <a:p>
                      <a:endParaRPr lang="el-GR"/>
                    </a:p>
                  </a:txBody>
                  <a:tcPr/>
                </a:tc>
                <a:tc hMerge="1" vMerge="1">
                  <a:txBody>
                    <a:bodyPr/>
                    <a:lstStyle/>
                    <a:p>
                      <a:endParaRPr lang="el-GR"/>
                    </a:p>
                  </a:txBody>
                  <a:tcPr/>
                </a:tc>
                <a:tc>
                  <a:txBody>
                    <a:bodyPr/>
                    <a:lstStyle/>
                    <a:p>
                      <a:pPr algn="ctr">
                        <a:lnSpc>
                          <a:spcPct val="115000"/>
                        </a:lnSpc>
                        <a:spcAft>
                          <a:spcPts val="0"/>
                        </a:spcAft>
                      </a:pPr>
                      <a:r>
                        <a:rPr lang="el-GR" sz="700" b="1">
                          <a:effectLst/>
                          <a:latin typeface="Calibri"/>
                          <a:ea typeface="Calibri"/>
                          <a:cs typeface="Times New Roman"/>
                        </a:rPr>
                        <a:t>21</a:t>
                      </a:r>
                      <a:endParaRPr lang="el-GR" sz="8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3D7"/>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3D7"/>
                    </a:solidFill>
                  </a:tcPr>
                </a:tc>
                <a:tc>
                  <a:txBody>
                    <a:bodyPr/>
                    <a:lstStyle/>
                    <a:p>
                      <a:pPr algn="ctr">
                        <a:lnSpc>
                          <a:spcPct val="115000"/>
                        </a:lnSpc>
                        <a:spcAft>
                          <a:spcPts val="0"/>
                        </a:spcAft>
                      </a:pPr>
                      <a:r>
                        <a:rPr lang="el-GR" sz="700" dirty="0">
                          <a:effectLst/>
                          <a:latin typeface="Calibri"/>
                          <a:ea typeface="Calibri"/>
                          <a:cs typeface="Times New Roman"/>
                        </a:rPr>
                        <a:t> </a:t>
                      </a:r>
                      <a:endParaRPr lang="el-GR" sz="800" dirty="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dirty="0">
                          <a:effectLst/>
                          <a:latin typeface="Calibri"/>
                          <a:ea typeface="Calibri"/>
                          <a:cs typeface="Times New Roman"/>
                        </a:rPr>
                        <a:t> </a:t>
                      </a:r>
                      <a:endParaRPr lang="el-GR" sz="800" dirty="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594"/>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115000"/>
                        </a:lnSpc>
                        <a:spcAft>
                          <a:spcPts val="0"/>
                        </a:spcAft>
                      </a:pPr>
                      <a:r>
                        <a:rPr lang="el-GR" sz="700" dirty="0">
                          <a:effectLst/>
                          <a:latin typeface="Calibri"/>
                          <a:ea typeface="Calibri"/>
                          <a:cs typeface="Times New Roman"/>
                        </a:rPr>
                        <a:t> </a:t>
                      </a:r>
                      <a:endParaRPr lang="el-GR" sz="800" dirty="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594"/>
                    </a:solidFill>
                  </a:tcPr>
                </a:tc>
                <a:tc hMerge="1">
                  <a:txBody>
                    <a:bodyPr/>
                    <a:lstStyle/>
                    <a:p>
                      <a:pPr algn="ctr">
                        <a:lnSpc>
                          <a:spcPct val="115000"/>
                        </a:lnSpc>
                        <a:spcAft>
                          <a:spcPts val="0"/>
                        </a:spcAft>
                      </a:pP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594"/>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594"/>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600" b="1">
                          <a:effectLst/>
                          <a:latin typeface="Calibri"/>
                          <a:ea typeface="Calibri"/>
                          <a:cs typeface="Times New Roman"/>
                        </a:rPr>
                        <a:t>450΄</a:t>
                      </a:r>
                      <a:endParaRPr lang="el-GR" sz="8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l-GR"/>
                    </a:p>
                  </a:txBody>
                  <a:tcPr/>
                </a:tc>
              </a:tr>
              <a:tr h="220012">
                <a:tc gridSpan="2" vMerge="1">
                  <a:txBody>
                    <a:bodyPr/>
                    <a:lstStyle/>
                    <a:p>
                      <a:endParaRPr lang="el-GR"/>
                    </a:p>
                  </a:txBody>
                  <a:tcPr/>
                </a:tc>
                <a:tc hMerge="1" vMerge="1">
                  <a:txBody>
                    <a:bodyPr/>
                    <a:lstStyle/>
                    <a:p>
                      <a:endParaRPr lang="el-GR"/>
                    </a:p>
                  </a:txBody>
                  <a:tcPr/>
                </a:tc>
                <a:tc gridSpan="3" vMerge="1">
                  <a:txBody>
                    <a:bodyPr/>
                    <a:lstStyle/>
                    <a:p>
                      <a:endParaRPr lang="el-GR"/>
                    </a:p>
                  </a:txBody>
                  <a:tcPr/>
                </a:tc>
                <a:tc hMerge="1" vMerge="1">
                  <a:txBody>
                    <a:bodyPr/>
                    <a:lstStyle/>
                    <a:p>
                      <a:endParaRPr lang="el-GR"/>
                    </a:p>
                  </a:txBody>
                  <a:tcPr/>
                </a:tc>
                <a:tc hMerge="1" vMerge="1">
                  <a:txBody>
                    <a:bodyPr/>
                    <a:lstStyle/>
                    <a:p>
                      <a:endParaRPr lang="el-GR"/>
                    </a:p>
                  </a:txBody>
                  <a:tcPr/>
                </a:tc>
                <a:tc>
                  <a:txBody>
                    <a:bodyPr/>
                    <a:lstStyle/>
                    <a:p>
                      <a:pPr algn="ctr">
                        <a:lnSpc>
                          <a:spcPct val="115000"/>
                        </a:lnSpc>
                        <a:spcAft>
                          <a:spcPts val="0"/>
                        </a:spcAft>
                      </a:pPr>
                      <a:r>
                        <a:rPr lang="el-GR" sz="700" b="1">
                          <a:effectLst/>
                          <a:latin typeface="Calibri"/>
                          <a:ea typeface="Calibri"/>
                          <a:cs typeface="Times New Roman"/>
                        </a:rPr>
                        <a:t>17</a:t>
                      </a:r>
                      <a:endParaRPr lang="el-GR" sz="8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3D7"/>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dirty="0">
                          <a:effectLst/>
                          <a:latin typeface="Calibri"/>
                          <a:ea typeface="Calibri"/>
                          <a:cs typeface="Times New Roman"/>
                        </a:rPr>
                        <a:t> </a:t>
                      </a:r>
                      <a:endParaRPr lang="el-GR" sz="800" dirty="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3D7"/>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3D7"/>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594"/>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594"/>
                    </a:solidFill>
                  </a:tcPr>
                </a:tc>
                <a:tc hMerge="1">
                  <a:txBody>
                    <a:bodyPr/>
                    <a:lstStyle/>
                    <a:p>
                      <a:pPr algn="ctr">
                        <a:lnSpc>
                          <a:spcPct val="115000"/>
                        </a:lnSpc>
                        <a:spcAft>
                          <a:spcPts val="0"/>
                        </a:spcAft>
                      </a:pP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15000"/>
                        </a:lnSpc>
                        <a:spcAft>
                          <a:spcPts val="0"/>
                        </a:spcAft>
                      </a:pPr>
                      <a:r>
                        <a:rPr lang="el-GR" sz="700" dirty="0">
                          <a:effectLst/>
                          <a:latin typeface="Calibri"/>
                          <a:ea typeface="Calibri"/>
                          <a:cs typeface="Times New Roman"/>
                        </a:rPr>
                        <a:t> </a:t>
                      </a:r>
                      <a:endParaRPr lang="el-GR" sz="800" dirty="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dirty="0">
                          <a:effectLst/>
                          <a:latin typeface="Calibri"/>
                          <a:ea typeface="Calibri"/>
                          <a:cs typeface="Times New Roman"/>
                        </a:rPr>
                        <a:t> </a:t>
                      </a:r>
                      <a:endParaRPr lang="el-GR" sz="800" dirty="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594"/>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594"/>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600" b="1">
                          <a:effectLst/>
                          <a:latin typeface="Calibri"/>
                          <a:ea typeface="Calibri"/>
                          <a:cs typeface="Times New Roman"/>
                        </a:rPr>
                        <a:t>400΄</a:t>
                      </a:r>
                      <a:endParaRPr lang="el-GR" sz="8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l-GR"/>
                    </a:p>
                  </a:txBody>
                  <a:tcPr/>
                </a:tc>
              </a:tr>
              <a:tr h="220012">
                <a:tc gridSpan="2" vMerge="1">
                  <a:txBody>
                    <a:bodyPr/>
                    <a:lstStyle/>
                    <a:p>
                      <a:endParaRPr lang="el-GR"/>
                    </a:p>
                  </a:txBody>
                  <a:tcPr/>
                </a:tc>
                <a:tc hMerge="1" vMerge="1">
                  <a:txBody>
                    <a:bodyPr/>
                    <a:lstStyle/>
                    <a:p>
                      <a:endParaRPr lang="el-GR"/>
                    </a:p>
                  </a:txBody>
                  <a:tcPr/>
                </a:tc>
                <a:tc gridSpan="3" vMerge="1">
                  <a:txBody>
                    <a:bodyPr/>
                    <a:lstStyle/>
                    <a:p>
                      <a:endParaRPr lang="el-GR"/>
                    </a:p>
                  </a:txBody>
                  <a:tcPr/>
                </a:tc>
                <a:tc hMerge="1" vMerge="1">
                  <a:txBody>
                    <a:bodyPr/>
                    <a:lstStyle/>
                    <a:p>
                      <a:endParaRPr lang="el-GR"/>
                    </a:p>
                  </a:txBody>
                  <a:tcPr/>
                </a:tc>
                <a:tc hMerge="1" vMerge="1">
                  <a:txBody>
                    <a:bodyPr/>
                    <a:lstStyle/>
                    <a:p>
                      <a:endParaRPr lang="el-GR"/>
                    </a:p>
                  </a:txBody>
                  <a:tcPr/>
                </a:tc>
                <a:tc>
                  <a:txBody>
                    <a:bodyPr/>
                    <a:lstStyle/>
                    <a:p>
                      <a:pPr algn="ctr">
                        <a:lnSpc>
                          <a:spcPct val="115000"/>
                        </a:lnSpc>
                        <a:spcAft>
                          <a:spcPts val="0"/>
                        </a:spcAft>
                      </a:pPr>
                      <a:r>
                        <a:rPr lang="el-GR" sz="700" b="1">
                          <a:effectLst/>
                          <a:latin typeface="Calibri"/>
                          <a:ea typeface="Calibri"/>
                          <a:cs typeface="Times New Roman"/>
                        </a:rPr>
                        <a:t>14</a:t>
                      </a:r>
                      <a:endParaRPr lang="el-GR" sz="8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3D7"/>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3D7"/>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3D7"/>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3D7"/>
                    </a:solidFill>
                  </a:tcPr>
                </a:tc>
                <a:tc>
                  <a:txBody>
                    <a:bodyPr/>
                    <a:lstStyle/>
                    <a:p>
                      <a:pPr algn="ctr">
                        <a:lnSpc>
                          <a:spcPct val="115000"/>
                        </a:lnSpc>
                        <a:spcAft>
                          <a:spcPts val="0"/>
                        </a:spcAft>
                      </a:pPr>
                      <a:r>
                        <a:rPr lang="el-GR" sz="700" dirty="0">
                          <a:effectLst/>
                          <a:latin typeface="Calibri"/>
                          <a:ea typeface="Calibri"/>
                          <a:cs typeface="Times New Roman"/>
                        </a:rPr>
                        <a:t> </a:t>
                      </a:r>
                      <a:endParaRPr lang="el-GR" sz="800" dirty="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594"/>
                    </a:solidFill>
                  </a:tcPr>
                </a:tc>
                <a:tc>
                  <a:txBody>
                    <a:bodyPr/>
                    <a:lstStyle/>
                    <a:p>
                      <a:pPr algn="ctr">
                        <a:lnSpc>
                          <a:spcPct val="115000"/>
                        </a:lnSpc>
                        <a:spcAft>
                          <a:spcPts val="0"/>
                        </a:spcAft>
                      </a:pPr>
                      <a:r>
                        <a:rPr lang="el-GR" sz="700" dirty="0">
                          <a:effectLst/>
                          <a:latin typeface="Calibri"/>
                          <a:ea typeface="Calibri"/>
                          <a:cs typeface="Times New Roman"/>
                        </a:rPr>
                        <a:t> </a:t>
                      </a:r>
                      <a:endParaRPr lang="el-GR" sz="800" dirty="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3D7"/>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594"/>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594"/>
                    </a:solidFill>
                  </a:tcPr>
                </a:tc>
                <a:tc hMerge="1">
                  <a:txBody>
                    <a:bodyPr/>
                    <a:lstStyle/>
                    <a:p>
                      <a:pPr algn="ctr">
                        <a:lnSpc>
                          <a:spcPct val="115000"/>
                        </a:lnSpc>
                        <a:spcAft>
                          <a:spcPts val="0"/>
                        </a:spcAft>
                      </a:pP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dirty="0">
                          <a:effectLst/>
                          <a:latin typeface="Calibri"/>
                          <a:ea typeface="Calibri"/>
                          <a:cs typeface="Times New Roman"/>
                        </a:rPr>
                        <a:t> </a:t>
                      </a:r>
                      <a:endParaRPr lang="el-GR" sz="800" dirty="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594"/>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594"/>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600" b="1">
                          <a:effectLst/>
                          <a:latin typeface="Calibri"/>
                          <a:ea typeface="Calibri"/>
                          <a:cs typeface="Times New Roman"/>
                        </a:rPr>
                        <a:t>350΄</a:t>
                      </a:r>
                      <a:endParaRPr lang="el-GR" sz="8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l-GR"/>
                    </a:p>
                  </a:txBody>
                  <a:tcPr/>
                </a:tc>
              </a:tr>
              <a:tr h="220012">
                <a:tc gridSpan="2" vMerge="1">
                  <a:txBody>
                    <a:bodyPr/>
                    <a:lstStyle/>
                    <a:p>
                      <a:endParaRPr lang="el-GR"/>
                    </a:p>
                  </a:txBody>
                  <a:tcPr/>
                </a:tc>
                <a:tc hMerge="1" vMerge="1">
                  <a:txBody>
                    <a:bodyPr/>
                    <a:lstStyle/>
                    <a:p>
                      <a:endParaRPr lang="el-GR"/>
                    </a:p>
                  </a:txBody>
                  <a:tcPr/>
                </a:tc>
                <a:tc gridSpan="3" vMerge="1">
                  <a:txBody>
                    <a:bodyPr/>
                    <a:lstStyle/>
                    <a:p>
                      <a:endParaRPr lang="el-GR"/>
                    </a:p>
                  </a:txBody>
                  <a:tcPr/>
                </a:tc>
                <a:tc hMerge="1" vMerge="1">
                  <a:txBody>
                    <a:bodyPr/>
                    <a:lstStyle/>
                    <a:p>
                      <a:endParaRPr lang="el-GR"/>
                    </a:p>
                  </a:txBody>
                  <a:tcPr/>
                </a:tc>
                <a:tc hMerge="1" vMerge="1">
                  <a:txBody>
                    <a:bodyPr/>
                    <a:lstStyle/>
                    <a:p>
                      <a:endParaRPr lang="el-GR"/>
                    </a:p>
                  </a:txBody>
                  <a:tcPr/>
                </a:tc>
                <a:tc>
                  <a:txBody>
                    <a:bodyPr/>
                    <a:lstStyle/>
                    <a:p>
                      <a:pPr algn="ctr">
                        <a:lnSpc>
                          <a:spcPct val="115000"/>
                        </a:lnSpc>
                        <a:spcAft>
                          <a:spcPts val="0"/>
                        </a:spcAft>
                      </a:pPr>
                      <a:r>
                        <a:rPr lang="el-GR" sz="700" b="1">
                          <a:effectLst/>
                          <a:latin typeface="Calibri"/>
                          <a:ea typeface="Calibri"/>
                          <a:cs typeface="Times New Roman"/>
                        </a:rPr>
                        <a:t>12</a:t>
                      </a:r>
                      <a:endParaRPr lang="el-GR" sz="8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3D7"/>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3D7"/>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594"/>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3D7"/>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594"/>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3D7"/>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594"/>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3D7"/>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dirty="0">
                          <a:effectLst/>
                          <a:latin typeface="Calibri"/>
                          <a:ea typeface="Calibri"/>
                          <a:cs typeface="Times New Roman"/>
                        </a:rPr>
                        <a:t> </a:t>
                      </a:r>
                      <a:endParaRPr lang="el-GR" sz="800" dirty="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594"/>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594"/>
                    </a:solidFill>
                  </a:tcPr>
                </a:tc>
                <a:tc hMerge="1">
                  <a:txBody>
                    <a:bodyPr/>
                    <a:lstStyle/>
                    <a:p>
                      <a:pPr algn="ctr">
                        <a:lnSpc>
                          <a:spcPct val="115000"/>
                        </a:lnSpc>
                        <a:spcAft>
                          <a:spcPts val="0"/>
                        </a:spcAft>
                      </a:pP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594"/>
                    </a:solidFill>
                  </a:tcPr>
                </a:tc>
                <a:tc>
                  <a:txBody>
                    <a:bodyPr/>
                    <a:lstStyle/>
                    <a:p>
                      <a:pPr algn="ctr">
                        <a:lnSpc>
                          <a:spcPct val="115000"/>
                        </a:lnSpc>
                        <a:spcAft>
                          <a:spcPts val="0"/>
                        </a:spcAft>
                      </a:pPr>
                      <a:r>
                        <a:rPr lang="el-GR" sz="700" dirty="0">
                          <a:effectLst/>
                          <a:latin typeface="Calibri"/>
                          <a:ea typeface="Calibri"/>
                          <a:cs typeface="Times New Roman"/>
                        </a:rPr>
                        <a:t> </a:t>
                      </a:r>
                      <a:endParaRPr lang="el-GR" sz="800" dirty="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594"/>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600" b="1">
                          <a:effectLst/>
                          <a:latin typeface="Calibri"/>
                          <a:ea typeface="Calibri"/>
                          <a:cs typeface="Times New Roman"/>
                        </a:rPr>
                        <a:t>300΄</a:t>
                      </a:r>
                      <a:endParaRPr lang="el-GR" sz="8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l-GR"/>
                    </a:p>
                  </a:txBody>
                  <a:tcPr/>
                </a:tc>
              </a:tr>
              <a:tr h="220012">
                <a:tc gridSpan="2" vMerge="1">
                  <a:txBody>
                    <a:bodyPr/>
                    <a:lstStyle/>
                    <a:p>
                      <a:endParaRPr lang="el-GR"/>
                    </a:p>
                  </a:txBody>
                  <a:tcPr/>
                </a:tc>
                <a:tc hMerge="1" vMerge="1">
                  <a:txBody>
                    <a:bodyPr/>
                    <a:lstStyle/>
                    <a:p>
                      <a:endParaRPr lang="el-GR"/>
                    </a:p>
                  </a:txBody>
                  <a:tcPr/>
                </a:tc>
                <a:tc gridSpan="3" vMerge="1">
                  <a:txBody>
                    <a:bodyPr/>
                    <a:lstStyle/>
                    <a:p>
                      <a:endParaRPr lang="el-GR"/>
                    </a:p>
                  </a:txBody>
                  <a:tcPr/>
                </a:tc>
                <a:tc hMerge="1" vMerge="1">
                  <a:txBody>
                    <a:bodyPr/>
                    <a:lstStyle/>
                    <a:p>
                      <a:endParaRPr lang="el-GR"/>
                    </a:p>
                  </a:txBody>
                  <a:tcPr/>
                </a:tc>
                <a:tc hMerge="1" vMerge="1">
                  <a:txBody>
                    <a:bodyPr/>
                    <a:lstStyle/>
                    <a:p>
                      <a:endParaRPr lang="el-GR"/>
                    </a:p>
                  </a:txBody>
                  <a:tcPr/>
                </a:tc>
                <a:tc>
                  <a:txBody>
                    <a:bodyPr/>
                    <a:lstStyle/>
                    <a:p>
                      <a:pPr algn="ctr">
                        <a:lnSpc>
                          <a:spcPct val="115000"/>
                        </a:lnSpc>
                        <a:spcAft>
                          <a:spcPts val="0"/>
                        </a:spcAft>
                      </a:pPr>
                      <a:r>
                        <a:rPr lang="el-GR" sz="700" b="1">
                          <a:effectLst/>
                          <a:latin typeface="Calibri"/>
                          <a:ea typeface="Calibri"/>
                          <a:cs typeface="Times New Roman"/>
                        </a:rPr>
                        <a:t>10</a:t>
                      </a:r>
                      <a:endParaRPr lang="el-GR" sz="8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3D7"/>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594"/>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3D7"/>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594"/>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3D7"/>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594"/>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594"/>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3D7"/>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594"/>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3D7"/>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594"/>
                    </a:solidFill>
                  </a:tcPr>
                </a:tc>
                <a:tc>
                  <a:txBody>
                    <a:bodyPr/>
                    <a:lstStyle/>
                    <a:p>
                      <a:pPr algn="ctr">
                        <a:lnSpc>
                          <a:spcPct val="115000"/>
                        </a:lnSpc>
                        <a:spcAft>
                          <a:spcPts val="0"/>
                        </a:spcAft>
                      </a:pPr>
                      <a:r>
                        <a:rPr lang="el-GR" sz="700" dirty="0">
                          <a:effectLst/>
                          <a:latin typeface="Calibri"/>
                          <a:ea typeface="Calibri"/>
                          <a:cs typeface="Times New Roman"/>
                        </a:rPr>
                        <a:t> </a:t>
                      </a:r>
                      <a:endParaRPr lang="el-GR" sz="800" dirty="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dirty="0">
                          <a:effectLst/>
                          <a:latin typeface="Calibri"/>
                          <a:ea typeface="Calibri"/>
                          <a:cs typeface="Times New Roman"/>
                        </a:rPr>
                        <a:t> </a:t>
                      </a:r>
                      <a:endParaRPr lang="el-GR" sz="800" dirty="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594"/>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3D7"/>
                    </a:solidFill>
                  </a:tcPr>
                </a:tc>
                <a:tc gridSpan="2">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594"/>
                    </a:solidFill>
                  </a:tcPr>
                </a:tc>
                <a:tc hMerge="1">
                  <a:txBody>
                    <a:bodyPr/>
                    <a:lstStyle/>
                    <a:p>
                      <a:pPr algn="ctr">
                        <a:lnSpc>
                          <a:spcPct val="115000"/>
                        </a:lnSpc>
                        <a:spcAft>
                          <a:spcPts val="0"/>
                        </a:spcAft>
                      </a:pP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3D7"/>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3D7"/>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594"/>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594"/>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15000"/>
                        </a:lnSpc>
                        <a:spcAft>
                          <a:spcPts val="0"/>
                        </a:spcAft>
                      </a:pPr>
                      <a:r>
                        <a:rPr lang="el-GR" sz="700" dirty="0">
                          <a:effectLst/>
                          <a:latin typeface="Calibri"/>
                          <a:ea typeface="Calibri"/>
                          <a:cs typeface="Times New Roman"/>
                        </a:rPr>
                        <a:t> </a:t>
                      </a:r>
                      <a:endParaRPr lang="el-GR" sz="800" dirty="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594"/>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600" b="1" dirty="0">
                          <a:effectLst/>
                          <a:latin typeface="Calibri"/>
                          <a:ea typeface="Calibri"/>
                          <a:cs typeface="Times New Roman"/>
                        </a:rPr>
                        <a:t>250΄</a:t>
                      </a:r>
                      <a:endParaRPr lang="el-GR" sz="800" dirty="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l-GR"/>
                    </a:p>
                  </a:txBody>
                  <a:tcPr/>
                </a:tc>
              </a:tr>
              <a:tr h="220012">
                <a:tc gridSpan="2" vMerge="1">
                  <a:txBody>
                    <a:bodyPr/>
                    <a:lstStyle/>
                    <a:p>
                      <a:endParaRPr lang="el-GR"/>
                    </a:p>
                  </a:txBody>
                  <a:tcPr/>
                </a:tc>
                <a:tc hMerge="1" vMerge="1">
                  <a:txBody>
                    <a:bodyPr/>
                    <a:lstStyle/>
                    <a:p>
                      <a:endParaRPr lang="el-GR"/>
                    </a:p>
                  </a:txBody>
                  <a:tcPr/>
                </a:tc>
                <a:tc gridSpan="3" vMerge="1">
                  <a:txBody>
                    <a:bodyPr/>
                    <a:lstStyle/>
                    <a:p>
                      <a:endParaRPr lang="el-GR"/>
                    </a:p>
                  </a:txBody>
                  <a:tcPr/>
                </a:tc>
                <a:tc hMerge="1" vMerge="1">
                  <a:txBody>
                    <a:bodyPr/>
                    <a:lstStyle/>
                    <a:p>
                      <a:endParaRPr lang="el-GR"/>
                    </a:p>
                  </a:txBody>
                  <a:tcPr/>
                </a:tc>
                <a:tc hMerge="1" vMerge="1">
                  <a:txBody>
                    <a:bodyPr/>
                    <a:lstStyle/>
                    <a:p>
                      <a:endParaRPr lang="el-GR"/>
                    </a:p>
                  </a:txBody>
                  <a:tcPr/>
                </a:tc>
                <a:tc>
                  <a:txBody>
                    <a:bodyPr/>
                    <a:lstStyle/>
                    <a:p>
                      <a:pPr algn="ctr">
                        <a:lnSpc>
                          <a:spcPct val="115000"/>
                        </a:lnSpc>
                        <a:spcAft>
                          <a:spcPts val="0"/>
                        </a:spcAft>
                      </a:pPr>
                      <a:r>
                        <a:rPr lang="el-GR" sz="700" b="1">
                          <a:effectLst/>
                          <a:latin typeface="Calibri"/>
                          <a:ea typeface="Calibri"/>
                          <a:cs typeface="Times New Roman"/>
                        </a:rPr>
                        <a:t>8</a:t>
                      </a:r>
                      <a:endParaRPr lang="el-GR" sz="8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594"/>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3D7"/>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594"/>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3D7"/>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594"/>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3D7"/>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594"/>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3D7"/>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594"/>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3D7"/>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594"/>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3D7"/>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594"/>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3D7"/>
                    </a:solidFill>
                  </a:tcPr>
                </a:tc>
                <a:tc>
                  <a:txBody>
                    <a:bodyPr/>
                    <a:lstStyle/>
                    <a:p>
                      <a:pPr algn="ctr">
                        <a:lnSpc>
                          <a:spcPct val="115000"/>
                        </a:lnSpc>
                        <a:spcAft>
                          <a:spcPts val="0"/>
                        </a:spcAft>
                      </a:pPr>
                      <a:r>
                        <a:rPr lang="el-GR" sz="700" dirty="0">
                          <a:effectLst/>
                          <a:latin typeface="Calibri"/>
                          <a:ea typeface="Calibri"/>
                          <a:cs typeface="Times New Roman"/>
                        </a:rPr>
                        <a:t> </a:t>
                      </a:r>
                      <a:endParaRPr lang="el-GR" sz="800" dirty="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594"/>
                    </a:solidFill>
                  </a:tcPr>
                </a:tc>
                <a:tc>
                  <a:txBody>
                    <a:bodyPr/>
                    <a:lstStyle/>
                    <a:p>
                      <a:pPr algn="ctr">
                        <a:lnSpc>
                          <a:spcPct val="115000"/>
                        </a:lnSpc>
                        <a:spcAft>
                          <a:spcPts val="0"/>
                        </a:spcAft>
                      </a:pPr>
                      <a:r>
                        <a:rPr lang="el-GR" sz="700" dirty="0">
                          <a:effectLst/>
                          <a:latin typeface="Calibri"/>
                          <a:ea typeface="Calibri"/>
                          <a:cs typeface="Times New Roman"/>
                        </a:rPr>
                        <a:t> </a:t>
                      </a:r>
                      <a:endParaRPr lang="el-GR" sz="800" dirty="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3D7"/>
                    </a:solidFill>
                  </a:tcPr>
                </a:tc>
                <a:tc gridSpan="2">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594"/>
                    </a:solidFill>
                  </a:tcPr>
                </a:tc>
                <a:tc hMerge="1">
                  <a:txBody>
                    <a:bodyPr/>
                    <a:lstStyle/>
                    <a:p>
                      <a:pPr algn="ctr">
                        <a:lnSpc>
                          <a:spcPct val="115000"/>
                        </a:lnSpc>
                        <a:spcAft>
                          <a:spcPts val="0"/>
                        </a:spcAft>
                      </a:pP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3D7"/>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3D7"/>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594"/>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3D7"/>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594"/>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3D7"/>
                    </a:solidFill>
                  </a:tcPr>
                </a:tc>
                <a:tc>
                  <a:txBody>
                    <a:bodyPr/>
                    <a:lstStyle/>
                    <a:p>
                      <a:pPr algn="ctr">
                        <a:lnSpc>
                          <a:spcPct val="115000"/>
                        </a:lnSpc>
                        <a:spcAft>
                          <a:spcPts val="0"/>
                        </a:spcAft>
                      </a:pPr>
                      <a:r>
                        <a:rPr lang="el-GR" sz="700" dirty="0">
                          <a:effectLst/>
                          <a:latin typeface="Calibri"/>
                          <a:ea typeface="Calibri"/>
                          <a:cs typeface="Times New Roman"/>
                        </a:rPr>
                        <a:t> </a:t>
                      </a:r>
                      <a:endParaRPr lang="el-GR" sz="800" dirty="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9594"/>
                    </a:solidFill>
                  </a:tcPr>
                </a:tc>
                <a:tc>
                  <a:txBody>
                    <a:bodyPr/>
                    <a:lstStyle/>
                    <a:p>
                      <a:pPr algn="ctr">
                        <a:lnSpc>
                          <a:spcPct val="115000"/>
                        </a:lnSpc>
                        <a:spcAft>
                          <a:spcPts val="0"/>
                        </a:spcAft>
                      </a:pPr>
                      <a:r>
                        <a:rPr lang="el-GR" sz="700" dirty="0">
                          <a:effectLst/>
                          <a:latin typeface="Calibri"/>
                          <a:ea typeface="Calibri"/>
                          <a:cs typeface="Times New Roman"/>
                        </a:rPr>
                        <a:t> </a:t>
                      </a:r>
                      <a:endParaRPr lang="el-GR" sz="800" dirty="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600" b="1">
                          <a:effectLst/>
                          <a:latin typeface="Calibri"/>
                          <a:ea typeface="Calibri"/>
                          <a:cs typeface="Times New Roman"/>
                        </a:rPr>
                        <a:t>200΄</a:t>
                      </a:r>
                      <a:endParaRPr lang="el-GR" sz="8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l-GR"/>
                    </a:p>
                  </a:txBody>
                  <a:tcPr/>
                </a:tc>
              </a:tr>
              <a:tr h="211926">
                <a:tc gridSpan="2" vMerge="1">
                  <a:txBody>
                    <a:bodyPr/>
                    <a:lstStyle/>
                    <a:p>
                      <a:endParaRPr lang="el-GR"/>
                    </a:p>
                  </a:txBody>
                  <a:tcPr/>
                </a:tc>
                <a:tc hMerge="1" vMerge="1">
                  <a:txBody>
                    <a:bodyPr/>
                    <a:lstStyle/>
                    <a:p>
                      <a:endParaRPr lang="el-GR"/>
                    </a:p>
                  </a:txBody>
                  <a:tcPr/>
                </a:tc>
                <a:tc gridSpan="3" vMerge="1">
                  <a:txBody>
                    <a:bodyPr/>
                    <a:lstStyle/>
                    <a:p>
                      <a:endParaRPr lang="el-GR"/>
                    </a:p>
                  </a:txBody>
                  <a:tcPr/>
                </a:tc>
                <a:tc hMerge="1" vMerge="1">
                  <a:txBody>
                    <a:bodyPr/>
                    <a:lstStyle/>
                    <a:p>
                      <a:endParaRPr lang="el-GR"/>
                    </a:p>
                  </a:txBody>
                  <a:tcPr/>
                </a:tc>
                <a:tc hMerge="1" vMerge="1">
                  <a:txBody>
                    <a:bodyPr/>
                    <a:lstStyle/>
                    <a:p>
                      <a:endParaRPr lang="el-GR"/>
                    </a:p>
                  </a:txBody>
                  <a:tcPr/>
                </a:tc>
                <a:tc>
                  <a:txBody>
                    <a:bodyPr/>
                    <a:lstStyle/>
                    <a:p>
                      <a:pPr algn="ctr">
                        <a:lnSpc>
                          <a:spcPct val="115000"/>
                        </a:lnSpc>
                        <a:spcAft>
                          <a:spcPts val="0"/>
                        </a:spcAft>
                      </a:pPr>
                      <a:r>
                        <a:rPr lang="el-GR" sz="700" b="1">
                          <a:effectLst/>
                          <a:latin typeface="Calibri"/>
                          <a:ea typeface="Calibri"/>
                          <a:cs typeface="Times New Roman"/>
                        </a:rPr>
                        <a:t>7</a:t>
                      </a:r>
                      <a:endParaRPr lang="el-GR" sz="8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gridSpan="2">
                  <a:txBody>
                    <a:bodyPr/>
                    <a:lstStyle/>
                    <a:p>
                      <a:pPr algn="ctr">
                        <a:lnSpc>
                          <a:spcPct val="115000"/>
                        </a:lnSpc>
                        <a:spcAft>
                          <a:spcPts val="0"/>
                        </a:spcAft>
                      </a:pPr>
                      <a:r>
                        <a:rPr lang="el-GR" sz="700" dirty="0">
                          <a:effectLst/>
                          <a:latin typeface="Calibri"/>
                          <a:ea typeface="Calibri"/>
                          <a:cs typeface="Times New Roman"/>
                        </a:rPr>
                        <a:t> </a:t>
                      </a:r>
                      <a:endParaRPr lang="el-GR" sz="800" dirty="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hMerge="1">
                  <a:txBody>
                    <a:bodyPr/>
                    <a:lstStyle/>
                    <a:p>
                      <a:pPr algn="ctr">
                        <a:lnSpc>
                          <a:spcPct val="115000"/>
                        </a:lnSpc>
                        <a:spcAft>
                          <a:spcPts val="0"/>
                        </a:spcAft>
                      </a:pPr>
                      <a:endParaRPr lang="el-GR" sz="800" dirty="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algn="ctr">
                        <a:lnSpc>
                          <a:spcPct val="115000"/>
                        </a:lnSpc>
                        <a:spcAft>
                          <a:spcPts val="0"/>
                        </a:spcAft>
                      </a:pPr>
                      <a:r>
                        <a:rPr lang="el-GR" sz="700" dirty="0">
                          <a:effectLst/>
                          <a:latin typeface="Calibri"/>
                          <a:ea typeface="Calibri"/>
                          <a:cs typeface="Times New Roman"/>
                        </a:rPr>
                        <a:t> </a:t>
                      </a:r>
                      <a:endParaRPr lang="el-GR" sz="800" dirty="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algn="ctr">
                        <a:lnSpc>
                          <a:spcPct val="115000"/>
                        </a:lnSpc>
                        <a:spcAft>
                          <a:spcPts val="0"/>
                        </a:spcAft>
                      </a:pPr>
                      <a:r>
                        <a:rPr lang="el-GR" sz="700" dirty="0">
                          <a:effectLst/>
                          <a:latin typeface="Calibri"/>
                          <a:ea typeface="Calibri"/>
                          <a:cs typeface="Times New Roman"/>
                        </a:rPr>
                        <a:t> </a:t>
                      </a:r>
                      <a:endParaRPr lang="el-GR" sz="800" dirty="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lgn="ctr">
                        <a:lnSpc>
                          <a:spcPct val="115000"/>
                        </a:lnSpc>
                        <a:spcAft>
                          <a:spcPts val="0"/>
                        </a:spcAft>
                      </a:pPr>
                      <a:r>
                        <a:rPr lang="el-GR" sz="700">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algn="ctr">
                        <a:lnSpc>
                          <a:spcPct val="115000"/>
                        </a:lnSpc>
                        <a:spcAft>
                          <a:spcPts val="0"/>
                        </a:spcAft>
                      </a:pPr>
                      <a:r>
                        <a:rPr lang="el-GR" sz="700" dirty="0">
                          <a:effectLst/>
                          <a:latin typeface="Calibri"/>
                          <a:ea typeface="Calibri"/>
                          <a:cs typeface="Times New Roman"/>
                        </a:rPr>
                        <a:t> </a:t>
                      </a:r>
                      <a:endParaRPr lang="el-GR" sz="800" dirty="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lgn="ctr">
                        <a:lnSpc>
                          <a:spcPct val="115000"/>
                        </a:lnSpc>
                        <a:spcAft>
                          <a:spcPts val="0"/>
                        </a:spcAft>
                      </a:pPr>
                      <a:r>
                        <a:rPr lang="el-GR" sz="700" dirty="0">
                          <a:effectLst/>
                          <a:latin typeface="Calibri"/>
                          <a:ea typeface="Calibri"/>
                          <a:cs typeface="Times New Roman"/>
                        </a:rPr>
                        <a:t> </a:t>
                      </a:r>
                      <a:endParaRPr lang="el-GR" sz="800" dirty="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algn="ctr">
                        <a:lnSpc>
                          <a:spcPct val="115000"/>
                        </a:lnSpc>
                        <a:spcAft>
                          <a:spcPts val="0"/>
                        </a:spcAft>
                      </a:pPr>
                      <a:r>
                        <a:rPr lang="el-GR" sz="700" dirty="0">
                          <a:effectLst/>
                          <a:latin typeface="Calibri"/>
                          <a:ea typeface="Calibri"/>
                          <a:cs typeface="Times New Roman"/>
                        </a:rPr>
                        <a:t> </a:t>
                      </a:r>
                      <a:endParaRPr lang="el-GR" sz="800" dirty="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lgn="ctr">
                        <a:lnSpc>
                          <a:spcPct val="115000"/>
                        </a:lnSpc>
                        <a:spcAft>
                          <a:spcPts val="0"/>
                        </a:spcAft>
                      </a:pPr>
                      <a:r>
                        <a:rPr lang="el-GR" sz="700" dirty="0">
                          <a:effectLst/>
                          <a:latin typeface="Calibri"/>
                          <a:ea typeface="Calibri"/>
                          <a:cs typeface="Times New Roman"/>
                        </a:rPr>
                        <a:t> </a:t>
                      </a:r>
                      <a:endParaRPr lang="el-GR" sz="800" dirty="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algn="ctr">
                        <a:lnSpc>
                          <a:spcPct val="115000"/>
                        </a:lnSpc>
                        <a:spcAft>
                          <a:spcPts val="0"/>
                        </a:spcAft>
                      </a:pPr>
                      <a:r>
                        <a:rPr lang="el-GR" sz="600" b="1">
                          <a:effectLst/>
                          <a:latin typeface="Calibri"/>
                          <a:ea typeface="Calibri"/>
                          <a:cs typeface="Times New Roman"/>
                        </a:rPr>
                        <a:t>150΄</a:t>
                      </a:r>
                      <a:endParaRPr lang="el-GR" sz="8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l-GR"/>
                    </a:p>
                  </a:txBody>
                  <a:tcPr/>
                </a:tc>
              </a:tr>
              <a:tr h="110006">
                <a:tc rowSpan="11">
                  <a:txBody>
                    <a:bodyPr/>
                    <a:lstStyle/>
                    <a:p>
                      <a:pPr marL="71755" marR="71755" algn="ctr">
                        <a:lnSpc>
                          <a:spcPct val="115000"/>
                        </a:lnSpc>
                        <a:spcAft>
                          <a:spcPts val="0"/>
                        </a:spcAft>
                      </a:pPr>
                      <a:r>
                        <a:rPr lang="el-GR" sz="1000" b="1">
                          <a:effectLst/>
                          <a:latin typeface="Calibri"/>
                          <a:ea typeface="Calibri"/>
                          <a:cs typeface="Times New Roman"/>
                        </a:rPr>
                        <a:t>ΣΤΟΧΟΙ ΕΠΙΔΟΣΗΣ</a:t>
                      </a:r>
                      <a:endParaRPr lang="el-GR" sz="1050">
                        <a:effectLst/>
                        <a:latin typeface="Calibri"/>
                        <a:ea typeface="Calibri"/>
                        <a:cs typeface="Times New Roman"/>
                      </a:endParaRPr>
                    </a:p>
                  </a:txBody>
                  <a:tcPr marL="30747" marR="30747"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gridSpan="3">
                  <a:txBody>
                    <a:bodyPr/>
                    <a:lstStyle/>
                    <a:p>
                      <a:pPr marL="71755" marR="71755" algn="just">
                        <a:lnSpc>
                          <a:spcPct val="115000"/>
                        </a:lnSpc>
                        <a:spcAft>
                          <a:spcPts val="0"/>
                        </a:spcAft>
                      </a:pPr>
                      <a:r>
                        <a:rPr lang="el-GR" sz="900" b="1" dirty="0">
                          <a:effectLst/>
                          <a:latin typeface="Calibri"/>
                          <a:ea typeface="Calibri"/>
                          <a:cs typeface="Times New Roman"/>
                        </a:rPr>
                        <a:t>ΛΕΙΤΟΥ ΔΕΙΚΤ.</a:t>
                      </a:r>
                      <a:endParaRPr lang="el-GR" sz="1050" dirty="0">
                        <a:effectLst/>
                        <a:latin typeface="Calibri"/>
                        <a:ea typeface="Calibri"/>
                        <a:cs typeface="Times New Roman"/>
                      </a:endParaRPr>
                    </a:p>
                    <a:p>
                      <a:pPr marL="71755" marR="71755" algn="ctr">
                        <a:lnSpc>
                          <a:spcPct val="115000"/>
                        </a:lnSpc>
                        <a:spcAft>
                          <a:spcPts val="0"/>
                        </a:spcAft>
                      </a:pPr>
                      <a:r>
                        <a:rPr lang="el-GR" sz="900" b="1" dirty="0">
                          <a:effectLst/>
                          <a:latin typeface="Calibri"/>
                          <a:ea typeface="Calibri"/>
                          <a:cs typeface="Times New Roman"/>
                        </a:rPr>
                        <a:t> </a:t>
                      </a:r>
                      <a:endParaRPr lang="el-GR" sz="1050" dirty="0">
                        <a:effectLst/>
                        <a:latin typeface="Calibri"/>
                        <a:ea typeface="Calibri"/>
                        <a:cs typeface="Times New Roman"/>
                      </a:endParaRPr>
                    </a:p>
                  </a:txBody>
                  <a:tcPr marL="30747" marR="30747"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hMerge="1">
                  <a:txBody>
                    <a:bodyPr/>
                    <a:lstStyle/>
                    <a:p>
                      <a:endParaRPr lang="el-GR"/>
                    </a:p>
                  </a:txBody>
                  <a:tcPr/>
                </a:tc>
                <a:tc rowSpan="3" hMerge="1">
                  <a:txBody>
                    <a:bodyPr/>
                    <a:lstStyle/>
                    <a:p>
                      <a:endParaRPr lang="el-GR"/>
                    </a:p>
                  </a:txBody>
                  <a:tcPr/>
                </a:tc>
                <a:tc gridSpan="2">
                  <a:txBody>
                    <a:bodyPr/>
                    <a:lstStyle/>
                    <a:p>
                      <a:pPr algn="ctr">
                        <a:lnSpc>
                          <a:spcPct val="115000"/>
                        </a:lnSpc>
                        <a:spcAft>
                          <a:spcPts val="0"/>
                        </a:spcAft>
                      </a:pPr>
                      <a:r>
                        <a:rPr lang="en-US" sz="600" b="1">
                          <a:effectLst/>
                          <a:latin typeface="Calibri"/>
                          <a:ea typeface="Calibri"/>
                          <a:cs typeface="Times New Roman"/>
                        </a:rPr>
                        <a:t>TEST R-D</a:t>
                      </a:r>
                      <a:endParaRPr lang="el-GR" sz="8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dirty="0">
                          <a:effectLst/>
                          <a:latin typeface="Calibri"/>
                          <a:ea typeface="Calibri"/>
                          <a:cs typeface="Times New Roman"/>
                        </a:rPr>
                        <a:t> </a:t>
                      </a:r>
                      <a:endParaRPr lang="el-GR" sz="900" dirty="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n-US" sz="800" b="1">
                          <a:effectLst/>
                          <a:latin typeface="Calibri"/>
                          <a:ea typeface="Calibri"/>
                          <a:cs typeface="Times New Roman"/>
                        </a:rPr>
                        <a:t>&lt;5,5</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n-US" sz="800" b="1">
                          <a:effectLst/>
                          <a:latin typeface="Calibri"/>
                          <a:ea typeface="Calibri"/>
                          <a:cs typeface="Times New Roman"/>
                        </a:rPr>
                        <a:t>&lt;4,2</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n-US" sz="800" b="1">
                          <a:effectLst/>
                          <a:latin typeface="Calibri"/>
                          <a:ea typeface="Calibri"/>
                          <a:cs typeface="Times New Roman"/>
                        </a:rPr>
                        <a:t>&lt;3,4</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3">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lnSpc>
                          <a:spcPct val="115000"/>
                        </a:lnSpc>
                        <a:spcAft>
                          <a:spcPts val="0"/>
                        </a:spcAft>
                      </a:pP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n-US" sz="800" b="1">
                          <a:effectLst/>
                          <a:latin typeface="Calibri"/>
                          <a:ea typeface="Calibri"/>
                          <a:cs typeface="Times New Roman"/>
                        </a:rPr>
                        <a:t>&lt;2,8</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n-US" sz="800" b="1">
                          <a:effectLst/>
                          <a:latin typeface="Calibri"/>
                          <a:ea typeface="Calibri"/>
                          <a:cs typeface="Times New Roman"/>
                        </a:rPr>
                        <a:t>&lt;2,8</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7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r>
              <a:tr h="110006">
                <a:tc vMerge="1">
                  <a:txBody>
                    <a:bodyPr/>
                    <a:lstStyle/>
                    <a:p>
                      <a:endParaRPr lang="el-GR"/>
                    </a:p>
                  </a:txBody>
                  <a:tcPr/>
                </a:tc>
                <a:tc gridSpan="3" vMerge="1">
                  <a:txBody>
                    <a:bodyPr/>
                    <a:lstStyle/>
                    <a:p>
                      <a:endParaRPr lang="el-GR"/>
                    </a:p>
                  </a:txBody>
                  <a:tcPr/>
                </a:tc>
                <a:tc hMerge="1" vMerge="1">
                  <a:txBody>
                    <a:bodyPr/>
                    <a:lstStyle/>
                    <a:p>
                      <a:endParaRPr lang="el-GR"/>
                    </a:p>
                  </a:txBody>
                  <a:tcPr/>
                </a:tc>
                <a:tc hMerge="1" v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ΛΕΙΤ.ΕΤ</a:t>
                      </a:r>
                      <a:endParaRPr lang="el-GR" sz="8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0,686</a:t>
                      </a:r>
                      <a:endParaRPr lang="el-GR" sz="9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&gt;0,730</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&gt;0,80</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&gt;0,85</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3">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lnSpc>
                          <a:spcPct val="115000"/>
                        </a:lnSpc>
                        <a:spcAft>
                          <a:spcPts val="0"/>
                        </a:spcAft>
                      </a:pP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&gt;0,90</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&gt;0,930</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7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r>
              <a:tr h="110006">
                <a:tc vMerge="1">
                  <a:txBody>
                    <a:bodyPr/>
                    <a:lstStyle/>
                    <a:p>
                      <a:endParaRPr lang="el-GR"/>
                    </a:p>
                  </a:txBody>
                  <a:tcPr/>
                </a:tc>
                <a:tc gridSpan="3" vMerge="1">
                  <a:txBody>
                    <a:bodyPr/>
                    <a:lstStyle/>
                    <a:p>
                      <a:endParaRPr lang="el-GR"/>
                    </a:p>
                  </a:txBody>
                  <a:tcPr/>
                </a:tc>
                <a:tc hMerge="1" vMerge="1">
                  <a:txBody>
                    <a:bodyPr/>
                    <a:lstStyle/>
                    <a:p>
                      <a:endParaRPr lang="el-GR"/>
                    </a:p>
                  </a:txBody>
                  <a:tcPr/>
                </a:tc>
                <a:tc hMerge="1" v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Λ.ΑΠ.Π.</a:t>
                      </a:r>
                      <a:endParaRPr lang="el-GR" sz="8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dirty="0">
                          <a:effectLst/>
                          <a:latin typeface="Calibri"/>
                          <a:ea typeface="Calibri"/>
                          <a:cs typeface="Times New Roman"/>
                        </a:rPr>
                        <a:t> </a:t>
                      </a:r>
                      <a:endParaRPr lang="el-GR" sz="900" dirty="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&gt;15</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dirty="0">
                          <a:effectLst/>
                          <a:latin typeface="Calibri"/>
                          <a:ea typeface="Calibri"/>
                          <a:cs typeface="Times New Roman"/>
                        </a:rPr>
                        <a:t> </a:t>
                      </a:r>
                      <a:endParaRPr lang="el-GR" sz="900" dirty="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dirty="0">
                          <a:effectLst/>
                          <a:latin typeface="Calibri"/>
                          <a:ea typeface="Calibri"/>
                          <a:cs typeface="Times New Roman"/>
                        </a:rPr>
                        <a:t>&gt;19</a:t>
                      </a:r>
                      <a:endParaRPr lang="el-GR" sz="900" dirty="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dirty="0">
                          <a:effectLst/>
                          <a:latin typeface="Calibri"/>
                          <a:ea typeface="Calibri"/>
                          <a:cs typeface="Times New Roman"/>
                        </a:rPr>
                        <a:t> </a:t>
                      </a:r>
                      <a:endParaRPr lang="el-GR" sz="900" dirty="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&gt;24</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dirty="0">
                          <a:effectLst/>
                          <a:latin typeface="Calibri"/>
                          <a:ea typeface="Calibri"/>
                          <a:cs typeface="Times New Roman"/>
                        </a:rPr>
                        <a:t> </a:t>
                      </a:r>
                      <a:endParaRPr lang="el-GR" sz="900" dirty="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3">
                  <a:txBody>
                    <a:bodyPr/>
                    <a:lstStyle/>
                    <a:p>
                      <a:pPr algn="ctr">
                        <a:lnSpc>
                          <a:spcPct val="115000"/>
                        </a:lnSpc>
                        <a:spcAft>
                          <a:spcPts val="0"/>
                        </a:spcAft>
                      </a:pPr>
                      <a:r>
                        <a:rPr lang="el-GR" sz="800" b="1" dirty="0">
                          <a:effectLst/>
                          <a:latin typeface="Calibri"/>
                          <a:ea typeface="Calibri"/>
                          <a:cs typeface="Times New Roman"/>
                        </a:rPr>
                        <a:t> </a:t>
                      </a:r>
                      <a:endParaRPr lang="el-GR" sz="900" dirty="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lnSpc>
                          <a:spcPct val="115000"/>
                        </a:lnSpc>
                        <a:spcAft>
                          <a:spcPts val="0"/>
                        </a:spcAft>
                      </a:pP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dirty="0">
                          <a:effectLst/>
                          <a:latin typeface="Calibri"/>
                          <a:ea typeface="Calibri"/>
                          <a:cs typeface="Times New Roman"/>
                        </a:rPr>
                        <a:t>&gt;30</a:t>
                      </a:r>
                      <a:endParaRPr lang="el-GR" sz="900" dirty="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dirty="0">
                          <a:effectLst/>
                          <a:latin typeface="Calibri"/>
                          <a:ea typeface="Calibri"/>
                          <a:cs typeface="Times New Roman"/>
                        </a:rPr>
                        <a:t> </a:t>
                      </a:r>
                      <a:endParaRPr lang="el-GR" sz="900" dirty="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700" b="1" dirty="0">
                          <a:effectLst/>
                          <a:latin typeface="Calibri"/>
                          <a:ea typeface="Calibri"/>
                          <a:cs typeface="Times New Roman"/>
                        </a:rPr>
                        <a:t> </a:t>
                      </a:r>
                      <a:endParaRPr lang="el-GR" sz="800" dirty="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r>
              <a:tr h="110006">
                <a:tc vMerge="1">
                  <a:txBody>
                    <a:bodyPr/>
                    <a:lstStyle/>
                    <a:p>
                      <a:endParaRPr lang="el-GR"/>
                    </a:p>
                  </a:txBody>
                  <a:tcPr/>
                </a:tc>
                <a:tc rowSpan="4" gridSpan="3">
                  <a:txBody>
                    <a:bodyPr/>
                    <a:lstStyle/>
                    <a:p>
                      <a:pPr marL="71755" marR="71755" algn="ctr">
                        <a:lnSpc>
                          <a:spcPct val="115000"/>
                        </a:lnSpc>
                        <a:spcAft>
                          <a:spcPts val="0"/>
                        </a:spcAft>
                      </a:pPr>
                      <a:r>
                        <a:rPr lang="el-GR" sz="1000" b="1" dirty="0">
                          <a:effectLst/>
                          <a:latin typeface="Calibri"/>
                          <a:ea typeface="Calibri"/>
                          <a:cs typeface="Times New Roman"/>
                        </a:rPr>
                        <a:t>ΑΓΩΝΙΣΤ </a:t>
                      </a:r>
                      <a:r>
                        <a:rPr lang="el-GR" sz="900" b="1" dirty="0">
                          <a:effectLst/>
                          <a:latin typeface="Calibri"/>
                          <a:ea typeface="Calibri"/>
                          <a:cs typeface="Times New Roman"/>
                        </a:rPr>
                        <a:t>ΔΕΙΚΤΕΣ</a:t>
                      </a:r>
                      <a:endParaRPr lang="el-GR" sz="1050" dirty="0">
                        <a:effectLst/>
                        <a:latin typeface="Calibri"/>
                        <a:ea typeface="Calibri"/>
                        <a:cs typeface="Times New Roman"/>
                      </a:endParaRPr>
                    </a:p>
                    <a:p>
                      <a:pPr marL="71755" marR="71755" algn="ctr">
                        <a:lnSpc>
                          <a:spcPct val="115000"/>
                        </a:lnSpc>
                        <a:spcAft>
                          <a:spcPts val="0"/>
                        </a:spcAft>
                      </a:pPr>
                      <a:r>
                        <a:rPr lang="el-GR" sz="900" b="1" dirty="0">
                          <a:effectLst/>
                          <a:latin typeface="Calibri"/>
                          <a:ea typeface="Calibri"/>
                          <a:cs typeface="Times New Roman"/>
                        </a:rPr>
                        <a:t> </a:t>
                      </a:r>
                      <a:endParaRPr lang="el-GR" sz="1050" dirty="0">
                        <a:effectLst/>
                        <a:latin typeface="Calibri"/>
                        <a:ea typeface="Calibri"/>
                        <a:cs typeface="Times New Roman"/>
                      </a:endParaRPr>
                    </a:p>
                  </a:txBody>
                  <a:tcPr marL="30747" marR="30747"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hMerge="1">
                  <a:txBody>
                    <a:bodyPr/>
                    <a:lstStyle/>
                    <a:p>
                      <a:endParaRPr lang="el-GR"/>
                    </a:p>
                  </a:txBody>
                  <a:tcPr/>
                </a:tc>
                <a:tc rowSpan="4"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ΣΙΓ.ΑΜ.</a:t>
                      </a:r>
                      <a:endParaRPr lang="el-GR" sz="8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0,65</a:t>
                      </a:r>
                      <a:endParaRPr lang="el-GR" sz="9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dirty="0">
                          <a:effectLst/>
                          <a:latin typeface="Calibri"/>
                          <a:ea typeface="Calibri"/>
                          <a:cs typeface="Times New Roman"/>
                        </a:rPr>
                        <a:t> </a:t>
                      </a:r>
                      <a:endParaRPr lang="el-GR" sz="900" dirty="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dirty="0">
                          <a:effectLst/>
                          <a:latin typeface="Calibri"/>
                          <a:ea typeface="Calibri"/>
                          <a:cs typeface="Times New Roman"/>
                        </a:rPr>
                        <a:t> </a:t>
                      </a:r>
                      <a:endParaRPr lang="el-GR" sz="900" dirty="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3">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lnSpc>
                          <a:spcPct val="115000"/>
                        </a:lnSpc>
                        <a:spcAft>
                          <a:spcPts val="0"/>
                        </a:spcAft>
                      </a:pP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&gt;0,9</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700" b="1" dirty="0">
                          <a:effectLst/>
                          <a:latin typeface="Calibri"/>
                          <a:ea typeface="Calibri"/>
                          <a:cs typeface="Times New Roman"/>
                        </a:rPr>
                        <a:t> </a:t>
                      </a:r>
                      <a:endParaRPr lang="el-GR" sz="800" dirty="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r>
              <a:tr h="165009">
                <a:tc vMerge="1">
                  <a:txBody>
                    <a:bodyPr/>
                    <a:lstStyle/>
                    <a:p>
                      <a:endParaRPr lang="el-GR"/>
                    </a:p>
                  </a:txBody>
                  <a:tcPr/>
                </a:tc>
                <a:tc gridSpan="3" vMerge="1">
                  <a:txBody>
                    <a:bodyPr/>
                    <a:lstStyle/>
                    <a:p>
                      <a:endParaRPr lang="el-GR"/>
                    </a:p>
                  </a:txBody>
                  <a:tcPr/>
                </a:tc>
                <a:tc hMerge="1" vMerge="1">
                  <a:txBody>
                    <a:bodyPr/>
                    <a:lstStyle/>
                    <a:p>
                      <a:endParaRPr lang="el-GR"/>
                    </a:p>
                  </a:txBody>
                  <a:tcPr/>
                </a:tc>
                <a:tc hMerge="1" v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ΑΠΟΤ.ΤΕΧ.</a:t>
                      </a:r>
                      <a:endParaRPr lang="el-GR" sz="8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0,67</a:t>
                      </a:r>
                      <a:endParaRPr lang="el-GR" sz="9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dirty="0">
                          <a:effectLst/>
                          <a:latin typeface="Calibri"/>
                          <a:ea typeface="Calibri"/>
                          <a:cs typeface="Times New Roman"/>
                        </a:rPr>
                        <a:t> </a:t>
                      </a:r>
                      <a:endParaRPr lang="el-GR" sz="900" dirty="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3">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lnSpc>
                          <a:spcPct val="115000"/>
                        </a:lnSpc>
                        <a:spcAft>
                          <a:spcPts val="0"/>
                        </a:spcAft>
                      </a:pP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&gt;0,8</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700" b="1" dirty="0">
                          <a:effectLst/>
                          <a:latin typeface="Calibri"/>
                          <a:ea typeface="Calibri"/>
                          <a:cs typeface="Times New Roman"/>
                        </a:rPr>
                        <a:t> </a:t>
                      </a:r>
                      <a:endParaRPr lang="el-GR" sz="800" dirty="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r>
              <a:tr h="110006">
                <a:tc vMerge="1">
                  <a:txBody>
                    <a:bodyPr/>
                    <a:lstStyle/>
                    <a:p>
                      <a:endParaRPr lang="el-GR"/>
                    </a:p>
                  </a:txBody>
                  <a:tcPr/>
                </a:tc>
                <a:tc gridSpan="3" vMerge="1">
                  <a:txBody>
                    <a:bodyPr/>
                    <a:lstStyle/>
                    <a:p>
                      <a:endParaRPr lang="el-GR"/>
                    </a:p>
                  </a:txBody>
                  <a:tcPr/>
                </a:tc>
                <a:tc hMerge="1" vMerge="1">
                  <a:txBody>
                    <a:bodyPr/>
                    <a:lstStyle/>
                    <a:p>
                      <a:endParaRPr lang="el-GR"/>
                    </a:p>
                  </a:txBody>
                  <a:tcPr/>
                </a:tc>
                <a:tc hMerge="1" v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Π.ΤΧ.ΕΝ.</a:t>
                      </a:r>
                      <a:endParaRPr lang="el-GR" sz="8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1,53</a:t>
                      </a:r>
                      <a:endParaRPr lang="el-GR" sz="9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dirty="0">
                          <a:effectLst/>
                          <a:latin typeface="Calibri"/>
                          <a:ea typeface="Calibri"/>
                          <a:cs typeface="Times New Roman"/>
                        </a:rPr>
                        <a:t> </a:t>
                      </a:r>
                      <a:endParaRPr lang="el-GR" sz="900" dirty="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n-US"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3">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lnSpc>
                          <a:spcPct val="115000"/>
                        </a:lnSpc>
                        <a:spcAft>
                          <a:spcPts val="0"/>
                        </a:spcAft>
                      </a:pP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&gt;2,1</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700" b="1" dirty="0">
                          <a:effectLst/>
                          <a:latin typeface="Calibri"/>
                          <a:ea typeface="Calibri"/>
                          <a:cs typeface="Times New Roman"/>
                        </a:rPr>
                        <a:t> </a:t>
                      </a:r>
                      <a:endParaRPr lang="el-GR" sz="800" dirty="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r>
              <a:tr h="110006">
                <a:tc vMerge="1">
                  <a:txBody>
                    <a:bodyPr/>
                    <a:lstStyle/>
                    <a:p>
                      <a:endParaRPr lang="el-GR"/>
                    </a:p>
                  </a:txBody>
                  <a:tcPr/>
                </a:tc>
                <a:tc gridSpan="3" vMerge="1">
                  <a:txBody>
                    <a:bodyPr/>
                    <a:lstStyle/>
                    <a:p>
                      <a:endParaRPr lang="el-GR"/>
                    </a:p>
                  </a:txBody>
                  <a:tcPr/>
                </a:tc>
                <a:tc hMerge="1" vMerge="1">
                  <a:txBody>
                    <a:bodyPr/>
                    <a:lstStyle/>
                    <a:p>
                      <a:endParaRPr lang="el-GR"/>
                    </a:p>
                  </a:txBody>
                  <a:tcPr/>
                </a:tc>
                <a:tc hMerge="1" vMerge="1">
                  <a:txBody>
                    <a:bodyPr/>
                    <a:lstStyle/>
                    <a:p>
                      <a:endParaRPr lang="el-GR"/>
                    </a:p>
                  </a:txBody>
                  <a:tcPr/>
                </a:tc>
                <a:tc gridSpan="2">
                  <a:txBody>
                    <a:bodyPr/>
                    <a:lstStyle/>
                    <a:p>
                      <a:pPr algn="ctr">
                        <a:lnSpc>
                          <a:spcPct val="115000"/>
                        </a:lnSpc>
                        <a:spcAft>
                          <a:spcPts val="0"/>
                        </a:spcAft>
                      </a:pPr>
                      <a:r>
                        <a:rPr lang="el-GR" sz="600" b="1" dirty="0" smtClean="0">
                          <a:effectLst/>
                          <a:latin typeface="Calibri"/>
                          <a:ea typeface="Calibri"/>
                          <a:cs typeface="Times New Roman"/>
                        </a:rPr>
                        <a:t>Μ.ΒΑΘ</a:t>
                      </a:r>
                      <a:endParaRPr lang="el-GR" sz="800" dirty="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dirty="0">
                          <a:effectLst/>
                          <a:latin typeface="Calibri"/>
                          <a:ea typeface="Calibri"/>
                          <a:cs typeface="Times New Roman"/>
                        </a:rPr>
                        <a:t>2</a:t>
                      </a:r>
                      <a:endParaRPr lang="el-GR" sz="900" dirty="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dirty="0">
                          <a:effectLst/>
                          <a:latin typeface="Calibri"/>
                          <a:ea typeface="Calibri"/>
                          <a:cs typeface="Times New Roman"/>
                        </a:rPr>
                        <a:t> </a:t>
                      </a:r>
                      <a:endParaRPr lang="el-GR" sz="900" dirty="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dirty="0">
                          <a:effectLst/>
                          <a:latin typeface="Calibri"/>
                          <a:ea typeface="Calibri"/>
                          <a:cs typeface="Times New Roman"/>
                        </a:rPr>
                        <a:t> </a:t>
                      </a:r>
                      <a:endParaRPr lang="el-GR" sz="900" dirty="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dirty="0">
                          <a:effectLst/>
                          <a:latin typeface="Calibri"/>
                          <a:ea typeface="Calibri"/>
                          <a:cs typeface="Times New Roman"/>
                        </a:rPr>
                        <a:t> </a:t>
                      </a:r>
                      <a:endParaRPr lang="el-GR" sz="900" dirty="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dirty="0">
                          <a:effectLst/>
                          <a:latin typeface="Calibri"/>
                          <a:ea typeface="Calibri"/>
                          <a:cs typeface="Times New Roman"/>
                        </a:rPr>
                        <a:t> </a:t>
                      </a:r>
                      <a:endParaRPr lang="el-GR" sz="900" dirty="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n-US" sz="800" b="1" dirty="0">
                          <a:effectLst/>
                          <a:latin typeface="Calibri"/>
                          <a:ea typeface="Calibri"/>
                          <a:cs typeface="Times New Roman"/>
                        </a:rPr>
                        <a:t> </a:t>
                      </a:r>
                      <a:endParaRPr lang="el-GR" sz="900" dirty="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dirty="0">
                          <a:effectLst/>
                          <a:latin typeface="Calibri"/>
                          <a:ea typeface="Calibri"/>
                          <a:cs typeface="Times New Roman"/>
                        </a:rPr>
                        <a:t> </a:t>
                      </a:r>
                      <a:endParaRPr lang="el-GR" sz="900" dirty="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3">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lnSpc>
                          <a:spcPct val="115000"/>
                        </a:lnSpc>
                        <a:spcAft>
                          <a:spcPts val="0"/>
                        </a:spcAft>
                      </a:pP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dirty="0">
                          <a:effectLst/>
                          <a:latin typeface="Calibri"/>
                          <a:ea typeface="Calibri"/>
                          <a:cs typeface="Times New Roman"/>
                        </a:rPr>
                        <a:t> </a:t>
                      </a:r>
                      <a:endParaRPr lang="el-GR" sz="900" dirty="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dirty="0">
                          <a:effectLst/>
                          <a:latin typeface="Calibri"/>
                          <a:ea typeface="Calibri"/>
                          <a:cs typeface="Times New Roman"/>
                        </a:rPr>
                        <a:t> </a:t>
                      </a:r>
                      <a:endParaRPr lang="el-GR" sz="900" dirty="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&gt;2,5</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700" b="1" dirty="0">
                          <a:effectLst/>
                          <a:latin typeface="Calibri"/>
                          <a:ea typeface="Calibri"/>
                          <a:cs typeface="Times New Roman"/>
                        </a:rPr>
                        <a:t> </a:t>
                      </a:r>
                      <a:endParaRPr lang="el-GR" sz="800" dirty="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r>
              <a:tr h="141436">
                <a:tc vMerge="1">
                  <a:txBody>
                    <a:bodyPr/>
                    <a:lstStyle/>
                    <a:p>
                      <a:endParaRPr lang="el-GR"/>
                    </a:p>
                  </a:txBody>
                  <a:tcPr/>
                </a:tc>
                <a:tc rowSpan="4" gridSpan="3">
                  <a:txBody>
                    <a:bodyPr/>
                    <a:lstStyle/>
                    <a:p>
                      <a:pPr marL="71755" marR="71755" algn="ctr">
                        <a:lnSpc>
                          <a:spcPct val="115000"/>
                        </a:lnSpc>
                        <a:spcAft>
                          <a:spcPts val="0"/>
                        </a:spcAft>
                      </a:pPr>
                      <a:r>
                        <a:rPr lang="el-GR" sz="900" b="1" dirty="0">
                          <a:effectLst/>
                          <a:latin typeface="Calibri"/>
                          <a:ea typeface="Calibri"/>
                          <a:cs typeface="Times New Roman"/>
                        </a:rPr>
                        <a:t>ΤΕΣΤ ΕΛΕΓΧ</a:t>
                      </a:r>
                      <a:endParaRPr lang="el-GR" sz="1050" dirty="0">
                        <a:effectLst/>
                        <a:latin typeface="Calibri"/>
                        <a:ea typeface="Calibri"/>
                        <a:cs typeface="Times New Roman"/>
                      </a:endParaRPr>
                    </a:p>
                  </a:txBody>
                  <a:tcPr marL="30747" marR="30747"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hMerge="1">
                  <a:txBody>
                    <a:bodyPr/>
                    <a:lstStyle/>
                    <a:p>
                      <a:endParaRPr lang="el-GR"/>
                    </a:p>
                  </a:txBody>
                  <a:tcPr/>
                </a:tc>
                <a:tc rowSpan="4"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ΑΛΜΑ</a:t>
                      </a:r>
                      <a:endParaRPr lang="el-GR" sz="8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2,33 </a:t>
                      </a:r>
                      <a:r>
                        <a:rPr lang="en-US" sz="800" b="1">
                          <a:effectLst/>
                          <a:latin typeface="Calibri"/>
                          <a:ea typeface="Calibri"/>
                          <a:cs typeface="Times New Roman"/>
                        </a:rPr>
                        <a:t>cm</a:t>
                      </a:r>
                      <a:endParaRPr lang="el-GR" sz="9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n-US" sz="800" b="1">
                          <a:effectLst/>
                          <a:latin typeface="Calibri"/>
                          <a:ea typeface="Calibri"/>
                          <a:cs typeface="Times New Roman"/>
                        </a:rPr>
                        <a:t>&gt;2,50cm</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dirty="0">
                          <a:effectLst/>
                          <a:latin typeface="Calibri"/>
                          <a:ea typeface="Calibri"/>
                          <a:cs typeface="Times New Roman"/>
                        </a:rPr>
                        <a:t> </a:t>
                      </a:r>
                      <a:endParaRPr lang="el-GR" sz="900" dirty="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3">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lnSpc>
                          <a:spcPct val="115000"/>
                        </a:lnSpc>
                        <a:spcAft>
                          <a:spcPts val="0"/>
                        </a:spcAft>
                      </a:pP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&gt;2,55</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700" b="1" dirty="0">
                          <a:effectLst/>
                          <a:latin typeface="Calibri"/>
                          <a:ea typeface="Calibri"/>
                          <a:cs typeface="Times New Roman"/>
                        </a:rPr>
                        <a:t> </a:t>
                      </a:r>
                      <a:endParaRPr lang="el-GR" sz="800" dirty="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r>
              <a:tr h="165009">
                <a:tc vMerge="1">
                  <a:txBody>
                    <a:bodyPr/>
                    <a:lstStyle/>
                    <a:p>
                      <a:endParaRPr lang="el-GR"/>
                    </a:p>
                  </a:txBody>
                  <a:tcPr/>
                </a:tc>
                <a:tc gridSpan="3" vMerge="1">
                  <a:txBody>
                    <a:bodyPr/>
                    <a:lstStyle/>
                    <a:p>
                      <a:endParaRPr lang="el-GR"/>
                    </a:p>
                  </a:txBody>
                  <a:tcPr/>
                </a:tc>
                <a:tc hMerge="1" vMerge="1">
                  <a:txBody>
                    <a:bodyPr/>
                    <a:lstStyle/>
                    <a:p>
                      <a:endParaRPr lang="el-GR"/>
                    </a:p>
                  </a:txBody>
                  <a:tcPr/>
                </a:tc>
                <a:tc hMerge="1" v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ΜΕΤ.Κ. 30΄΄</a:t>
                      </a:r>
                      <a:endParaRPr lang="el-GR" sz="8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33</a:t>
                      </a:r>
                      <a:endParaRPr lang="el-GR" sz="9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&gt;40</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3">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lnSpc>
                          <a:spcPct val="115000"/>
                        </a:lnSpc>
                        <a:spcAft>
                          <a:spcPts val="0"/>
                        </a:spcAft>
                      </a:pP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&gt;44</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700" b="1" dirty="0">
                          <a:effectLst/>
                          <a:latin typeface="Calibri"/>
                          <a:ea typeface="Calibri"/>
                          <a:cs typeface="Times New Roman"/>
                        </a:rPr>
                        <a:t> </a:t>
                      </a:r>
                      <a:endParaRPr lang="el-GR" sz="800" dirty="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r>
              <a:tr h="165009">
                <a:tc vMerge="1">
                  <a:txBody>
                    <a:bodyPr/>
                    <a:lstStyle/>
                    <a:p>
                      <a:endParaRPr lang="el-GR"/>
                    </a:p>
                  </a:txBody>
                  <a:tcPr/>
                </a:tc>
                <a:tc gridSpan="3" vMerge="1">
                  <a:txBody>
                    <a:bodyPr/>
                    <a:lstStyle/>
                    <a:p>
                      <a:endParaRPr lang="el-GR"/>
                    </a:p>
                  </a:txBody>
                  <a:tcPr/>
                </a:tc>
                <a:tc hMerge="1" vMerge="1">
                  <a:txBody>
                    <a:bodyPr/>
                    <a:lstStyle/>
                    <a:p>
                      <a:endParaRPr lang="el-GR"/>
                    </a:p>
                  </a:txBody>
                  <a:tcPr/>
                </a:tc>
                <a:tc hMerge="1" v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ΦΛ.ΦΛ.30΄΄</a:t>
                      </a:r>
                      <a:endParaRPr lang="el-GR" sz="8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22</a:t>
                      </a:r>
                      <a:endParaRPr lang="el-GR" sz="9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&gt;28</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3">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lnSpc>
                          <a:spcPct val="115000"/>
                        </a:lnSpc>
                        <a:spcAft>
                          <a:spcPts val="0"/>
                        </a:spcAft>
                      </a:pP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&gt;32</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700" b="1" dirty="0">
                          <a:effectLst/>
                          <a:latin typeface="Calibri"/>
                          <a:ea typeface="Calibri"/>
                          <a:cs typeface="Times New Roman"/>
                        </a:rPr>
                        <a:t> </a:t>
                      </a:r>
                      <a:endParaRPr lang="el-GR" sz="800" dirty="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r>
              <a:tr h="110006">
                <a:tc vMerge="1">
                  <a:txBody>
                    <a:bodyPr/>
                    <a:lstStyle/>
                    <a:p>
                      <a:endParaRPr lang="el-GR"/>
                    </a:p>
                  </a:txBody>
                  <a:tcPr/>
                </a:tc>
                <a:tc gridSpan="3" vMerge="1">
                  <a:txBody>
                    <a:bodyPr/>
                    <a:lstStyle/>
                    <a:p>
                      <a:endParaRPr lang="el-GR"/>
                    </a:p>
                  </a:txBody>
                  <a:tcPr/>
                </a:tc>
                <a:tc hMerge="1" vMerge="1">
                  <a:txBody>
                    <a:bodyPr/>
                    <a:lstStyle/>
                    <a:p>
                      <a:endParaRPr lang="el-GR"/>
                    </a:p>
                  </a:txBody>
                  <a:tcPr/>
                </a:tc>
                <a:tc hMerge="1" v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ΚΟΥΚ.30΄΄</a:t>
                      </a:r>
                      <a:endParaRPr lang="el-GR" sz="8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dirty="0">
                          <a:effectLst/>
                          <a:latin typeface="Calibri"/>
                          <a:ea typeface="Calibri"/>
                          <a:cs typeface="Times New Roman"/>
                        </a:rPr>
                        <a:t>12</a:t>
                      </a:r>
                      <a:endParaRPr lang="el-GR" sz="900" dirty="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dirty="0">
                          <a:effectLst/>
                          <a:latin typeface="Calibri"/>
                          <a:ea typeface="Calibri"/>
                          <a:cs typeface="Times New Roman"/>
                        </a:rPr>
                        <a:t> </a:t>
                      </a:r>
                      <a:endParaRPr lang="el-GR" sz="900" dirty="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dirty="0">
                          <a:effectLst/>
                          <a:latin typeface="Calibri"/>
                          <a:ea typeface="Calibri"/>
                          <a:cs typeface="Times New Roman"/>
                        </a:rPr>
                        <a:t> </a:t>
                      </a:r>
                      <a:endParaRPr lang="el-GR" sz="900" dirty="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dirty="0">
                          <a:effectLst/>
                          <a:latin typeface="Calibri"/>
                          <a:ea typeface="Calibri"/>
                          <a:cs typeface="Times New Roman"/>
                        </a:rPr>
                        <a:t>&gt;16</a:t>
                      </a:r>
                      <a:endParaRPr lang="el-GR" sz="900" dirty="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dirty="0">
                          <a:effectLst/>
                          <a:latin typeface="Calibri"/>
                          <a:ea typeface="Calibri"/>
                          <a:cs typeface="Times New Roman"/>
                        </a:rPr>
                        <a:t> </a:t>
                      </a:r>
                      <a:endParaRPr lang="el-GR" sz="900" dirty="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3">
                  <a:txBody>
                    <a:bodyPr/>
                    <a:lstStyle/>
                    <a:p>
                      <a:pPr algn="ctr">
                        <a:lnSpc>
                          <a:spcPct val="115000"/>
                        </a:lnSpc>
                        <a:spcAft>
                          <a:spcPts val="0"/>
                        </a:spcAft>
                      </a:pPr>
                      <a:r>
                        <a:rPr lang="el-GR" sz="800" b="1" dirty="0">
                          <a:effectLst/>
                          <a:latin typeface="Calibri"/>
                          <a:ea typeface="Calibri"/>
                          <a:cs typeface="Times New Roman"/>
                        </a:rPr>
                        <a:t> </a:t>
                      </a:r>
                      <a:endParaRPr lang="el-GR" sz="900" dirty="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lnSpc>
                          <a:spcPct val="115000"/>
                        </a:lnSpc>
                        <a:spcAft>
                          <a:spcPts val="0"/>
                        </a:spcAft>
                      </a:pP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dirty="0">
                          <a:effectLst/>
                          <a:latin typeface="Calibri"/>
                          <a:ea typeface="Calibri"/>
                          <a:cs typeface="Times New Roman"/>
                        </a:rPr>
                        <a:t> </a:t>
                      </a:r>
                      <a:endParaRPr lang="el-GR" sz="900" dirty="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&gt;20</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dirty="0">
                          <a:effectLst/>
                          <a:latin typeface="Calibri"/>
                          <a:ea typeface="Calibri"/>
                          <a:cs typeface="Times New Roman"/>
                        </a:rPr>
                        <a:t> </a:t>
                      </a:r>
                      <a:endParaRPr lang="el-GR" sz="900" dirty="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700" b="1" dirty="0">
                          <a:effectLst/>
                          <a:latin typeface="Calibri"/>
                          <a:ea typeface="Calibri"/>
                          <a:cs typeface="Times New Roman"/>
                        </a:rPr>
                        <a:t> </a:t>
                      </a:r>
                      <a:endParaRPr lang="el-GR" sz="800" dirty="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r>
              <a:tr h="26999">
                <a:tc gridSpan="6">
                  <a:txBody>
                    <a:bodyPr/>
                    <a:lstStyle/>
                    <a:p>
                      <a:pPr algn="ctr">
                        <a:lnSpc>
                          <a:spcPct val="115000"/>
                        </a:lnSpc>
                        <a:spcAft>
                          <a:spcPts val="0"/>
                        </a:spcAft>
                      </a:pPr>
                      <a:r>
                        <a:rPr lang="el-GR" sz="900" b="1" dirty="0">
                          <a:effectLst/>
                          <a:latin typeface="Calibri"/>
                          <a:ea typeface="Calibri"/>
                          <a:cs typeface="Times New Roman"/>
                        </a:rPr>
                        <a:t>ΣΩΜ. ΒΑΡΟΣ ΣΤΟΧΟΣ</a:t>
                      </a:r>
                      <a:endParaRPr lang="el-GR" sz="1050" dirty="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70</a:t>
                      </a:r>
                      <a:r>
                        <a:rPr lang="en-US" sz="800" b="1">
                          <a:effectLst/>
                          <a:latin typeface="Calibri"/>
                          <a:ea typeface="Calibri"/>
                          <a:cs typeface="Times New Roman"/>
                        </a:rPr>
                        <a:t>kg</a:t>
                      </a:r>
                      <a:r>
                        <a:rPr lang="el-GR" sz="800" b="1">
                          <a:effectLst/>
                          <a:latin typeface="Calibri"/>
                          <a:ea typeface="Calibri"/>
                          <a:cs typeface="Times New Roman"/>
                        </a:rPr>
                        <a:t>.</a:t>
                      </a:r>
                      <a:endParaRPr lang="el-GR" sz="9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&lt;69</a:t>
                      </a:r>
                      <a:r>
                        <a:rPr lang="en-US" sz="800" b="1">
                          <a:effectLst/>
                          <a:latin typeface="Calibri"/>
                          <a:ea typeface="Calibri"/>
                          <a:cs typeface="Times New Roman"/>
                        </a:rPr>
                        <a:t>kg</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&lt;68</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3">
                  <a:txBody>
                    <a:bodyPr/>
                    <a:lstStyle/>
                    <a:p>
                      <a:pPr algn="ctr">
                        <a:lnSpc>
                          <a:spcPct val="115000"/>
                        </a:lnSpc>
                        <a:spcAft>
                          <a:spcPts val="0"/>
                        </a:spcAft>
                      </a:pPr>
                      <a:r>
                        <a:rPr lang="el-GR" sz="800" b="1">
                          <a:effectLst/>
                          <a:latin typeface="Calibri"/>
                          <a:ea typeface="Calibri"/>
                          <a:cs typeface="Times New Roman"/>
                        </a:rPr>
                        <a:t> </a:t>
                      </a: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15000"/>
                        </a:lnSpc>
                        <a:spcAft>
                          <a:spcPts val="0"/>
                        </a:spcAft>
                      </a:pPr>
                      <a:endParaRPr lang="el-GR" sz="90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dirty="0">
                          <a:effectLst/>
                          <a:latin typeface="Calibri"/>
                          <a:ea typeface="Calibri"/>
                          <a:cs typeface="Times New Roman"/>
                        </a:rPr>
                        <a:t>&lt;67</a:t>
                      </a:r>
                      <a:endParaRPr lang="el-GR" sz="900" dirty="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dirty="0">
                          <a:effectLst/>
                          <a:latin typeface="Calibri"/>
                          <a:ea typeface="Calibri"/>
                          <a:cs typeface="Times New Roman"/>
                        </a:rPr>
                        <a:t> </a:t>
                      </a:r>
                      <a:endParaRPr lang="el-GR" sz="900" dirty="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800" b="1" dirty="0">
                          <a:effectLst/>
                          <a:latin typeface="Calibri"/>
                          <a:ea typeface="Calibri"/>
                          <a:cs typeface="Times New Roman"/>
                        </a:rPr>
                        <a:t>&lt;66 </a:t>
                      </a:r>
                      <a:r>
                        <a:rPr lang="en-US" sz="800" b="1" dirty="0">
                          <a:effectLst/>
                          <a:latin typeface="Calibri"/>
                          <a:ea typeface="Calibri"/>
                          <a:cs typeface="Times New Roman"/>
                        </a:rPr>
                        <a:t>kg</a:t>
                      </a:r>
                      <a:r>
                        <a:rPr lang="el-GR" sz="800" b="1" dirty="0">
                          <a:effectLst/>
                          <a:latin typeface="Calibri"/>
                          <a:ea typeface="Calibri"/>
                          <a:cs typeface="Times New Roman"/>
                        </a:rPr>
                        <a:t>.</a:t>
                      </a:r>
                      <a:endParaRPr lang="el-GR" sz="900" dirty="0">
                        <a:effectLst/>
                        <a:latin typeface="Calibri"/>
                        <a:ea typeface="Calibri"/>
                        <a:cs typeface="Times New Roman"/>
                      </a:endParaRPr>
                    </a:p>
                  </a:txBody>
                  <a:tcPr marL="30747" marR="30747" marT="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700" b="1" dirty="0">
                          <a:effectLst/>
                          <a:latin typeface="Calibri"/>
                          <a:ea typeface="Calibri"/>
                          <a:cs typeface="Times New Roman"/>
                        </a:rPr>
                        <a:t> </a:t>
                      </a:r>
                      <a:endParaRPr lang="el-GR" sz="800" dirty="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r>
              <a:tr h="62861">
                <a:tc rowSpan="12" gridSpan="3">
                  <a:txBody>
                    <a:bodyPr/>
                    <a:lstStyle/>
                    <a:p>
                      <a:pPr marL="71755" marR="71755" algn="ctr">
                        <a:lnSpc>
                          <a:spcPct val="115000"/>
                        </a:lnSpc>
                        <a:spcAft>
                          <a:spcPts val="0"/>
                        </a:spcAft>
                      </a:pPr>
                      <a:r>
                        <a:rPr lang="el-GR" sz="1000" b="1" dirty="0">
                          <a:effectLst/>
                          <a:latin typeface="Calibri"/>
                          <a:ea typeface="Calibri"/>
                          <a:cs typeface="Times New Roman"/>
                        </a:rPr>
                        <a:t>ΜΕΣΗ ΚΑΡΔΙΑΚΗ ΣΥΧΝΟΤΗΤΑ</a:t>
                      </a:r>
                      <a:endParaRPr lang="el-GR" sz="1050" dirty="0">
                        <a:effectLst/>
                        <a:latin typeface="Calibri"/>
                        <a:ea typeface="Calibri"/>
                        <a:cs typeface="Times New Roman"/>
                      </a:endParaRPr>
                    </a:p>
                  </a:txBody>
                  <a:tcPr marL="30747" marR="30747"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12" hMerge="1">
                  <a:txBody>
                    <a:bodyPr/>
                    <a:lstStyle/>
                    <a:p>
                      <a:endParaRPr lang="el-GR"/>
                    </a:p>
                  </a:txBody>
                  <a:tcPr/>
                </a:tc>
                <a:tc rowSpan="12" hMerge="1">
                  <a:txBody>
                    <a:bodyPr/>
                    <a:lstStyle/>
                    <a:p>
                      <a:endParaRPr lang="el-GR"/>
                    </a:p>
                  </a:txBody>
                  <a:tcPr/>
                </a:tc>
                <a:tc gridSpan="3">
                  <a:txBody>
                    <a:bodyPr/>
                    <a:lstStyle/>
                    <a:p>
                      <a:pPr algn="ctr">
                        <a:lnSpc>
                          <a:spcPct val="115000"/>
                        </a:lnSpc>
                        <a:spcAft>
                          <a:spcPts val="0"/>
                        </a:spcAft>
                      </a:pPr>
                      <a:r>
                        <a:rPr lang="el-GR" sz="700" b="1">
                          <a:effectLst/>
                          <a:latin typeface="Calibri"/>
                          <a:ea typeface="Calibri"/>
                          <a:cs typeface="Times New Roman"/>
                        </a:rPr>
                        <a:t>32</a:t>
                      </a:r>
                      <a:endParaRPr lang="el-GR" sz="8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hMerge="1">
                  <a:txBody>
                    <a:bodyPr/>
                    <a:lstStyle/>
                    <a:p>
                      <a:endParaRPr lang="el-GR"/>
                    </a:p>
                  </a:txBody>
                  <a:tcPr/>
                </a:tc>
                <a:tc hMerge="1">
                  <a:txBody>
                    <a:bodyPr/>
                    <a:lstStyle/>
                    <a:p>
                      <a:endParaRPr lang="el-GR"/>
                    </a:p>
                  </a:txBody>
                  <a:tcPr/>
                </a:tc>
                <a:tc gridSpan="2">
                  <a:txBody>
                    <a:bodyPr/>
                    <a:lstStyle/>
                    <a:p>
                      <a:pPr algn="ctr">
                        <a:lnSpc>
                          <a:spcPct val="115000"/>
                        </a:lnSpc>
                        <a:spcAft>
                          <a:spcPts val="0"/>
                        </a:spcAft>
                      </a:pPr>
                      <a:r>
                        <a:rPr lang="el-GR" sz="600" b="1" dirty="0">
                          <a:effectLst/>
                          <a:latin typeface="Calibri"/>
                          <a:ea typeface="Calibri"/>
                          <a:cs typeface="Times New Roman"/>
                        </a:rPr>
                        <a:t> </a:t>
                      </a:r>
                      <a:endParaRPr lang="el-GR" sz="800" dirty="0">
                        <a:effectLst/>
                        <a:latin typeface="Calibri"/>
                        <a:ea typeface="Calibri"/>
                        <a:cs typeface="Times New Roman"/>
                      </a:endParaRPr>
                    </a:p>
                  </a:txBody>
                  <a:tcPr marL="30747" marR="30747"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dirty="0">
                          <a:effectLst/>
                          <a:latin typeface="Calibri"/>
                          <a:ea typeface="Calibri"/>
                          <a:cs typeface="Times New Roman"/>
                        </a:rPr>
                        <a:t> </a:t>
                      </a:r>
                      <a:endParaRPr lang="el-GR" sz="800" dirty="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rowSpan="3" gridSpan="5">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rowSpan="3" hMerge="1">
                  <a:txBody>
                    <a:bodyPr/>
                    <a:lstStyle/>
                    <a:p>
                      <a:endParaRPr lang="el-GR"/>
                    </a:p>
                  </a:txBody>
                  <a:tcPr/>
                </a:tc>
                <a:tc rowSpan="3" hMerge="1">
                  <a:txBody>
                    <a:bodyPr/>
                    <a:lstStyle/>
                    <a:p>
                      <a:endParaRPr lang="el-GR"/>
                    </a:p>
                  </a:txBody>
                  <a:tcPr/>
                </a:tc>
                <a:tc rowSpan="3" hMerge="1">
                  <a:txBody>
                    <a:bodyPr/>
                    <a:lstStyle/>
                    <a:p>
                      <a:endParaRPr lang="el-GR"/>
                    </a:p>
                  </a:txBody>
                  <a:tcPr/>
                </a:tc>
                <a:tc rowSpan="3"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rowSpan="3" gridSpan="4">
                  <a:txBody>
                    <a:bodyPr/>
                    <a:lstStyle/>
                    <a:p>
                      <a:pPr algn="ctr">
                        <a:lnSpc>
                          <a:spcPct val="115000"/>
                        </a:lnSpc>
                        <a:spcAft>
                          <a:spcPts val="0"/>
                        </a:spcAft>
                      </a:pPr>
                      <a:r>
                        <a:rPr lang="el-GR" sz="700" b="1">
                          <a:effectLst/>
                          <a:latin typeface="Calibri"/>
                          <a:ea typeface="Calibri"/>
                          <a:cs typeface="Times New Roman"/>
                        </a:rPr>
                        <a:t>ΑΝΑΕΡΟΒΙΑ ΖΩΝΗ</a:t>
                      </a:r>
                      <a:endParaRPr lang="el-GR" sz="800">
                        <a:effectLst/>
                        <a:latin typeface="Calibri"/>
                        <a:ea typeface="Calibri"/>
                        <a:cs typeface="Times New Roman"/>
                      </a:endParaRPr>
                    </a:p>
                  </a:txBody>
                  <a:tcPr marL="30747" marR="30747"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rowSpan="3" hMerge="1">
                  <a:txBody>
                    <a:bodyPr/>
                    <a:lstStyle/>
                    <a:p>
                      <a:endParaRPr lang="el-GR"/>
                    </a:p>
                  </a:txBody>
                  <a:tcPr/>
                </a:tc>
                <a:tc rowSpan="3" hMerge="1">
                  <a:txBody>
                    <a:bodyPr/>
                    <a:lstStyle/>
                    <a:p>
                      <a:endParaRPr lang="el-GR"/>
                    </a:p>
                  </a:txBody>
                  <a:tcPr/>
                </a:tc>
                <a:tc rowSpan="3" hMerge="1">
                  <a:txBody>
                    <a:bodyPr/>
                    <a:lstStyle/>
                    <a:p>
                      <a:endParaRPr lang="el-GR"/>
                    </a:p>
                  </a:txBody>
                  <a:tcPr/>
                </a:tc>
              </a:tr>
              <a:tr h="62861">
                <a:tc gridSpan="3" vMerge="1">
                  <a:txBody>
                    <a:bodyPr/>
                    <a:lstStyle/>
                    <a:p>
                      <a:endParaRPr lang="el-GR"/>
                    </a:p>
                  </a:txBody>
                  <a:tcPr/>
                </a:tc>
                <a:tc hMerge="1" vMerge="1">
                  <a:txBody>
                    <a:bodyPr/>
                    <a:lstStyle/>
                    <a:p>
                      <a:endParaRPr lang="el-GR"/>
                    </a:p>
                  </a:txBody>
                  <a:tcPr/>
                </a:tc>
                <a:tc hMerge="1" vMerge="1">
                  <a:txBody>
                    <a:bodyPr/>
                    <a:lstStyle/>
                    <a:p>
                      <a:endParaRPr lang="el-GR"/>
                    </a:p>
                  </a:txBody>
                  <a:tcPr/>
                </a:tc>
                <a:tc gridSpan="3">
                  <a:txBody>
                    <a:bodyPr/>
                    <a:lstStyle/>
                    <a:p>
                      <a:pPr algn="ctr">
                        <a:lnSpc>
                          <a:spcPct val="115000"/>
                        </a:lnSpc>
                        <a:spcAft>
                          <a:spcPts val="0"/>
                        </a:spcAft>
                      </a:pPr>
                      <a:r>
                        <a:rPr lang="el-GR" sz="700" b="1">
                          <a:effectLst/>
                          <a:latin typeface="Calibri"/>
                          <a:ea typeface="Calibri"/>
                          <a:cs typeface="Times New Roman"/>
                        </a:rPr>
                        <a:t>31</a:t>
                      </a:r>
                      <a:endParaRPr lang="el-GR" sz="8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hMerge="1">
                  <a:txBody>
                    <a:bodyPr/>
                    <a:lstStyle/>
                    <a:p>
                      <a:endParaRPr lang="el-GR"/>
                    </a:p>
                  </a:txBody>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dirty="0">
                          <a:effectLst/>
                          <a:latin typeface="Calibri"/>
                          <a:ea typeface="Calibri"/>
                          <a:cs typeface="Times New Roman"/>
                        </a:rPr>
                        <a:t> </a:t>
                      </a:r>
                      <a:endParaRPr lang="el-GR" sz="800" dirty="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5" vMerge="1">
                  <a:txBody>
                    <a:bodyPr/>
                    <a:lstStyle/>
                    <a:p>
                      <a:endParaRPr lang="el-GR"/>
                    </a:p>
                  </a:txBody>
                  <a:tcPr/>
                </a:tc>
                <a:tc hMerge="1" vMerge="1">
                  <a:txBody>
                    <a:bodyPr/>
                    <a:lstStyle/>
                    <a:p>
                      <a:endParaRPr lang="el-GR"/>
                    </a:p>
                  </a:txBody>
                  <a:tcPr/>
                </a:tc>
                <a:tc hMerge="1" vMerge="1">
                  <a:txBody>
                    <a:bodyPr/>
                    <a:lstStyle/>
                    <a:p>
                      <a:endParaRPr lang="el-GR"/>
                    </a:p>
                  </a:txBody>
                  <a:tcPr/>
                </a:tc>
                <a:tc hMerge="1" vMerge="1">
                  <a:txBody>
                    <a:bodyPr/>
                    <a:lstStyle/>
                    <a:p>
                      <a:endParaRPr lang="el-GR"/>
                    </a:p>
                  </a:txBody>
                  <a:tcPr/>
                </a:tc>
                <a:tc hMerge="1" v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rowSpan="2"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rowSpan="2" hMerge="1">
                  <a:txBody>
                    <a:bodyPr/>
                    <a:lstStyle/>
                    <a:p>
                      <a:endParaRPr lang="el-GR"/>
                    </a:p>
                  </a:txBody>
                  <a:tcPr/>
                </a:tc>
                <a:tc gridSpan="4" vMerge="1">
                  <a:txBody>
                    <a:bodyPr/>
                    <a:lstStyle/>
                    <a:p>
                      <a:endParaRPr lang="el-GR"/>
                    </a:p>
                  </a:txBody>
                  <a:tcPr/>
                </a:tc>
                <a:tc hMerge="1" vMerge="1">
                  <a:txBody>
                    <a:bodyPr/>
                    <a:lstStyle/>
                    <a:p>
                      <a:endParaRPr lang="el-GR"/>
                    </a:p>
                  </a:txBody>
                  <a:tcPr/>
                </a:tc>
                <a:tc hMerge="1" vMerge="1">
                  <a:txBody>
                    <a:bodyPr/>
                    <a:lstStyle/>
                    <a:p>
                      <a:endParaRPr lang="el-GR"/>
                    </a:p>
                  </a:txBody>
                  <a:tcPr/>
                </a:tc>
                <a:tc hMerge="1" vMerge="1">
                  <a:txBody>
                    <a:bodyPr/>
                    <a:lstStyle/>
                    <a:p>
                      <a:endParaRPr lang="el-GR"/>
                    </a:p>
                  </a:txBody>
                  <a:tcPr/>
                </a:tc>
              </a:tr>
              <a:tr h="62861">
                <a:tc gridSpan="3" vMerge="1">
                  <a:txBody>
                    <a:bodyPr/>
                    <a:lstStyle/>
                    <a:p>
                      <a:endParaRPr lang="el-GR"/>
                    </a:p>
                  </a:txBody>
                  <a:tcPr/>
                </a:tc>
                <a:tc hMerge="1" vMerge="1">
                  <a:txBody>
                    <a:bodyPr/>
                    <a:lstStyle/>
                    <a:p>
                      <a:endParaRPr lang="el-GR"/>
                    </a:p>
                  </a:txBody>
                  <a:tcPr/>
                </a:tc>
                <a:tc hMerge="1" vMerge="1">
                  <a:txBody>
                    <a:bodyPr/>
                    <a:lstStyle/>
                    <a:p>
                      <a:endParaRPr lang="el-GR"/>
                    </a:p>
                  </a:txBody>
                  <a:tcPr/>
                </a:tc>
                <a:tc gridSpan="3">
                  <a:txBody>
                    <a:bodyPr/>
                    <a:lstStyle/>
                    <a:p>
                      <a:pPr algn="ctr">
                        <a:lnSpc>
                          <a:spcPct val="115000"/>
                        </a:lnSpc>
                        <a:spcAft>
                          <a:spcPts val="0"/>
                        </a:spcAft>
                      </a:pPr>
                      <a:r>
                        <a:rPr lang="el-GR" sz="700" b="1">
                          <a:effectLst/>
                          <a:latin typeface="Calibri"/>
                          <a:ea typeface="Calibri"/>
                          <a:cs typeface="Times New Roman"/>
                        </a:rPr>
                        <a:t>30</a:t>
                      </a:r>
                      <a:endParaRPr lang="el-GR" sz="8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hMerge="1">
                  <a:txBody>
                    <a:bodyPr/>
                    <a:lstStyle/>
                    <a:p>
                      <a:endParaRPr lang="el-GR"/>
                    </a:p>
                  </a:txBody>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5" vMerge="1">
                  <a:txBody>
                    <a:bodyPr/>
                    <a:lstStyle/>
                    <a:p>
                      <a:endParaRPr lang="el-GR"/>
                    </a:p>
                  </a:txBody>
                  <a:tcPr/>
                </a:tc>
                <a:tc hMerge="1" vMerge="1">
                  <a:txBody>
                    <a:bodyPr/>
                    <a:lstStyle/>
                    <a:p>
                      <a:endParaRPr lang="el-GR"/>
                    </a:p>
                  </a:txBody>
                  <a:tcPr/>
                </a:tc>
                <a:tc hMerge="1" vMerge="1">
                  <a:txBody>
                    <a:bodyPr/>
                    <a:lstStyle/>
                    <a:p>
                      <a:endParaRPr lang="el-GR"/>
                    </a:p>
                  </a:txBody>
                  <a:tcPr/>
                </a:tc>
                <a:tc hMerge="1" vMerge="1">
                  <a:txBody>
                    <a:bodyPr/>
                    <a:lstStyle/>
                    <a:p>
                      <a:endParaRPr lang="el-GR"/>
                    </a:p>
                  </a:txBody>
                  <a:tcPr/>
                </a:tc>
                <a:tc hMerge="1" v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vMerge="1">
                  <a:txBody>
                    <a:bodyPr/>
                    <a:lstStyle/>
                    <a:p>
                      <a:endParaRPr lang="el-GR"/>
                    </a:p>
                  </a:txBody>
                  <a:tcPr/>
                </a:tc>
                <a:tc hMerge="1" vMerge="1">
                  <a:txBody>
                    <a:bodyPr/>
                    <a:lstStyle/>
                    <a:p>
                      <a:endParaRPr lang="el-GR"/>
                    </a:p>
                  </a:txBody>
                  <a:tcPr/>
                </a:tc>
                <a:tc gridSpan="4" vMerge="1">
                  <a:txBody>
                    <a:bodyPr/>
                    <a:lstStyle/>
                    <a:p>
                      <a:endParaRPr lang="el-GR"/>
                    </a:p>
                  </a:txBody>
                  <a:tcPr/>
                </a:tc>
                <a:tc hMerge="1" vMerge="1">
                  <a:txBody>
                    <a:bodyPr/>
                    <a:lstStyle/>
                    <a:p>
                      <a:endParaRPr lang="el-GR"/>
                    </a:p>
                  </a:txBody>
                  <a:tcPr/>
                </a:tc>
                <a:tc hMerge="1" vMerge="1">
                  <a:txBody>
                    <a:bodyPr/>
                    <a:lstStyle/>
                    <a:p>
                      <a:endParaRPr lang="el-GR"/>
                    </a:p>
                  </a:txBody>
                  <a:tcPr/>
                </a:tc>
                <a:tc hMerge="1" vMerge="1">
                  <a:txBody>
                    <a:bodyPr/>
                    <a:lstStyle/>
                    <a:p>
                      <a:endParaRPr lang="el-GR"/>
                    </a:p>
                  </a:txBody>
                  <a:tcPr/>
                </a:tc>
              </a:tr>
              <a:tr h="62861">
                <a:tc gridSpan="3" vMerge="1">
                  <a:txBody>
                    <a:bodyPr/>
                    <a:lstStyle/>
                    <a:p>
                      <a:endParaRPr lang="el-GR"/>
                    </a:p>
                  </a:txBody>
                  <a:tcPr/>
                </a:tc>
                <a:tc hMerge="1" vMerge="1">
                  <a:txBody>
                    <a:bodyPr/>
                    <a:lstStyle/>
                    <a:p>
                      <a:endParaRPr lang="el-GR"/>
                    </a:p>
                  </a:txBody>
                  <a:tcPr/>
                </a:tc>
                <a:tc hMerge="1" vMerge="1">
                  <a:txBody>
                    <a:bodyPr/>
                    <a:lstStyle/>
                    <a:p>
                      <a:endParaRPr lang="el-GR"/>
                    </a:p>
                  </a:txBody>
                  <a:tcPr/>
                </a:tc>
                <a:tc gridSpan="3">
                  <a:txBody>
                    <a:bodyPr/>
                    <a:lstStyle/>
                    <a:p>
                      <a:pPr algn="ctr">
                        <a:lnSpc>
                          <a:spcPct val="115000"/>
                        </a:lnSpc>
                        <a:spcAft>
                          <a:spcPts val="0"/>
                        </a:spcAft>
                      </a:pPr>
                      <a:r>
                        <a:rPr lang="el-GR" sz="700" b="1">
                          <a:effectLst/>
                          <a:latin typeface="Calibri"/>
                          <a:ea typeface="Calibri"/>
                          <a:cs typeface="Times New Roman"/>
                        </a:rPr>
                        <a:t>29</a:t>
                      </a:r>
                      <a:endParaRPr lang="el-GR" sz="8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hMerge="1">
                  <a:txBody>
                    <a:bodyPr/>
                    <a:lstStyle/>
                    <a:p>
                      <a:endParaRPr lang="el-GR"/>
                    </a:p>
                  </a:txBody>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dirty="0">
                          <a:effectLst/>
                          <a:latin typeface="Calibri"/>
                          <a:ea typeface="Calibri"/>
                          <a:cs typeface="Times New Roman"/>
                        </a:rPr>
                        <a:t> </a:t>
                      </a:r>
                      <a:endParaRPr lang="el-GR" sz="800" dirty="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rowSpan="2"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rowSpan="2"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3">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rowSpan="3" gridSpan="4">
                  <a:txBody>
                    <a:bodyPr/>
                    <a:lstStyle/>
                    <a:p>
                      <a:pPr algn="ctr">
                        <a:lnSpc>
                          <a:spcPct val="115000"/>
                        </a:lnSpc>
                        <a:spcAft>
                          <a:spcPts val="0"/>
                        </a:spcAft>
                      </a:pPr>
                      <a:r>
                        <a:rPr lang="el-GR" sz="700" b="1">
                          <a:effectLst/>
                          <a:latin typeface="Calibri"/>
                          <a:ea typeface="Calibri"/>
                          <a:cs typeface="Times New Roman"/>
                        </a:rPr>
                        <a:t>ΜΙΚΤΗ ΖΩΝΗ</a:t>
                      </a:r>
                      <a:endParaRPr lang="el-GR" sz="800">
                        <a:effectLst/>
                        <a:latin typeface="Calibri"/>
                        <a:ea typeface="Calibri"/>
                        <a:cs typeface="Times New Roman"/>
                      </a:endParaRPr>
                    </a:p>
                  </a:txBody>
                  <a:tcPr marL="30747" marR="30747"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rowSpan="3" hMerge="1">
                  <a:txBody>
                    <a:bodyPr/>
                    <a:lstStyle/>
                    <a:p>
                      <a:endParaRPr lang="el-GR"/>
                    </a:p>
                  </a:txBody>
                  <a:tcPr/>
                </a:tc>
                <a:tc rowSpan="3" hMerge="1">
                  <a:txBody>
                    <a:bodyPr/>
                    <a:lstStyle/>
                    <a:p>
                      <a:endParaRPr lang="el-GR"/>
                    </a:p>
                  </a:txBody>
                  <a:tcPr/>
                </a:tc>
                <a:tc rowSpan="3" hMerge="1">
                  <a:txBody>
                    <a:bodyPr/>
                    <a:lstStyle/>
                    <a:p>
                      <a:endParaRPr lang="el-GR"/>
                    </a:p>
                  </a:txBody>
                  <a:tcPr/>
                </a:tc>
              </a:tr>
              <a:tr h="62861">
                <a:tc gridSpan="3" vMerge="1">
                  <a:txBody>
                    <a:bodyPr/>
                    <a:lstStyle/>
                    <a:p>
                      <a:endParaRPr lang="el-GR"/>
                    </a:p>
                  </a:txBody>
                  <a:tcPr/>
                </a:tc>
                <a:tc hMerge="1" vMerge="1">
                  <a:txBody>
                    <a:bodyPr/>
                    <a:lstStyle/>
                    <a:p>
                      <a:endParaRPr lang="el-GR"/>
                    </a:p>
                  </a:txBody>
                  <a:tcPr/>
                </a:tc>
                <a:tc hMerge="1" vMerge="1">
                  <a:txBody>
                    <a:bodyPr/>
                    <a:lstStyle/>
                    <a:p>
                      <a:endParaRPr lang="el-GR"/>
                    </a:p>
                  </a:txBody>
                  <a:tcPr/>
                </a:tc>
                <a:tc gridSpan="3">
                  <a:txBody>
                    <a:bodyPr/>
                    <a:lstStyle/>
                    <a:p>
                      <a:pPr algn="ctr">
                        <a:lnSpc>
                          <a:spcPct val="115000"/>
                        </a:lnSpc>
                        <a:spcAft>
                          <a:spcPts val="0"/>
                        </a:spcAft>
                      </a:pPr>
                      <a:r>
                        <a:rPr lang="el-GR" sz="700" b="1">
                          <a:effectLst/>
                          <a:latin typeface="Calibri"/>
                          <a:ea typeface="Calibri"/>
                          <a:cs typeface="Times New Roman"/>
                        </a:rPr>
                        <a:t>28</a:t>
                      </a:r>
                      <a:endParaRPr lang="el-GR" sz="8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hMerge="1">
                  <a:txBody>
                    <a:bodyPr/>
                    <a:lstStyle/>
                    <a:p>
                      <a:endParaRPr lang="el-GR"/>
                    </a:p>
                  </a:txBody>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rowSpan="2" gridSpan="2">
                  <a:txBody>
                    <a:bodyPr/>
                    <a:lstStyle/>
                    <a:p>
                      <a:pPr algn="ctr">
                        <a:lnSpc>
                          <a:spcPct val="115000"/>
                        </a:lnSpc>
                        <a:spcAft>
                          <a:spcPts val="0"/>
                        </a:spcAft>
                      </a:pPr>
                      <a:r>
                        <a:rPr lang="el-GR" sz="600" b="1" dirty="0">
                          <a:effectLst/>
                          <a:latin typeface="Calibri"/>
                          <a:ea typeface="Calibri"/>
                          <a:cs typeface="Times New Roman"/>
                        </a:rPr>
                        <a:t> </a:t>
                      </a:r>
                      <a:endParaRPr lang="el-GR" sz="800" dirty="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rowSpan="2" hMerge="1">
                  <a:txBody>
                    <a:bodyPr/>
                    <a:lstStyle/>
                    <a:p>
                      <a:endParaRPr lang="el-GR"/>
                    </a:p>
                  </a:txBody>
                  <a:tcPr/>
                </a:tc>
                <a:tc gridSpan="2" vMerge="1">
                  <a:txBody>
                    <a:bodyPr/>
                    <a:lstStyle/>
                    <a:p>
                      <a:endParaRPr lang="el-GR"/>
                    </a:p>
                  </a:txBody>
                  <a:tcPr/>
                </a:tc>
                <a:tc hMerge="1" vMerge="1">
                  <a:txBody>
                    <a:bodyPr/>
                    <a:lstStyle/>
                    <a:p>
                      <a:endParaRPr lang="el-GR"/>
                    </a:p>
                  </a:txBody>
                  <a:tcPr/>
                </a:tc>
                <a:tc gridSpan="2">
                  <a:txBody>
                    <a:bodyPr/>
                    <a:lstStyle/>
                    <a:p>
                      <a:pPr algn="ctr">
                        <a:lnSpc>
                          <a:spcPct val="115000"/>
                        </a:lnSpc>
                        <a:spcAft>
                          <a:spcPts val="0"/>
                        </a:spcAft>
                      </a:pPr>
                      <a:r>
                        <a:rPr lang="el-GR" sz="600" b="1" dirty="0">
                          <a:effectLst/>
                          <a:latin typeface="Calibri"/>
                          <a:ea typeface="Calibri"/>
                          <a:cs typeface="Times New Roman"/>
                        </a:rPr>
                        <a:t> </a:t>
                      </a:r>
                      <a:endParaRPr lang="el-GR" sz="800" dirty="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3">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4" vMerge="1">
                  <a:txBody>
                    <a:bodyPr/>
                    <a:lstStyle/>
                    <a:p>
                      <a:endParaRPr lang="el-GR"/>
                    </a:p>
                  </a:txBody>
                  <a:tcPr/>
                </a:tc>
                <a:tc hMerge="1" vMerge="1">
                  <a:txBody>
                    <a:bodyPr/>
                    <a:lstStyle/>
                    <a:p>
                      <a:endParaRPr lang="el-GR"/>
                    </a:p>
                  </a:txBody>
                  <a:tcPr/>
                </a:tc>
                <a:tc hMerge="1" vMerge="1">
                  <a:txBody>
                    <a:bodyPr/>
                    <a:lstStyle/>
                    <a:p>
                      <a:endParaRPr lang="el-GR"/>
                    </a:p>
                  </a:txBody>
                  <a:tcPr/>
                </a:tc>
                <a:tc hMerge="1" vMerge="1">
                  <a:txBody>
                    <a:bodyPr/>
                    <a:lstStyle/>
                    <a:p>
                      <a:endParaRPr lang="el-GR"/>
                    </a:p>
                  </a:txBody>
                  <a:tcPr/>
                </a:tc>
              </a:tr>
              <a:tr h="62861">
                <a:tc gridSpan="3" vMerge="1">
                  <a:txBody>
                    <a:bodyPr/>
                    <a:lstStyle/>
                    <a:p>
                      <a:endParaRPr lang="el-GR"/>
                    </a:p>
                  </a:txBody>
                  <a:tcPr/>
                </a:tc>
                <a:tc hMerge="1" vMerge="1">
                  <a:txBody>
                    <a:bodyPr/>
                    <a:lstStyle/>
                    <a:p>
                      <a:endParaRPr lang="el-GR"/>
                    </a:p>
                  </a:txBody>
                  <a:tcPr/>
                </a:tc>
                <a:tc hMerge="1" vMerge="1">
                  <a:txBody>
                    <a:bodyPr/>
                    <a:lstStyle/>
                    <a:p>
                      <a:endParaRPr lang="el-GR"/>
                    </a:p>
                  </a:txBody>
                  <a:tcPr/>
                </a:tc>
                <a:tc gridSpan="3">
                  <a:txBody>
                    <a:bodyPr/>
                    <a:lstStyle/>
                    <a:p>
                      <a:pPr algn="ctr">
                        <a:lnSpc>
                          <a:spcPct val="115000"/>
                        </a:lnSpc>
                        <a:spcAft>
                          <a:spcPts val="0"/>
                        </a:spcAft>
                      </a:pPr>
                      <a:r>
                        <a:rPr lang="el-GR" sz="700" b="1">
                          <a:effectLst/>
                          <a:latin typeface="Calibri"/>
                          <a:ea typeface="Calibri"/>
                          <a:cs typeface="Times New Roman"/>
                        </a:rPr>
                        <a:t>27</a:t>
                      </a:r>
                      <a:endParaRPr lang="el-GR" sz="8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hMerge="1">
                  <a:txBody>
                    <a:bodyPr/>
                    <a:lstStyle/>
                    <a:p>
                      <a:endParaRPr lang="el-GR"/>
                    </a:p>
                  </a:txBody>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el-GR"/>
                    </a:p>
                  </a:txBody>
                  <a:tcPr/>
                </a:tc>
                <a:tc gridSpan="4">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el-GR"/>
                    </a:p>
                  </a:txBody>
                  <a:tcPr/>
                </a:tc>
                <a:tc hMerge="1">
                  <a:txBody>
                    <a:bodyPr/>
                    <a:lstStyle/>
                    <a:p>
                      <a:endParaRPr lang="el-GR"/>
                    </a:p>
                  </a:txBody>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vMerge="1">
                  <a:txBody>
                    <a:bodyPr/>
                    <a:lstStyle/>
                    <a:p>
                      <a:endParaRPr lang="el-GR"/>
                    </a:p>
                  </a:txBody>
                  <a:tcPr/>
                </a:tc>
                <a:tc hMerge="1" v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3">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4" vMerge="1">
                  <a:txBody>
                    <a:bodyPr/>
                    <a:lstStyle/>
                    <a:p>
                      <a:endParaRPr lang="el-GR"/>
                    </a:p>
                  </a:txBody>
                  <a:tcPr/>
                </a:tc>
                <a:tc hMerge="1" vMerge="1">
                  <a:txBody>
                    <a:bodyPr/>
                    <a:lstStyle/>
                    <a:p>
                      <a:endParaRPr lang="el-GR"/>
                    </a:p>
                  </a:txBody>
                  <a:tcPr/>
                </a:tc>
                <a:tc hMerge="1" vMerge="1">
                  <a:txBody>
                    <a:bodyPr/>
                    <a:lstStyle/>
                    <a:p>
                      <a:endParaRPr lang="el-GR"/>
                    </a:p>
                  </a:txBody>
                  <a:tcPr/>
                </a:tc>
                <a:tc hMerge="1" vMerge="1">
                  <a:txBody>
                    <a:bodyPr/>
                    <a:lstStyle/>
                    <a:p>
                      <a:endParaRPr lang="el-GR"/>
                    </a:p>
                  </a:txBody>
                  <a:tcPr/>
                </a:tc>
              </a:tr>
              <a:tr h="62861">
                <a:tc gridSpan="3" vMerge="1">
                  <a:txBody>
                    <a:bodyPr/>
                    <a:lstStyle/>
                    <a:p>
                      <a:endParaRPr lang="el-GR"/>
                    </a:p>
                  </a:txBody>
                  <a:tcPr/>
                </a:tc>
                <a:tc hMerge="1" vMerge="1">
                  <a:txBody>
                    <a:bodyPr/>
                    <a:lstStyle/>
                    <a:p>
                      <a:endParaRPr lang="el-GR"/>
                    </a:p>
                  </a:txBody>
                  <a:tcPr/>
                </a:tc>
                <a:tc hMerge="1" vMerge="1">
                  <a:txBody>
                    <a:bodyPr/>
                    <a:lstStyle/>
                    <a:p>
                      <a:endParaRPr lang="el-GR"/>
                    </a:p>
                  </a:txBody>
                  <a:tcPr/>
                </a:tc>
                <a:tc gridSpan="3">
                  <a:txBody>
                    <a:bodyPr/>
                    <a:lstStyle/>
                    <a:p>
                      <a:pPr algn="ctr">
                        <a:lnSpc>
                          <a:spcPct val="115000"/>
                        </a:lnSpc>
                        <a:spcAft>
                          <a:spcPts val="0"/>
                        </a:spcAft>
                      </a:pPr>
                      <a:r>
                        <a:rPr lang="el-GR" sz="700" b="1">
                          <a:effectLst/>
                          <a:latin typeface="Calibri"/>
                          <a:ea typeface="Calibri"/>
                          <a:cs typeface="Times New Roman"/>
                        </a:rPr>
                        <a:t>26</a:t>
                      </a:r>
                      <a:endParaRPr lang="el-GR" sz="8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hMerge="1">
                  <a:txBody>
                    <a:bodyPr/>
                    <a:lstStyle/>
                    <a:p>
                      <a:endParaRPr lang="el-GR"/>
                    </a:p>
                  </a:txBody>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3">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dirty="0">
                          <a:effectLst/>
                          <a:latin typeface="Calibri"/>
                          <a:ea typeface="Calibri"/>
                          <a:cs typeface="Times New Roman"/>
                        </a:rPr>
                        <a:t> </a:t>
                      </a:r>
                      <a:endParaRPr lang="el-GR" sz="800" dirty="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rowSpan="6" gridSpan="4">
                  <a:txBody>
                    <a:bodyPr/>
                    <a:lstStyle/>
                    <a:p>
                      <a:pPr algn="ctr">
                        <a:lnSpc>
                          <a:spcPct val="115000"/>
                        </a:lnSpc>
                        <a:spcAft>
                          <a:spcPts val="0"/>
                        </a:spcAft>
                      </a:pPr>
                      <a:r>
                        <a:rPr lang="el-GR" sz="700" b="1">
                          <a:effectLst/>
                          <a:latin typeface="Calibri"/>
                          <a:ea typeface="Calibri"/>
                          <a:cs typeface="Times New Roman"/>
                        </a:rPr>
                        <a:t>ΑΕΡΟΒΙΑ ΖΩΝΗ</a:t>
                      </a:r>
                      <a:endParaRPr lang="el-GR" sz="800">
                        <a:effectLst/>
                        <a:latin typeface="Calibri"/>
                        <a:ea typeface="Calibri"/>
                        <a:cs typeface="Times New Roman"/>
                      </a:endParaRPr>
                    </a:p>
                  </a:txBody>
                  <a:tcPr marL="30747" marR="30747"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rowSpan="6" hMerge="1">
                  <a:txBody>
                    <a:bodyPr/>
                    <a:lstStyle/>
                    <a:p>
                      <a:endParaRPr lang="el-GR"/>
                    </a:p>
                  </a:txBody>
                  <a:tcPr/>
                </a:tc>
                <a:tc rowSpan="6" hMerge="1">
                  <a:txBody>
                    <a:bodyPr/>
                    <a:lstStyle/>
                    <a:p>
                      <a:endParaRPr lang="el-GR"/>
                    </a:p>
                  </a:txBody>
                  <a:tcPr/>
                </a:tc>
                <a:tc rowSpan="6" hMerge="1">
                  <a:txBody>
                    <a:bodyPr/>
                    <a:lstStyle/>
                    <a:p>
                      <a:endParaRPr lang="el-GR"/>
                    </a:p>
                  </a:txBody>
                  <a:tcPr/>
                </a:tc>
              </a:tr>
              <a:tr h="62861">
                <a:tc gridSpan="3" vMerge="1">
                  <a:txBody>
                    <a:bodyPr/>
                    <a:lstStyle/>
                    <a:p>
                      <a:endParaRPr lang="el-GR"/>
                    </a:p>
                  </a:txBody>
                  <a:tcPr/>
                </a:tc>
                <a:tc hMerge="1" vMerge="1">
                  <a:txBody>
                    <a:bodyPr/>
                    <a:lstStyle/>
                    <a:p>
                      <a:endParaRPr lang="el-GR"/>
                    </a:p>
                  </a:txBody>
                  <a:tcPr/>
                </a:tc>
                <a:tc hMerge="1" vMerge="1">
                  <a:txBody>
                    <a:bodyPr/>
                    <a:lstStyle/>
                    <a:p>
                      <a:endParaRPr lang="el-GR"/>
                    </a:p>
                  </a:txBody>
                  <a:tcPr/>
                </a:tc>
                <a:tc gridSpan="3">
                  <a:txBody>
                    <a:bodyPr/>
                    <a:lstStyle/>
                    <a:p>
                      <a:pPr algn="ctr">
                        <a:lnSpc>
                          <a:spcPct val="115000"/>
                        </a:lnSpc>
                        <a:spcAft>
                          <a:spcPts val="0"/>
                        </a:spcAft>
                      </a:pPr>
                      <a:r>
                        <a:rPr lang="el-GR" sz="700" b="1">
                          <a:effectLst/>
                          <a:latin typeface="Calibri"/>
                          <a:ea typeface="Calibri"/>
                          <a:cs typeface="Times New Roman"/>
                        </a:rPr>
                        <a:t>25</a:t>
                      </a:r>
                      <a:endParaRPr lang="el-GR" sz="8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hMerge="1">
                  <a:txBody>
                    <a:bodyPr/>
                    <a:lstStyle/>
                    <a:p>
                      <a:endParaRPr lang="el-GR"/>
                    </a:p>
                  </a:txBody>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el-GR"/>
                    </a:p>
                  </a:txBody>
                  <a:tcPr/>
                </a:tc>
                <a:tc gridSpan="3">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dirty="0">
                          <a:effectLst/>
                          <a:latin typeface="Calibri"/>
                          <a:ea typeface="Calibri"/>
                          <a:cs typeface="Times New Roman"/>
                        </a:rPr>
                        <a:t> </a:t>
                      </a:r>
                      <a:endParaRPr lang="el-GR" sz="800" dirty="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4" vMerge="1">
                  <a:txBody>
                    <a:bodyPr/>
                    <a:lstStyle/>
                    <a:p>
                      <a:endParaRPr lang="el-GR"/>
                    </a:p>
                  </a:txBody>
                  <a:tcPr/>
                </a:tc>
                <a:tc hMerge="1" vMerge="1">
                  <a:txBody>
                    <a:bodyPr/>
                    <a:lstStyle/>
                    <a:p>
                      <a:endParaRPr lang="el-GR"/>
                    </a:p>
                  </a:txBody>
                  <a:tcPr/>
                </a:tc>
                <a:tc hMerge="1" vMerge="1">
                  <a:txBody>
                    <a:bodyPr/>
                    <a:lstStyle/>
                    <a:p>
                      <a:endParaRPr lang="el-GR"/>
                    </a:p>
                  </a:txBody>
                  <a:tcPr/>
                </a:tc>
                <a:tc hMerge="1" vMerge="1">
                  <a:txBody>
                    <a:bodyPr/>
                    <a:lstStyle/>
                    <a:p>
                      <a:endParaRPr lang="el-GR"/>
                    </a:p>
                  </a:txBody>
                  <a:tcPr/>
                </a:tc>
              </a:tr>
              <a:tr h="62861">
                <a:tc gridSpan="3" vMerge="1">
                  <a:txBody>
                    <a:bodyPr/>
                    <a:lstStyle/>
                    <a:p>
                      <a:endParaRPr lang="el-GR"/>
                    </a:p>
                  </a:txBody>
                  <a:tcPr/>
                </a:tc>
                <a:tc hMerge="1" vMerge="1">
                  <a:txBody>
                    <a:bodyPr/>
                    <a:lstStyle/>
                    <a:p>
                      <a:endParaRPr lang="el-GR"/>
                    </a:p>
                  </a:txBody>
                  <a:tcPr/>
                </a:tc>
                <a:tc hMerge="1" vMerge="1">
                  <a:txBody>
                    <a:bodyPr/>
                    <a:lstStyle/>
                    <a:p>
                      <a:endParaRPr lang="el-GR"/>
                    </a:p>
                  </a:txBody>
                  <a:tcPr/>
                </a:tc>
                <a:tc gridSpan="3">
                  <a:txBody>
                    <a:bodyPr/>
                    <a:lstStyle/>
                    <a:p>
                      <a:pPr algn="ctr">
                        <a:lnSpc>
                          <a:spcPct val="115000"/>
                        </a:lnSpc>
                        <a:spcAft>
                          <a:spcPts val="0"/>
                        </a:spcAft>
                      </a:pPr>
                      <a:r>
                        <a:rPr lang="el-GR" sz="700" b="1">
                          <a:effectLst/>
                          <a:latin typeface="Calibri"/>
                          <a:ea typeface="Calibri"/>
                          <a:cs typeface="Times New Roman"/>
                        </a:rPr>
                        <a:t>24</a:t>
                      </a:r>
                      <a:endParaRPr lang="el-GR" sz="8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hMerge="1">
                  <a:txBody>
                    <a:bodyPr/>
                    <a:lstStyle/>
                    <a:p>
                      <a:endParaRPr lang="el-GR"/>
                    </a:p>
                  </a:txBody>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3">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dirty="0">
                          <a:effectLst/>
                          <a:latin typeface="Calibri"/>
                          <a:ea typeface="Calibri"/>
                          <a:cs typeface="Times New Roman"/>
                        </a:rPr>
                        <a:t> </a:t>
                      </a:r>
                      <a:endParaRPr lang="el-GR" sz="800" dirty="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4" vMerge="1">
                  <a:txBody>
                    <a:bodyPr/>
                    <a:lstStyle/>
                    <a:p>
                      <a:endParaRPr lang="el-GR"/>
                    </a:p>
                  </a:txBody>
                  <a:tcPr/>
                </a:tc>
                <a:tc hMerge="1" vMerge="1">
                  <a:txBody>
                    <a:bodyPr/>
                    <a:lstStyle/>
                    <a:p>
                      <a:endParaRPr lang="el-GR"/>
                    </a:p>
                  </a:txBody>
                  <a:tcPr/>
                </a:tc>
                <a:tc hMerge="1" vMerge="1">
                  <a:txBody>
                    <a:bodyPr/>
                    <a:lstStyle/>
                    <a:p>
                      <a:endParaRPr lang="el-GR"/>
                    </a:p>
                  </a:txBody>
                  <a:tcPr/>
                </a:tc>
                <a:tc hMerge="1" vMerge="1">
                  <a:txBody>
                    <a:bodyPr/>
                    <a:lstStyle/>
                    <a:p>
                      <a:endParaRPr lang="el-GR"/>
                    </a:p>
                  </a:txBody>
                  <a:tcPr/>
                </a:tc>
              </a:tr>
              <a:tr h="62861">
                <a:tc gridSpan="3" vMerge="1">
                  <a:txBody>
                    <a:bodyPr/>
                    <a:lstStyle/>
                    <a:p>
                      <a:endParaRPr lang="el-GR"/>
                    </a:p>
                  </a:txBody>
                  <a:tcPr/>
                </a:tc>
                <a:tc hMerge="1" vMerge="1">
                  <a:txBody>
                    <a:bodyPr/>
                    <a:lstStyle/>
                    <a:p>
                      <a:endParaRPr lang="el-GR"/>
                    </a:p>
                  </a:txBody>
                  <a:tcPr/>
                </a:tc>
                <a:tc hMerge="1" vMerge="1">
                  <a:txBody>
                    <a:bodyPr/>
                    <a:lstStyle/>
                    <a:p>
                      <a:endParaRPr lang="el-GR"/>
                    </a:p>
                  </a:txBody>
                  <a:tcPr/>
                </a:tc>
                <a:tc gridSpan="3">
                  <a:txBody>
                    <a:bodyPr/>
                    <a:lstStyle/>
                    <a:p>
                      <a:pPr algn="ctr">
                        <a:lnSpc>
                          <a:spcPct val="115000"/>
                        </a:lnSpc>
                        <a:spcAft>
                          <a:spcPts val="0"/>
                        </a:spcAft>
                      </a:pPr>
                      <a:r>
                        <a:rPr lang="el-GR" sz="700" b="1">
                          <a:effectLst/>
                          <a:latin typeface="Calibri"/>
                          <a:ea typeface="Calibri"/>
                          <a:cs typeface="Times New Roman"/>
                        </a:rPr>
                        <a:t>23</a:t>
                      </a:r>
                      <a:endParaRPr lang="el-GR" sz="8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hMerge="1">
                  <a:txBody>
                    <a:bodyPr/>
                    <a:lstStyle/>
                    <a:p>
                      <a:endParaRPr lang="el-GR"/>
                    </a:p>
                  </a:txBody>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3">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4" vMerge="1">
                  <a:txBody>
                    <a:bodyPr/>
                    <a:lstStyle/>
                    <a:p>
                      <a:endParaRPr lang="el-GR"/>
                    </a:p>
                  </a:txBody>
                  <a:tcPr/>
                </a:tc>
                <a:tc hMerge="1" vMerge="1">
                  <a:txBody>
                    <a:bodyPr/>
                    <a:lstStyle/>
                    <a:p>
                      <a:endParaRPr lang="el-GR"/>
                    </a:p>
                  </a:txBody>
                  <a:tcPr/>
                </a:tc>
                <a:tc hMerge="1" vMerge="1">
                  <a:txBody>
                    <a:bodyPr/>
                    <a:lstStyle/>
                    <a:p>
                      <a:endParaRPr lang="el-GR"/>
                    </a:p>
                  </a:txBody>
                  <a:tcPr/>
                </a:tc>
                <a:tc hMerge="1" vMerge="1">
                  <a:txBody>
                    <a:bodyPr/>
                    <a:lstStyle/>
                    <a:p>
                      <a:endParaRPr lang="el-GR"/>
                    </a:p>
                  </a:txBody>
                  <a:tcPr/>
                </a:tc>
              </a:tr>
              <a:tr h="62861">
                <a:tc gridSpan="3" vMerge="1">
                  <a:txBody>
                    <a:bodyPr/>
                    <a:lstStyle/>
                    <a:p>
                      <a:endParaRPr lang="el-GR"/>
                    </a:p>
                  </a:txBody>
                  <a:tcPr/>
                </a:tc>
                <a:tc hMerge="1" vMerge="1">
                  <a:txBody>
                    <a:bodyPr/>
                    <a:lstStyle/>
                    <a:p>
                      <a:endParaRPr lang="el-GR"/>
                    </a:p>
                  </a:txBody>
                  <a:tcPr/>
                </a:tc>
                <a:tc hMerge="1" vMerge="1">
                  <a:txBody>
                    <a:bodyPr/>
                    <a:lstStyle/>
                    <a:p>
                      <a:endParaRPr lang="el-GR"/>
                    </a:p>
                  </a:txBody>
                  <a:tcPr/>
                </a:tc>
                <a:tc gridSpan="3">
                  <a:txBody>
                    <a:bodyPr/>
                    <a:lstStyle/>
                    <a:p>
                      <a:pPr algn="ctr">
                        <a:lnSpc>
                          <a:spcPct val="115000"/>
                        </a:lnSpc>
                        <a:spcAft>
                          <a:spcPts val="0"/>
                        </a:spcAft>
                      </a:pPr>
                      <a:r>
                        <a:rPr lang="el-GR" sz="700" b="1">
                          <a:effectLst/>
                          <a:latin typeface="Calibri"/>
                          <a:ea typeface="Calibri"/>
                          <a:cs typeface="Times New Roman"/>
                        </a:rPr>
                        <a:t>22</a:t>
                      </a:r>
                      <a:endParaRPr lang="el-GR" sz="8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hMerge="1">
                  <a:txBody>
                    <a:bodyPr/>
                    <a:lstStyle/>
                    <a:p>
                      <a:endParaRPr lang="el-GR"/>
                    </a:p>
                  </a:txBody>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3">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a:p>
                  </a:txBody>
                  <a:tcPr/>
                </a:tc>
                <a:tc gridSpan="4" vMerge="1">
                  <a:txBody>
                    <a:bodyPr/>
                    <a:lstStyle/>
                    <a:p>
                      <a:endParaRPr lang="el-GR"/>
                    </a:p>
                  </a:txBody>
                  <a:tcPr/>
                </a:tc>
                <a:tc hMerge="1" vMerge="1">
                  <a:txBody>
                    <a:bodyPr/>
                    <a:lstStyle/>
                    <a:p>
                      <a:endParaRPr lang="el-GR"/>
                    </a:p>
                  </a:txBody>
                  <a:tcPr/>
                </a:tc>
                <a:tc hMerge="1" vMerge="1">
                  <a:txBody>
                    <a:bodyPr/>
                    <a:lstStyle/>
                    <a:p>
                      <a:endParaRPr lang="el-GR"/>
                    </a:p>
                  </a:txBody>
                  <a:tcPr/>
                </a:tc>
                <a:tc hMerge="1" vMerge="1">
                  <a:txBody>
                    <a:bodyPr/>
                    <a:lstStyle/>
                    <a:p>
                      <a:endParaRPr lang="el-GR"/>
                    </a:p>
                  </a:txBody>
                  <a:tcPr/>
                </a:tc>
              </a:tr>
              <a:tr h="62861">
                <a:tc gridSpan="3" vMerge="1">
                  <a:txBody>
                    <a:bodyPr/>
                    <a:lstStyle/>
                    <a:p>
                      <a:endParaRPr lang="el-GR"/>
                    </a:p>
                  </a:txBody>
                  <a:tcPr/>
                </a:tc>
                <a:tc hMerge="1" vMerge="1">
                  <a:txBody>
                    <a:bodyPr/>
                    <a:lstStyle/>
                    <a:p>
                      <a:endParaRPr lang="el-GR"/>
                    </a:p>
                  </a:txBody>
                  <a:tcPr/>
                </a:tc>
                <a:tc hMerge="1" vMerge="1">
                  <a:txBody>
                    <a:bodyPr/>
                    <a:lstStyle/>
                    <a:p>
                      <a:endParaRPr lang="el-GR"/>
                    </a:p>
                  </a:txBody>
                  <a:tcPr/>
                </a:tc>
                <a:tc gridSpan="3">
                  <a:txBody>
                    <a:bodyPr/>
                    <a:lstStyle/>
                    <a:p>
                      <a:pPr algn="ctr">
                        <a:lnSpc>
                          <a:spcPct val="115000"/>
                        </a:lnSpc>
                        <a:spcAft>
                          <a:spcPts val="0"/>
                        </a:spcAft>
                      </a:pPr>
                      <a:r>
                        <a:rPr lang="el-GR" sz="700" b="1">
                          <a:effectLst/>
                          <a:latin typeface="Calibri"/>
                          <a:ea typeface="Calibri"/>
                          <a:cs typeface="Times New Roman"/>
                        </a:rPr>
                        <a:t>21</a:t>
                      </a:r>
                      <a:endParaRPr lang="el-GR" sz="800">
                        <a:effectLst/>
                        <a:latin typeface="Calibri"/>
                        <a:ea typeface="Calibri"/>
                        <a:cs typeface="Times New Roman"/>
                      </a:endParaRPr>
                    </a:p>
                  </a:txBody>
                  <a:tcPr marL="30747" marR="30747"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hMerge="1">
                  <a:txBody>
                    <a:bodyPr/>
                    <a:lstStyle/>
                    <a:p>
                      <a:endParaRPr lang="el-GR"/>
                    </a:p>
                  </a:txBody>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dirty="0">
                          <a:effectLst/>
                          <a:latin typeface="Calibri"/>
                          <a:ea typeface="Calibri"/>
                          <a:cs typeface="Times New Roman"/>
                        </a:rPr>
                        <a:t> </a:t>
                      </a:r>
                      <a:endParaRPr lang="el-GR" sz="800" dirty="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3">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a:effectLst/>
                          <a:latin typeface="Calibri"/>
                          <a:ea typeface="Calibri"/>
                          <a:cs typeface="Times New Roman"/>
                        </a:rPr>
                        <a:t> </a:t>
                      </a:r>
                      <a:endParaRPr lang="el-GR" sz="80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0"/>
                        </a:spcAft>
                      </a:pPr>
                      <a:r>
                        <a:rPr lang="el-GR" sz="600" b="1" dirty="0">
                          <a:effectLst/>
                          <a:latin typeface="Calibri"/>
                          <a:ea typeface="Calibri"/>
                          <a:cs typeface="Times New Roman"/>
                        </a:rPr>
                        <a:t> </a:t>
                      </a:r>
                      <a:endParaRPr lang="el-GR" sz="800" dirty="0">
                        <a:effectLst/>
                        <a:latin typeface="Calibri"/>
                        <a:ea typeface="Calibri"/>
                        <a:cs typeface="Times New Roman"/>
                      </a:endParaRPr>
                    </a:p>
                  </a:txBody>
                  <a:tcPr marL="30747" marR="30747"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4" vMerge="1">
                  <a:txBody>
                    <a:bodyPr/>
                    <a:lstStyle/>
                    <a:p>
                      <a:endParaRPr lang="el-GR"/>
                    </a:p>
                  </a:txBody>
                  <a:tcPr/>
                </a:tc>
                <a:tc hMerge="1" vMerge="1">
                  <a:txBody>
                    <a:bodyPr/>
                    <a:lstStyle/>
                    <a:p>
                      <a:endParaRPr lang="el-GR"/>
                    </a:p>
                  </a:txBody>
                  <a:tcPr/>
                </a:tc>
                <a:tc hMerge="1" vMerge="1">
                  <a:txBody>
                    <a:bodyPr/>
                    <a:lstStyle/>
                    <a:p>
                      <a:endParaRPr lang="el-GR"/>
                    </a:p>
                  </a:txBody>
                  <a:tcPr/>
                </a:tc>
                <a:tc hMerge="1" vMerge="1">
                  <a:txBody>
                    <a:bodyPr/>
                    <a:lstStyle/>
                    <a:p>
                      <a:endParaRPr lang="el-GR"/>
                    </a:p>
                  </a:txBody>
                  <a:tcPr/>
                </a:tc>
              </a:tr>
            </a:tbl>
          </a:graphicData>
        </a:graphic>
      </p:graphicFrame>
    </p:spTree>
    <p:extLst>
      <p:ext uri="{BB962C8B-B14F-4D97-AF65-F5344CB8AC3E}">
        <p14:creationId xmlns:p14="http://schemas.microsoft.com/office/powerpoint/2010/main" val="88440468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Ορθογώνιο 1"/>
          <p:cNvSpPr>
            <a:spLocks noChangeArrowheads="1"/>
          </p:cNvSpPr>
          <p:nvPr/>
        </p:nvSpPr>
        <p:spPr bwMode="auto">
          <a:xfrm>
            <a:off x="685800" y="381000"/>
            <a:ext cx="6096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3" algn="ctr" eaLnBrk="1" hangingPunct="1">
              <a:spcBef>
                <a:spcPct val="0"/>
              </a:spcBef>
              <a:buFontTx/>
              <a:buNone/>
            </a:pPr>
            <a:r>
              <a:rPr lang="el-GR" altLang="el-GR" sz="2800" b="1" dirty="0">
                <a:solidFill>
                  <a:srgbClr val="C00000"/>
                </a:solidFill>
                <a:latin typeface="Arial" charset="0"/>
              </a:rPr>
              <a:t>Πως αποκτάται η επίδοση</a:t>
            </a:r>
            <a:endParaRPr lang="el-GR" altLang="el-GR" sz="2400" b="1" dirty="0">
              <a:solidFill>
                <a:srgbClr val="C00000"/>
              </a:solidFill>
              <a:latin typeface="Arial" charset="0"/>
            </a:endParaRPr>
          </a:p>
        </p:txBody>
      </p:sp>
      <p:pic>
        <p:nvPicPr>
          <p:cNvPr id="5017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52736"/>
            <a:ext cx="8955087" cy="526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603146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838200" y="328613"/>
            <a:ext cx="7772400" cy="147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Font typeface="Arial" charset="0"/>
              <a:buChar char="•"/>
              <a:tabLst>
                <a:tab pos="173038" algn="l"/>
              </a:tabLst>
              <a:defRPr sz="3200">
                <a:solidFill>
                  <a:schemeClr val="tx1"/>
                </a:solidFill>
                <a:latin typeface="Calibri" pitchFamily="34" charset="0"/>
              </a:defRPr>
            </a:lvl1pPr>
            <a:lvl2pPr marL="742950" indent="-285750" eaLnBrk="0" hangingPunct="0">
              <a:spcBef>
                <a:spcPct val="20000"/>
              </a:spcBef>
              <a:buFont typeface="Arial" charset="0"/>
              <a:buChar char="–"/>
              <a:tabLst>
                <a:tab pos="173038" algn="l"/>
              </a:tabLst>
              <a:defRPr sz="2800">
                <a:solidFill>
                  <a:schemeClr val="tx1"/>
                </a:solidFill>
                <a:latin typeface="Calibri" pitchFamily="34" charset="0"/>
              </a:defRPr>
            </a:lvl2pPr>
            <a:lvl3pPr marL="1143000" indent="-228600" eaLnBrk="0" hangingPunct="0">
              <a:spcBef>
                <a:spcPct val="20000"/>
              </a:spcBef>
              <a:buFont typeface="Arial" charset="0"/>
              <a:buChar char="•"/>
              <a:tabLst>
                <a:tab pos="173038" algn="l"/>
              </a:tabLst>
              <a:defRPr sz="2400">
                <a:solidFill>
                  <a:schemeClr val="tx1"/>
                </a:solidFill>
                <a:latin typeface="Calibri" pitchFamily="34" charset="0"/>
              </a:defRPr>
            </a:lvl3pPr>
            <a:lvl4pPr marL="1600200" indent="-228600" eaLnBrk="0" hangingPunct="0">
              <a:spcBef>
                <a:spcPct val="20000"/>
              </a:spcBef>
              <a:buFont typeface="Arial" charset="0"/>
              <a:buChar char="–"/>
              <a:tabLst>
                <a:tab pos="173038" algn="l"/>
              </a:tabLst>
              <a:defRPr sz="2000">
                <a:solidFill>
                  <a:schemeClr val="tx1"/>
                </a:solidFill>
                <a:latin typeface="Calibri" pitchFamily="34" charset="0"/>
              </a:defRPr>
            </a:lvl4pPr>
            <a:lvl5pPr marL="2057400" indent="-228600" eaLnBrk="0" hangingPunct="0">
              <a:spcBef>
                <a:spcPct val="20000"/>
              </a:spcBef>
              <a:buFont typeface="Arial" charset="0"/>
              <a:buChar char="»"/>
              <a:tabLst>
                <a:tab pos="173038"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tabLst>
                <a:tab pos="173038"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tabLst>
                <a:tab pos="173038"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tabLst>
                <a:tab pos="173038"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tabLst>
                <a:tab pos="173038" algn="l"/>
              </a:tabLst>
              <a:defRPr sz="2000">
                <a:solidFill>
                  <a:schemeClr val="tx1"/>
                </a:solidFill>
                <a:latin typeface="Calibri" pitchFamily="34" charset="0"/>
              </a:defRPr>
            </a:lvl9pPr>
          </a:lstStyle>
          <a:p>
            <a:pPr eaLnBrk="1" hangingPunct="1">
              <a:spcBef>
                <a:spcPct val="0"/>
              </a:spcBef>
              <a:buFontTx/>
              <a:buChar char="•"/>
            </a:pPr>
            <a:r>
              <a:rPr lang="el-GR" altLang="el-GR" sz="2400">
                <a:ea typeface="Times New Roman" pitchFamily="18" charset="0"/>
                <a:cs typeface="Calibri" pitchFamily="34" charset="0"/>
              </a:rPr>
              <a:t>Με την εφαρμογή σωστής ποσοστιαίας αναλογίας των παραγόντων της προπόνησης, σύμφωνα με την περίοδο της προπόνησης (φυσική          τεχν-τακτική</a:t>
            </a:r>
            <a:r>
              <a:rPr lang="en-US" altLang="el-GR" sz="2400">
                <a:ea typeface="Times New Roman" pitchFamily="18" charset="0"/>
                <a:cs typeface="Calibri" pitchFamily="34" charset="0"/>
              </a:rPr>
              <a:t>,</a:t>
            </a:r>
            <a:r>
              <a:rPr lang="el-GR" altLang="el-GR" sz="2400">
                <a:ea typeface="Times New Roman" pitchFamily="18" charset="0"/>
                <a:cs typeface="Calibri" pitchFamily="34" charset="0"/>
              </a:rPr>
              <a:t>           ειδική              )</a:t>
            </a:r>
            <a:endParaRPr lang="el-GR" altLang="el-GR" sz="1200">
              <a:latin typeface="Arial" charset="0"/>
              <a:ea typeface="Times New Roman" pitchFamily="18" charset="0"/>
            </a:endParaRPr>
          </a:p>
          <a:p>
            <a:pPr>
              <a:spcBef>
                <a:spcPct val="0"/>
              </a:spcBef>
              <a:buFontTx/>
              <a:buNone/>
            </a:pPr>
            <a:endParaRPr lang="el-GR" altLang="el-GR" sz="1800">
              <a:latin typeface="Arial" charset="0"/>
              <a:ea typeface="Times New Roman" pitchFamily="18" charset="0"/>
            </a:endParaRPr>
          </a:p>
        </p:txBody>
      </p:sp>
      <p:pic>
        <p:nvPicPr>
          <p:cNvPr id="51203" name="Εικόνα 56"/>
          <p:cNvPicPr>
            <a:picLocks noChangeAspect="1" noChangeArrowheads="1"/>
          </p:cNvPicPr>
          <p:nvPr/>
        </p:nvPicPr>
        <p:blipFill>
          <a:blip r:embed="rId2">
            <a:lum bright="-20000"/>
            <a:extLst>
              <a:ext uri="{28A0092B-C50C-407E-A947-70E740481C1C}">
                <a14:useLocalDpi xmlns:a14="http://schemas.microsoft.com/office/drawing/2010/main" val="0"/>
              </a:ext>
            </a:extLst>
          </a:blip>
          <a:srcRect l="6856" t="11642" r="14966" b="6174"/>
          <a:stretch>
            <a:fillRect/>
          </a:stretch>
        </p:blipFill>
        <p:spPr bwMode="auto">
          <a:xfrm>
            <a:off x="1327150" y="1804988"/>
            <a:ext cx="648176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Rectangle 3"/>
          <p:cNvSpPr>
            <a:spLocks noChangeArrowheads="1"/>
          </p:cNvSpPr>
          <p:nvPr/>
        </p:nvSpPr>
        <p:spPr bwMode="auto">
          <a:xfrm>
            <a:off x="1828800" y="19716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Font typeface="Arial" charset="0"/>
              <a:buChar char="•"/>
              <a:tabLst>
                <a:tab pos="173038" algn="l"/>
              </a:tabLst>
              <a:defRPr sz="3200">
                <a:solidFill>
                  <a:schemeClr val="tx1"/>
                </a:solidFill>
                <a:latin typeface="Calibri" pitchFamily="34" charset="0"/>
              </a:defRPr>
            </a:lvl1pPr>
            <a:lvl2pPr marL="742950" indent="-285750" eaLnBrk="0" hangingPunct="0">
              <a:spcBef>
                <a:spcPct val="20000"/>
              </a:spcBef>
              <a:buFont typeface="Arial" charset="0"/>
              <a:buChar char="–"/>
              <a:tabLst>
                <a:tab pos="173038" algn="l"/>
              </a:tabLst>
              <a:defRPr sz="2800">
                <a:solidFill>
                  <a:schemeClr val="tx1"/>
                </a:solidFill>
                <a:latin typeface="Calibri" pitchFamily="34" charset="0"/>
              </a:defRPr>
            </a:lvl2pPr>
            <a:lvl3pPr marL="1143000" indent="-228600" eaLnBrk="0" hangingPunct="0">
              <a:spcBef>
                <a:spcPct val="20000"/>
              </a:spcBef>
              <a:buFont typeface="Arial" charset="0"/>
              <a:buChar char="•"/>
              <a:tabLst>
                <a:tab pos="173038" algn="l"/>
              </a:tabLst>
              <a:defRPr sz="2400">
                <a:solidFill>
                  <a:schemeClr val="tx1"/>
                </a:solidFill>
                <a:latin typeface="Calibri" pitchFamily="34" charset="0"/>
              </a:defRPr>
            </a:lvl3pPr>
            <a:lvl4pPr marL="1600200" indent="-228600" eaLnBrk="0" hangingPunct="0">
              <a:spcBef>
                <a:spcPct val="20000"/>
              </a:spcBef>
              <a:buFont typeface="Arial" charset="0"/>
              <a:buChar char="–"/>
              <a:tabLst>
                <a:tab pos="173038" algn="l"/>
              </a:tabLst>
              <a:defRPr sz="2000">
                <a:solidFill>
                  <a:schemeClr val="tx1"/>
                </a:solidFill>
                <a:latin typeface="Calibri" pitchFamily="34" charset="0"/>
              </a:defRPr>
            </a:lvl4pPr>
            <a:lvl5pPr marL="2057400" indent="-228600" eaLnBrk="0" hangingPunct="0">
              <a:spcBef>
                <a:spcPct val="20000"/>
              </a:spcBef>
              <a:buFont typeface="Arial" charset="0"/>
              <a:buChar char="»"/>
              <a:tabLst>
                <a:tab pos="173038"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tabLst>
                <a:tab pos="173038"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tabLst>
                <a:tab pos="173038"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tabLst>
                <a:tab pos="173038"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tabLst>
                <a:tab pos="173038" algn="l"/>
              </a:tabLst>
              <a:defRPr sz="2000">
                <a:solidFill>
                  <a:schemeClr val="tx1"/>
                </a:solidFill>
                <a:latin typeface="Calibri" pitchFamily="34" charset="0"/>
              </a:defRPr>
            </a:lvl9pPr>
          </a:lstStyle>
          <a:p>
            <a:pPr eaLnBrk="1" hangingPunct="1">
              <a:spcBef>
                <a:spcPct val="0"/>
              </a:spcBef>
              <a:buFontTx/>
              <a:buNone/>
            </a:pPr>
            <a:endParaRPr lang="el-GR" altLang="el-GR" sz="1800">
              <a:latin typeface="Arial" charset="0"/>
            </a:endParaRPr>
          </a:p>
        </p:txBody>
      </p:sp>
      <p:sp>
        <p:nvSpPr>
          <p:cNvPr id="6" name="Ορθογώνιο 5"/>
          <p:cNvSpPr/>
          <p:nvPr/>
        </p:nvSpPr>
        <p:spPr>
          <a:xfrm>
            <a:off x="3657600" y="1219200"/>
            <a:ext cx="304800" cy="228600"/>
          </a:xfrm>
          <a:prstGeom prst="rect">
            <a:avLst/>
          </a:prstGeom>
          <a:solidFill>
            <a:srgbClr val="896EFA"/>
          </a:solidFill>
          <a:ln>
            <a:solidFill>
              <a:srgbClr val="5076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7" name="Ορθογώνιο 6"/>
          <p:cNvSpPr/>
          <p:nvPr/>
        </p:nvSpPr>
        <p:spPr>
          <a:xfrm>
            <a:off x="6086475" y="1179513"/>
            <a:ext cx="304800" cy="228600"/>
          </a:xfrm>
          <a:prstGeom prst="rect">
            <a:avLst/>
          </a:prstGeom>
          <a:solidFill>
            <a:srgbClr val="7E042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8" name="Ορθογώνιο 7"/>
          <p:cNvSpPr/>
          <p:nvPr/>
        </p:nvSpPr>
        <p:spPr>
          <a:xfrm>
            <a:off x="7504113" y="1206500"/>
            <a:ext cx="304800" cy="228600"/>
          </a:xfrm>
          <a:prstGeom prst="rect">
            <a:avLst/>
          </a:prstGeom>
          <a:solidFill>
            <a:srgbClr val="ECEC9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3405037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Τίτλος 1"/>
          <p:cNvSpPr>
            <a:spLocks noGrp="1"/>
          </p:cNvSpPr>
          <p:nvPr>
            <p:ph type="title"/>
          </p:nvPr>
        </p:nvSpPr>
        <p:spPr>
          <a:xfrm>
            <a:off x="457200" y="12700"/>
            <a:ext cx="8229600" cy="1143000"/>
          </a:xfrm>
        </p:spPr>
        <p:txBody>
          <a:bodyPr/>
          <a:lstStyle/>
          <a:p>
            <a:r>
              <a:rPr lang="el-GR" altLang="el-GR" b="1" dirty="0" smtClean="0">
                <a:solidFill>
                  <a:srgbClr val="C00000"/>
                </a:solidFill>
              </a:rPr>
              <a:t>ΠΡΟΠΟΝΗΣΗ</a:t>
            </a:r>
          </a:p>
        </p:txBody>
      </p:sp>
      <p:sp>
        <p:nvSpPr>
          <p:cNvPr id="12291" name="Θέση περιεχομένου 2"/>
          <p:cNvSpPr>
            <a:spLocks noGrp="1"/>
          </p:cNvSpPr>
          <p:nvPr>
            <p:ph idx="1"/>
          </p:nvPr>
        </p:nvSpPr>
        <p:spPr>
          <a:xfrm>
            <a:off x="125413" y="990600"/>
            <a:ext cx="8991600" cy="5867400"/>
          </a:xfrm>
        </p:spPr>
        <p:txBody>
          <a:bodyPr>
            <a:normAutofit/>
          </a:bodyPr>
          <a:lstStyle/>
          <a:p>
            <a:r>
              <a:rPr lang="el-GR" altLang="el-GR" sz="2400" dirty="0" smtClean="0"/>
              <a:t>Αθλητική προπόνηση είναι μια σύνθετη διαδικασία ενεργειών για την επίτευξη μιας συγκεκριμένης αθλητικής ικανότητας απόδοσης και την εμφάνισή της σε αθλητικές καταστάσεις, ιδιαίτερα σε αθλητικούς αγώνες (</a:t>
            </a:r>
            <a:r>
              <a:rPr lang="el-GR" altLang="el-GR" sz="2400" dirty="0" err="1" smtClean="0"/>
              <a:t>Martin</a:t>
            </a:r>
            <a:r>
              <a:rPr lang="el-GR" altLang="el-GR" sz="2400" dirty="0" smtClean="0"/>
              <a:t> 1995).</a:t>
            </a:r>
          </a:p>
          <a:p>
            <a:r>
              <a:rPr lang="el-GR" altLang="el-GR" sz="2400" dirty="0" smtClean="0"/>
              <a:t>Είναι μια σύνθετη διαδικασία που έχει σαν σκοπό τη βελτίωση της απόδοσης στα σπορ θέτοντας συγκεκριμένους στόχους που επιτυγχάνονται μέσω προγραμματισμένων ενεργειών (</a:t>
            </a:r>
            <a:r>
              <a:rPr lang="en-US" altLang="el-GR" sz="2400" dirty="0" smtClean="0"/>
              <a:t>Beyer, 1987).</a:t>
            </a:r>
          </a:p>
          <a:p>
            <a:r>
              <a:rPr lang="el-GR" altLang="el-GR" sz="2400" dirty="0" smtClean="0"/>
              <a:t>Μεθοδική διαδικασία, που αποσκοπεί ή επιφέρει αλλαγές στην κατάσταση  των σύνθετων αθλητικών ικανοτήτων απόδοσης (φυσικής κατάστασης, κινητικών-τεχνικών, τακτικών, ψυχικών)</a:t>
            </a:r>
            <a:r>
              <a:rPr lang="en-US" altLang="el-GR" sz="2400" dirty="0" smtClean="0"/>
              <a:t>(</a:t>
            </a:r>
            <a:r>
              <a:rPr lang="en-US" altLang="el-GR" sz="2400" dirty="0" err="1" smtClean="0"/>
              <a:t>Zintl</a:t>
            </a:r>
            <a:r>
              <a:rPr lang="en-US" altLang="el-GR" sz="2400" dirty="0" smtClean="0"/>
              <a:t>).</a:t>
            </a:r>
          </a:p>
          <a:p>
            <a:r>
              <a:rPr lang="el-GR" altLang="el-GR" sz="2400" dirty="0" smtClean="0"/>
              <a:t>Μια συγκεντρωτική έννοια, που περιλαμβάνει όλα τα μέτρα για τη διαδικασία αύξησης, σταθεροποίησης και εν μέρει επίσης μείωσης της αθλητικής επίδοσης. (</a:t>
            </a:r>
            <a:r>
              <a:rPr lang="el-GR" altLang="el-GR" sz="2400" dirty="0" err="1" smtClean="0"/>
              <a:t>Grosser</a:t>
            </a:r>
            <a:r>
              <a:rPr lang="el-GR" altLang="el-GR" sz="2400" dirty="0" smtClean="0"/>
              <a:t>).</a:t>
            </a:r>
          </a:p>
        </p:txBody>
      </p:sp>
    </p:spTree>
    <p:extLst>
      <p:ext uri="{BB962C8B-B14F-4D97-AF65-F5344CB8AC3E}">
        <p14:creationId xmlns:p14="http://schemas.microsoft.com/office/powerpoint/2010/main" val="282374264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457200" y="374650"/>
            <a:ext cx="8305800" cy="123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Font typeface="Arial" charset="0"/>
              <a:buChar char="•"/>
              <a:tabLst>
                <a:tab pos="173038" algn="l"/>
              </a:tabLst>
              <a:defRPr sz="3200">
                <a:solidFill>
                  <a:schemeClr val="tx1"/>
                </a:solidFill>
                <a:latin typeface="Calibri" pitchFamily="34" charset="0"/>
              </a:defRPr>
            </a:lvl1pPr>
            <a:lvl2pPr marL="742950" indent="-285750" eaLnBrk="0" hangingPunct="0">
              <a:spcBef>
                <a:spcPct val="20000"/>
              </a:spcBef>
              <a:buFont typeface="Arial" charset="0"/>
              <a:buChar char="–"/>
              <a:tabLst>
                <a:tab pos="173038" algn="l"/>
              </a:tabLst>
              <a:defRPr sz="2800">
                <a:solidFill>
                  <a:schemeClr val="tx1"/>
                </a:solidFill>
                <a:latin typeface="Calibri" pitchFamily="34" charset="0"/>
              </a:defRPr>
            </a:lvl2pPr>
            <a:lvl3pPr marL="1143000" indent="-228600" eaLnBrk="0" hangingPunct="0">
              <a:spcBef>
                <a:spcPct val="20000"/>
              </a:spcBef>
              <a:buFont typeface="Arial" charset="0"/>
              <a:buChar char="•"/>
              <a:tabLst>
                <a:tab pos="173038" algn="l"/>
              </a:tabLst>
              <a:defRPr sz="2400">
                <a:solidFill>
                  <a:schemeClr val="tx1"/>
                </a:solidFill>
                <a:latin typeface="Calibri" pitchFamily="34" charset="0"/>
              </a:defRPr>
            </a:lvl3pPr>
            <a:lvl4pPr marL="1600200" indent="-228600" eaLnBrk="0" hangingPunct="0">
              <a:spcBef>
                <a:spcPct val="20000"/>
              </a:spcBef>
              <a:buFont typeface="Arial" charset="0"/>
              <a:buChar char="–"/>
              <a:tabLst>
                <a:tab pos="173038" algn="l"/>
              </a:tabLst>
              <a:defRPr sz="2000">
                <a:solidFill>
                  <a:schemeClr val="tx1"/>
                </a:solidFill>
                <a:latin typeface="Calibri" pitchFamily="34" charset="0"/>
              </a:defRPr>
            </a:lvl4pPr>
            <a:lvl5pPr marL="2057400" indent="-228600" eaLnBrk="0" hangingPunct="0">
              <a:spcBef>
                <a:spcPct val="20000"/>
              </a:spcBef>
              <a:buFont typeface="Arial" charset="0"/>
              <a:buChar char="»"/>
              <a:tabLst>
                <a:tab pos="173038"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tabLst>
                <a:tab pos="173038"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tabLst>
                <a:tab pos="173038"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tabLst>
                <a:tab pos="173038"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tabLst>
                <a:tab pos="173038" algn="l"/>
              </a:tabLst>
              <a:defRPr sz="2000">
                <a:solidFill>
                  <a:schemeClr val="tx1"/>
                </a:solidFill>
                <a:latin typeface="Calibri" pitchFamily="34" charset="0"/>
              </a:defRPr>
            </a:lvl9pPr>
          </a:lstStyle>
          <a:p>
            <a:pPr eaLnBrk="1" hangingPunct="1">
              <a:spcBef>
                <a:spcPct val="0"/>
              </a:spcBef>
              <a:buFontTx/>
              <a:buChar char="•"/>
            </a:pPr>
            <a:r>
              <a:rPr lang="el-GR" altLang="el-GR" sz="2800">
                <a:ea typeface="Times New Roman" pitchFamily="18" charset="0"/>
                <a:cs typeface="Calibri" pitchFamily="34" charset="0"/>
              </a:rPr>
              <a:t>Διαμέσου μεγάλου ετήσιου όγκου προπόνησης 1.000- 1.200 ώρες το χρόνο.</a:t>
            </a:r>
            <a:endParaRPr lang="el-GR" altLang="el-GR" sz="800">
              <a:latin typeface="Arial" charset="0"/>
              <a:ea typeface="Times New Roman" pitchFamily="18" charset="0"/>
            </a:endParaRPr>
          </a:p>
          <a:p>
            <a:pPr>
              <a:spcBef>
                <a:spcPct val="0"/>
              </a:spcBef>
              <a:buFontTx/>
              <a:buNone/>
            </a:pPr>
            <a:endParaRPr lang="el-GR" altLang="el-GR" sz="1800">
              <a:latin typeface="Arial" charset="0"/>
              <a:ea typeface="Times New Roman" pitchFamily="18" charset="0"/>
            </a:endParaRPr>
          </a:p>
        </p:txBody>
      </p:sp>
      <p:pic>
        <p:nvPicPr>
          <p:cNvPr id="52227" name="Εικόνα 55"/>
          <p:cNvPicPr>
            <a:picLocks noChangeAspect="1" noChangeArrowheads="1"/>
          </p:cNvPicPr>
          <p:nvPr/>
        </p:nvPicPr>
        <p:blipFill>
          <a:blip r:embed="rId2">
            <a:lum bright="-24000"/>
            <a:extLst>
              <a:ext uri="{28A0092B-C50C-407E-A947-70E740481C1C}">
                <a14:useLocalDpi xmlns:a14="http://schemas.microsoft.com/office/drawing/2010/main" val="0"/>
              </a:ext>
            </a:extLst>
          </a:blip>
          <a:srcRect/>
          <a:stretch>
            <a:fillRect/>
          </a:stretch>
        </p:blipFill>
        <p:spPr bwMode="auto">
          <a:xfrm>
            <a:off x="1676400" y="2133600"/>
            <a:ext cx="6477000" cy="448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Rectangle 3"/>
          <p:cNvSpPr>
            <a:spLocks noChangeArrowheads="1"/>
          </p:cNvSpPr>
          <p:nvPr/>
        </p:nvSpPr>
        <p:spPr bwMode="auto">
          <a:xfrm>
            <a:off x="2286000" y="1962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Font typeface="Arial" charset="0"/>
              <a:buChar char="•"/>
              <a:tabLst>
                <a:tab pos="173038" algn="l"/>
              </a:tabLst>
              <a:defRPr sz="3200">
                <a:solidFill>
                  <a:schemeClr val="tx1"/>
                </a:solidFill>
                <a:latin typeface="Calibri" pitchFamily="34" charset="0"/>
              </a:defRPr>
            </a:lvl1pPr>
            <a:lvl2pPr marL="742950" indent="-285750" eaLnBrk="0" hangingPunct="0">
              <a:spcBef>
                <a:spcPct val="20000"/>
              </a:spcBef>
              <a:buFont typeface="Arial" charset="0"/>
              <a:buChar char="–"/>
              <a:tabLst>
                <a:tab pos="173038" algn="l"/>
              </a:tabLst>
              <a:defRPr sz="2800">
                <a:solidFill>
                  <a:schemeClr val="tx1"/>
                </a:solidFill>
                <a:latin typeface="Calibri" pitchFamily="34" charset="0"/>
              </a:defRPr>
            </a:lvl2pPr>
            <a:lvl3pPr marL="1143000" indent="-228600" eaLnBrk="0" hangingPunct="0">
              <a:spcBef>
                <a:spcPct val="20000"/>
              </a:spcBef>
              <a:buFont typeface="Arial" charset="0"/>
              <a:buChar char="•"/>
              <a:tabLst>
                <a:tab pos="173038" algn="l"/>
              </a:tabLst>
              <a:defRPr sz="2400">
                <a:solidFill>
                  <a:schemeClr val="tx1"/>
                </a:solidFill>
                <a:latin typeface="Calibri" pitchFamily="34" charset="0"/>
              </a:defRPr>
            </a:lvl3pPr>
            <a:lvl4pPr marL="1600200" indent="-228600" eaLnBrk="0" hangingPunct="0">
              <a:spcBef>
                <a:spcPct val="20000"/>
              </a:spcBef>
              <a:buFont typeface="Arial" charset="0"/>
              <a:buChar char="–"/>
              <a:tabLst>
                <a:tab pos="173038" algn="l"/>
              </a:tabLst>
              <a:defRPr sz="2000">
                <a:solidFill>
                  <a:schemeClr val="tx1"/>
                </a:solidFill>
                <a:latin typeface="Calibri" pitchFamily="34" charset="0"/>
              </a:defRPr>
            </a:lvl4pPr>
            <a:lvl5pPr marL="2057400" indent="-228600" eaLnBrk="0" hangingPunct="0">
              <a:spcBef>
                <a:spcPct val="20000"/>
              </a:spcBef>
              <a:buFont typeface="Arial" charset="0"/>
              <a:buChar char="»"/>
              <a:tabLst>
                <a:tab pos="173038"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tabLst>
                <a:tab pos="173038"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tabLst>
                <a:tab pos="173038"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tabLst>
                <a:tab pos="173038"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tabLst>
                <a:tab pos="173038" algn="l"/>
              </a:tabLst>
              <a:defRPr sz="2000">
                <a:solidFill>
                  <a:schemeClr val="tx1"/>
                </a:solidFill>
                <a:latin typeface="Calibri" pitchFamily="34" charset="0"/>
              </a:defRPr>
            </a:lvl9pPr>
          </a:lstStyle>
          <a:p>
            <a:pPr eaLnBrk="1" hangingPunct="1">
              <a:spcBef>
                <a:spcPct val="0"/>
              </a:spcBef>
              <a:buFontTx/>
              <a:buNone/>
            </a:pPr>
            <a:endParaRPr lang="el-GR" altLang="el-GR" sz="1800">
              <a:latin typeface="Arial" charset="0"/>
            </a:endParaRPr>
          </a:p>
        </p:txBody>
      </p:sp>
    </p:spTree>
    <p:extLst>
      <p:ext uri="{BB962C8B-B14F-4D97-AF65-F5344CB8AC3E}">
        <p14:creationId xmlns:p14="http://schemas.microsoft.com/office/powerpoint/2010/main" val="42767557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0394642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1.5|1.4"/>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376</TotalTime>
  <Words>5592</Words>
  <Application>Microsoft Office PowerPoint</Application>
  <PresentationFormat>Προβολή στην οθόνη (4:3)</PresentationFormat>
  <Paragraphs>1875</Paragraphs>
  <Slides>91</Slides>
  <Notes>2</Notes>
  <HiddenSlides>0</HiddenSlides>
  <MMClips>0</MMClips>
  <ScaleCrop>false</ScaleCrop>
  <HeadingPairs>
    <vt:vector size="4" baseType="variant">
      <vt:variant>
        <vt:lpstr>Θέμα</vt:lpstr>
      </vt:variant>
      <vt:variant>
        <vt:i4>1</vt:i4>
      </vt:variant>
      <vt:variant>
        <vt:lpstr>Τίτλοι διαφανειών</vt:lpstr>
      </vt:variant>
      <vt:variant>
        <vt:i4>91</vt:i4>
      </vt:variant>
    </vt:vector>
  </HeadingPairs>
  <TitlesOfParts>
    <vt:vector size="92" baseType="lpstr">
      <vt:lpstr>Θέμα του Office</vt:lpstr>
      <vt:lpstr>Παρουσίαση του PowerPoint</vt:lpstr>
      <vt:lpstr>ΠΕΡΙΕΧΟΜΕΝΑ</vt:lpstr>
      <vt:lpstr>Παρουσίαση του PowerPoint</vt:lpstr>
      <vt:lpstr> ΠΡΟΠΟΝΗΤΙΚΗ</vt:lpstr>
      <vt:lpstr>Παρουσίαση του PowerPoint</vt:lpstr>
      <vt:lpstr>Προπονητική διαδικασία</vt:lpstr>
      <vt:lpstr>Παράγοντες που επηρεάζουν τους χειρισμούς του προπονητή (Martin, 1995).</vt:lpstr>
      <vt:lpstr>Ποια είναι η  σχέση μεταξύ της αθλητικής επιστήμης με τους προπονητές;</vt:lpstr>
      <vt:lpstr>ΠΡΟΠΟΝΗΣΗ</vt:lpstr>
      <vt:lpstr>Στόχος της αθλητικής προπόνησης</vt:lpstr>
      <vt:lpstr>Παρουσίαση του PowerPoint</vt:lpstr>
      <vt:lpstr>Περιεχόμενα προπόνησης  Οι Κινητικές δραστηριότητες (ασκήσεις) που χρησιμοποιούνται στην προπόνηση, για να επιτευχθούν οι προπονητικοί στόχοι. Διακρίνονται σε:   </vt:lpstr>
      <vt:lpstr>Παρουσίαση του PowerPoint</vt:lpstr>
      <vt:lpstr>Δομή των παραγόντων της αθλητικής επίδοσης.</vt:lpstr>
      <vt:lpstr>Προπονητικός έλεγχος</vt:lpstr>
      <vt:lpstr>Προπονητικό πρωτόκολλο</vt:lpstr>
      <vt:lpstr>Σχεδιασμός της προπόνησης </vt:lpstr>
      <vt:lpstr>Φάσεις και στάδια της μακρόχρονης προπονητικής διαδικασίας (Κέλλης κ.α., 1995)</vt:lpstr>
      <vt:lpstr>Η καθοδήγηση  της προπονητικής διαδικασίας</vt:lpstr>
      <vt:lpstr>Στάδια καθοδήγησης της προπονητικής διαδικασίας.</vt:lpstr>
      <vt:lpstr>Προπονητική επιβάρυνση</vt:lpstr>
      <vt:lpstr>Στοιχεία επιβάρυνσης  (συστατικά χαρακτηριστικά της επιβάρυνσης)</vt:lpstr>
      <vt:lpstr>Παρουσίαση του PowerPoint</vt:lpstr>
      <vt:lpstr>Πυκνότητα ερεθίσματος (επιβάρυνσης)</vt:lpstr>
      <vt:lpstr>Προπονητική προσαρμογή</vt:lpstr>
      <vt:lpstr>Παρουσίαση του PowerPoint</vt:lpstr>
      <vt:lpstr>Η προπόνηση ως αίτιο-αποτέλεσμα</vt:lpstr>
      <vt:lpstr>Μυϊκές και νευρικές προσαρμογές κατά την προπόνηση δύναμης (Sale, 1988).</vt:lpstr>
      <vt:lpstr>Προπονητική επιβάρυνση</vt:lpstr>
      <vt:lpstr>Στοιχεία επιβάρυνσης  (συστατικά χαρακτηριστικά της επιβάρυνσης)</vt:lpstr>
      <vt:lpstr>Παρουσίαση του PowerPoint</vt:lpstr>
      <vt:lpstr>Προπονητική προσαρμογή</vt:lpstr>
      <vt:lpstr>Παρουσίαση του PowerPoint</vt:lpstr>
      <vt:lpstr>Σύνδρομο προσαρμογής  Selye</vt:lpstr>
      <vt:lpstr>Η προπόνηση ως αίτιο-αποτέλεσμα</vt:lpstr>
      <vt:lpstr>Μυϊκές και νευρικές προσαρμογές κατά την προπόνηση δύναμης (Sale, 1988).</vt:lpstr>
      <vt:lpstr>Προσαρμογή</vt:lpstr>
      <vt:lpstr>Επίπεδο προσαρμογών στα λειτουργικά συστήματα μετά από επαναλαμβανόμενα προπονητικά ερεθίσματα (Weineck, 1994)</vt:lpstr>
      <vt:lpstr>ΒΙΟΛΟΓΙΚΟΙ ΝΟΜΟΙ ΠΑΝΩ ΣΤΟΥΣ ΟΠΟΙΟΥΣ ΒΑΣΙΖΕΤΑΙ Η ΠΡΟΠΟΝΗΣΗ 1. Ομοιοστασία: </vt:lpstr>
      <vt:lpstr>2. Κανόνας της διαβάθμισης των προπονητικών ερεθισμάτων (βαθμίδες επιβάρυνσης)</vt:lpstr>
      <vt:lpstr>3. Παραβολική καμπύλη</vt:lpstr>
      <vt:lpstr>Παρουσίαση του PowerPoint</vt:lpstr>
      <vt:lpstr>4. Υπερσυμψηφισμός - υπερσυμπλήρωση</vt:lpstr>
      <vt:lpstr>Παρουσίαση του PowerPoint</vt:lpstr>
      <vt:lpstr>Παρουσίαση του PowerPoint</vt:lpstr>
      <vt:lpstr>5. Ετεροχρονισμός της πορείας υπερανάληψης</vt:lpstr>
      <vt:lpstr>Παρουσίαση του PowerPoint</vt:lpstr>
      <vt:lpstr>Παρουσίαση του PowerPoint</vt:lpstr>
      <vt:lpstr>Συμπεριφορά CP &amp; Γ.Ο. </vt:lpstr>
      <vt:lpstr>6. Αποπροσαρμογή (ή αρχή της αντιστροφής)</vt:lpstr>
      <vt:lpstr>Παρουσίαση του PowerPoint</vt:lpstr>
      <vt:lpstr>Νομοτελειακές σχέσεις μεταξύ επιβάρυνσης, προσαρμογής και αύξησης της απόδοσης</vt:lpstr>
      <vt:lpstr>ΤΟ ΣΥΓΧΡΟΝΟ  ΣΥΣΤΗΜΑ ΠΡΟΕΤΟΙΜΑΣΙΑΣ ΤΩΝ ΑΘΛΗΤΩΝ ΥΨΗΛΩΝ ΕΠΙΔΟΣΕΩΝ ΣΤΗΝ ΠΑΛΗ </vt:lpstr>
      <vt:lpstr>ΠΑΡΕΛΘΟΝ, Ο ΠΡΩΤΑΘΛΗΤΗΣ – ΤΑΛΕΝΤΟ, ΜΕ ΛΙΓΗ ΠΡΟΕΤΟΙΜΑΣΙΑ</vt:lpstr>
      <vt:lpstr>Η ΕΞΕΛΙΞΗ ΤΩΝ ΕΠΙΔΟΣΕΩΝ ΣΤΗΝ ΣΥΓΧΡΟΝΗ ΠΑΛΗ  ΕΠΙΒΑΛΕΙ:</vt:lpstr>
      <vt:lpstr>Παρουσίαση του PowerPoint</vt:lpstr>
      <vt:lpstr>Παρουσίαση του PowerPoint</vt:lpstr>
      <vt:lpstr>Παρουσίαση του PowerPoint</vt:lpstr>
      <vt:lpstr>ΜΕΡΙΚΑ ΠΑΡΑΔΕΙΓΜΑΤΑ</vt:lpstr>
      <vt:lpstr>Σωματομετρικά χαρακτηριστικά</vt:lpstr>
      <vt:lpstr>Παρουσίαση του PowerPoint</vt:lpstr>
      <vt:lpstr>Παρουσίαση του PowerPoint</vt:lpstr>
      <vt:lpstr>Παρουσίαση του PowerPoint</vt:lpstr>
      <vt:lpstr>Η ΤΑΞΙΝΟΜΗΣΗ ΤΩΝ ΜΑΧΗΤΙΚΩΝ ΑΘΛΗΜΑΤΩΝ ΣΕ ΣΧΕΣΗ ΜΕ ΤΗΝ ΕΚΔΗΛΩΣΗ ΤΑΧΥΤΗΤΑΣ-ΔΥΝΑΜΗΣ</vt:lpstr>
      <vt:lpstr>Παρουσίαση του PowerPoint</vt:lpstr>
      <vt:lpstr>Οι τομείς της προετοιμασίας  αθλητών τέτοιου επιπέδου είναι:</vt:lpstr>
      <vt:lpstr>Παρουσίαση του PowerPoint</vt:lpstr>
      <vt:lpstr>ΠΡΟΠΟΝΗΣΗ ΚΑΙ ΠΡΟΠΟΝΗΤΙΚΗ</vt:lpstr>
      <vt:lpstr>Οι βασικοί παράγοντες που καθορίζουν την επίδοση </vt:lpstr>
      <vt:lpstr>Η ΠΡΟΠΟΝΗΣΗ ΧΡΕΙΑΖΕΤΑΙ ΝΑ:</vt:lpstr>
      <vt:lpstr>Παρουσίαση του PowerPoint</vt:lpstr>
      <vt:lpstr>Παρουσίαση του PowerPoint</vt:lpstr>
      <vt:lpstr>Παρουσίαση του PowerPoint</vt:lpstr>
      <vt:lpstr>Παρουσίαση του PowerPoint</vt:lpstr>
      <vt:lpstr>Η ΕΠΙΔΡΑΣΗ  ΤΗΣ ΠΑΛΗΣ ΕΠΙ ΤΩΝ ΣΥΣΤΗΜΑΤΩΝ ΤΟΥ ΟΡΓΑΝΙΣΜΟΥ </vt:lpstr>
      <vt:lpstr>Η εξέλιξη των δεικτών της Κ.Σ στην κλινοστασία, ορθοστασία, επιβάρυνση και στην αποκατάσταση σε διαφορετικές φάσεις της προετοιμασίας</vt:lpstr>
      <vt:lpstr>ΓΕΝΙΚΕΣ ΜΕΘΟΔΙΚΕΣ ΑΡΧΕΣ</vt:lpstr>
      <vt:lpstr>Παρουσίαση του PowerPoint</vt:lpstr>
      <vt:lpstr>ΑΡΧΕΣ ΤΗΣ ΠΡΟΠΟΝΗΤΙΚΗΣ</vt:lpstr>
      <vt:lpstr>Παρουσίαση του PowerPoint</vt:lpstr>
      <vt:lpstr>ΑΡΧΗ ΤΗΣ ΥΠΕΡΑΝΑΠΛΗΡΩΣΗΣ</vt:lpstr>
      <vt:lpstr>Παρουσίαση του PowerPoint</vt:lpstr>
      <vt:lpstr>Παρουσίαση του PowerPoint</vt:lpstr>
      <vt:lpstr>Παρουσίαση του PowerPoint</vt:lpstr>
      <vt:lpstr>ΜΕΡΙΚΑ ΠΑΡΑΔΕΙΓΜΑΤΑ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OTE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User</dc:creator>
  <cp:lastModifiedBy>User</cp:lastModifiedBy>
  <cp:revision>38</cp:revision>
  <dcterms:created xsi:type="dcterms:W3CDTF">2020-07-24T14:26:33Z</dcterms:created>
  <dcterms:modified xsi:type="dcterms:W3CDTF">2020-09-12T06:32:37Z</dcterms:modified>
</cp:coreProperties>
</file>