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317" r:id="rId5"/>
    <p:sldId id="319" r:id="rId6"/>
    <p:sldId id="322" r:id="rId7"/>
    <p:sldId id="323" r:id="rId8"/>
    <p:sldId id="324" r:id="rId9"/>
    <p:sldId id="325" r:id="rId10"/>
    <p:sldId id="326" r:id="rId11"/>
    <p:sldId id="327" r:id="rId12"/>
    <p:sldId id="328" r:id="rId13"/>
    <p:sldId id="329" r:id="rId14"/>
    <p:sldId id="330" r:id="rId15"/>
    <p:sldId id="331" r:id="rId16"/>
    <p:sldId id="332" r:id="rId17"/>
    <p:sldId id="33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405" autoAdjust="0"/>
  </p:normalViewPr>
  <p:slideViewPr>
    <p:cSldViewPr snapToGrid="0">
      <p:cViewPr varScale="1">
        <p:scale>
          <a:sx n="70" d="100"/>
          <a:sy n="70" d="100"/>
        </p:scale>
        <p:origin x="1166" y="278"/>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4/12/2025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4/12/2025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8046067" y="2536371"/>
            <a:ext cx="3310555" cy="5029200"/>
          </a:xfrm>
        </p:spPr>
        <p:txBody>
          <a:bodyPr anchor="ctr"/>
          <a:lstStyle/>
          <a:p>
            <a:r>
              <a:rPr lang="el-GR" sz="2800" dirty="0">
                <a:solidFill>
                  <a:srgbClr val="7030A0"/>
                </a:solidFill>
                <a:cs typeface="Angsana New" panose="020B0502040204020203" pitchFamily="18" charset="-34"/>
              </a:rPr>
              <a:t>ΣΤΥΛΙΑΝΟΥ ΜΑΡΙΑ, MSc, Γυμνάστρια 10ο Αλκοολικών,</a:t>
            </a:r>
            <a:br>
              <a:rPr lang="el-GR" sz="2800" dirty="0">
                <a:solidFill>
                  <a:srgbClr val="7030A0"/>
                </a:solidFill>
                <a:cs typeface="Angsana New" panose="020B0502040204020203" pitchFamily="18" charset="-34"/>
              </a:rPr>
            </a:br>
            <a:r>
              <a:rPr lang="el-GR" sz="2800" dirty="0">
                <a:solidFill>
                  <a:srgbClr val="7030A0"/>
                </a:solidFill>
                <a:cs typeface="Angsana New" panose="020B0502040204020203" pitchFamily="18" charset="-34"/>
              </a:rPr>
              <a:t>Ε.Ο.Π.Α.Ε.</a:t>
            </a:r>
            <a:endParaRPr lang="en-US" sz="2800" dirty="0">
              <a:solidFill>
                <a:srgbClr val="7030A0"/>
              </a:solidFill>
              <a:latin typeface="Angsana New" panose="020B0502040204020203" pitchFamily="18" charset="-34"/>
              <a:cs typeface="Angsana New" panose="020B0502040204020203" pitchFamily="18" charset="-34"/>
            </a:endParaRPr>
          </a:p>
        </p:txBody>
      </p:sp>
      <p:sp>
        <p:nvSpPr>
          <p:cNvPr id="4" name="TextBox 3">
            <a:extLst>
              <a:ext uri="{FF2B5EF4-FFF2-40B4-BE49-F238E27FC236}">
                <a16:creationId xmlns:a16="http://schemas.microsoft.com/office/drawing/2014/main" id="{77110FA1-7754-D76B-8150-93F2352A5692}"/>
              </a:ext>
            </a:extLst>
          </p:cNvPr>
          <p:cNvSpPr txBox="1"/>
          <p:nvPr/>
        </p:nvSpPr>
        <p:spPr>
          <a:xfrm>
            <a:off x="315686" y="1437306"/>
            <a:ext cx="5889171" cy="3785652"/>
          </a:xfrm>
          <a:prstGeom prst="rect">
            <a:avLst/>
          </a:prstGeom>
          <a:noFill/>
        </p:spPr>
        <p:txBody>
          <a:bodyPr wrap="square">
            <a:spAutoFit/>
          </a:bodyPr>
          <a:lstStyle/>
          <a:p>
            <a:r>
              <a:rPr lang="el-GR" sz="4800" b="1" dirty="0">
                <a:solidFill>
                  <a:schemeClr val="accent2">
                    <a:lumMod val="50000"/>
                  </a:schemeClr>
                </a:solidFill>
                <a:latin typeface="+mj-lt"/>
              </a:rPr>
              <a:t>Α Λ Κ Ο Ο Λ </a:t>
            </a:r>
          </a:p>
          <a:p>
            <a:endParaRPr lang="el-GR" sz="4800" b="1" dirty="0">
              <a:solidFill>
                <a:schemeClr val="accent2">
                  <a:lumMod val="50000"/>
                </a:schemeClr>
              </a:solidFill>
              <a:latin typeface="+mj-lt"/>
            </a:endParaRPr>
          </a:p>
          <a:p>
            <a:r>
              <a:rPr lang="el-GR" sz="4800" b="1" dirty="0">
                <a:solidFill>
                  <a:schemeClr val="accent2">
                    <a:lumMod val="50000"/>
                  </a:schemeClr>
                </a:solidFill>
                <a:latin typeface="+mj-lt"/>
              </a:rPr>
              <a:t>ΚΑΙ </a:t>
            </a:r>
          </a:p>
          <a:p>
            <a:endParaRPr lang="el-GR" sz="4800" b="1" dirty="0">
              <a:solidFill>
                <a:schemeClr val="accent2">
                  <a:lumMod val="50000"/>
                </a:schemeClr>
              </a:solidFill>
              <a:latin typeface="+mj-lt"/>
            </a:endParaRPr>
          </a:p>
          <a:p>
            <a:r>
              <a:rPr lang="el-GR" sz="4800" b="1" dirty="0">
                <a:solidFill>
                  <a:schemeClr val="accent2">
                    <a:lumMod val="50000"/>
                  </a:schemeClr>
                </a:solidFill>
                <a:latin typeface="+mj-lt"/>
              </a:rPr>
              <a:t>Α Σ Κ Η ΣΗ </a:t>
            </a:r>
            <a:endParaRPr lang="en-US" sz="4800" b="1" dirty="0">
              <a:solidFill>
                <a:schemeClr val="accent2">
                  <a:lumMod val="50000"/>
                </a:schemeClr>
              </a:solidFill>
              <a:latin typeface="+mj-lt"/>
            </a:endParaRPr>
          </a:p>
        </p:txBody>
      </p:sp>
    </p:spTree>
    <p:extLst>
      <p:ext uri="{BB962C8B-B14F-4D97-AF65-F5344CB8AC3E}">
        <p14:creationId xmlns:p14="http://schemas.microsoft.com/office/powerpoint/2010/main" val="133816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BACF9-0362-60AB-A190-BBA5F2E3D6D4}"/>
              </a:ext>
            </a:extLst>
          </p:cNvPr>
          <p:cNvSpPr>
            <a:spLocks noGrp="1"/>
          </p:cNvSpPr>
          <p:nvPr>
            <p:ph type="ctrTitle"/>
          </p:nvPr>
        </p:nvSpPr>
        <p:spPr/>
        <p:txBody>
          <a:bodyPr/>
          <a:lstStyle/>
          <a:p>
            <a:pPr algn="l"/>
            <a:r>
              <a:rPr lang="el-GR" sz="3600" dirty="0">
                <a:solidFill>
                  <a:srgbClr val="7030A0"/>
                </a:solidFill>
              </a:rPr>
              <a:t>Οι αλλαγές στο Κεντρικό Νευρικό Σύστημα κατά τη διάρκεια της άσκησης έχουν ως αποτέλεσμα τις αλλαγές στη διάθεση (</a:t>
            </a:r>
            <a:r>
              <a:rPr lang="en-US" sz="3600" dirty="0">
                <a:solidFill>
                  <a:srgbClr val="7030A0"/>
                </a:solidFill>
              </a:rPr>
              <a:t>Donaghy, 1977).</a:t>
            </a:r>
          </a:p>
        </p:txBody>
      </p:sp>
    </p:spTree>
    <p:extLst>
      <p:ext uri="{BB962C8B-B14F-4D97-AF65-F5344CB8AC3E}">
        <p14:creationId xmlns:p14="http://schemas.microsoft.com/office/powerpoint/2010/main" val="3027813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0CCC8-C08F-C48E-B1A1-FC98C0F4826C}"/>
              </a:ext>
            </a:extLst>
          </p:cNvPr>
          <p:cNvSpPr>
            <a:spLocks noGrp="1"/>
          </p:cNvSpPr>
          <p:nvPr>
            <p:ph type="ctrTitle"/>
          </p:nvPr>
        </p:nvSpPr>
        <p:spPr/>
        <p:txBody>
          <a:bodyPr/>
          <a:lstStyle/>
          <a:p>
            <a:pPr algn="l"/>
            <a:r>
              <a:rPr lang="el-GR" sz="3600" dirty="0">
                <a:solidFill>
                  <a:srgbClr val="7030A0"/>
                </a:solidFill>
              </a:rPr>
              <a:t>Ως ευεργετική για τους αλκοολικούς αναφέρεται η δυναμική προπόνηση μέτριας έντασης και μέτριου έως υψηλού αριθμού επαναλήψεων (</a:t>
            </a:r>
            <a:r>
              <a:rPr lang="en-US" sz="3600" dirty="0">
                <a:solidFill>
                  <a:srgbClr val="7030A0"/>
                </a:solidFill>
              </a:rPr>
              <a:t>Eriksson et al.,1997).</a:t>
            </a:r>
          </a:p>
        </p:txBody>
      </p:sp>
    </p:spTree>
    <p:extLst>
      <p:ext uri="{BB962C8B-B14F-4D97-AF65-F5344CB8AC3E}">
        <p14:creationId xmlns:p14="http://schemas.microsoft.com/office/powerpoint/2010/main" val="2452341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496FE-0561-553A-F6AD-FAD2E1FF1CF3}"/>
              </a:ext>
            </a:extLst>
          </p:cNvPr>
          <p:cNvSpPr>
            <a:spLocks noGrp="1"/>
          </p:cNvSpPr>
          <p:nvPr>
            <p:ph type="ctrTitle"/>
          </p:nvPr>
        </p:nvSpPr>
        <p:spPr/>
        <p:txBody>
          <a:bodyPr/>
          <a:lstStyle/>
          <a:p>
            <a:pPr algn="l"/>
            <a:r>
              <a:rPr lang="el-GR" sz="3600" dirty="0">
                <a:solidFill>
                  <a:srgbClr val="7030A0"/>
                </a:solidFill>
              </a:rPr>
              <a:t>Ένα τυπικό πρόγραμμα άσκησης ατόμων που βρίσκονται σε αποχή από το αλκοόλ μπορεί να περιλαμβάνει την προθέρμανση διάρκειας 15΄, πολύ χαμηλής έντασης. Την αερόβια φάση διάρκειας 20΄με 30΄ (αερόβια άσκηση μπορεί να θεωρηθεί το γρήγορο περπάτημα, το τρέξιμο, η ποδηλασία) και την περίοδο χαλάρωσης διάρκειας 5΄με 10΄ με ασκήσεις αναπνοής.</a:t>
            </a:r>
            <a:endParaRPr lang="en-US" sz="3600" dirty="0">
              <a:solidFill>
                <a:srgbClr val="7030A0"/>
              </a:solidFill>
            </a:endParaRPr>
          </a:p>
        </p:txBody>
      </p:sp>
    </p:spTree>
    <p:extLst>
      <p:ext uri="{BB962C8B-B14F-4D97-AF65-F5344CB8AC3E}">
        <p14:creationId xmlns:p14="http://schemas.microsoft.com/office/powerpoint/2010/main" val="3120242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442DA-891F-D0A4-4381-B39AB8FABAB5}"/>
              </a:ext>
            </a:extLst>
          </p:cNvPr>
          <p:cNvSpPr>
            <a:spLocks noGrp="1"/>
          </p:cNvSpPr>
          <p:nvPr>
            <p:ph type="ctrTitle"/>
          </p:nvPr>
        </p:nvSpPr>
        <p:spPr/>
        <p:txBody>
          <a:bodyPr/>
          <a:lstStyle/>
          <a:p>
            <a:r>
              <a:rPr lang="el-GR" sz="3600" b="1" u="sng" dirty="0">
                <a:solidFill>
                  <a:srgbClr val="7030A0"/>
                </a:solidFill>
              </a:rPr>
              <a:t>Ο γυμναστής </a:t>
            </a:r>
            <a:r>
              <a:rPr lang="el-GR" sz="3600" dirty="0">
                <a:solidFill>
                  <a:srgbClr val="7030A0"/>
                </a:solidFill>
              </a:rPr>
              <a:t>πρέπει να διαθέτει προσιτό χαρακτήρα, υπομονή και επιμονή, προκειμένου να αποτελέσει παράδειγμα προς μίμηση. Πρέπει να αποτελεί πηγή παρακίνησης και μετάδοσης ζωτικότητας.</a:t>
            </a:r>
            <a:endParaRPr lang="en-US" sz="3600" dirty="0">
              <a:solidFill>
                <a:srgbClr val="7030A0"/>
              </a:solidFill>
            </a:endParaRPr>
          </a:p>
        </p:txBody>
      </p:sp>
    </p:spTree>
    <p:extLst>
      <p:ext uri="{BB962C8B-B14F-4D97-AF65-F5344CB8AC3E}">
        <p14:creationId xmlns:p14="http://schemas.microsoft.com/office/powerpoint/2010/main" val="1279269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B831E-F7F2-2E4C-2ECE-187FA1A2854B}"/>
              </a:ext>
            </a:extLst>
          </p:cNvPr>
          <p:cNvSpPr>
            <a:spLocks noGrp="1"/>
          </p:cNvSpPr>
          <p:nvPr>
            <p:ph type="ctrTitle"/>
          </p:nvPr>
        </p:nvSpPr>
        <p:spPr/>
        <p:txBody>
          <a:bodyPr/>
          <a:lstStyle/>
          <a:p>
            <a:r>
              <a:rPr lang="el-GR" i="1" dirty="0">
                <a:solidFill>
                  <a:srgbClr val="7030A0"/>
                </a:solidFill>
              </a:rPr>
              <a:t>ΣΑΣ   ΕΥΧΑΡΙΣΤΩ</a:t>
            </a:r>
            <a:endParaRPr lang="en-US" i="1" dirty="0">
              <a:solidFill>
                <a:srgbClr val="7030A0"/>
              </a:solidFill>
            </a:endParaRPr>
          </a:p>
        </p:txBody>
      </p:sp>
    </p:spTree>
    <p:extLst>
      <p:ext uri="{BB962C8B-B14F-4D97-AF65-F5344CB8AC3E}">
        <p14:creationId xmlns:p14="http://schemas.microsoft.com/office/powerpoint/2010/main" val="891533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AC56B-FC33-8CAD-4467-CD43CBAB6EED}"/>
              </a:ext>
            </a:extLst>
          </p:cNvPr>
          <p:cNvSpPr>
            <a:spLocks noGrp="1"/>
          </p:cNvSpPr>
          <p:nvPr>
            <p:ph type="ctrTitle"/>
          </p:nvPr>
        </p:nvSpPr>
        <p:spPr>
          <a:xfrm>
            <a:off x="752638" y="1796143"/>
            <a:ext cx="10361676" cy="5138057"/>
          </a:xfrm>
        </p:spPr>
        <p:txBody>
          <a:bodyPr/>
          <a:lstStyle/>
          <a:p>
            <a:pPr algn="l"/>
            <a:r>
              <a:rPr lang="el-GR" sz="4000" b="1" dirty="0">
                <a:solidFill>
                  <a:srgbClr val="0070C0"/>
                </a:solidFill>
                <a:latin typeface="Alasassy Caps" panose="020F0502020204030204" pitchFamily="2" charset="0"/>
              </a:rPr>
              <a:t>ΑΛΚΟΟΛ  </a:t>
            </a:r>
            <a:br>
              <a:rPr lang="el-GR" sz="4000" b="1" dirty="0">
                <a:solidFill>
                  <a:srgbClr val="0070C0"/>
                </a:solidFill>
                <a:latin typeface="Alasassy Caps" panose="020F0502020204030204" pitchFamily="2" charset="0"/>
              </a:rPr>
            </a:br>
            <a:br>
              <a:rPr lang="el-GR" sz="4000" b="1" dirty="0">
                <a:solidFill>
                  <a:srgbClr val="0070C0"/>
                </a:solidFill>
                <a:latin typeface="Alasassy Caps" panose="020F0502020204030204" pitchFamily="2" charset="0"/>
              </a:rPr>
            </a:br>
            <a:r>
              <a:rPr lang="el-GR" sz="3600" b="1" dirty="0">
                <a:solidFill>
                  <a:srgbClr val="0070C0"/>
                </a:solidFill>
                <a:latin typeface="Alasassy Caps" panose="020F0502020204030204" pitchFamily="2" charset="0"/>
              </a:rPr>
              <a:t>Ο όρος αλκοόλ προέρχεται από την </a:t>
            </a:r>
            <a:r>
              <a:rPr lang="en-US" sz="3600" b="1" dirty="0">
                <a:solidFill>
                  <a:srgbClr val="0070C0"/>
                </a:solidFill>
                <a:latin typeface="Alasassy Caps" panose="020F0502020204030204" pitchFamily="2" charset="0"/>
              </a:rPr>
              <a:t>“</a:t>
            </a:r>
            <a:r>
              <a:rPr lang="en-US" sz="3600" b="1" dirty="0" err="1">
                <a:solidFill>
                  <a:srgbClr val="0070C0"/>
                </a:solidFill>
                <a:latin typeface="Alasassy Caps" panose="020F0502020204030204" pitchFamily="2" charset="0"/>
              </a:rPr>
              <a:t>alkohl</a:t>
            </a:r>
            <a:r>
              <a:rPr lang="en-US" sz="3600" b="1" dirty="0">
                <a:solidFill>
                  <a:srgbClr val="0070C0"/>
                </a:solidFill>
                <a:latin typeface="Alasassy Caps" panose="020F0502020204030204" pitchFamily="2" charset="0"/>
              </a:rPr>
              <a:t>”, </a:t>
            </a:r>
            <a:r>
              <a:rPr lang="el-GR" sz="3600" b="1" dirty="0">
                <a:solidFill>
                  <a:srgbClr val="0070C0"/>
                </a:solidFill>
                <a:latin typeface="Alasassy Caps" panose="020F0502020204030204" pitchFamily="2" charset="0"/>
              </a:rPr>
              <a:t>αραβική λέξη και σημαίνει διεθνώς το απόσταγμα του κρασιού και των σταφυλιών, δηλαδή το οινόπνευμα που περιέχεται στα οινοπνευματώδη ποτά. Το αλκοόλ ονομάζεται αιθυλική αλκοόλη ή αιθανόλη και έχει τον χημικό τύπο </a:t>
            </a:r>
            <a:r>
              <a:rPr lang="en-US" sz="3600" b="1" dirty="0">
                <a:solidFill>
                  <a:srgbClr val="0070C0"/>
                </a:solidFill>
                <a:latin typeface="Alasassy Caps" panose="020F0502020204030204" pitchFamily="2" charset="0"/>
              </a:rPr>
              <a:t>C2H5OH.</a:t>
            </a:r>
            <a:r>
              <a:rPr lang="el-GR" sz="4000" b="1" dirty="0">
                <a:solidFill>
                  <a:srgbClr val="0070C0"/>
                </a:solidFill>
                <a:latin typeface="Alasassy Caps" panose="020F0502020204030204" pitchFamily="2" charset="0"/>
              </a:rPr>
              <a:t>																							</a:t>
            </a:r>
            <a:br>
              <a:rPr lang="el-GR" sz="4000" b="1" dirty="0">
                <a:solidFill>
                  <a:srgbClr val="0070C0"/>
                </a:solidFill>
                <a:latin typeface="Alasassy Caps" panose="020F0502020204030204" pitchFamily="2" charset="0"/>
              </a:rPr>
            </a:br>
            <a:br>
              <a:rPr lang="el-GR" sz="3200" dirty="0"/>
            </a:br>
            <a:br>
              <a:rPr lang="el-GR" sz="3200" dirty="0"/>
            </a:br>
            <a:endParaRPr lang="en-US" sz="3200" dirty="0"/>
          </a:p>
        </p:txBody>
      </p:sp>
    </p:spTree>
    <p:extLst>
      <p:ext uri="{BB962C8B-B14F-4D97-AF65-F5344CB8AC3E}">
        <p14:creationId xmlns:p14="http://schemas.microsoft.com/office/powerpoint/2010/main" val="4027030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41FD9-24A1-3C1C-0F87-D1F24CF4C2A2}"/>
              </a:ext>
            </a:extLst>
          </p:cNvPr>
          <p:cNvSpPr>
            <a:spLocks noGrp="1"/>
          </p:cNvSpPr>
          <p:nvPr>
            <p:ph type="ctrTitle"/>
          </p:nvPr>
        </p:nvSpPr>
        <p:spPr>
          <a:xfrm>
            <a:off x="915923" y="97971"/>
            <a:ext cx="10111305" cy="5366658"/>
          </a:xfrm>
        </p:spPr>
        <p:txBody>
          <a:bodyPr/>
          <a:lstStyle/>
          <a:p>
            <a:r>
              <a:rPr lang="el-GR" sz="3600" b="1" dirty="0">
                <a:solidFill>
                  <a:srgbClr val="0070C0"/>
                </a:solidFill>
              </a:rPr>
              <a:t>ΕΘΙΣΜΟΣ</a:t>
            </a:r>
            <a:br>
              <a:rPr lang="el-GR" sz="3600" b="1" dirty="0">
                <a:solidFill>
                  <a:srgbClr val="0070C0"/>
                </a:solidFill>
              </a:rPr>
            </a:br>
            <a:br>
              <a:rPr lang="el-GR" sz="3600" b="1" dirty="0">
                <a:solidFill>
                  <a:srgbClr val="0070C0"/>
                </a:solidFill>
              </a:rPr>
            </a:br>
            <a:br>
              <a:rPr lang="el-GR" sz="3600" b="1" dirty="0">
                <a:solidFill>
                  <a:srgbClr val="0070C0"/>
                </a:solidFill>
              </a:rPr>
            </a:br>
            <a:r>
              <a:rPr lang="el-GR" sz="3600" dirty="0">
                <a:solidFill>
                  <a:srgbClr val="0070C0"/>
                </a:solidFill>
              </a:rPr>
              <a:t>Ο εθισμός είναι μία νόσος του εγκεφάλου και όπως άλλες οργανικές νόσοι επηρεάζει τη λειτουργία του αντίστοιχου ιστού.</a:t>
            </a:r>
            <a:br>
              <a:rPr lang="el-GR" sz="3600" b="1" dirty="0">
                <a:solidFill>
                  <a:srgbClr val="0070C0"/>
                </a:solidFill>
              </a:rPr>
            </a:br>
            <a:br>
              <a:rPr lang="el-GR" b="1" dirty="0">
                <a:solidFill>
                  <a:srgbClr val="0070C0"/>
                </a:solidFill>
              </a:rPr>
            </a:br>
            <a:endParaRPr lang="en-US" b="1" dirty="0">
              <a:solidFill>
                <a:srgbClr val="0070C0"/>
              </a:solidFill>
            </a:endParaRPr>
          </a:p>
        </p:txBody>
      </p:sp>
    </p:spTree>
    <p:extLst>
      <p:ext uri="{BB962C8B-B14F-4D97-AF65-F5344CB8AC3E}">
        <p14:creationId xmlns:p14="http://schemas.microsoft.com/office/powerpoint/2010/main" val="2503464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4B361-1DB6-3EDC-6A1E-ED11D6C47187}"/>
              </a:ext>
            </a:extLst>
          </p:cNvPr>
          <p:cNvSpPr>
            <a:spLocks noGrp="1"/>
          </p:cNvSpPr>
          <p:nvPr>
            <p:ph type="ctrTitle"/>
          </p:nvPr>
        </p:nvSpPr>
        <p:spPr>
          <a:xfrm>
            <a:off x="781812" y="0"/>
            <a:ext cx="10360152" cy="6858000"/>
          </a:xfrm>
        </p:spPr>
        <p:txBody>
          <a:bodyPr/>
          <a:lstStyle/>
          <a:p>
            <a:pPr algn="l"/>
            <a:r>
              <a:rPr lang="el-GR" sz="3600" b="1" u="sng" dirty="0">
                <a:solidFill>
                  <a:schemeClr val="accent1">
                    <a:lumMod val="50000"/>
                  </a:schemeClr>
                </a:solidFill>
              </a:rPr>
              <a:t>ΑΛΚΟΟΛΙΚΟΣ</a:t>
            </a:r>
            <a:br>
              <a:rPr lang="el-GR" sz="3600" dirty="0">
                <a:solidFill>
                  <a:srgbClr val="0070C0"/>
                </a:solidFill>
              </a:rPr>
            </a:br>
            <a:br>
              <a:rPr lang="el-GR" sz="3600" dirty="0">
                <a:solidFill>
                  <a:srgbClr val="0070C0"/>
                </a:solidFill>
              </a:rPr>
            </a:br>
            <a:r>
              <a:rPr lang="el-GR" sz="3600" dirty="0">
                <a:solidFill>
                  <a:srgbClr val="0070C0"/>
                </a:solidFill>
              </a:rPr>
              <a:t>αλκοολικός θεωρείται κάποιος που σε ορισμένα χρονικά διαστήματα ή κάτω από ορισμένες καταστάσεις καταναλίσκει ασυνήθιστες για αυτόν ποσότητες οινοπνευματωδών ποτών, χωρίς να μπορεί να σταματήσει πριν νιώσει την ιδιαίτερη αντίδραση του οινοπνεύματος στον ψυχικό του κόσμο.</a:t>
            </a:r>
            <a:endParaRPr lang="en-US" sz="3600" dirty="0">
              <a:solidFill>
                <a:srgbClr val="0070C0"/>
              </a:solidFill>
            </a:endParaRPr>
          </a:p>
        </p:txBody>
      </p:sp>
    </p:spTree>
    <p:extLst>
      <p:ext uri="{BB962C8B-B14F-4D97-AF65-F5344CB8AC3E}">
        <p14:creationId xmlns:p14="http://schemas.microsoft.com/office/powerpoint/2010/main" val="1091138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147D-EBB1-5FE8-2D36-1235CB8921EB}"/>
              </a:ext>
            </a:extLst>
          </p:cNvPr>
          <p:cNvSpPr>
            <a:spLocks noGrp="1"/>
          </p:cNvSpPr>
          <p:nvPr>
            <p:ph type="ctrTitle"/>
          </p:nvPr>
        </p:nvSpPr>
        <p:spPr>
          <a:xfrm>
            <a:off x="925974" y="2129742"/>
            <a:ext cx="10350101" cy="2847371"/>
          </a:xfrm>
        </p:spPr>
        <p:txBody>
          <a:bodyPr/>
          <a:lstStyle/>
          <a:p>
            <a:pPr algn="l"/>
            <a:r>
              <a:rPr lang="el-GR" sz="3600" b="1" dirty="0">
                <a:solidFill>
                  <a:schemeClr val="accent5">
                    <a:lumMod val="50000"/>
                  </a:schemeClr>
                </a:solidFill>
              </a:rPr>
              <a:t>ΑΛΚΟΟΛΙΣΜΟΣ</a:t>
            </a:r>
            <a:br>
              <a:rPr lang="el-GR" sz="3600" b="1" dirty="0">
                <a:solidFill>
                  <a:srgbClr val="FF0000"/>
                </a:solidFill>
              </a:rPr>
            </a:br>
            <a:br>
              <a:rPr lang="el-GR" sz="3600" dirty="0">
                <a:solidFill>
                  <a:srgbClr val="FF0000"/>
                </a:solidFill>
              </a:rPr>
            </a:br>
            <a:r>
              <a:rPr lang="el-GR" sz="3600" dirty="0">
                <a:solidFill>
                  <a:srgbClr val="0070C0"/>
                </a:solidFill>
              </a:rPr>
              <a:t>«Ο αλκοολισμός είναι μια χρόνια διαταραχή της συμπεριφοράς που εκδηλώνεται με επανειλημμένη, σταθερή και συνεχή χρήση οινοπνεύματος και οινοπνευματωδών ποτών, σε ποσότητες οι οποίες είναι έξω από το κοινωνικό ή και ιατρικό πλαίσιο. Η χρήση αυτή γίνεται σε βαθμό που επηρεάζει δυσμενώς την υγεία του χρήστη και την επαγγελματική, κοινωνική και ευρύτερη λειτουργία του. Ο αλκοολισμός είναι ασθένεια και σαν τέτοια πρέπει να αντιμετωπιστεί». (Μπικηρόπουλος Θ.,2015)</a:t>
            </a:r>
            <a:endParaRPr lang="en-US" sz="3600" dirty="0">
              <a:solidFill>
                <a:srgbClr val="0070C0"/>
              </a:solidFill>
            </a:endParaRPr>
          </a:p>
        </p:txBody>
      </p:sp>
    </p:spTree>
    <p:extLst>
      <p:ext uri="{BB962C8B-B14F-4D97-AF65-F5344CB8AC3E}">
        <p14:creationId xmlns:p14="http://schemas.microsoft.com/office/powerpoint/2010/main" val="535369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6924A-7627-E450-24DB-0C3F4D86ED27}"/>
              </a:ext>
            </a:extLst>
          </p:cNvPr>
          <p:cNvSpPr>
            <a:spLocks noGrp="1"/>
          </p:cNvSpPr>
          <p:nvPr>
            <p:ph type="ctrTitle"/>
          </p:nvPr>
        </p:nvSpPr>
        <p:spPr>
          <a:xfrm>
            <a:off x="198294" y="2546431"/>
            <a:ext cx="10360152" cy="1551008"/>
          </a:xfrm>
        </p:spPr>
        <p:txBody>
          <a:bodyPr/>
          <a:lstStyle/>
          <a:p>
            <a:pPr algn="l"/>
            <a:r>
              <a:rPr lang="el-GR" sz="3600" b="1" dirty="0">
                <a:solidFill>
                  <a:srgbClr val="7030A0"/>
                </a:solidFill>
              </a:rPr>
              <a:t>ΑΙΤΙΑ  ΑΛΚΟΟΛΙΣΜΟΥ</a:t>
            </a:r>
            <a:br>
              <a:rPr lang="el-GR" sz="3600" b="1" dirty="0">
                <a:solidFill>
                  <a:srgbClr val="7030A0"/>
                </a:solidFill>
              </a:rPr>
            </a:br>
            <a:br>
              <a:rPr lang="el-GR" sz="3600" b="1" dirty="0">
                <a:solidFill>
                  <a:srgbClr val="7030A0"/>
                </a:solidFill>
              </a:rPr>
            </a:br>
            <a:r>
              <a:rPr lang="el-GR" sz="3600" dirty="0">
                <a:solidFill>
                  <a:schemeClr val="accent1">
                    <a:lumMod val="50000"/>
                  </a:schemeClr>
                </a:solidFill>
              </a:rPr>
              <a:t>Διάφοροι γενετικοί, ψυχολογικοί, κοινωνικοί και περιβαλλοντικοί παράγοντες χαρακτηρίζονται ως αίτια του αλκοολισμού. Οι παράγοντες αυτοί προκαλούν σοβαρές συνέπειες στην υγεία και τη συμπεριφορά του ατόμου, στην οικογένεια καθώς και στην κοινωνία.</a:t>
            </a:r>
            <a:endParaRPr lang="en-US" sz="3600" b="1" dirty="0">
              <a:solidFill>
                <a:srgbClr val="7030A0"/>
              </a:solidFill>
            </a:endParaRPr>
          </a:p>
        </p:txBody>
      </p:sp>
    </p:spTree>
    <p:extLst>
      <p:ext uri="{BB962C8B-B14F-4D97-AF65-F5344CB8AC3E}">
        <p14:creationId xmlns:p14="http://schemas.microsoft.com/office/powerpoint/2010/main" val="394769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5587F-025D-C5B8-0896-64FA4DB0AF44}"/>
              </a:ext>
            </a:extLst>
          </p:cNvPr>
          <p:cNvSpPr>
            <a:spLocks noGrp="1"/>
          </p:cNvSpPr>
          <p:nvPr>
            <p:ph type="ctrTitle"/>
          </p:nvPr>
        </p:nvSpPr>
        <p:spPr/>
        <p:txBody>
          <a:bodyPr/>
          <a:lstStyle/>
          <a:p>
            <a:pPr algn="l"/>
            <a:r>
              <a:rPr lang="el-GR" sz="3600" b="1" dirty="0">
                <a:solidFill>
                  <a:schemeClr val="accent1">
                    <a:lumMod val="50000"/>
                  </a:schemeClr>
                </a:solidFill>
              </a:rPr>
              <a:t>ΑΛΚΟΟΛ ΚΑΙ ΑΣΘΕΝΕΙΕΣ</a:t>
            </a:r>
            <a:br>
              <a:rPr lang="el-GR" sz="3600" b="1" dirty="0">
                <a:solidFill>
                  <a:schemeClr val="accent1">
                    <a:lumMod val="50000"/>
                  </a:schemeClr>
                </a:solidFill>
              </a:rPr>
            </a:br>
            <a:br>
              <a:rPr lang="el-GR" sz="3600" b="1" dirty="0">
                <a:solidFill>
                  <a:schemeClr val="accent1">
                    <a:lumMod val="50000"/>
                  </a:schemeClr>
                </a:solidFill>
              </a:rPr>
            </a:br>
            <a:r>
              <a:rPr lang="el-GR" sz="3600" dirty="0">
                <a:solidFill>
                  <a:srgbClr val="7030A0"/>
                </a:solidFill>
              </a:rPr>
              <a:t>Εκτός από ουσία εξάρτησης, το αλκοόλ αποτελεί, σύμφωνα με στοιχεία του Π.Ο.Υ. και βασική αιτία για περισσότερες απο 60 ασθένειες και άλλες καταστάσεις που απειλούν την υγεία, συμπεριλαμβανομένων των τραυματισμών από ατυχήματα υπό την επήρεια μέθης, ψυχικές διαταραχές και διαταραχές συμπεριφοράς, καρκίνους διαφόρων τύπων, καρδιαγγειακές παθήσεις και παθήσεις των πνευμόνων.</a:t>
            </a:r>
            <a:endParaRPr lang="en-US" sz="3600" dirty="0">
              <a:solidFill>
                <a:schemeClr val="accent1">
                  <a:lumMod val="50000"/>
                </a:schemeClr>
              </a:solidFill>
            </a:endParaRPr>
          </a:p>
        </p:txBody>
      </p:sp>
    </p:spTree>
    <p:extLst>
      <p:ext uri="{BB962C8B-B14F-4D97-AF65-F5344CB8AC3E}">
        <p14:creationId xmlns:p14="http://schemas.microsoft.com/office/powerpoint/2010/main" val="2734399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11706-599C-9605-B252-B7AD466AC194}"/>
              </a:ext>
            </a:extLst>
          </p:cNvPr>
          <p:cNvSpPr>
            <a:spLocks noGrp="1"/>
          </p:cNvSpPr>
          <p:nvPr>
            <p:ph type="ctrTitle"/>
          </p:nvPr>
        </p:nvSpPr>
        <p:spPr/>
        <p:txBody>
          <a:bodyPr/>
          <a:lstStyle/>
          <a:p>
            <a:r>
              <a:rPr lang="el-GR" sz="3600" b="1" dirty="0">
                <a:solidFill>
                  <a:schemeClr val="accent5"/>
                </a:solidFill>
              </a:rPr>
              <a:t>ΑΠΕΞΑΡΤΗΣΗ</a:t>
            </a:r>
            <a:br>
              <a:rPr lang="el-GR" sz="3600" b="1" dirty="0">
                <a:solidFill>
                  <a:schemeClr val="accent5"/>
                </a:solidFill>
              </a:rPr>
            </a:br>
            <a:br>
              <a:rPr lang="el-GR" sz="3600" b="1" dirty="0">
                <a:solidFill>
                  <a:schemeClr val="accent5"/>
                </a:solidFill>
              </a:rPr>
            </a:br>
            <a:br>
              <a:rPr lang="el-GR" sz="3600" b="1" dirty="0">
                <a:solidFill>
                  <a:schemeClr val="accent5"/>
                </a:solidFill>
              </a:rPr>
            </a:br>
            <a:r>
              <a:rPr lang="el-GR" sz="3600" dirty="0">
                <a:solidFill>
                  <a:srgbClr val="00B050"/>
                </a:solidFill>
              </a:rPr>
              <a:t>Απεξάρτηση είναι η ηθελημένη προσπάθεια οριστικής διακοπής και θεραπείας από το αλκοόλ. Καθοριστικό ρόλο στο θέμα της απεξάρτησης παίζει η έγκαιρη επισήμανση και διάγνωση του αλκοολισμού. Σκοπός της απεξάρτησης είναι η πλήρης αποχή από τη χρήση αλκοόλ και το πρώτο και κύριο βήμα είναι η παροδοχή του προβλήματος από τον ίδιο τον αλκοολικό και η θέληση για θεραπεία.</a:t>
            </a:r>
            <a:endParaRPr lang="en-US" sz="3600" dirty="0">
              <a:solidFill>
                <a:schemeClr val="accent5"/>
              </a:solidFill>
            </a:endParaRPr>
          </a:p>
        </p:txBody>
      </p:sp>
    </p:spTree>
    <p:extLst>
      <p:ext uri="{BB962C8B-B14F-4D97-AF65-F5344CB8AC3E}">
        <p14:creationId xmlns:p14="http://schemas.microsoft.com/office/powerpoint/2010/main" val="1246117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5191C-C9A0-3704-95B5-C703269E1DF2}"/>
              </a:ext>
            </a:extLst>
          </p:cNvPr>
          <p:cNvSpPr>
            <a:spLocks noGrp="1"/>
          </p:cNvSpPr>
          <p:nvPr>
            <p:ph type="ctrTitle"/>
          </p:nvPr>
        </p:nvSpPr>
        <p:spPr>
          <a:xfrm>
            <a:off x="915924" y="261258"/>
            <a:ext cx="10360152" cy="6411686"/>
          </a:xfrm>
        </p:spPr>
        <p:txBody>
          <a:bodyPr/>
          <a:lstStyle/>
          <a:p>
            <a:pPr algn="l"/>
            <a:br>
              <a:rPr lang="el-GR" sz="3600" b="1" dirty="0">
                <a:solidFill>
                  <a:schemeClr val="accent5"/>
                </a:solidFill>
              </a:rPr>
            </a:br>
            <a:br>
              <a:rPr lang="el-GR" sz="3600" b="1" dirty="0">
                <a:solidFill>
                  <a:schemeClr val="accent5"/>
                </a:solidFill>
              </a:rPr>
            </a:br>
            <a:r>
              <a:rPr lang="el-GR" sz="3600" b="1" dirty="0">
                <a:solidFill>
                  <a:schemeClr val="accent5"/>
                </a:solidFill>
              </a:rPr>
              <a:t>ΑΣΚΗΣΗ</a:t>
            </a:r>
            <a:br>
              <a:rPr lang="el-GR" sz="3600" b="1" dirty="0">
                <a:solidFill>
                  <a:schemeClr val="accent5"/>
                </a:solidFill>
              </a:rPr>
            </a:br>
            <a:br>
              <a:rPr lang="el-GR" sz="3600" b="1" dirty="0">
                <a:solidFill>
                  <a:schemeClr val="accent5"/>
                </a:solidFill>
              </a:rPr>
            </a:br>
            <a:r>
              <a:rPr lang="el-GR" sz="3600" dirty="0">
                <a:solidFill>
                  <a:srgbClr val="7030A0"/>
                </a:solidFill>
              </a:rPr>
              <a:t>Ηάσκηση μπορεί να αποτελέσει ένα από τα βασικά στοιχεία της πρόληψης, της διαδικασίας απεξάρτησης και της κοινωνικής επανένταξης, συμβάλλοντας στη βελτίωση της κοινωνικότητας, της φυσικής κατάστασης, της αυτοπεποίθησης και των νέων ενδιαφερόντων του απεξαρτώμενου ατόμου.</a:t>
            </a:r>
            <a:br>
              <a:rPr lang="el-GR" sz="3600" b="1" dirty="0">
                <a:solidFill>
                  <a:schemeClr val="accent5"/>
                </a:solidFill>
              </a:rPr>
            </a:br>
            <a:br>
              <a:rPr lang="el-GR" sz="3600" b="1" dirty="0">
                <a:solidFill>
                  <a:schemeClr val="accent5"/>
                </a:solidFill>
              </a:rPr>
            </a:br>
            <a:endParaRPr lang="en-US" sz="3600" b="1" dirty="0">
              <a:solidFill>
                <a:schemeClr val="accent5"/>
              </a:solidFill>
            </a:endParaRPr>
          </a:p>
        </p:txBody>
      </p:sp>
    </p:spTree>
    <p:extLst>
      <p:ext uri="{BB962C8B-B14F-4D97-AF65-F5344CB8AC3E}">
        <p14:creationId xmlns:p14="http://schemas.microsoft.com/office/powerpoint/2010/main" val="3897973138"/>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85DF9CEC-52C2-4D14-B2F5-11176002A8B6}">
  <ds:schemaRefs>
    <ds:schemaRef ds:uri="http://purl.org/dc/dcmitype/"/>
    <ds:schemaRef ds:uri="http://schemas.openxmlformats.org/package/2006/metadata/core-properties"/>
    <ds:schemaRef ds:uri="http://schemas.microsoft.com/office/2006/documentManagement/types"/>
    <ds:schemaRef ds:uri="http://schemas.microsoft.com/sharepoint/v3"/>
    <ds:schemaRef ds:uri="71af3243-3dd4-4a8d-8c0d-dd76da1f02a5"/>
    <ds:schemaRef ds:uri="http://schemas.microsoft.com/office/infopath/2007/PartnerControls"/>
    <ds:schemaRef ds:uri="230e9df3-be65-4c73-a93b-d1236ebd677e"/>
    <ds:schemaRef ds:uri="http://purl.org/dc/elements/1.1/"/>
    <ds:schemaRef ds:uri="http://schemas.microsoft.com/office/2006/metadata/properties"/>
    <ds:schemaRef ds:uri="16c05727-aa75-4e4a-9b5f-8a80a1165891"/>
    <ds:schemaRef ds:uri="http://www.w3.org/XML/1998/namespace"/>
    <ds:schemaRef ds:uri="http://purl.org/dc/te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{CC436762-ABF3-48DA-BCF1-954B63FA9AE9}tf11964407_win32</Template>
  <TotalTime>325</TotalTime>
  <Words>613</Words>
  <Application>Microsoft Office PowerPoint</Application>
  <PresentationFormat>Widescreen</PresentationFormat>
  <Paragraphs>20</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Alasassy Caps</vt:lpstr>
      <vt:lpstr>Angsana New</vt:lpstr>
      <vt:lpstr>Arial</vt:lpstr>
      <vt:lpstr>Calibri</vt:lpstr>
      <vt:lpstr>Courier New</vt:lpstr>
      <vt:lpstr>Gill Sans Nova Light</vt:lpstr>
      <vt:lpstr>Sagona Book</vt:lpstr>
      <vt:lpstr>Custom</vt:lpstr>
      <vt:lpstr>ΣΤΥΛΙΑΝΟΥ ΜΑΡΙΑ, MSc, Γυμνάστρια 10ο Αλκοολικών, Ε.Ο.Π.Α.Ε.</vt:lpstr>
      <vt:lpstr>ΑΛΚΟΟΛ    Ο όρος αλκοόλ προέρχεται από την “alkohl”, αραβική λέξη και σημαίνει διεθνώς το απόσταγμα του κρασιού και των σταφυλιών, δηλαδή το οινόπνευμα που περιέχεται στα οινοπνευματώδη ποτά. Το αλκοόλ ονομάζεται αιθυλική αλκοόλη ή αιθανόλη και έχει τον χημικό τύπο C2H5OH.                          </vt:lpstr>
      <vt:lpstr>ΕΘΙΣΜΟΣ   Ο εθισμός είναι μία νόσος του εγκεφάλου και όπως άλλες οργανικές νόσοι επηρεάζει τη λειτουργία του αντίστοιχου ιστού.  </vt:lpstr>
      <vt:lpstr>ΑΛΚΟΟΛΙΚΟΣ  αλκοολικός θεωρείται κάποιος που σε ορισμένα χρονικά διαστήματα ή κάτω από ορισμένες καταστάσεις καταναλίσκει ασυνήθιστες για αυτόν ποσότητες οινοπνευματωδών ποτών, χωρίς να μπορεί να σταματήσει πριν νιώσει την ιδιαίτερη αντίδραση του οινοπνεύματος στον ψυχικό του κόσμο.</vt:lpstr>
      <vt:lpstr>ΑΛΚΟΟΛΙΣΜΟΣ  «Ο αλκοολισμός είναι μια χρόνια διαταραχή της συμπεριφοράς που εκδηλώνεται με επανειλημμένη, σταθερή και συνεχή χρήση οινοπνεύματος και οινοπνευματωδών ποτών, σε ποσότητες οι οποίες είναι έξω από το κοινωνικό ή και ιατρικό πλαίσιο. Η χρήση αυτή γίνεται σε βαθμό που επηρεάζει δυσμενώς την υγεία του χρήστη και την επαγγελματική, κοινωνική και ευρύτερη λειτουργία του. Ο αλκοολισμός είναι ασθένεια και σαν τέτοια πρέπει να αντιμετωπιστεί». (Μπικηρόπουλος Θ.,2015)</vt:lpstr>
      <vt:lpstr>ΑΙΤΙΑ  ΑΛΚΟΟΛΙΣΜΟΥ  Διάφοροι γενετικοί, ψυχολογικοί, κοινωνικοί και περιβαλλοντικοί παράγοντες χαρακτηρίζονται ως αίτια του αλκοολισμού. Οι παράγοντες αυτοί προκαλούν σοβαρές συνέπειες στην υγεία και τη συμπεριφορά του ατόμου, στην οικογένεια καθώς και στην κοινωνία.</vt:lpstr>
      <vt:lpstr>ΑΛΚΟΟΛ ΚΑΙ ΑΣΘΕΝΕΙΕΣ  Εκτός από ουσία εξάρτησης, το αλκοόλ αποτελεί, σύμφωνα με στοιχεία του Π.Ο.Υ. και βασική αιτία για περισσότερες απο 60 ασθένειες και άλλες καταστάσεις που απειλούν την υγεία, συμπεριλαμβανομένων των τραυματισμών από ατυχήματα υπό την επήρεια μέθης, ψυχικές διαταραχές και διαταραχές συμπεριφοράς, καρκίνους διαφόρων τύπων, καρδιαγγειακές παθήσεις και παθήσεις των πνευμόνων.</vt:lpstr>
      <vt:lpstr>ΑΠΕΞΑΡΤΗΣΗ   Απεξάρτηση είναι η ηθελημένη προσπάθεια οριστικής διακοπής και θεραπείας από το αλκοόλ. Καθοριστικό ρόλο στο θέμα της απεξάρτησης παίζει η έγκαιρη επισήμανση και διάγνωση του αλκοολισμού. Σκοπός της απεξάρτησης είναι η πλήρης αποχή από τη χρήση αλκοόλ και το πρώτο και κύριο βήμα είναι η παροδοχή του προβλήματος από τον ίδιο τον αλκοολικό και η θέληση για θεραπεία.</vt:lpstr>
      <vt:lpstr>  ΑΣΚΗΣΗ  Ηάσκηση μπορεί να αποτελέσει ένα από τα βασικά στοιχεία της πρόληψης, της διαδικασίας απεξάρτησης και της κοινωνικής επανένταξης, συμβάλλοντας στη βελτίωση της κοινωνικότητας, της φυσικής κατάστασης, της αυτοπεποίθησης και των νέων ενδιαφερόντων του απεξαρτώμενου ατόμου.  </vt:lpstr>
      <vt:lpstr>Οι αλλαγές στο Κεντρικό Νευρικό Σύστημα κατά τη διάρκεια της άσκησης έχουν ως αποτέλεσμα τις αλλαγές στη διάθεση (Donaghy, 1977).</vt:lpstr>
      <vt:lpstr>Ως ευεργετική για τους αλκοολικούς αναφέρεται η δυναμική προπόνηση μέτριας έντασης και μέτριου έως υψηλού αριθμού επαναλήψεων (Eriksson et al.,1997).</vt:lpstr>
      <vt:lpstr>Ένα τυπικό πρόγραμμα άσκησης ατόμων που βρίσκονται σε αποχή από το αλκοόλ μπορεί να περιλαμβάνει την προθέρμανση διάρκειας 15΄, πολύ χαμηλής έντασης. Την αερόβια φάση διάρκειας 20΄με 30΄ (αερόβια άσκηση μπορεί να θεωρηθεί το γρήγορο περπάτημα, το τρέξιμο, η ποδηλασία) και την περίοδο χαλάρωσης διάρκειας 5΄με 10΄ με ασκήσεις αναπνοής.</vt:lpstr>
      <vt:lpstr>Ο γυμναστής πρέπει να διαθέτει προσιτό χαρακτήρα, υπομονή και επιμονή, προκειμένου να αποτελέσει παράδειγμα προς μίμηση. Πρέπει να αποτελεί πηγή παρακίνησης και μετάδοσης ζωτικότητας.</vt:lpstr>
      <vt:lpstr>ΣΑΣ   ΕΥΧΑΡΙΣΤΩ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stylianou</dc:creator>
  <cp:lastModifiedBy>maria stylianou</cp:lastModifiedBy>
  <cp:revision>7</cp:revision>
  <dcterms:created xsi:type="dcterms:W3CDTF">2025-04-12T13:09:49Z</dcterms:created>
  <dcterms:modified xsi:type="dcterms:W3CDTF">2025-04-12T18:49:41Z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