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6" r:id="rId2"/>
    <p:sldId id="264" r:id="rId3"/>
    <p:sldId id="257" r:id="rId4"/>
    <p:sldId id="258" r:id="rId5"/>
    <p:sldId id="259" r:id="rId6"/>
    <p:sldId id="261" r:id="rId7"/>
    <p:sldId id="26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26" y="-2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DECAF-FDEE-4442-A4EC-687E8F7C87A0}" type="datetimeFigureOut">
              <a:rPr lang="en-US" smtClean="0"/>
              <a:t>9/20/2016</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302E6-DCE5-4A02-8AC9-9E7713395B8E}" type="slidenum">
              <a:rPr lang="en-US" smtClean="0"/>
              <a:t>‹#›</a:t>
            </a:fld>
            <a:endParaRPr lang="en-US"/>
          </a:p>
        </p:txBody>
      </p:sp>
    </p:spTree>
    <p:extLst>
      <p:ext uri="{BB962C8B-B14F-4D97-AF65-F5344CB8AC3E}">
        <p14:creationId xmlns:p14="http://schemas.microsoft.com/office/powerpoint/2010/main" val="190551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3AB302E6-DCE5-4A02-8AC9-9E7713395B8E}" type="slidenum">
              <a:rPr lang="en-US" smtClean="0"/>
              <a:t>6</a:t>
            </a:fld>
            <a:endParaRPr lang="en-US"/>
          </a:p>
        </p:txBody>
      </p:sp>
    </p:spTree>
    <p:extLst>
      <p:ext uri="{BB962C8B-B14F-4D97-AF65-F5344CB8AC3E}">
        <p14:creationId xmlns:p14="http://schemas.microsoft.com/office/powerpoint/2010/main" val="368359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Ορθογώνιο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Υπότιτλος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9A5B6B63-DB2D-48D0-AF86-326209C06D7C}" type="datetimeFigureOut">
              <a:rPr lang="en-US" smtClean="0"/>
              <a:t>9/20/2016</a:t>
            </a:fld>
            <a:endParaRPr lang="en-US"/>
          </a:p>
        </p:txBody>
      </p:sp>
      <p:sp>
        <p:nvSpPr>
          <p:cNvPr id="17" name="Θέση υποσέλιδου 16"/>
          <p:cNvSpPr>
            <a:spLocks noGrp="1"/>
          </p:cNvSpPr>
          <p:nvPr>
            <p:ph type="ftr" sz="quarter" idx="11"/>
          </p:nvPr>
        </p:nvSpPr>
        <p:spPr/>
        <p:txBody>
          <a:bodyPr/>
          <a:lstStyle/>
          <a:p>
            <a:endParaRPr lang="en-US"/>
          </a:p>
        </p:txBody>
      </p:sp>
      <p:sp>
        <p:nvSpPr>
          <p:cNvPr id="7" name="Ευθεία γραμμή σύνδεσης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Έλλειψη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Έλλειψη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Θέση αριθμού διαφάνειας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10DF6C3-1323-407C-8D84-293F928808F8}" type="slidenum">
              <a:rPr lang="en-US" smtClean="0"/>
              <a:t>‹#›</a:t>
            </a:fld>
            <a:endParaRPr lang="en-US"/>
          </a:p>
        </p:txBody>
      </p:sp>
      <p:sp>
        <p:nvSpPr>
          <p:cNvPr id="8" name="Τίτλος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A5B6B63-DB2D-48D0-AF86-326209C06D7C}" type="datetimeFigureOut">
              <a:rPr lang="en-US" smtClean="0"/>
              <a:t>9/20/2016</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610DF6C3-1323-407C-8D84-293F928808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Ευθεία γραμμή σύνδεσης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Έλλειψη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9221216" y="3009902"/>
            <a:ext cx="609600" cy="441325"/>
          </a:xfrm>
        </p:spPr>
        <p:txBody>
          <a:bodyPr/>
          <a:lstStyle/>
          <a:p>
            <a:fld id="{610DF6C3-1323-407C-8D84-293F928808F8}" type="slidenum">
              <a:rPr lang="en-US" smtClean="0"/>
              <a:t>‹#›</a:t>
            </a:fld>
            <a:endParaRPr lang="en-US"/>
          </a:p>
        </p:txBody>
      </p:sp>
      <p:sp>
        <p:nvSpPr>
          <p:cNvPr id="3" name="Θέση κατακόρυφου κειμένου 2"/>
          <p:cNvSpPr>
            <a:spLocks noGrp="1"/>
          </p:cNvSpPr>
          <p:nvPr>
            <p:ph type="body" orient="vert" idx="1"/>
          </p:nvPr>
        </p:nvSpPr>
        <p:spPr>
          <a:xfrm>
            <a:off x="406400" y="304800"/>
            <a:ext cx="87376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A5B6B63-DB2D-48D0-AF86-326209C06D7C}" type="datetimeFigureOut">
              <a:rPr lang="en-US" smtClean="0"/>
              <a:t>9/20/2016</a:t>
            </a:fld>
            <a:endParaRPr lang="en-US"/>
          </a:p>
        </p:txBody>
      </p:sp>
      <p:sp>
        <p:nvSpPr>
          <p:cNvPr id="5" name="Θέση υποσέλιδου 4"/>
          <p:cNvSpPr>
            <a:spLocks noGrp="1"/>
          </p:cNvSpPr>
          <p:nvPr>
            <p:ph type="ftr" sz="quarter" idx="11"/>
          </p:nvPr>
        </p:nvSpPr>
        <p:spPr/>
        <p:txBody>
          <a:bodyPr/>
          <a:lstStyle/>
          <a:p>
            <a:endParaRPr lang="en-US"/>
          </a:p>
        </p:txBody>
      </p:sp>
      <p:sp>
        <p:nvSpPr>
          <p:cNvPr id="2" name="Κατακόρυφος τίτλος 1"/>
          <p:cNvSpPr>
            <a:spLocks noGrp="1"/>
          </p:cNvSpPr>
          <p:nvPr>
            <p:ph type="title" orient="vert"/>
          </p:nvPr>
        </p:nvSpPr>
        <p:spPr>
          <a:xfrm>
            <a:off x="9855200" y="304802"/>
            <a:ext cx="19304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9A5B6B63-DB2D-48D0-AF86-326209C06D7C}" type="datetimeFigureOut">
              <a:rPr lang="en-US" smtClean="0"/>
              <a:t>9/20/2016</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a:xfrm>
            <a:off x="5815584" y="1026373"/>
            <a:ext cx="609600" cy="441325"/>
          </a:xfrm>
        </p:spPr>
        <p:txBody>
          <a:bodyPr/>
          <a:lstStyle/>
          <a:p>
            <a:fld id="{610DF6C3-1323-407C-8D84-293F928808F8}" type="slidenum">
              <a:rPr lang="en-US" smtClean="0"/>
              <a:t>‹#›</a:t>
            </a:fld>
            <a:endParaRPr lang="en-US"/>
          </a:p>
        </p:txBody>
      </p:sp>
      <p:sp>
        <p:nvSpPr>
          <p:cNvPr id="8" name="Θέση περιεχομένου 7"/>
          <p:cNvSpPr>
            <a:spLocks noGrp="1"/>
          </p:cNvSpPr>
          <p:nvPr>
            <p:ph sz="quarter" idx="1"/>
          </p:nvPr>
        </p:nvSpPr>
        <p:spPr>
          <a:xfrm>
            <a:off x="402336" y="1527048"/>
            <a:ext cx="1133856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Ορθογώνιο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Ορθογώνιο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Θέση υποσέλιδου 4"/>
          <p:cNvSpPr>
            <a:spLocks noGrp="1"/>
          </p:cNvSpPr>
          <p:nvPr>
            <p:ph type="ftr" sz="quarter" idx="11"/>
          </p:nvPr>
        </p:nvSpPr>
        <p:spPr/>
        <p:txBody>
          <a:bodyPr/>
          <a:lstStyle/>
          <a:p>
            <a:endParaRPr lang="en-US"/>
          </a:p>
        </p:txBody>
      </p:sp>
      <p:sp>
        <p:nvSpPr>
          <p:cNvPr id="4" name="Θέση ημερομηνίας 3"/>
          <p:cNvSpPr>
            <a:spLocks noGrp="1"/>
          </p:cNvSpPr>
          <p:nvPr>
            <p:ph type="dt" sz="half" idx="10"/>
          </p:nvPr>
        </p:nvSpPr>
        <p:spPr/>
        <p:txBody>
          <a:bodyPr/>
          <a:lstStyle/>
          <a:p>
            <a:fld id="{9A5B6B63-DB2D-48D0-AF86-326209C06D7C}" type="datetimeFigureOut">
              <a:rPr lang="en-US" smtClean="0"/>
              <a:t>9/20/2016</a:t>
            </a:fld>
            <a:endParaRPr lang="en-US"/>
          </a:p>
        </p:txBody>
      </p:sp>
      <p:sp>
        <p:nvSpPr>
          <p:cNvPr id="8" name="Ευθεία γραμμή σύνδεσης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Έλλειψη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10DF6C3-1323-407C-8D84-293F928808F8}" type="slidenum">
              <a:rPr lang="en-US" smtClean="0"/>
              <a:t>‹#›</a:t>
            </a:fld>
            <a:endParaRPr lang="en-US"/>
          </a:p>
        </p:txBody>
      </p:sp>
      <p:sp>
        <p:nvSpPr>
          <p:cNvPr id="2" name="Τίτλος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02336" y="228600"/>
            <a:ext cx="11379200" cy="758952"/>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a:xfrm>
            <a:off x="7721600" y="6409944"/>
            <a:ext cx="4059936" cy="365760"/>
          </a:xfrm>
        </p:spPr>
        <p:txBody>
          <a:bodyPr/>
          <a:lstStyle/>
          <a:p>
            <a:fld id="{9A5B6B63-DB2D-48D0-AF86-326209C06D7C}" type="datetimeFigureOut">
              <a:rPr lang="en-US" smtClean="0"/>
              <a:t>9/20/2016</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610DF6C3-1323-407C-8D84-293F928808F8}" type="slidenum">
              <a:rPr lang="en-US" smtClean="0"/>
              <a:t>‹#›</a:t>
            </a:fld>
            <a:endParaRPr lang="en-US"/>
          </a:p>
        </p:txBody>
      </p:sp>
      <p:sp>
        <p:nvSpPr>
          <p:cNvPr id="8" name="Ευθεία γραμμή σύνδεσης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Θέση περιεχομένου 9"/>
          <p:cNvSpPr>
            <a:spLocks noGrp="1"/>
          </p:cNvSpPr>
          <p:nvPr>
            <p:ph sz="half" idx="1"/>
          </p:nvPr>
        </p:nvSpPr>
        <p:spPr>
          <a:xfrm>
            <a:off x="402336" y="1371600"/>
            <a:ext cx="53848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περιεχομένου 11"/>
          <p:cNvSpPr>
            <a:spLocks noGrp="1"/>
          </p:cNvSpPr>
          <p:nvPr>
            <p:ph sz="half" idx="2"/>
          </p:nvPr>
        </p:nvSpPr>
        <p:spPr>
          <a:xfrm>
            <a:off x="6400800" y="1371600"/>
            <a:ext cx="53848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Ορθογώνιο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Ορθογώνιο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Ορθογώνιο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9A5B6B63-DB2D-48D0-AF86-326209C06D7C}" type="datetimeFigureOut">
              <a:rPr lang="en-US" smtClean="0"/>
              <a:t>9/20/2016</a:t>
            </a:fld>
            <a:endParaRPr lang="en-US"/>
          </a:p>
        </p:txBody>
      </p:sp>
      <p:sp>
        <p:nvSpPr>
          <p:cNvPr id="8" name="Θέση υποσέλιδου 7"/>
          <p:cNvSpPr>
            <a:spLocks noGrp="1"/>
          </p:cNvSpPr>
          <p:nvPr>
            <p:ph type="ftr" sz="quarter" idx="11"/>
          </p:nvPr>
        </p:nvSpPr>
        <p:spPr>
          <a:xfrm>
            <a:off x="406400" y="6409944"/>
            <a:ext cx="4775200" cy="365760"/>
          </a:xfrm>
        </p:spPr>
        <p:txBody>
          <a:bodyPr/>
          <a:lstStyle/>
          <a:p>
            <a:endParaRPr lang="en-US"/>
          </a:p>
        </p:txBody>
      </p:sp>
      <p:sp>
        <p:nvSpPr>
          <p:cNvPr id="15" name="Ευθεία γραμμή σύνδεσης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Θέση περιεχομένου 23"/>
          <p:cNvSpPr>
            <a:spLocks noGrp="1"/>
          </p:cNvSpPr>
          <p:nvPr>
            <p:ph sz="quarter" idx="2"/>
          </p:nvPr>
        </p:nvSpPr>
        <p:spPr>
          <a:xfrm>
            <a:off x="402336" y="2471383"/>
            <a:ext cx="5388864"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περιεχομένου 25"/>
          <p:cNvSpPr>
            <a:spLocks noGrp="1"/>
          </p:cNvSpPr>
          <p:nvPr>
            <p:ph sz="quarter" idx="4"/>
          </p:nvPr>
        </p:nvSpPr>
        <p:spPr>
          <a:xfrm>
            <a:off x="6400800" y="2471383"/>
            <a:ext cx="53848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Έλλειψη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Έλλειψη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Θέση αριθμού διαφάνειας 8"/>
          <p:cNvSpPr>
            <a:spLocks noGrp="1"/>
          </p:cNvSpPr>
          <p:nvPr>
            <p:ph type="sldNum" sz="quarter" idx="12"/>
          </p:nvPr>
        </p:nvSpPr>
        <p:spPr>
          <a:xfrm>
            <a:off x="5791200" y="1042417"/>
            <a:ext cx="609600" cy="441325"/>
          </a:xfrm>
        </p:spPr>
        <p:txBody>
          <a:bodyPr/>
          <a:lstStyle>
            <a:lvl1pPr algn="ctr">
              <a:defRPr/>
            </a:lvl1pPr>
          </a:lstStyle>
          <a:p>
            <a:fld id="{610DF6C3-1323-407C-8D84-293F928808F8}" type="slidenum">
              <a:rPr lang="en-US" smtClean="0"/>
              <a:t>‹#›</a:t>
            </a:fld>
            <a:endParaRPr lang="en-US"/>
          </a:p>
        </p:txBody>
      </p:sp>
      <p:sp>
        <p:nvSpPr>
          <p:cNvPr id="23" name="Τίτλος 22"/>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9A5B6B63-DB2D-48D0-AF86-326209C06D7C}" type="datetimeFigureOut">
              <a:rPr lang="en-US" smtClean="0"/>
              <a:t>9/20/2016</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a:xfrm>
            <a:off x="5791200" y="1036021"/>
            <a:ext cx="609600" cy="441325"/>
          </a:xfrm>
        </p:spPr>
        <p:txBody>
          <a:bodyPr/>
          <a:lstStyle/>
          <a:p>
            <a:fld id="{610DF6C3-1323-407C-8D84-293F928808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Ορθογώνιο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Ορθογώνιο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Θέση ημερομηνίας 1"/>
          <p:cNvSpPr>
            <a:spLocks noGrp="1"/>
          </p:cNvSpPr>
          <p:nvPr>
            <p:ph type="dt" sz="half" idx="10"/>
          </p:nvPr>
        </p:nvSpPr>
        <p:spPr/>
        <p:txBody>
          <a:bodyPr/>
          <a:lstStyle/>
          <a:p>
            <a:fld id="{9A5B6B63-DB2D-48D0-AF86-326209C06D7C}" type="datetimeFigureOut">
              <a:rPr lang="en-US" smtClean="0"/>
              <a:t>9/20/2016</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a:xfrm>
            <a:off x="5689600" y="6324600"/>
            <a:ext cx="812800" cy="441324"/>
          </a:xfrm>
        </p:spPr>
        <p:txBody>
          <a:bodyPr/>
          <a:lstStyle>
            <a:lvl1pPr>
              <a:defRPr>
                <a:solidFill>
                  <a:srgbClr val="FFFFFF"/>
                </a:solidFill>
              </a:defRPr>
            </a:lvl1pPr>
          </a:lstStyle>
          <a:p>
            <a:fld id="{610DF6C3-1323-407C-8D84-293F928808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Ορθογώνιο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Ορθογώνιο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Ορθογώνιο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Ευθεία γραμμή σύνδεσης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Θέση περιεχομένου 19"/>
          <p:cNvSpPr>
            <a:spLocks noGrp="1"/>
          </p:cNvSpPr>
          <p:nvPr>
            <p:ph sz="quarter" idx="1"/>
          </p:nvPr>
        </p:nvSpPr>
        <p:spPr>
          <a:xfrm>
            <a:off x="4165600" y="685800"/>
            <a:ext cx="75184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Έλλειψη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610DF6C3-1323-407C-8D84-293F928808F8}" type="slidenum">
              <a:rPr lang="en-US" smtClean="0"/>
              <a:t>‹#›</a:t>
            </a:fld>
            <a:endParaRPr lang="en-US"/>
          </a:p>
        </p:txBody>
      </p:sp>
      <p:sp>
        <p:nvSpPr>
          <p:cNvPr id="21" name="Ορθογώνιο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p:txBody>
          <a:bodyPr/>
          <a:lstStyle/>
          <a:p>
            <a:fld id="{9A5B6B63-DB2D-48D0-AF86-326209C06D7C}" type="datetimeFigureOut">
              <a:rPr lang="en-US" smtClean="0"/>
              <a:t>9/20/2016</a:t>
            </a:fld>
            <a:endParaRPr lang="en-US"/>
          </a:p>
        </p:txBody>
      </p:sp>
      <p:sp>
        <p:nvSpPr>
          <p:cNvPr id="6" name="Θέση υποσέλιδου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Ευθεία γραμμή σύνδεσης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Ορθογώνιο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Ορθογώνιο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Έλλειψη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Έλλειψη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828800" y="312739"/>
            <a:ext cx="609600" cy="441325"/>
          </a:xfrm>
        </p:spPr>
        <p:txBody>
          <a:bodyPr/>
          <a:lstStyle/>
          <a:p>
            <a:fld id="{610DF6C3-1323-407C-8D84-293F928808F8}" type="slidenum">
              <a:rPr lang="en-US" smtClean="0"/>
              <a:t>‹#›</a:t>
            </a:fld>
            <a:endParaRPr lang="en-US"/>
          </a:p>
        </p:txBody>
      </p:sp>
      <p:sp>
        <p:nvSpPr>
          <p:cNvPr id="2" name="Τίτλος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00500" y="609600"/>
            <a:ext cx="78232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Ορθογώνιο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a:xfrm>
            <a:off x="7717536" y="6404984"/>
            <a:ext cx="4059936" cy="365760"/>
          </a:xfrm>
        </p:spPr>
        <p:txBody>
          <a:bodyPr/>
          <a:lstStyle/>
          <a:p>
            <a:fld id="{9A5B6B63-DB2D-48D0-AF86-326209C06D7C}" type="datetimeFigureOut">
              <a:rPr lang="en-US" smtClean="0"/>
              <a:t>9/20/2016</a:t>
            </a:fld>
            <a:endParaRPr lang="en-US"/>
          </a:p>
        </p:txBody>
      </p:sp>
      <p:sp>
        <p:nvSpPr>
          <p:cNvPr id="6" name="Θέση υποσέλιδου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Θέση ημερομηνίας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9A5B6B63-DB2D-48D0-AF86-326209C06D7C}" type="datetimeFigureOut">
              <a:rPr lang="en-US" smtClean="0"/>
              <a:t>9/20/2016</a:t>
            </a:fld>
            <a:endParaRPr lang="en-US"/>
          </a:p>
        </p:txBody>
      </p:sp>
      <p:sp>
        <p:nvSpPr>
          <p:cNvPr id="3" name="Θέση υποσέλιδου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Ορθογώνιο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Ευθεία γραμμή σύνδεσης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Έλλειψη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0DF6C3-1323-407C-8D84-293F928808F8}" type="slidenum">
              <a:rPr lang="en-US" smtClean="0"/>
              <a:t>‹#›</a:t>
            </a:fld>
            <a:endParaRPr lang="en-US"/>
          </a:p>
        </p:txBody>
      </p:sp>
      <p:sp>
        <p:nvSpPr>
          <p:cNvPr id="22" name="Θέση τίτλου 21"/>
          <p:cNvSpPr>
            <a:spLocks noGrp="1"/>
          </p:cNvSpPr>
          <p:nvPr>
            <p:ph type="title"/>
          </p:nvPr>
        </p:nvSpPr>
        <p:spPr>
          <a:xfrm>
            <a:off x="402336" y="228600"/>
            <a:ext cx="11379200" cy="758952"/>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sz="4000" b="1" dirty="0" smtClean="0"/>
              <a:t>Ποδόσφαιρο 5Χ5</a:t>
            </a:r>
            <a:r>
              <a:rPr lang="el-GR" sz="4000" b="1" dirty="0" smtClean="0">
                <a:latin typeface="Courier New Greek" charset="-95"/>
              </a:rPr>
              <a:t/>
            </a:r>
            <a:br>
              <a:rPr lang="el-GR" sz="4000" b="1" dirty="0" smtClean="0">
                <a:latin typeface="Courier New Greek" charset="-95"/>
              </a:rPr>
            </a:br>
            <a:r>
              <a:rPr lang="el-GR" sz="4000" b="1" dirty="0" smtClean="0">
                <a:latin typeface="Courier New Greek" charset="-95"/>
              </a:rPr>
              <a:t>Αθλητές με ΠΟΤ (προβλήματα όρασης – τύφλωση)</a:t>
            </a:r>
            <a:endParaRPr lang="en-US" dirty="0"/>
          </a:p>
        </p:txBody>
      </p:sp>
    </p:spTree>
    <p:extLst>
      <p:ext uri="{BB962C8B-B14F-4D97-AF65-F5344CB8AC3E}">
        <p14:creationId xmlns:p14="http://schemas.microsoft.com/office/powerpoint/2010/main" val="60486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nvPr>
        </p:nvSpPr>
        <p:spPr>
          <a:xfrm>
            <a:off x="527051" y="268288"/>
            <a:ext cx="11360149" cy="1143000"/>
          </a:xfrm>
        </p:spPr>
        <p:txBody>
          <a:bodyPr/>
          <a:lstStyle/>
          <a:p>
            <a:pPr algn="ctr"/>
            <a:r>
              <a:rPr lang="el-GR" sz="3200" dirty="0" smtClean="0"/>
              <a:t>Ένας καινούριος μαθητής στο σχολείο (Γ.)</a:t>
            </a:r>
          </a:p>
        </p:txBody>
      </p:sp>
      <p:sp>
        <p:nvSpPr>
          <p:cNvPr id="3" name="Θέση περιεχομένου 2"/>
          <p:cNvSpPr>
            <a:spLocks noGrp="1"/>
          </p:cNvSpPr>
          <p:nvPr>
            <p:ph sz="quarter" idx="1"/>
          </p:nvPr>
        </p:nvSpPr>
        <p:spPr>
          <a:xfrm>
            <a:off x="273051" y="1719264"/>
            <a:ext cx="11681883" cy="4681537"/>
          </a:xfrm>
        </p:spPr>
        <p:txBody>
          <a:bodyPr/>
          <a:lstStyle/>
          <a:p>
            <a:pPr>
              <a:defRPr/>
            </a:pPr>
            <a:r>
              <a:rPr lang="el-GR" dirty="0" smtClean="0"/>
              <a:t>Ο Γ</a:t>
            </a:r>
            <a:r>
              <a:rPr lang="el-GR" dirty="0"/>
              <a:t>. </a:t>
            </a:r>
            <a:r>
              <a:rPr lang="el-GR" dirty="0" smtClean="0"/>
              <a:t>έχει </a:t>
            </a:r>
            <a:r>
              <a:rPr lang="el-GR" dirty="0"/>
              <a:t>σοβαρούς περιορισμούς στην όρασή του</a:t>
            </a:r>
            <a:r>
              <a:rPr lang="el-GR" dirty="0" smtClean="0"/>
              <a:t>. Δεν έχει νοητικούς περιορισμούς αλλά οι κινητικές του εμπειρίες φαίνεται να </a:t>
            </a:r>
            <a:r>
              <a:rPr lang="el-GR" smtClean="0"/>
              <a:t>είναι περιορισμένες. </a:t>
            </a:r>
            <a:r>
              <a:rPr lang="el-GR" dirty="0" smtClean="0"/>
              <a:t>Ολοκλήρωσε τις σπουδές του στο δημοτικό, αλλά το ‘ειδικό’ γυμνάσιο βρίσκεται πολύ μακριά από τη κατοικία του και αδυνατεί να συνεχίσει εκεί τις σπουδές του. Ως εκ τούτου, γράφτηκε και θα φοιτήσει στην Α’ Γυμνασίου στο ‘γενικό’ σχολείο που εργάζεσθε.</a:t>
            </a:r>
            <a:endParaRPr lang="en-US" dirty="0" smtClean="0"/>
          </a:p>
          <a:p>
            <a:pPr>
              <a:defRPr/>
            </a:pPr>
            <a:r>
              <a:rPr lang="el-GR" dirty="0" smtClean="0"/>
              <a:t>Πώς θα τον βοηθήσετε να ενταχθεί στο μάθημα της φυσικής αγωγής</a:t>
            </a:r>
            <a:r>
              <a:rPr lang="en-US" dirty="0"/>
              <a:t>;</a:t>
            </a:r>
            <a:endParaRPr lang="el-GR" dirty="0"/>
          </a:p>
        </p:txBody>
      </p:sp>
    </p:spTree>
    <p:extLst>
      <p:ext uri="{BB962C8B-B14F-4D97-AF65-F5344CB8AC3E}">
        <p14:creationId xmlns:p14="http://schemas.microsoft.com/office/powerpoint/2010/main" val="138969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pic>
        <p:nvPicPr>
          <p:cNvPr id="1026" name="Picture 2" descr="http://ichef-1.bbci.co.uk/news/660/media/images/48708000/jpg/_48708931_football464x2617.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928144" y="2046287"/>
            <a:ext cx="6286500" cy="3533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057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liverpoolfa.com/~/media/CountySites/liverpoolfa/images/n/disability-football/coaching-blind-footballers-course---article.ashx?c=cgallery&amp;as=1&amp;w=620&amp;h=349"/>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24945" y="1811977"/>
            <a:ext cx="4292715"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Αποτέλεσμα εικόνας για blind soccer train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Αποτέλεσμα εικόνας για blind soccer train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http://www.paralympic.org/sites/default/files/images/20120203/120111155526745_BEI_3141_0.mainpicture_6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2542" y="1642802"/>
            <a:ext cx="5829300" cy="4520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65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Ποδόσφαιρο 5Χ5 </a:t>
            </a:r>
            <a:endParaRPr lang="en-US" dirty="0"/>
          </a:p>
        </p:txBody>
      </p:sp>
      <p:sp>
        <p:nvSpPr>
          <p:cNvPr id="3" name="Θέση περιεχομένου 2"/>
          <p:cNvSpPr>
            <a:spLocks noGrp="1"/>
          </p:cNvSpPr>
          <p:nvPr>
            <p:ph sz="quarter" idx="1"/>
          </p:nvPr>
        </p:nvSpPr>
        <p:spPr/>
        <p:txBody>
          <a:bodyPr/>
          <a:lstStyle/>
          <a:p>
            <a:r>
              <a:rPr lang="el-GR" dirty="0" smtClean="0"/>
              <a:t>Άθλημα για αθλητές με τύφλωση η μειωμένη όραση </a:t>
            </a:r>
          </a:p>
          <a:p>
            <a:r>
              <a:rPr lang="el-GR" dirty="0" smtClean="0"/>
              <a:t>πρώτο εθνικό πρωτάθλημα στην Ισπανία 1986  </a:t>
            </a:r>
          </a:p>
          <a:p>
            <a:r>
              <a:rPr lang="el-GR" dirty="0" err="1" smtClean="0"/>
              <a:t>Παραολυμπιακοί</a:t>
            </a:r>
            <a:r>
              <a:rPr lang="el-GR" dirty="0" smtClean="0"/>
              <a:t> 2004 </a:t>
            </a:r>
          </a:p>
          <a:p>
            <a:r>
              <a:rPr lang="el-GR" dirty="0"/>
              <a:t>Η Διεθνής Ομοσπονδία Ποδοσφαίρου (</a:t>
            </a:r>
            <a:r>
              <a:rPr lang="en-US" dirty="0"/>
              <a:t>FIFA</a:t>
            </a:r>
            <a:r>
              <a:rPr lang="el-GR" dirty="0"/>
              <a:t>) σε συνεργασία με την Επιτροπή Ποδοσφαίρου του Διεθνούς Αθλητικού Οργανισμού Τυφλών (</a:t>
            </a:r>
            <a:r>
              <a:rPr lang="en-US" dirty="0"/>
              <a:t>IBSA</a:t>
            </a:r>
            <a:r>
              <a:rPr lang="el-GR" dirty="0"/>
              <a:t>), είναι υπεύθυνες για την εξέλιξη του αθλήματος.</a:t>
            </a:r>
            <a:endParaRPr lang="en-US" dirty="0"/>
          </a:p>
        </p:txBody>
      </p:sp>
    </p:spTree>
    <p:extLst>
      <p:ext uri="{BB962C8B-B14F-4D97-AF65-F5344CB8AC3E}">
        <p14:creationId xmlns:p14="http://schemas.microsoft.com/office/powerpoint/2010/main" val="234794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Συμμετέχοντες αθλητές  </a:t>
            </a:r>
            <a:endParaRPr lang="en-US" dirty="0"/>
          </a:p>
        </p:txBody>
      </p:sp>
      <p:sp>
        <p:nvSpPr>
          <p:cNvPr id="3" name="Θέση περιεχομένου 2"/>
          <p:cNvSpPr>
            <a:spLocks noGrp="1"/>
          </p:cNvSpPr>
          <p:nvPr>
            <p:ph sz="quarter" idx="1"/>
          </p:nvPr>
        </p:nvSpPr>
        <p:spPr/>
        <p:txBody>
          <a:bodyPr>
            <a:normAutofit/>
          </a:bodyPr>
          <a:lstStyle/>
          <a:p>
            <a:r>
              <a:rPr lang="el-GR" dirty="0"/>
              <a:t>Στο Ποδόσφαιρο 5×5 συμμετέχουν αθλητές των εξής κατηγοριών:</a:t>
            </a:r>
            <a:endParaRPr lang="en-US" dirty="0"/>
          </a:p>
          <a:p>
            <a:pPr lvl="0"/>
            <a:r>
              <a:rPr lang="en-US" dirty="0"/>
              <a:t>Β1: </a:t>
            </a:r>
            <a:r>
              <a:rPr lang="en-US" dirty="0" err="1"/>
              <a:t>Αθλητές</a:t>
            </a:r>
            <a:r>
              <a:rPr lang="en-US" dirty="0"/>
              <a:t> </a:t>
            </a:r>
            <a:r>
              <a:rPr lang="en-US" dirty="0" err="1"/>
              <a:t>τυφλοί</a:t>
            </a:r>
            <a:r>
              <a:rPr lang="en-US" dirty="0"/>
              <a:t>.</a:t>
            </a:r>
          </a:p>
          <a:p>
            <a:r>
              <a:rPr lang="el-GR" dirty="0"/>
              <a:t>Β2, Β3: Αθλητές οι οποίοι βλέπουν </a:t>
            </a:r>
            <a:r>
              <a:rPr lang="el-GR" dirty="0" smtClean="0"/>
              <a:t>μερικώς</a:t>
            </a:r>
          </a:p>
          <a:p>
            <a:r>
              <a:rPr lang="el-GR" dirty="0" smtClean="0"/>
              <a:t>Με κανονική όραση ως τερματοφύλακες </a:t>
            </a:r>
          </a:p>
          <a:p>
            <a:r>
              <a:rPr lang="el-GR" dirty="0" smtClean="0"/>
              <a:t>Εξοπλισμός </a:t>
            </a:r>
          </a:p>
          <a:p>
            <a:r>
              <a:rPr lang="el-GR" dirty="0" err="1" smtClean="0"/>
              <a:t>Οφθαλμεπιδεσμος</a:t>
            </a:r>
            <a:r>
              <a:rPr lang="el-GR" dirty="0" smtClean="0"/>
              <a:t> η μάσκα εκτός τερματοφύλακα </a:t>
            </a:r>
          </a:p>
          <a:p>
            <a:r>
              <a:rPr lang="el-GR" dirty="0" smtClean="0"/>
              <a:t>Μπάλα </a:t>
            </a:r>
            <a:r>
              <a:rPr lang="el-GR" dirty="0"/>
              <a:t>62 </a:t>
            </a:r>
            <a:r>
              <a:rPr lang="el-GR" dirty="0" smtClean="0"/>
              <a:t>εκατοστών/βάρος </a:t>
            </a:r>
            <a:r>
              <a:rPr lang="el-GR" dirty="0"/>
              <a:t>490-520 γραμμαρίων</a:t>
            </a:r>
            <a:r>
              <a:rPr lang="el-GR" dirty="0" smtClean="0"/>
              <a:t> </a:t>
            </a:r>
          </a:p>
          <a:p>
            <a:pPr marL="0" indent="0">
              <a:buNone/>
            </a:pPr>
            <a:r>
              <a:rPr lang="el-GR" dirty="0" smtClean="0"/>
              <a:t>  με εσωτερικό ηχητικό μηχανισμό </a:t>
            </a:r>
          </a:p>
          <a:p>
            <a:endParaRPr lang="en-US" dirty="0"/>
          </a:p>
        </p:txBody>
      </p:sp>
    </p:spTree>
    <p:extLst>
      <p:ext uri="{BB962C8B-B14F-4D97-AF65-F5344CB8AC3E}">
        <p14:creationId xmlns:p14="http://schemas.microsoft.com/office/powerpoint/2010/main" val="190889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Κανονισμοί </a:t>
            </a:r>
            <a:endParaRPr lang="en-US" dirty="0"/>
          </a:p>
        </p:txBody>
      </p:sp>
      <p:sp>
        <p:nvSpPr>
          <p:cNvPr id="3" name="Θέση περιεχομένου 2"/>
          <p:cNvSpPr>
            <a:spLocks noGrp="1"/>
          </p:cNvSpPr>
          <p:nvPr>
            <p:ph sz="quarter" idx="1"/>
          </p:nvPr>
        </p:nvSpPr>
        <p:spPr/>
        <p:txBody>
          <a:bodyPr>
            <a:normAutofit lnSpcReduction="10000"/>
          </a:bodyPr>
          <a:lstStyle/>
          <a:p>
            <a:r>
              <a:rPr lang="el-GR" dirty="0"/>
              <a:t>Δ</a:t>
            </a:r>
            <a:r>
              <a:rPr lang="el-GR" dirty="0" smtClean="0"/>
              <a:t>ιάρκεια </a:t>
            </a:r>
            <a:r>
              <a:rPr lang="el-GR" dirty="0"/>
              <a:t>50 </a:t>
            </a:r>
            <a:r>
              <a:rPr lang="el-GR" dirty="0" smtClean="0"/>
              <a:t>λεπτών σε δύο </a:t>
            </a:r>
            <a:r>
              <a:rPr lang="el-GR" dirty="0"/>
              <a:t>ημίχρονα των 25 </a:t>
            </a:r>
            <a:r>
              <a:rPr lang="el-GR" dirty="0" smtClean="0"/>
              <a:t>λεπτών με 10 </a:t>
            </a:r>
            <a:r>
              <a:rPr lang="el-GR" dirty="0" err="1" smtClean="0"/>
              <a:t>λεπτα</a:t>
            </a:r>
            <a:r>
              <a:rPr lang="el-GR" dirty="0" smtClean="0"/>
              <a:t> διάλειμμα </a:t>
            </a:r>
          </a:p>
          <a:p>
            <a:r>
              <a:rPr lang="el-GR" dirty="0" smtClean="0"/>
              <a:t>Γήπεδο 20 Χ 40 μ</a:t>
            </a:r>
          </a:p>
          <a:p>
            <a:r>
              <a:rPr lang="el-GR" dirty="0"/>
              <a:t>Τ</a:t>
            </a:r>
            <a:r>
              <a:rPr lang="el-GR" dirty="0" smtClean="0"/>
              <a:t>έρμα 3 Χ 2 μ, </a:t>
            </a:r>
          </a:p>
          <a:p>
            <a:r>
              <a:rPr lang="el-GR" dirty="0" smtClean="0"/>
              <a:t>περιοχή </a:t>
            </a:r>
            <a:r>
              <a:rPr lang="el-GR" dirty="0"/>
              <a:t>του </a:t>
            </a:r>
            <a:r>
              <a:rPr lang="el-GR" dirty="0" smtClean="0"/>
              <a:t>τερματοφύλακα 5×2 </a:t>
            </a:r>
            <a:r>
              <a:rPr lang="el-GR" dirty="0"/>
              <a:t>μέτρα</a:t>
            </a:r>
            <a:r>
              <a:rPr lang="el-GR" dirty="0" smtClean="0"/>
              <a:t>.</a:t>
            </a:r>
          </a:p>
          <a:p>
            <a:r>
              <a:rPr lang="el-GR" dirty="0" smtClean="0"/>
              <a:t> Πέναλτι στα  6 μέτρα </a:t>
            </a:r>
          </a:p>
          <a:p>
            <a:r>
              <a:rPr lang="el-GR" dirty="0" smtClean="0"/>
              <a:t>Το </a:t>
            </a:r>
            <a:r>
              <a:rPr lang="el-GR" dirty="0"/>
              <a:t>σημείο του διπλού πέναλτι </a:t>
            </a:r>
            <a:r>
              <a:rPr lang="el-GR" dirty="0" smtClean="0"/>
              <a:t>σε </a:t>
            </a:r>
            <a:r>
              <a:rPr lang="el-GR" dirty="0"/>
              <a:t>απόσταση </a:t>
            </a:r>
            <a:r>
              <a:rPr lang="el-GR" dirty="0" smtClean="0"/>
              <a:t>8 </a:t>
            </a:r>
            <a:r>
              <a:rPr lang="el-GR" dirty="0"/>
              <a:t>μέτρων</a:t>
            </a:r>
            <a:endParaRPr lang="el-GR" dirty="0" smtClean="0"/>
          </a:p>
          <a:p>
            <a:r>
              <a:rPr lang="el-GR" dirty="0" smtClean="0"/>
              <a:t>Στις </a:t>
            </a:r>
            <a:r>
              <a:rPr lang="el-GR" dirty="0"/>
              <a:t>πλάγιες γραμμές </a:t>
            </a:r>
            <a:r>
              <a:rPr lang="el-GR" dirty="0" smtClean="0"/>
              <a:t>προστατευτικό </a:t>
            </a:r>
            <a:r>
              <a:rPr lang="el-GR" dirty="0"/>
              <a:t>πλέγμα ύψους 2 μέτρων έτσι ώστε οι τυφλοί αθλητές να μπορούν να αντιληφθούν τα πλαϊνά όρια του γηπέδου</a:t>
            </a:r>
            <a:endParaRPr lang="en-US" dirty="0"/>
          </a:p>
        </p:txBody>
      </p:sp>
    </p:spTree>
    <p:extLst>
      <p:ext uri="{BB962C8B-B14F-4D97-AF65-F5344CB8AC3E}">
        <p14:creationId xmlns:p14="http://schemas.microsoft.com/office/powerpoint/2010/main" val="279521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Αγώνας </a:t>
            </a:r>
            <a:endParaRPr lang="en-US" dirty="0"/>
          </a:p>
        </p:txBody>
      </p:sp>
      <p:sp>
        <p:nvSpPr>
          <p:cNvPr id="5" name="Θέση περιεχομένου 4"/>
          <p:cNvSpPr>
            <a:spLocks noGrp="1"/>
          </p:cNvSpPr>
          <p:nvPr>
            <p:ph sz="quarter" idx="1"/>
          </p:nvPr>
        </p:nvSpPr>
        <p:spPr/>
        <p:txBody>
          <a:bodyPr/>
          <a:lstStyle/>
          <a:p>
            <a:r>
              <a:rPr lang="el-GR" dirty="0" smtClean="0"/>
              <a:t>Με 5 φάουλ ο παίκτης αντικαθίσταται</a:t>
            </a:r>
          </a:p>
          <a:p>
            <a:r>
              <a:rPr lang="el-GR" dirty="0" smtClean="0"/>
              <a:t>Φάουλ σε κτύπημα, σπρώξιμο, άγγιγμα μάσκας </a:t>
            </a:r>
          </a:p>
          <a:p>
            <a:r>
              <a:rPr lang="el-GR" dirty="0" smtClean="0"/>
              <a:t>Μετά τα 4 φάουλ τα πέναλτι στα 8 μέτρα χωρίς τείχος  </a:t>
            </a:r>
            <a:endParaRPr lang="en-US" dirty="0"/>
          </a:p>
        </p:txBody>
      </p:sp>
    </p:spTree>
    <p:extLst>
      <p:ext uri="{BB962C8B-B14F-4D97-AF65-F5344CB8AC3E}">
        <p14:creationId xmlns:p14="http://schemas.microsoft.com/office/powerpoint/2010/main" val="417999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Δραστηριότητες </a:t>
            </a:r>
            <a:endParaRPr lang="el-GR" dirty="0"/>
          </a:p>
        </p:txBody>
      </p:sp>
      <p:sp>
        <p:nvSpPr>
          <p:cNvPr id="3" name="Θέση περιεχομένου 2"/>
          <p:cNvSpPr>
            <a:spLocks noGrp="1"/>
          </p:cNvSpPr>
          <p:nvPr>
            <p:ph sz="quarter" idx="1"/>
          </p:nvPr>
        </p:nvSpPr>
        <p:spPr/>
        <p:txBody>
          <a:bodyPr/>
          <a:lstStyle/>
          <a:p>
            <a:r>
              <a:rPr lang="el-GR" dirty="0" smtClean="0"/>
              <a:t>Τρέξιμο σε ευθεία με σχοινάκι/ τοίχο/ βοηθό</a:t>
            </a:r>
          </a:p>
          <a:p>
            <a:r>
              <a:rPr lang="el-GR" dirty="0" smtClean="0"/>
              <a:t>Τρέξιμο με μπάλα δεμένη με σακούλα </a:t>
            </a:r>
          </a:p>
          <a:p>
            <a:r>
              <a:rPr lang="el-GR" dirty="0" smtClean="0"/>
              <a:t>Σλάλομ με μπάλα δεμένη σε πόδια, σουτ σε στόχο</a:t>
            </a:r>
          </a:p>
          <a:p>
            <a:r>
              <a:rPr lang="el-GR" dirty="0" smtClean="0"/>
              <a:t>Πάσες με μπάλα με κουδούνια, σουτ σε στόχο</a:t>
            </a:r>
          </a:p>
          <a:p>
            <a:r>
              <a:rPr lang="el-GR" dirty="0" smtClean="0"/>
              <a:t>Πάσες</a:t>
            </a:r>
            <a:r>
              <a:rPr lang="el-GR" smtClean="0"/>
              <a:t>, </a:t>
            </a:r>
            <a:r>
              <a:rPr lang="el-GR" smtClean="0"/>
              <a:t>παιχνίδι </a:t>
            </a:r>
            <a:r>
              <a:rPr lang="el-GR" dirty="0" smtClean="0"/>
              <a:t>με βοηθό σε 4 οριοθετημένες περιοχές του γηπέδου  </a:t>
            </a:r>
          </a:p>
          <a:p>
            <a:endParaRPr lang="el-GR" dirty="0" smtClean="0"/>
          </a:p>
          <a:p>
            <a:endParaRPr lang="el-GR" dirty="0" smtClean="0"/>
          </a:p>
          <a:p>
            <a:endParaRPr lang="el-GR" dirty="0" smtClean="0"/>
          </a:p>
          <a:p>
            <a:endParaRPr lang="el-GR" dirty="0" smtClean="0"/>
          </a:p>
        </p:txBody>
      </p:sp>
      <p:graphicFrame>
        <p:nvGraphicFramePr>
          <p:cNvPr id="4" name="Πίνακας 3"/>
          <p:cNvGraphicFramePr>
            <a:graphicFrameLocks noGrp="1"/>
          </p:cNvGraphicFramePr>
          <p:nvPr>
            <p:extLst>
              <p:ext uri="{D42A27DB-BD31-4B8C-83A1-F6EECF244321}">
                <p14:modId xmlns:p14="http://schemas.microsoft.com/office/powerpoint/2010/main" val="2769334362"/>
              </p:ext>
            </p:extLst>
          </p:nvPr>
        </p:nvGraphicFramePr>
        <p:xfrm>
          <a:off x="2138680" y="4541520"/>
          <a:ext cx="4094480" cy="1491826"/>
        </p:xfrm>
        <a:graphic>
          <a:graphicData uri="http://schemas.openxmlformats.org/drawingml/2006/table">
            <a:tbl>
              <a:tblPr firstRow="1" bandRow="1">
                <a:tableStyleId>{5C22544A-7EE6-4342-B048-85BDC9FD1C3A}</a:tableStyleId>
              </a:tblPr>
              <a:tblGrid>
                <a:gridCol w="2047240"/>
                <a:gridCol w="2047240"/>
              </a:tblGrid>
              <a:tr h="745913">
                <a:tc>
                  <a:txBody>
                    <a:bodyPr/>
                    <a:lstStyle/>
                    <a:p>
                      <a:r>
                        <a:rPr lang="el-GR" dirty="0" smtClean="0"/>
                        <a:t>2 </a:t>
                      </a:r>
                      <a:endParaRPr lang="el-GR" dirty="0"/>
                    </a:p>
                  </a:txBody>
                  <a:tcPr/>
                </a:tc>
                <a:tc>
                  <a:txBody>
                    <a:bodyPr/>
                    <a:lstStyle/>
                    <a:p>
                      <a:r>
                        <a:rPr lang="el-GR" dirty="0" smtClean="0"/>
                        <a:t>2</a:t>
                      </a:r>
                      <a:endParaRPr lang="el-GR" dirty="0"/>
                    </a:p>
                  </a:txBody>
                  <a:tcPr/>
                </a:tc>
              </a:tr>
              <a:tr h="745913">
                <a:tc>
                  <a:txBody>
                    <a:bodyPr/>
                    <a:lstStyle/>
                    <a:p>
                      <a:r>
                        <a:rPr lang="el-GR" dirty="0" smtClean="0"/>
                        <a:t>2</a:t>
                      </a:r>
                      <a:endParaRPr lang="el-GR" dirty="0"/>
                    </a:p>
                  </a:txBody>
                  <a:tcPr/>
                </a:tc>
                <a:tc>
                  <a:txBody>
                    <a:bodyPr/>
                    <a:lstStyle/>
                    <a:p>
                      <a:r>
                        <a:rPr lang="el-GR" dirty="0" smtClean="0"/>
                        <a:t>2</a:t>
                      </a:r>
                      <a:endParaRPr lang="el-GR" dirty="0"/>
                    </a:p>
                  </a:txBody>
                  <a:tcPr/>
                </a:tc>
              </a:tr>
            </a:tbl>
          </a:graphicData>
        </a:graphic>
      </p:graphicFrame>
    </p:spTree>
    <p:extLst>
      <p:ext uri="{BB962C8B-B14F-4D97-AF65-F5344CB8AC3E}">
        <p14:creationId xmlns:p14="http://schemas.microsoft.com/office/powerpoint/2010/main" val="22174769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121</TotalTime>
  <Words>332</Words>
  <Application>Microsoft Office PowerPoint</Application>
  <PresentationFormat>Προσαρμογή</PresentationFormat>
  <Paragraphs>43</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Δημοτικός</vt:lpstr>
      <vt:lpstr>Ποδόσφαιρο 5Χ5 Αθλητές με ΠΟΤ (προβλήματα όρασης – τύφλωση)</vt:lpstr>
      <vt:lpstr>Ένας καινούριος μαθητής στο σχολείο (Γ.)</vt:lpstr>
      <vt:lpstr>Παρουσίαση του PowerPoint</vt:lpstr>
      <vt:lpstr>Παρουσίαση του PowerPoint</vt:lpstr>
      <vt:lpstr>Ποδόσφαιρο 5Χ5 </vt:lpstr>
      <vt:lpstr>Συμμετέχοντες αθλητές  </vt:lpstr>
      <vt:lpstr>Κανονισμοί </vt:lpstr>
      <vt:lpstr>Αγώνας </vt:lpstr>
      <vt:lpstr>Δραστηριότητες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Ένταξη μαθητών με διαταραχές όρασης  – Ποδόσφαιρο 5Χ5  </dc:title>
  <dc:creator>User</dc:creator>
  <cp:lastModifiedBy>user</cp:lastModifiedBy>
  <cp:revision>29</cp:revision>
  <dcterms:created xsi:type="dcterms:W3CDTF">2016-04-02T08:40:47Z</dcterms:created>
  <dcterms:modified xsi:type="dcterms:W3CDTF">2016-09-20T06:05:41Z</dcterms:modified>
</cp:coreProperties>
</file>