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62"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B707D-4C87-40DC-B794-E0A1A3AF2A44}" type="datetimeFigureOut">
              <a:rPr lang="el-GR" smtClean="0"/>
              <a:t>21/9/2016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5CC73B-1E61-44AC-895F-983A084208B8}" type="slidenum">
              <a:rPr lang="el-GR" smtClean="0"/>
              <a:t>‹#›</a:t>
            </a:fld>
            <a:endParaRPr lang="el-GR"/>
          </a:p>
        </p:txBody>
      </p:sp>
    </p:spTree>
    <p:extLst>
      <p:ext uri="{BB962C8B-B14F-4D97-AF65-F5344CB8AC3E}">
        <p14:creationId xmlns:p14="http://schemas.microsoft.com/office/powerpoint/2010/main" val="421195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5FB60AC9-3149-4A06-AC00-FC3708A46E50}" type="slidenum">
              <a:rPr lang="el-GR" smtClean="0"/>
              <a:pPr eaLnBrk="1" hangingPunct="1"/>
              <a:t>1</a:t>
            </a:fld>
            <a:endParaRPr lang="el-GR"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10C22616-236D-4A79-ACFE-A08ECE6C890D}" type="slidenum">
              <a:rPr lang="el-GR" smtClean="0"/>
              <a:pPr eaLnBrk="1" hangingPunct="1"/>
              <a:t>2</a:t>
            </a:fld>
            <a:endParaRPr lang="el-GR"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0767AA78-6C50-4EFC-8B97-894D452A74F7}" type="slidenum">
              <a:rPr lang="el-GR" smtClean="0"/>
              <a:pPr eaLnBrk="1" hangingPunct="1"/>
              <a:t>3</a:t>
            </a:fld>
            <a:endParaRPr lang="el-GR"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B5038427-76AA-4393-BBA5-569E5A700EC2}" type="slidenum">
              <a:rPr lang="el-GR" smtClean="0"/>
              <a:pPr eaLnBrk="1" hangingPunct="1"/>
              <a:t>5</a:t>
            </a:fld>
            <a:endParaRPr lang="el-GR"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fld id="{DD3F105B-3B81-4549-B5DD-CEB72C70F684}" type="slidenum">
              <a:rPr lang="el-GR" smtClean="0"/>
              <a:pPr eaLnBrk="1" hangingPunct="1"/>
              <a:t>6</a:t>
            </a:fld>
            <a:endParaRPr lang="el-GR"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B2577FB4-05F7-415E-89D2-FF667C93B3F1}" type="datetimeFigureOut">
              <a:rPr lang="el-GR" smtClean="0"/>
              <a:t>21/9/2016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54107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577FB4-05F7-415E-89D2-FF667C93B3F1}" type="datetimeFigureOut">
              <a:rPr lang="el-GR" smtClean="0"/>
              <a:t>21/9/2016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36504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577FB4-05F7-415E-89D2-FF667C93B3F1}" type="datetimeFigureOut">
              <a:rPr lang="el-GR" smtClean="0"/>
              <a:t>21/9/2016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292605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01A14E2-40C6-4635-B956-965B52E89C3A}" type="slidenum">
              <a:rPr lang="el-GR"/>
              <a:pPr>
                <a:defRPr/>
              </a:pPr>
              <a:t>‹#›</a:t>
            </a:fld>
            <a:endParaRPr lang="el-GR"/>
          </a:p>
        </p:txBody>
      </p:sp>
    </p:spTree>
    <p:extLst>
      <p:ext uri="{BB962C8B-B14F-4D97-AF65-F5344CB8AC3E}">
        <p14:creationId xmlns:p14="http://schemas.microsoft.com/office/powerpoint/2010/main" val="362993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0E385F57-ECD8-476A-A225-0F2444E202E5}" type="slidenum">
              <a:rPr lang="el-GR"/>
              <a:pPr>
                <a:defRPr/>
              </a:pPr>
              <a:t>‹#›</a:t>
            </a:fld>
            <a:endParaRPr lang="el-GR"/>
          </a:p>
        </p:txBody>
      </p:sp>
    </p:spTree>
    <p:extLst>
      <p:ext uri="{BB962C8B-B14F-4D97-AF65-F5344CB8AC3E}">
        <p14:creationId xmlns:p14="http://schemas.microsoft.com/office/powerpoint/2010/main" val="341443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B2577FB4-05F7-415E-89D2-FF667C93B3F1}" type="datetimeFigureOut">
              <a:rPr lang="el-GR" smtClean="0"/>
              <a:t>21/9/2016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15784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B2577FB4-05F7-415E-89D2-FF667C93B3F1}" type="datetimeFigureOut">
              <a:rPr lang="el-GR" smtClean="0"/>
              <a:t>21/9/2016</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103144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B2577FB4-05F7-415E-89D2-FF667C93B3F1}" type="datetimeFigureOut">
              <a:rPr lang="el-GR" smtClean="0"/>
              <a:t>21/9/2016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163316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B2577FB4-05F7-415E-89D2-FF667C93B3F1}" type="datetimeFigureOut">
              <a:rPr lang="el-GR" smtClean="0"/>
              <a:t>21/9/2016</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2096284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B2577FB4-05F7-415E-89D2-FF667C93B3F1}" type="datetimeFigureOut">
              <a:rPr lang="el-GR" smtClean="0"/>
              <a:t>21/9/2016</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218055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B2577FB4-05F7-415E-89D2-FF667C93B3F1}" type="datetimeFigureOut">
              <a:rPr lang="el-GR" smtClean="0"/>
              <a:t>21/9/2016</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357217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577FB4-05F7-415E-89D2-FF667C93B3F1}" type="datetimeFigureOut">
              <a:rPr lang="el-GR" smtClean="0"/>
              <a:t>21/9/2016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151569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B2577FB4-05F7-415E-89D2-FF667C93B3F1}" type="datetimeFigureOut">
              <a:rPr lang="el-GR" smtClean="0"/>
              <a:t>21/9/2016</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9F224E4-7139-4332-BDE9-07B7D276A76C}" type="slidenum">
              <a:rPr lang="el-GR" smtClean="0"/>
              <a:t>‹#›</a:t>
            </a:fld>
            <a:endParaRPr lang="el-GR"/>
          </a:p>
        </p:txBody>
      </p:sp>
    </p:spTree>
    <p:extLst>
      <p:ext uri="{BB962C8B-B14F-4D97-AF65-F5344CB8AC3E}">
        <p14:creationId xmlns:p14="http://schemas.microsoft.com/office/powerpoint/2010/main" val="360098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77FB4-05F7-415E-89D2-FF667C93B3F1}" type="datetimeFigureOut">
              <a:rPr lang="el-GR" smtClean="0"/>
              <a:t>21/9/2016</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224E4-7139-4332-BDE9-07B7D276A76C}" type="slidenum">
              <a:rPr lang="el-GR" smtClean="0"/>
              <a:t>‹#›</a:t>
            </a:fld>
            <a:endParaRPr lang="el-GR"/>
          </a:p>
        </p:txBody>
      </p:sp>
    </p:spTree>
    <p:extLst>
      <p:ext uri="{BB962C8B-B14F-4D97-AF65-F5344CB8AC3E}">
        <p14:creationId xmlns:p14="http://schemas.microsoft.com/office/powerpoint/2010/main" val="169048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aralympic.org/opencms/release/Summer_Sports/Wheelchair_Basketball/Photo_Gallery/gallery.html?image=04.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404813"/>
            <a:ext cx="7483475" cy="1152525"/>
          </a:xfrm>
        </p:spPr>
        <p:txBody>
          <a:bodyPr>
            <a:normAutofit/>
          </a:bodyPr>
          <a:lstStyle/>
          <a:p>
            <a:pPr eaLnBrk="1" hangingPunct="1"/>
            <a:r>
              <a:rPr lang="el-GR" sz="1600" b="1" dirty="0" smtClean="0">
                <a:solidFill>
                  <a:srgbClr val="FFFF00"/>
                </a:solidFill>
                <a:latin typeface="Times New Roman" pitchFamily="18" charset="0"/>
                <a:cs typeface="Times New Roman" pitchFamily="18" charset="0"/>
              </a:rPr>
              <a:t>ΕΘΝΙΚΟ ΚΑΙ ΚΑΠΟΔΙΣΤΡΙΑΚΟ ΠΑΝΕΠΙΣΤΗΜΙΟ ΑΘΗΝΩΝ</a:t>
            </a:r>
            <a:br>
              <a:rPr lang="el-GR" sz="1600" b="1" dirty="0" smtClean="0">
                <a:solidFill>
                  <a:srgbClr val="FFFF00"/>
                </a:solidFill>
                <a:latin typeface="Times New Roman" pitchFamily="18" charset="0"/>
                <a:cs typeface="Times New Roman" pitchFamily="18" charset="0"/>
              </a:rPr>
            </a:br>
            <a:r>
              <a:rPr lang="el-GR" sz="1600" b="1" dirty="0" smtClean="0">
                <a:solidFill>
                  <a:srgbClr val="FFFF00"/>
                </a:solidFill>
                <a:latin typeface="Times New Roman" pitchFamily="18" charset="0"/>
                <a:cs typeface="Times New Roman" pitchFamily="18" charset="0"/>
              </a:rPr>
              <a:t>ΣΧΟΛΗ </a:t>
            </a:r>
            <a:r>
              <a:rPr lang="el-GR" sz="1600" b="1" dirty="0" smtClean="0">
                <a:solidFill>
                  <a:srgbClr val="FFFF00"/>
                </a:solidFill>
                <a:latin typeface="Times New Roman" pitchFamily="18" charset="0"/>
                <a:cs typeface="Times New Roman" pitchFamily="18" charset="0"/>
              </a:rPr>
              <a:t>ΕΠΙΣΤΗΜΗΣ ΦΥΣΙΚΗΣ ΑΓΩΓΗΣ ΚΑΙ </a:t>
            </a:r>
            <a:r>
              <a:rPr lang="el-GR" sz="1600" b="1" dirty="0" smtClean="0">
                <a:solidFill>
                  <a:srgbClr val="FFFF00"/>
                </a:solidFill>
                <a:latin typeface="Times New Roman" pitchFamily="18" charset="0"/>
                <a:cs typeface="Times New Roman" pitchFamily="18" charset="0"/>
              </a:rPr>
              <a:t>ΑΘΛΗΤΙΣΜΟΥ</a:t>
            </a:r>
            <a:br>
              <a:rPr lang="el-GR" sz="1600" b="1" dirty="0" smtClean="0">
                <a:solidFill>
                  <a:srgbClr val="FFFF00"/>
                </a:solidFill>
                <a:latin typeface="Times New Roman" pitchFamily="18" charset="0"/>
                <a:cs typeface="Times New Roman" pitchFamily="18" charset="0"/>
              </a:rPr>
            </a:br>
            <a:r>
              <a:rPr lang="el-GR" sz="1600" b="1" dirty="0" smtClean="0">
                <a:solidFill>
                  <a:srgbClr val="FFFF00"/>
                </a:solidFill>
                <a:latin typeface="Times New Roman" pitchFamily="18" charset="0"/>
                <a:cs typeface="Times New Roman" pitchFamily="18" charset="0"/>
              </a:rPr>
              <a:t/>
            </a:r>
            <a:br>
              <a:rPr lang="el-GR" sz="1600" b="1" dirty="0" smtClean="0">
                <a:solidFill>
                  <a:srgbClr val="FFFF00"/>
                </a:solidFill>
                <a:latin typeface="Times New Roman" pitchFamily="18" charset="0"/>
                <a:cs typeface="Times New Roman" pitchFamily="18" charset="0"/>
              </a:rPr>
            </a:br>
            <a:r>
              <a:rPr lang="el-GR" sz="1600" b="1" dirty="0" smtClean="0">
                <a:solidFill>
                  <a:srgbClr val="FFFF00"/>
                </a:solidFill>
                <a:latin typeface="Times New Roman" pitchFamily="18" charset="0"/>
                <a:cs typeface="Times New Roman" pitchFamily="18" charset="0"/>
              </a:rPr>
              <a:t>ΤΟΜΕΑΣ ΑΘΛΟΠΑΙΔΙΩΝ</a:t>
            </a:r>
          </a:p>
        </p:txBody>
      </p:sp>
      <p:sp>
        <p:nvSpPr>
          <p:cNvPr id="2051" name="Rectangle 3"/>
          <p:cNvSpPr>
            <a:spLocks noGrp="1" noChangeArrowheads="1"/>
          </p:cNvSpPr>
          <p:nvPr>
            <p:ph type="subTitle" idx="1"/>
          </p:nvPr>
        </p:nvSpPr>
        <p:spPr>
          <a:xfrm>
            <a:off x="395288" y="2349500"/>
            <a:ext cx="7848600" cy="3743325"/>
          </a:xfrm>
        </p:spPr>
        <p:txBody>
          <a:bodyPr/>
          <a:lstStyle/>
          <a:p>
            <a:pPr eaLnBrk="1" hangingPunct="1"/>
            <a:endParaRPr lang="en-US" sz="2800" b="1" dirty="0" smtClean="0"/>
          </a:p>
          <a:p>
            <a:pPr eaLnBrk="1" hangingPunct="1"/>
            <a:r>
              <a:rPr lang="el-GR" b="1" dirty="0" smtClean="0">
                <a:solidFill>
                  <a:srgbClr val="FFFF00"/>
                </a:solidFill>
                <a:latin typeface="Times New Roman" pitchFamily="18" charset="0"/>
                <a:cs typeface="Times New Roman" pitchFamily="18" charset="0"/>
              </a:rPr>
              <a:t>Η ΚΑΛΑΘΟΣΦΑΙΡΙΣΗ ΜΕ ΑΜΑΞΙΔΙΟ</a:t>
            </a:r>
          </a:p>
          <a:p>
            <a:pPr eaLnBrk="1" hangingPunct="1"/>
            <a:endParaRPr lang="el-GR" b="1" dirty="0" smtClean="0">
              <a:solidFill>
                <a:srgbClr val="FFFF00"/>
              </a:solidFill>
              <a:latin typeface="Times New Roman" pitchFamily="18" charset="0"/>
              <a:cs typeface="Times New Roman" pitchFamily="18" charset="0"/>
            </a:endParaRPr>
          </a:p>
          <a:p>
            <a:pPr eaLnBrk="1" hangingPunct="1"/>
            <a:endParaRPr lang="el-GR" sz="2000" b="1" dirty="0" smtClean="0"/>
          </a:p>
          <a:p>
            <a:pPr eaLnBrk="1" hangingPunct="1"/>
            <a:endParaRPr lang="el-GR" sz="2000" b="1" dirty="0" smtClean="0"/>
          </a:p>
          <a:p>
            <a:pPr eaLnBrk="1" hangingPunct="1"/>
            <a:endParaRPr lang="el-GR" sz="2000" b="1" dirty="0" smtClean="0"/>
          </a:p>
          <a:p>
            <a:pPr eaLnBrk="1" hangingPunct="1"/>
            <a:r>
              <a:rPr lang="el-GR" sz="1800" b="1" dirty="0" smtClean="0">
                <a:solidFill>
                  <a:srgbClr val="FFFF00"/>
                </a:solidFill>
                <a:latin typeface="Times New Roman" pitchFamily="18" charset="0"/>
                <a:cs typeface="Times New Roman" pitchFamily="18" charset="0"/>
              </a:rPr>
              <a:t>Εμμανουήλ </a:t>
            </a:r>
            <a:r>
              <a:rPr lang="el-GR" sz="1800" b="1" dirty="0" err="1" smtClean="0">
                <a:solidFill>
                  <a:srgbClr val="FFFF00"/>
                </a:solidFill>
                <a:latin typeface="Times New Roman" pitchFamily="18" charset="0"/>
                <a:cs typeface="Times New Roman" pitchFamily="18" charset="0"/>
              </a:rPr>
              <a:t>Ζαχαράκης</a:t>
            </a:r>
            <a:endParaRPr lang="en-US" sz="1800" b="1" dirty="0" smtClean="0">
              <a:solidFill>
                <a:srgbClr val="FFFF00"/>
              </a:solidFill>
              <a:latin typeface="Times New Roman" pitchFamily="18" charset="0"/>
              <a:cs typeface="Times New Roman" pitchFamily="18" charset="0"/>
            </a:endParaRPr>
          </a:p>
          <a:p>
            <a:pPr eaLnBrk="1" hangingPunct="1"/>
            <a:r>
              <a:rPr lang="el-GR" sz="1800" b="1" dirty="0" err="1" smtClean="0">
                <a:solidFill>
                  <a:srgbClr val="FFFF00"/>
                </a:solidFill>
                <a:latin typeface="Times New Roman" pitchFamily="18" charset="0"/>
                <a:cs typeface="Times New Roman" pitchFamily="18" charset="0"/>
              </a:rPr>
              <a:t>Επίκ</a:t>
            </a:r>
            <a:r>
              <a:rPr lang="el-GR" sz="1800" b="1" dirty="0" smtClean="0">
                <a:solidFill>
                  <a:srgbClr val="FFFF00"/>
                </a:solidFill>
                <a:latin typeface="Times New Roman" pitchFamily="18" charset="0"/>
                <a:cs typeface="Times New Roman" pitchFamily="18" charset="0"/>
              </a:rPr>
              <a:t>. Καθηγητής</a:t>
            </a:r>
            <a:endParaRPr lang="el-GR" sz="1800" b="1" dirty="0" smtClean="0">
              <a:solidFill>
                <a:srgbClr val="FFFF00"/>
              </a:solidFill>
              <a:latin typeface="Times New Roman" pitchFamily="18" charset="0"/>
              <a:cs typeface="Times New Roman" pitchFamily="18" charset="0"/>
            </a:endParaRPr>
          </a:p>
          <a:p>
            <a:pPr eaLnBrk="1" hangingPunct="1"/>
            <a:endParaRPr lang="el-GR" sz="1800" b="1" dirty="0" smtClean="0">
              <a:solidFill>
                <a:srgbClr val="FFFF00"/>
              </a:solidFill>
            </a:endParaRPr>
          </a:p>
          <a:p>
            <a:pPr eaLnBrk="1" hangingPunct="1"/>
            <a:endParaRPr lang="el-GR" sz="1800" b="1" dirty="0" smtClean="0"/>
          </a:p>
        </p:txBody>
      </p:sp>
      <p:pic>
        <p:nvPicPr>
          <p:cNvPr id="1026" name="Εικόνα 1" descr="Athina logo smal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81315"/>
            <a:ext cx="6572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969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Βασικές προσαρμογές  κανονισμών</a:t>
            </a:r>
          </a:p>
        </p:txBody>
      </p:sp>
      <p:sp>
        <p:nvSpPr>
          <p:cNvPr id="37891" name="Rectangle 3"/>
          <p:cNvSpPr>
            <a:spLocks noGrp="1" noChangeArrowheads="1"/>
          </p:cNvSpPr>
          <p:nvPr>
            <p:ph type="body" sz="half" idx="1"/>
          </p:nvPr>
        </p:nvSpPr>
        <p:spPr>
          <a:xfrm>
            <a:off x="250825" y="1600200"/>
            <a:ext cx="5041900" cy="4924425"/>
          </a:xfrm>
        </p:spPr>
        <p:txBody>
          <a:bodyPr/>
          <a:lstStyle/>
          <a:p>
            <a:pPr lvl="1" eaLnBrk="1" hangingPunct="1">
              <a:lnSpc>
                <a:spcPct val="80000"/>
              </a:lnSpc>
            </a:pPr>
            <a:r>
              <a:rPr lang="el-GR" sz="2000" dirty="0" smtClean="0">
                <a:solidFill>
                  <a:srgbClr val="FFFF00"/>
                </a:solidFill>
                <a:latin typeface="Times New Roman" pitchFamily="18" charset="0"/>
                <a:cs typeface="Times New Roman" pitchFamily="18" charset="0"/>
              </a:rPr>
              <a:t>Οι παίκτες μπορούν κάνουν ντρίμπλα μόνο με το ένα χέρι. Μπορούν να αγγίξουν ή να σπρώξουν το στεφάνι του τροχού του </a:t>
            </a:r>
            <a:r>
              <a:rPr lang="el-GR" sz="2000" dirty="0" err="1" smtClean="0">
                <a:solidFill>
                  <a:srgbClr val="FFFF00"/>
                </a:solidFill>
                <a:latin typeface="Times New Roman" pitchFamily="18" charset="0"/>
                <a:cs typeface="Times New Roman" pitchFamily="18" charset="0"/>
              </a:rPr>
              <a:t>αμαξιδίου</a:t>
            </a:r>
            <a:r>
              <a:rPr lang="el-GR" sz="2000" dirty="0" smtClean="0">
                <a:solidFill>
                  <a:srgbClr val="FFFF00"/>
                </a:solidFill>
                <a:latin typeface="Times New Roman" pitchFamily="18" charset="0"/>
                <a:cs typeface="Times New Roman" pitchFamily="18" charset="0"/>
              </a:rPr>
              <a:t> τους μόνο 2 συνεχείς φορές χωρίς να κάνουν ντρίμπλα, να πασάρουν ή να κάνουν σουτ με την μπάλα</a:t>
            </a:r>
          </a:p>
          <a:p>
            <a:pPr lvl="1" eaLnBrk="1" hangingPunct="1">
              <a:lnSpc>
                <a:spcPct val="80000"/>
              </a:lnSpc>
              <a:buFontTx/>
              <a:buNone/>
            </a:pPr>
            <a:endParaRPr lang="el-GR" sz="2000" dirty="0" smtClean="0">
              <a:solidFill>
                <a:srgbClr val="FFFF00"/>
              </a:solidFill>
              <a:latin typeface="Times New Roman" pitchFamily="18" charset="0"/>
              <a:cs typeface="Times New Roman" pitchFamily="18" charset="0"/>
            </a:endParaRPr>
          </a:p>
          <a:p>
            <a:pPr lvl="1" eaLnBrk="1" hangingPunct="1">
              <a:lnSpc>
                <a:spcPct val="80000"/>
              </a:lnSpc>
            </a:pPr>
            <a:r>
              <a:rPr lang="el-GR" sz="2000" dirty="0" smtClean="0">
                <a:solidFill>
                  <a:srgbClr val="FFFF00"/>
                </a:solidFill>
                <a:latin typeface="Times New Roman" pitchFamily="18" charset="0"/>
                <a:cs typeface="Times New Roman" pitchFamily="18" charset="0"/>
              </a:rPr>
              <a:t>Οι παίκτες δεν μπορούν να αγγίξουν το έδαφος όταν έχουν στην κατοχή τους την μπάλα.</a:t>
            </a:r>
          </a:p>
          <a:p>
            <a:pPr lvl="1" eaLnBrk="1" hangingPunct="1">
              <a:lnSpc>
                <a:spcPct val="80000"/>
              </a:lnSpc>
              <a:buFontTx/>
              <a:buNone/>
            </a:pPr>
            <a:endParaRPr lang="el-GR" sz="2000" dirty="0" smtClean="0">
              <a:solidFill>
                <a:srgbClr val="FFFF00"/>
              </a:solidFill>
              <a:latin typeface="Times New Roman" pitchFamily="18" charset="0"/>
              <a:cs typeface="Times New Roman" pitchFamily="18" charset="0"/>
            </a:endParaRPr>
          </a:p>
          <a:p>
            <a:pPr lvl="1" eaLnBrk="1" hangingPunct="1">
              <a:lnSpc>
                <a:spcPct val="80000"/>
              </a:lnSpc>
            </a:pPr>
            <a:r>
              <a:rPr lang="el-GR" sz="2000" dirty="0" smtClean="0">
                <a:solidFill>
                  <a:srgbClr val="FFFF00"/>
                </a:solidFill>
                <a:latin typeface="Times New Roman" pitchFamily="18" charset="0"/>
                <a:cs typeface="Times New Roman" pitchFamily="18" charset="0"/>
              </a:rPr>
              <a:t>Αν οποιοδήποτε μέρος του </a:t>
            </a:r>
            <a:r>
              <a:rPr lang="el-GR" sz="2000" dirty="0" err="1" smtClean="0">
                <a:solidFill>
                  <a:srgbClr val="FFFF00"/>
                </a:solidFill>
                <a:latin typeface="Times New Roman" pitchFamily="18" charset="0"/>
                <a:cs typeface="Times New Roman" pitchFamily="18" charset="0"/>
              </a:rPr>
              <a:t>αμαξιδίου</a:t>
            </a:r>
            <a:r>
              <a:rPr lang="el-GR" sz="2000" dirty="0" smtClean="0">
                <a:solidFill>
                  <a:srgbClr val="FFFF00"/>
                </a:solidFill>
                <a:latin typeface="Times New Roman" pitchFamily="18" charset="0"/>
                <a:cs typeface="Times New Roman" pitchFamily="18" charset="0"/>
              </a:rPr>
              <a:t> εκτός από τους τροχούς αγγίξει το έδαφος η ομάδα χάνει την μπάλα</a:t>
            </a:r>
            <a:r>
              <a:rPr lang="el-GR" sz="2000" dirty="0" smtClean="0">
                <a:solidFill>
                  <a:srgbClr val="FFFF00"/>
                </a:solidFill>
              </a:rPr>
              <a:t>.</a:t>
            </a:r>
          </a:p>
        </p:txBody>
      </p:sp>
      <p:pic>
        <p:nvPicPr>
          <p:cNvPr id="37892" name="Picture 12" descr="Yasuhiro Jimbo of Japan is challenged by Ouahid Boustila (left) and Philippe Baye of France, during the men’s Preliminary Group B Wheelchair basketball game at the Sydney Superdome during the Sydney 2000 Paralympic Games in Sydney. © Jamie Squire/ Allspor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24525" y="1989138"/>
            <a:ext cx="2397125" cy="350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116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Βασικοί κανονισμοί</a:t>
            </a:r>
          </a:p>
        </p:txBody>
      </p:sp>
      <p:sp>
        <p:nvSpPr>
          <p:cNvPr id="38915" name="Rectangle 3"/>
          <p:cNvSpPr>
            <a:spLocks noGrp="1" noChangeArrowheads="1"/>
          </p:cNvSpPr>
          <p:nvPr>
            <p:ph type="body" sz="half" idx="1"/>
          </p:nvPr>
        </p:nvSpPr>
        <p:spPr/>
        <p:txBody>
          <a:bodyPr/>
          <a:lstStyle/>
          <a:p>
            <a:pPr lvl="1" eaLnBrk="1" hangingPunct="1"/>
            <a:endParaRPr lang="el-GR" sz="2400" dirty="0" smtClean="0">
              <a:solidFill>
                <a:srgbClr val="FFFF00"/>
              </a:solidFill>
            </a:endParaRPr>
          </a:p>
          <a:p>
            <a:pPr lvl="1" eaLnBrk="1" hangingPunct="1"/>
            <a:endParaRPr lang="el-GR" sz="2400" dirty="0">
              <a:solidFill>
                <a:srgbClr val="FFFF00"/>
              </a:solidFill>
            </a:endParaRPr>
          </a:p>
          <a:p>
            <a:pPr marL="457200" lvl="1" indent="0" eaLnBrk="1" hangingPunct="1">
              <a:buNone/>
            </a:pPr>
            <a:r>
              <a:rPr lang="el-GR" sz="2400" dirty="0" smtClean="0">
                <a:solidFill>
                  <a:srgbClr val="FFFF00"/>
                </a:solidFill>
                <a:latin typeface="Times New Roman" pitchFamily="18" charset="0"/>
                <a:cs typeface="Times New Roman" pitchFamily="18" charset="0"/>
              </a:rPr>
              <a:t>Αν </a:t>
            </a:r>
            <a:r>
              <a:rPr lang="el-GR" sz="2400" dirty="0" smtClean="0">
                <a:solidFill>
                  <a:srgbClr val="FFFF00"/>
                </a:solidFill>
                <a:latin typeface="Times New Roman" pitchFamily="18" charset="0"/>
                <a:cs typeface="Times New Roman" pitchFamily="18" charset="0"/>
              </a:rPr>
              <a:t>ένας παίκτης «εμβολίσει» με το </a:t>
            </a:r>
            <a:r>
              <a:rPr lang="el-GR" sz="2400" dirty="0" err="1" smtClean="0">
                <a:solidFill>
                  <a:srgbClr val="FFFF00"/>
                </a:solidFill>
                <a:latin typeface="Times New Roman" pitchFamily="18" charset="0"/>
                <a:cs typeface="Times New Roman" pitchFamily="18" charset="0"/>
              </a:rPr>
              <a:t>αμαξίδιο</a:t>
            </a:r>
            <a:r>
              <a:rPr lang="el-GR" sz="2400" dirty="0" smtClean="0">
                <a:solidFill>
                  <a:srgbClr val="FFFF00"/>
                </a:solidFill>
                <a:latin typeface="Times New Roman" pitchFamily="18" charset="0"/>
                <a:cs typeface="Times New Roman" pitchFamily="18" charset="0"/>
              </a:rPr>
              <a:t> του το </a:t>
            </a:r>
            <a:r>
              <a:rPr lang="el-GR" sz="2400" dirty="0" err="1" smtClean="0">
                <a:solidFill>
                  <a:srgbClr val="FFFF00"/>
                </a:solidFill>
                <a:latin typeface="Times New Roman" pitchFamily="18" charset="0"/>
                <a:cs typeface="Times New Roman" pitchFamily="18" charset="0"/>
              </a:rPr>
              <a:t>αμαξίδιο</a:t>
            </a:r>
            <a:r>
              <a:rPr lang="el-GR" sz="2400" dirty="0" smtClean="0">
                <a:solidFill>
                  <a:srgbClr val="FFFF00"/>
                </a:solidFill>
                <a:latin typeface="Times New Roman" pitchFamily="18" charset="0"/>
                <a:cs typeface="Times New Roman" pitchFamily="18" charset="0"/>
              </a:rPr>
              <a:t> ενός αντιπάλου σφυρίζεται παράβαση. </a:t>
            </a:r>
          </a:p>
          <a:p>
            <a:pPr lvl="1" eaLnBrk="1" hangingPunct="1">
              <a:buFontTx/>
              <a:buNone/>
            </a:pPr>
            <a:endParaRPr lang="el-GR" sz="2400" dirty="0" smtClean="0">
              <a:solidFill>
                <a:srgbClr val="FFFF00"/>
              </a:solidFill>
            </a:endParaRPr>
          </a:p>
        </p:txBody>
      </p:sp>
      <p:pic>
        <p:nvPicPr>
          <p:cNvPr id="38916" name="Picture 6" descr="Troy Sachs Νο5 of Australia and Yasuhiro Jimbo Νο11 of Japan in action during the men’s Wheelchair basketball Group B preliminary match between Australia and Japan during the Sydney 2000 Paralympic Games at the Superdome. © Nick Laham / Allspor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989138"/>
            <a:ext cx="3816350" cy="2417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4988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752475"/>
          </a:xfrm>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Κατηγορίες Αθλητών</a:t>
            </a:r>
          </a:p>
        </p:txBody>
      </p:sp>
      <p:sp>
        <p:nvSpPr>
          <p:cNvPr id="39939" name="Rectangle 3"/>
          <p:cNvSpPr>
            <a:spLocks noGrp="1" noChangeArrowheads="1"/>
          </p:cNvSpPr>
          <p:nvPr>
            <p:ph type="body" idx="1"/>
          </p:nvPr>
        </p:nvSpPr>
        <p:spPr>
          <a:xfrm>
            <a:off x="323528" y="1052513"/>
            <a:ext cx="7067550" cy="5805487"/>
          </a:xfrm>
        </p:spPr>
        <p:txBody>
          <a:bodyPr/>
          <a:lstStyle/>
          <a:p>
            <a:pPr eaLnBrk="1" hangingPunct="1"/>
            <a:endParaRPr lang="el-GR" sz="2400" dirty="0" smtClean="0">
              <a:solidFill>
                <a:srgbClr val="FFFF00"/>
              </a:solidFill>
              <a:latin typeface="Times New Roman" pitchFamily="18" charset="0"/>
              <a:cs typeface="Times New Roman" pitchFamily="18" charset="0"/>
            </a:endParaRPr>
          </a:p>
          <a:p>
            <a:pPr eaLnBrk="1" hangingPunct="1"/>
            <a:r>
              <a:rPr lang="el-GR" sz="2400" dirty="0" smtClean="0">
                <a:solidFill>
                  <a:srgbClr val="FFFF00"/>
                </a:solidFill>
                <a:latin typeface="Times New Roman" pitchFamily="18" charset="0"/>
                <a:cs typeface="Times New Roman" pitchFamily="18" charset="0"/>
              </a:rPr>
              <a:t>Στην </a:t>
            </a:r>
            <a:r>
              <a:rPr lang="el-GR" sz="2400" dirty="0" smtClean="0">
                <a:solidFill>
                  <a:srgbClr val="FFFF00"/>
                </a:solidFill>
                <a:latin typeface="Times New Roman" pitchFamily="18" charset="0"/>
                <a:cs typeface="Times New Roman" pitchFamily="18" charset="0"/>
              </a:rPr>
              <a:t>καλαθοσφαίριση με </a:t>
            </a:r>
            <a:r>
              <a:rPr lang="el-GR" sz="2400" dirty="0" err="1" smtClean="0">
                <a:solidFill>
                  <a:srgbClr val="FFFF00"/>
                </a:solidFill>
                <a:latin typeface="Times New Roman" pitchFamily="18" charset="0"/>
                <a:cs typeface="Times New Roman" pitchFamily="18" charset="0"/>
              </a:rPr>
              <a:t>αμαξίδιο</a:t>
            </a:r>
            <a:r>
              <a:rPr lang="el-GR" sz="2400" dirty="0" smtClean="0">
                <a:solidFill>
                  <a:srgbClr val="FFFF00"/>
                </a:solidFill>
                <a:latin typeface="Times New Roman" pitchFamily="18" charset="0"/>
                <a:cs typeface="Times New Roman" pitchFamily="18" charset="0"/>
              </a:rPr>
              <a:t> αγωνίζονται αθλητές και αθλήτριες με κινητική αναπηρία:</a:t>
            </a:r>
          </a:p>
          <a:p>
            <a:pPr eaLnBrk="1" hangingPunct="1"/>
            <a:endParaRPr lang="el-GR" sz="2400" dirty="0" smtClean="0">
              <a:solidFill>
                <a:srgbClr val="FFFF00"/>
              </a:solidFill>
              <a:latin typeface="Times New Roman" pitchFamily="18" charset="0"/>
              <a:cs typeface="Times New Roman" pitchFamily="18" charset="0"/>
            </a:endParaRPr>
          </a:p>
          <a:p>
            <a:pPr eaLnBrk="1" hangingPunct="1">
              <a:buFontTx/>
              <a:buNone/>
            </a:pPr>
            <a:endParaRPr lang="el-GR" sz="2400" dirty="0" smtClean="0">
              <a:solidFill>
                <a:srgbClr val="FFFF00"/>
              </a:solidFill>
              <a:latin typeface="Times New Roman" pitchFamily="18" charset="0"/>
              <a:cs typeface="Times New Roman" pitchFamily="18" charset="0"/>
            </a:endParaRPr>
          </a:p>
          <a:p>
            <a:pPr lvl="1" eaLnBrk="1" hangingPunct="1"/>
            <a:r>
              <a:rPr lang="el-GR" sz="2400" dirty="0" smtClean="0">
                <a:solidFill>
                  <a:srgbClr val="FFFF00"/>
                </a:solidFill>
                <a:latin typeface="Times New Roman" pitchFamily="18" charset="0"/>
                <a:cs typeface="Times New Roman" pitchFamily="18" charset="0"/>
              </a:rPr>
              <a:t>Κακώσεις σπονδυλική στήλης (παραπληγία, τετραπληγία)</a:t>
            </a:r>
          </a:p>
          <a:p>
            <a:pPr lvl="1" eaLnBrk="1" hangingPunct="1"/>
            <a:r>
              <a:rPr lang="el-GR" sz="2400" dirty="0" smtClean="0">
                <a:solidFill>
                  <a:srgbClr val="FFFF00"/>
                </a:solidFill>
                <a:latin typeface="Times New Roman" pitchFamily="18" charset="0"/>
                <a:cs typeface="Times New Roman" pitchFamily="18" charset="0"/>
              </a:rPr>
              <a:t>Ακρωτηριασμοί κάτω άκρων</a:t>
            </a:r>
          </a:p>
          <a:p>
            <a:pPr lvl="1" eaLnBrk="1" hangingPunct="1"/>
            <a:r>
              <a:rPr lang="el-GR" sz="2400" dirty="0" smtClean="0">
                <a:solidFill>
                  <a:srgbClr val="FFFF00"/>
                </a:solidFill>
                <a:latin typeface="Times New Roman" pitchFamily="18" charset="0"/>
                <a:cs typeface="Times New Roman" pitchFamily="18" charset="0"/>
              </a:rPr>
              <a:t>Εγκεφαλική παράλυση</a:t>
            </a:r>
          </a:p>
          <a:p>
            <a:pPr lvl="1" eaLnBrk="1" hangingPunct="1"/>
            <a:r>
              <a:rPr lang="el-GR" sz="2400" dirty="0" smtClean="0">
                <a:solidFill>
                  <a:srgbClr val="FFFF00"/>
                </a:solidFill>
                <a:latin typeface="Times New Roman" pitchFamily="18" charset="0"/>
                <a:cs typeface="Times New Roman" pitchFamily="18" charset="0"/>
              </a:rPr>
              <a:t>Λοιπές κινητικές αναπηρίες</a:t>
            </a:r>
          </a:p>
          <a:p>
            <a:pPr eaLnBrk="1" hangingPunct="1">
              <a:buFontTx/>
              <a:buNone/>
            </a:pPr>
            <a:endParaRPr lang="el-GR" dirty="0" smtClean="0">
              <a:latin typeface="Times New Roman" pitchFamily="18" charset="0"/>
              <a:cs typeface="Times New Roman" pitchFamily="18" charset="0"/>
            </a:endParaRPr>
          </a:p>
          <a:p>
            <a:pPr eaLnBrk="1" hangingPunct="1"/>
            <a:endParaRPr lang="el-GR" dirty="0" smtClean="0">
              <a:latin typeface="Times New Roman" pitchFamily="18" charset="0"/>
              <a:cs typeface="Times New Roman" pitchFamily="18" charset="0"/>
            </a:endParaRPr>
          </a:p>
        </p:txBody>
      </p:sp>
      <p:pic>
        <p:nvPicPr>
          <p:cNvPr id="39940" name="Picture 8" descr="wc_basketball_thumb_0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213100"/>
            <a:ext cx="2112963"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604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l-GR" sz="4000" dirty="0" smtClean="0">
                <a:solidFill>
                  <a:srgbClr val="FFFF00"/>
                </a:solidFill>
              </a:rPr>
              <a:t>Κατηγοριοποίηση αθλητών (</a:t>
            </a:r>
            <a:r>
              <a:rPr lang="en-US" sz="4000" dirty="0" smtClean="0">
                <a:solidFill>
                  <a:srgbClr val="FFFF00"/>
                </a:solidFill>
              </a:rPr>
              <a:t>classification)</a:t>
            </a:r>
            <a:endParaRPr lang="el-GR" sz="4000" dirty="0" smtClean="0">
              <a:solidFill>
                <a:srgbClr val="FFFF00"/>
              </a:solidFill>
            </a:endParaRPr>
          </a:p>
        </p:txBody>
      </p:sp>
      <p:sp>
        <p:nvSpPr>
          <p:cNvPr id="40963" name="Rectangle 3"/>
          <p:cNvSpPr>
            <a:spLocks noGrp="1" noChangeArrowheads="1"/>
          </p:cNvSpPr>
          <p:nvPr>
            <p:ph type="body" sz="half" idx="1"/>
          </p:nvPr>
        </p:nvSpPr>
        <p:spPr/>
        <p:txBody>
          <a:bodyPr/>
          <a:lstStyle/>
          <a:p>
            <a:pPr eaLnBrk="1" hangingPunct="1">
              <a:lnSpc>
                <a:spcPts val="3200"/>
              </a:lnSpc>
              <a:spcBef>
                <a:spcPct val="50000"/>
              </a:spcBef>
            </a:pPr>
            <a:r>
              <a:rPr lang="el-GR" sz="2000" dirty="0" smtClean="0">
                <a:solidFill>
                  <a:srgbClr val="FFFF00"/>
                </a:solidFill>
                <a:latin typeface="Times New Roman" pitchFamily="18" charset="0"/>
                <a:cs typeface="Times New Roman" pitchFamily="18" charset="0"/>
              </a:rPr>
              <a:t>Ισχύει μέθοδος </a:t>
            </a:r>
            <a:r>
              <a:rPr lang="en-US" sz="2000" dirty="0" smtClean="0">
                <a:solidFill>
                  <a:srgbClr val="FFFF00"/>
                </a:solidFill>
                <a:latin typeface="Times New Roman" pitchFamily="18" charset="0"/>
                <a:cs typeface="Times New Roman" pitchFamily="18" charset="0"/>
              </a:rPr>
              <a:t>point-system</a:t>
            </a:r>
            <a:r>
              <a:rPr lang="el-GR" sz="2000" dirty="0" smtClean="0">
                <a:solidFill>
                  <a:srgbClr val="FFFF00"/>
                </a:solidFill>
                <a:latin typeface="Times New Roman" pitchFamily="18" charset="0"/>
                <a:cs typeface="Times New Roman" pitchFamily="18" charset="0"/>
              </a:rPr>
              <a:t> όπου αθλητές με διαφορετική σοβαρότητα αναπηρίας κωδικοποιούνται σε πόντους και το σύνολο της ομάδας δεν πρέπει να ξεπερνάει ένα συγκεκριμένο όριο πόντων</a:t>
            </a:r>
          </a:p>
        </p:txBody>
      </p:sp>
      <p:sp>
        <p:nvSpPr>
          <p:cNvPr id="40964" name="Rectangle 4"/>
          <p:cNvSpPr>
            <a:spLocks noGrp="1" noChangeArrowheads="1"/>
          </p:cNvSpPr>
          <p:nvPr>
            <p:ph type="body" sz="half" idx="2"/>
          </p:nvPr>
        </p:nvSpPr>
        <p:spPr>
          <a:xfrm>
            <a:off x="4648200" y="1600200"/>
            <a:ext cx="4038600" cy="4781128"/>
          </a:xfrm>
        </p:spPr>
        <p:txBody>
          <a:bodyPr>
            <a:normAutofit fontScale="70000" lnSpcReduction="20000"/>
          </a:bodyPr>
          <a:lstStyle/>
          <a:p>
            <a:pPr eaLnBrk="1" hangingPunct="1">
              <a:lnSpc>
                <a:spcPts val="3200"/>
              </a:lnSpc>
              <a:spcBef>
                <a:spcPct val="50000"/>
              </a:spcBef>
              <a:buFontTx/>
              <a:buNone/>
            </a:pPr>
            <a:r>
              <a:rPr lang="el-GR" sz="2900" dirty="0" smtClean="0">
                <a:solidFill>
                  <a:srgbClr val="FFFF00"/>
                </a:solidFill>
                <a:latin typeface="Times New Roman" pitchFamily="18" charset="0"/>
                <a:cs typeface="Times New Roman" pitchFamily="18" charset="0"/>
              </a:rPr>
              <a:t>Κάθε αθλητής παίρνει βαθμολογία 1 έως 4,5 </a:t>
            </a:r>
          </a:p>
          <a:p>
            <a:pPr lvl="1" eaLnBrk="1" hangingPunct="1">
              <a:lnSpc>
                <a:spcPts val="3200"/>
              </a:lnSpc>
              <a:spcBef>
                <a:spcPct val="50000"/>
              </a:spcBef>
            </a:pPr>
            <a:r>
              <a:rPr lang="el-GR" sz="2900" dirty="0" smtClean="0">
                <a:solidFill>
                  <a:srgbClr val="FFFF00"/>
                </a:solidFill>
                <a:latin typeface="Times New Roman" pitchFamily="18" charset="0"/>
                <a:cs typeface="Times New Roman" pitchFamily="18" charset="0"/>
              </a:rPr>
              <a:t>Αθλητές με βαριές αναπηρίες - χαμηλές βαθμολογίες </a:t>
            </a:r>
          </a:p>
          <a:p>
            <a:pPr lvl="1" eaLnBrk="1" hangingPunct="1">
              <a:lnSpc>
                <a:spcPts val="3200"/>
              </a:lnSpc>
              <a:spcBef>
                <a:spcPct val="50000"/>
              </a:spcBef>
            </a:pPr>
            <a:r>
              <a:rPr lang="el-GR" sz="2900" dirty="0" smtClean="0">
                <a:solidFill>
                  <a:srgbClr val="FFFF00"/>
                </a:solidFill>
                <a:latin typeface="Times New Roman" pitchFamily="18" charset="0"/>
                <a:cs typeface="Times New Roman" pitchFamily="18" charset="0"/>
              </a:rPr>
              <a:t>Αθλητές με ελαφρές αναπηρίες μεγαλύτερες βαθμολογίες </a:t>
            </a:r>
          </a:p>
          <a:p>
            <a:pPr eaLnBrk="1" hangingPunct="1">
              <a:lnSpc>
                <a:spcPts val="3200"/>
              </a:lnSpc>
              <a:spcBef>
                <a:spcPct val="50000"/>
              </a:spcBef>
            </a:pPr>
            <a:r>
              <a:rPr lang="el-GR" sz="2900" dirty="0" smtClean="0">
                <a:solidFill>
                  <a:srgbClr val="FFFF00"/>
                </a:solidFill>
                <a:latin typeface="Times New Roman" pitchFamily="18" charset="0"/>
                <a:cs typeface="Times New Roman" pitchFamily="18" charset="0"/>
              </a:rPr>
              <a:t>Σε κάθε στιγμή πρέπει το άθροισμα των βαθμολογιών των παικτών να μην ξεπερνά το 14</a:t>
            </a:r>
          </a:p>
          <a:p>
            <a:pPr eaLnBrk="1" hangingPunct="1">
              <a:lnSpc>
                <a:spcPct val="80000"/>
              </a:lnSpc>
            </a:pPr>
            <a:endParaRPr lang="el-GR" sz="2000" dirty="0" smtClean="0"/>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b="6335"/>
          <a:stretch>
            <a:fillRect/>
          </a:stretch>
        </p:blipFill>
        <p:spPr bwMode="auto">
          <a:xfrm>
            <a:off x="2195513" y="4665663"/>
            <a:ext cx="2051050" cy="186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392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eaLnBrk="1" hangingPunct="1"/>
            <a:r>
              <a:rPr lang="el-GR" sz="4000" dirty="0" smtClean="0">
                <a:solidFill>
                  <a:srgbClr val="FFFF00"/>
                </a:solidFill>
                <a:latin typeface="Times New Roman" pitchFamily="18" charset="0"/>
                <a:cs typeface="Times New Roman" pitchFamily="18" charset="0"/>
              </a:rPr>
              <a:t>Κατηγοριοποίηση αθλητών (</a:t>
            </a:r>
            <a:r>
              <a:rPr lang="en-US" sz="4000" dirty="0" smtClean="0">
                <a:solidFill>
                  <a:srgbClr val="FFFF00"/>
                </a:solidFill>
                <a:latin typeface="Times New Roman" pitchFamily="18" charset="0"/>
                <a:cs typeface="Times New Roman" pitchFamily="18" charset="0"/>
              </a:rPr>
              <a:t>classification</a:t>
            </a:r>
            <a:r>
              <a:rPr lang="en-US" sz="4000" dirty="0" smtClean="0">
                <a:solidFill>
                  <a:srgbClr val="FFFF00"/>
                </a:solidFill>
              </a:rPr>
              <a:t>)</a:t>
            </a:r>
            <a:endParaRPr lang="el-GR" sz="4000" dirty="0" smtClean="0">
              <a:solidFill>
                <a:srgbClr val="FFFF00"/>
              </a:solidFill>
            </a:endParaRPr>
          </a:p>
        </p:txBody>
      </p:sp>
      <p:sp>
        <p:nvSpPr>
          <p:cNvPr id="41987" name="Rectangle 3"/>
          <p:cNvSpPr>
            <a:spLocks noGrp="1" noChangeArrowheads="1"/>
          </p:cNvSpPr>
          <p:nvPr>
            <p:ph type="body" idx="1"/>
          </p:nvPr>
        </p:nvSpPr>
        <p:spPr/>
        <p:txBody>
          <a:bodyPr/>
          <a:lstStyle/>
          <a:p>
            <a:pPr eaLnBrk="1" hangingPunct="1"/>
            <a:r>
              <a:rPr lang="el-GR" sz="2800" dirty="0" smtClean="0">
                <a:solidFill>
                  <a:srgbClr val="FFFF00"/>
                </a:solidFill>
                <a:latin typeface="Times New Roman" pitchFamily="18" charset="0"/>
                <a:cs typeface="Times New Roman" pitchFamily="18" charset="0"/>
              </a:rPr>
              <a:t>Οι κατηγορίες ποικίλλουν μεταξύ 1 και 4,5 βαθμών. </a:t>
            </a:r>
            <a:endParaRPr lang="en-US" sz="2800" dirty="0" smtClean="0">
              <a:solidFill>
                <a:srgbClr val="FFFF00"/>
              </a:solidFill>
              <a:latin typeface="Times New Roman" pitchFamily="18" charset="0"/>
              <a:cs typeface="Times New Roman" pitchFamily="18" charset="0"/>
            </a:endParaRPr>
          </a:p>
          <a:p>
            <a:pPr eaLnBrk="1" hangingPunct="1"/>
            <a:endParaRPr lang="en-US" sz="2800" dirty="0" smtClean="0">
              <a:solidFill>
                <a:srgbClr val="FFFF00"/>
              </a:solidFill>
              <a:latin typeface="Times New Roman" pitchFamily="18" charset="0"/>
              <a:cs typeface="Times New Roman" pitchFamily="18" charset="0"/>
            </a:endParaRPr>
          </a:p>
          <a:p>
            <a:pPr eaLnBrk="1" hangingPunct="1"/>
            <a:r>
              <a:rPr lang="el-GR" sz="2800" dirty="0" smtClean="0">
                <a:solidFill>
                  <a:srgbClr val="FFFF00"/>
                </a:solidFill>
                <a:latin typeface="Times New Roman" pitchFamily="18" charset="0"/>
                <a:cs typeface="Times New Roman" pitchFamily="18" charset="0"/>
              </a:rPr>
              <a:t>Οι αθλητές αξιολογούνται ως προς </a:t>
            </a:r>
            <a:endParaRPr lang="en-US" sz="2800" dirty="0" smtClean="0">
              <a:solidFill>
                <a:srgbClr val="FFFF00"/>
              </a:solidFill>
              <a:latin typeface="Times New Roman" pitchFamily="18" charset="0"/>
              <a:cs typeface="Times New Roman" pitchFamily="18" charset="0"/>
            </a:endParaRPr>
          </a:p>
          <a:p>
            <a:pPr lvl="2" eaLnBrk="1" hangingPunct="1"/>
            <a:r>
              <a:rPr lang="el-GR" sz="2000" dirty="0" smtClean="0">
                <a:solidFill>
                  <a:srgbClr val="FFFF00"/>
                </a:solidFill>
                <a:latin typeface="Times New Roman" pitchFamily="18" charset="0"/>
                <a:cs typeface="Times New Roman" pitchFamily="18" charset="0"/>
              </a:rPr>
              <a:t>την ισορροπία και την κινητικότητα του κορμού, </a:t>
            </a:r>
            <a:endParaRPr lang="en-US" sz="2000" dirty="0" smtClean="0">
              <a:solidFill>
                <a:srgbClr val="FFFF00"/>
              </a:solidFill>
              <a:latin typeface="Times New Roman" pitchFamily="18" charset="0"/>
              <a:cs typeface="Times New Roman" pitchFamily="18" charset="0"/>
            </a:endParaRPr>
          </a:p>
          <a:p>
            <a:pPr lvl="2" eaLnBrk="1" hangingPunct="1"/>
            <a:r>
              <a:rPr lang="el-GR" sz="2000" dirty="0" smtClean="0">
                <a:solidFill>
                  <a:srgbClr val="FFFF00"/>
                </a:solidFill>
                <a:latin typeface="Times New Roman" pitchFamily="18" charset="0"/>
                <a:cs typeface="Times New Roman" pitchFamily="18" charset="0"/>
              </a:rPr>
              <a:t>τη δυνατότητα χειρισμού της μπάλας (μεταβίβαση, υποδοχή, ντρίμπλα),</a:t>
            </a:r>
            <a:endParaRPr lang="en-US" sz="2000" dirty="0" smtClean="0">
              <a:solidFill>
                <a:srgbClr val="FFFF00"/>
              </a:solidFill>
              <a:latin typeface="Times New Roman" pitchFamily="18" charset="0"/>
              <a:cs typeface="Times New Roman" pitchFamily="18" charset="0"/>
            </a:endParaRPr>
          </a:p>
          <a:p>
            <a:pPr lvl="2" eaLnBrk="1" hangingPunct="1"/>
            <a:r>
              <a:rPr lang="el-GR" sz="2000" dirty="0" smtClean="0">
                <a:solidFill>
                  <a:srgbClr val="FFFF00"/>
                </a:solidFill>
                <a:latin typeface="Times New Roman" pitchFamily="18" charset="0"/>
                <a:cs typeface="Times New Roman" pitchFamily="18" charset="0"/>
              </a:rPr>
              <a:t>το χειρισμό του </a:t>
            </a:r>
            <a:r>
              <a:rPr lang="el-GR" sz="2000" dirty="0" err="1" smtClean="0">
                <a:solidFill>
                  <a:srgbClr val="FFFF00"/>
                </a:solidFill>
                <a:latin typeface="Times New Roman" pitchFamily="18" charset="0"/>
                <a:cs typeface="Times New Roman" pitchFamily="18" charset="0"/>
              </a:rPr>
              <a:t>αμαξιδίου</a:t>
            </a:r>
            <a:r>
              <a:rPr lang="el-GR" sz="2000" dirty="0" smtClean="0">
                <a:solidFill>
                  <a:srgbClr val="FFFF00"/>
                </a:solidFill>
                <a:latin typeface="Times New Roman" pitchFamily="18" charset="0"/>
                <a:cs typeface="Times New Roman" pitchFamily="18" charset="0"/>
              </a:rPr>
              <a:t> (γρήγορη ώθηση, σταμάτημα, αλλαγή κατεύθυνσης). </a:t>
            </a:r>
            <a:endParaRPr lang="en-US" sz="2000" dirty="0" smtClean="0">
              <a:solidFill>
                <a:srgbClr val="FFFF00"/>
              </a:solidFill>
              <a:latin typeface="Times New Roman" pitchFamily="18" charset="0"/>
              <a:cs typeface="Times New Roman" pitchFamily="18" charset="0"/>
            </a:endParaRPr>
          </a:p>
          <a:p>
            <a:pPr lvl="2" eaLnBrk="1" hangingPunct="1"/>
            <a:r>
              <a:rPr lang="el-GR" sz="2000" dirty="0" smtClean="0">
                <a:solidFill>
                  <a:srgbClr val="FFFF00"/>
                </a:solidFill>
                <a:latin typeface="Times New Roman" pitchFamily="18" charset="0"/>
                <a:cs typeface="Times New Roman" pitchFamily="18" charset="0"/>
              </a:rPr>
              <a:t>Ανάλογα με τις δυνατότητες και τους περιορισμούς που παρουσιάζουν, βαθμολογούνται από 0.5 έως 4.5 βαθμούς</a:t>
            </a:r>
            <a:r>
              <a:rPr lang="el-GR" sz="20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678778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l-GR" sz="4000" dirty="0" smtClean="0">
                <a:solidFill>
                  <a:srgbClr val="FFFF00"/>
                </a:solidFill>
                <a:latin typeface="Times New Roman" pitchFamily="18" charset="0"/>
                <a:cs typeface="Times New Roman" pitchFamily="18" charset="0"/>
              </a:rPr>
              <a:t>Κατηγοριοποίηση αθλητών (</a:t>
            </a:r>
            <a:r>
              <a:rPr lang="en-US" sz="4000" dirty="0" smtClean="0">
                <a:solidFill>
                  <a:srgbClr val="FFFF00"/>
                </a:solidFill>
                <a:latin typeface="Times New Roman" pitchFamily="18" charset="0"/>
                <a:cs typeface="Times New Roman" pitchFamily="18" charset="0"/>
              </a:rPr>
              <a:t>classification)</a:t>
            </a:r>
            <a:endParaRPr lang="el-GR" sz="4000" dirty="0" smtClean="0">
              <a:solidFill>
                <a:srgbClr val="FFFF00"/>
              </a:solidFill>
              <a:latin typeface="Times New Roman" pitchFamily="18" charset="0"/>
              <a:cs typeface="Times New Roman" pitchFamily="18" charset="0"/>
            </a:endParaRPr>
          </a:p>
        </p:txBody>
      </p:sp>
      <p:sp>
        <p:nvSpPr>
          <p:cNvPr id="43011" name="Rectangle 3"/>
          <p:cNvSpPr>
            <a:spLocks noGrp="1" noChangeArrowheads="1"/>
          </p:cNvSpPr>
          <p:nvPr>
            <p:ph type="body" idx="1"/>
          </p:nvPr>
        </p:nvSpPr>
        <p:spPr/>
        <p:txBody>
          <a:bodyPr>
            <a:normAutofit/>
          </a:bodyPr>
          <a:lstStyle/>
          <a:p>
            <a:pPr lvl="1" eaLnBrk="1" hangingPunct="1">
              <a:lnSpc>
                <a:spcPts val="3200"/>
              </a:lnSpc>
              <a:spcBef>
                <a:spcPct val="50000"/>
              </a:spcBef>
            </a:pPr>
            <a:r>
              <a:rPr lang="el-GR" sz="2400" dirty="0" smtClean="0">
                <a:solidFill>
                  <a:srgbClr val="FFFF00"/>
                </a:solidFill>
                <a:latin typeface="Times New Roman" pitchFamily="18" charset="0"/>
                <a:cs typeface="Times New Roman" pitchFamily="18" charset="0"/>
              </a:rPr>
              <a:t>Οι Αθλητές με βαριές αναπηρίες παίρνουν χαμηλές βαθμολογίες </a:t>
            </a:r>
          </a:p>
          <a:p>
            <a:pPr lvl="1" eaLnBrk="1" hangingPunct="1">
              <a:lnSpc>
                <a:spcPts val="3200"/>
              </a:lnSpc>
              <a:spcBef>
                <a:spcPct val="50000"/>
              </a:spcBef>
            </a:pPr>
            <a:r>
              <a:rPr lang="el-GR" sz="2400" dirty="0" smtClean="0">
                <a:solidFill>
                  <a:srgbClr val="FFFF00"/>
                </a:solidFill>
                <a:latin typeface="Times New Roman" pitchFamily="18" charset="0"/>
                <a:cs typeface="Times New Roman" pitchFamily="18" charset="0"/>
              </a:rPr>
              <a:t>Οι Αθλητές με ελαφρές αναπηρίες παίρνουν μεγαλύτερες βαθμολογίες </a:t>
            </a:r>
          </a:p>
          <a:p>
            <a:pPr eaLnBrk="1" hangingPunct="1">
              <a:lnSpc>
                <a:spcPts val="3200"/>
              </a:lnSpc>
              <a:spcBef>
                <a:spcPct val="50000"/>
              </a:spcBef>
            </a:pPr>
            <a:r>
              <a:rPr lang="el-GR" sz="2400" dirty="0" smtClean="0">
                <a:solidFill>
                  <a:srgbClr val="FFFF00"/>
                </a:solidFill>
                <a:latin typeface="Times New Roman" pitchFamily="18" charset="0"/>
                <a:cs typeface="Times New Roman" pitchFamily="18" charset="0"/>
              </a:rPr>
              <a:t>Σε κάθε στιγμή πρέπει το άθροισμα των βαθμολογιών των παικτών να μην ξεπερνά το 14</a:t>
            </a:r>
          </a:p>
          <a:p>
            <a:pPr eaLnBrk="1" hangingPunct="1"/>
            <a:endParaRPr lang="el-GR" sz="2400" dirty="0" smtClean="0">
              <a:solidFill>
                <a:srgbClr val="FFFF00"/>
              </a:solidFill>
              <a:latin typeface="Times New Roman" pitchFamily="18" charset="0"/>
              <a:cs typeface="Times New Roman" pitchFamily="18" charset="0"/>
            </a:endParaRPr>
          </a:p>
          <a:p>
            <a:pPr eaLnBrk="1" hangingPunct="1"/>
            <a:endParaRPr lang="el-GR" sz="2400" dirty="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202039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Θέση περιεχομένου 2"/>
          <p:cNvSpPr>
            <a:spLocks noGrp="1"/>
          </p:cNvSpPr>
          <p:nvPr>
            <p:ph idx="1"/>
          </p:nvPr>
        </p:nvSpPr>
        <p:spPr/>
        <p:txBody>
          <a:bodyPr/>
          <a:lstStyle/>
          <a:p>
            <a:r>
              <a:rPr lang="el-GR" sz="2400" dirty="0" smtClean="0">
                <a:solidFill>
                  <a:srgbClr val="FFFF00"/>
                </a:solidFill>
                <a:latin typeface="Times New Roman" pitchFamily="18" charset="0"/>
                <a:cs typeface="Times New Roman" pitchFamily="18" charset="0"/>
              </a:rPr>
              <a:t>Στα διεθνή πρωταθλήματα τόσο σε συλλογικό όσο και διεθνές επίπεδο υπάρχουν πάντα αξιολογητές καθ’ όλη τη διάρκεια των αγών που επαναξιολογούν τον κάθε παίκτη πριν αλλά και κατά την διάρκεια των αγώνων.</a:t>
            </a:r>
          </a:p>
          <a:p>
            <a:r>
              <a:rPr lang="el-GR" sz="2400" dirty="0" smtClean="0">
                <a:solidFill>
                  <a:srgbClr val="FFFF00"/>
                </a:solidFill>
                <a:latin typeface="Times New Roman" pitchFamily="18" charset="0"/>
                <a:cs typeface="Times New Roman" pitchFamily="18" charset="0"/>
              </a:rPr>
              <a:t>Σε πολλές περιπτώσεις μπορούν να αλλάξουν την βαθμολογία των παικτών με συνέπεια τον επηρεασμό της συνοχής των ομάδων και τον προγραμματισμό του προπονητή</a:t>
            </a:r>
          </a:p>
        </p:txBody>
      </p:sp>
      <p:sp>
        <p:nvSpPr>
          <p:cNvPr id="44035" name="Rectangle 2"/>
          <p:cNvSpPr>
            <a:spLocks noGrp="1" noChangeArrowheads="1"/>
          </p:cNvSpPr>
          <p:nvPr>
            <p:ph type="title"/>
          </p:nvPr>
        </p:nvSpPr>
        <p:spPr/>
        <p:txBody>
          <a:bodyPr>
            <a:normAutofit fontScale="90000"/>
          </a:bodyPr>
          <a:lstStyle/>
          <a:p>
            <a:pPr eaLnBrk="1" hangingPunct="1"/>
            <a:r>
              <a:rPr lang="el-GR" sz="4000" dirty="0" smtClean="0">
                <a:solidFill>
                  <a:srgbClr val="FFFF00"/>
                </a:solidFill>
                <a:latin typeface="Times New Roman" pitchFamily="18" charset="0"/>
                <a:cs typeface="Times New Roman" pitchFamily="18" charset="0"/>
              </a:rPr>
              <a:t>Κατηγοριοποίηση αθλητών (</a:t>
            </a:r>
            <a:r>
              <a:rPr lang="en-US" sz="4000" dirty="0" smtClean="0">
                <a:solidFill>
                  <a:srgbClr val="FFFF00"/>
                </a:solidFill>
                <a:latin typeface="Times New Roman" pitchFamily="18" charset="0"/>
                <a:cs typeface="Times New Roman" pitchFamily="18" charset="0"/>
              </a:rPr>
              <a:t>classification)</a:t>
            </a:r>
            <a:endParaRPr lang="el-GR" sz="4000" dirty="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67149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l-GR" sz="4000" dirty="0" smtClean="0">
                <a:solidFill>
                  <a:srgbClr val="FFFF00"/>
                </a:solidFill>
                <a:latin typeface="Times New Roman" pitchFamily="18" charset="0"/>
                <a:cs typeface="Times New Roman" pitchFamily="18" charset="0"/>
              </a:rPr>
              <a:t>Βασικές τεχνικές δεξιότητες καλαθοσφαίρισης με </a:t>
            </a:r>
            <a:r>
              <a:rPr lang="el-GR" sz="4000" dirty="0" err="1" smtClean="0">
                <a:solidFill>
                  <a:srgbClr val="FFFF00"/>
                </a:solidFill>
                <a:latin typeface="Times New Roman" pitchFamily="18" charset="0"/>
                <a:cs typeface="Times New Roman" pitchFamily="18" charset="0"/>
              </a:rPr>
              <a:t>αμαξίδιο</a:t>
            </a:r>
            <a:endParaRPr lang="el-GR" sz="4000" dirty="0" smtClean="0">
              <a:solidFill>
                <a:srgbClr val="FFFF00"/>
              </a:solidFill>
              <a:latin typeface="Times New Roman" pitchFamily="18" charset="0"/>
              <a:cs typeface="Times New Roman" pitchFamily="18" charset="0"/>
            </a:endParaRPr>
          </a:p>
        </p:txBody>
      </p:sp>
      <p:sp>
        <p:nvSpPr>
          <p:cNvPr id="45059" name="Rectangle 3"/>
          <p:cNvSpPr>
            <a:spLocks noGrp="1" noChangeArrowheads="1"/>
          </p:cNvSpPr>
          <p:nvPr>
            <p:ph type="body" idx="1"/>
          </p:nvPr>
        </p:nvSpPr>
        <p:spPr/>
        <p:txBody>
          <a:bodyPr>
            <a:normAutofit/>
          </a:bodyPr>
          <a:lstStyle/>
          <a:p>
            <a:pPr eaLnBrk="1" hangingPunct="1"/>
            <a:endParaRPr lang="el-GR" sz="2400" dirty="0" smtClean="0">
              <a:solidFill>
                <a:srgbClr val="FFFF00"/>
              </a:solidFill>
              <a:latin typeface="Times New Roman" pitchFamily="18" charset="0"/>
              <a:cs typeface="Times New Roman" pitchFamily="18" charset="0"/>
            </a:endParaRPr>
          </a:p>
          <a:p>
            <a:pPr marL="0" indent="0" eaLnBrk="1" hangingPunct="1">
              <a:buNone/>
            </a:pPr>
            <a:r>
              <a:rPr lang="el-GR" sz="2400" dirty="0" smtClean="0">
                <a:solidFill>
                  <a:srgbClr val="FFFF00"/>
                </a:solidFill>
                <a:latin typeface="Times New Roman" pitchFamily="18" charset="0"/>
                <a:cs typeface="Times New Roman" pitchFamily="18" charset="0"/>
              </a:rPr>
              <a:t>Σε </a:t>
            </a:r>
            <a:r>
              <a:rPr lang="el-GR" sz="2400" dirty="0" smtClean="0">
                <a:solidFill>
                  <a:srgbClr val="FFFF00"/>
                </a:solidFill>
                <a:latin typeface="Times New Roman" pitchFamily="18" charset="0"/>
                <a:cs typeface="Times New Roman" pitchFamily="18" charset="0"/>
              </a:rPr>
              <a:t>γενικές γραμμές είναι ίδιες με την τεχνική της Ολυμπιακής καλαθοσφαίρισης</a:t>
            </a:r>
          </a:p>
          <a:p>
            <a:pPr lvl="1" eaLnBrk="1" hangingPunct="1"/>
            <a:r>
              <a:rPr lang="el-GR" sz="2400" dirty="0" smtClean="0">
                <a:solidFill>
                  <a:srgbClr val="FFFF00"/>
                </a:solidFill>
                <a:latin typeface="Times New Roman" pitchFamily="18" charset="0"/>
                <a:cs typeface="Times New Roman" pitchFamily="18" charset="0"/>
              </a:rPr>
              <a:t>Πάσες </a:t>
            </a:r>
          </a:p>
          <a:p>
            <a:pPr lvl="1" eaLnBrk="1" hangingPunct="1"/>
            <a:r>
              <a:rPr lang="el-GR" sz="2400" dirty="0" smtClean="0">
                <a:solidFill>
                  <a:srgbClr val="FFFF00"/>
                </a:solidFill>
                <a:latin typeface="Times New Roman" pitchFamily="18" charset="0"/>
                <a:cs typeface="Times New Roman" pitchFamily="18" charset="0"/>
              </a:rPr>
              <a:t>Ντρίμπλα</a:t>
            </a:r>
          </a:p>
          <a:p>
            <a:pPr lvl="1" eaLnBrk="1" hangingPunct="1"/>
            <a:r>
              <a:rPr lang="el-GR" sz="2400" dirty="0" smtClean="0">
                <a:solidFill>
                  <a:srgbClr val="FFFF00"/>
                </a:solidFill>
                <a:latin typeface="Times New Roman" pitchFamily="18" charset="0"/>
                <a:cs typeface="Times New Roman" pitchFamily="18" charset="0"/>
              </a:rPr>
              <a:t>Σουτ</a:t>
            </a:r>
          </a:p>
          <a:p>
            <a:pPr lvl="1" eaLnBrk="1" hangingPunct="1"/>
            <a:r>
              <a:rPr lang="el-GR" sz="2400" dirty="0" smtClean="0">
                <a:solidFill>
                  <a:srgbClr val="FFFF00"/>
                </a:solidFill>
                <a:latin typeface="Times New Roman" pitchFamily="18" charset="0"/>
                <a:cs typeface="Times New Roman" pitchFamily="18" charset="0"/>
              </a:rPr>
              <a:t>Ειδικές τεχνικές</a:t>
            </a:r>
          </a:p>
        </p:txBody>
      </p:sp>
    </p:spTree>
    <p:extLst>
      <p:ext uri="{BB962C8B-B14F-4D97-AF65-F5344CB8AC3E}">
        <p14:creationId xmlns:p14="http://schemas.microsoft.com/office/powerpoint/2010/main" val="3041344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sz="3600" dirty="0" smtClean="0">
                <a:solidFill>
                  <a:srgbClr val="FFFF00"/>
                </a:solidFill>
                <a:latin typeface="Times New Roman" pitchFamily="18" charset="0"/>
                <a:cs typeface="Times New Roman" pitchFamily="18" charset="0"/>
              </a:rPr>
              <a:t>Πάσες </a:t>
            </a:r>
          </a:p>
        </p:txBody>
      </p:sp>
      <p:sp>
        <p:nvSpPr>
          <p:cNvPr id="46083" name="Rectangle 3"/>
          <p:cNvSpPr>
            <a:spLocks noGrp="1" noChangeArrowheads="1"/>
          </p:cNvSpPr>
          <p:nvPr>
            <p:ph type="body" sz="half" idx="1"/>
          </p:nvPr>
        </p:nvSpPr>
        <p:spPr/>
        <p:txBody>
          <a:bodyPr/>
          <a:lstStyle/>
          <a:p>
            <a:pPr eaLnBrk="1" hangingPunct="1">
              <a:lnSpc>
                <a:spcPct val="90000"/>
              </a:lnSpc>
            </a:pPr>
            <a:r>
              <a:rPr lang="el-GR" sz="2800" dirty="0" smtClean="0">
                <a:solidFill>
                  <a:srgbClr val="FFFF00"/>
                </a:solidFill>
                <a:latin typeface="Times New Roman" pitchFamily="18" charset="0"/>
                <a:cs typeface="Times New Roman" pitchFamily="18" charset="0"/>
              </a:rPr>
              <a:t>Πάσα στήθους</a:t>
            </a:r>
          </a:p>
          <a:p>
            <a:pPr lvl="1" eaLnBrk="1" hangingPunct="1">
              <a:lnSpc>
                <a:spcPct val="90000"/>
              </a:lnSpc>
            </a:pPr>
            <a:r>
              <a:rPr lang="el-GR" sz="2400" dirty="0" smtClean="0">
                <a:solidFill>
                  <a:srgbClr val="FFFF00"/>
                </a:solidFill>
                <a:latin typeface="Times New Roman" pitchFamily="18" charset="0"/>
                <a:cs typeface="Times New Roman" pitchFamily="18" charset="0"/>
              </a:rPr>
              <a:t>Οι κινήσεις των άνω άκρων είναι ακριβώς ίδιες με τις κινήσεις των χεριών στην ολυμπιακή καλαθοσφαίριση</a:t>
            </a:r>
          </a:p>
          <a:p>
            <a:pPr lvl="1" eaLnBrk="1" hangingPunct="1">
              <a:lnSpc>
                <a:spcPct val="90000"/>
              </a:lnSpc>
            </a:pPr>
            <a:r>
              <a:rPr lang="el-GR" sz="2400" dirty="0" smtClean="0">
                <a:solidFill>
                  <a:srgbClr val="FFFF00"/>
                </a:solidFill>
                <a:latin typeface="Times New Roman" pitchFamily="18" charset="0"/>
                <a:cs typeface="Times New Roman" pitchFamily="18" charset="0"/>
              </a:rPr>
              <a:t>Η χρήση της πάσας στήθους στον αγώνα είναι η ίδια όπως και στην ολυμπιακή καλαθοσφαίριση </a:t>
            </a:r>
          </a:p>
        </p:txBody>
      </p:sp>
      <p:pic>
        <p:nvPicPr>
          <p:cNvPr id="46084" name="Picture 4" descr="pasa sththous"/>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355976" y="1628800"/>
            <a:ext cx="4486275" cy="4537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33024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dirty="0" smtClean="0">
                <a:solidFill>
                  <a:srgbClr val="FFFF00"/>
                </a:solidFill>
                <a:latin typeface="Times New Roman" pitchFamily="18" charset="0"/>
                <a:cs typeface="Times New Roman" pitchFamily="18" charset="0"/>
              </a:rPr>
              <a:t>Πάσες </a:t>
            </a:r>
          </a:p>
        </p:txBody>
      </p:sp>
      <p:sp>
        <p:nvSpPr>
          <p:cNvPr id="47107" name="Rectangle 3"/>
          <p:cNvSpPr>
            <a:spLocks noGrp="1" noChangeArrowheads="1"/>
          </p:cNvSpPr>
          <p:nvPr>
            <p:ph type="body" sz="half" idx="1"/>
          </p:nvPr>
        </p:nvSpPr>
        <p:spPr/>
        <p:txBody>
          <a:bodyPr/>
          <a:lstStyle/>
          <a:p>
            <a:pPr eaLnBrk="1" hangingPunct="1">
              <a:lnSpc>
                <a:spcPct val="90000"/>
              </a:lnSpc>
            </a:pPr>
            <a:r>
              <a:rPr lang="el-GR" sz="2800" dirty="0" smtClean="0">
                <a:solidFill>
                  <a:srgbClr val="FFFF00"/>
                </a:solidFill>
                <a:latin typeface="Times New Roman" pitchFamily="18" charset="0"/>
                <a:cs typeface="Times New Roman" pitchFamily="18" charset="0"/>
              </a:rPr>
              <a:t>Σκαστή</a:t>
            </a:r>
          </a:p>
          <a:p>
            <a:pPr lvl="1" eaLnBrk="1" hangingPunct="1">
              <a:lnSpc>
                <a:spcPct val="90000"/>
              </a:lnSpc>
            </a:pPr>
            <a:r>
              <a:rPr lang="el-GR" sz="2400" dirty="0" smtClean="0">
                <a:solidFill>
                  <a:srgbClr val="FFFF00"/>
                </a:solidFill>
                <a:latin typeface="Times New Roman" pitchFamily="18" charset="0"/>
                <a:cs typeface="Times New Roman" pitchFamily="18" charset="0"/>
              </a:rPr>
              <a:t> Οι κινήσεις των άνω άκρων είναι ακριβώς ίδιες με τις κινήσεις των χεριών στην ολυμπιακή καλαθοσφαίριση</a:t>
            </a:r>
          </a:p>
          <a:p>
            <a:pPr lvl="1" eaLnBrk="1" hangingPunct="1">
              <a:lnSpc>
                <a:spcPct val="90000"/>
              </a:lnSpc>
            </a:pPr>
            <a:r>
              <a:rPr lang="el-GR" sz="2400" dirty="0" smtClean="0">
                <a:solidFill>
                  <a:srgbClr val="FFFF00"/>
                </a:solidFill>
                <a:latin typeface="Times New Roman" pitchFamily="18" charset="0"/>
                <a:cs typeface="Times New Roman" pitchFamily="18" charset="0"/>
              </a:rPr>
              <a:t>Η χρήση της πάσας στήθους στον αγώνα είναι η ίδια όπως και στην ολυμπιακή καλαθοσφαίριση</a:t>
            </a:r>
          </a:p>
        </p:txBody>
      </p:sp>
      <p:pic>
        <p:nvPicPr>
          <p:cNvPr id="47108" name="Picture 4" descr="skasth"/>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716463" y="2205038"/>
            <a:ext cx="4249737" cy="2592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5100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18488" cy="2146300"/>
          </a:xfrm>
        </p:spPr>
        <p:txBody>
          <a:bodyPr/>
          <a:lstStyle/>
          <a:p>
            <a:pPr eaLnBrk="1" hangingPunct="1"/>
            <a:r>
              <a:rPr lang="el-GR" sz="3600" dirty="0" smtClean="0">
                <a:solidFill>
                  <a:srgbClr val="FFFF00"/>
                </a:solidFill>
              </a:rPr>
              <a:t> </a:t>
            </a:r>
            <a:r>
              <a:rPr lang="el-GR" sz="3600" dirty="0" smtClean="0">
                <a:solidFill>
                  <a:srgbClr val="FFFF00"/>
                </a:solidFill>
                <a:latin typeface="Times New Roman" pitchFamily="18" charset="0"/>
                <a:cs typeface="Times New Roman" pitchFamily="18" charset="0"/>
              </a:rPr>
              <a:t>Η ΙΣΤΟΡΙΑ ΤΗΣ ΚΑΛΑΘΟΣΦΑΙΡΙΣΗΣ ΜΕ ΑΜΑΞΙΔΙΟ</a:t>
            </a:r>
          </a:p>
        </p:txBody>
      </p:sp>
      <p:sp>
        <p:nvSpPr>
          <p:cNvPr id="9219" name="Rectangle 3"/>
          <p:cNvSpPr>
            <a:spLocks noGrp="1" noChangeArrowheads="1"/>
          </p:cNvSpPr>
          <p:nvPr>
            <p:ph type="body" idx="1"/>
          </p:nvPr>
        </p:nvSpPr>
        <p:spPr>
          <a:xfrm>
            <a:off x="468313" y="2332038"/>
            <a:ext cx="8229600" cy="4525962"/>
          </a:xfrm>
        </p:spPr>
        <p:txBody>
          <a:bodyPr/>
          <a:lstStyle/>
          <a:p>
            <a:pPr eaLnBrk="1" hangingPunct="1">
              <a:buFont typeface="Wingdings" pitchFamily="2" charset="2"/>
              <a:buChar char="q"/>
            </a:pPr>
            <a:r>
              <a:rPr lang="el-GR" dirty="0" smtClean="0">
                <a:solidFill>
                  <a:srgbClr val="FFFF00"/>
                </a:solidFill>
                <a:latin typeface="Times New Roman" pitchFamily="18" charset="0"/>
                <a:cs typeface="Times New Roman" pitchFamily="18" charset="0"/>
              </a:rPr>
              <a:t> ΕΥΡΩΠΗ </a:t>
            </a:r>
          </a:p>
          <a:p>
            <a:pPr eaLnBrk="1" hangingPunct="1">
              <a:buFont typeface="Wingdings" pitchFamily="2" charset="2"/>
              <a:buChar char="q"/>
            </a:pPr>
            <a:r>
              <a:rPr lang="el-GR" dirty="0" smtClean="0">
                <a:solidFill>
                  <a:srgbClr val="FFFF00"/>
                </a:solidFill>
                <a:latin typeface="Times New Roman" pitchFamily="18" charset="0"/>
                <a:cs typeface="Times New Roman" pitchFamily="18" charset="0"/>
              </a:rPr>
              <a:t> Η.Π.Α</a:t>
            </a:r>
          </a:p>
          <a:p>
            <a:pPr eaLnBrk="1" hangingPunct="1">
              <a:buFont typeface="Wingdings" pitchFamily="2" charset="2"/>
              <a:buChar char="q"/>
            </a:pPr>
            <a:r>
              <a:rPr lang="el-GR" dirty="0" smtClean="0">
                <a:solidFill>
                  <a:srgbClr val="FFFF00"/>
                </a:solidFill>
                <a:latin typeface="Times New Roman" pitchFamily="18" charset="0"/>
                <a:cs typeface="Times New Roman" pitchFamily="18" charset="0"/>
              </a:rPr>
              <a:t> ΕΛΛΑΔΑ</a:t>
            </a:r>
          </a:p>
        </p:txBody>
      </p:sp>
    </p:spTree>
    <p:extLst>
      <p:ext uri="{BB962C8B-B14F-4D97-AF65-F5344CB8AC3E}">
        <p14:creationId xmlns:p14="http://schemas.microsoft.com/office/powerpoint/2010/main" val="2005309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sz="3600" dirty="0" smtClean="0">
                <a:solidFill>
                  <a:srgbClr val="FFFF00"/>
                </a:solidFill>
                <a:latin typeface="Times New Roman" pitchFamily="18" charset="0"/>
                <a:cs typeface="Times New Roman" pitchFamily="18" charset="0"/>
              </a:rPr>
              <a:t>Πάσες</a:t>
            </a:r>
            <a:r>
              <a:rPr lang="el-GR" dirty="0" smtClean="0"/>
              <a:t> </a:t>
            </a:r>
          </a:p>
        </p:txBody>
      </p:sp>
      <p:sp>
        <p:nvSpPr>
          <p:cNvPr id="48131" name="Rectangle 3"/>
          <p:cNvSpPr>
            <a:spLocks noGrp="1" noChangeArrowheads="1"/>
          </p:cNvSpPr>
          <p:nvPr>
            <p:ph type="body" sz="half" idx="1"/>
          </p:nvPr>
        </p:nvSpPr>
        <p:spPr/>
        <p:txBody>
          <a:bodyPr/>
          <a:lstStyle/>
          <a:p>
            <a:pPr eaLnBrk="1" hangingPunct="1"/>
            <a:r>
              <a:rPr lang="en-US" sz="2800" dirty="0" smtClean="0">
                <a:solidFill>
                  <a:srgbClr val="FFFF00"/>
                </a:solidFill>
                <a:latin typeface="Times New Roman" pitchFamily="18" charset="0"/>
                <a:cs typeface="Times New Roman" pitchFamily="18" charset="0"/>
              </a:rPr>
              <a:t>Hook pass</a:t>
            </a:r>
          </a:p>
          <a:p>
            <a:pPr lvl="1" eaLnBrk="1" hangingPunct="1"/>
            <a:r>
              <a:rPr lang="el-GR" sz="2400" dirty="0" smtClean="0">
                <a:solidFill>
                  <a:srgbClr val="FFFF00"/>
                </a:solidFill>
                <a:latin typeface="Times New Roman" pitchFamily="18" charset="0"/>
                <a:cs typeface="Times New Roman" pitchFamily="18" charset="0"/>
              </a:rPr>
              <a:t>Η κίνηση του χεριού που έχει την μπάλα είναι ίδια όπως και στην καλαθοσφαίριση </a:t>
            </a:r>
            <a:r>
              <a:rPr lang="el-GR" sz="2400" dirty="0" err="1" smtClean="0">
                <a:solidFill>
                  <a:srgbClr val="FFFF00"/>
                </a:solidFill>
                <a:latin typeface="Times New Roman" pitchFamily="18" charset="0"/>
                <a:cs typeface="Times New Roman" pitchFamily="18" charset="0"/>
              </a:rPr>
              <a:t>ορθίων</a:t>
            </a:r>
            <a:endParaRPr lang="el-GR" sz="2400" dirty="0" smtClean="0">
              <a:solidFill>
                <a:srgbClr val="FFFF00"/>
              </a:solidFill>
              <a:latin typeface="Times New Roman" pitchFamily="18" charset="0"/>
              <a:cs typeface="Times New Roman" pitchFamily="18" charset="0"/>
            </a:endParaRPr>
          </a:p>
          <a:p>
            <a:pPr lvl="1" eaLnBrk="1" hangingPunct="1"/>
            <a:r>
              <a:rPr lang="el-GR" sz="2400" dirty="0" smtClean="0">
                <a:solidFill>
                  <a:srgbClr val="FFFF00"/>
                </a:solidFill>
                <a:latin typeface="Times New Roman" pitchFamily="18" charset="0"/>
                <a:cs typeface="Times New Roman" pitchFamily="18" charset="0"/>
              </a:rPr>
              <a:t>Το άλλο χέρι κρατά το στεφάνι της ρόδας για να μην στρίψει το </a:t>
            </a:r>
            <a:r>
              <a:rPr lang="el-GR" sz="2400" dirty="0" err="1" smtClean="0">
                <a:solidFill>
                  <a:srgbClr val="FFFF00"/>
                </a:solidFill>
                <a:latin typeface="Times New Roman" pitchFamily="18" charset="0"/>
                <a:cs typeface="Times New Roman" pitchFamily="18" charset="0"/>
              </a:rPr>
              <a:t>αμαξίδιο</a:t>
            </a:r>
            <a:r>
              <a:rPr lang="el-GR" sz="2400" dirty="0" smtClean="0">
                <a:solidFill>
                  <a:srgbClr val="FFFF00"/>
                </a:solidFill>
                <a:latin typeface="Times New Roman" pitchFamily="18" charset="0"/>
                <a:cs typeface="Times New Roman" pitchFamily="18" charset="0"/>
              </a:rPr>
              <a:t> </a:t>
            </a:r>
            <a:r>
              <a:rPr lang="en-US" sz="2400" dirty="0" smtClean="0">
                <a:solidFill>
                  <a:srgbClr val="FFFF00"/>
                </a:solidFill>
                <a:latin typeface="Times New Roman" pitchFamily="18" charset="0"/>
                <a:cs typeface="Times New Roman" pitchFamily="18" charset="0"/>
              </a:rPr>
              <a:t> </a:t>
            </a:r>
          </a:p>
          <a:p>
            <a:pPr lvl="1" eaLnBrk="1" hangingPunct="1"/>
            <a:endParaRPr lang="el-GR" sz="2400" dirty="0" smtClean="0">
              <a:solidFill>
                <a:srgbClr val="FFFF00"/>
              </a:solidFill>
              <a:latin typeface="Times New Roman" pitchFamily="18" charset="0"/>
              <a:cs typeface="Times New Roman" pitchFamily="18" charset="0"/>
            </a:endParaRPr>
          </a:p>
        </p:txBody>
      </p:sp>
      <p:pic>
        <p:nvPicPr>
          <p:cNvPr id="48132" name="Picture 4" descr="skasth pasa"/>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5651500" y="620713"/>
            <a:ext cx="3144838" cy="217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6" descr="hook 2 kai 3"/>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651500" y="2852738"/>
            <a:ext cx="3162300" cy="4005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0144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Ντρίμπλα </a:t>
            </a:r>
          </a:p>
        </p:txBody>
      </p:sp>
      <p:sp>
        <p:nvSpPr>
          <p:cNvPr id="49155" name="Rectangle 3"/>
          <p:cNvSpPr>
            <a:spLocks noGrp="1" noChangeArrowheads="1"/>
          </p:cNvSpPr>
          <p:nvPr>
            <p:ph type="body" sz="half" idx="1"/>
          </p:nvPr>
        </p:nvSpPr>
        <p:spPr/>
        <p:txBody>
          <a:bodyPr/>
          <a:lstStyle/>
          <a:p>
            <a:pPr eaLnBrk="1" hangingPunct="1"/>
            <a:r>
              <a:rPr lang="el-GR" sz="2800" smtClean="0">
                <a:solidFill>
                  <a:srgbClr val="FFFF00"/>
                </a:solidFill>
                <a:latin typeface="Times New Roman" pitchFamily="18" charset="0"/>
                <a:cs typeface="Times New Roman" pitchFamily="18" charset="0"/>
              </a:rPr>
              <a:t>Ντρίμπλα στατική</a:t>
            </a:r>
          </a:p>
          <a:p>
            <a:pPr lvl="1" eaLnBrk="1" hangingPunct="1"/>
            <a:r>
              <a:rPr lang="el-GR" sz="2400" smtClean="0">
                <a:solidFill>
                  <a:srgbClr val="FFFF00"/>
                </a:solidFill>
                <a:latin typeface="Times New Roman" pitchFamily="18" charset="0"/>
                <a:cs typeface="Times New Roman" pitchFamily="18" charset="0"/>
              </a:rPr>
              <a:t>Η μπάλα σκάει ακριβώς στο πλάι της ροδας</a:t>
            </a:r>
          </a:p>
        </p:txBody>
      </p:sp>
      <p:pic>
        <p:nvPicPr>
          <p:cNvPr id="49156" name="Picture 4" descr="statiki dribla 1 kai 2"/>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67544" y="3573016"/>
            <a:ext cx="5003800" cy="2576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6" descr="statiki dribla 3"/>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436096" y="3573016"/>
            <a:ext cx="2777209" cy="2591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8914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Ντρίμπλα</a:t>
            </a:r>
          </a:p>
        </p:txBody>
      </p:sp>
      <p:sp>
        <p:nvSpPr>
          <p:cNvPr id="50179" name="Rectangle 3"/>
          <p:cNvSpPr>
            <a:spLocks noGrp="1" noChangeArrowheads="1"/>
          </p:cNvSpPr>
          <p:nvPr>
            <p:ph type="body" sz="half" idx="1"/>
          </p:nvPr>
        </p:nvSpPr>
        <p:spPr>
          <a:xfrm>
            <a:off x="457200" y="1600200"/>
            <a:ext cx="8291513" cy="4495800"/>
          </a:xfrm>
        </p:spPr>
        <p:txBody>
          <a:bodyPr/>
          <a:lstStyle/>
          <a:p>
            <a:pPr eaLnBrk="1" hangingPunct="1"/>
            <a:r>
              <a:rPr lang="el-GR" sz="2800" dirty="0" smtClean="0">
                <a:solidFill>
                  <a:srgbClr val="FFFF00"/>
                </a:solidFill>
                <a:latin typeface="Times New Roman" pitchFamily="18" charset="0"/>
                <a:cs typeface="Times New Roman" pitchFamily="18" charset="0"/>
              </a:rPr>
              <a:t>Προωθητική ντρίμπλα</a:t>
            </a:r>
          </a:p>
          <a:p>
            <a:pPr lvl="1" eaLnBrk="1" hangingPunct="1"/>
            <a:r>
              <a:rPr lang="el-GR" sz="2400" dirty="0" smtClean="0">
                <a:solidFill>
                  <a:srgbClr val="FFFF00"/>
                </a:solidFill>
                <a:latin typeface="Times New Roman" pitchFamily="18" charset="0"/>
                <a:cs typeface="Times New Roman" pitchFamily="18" charset="0"/>
              </a:rPr>
              <a:t>Η μπάλα σκάει λίγο μπροστά και πλάγια από την ρόδα</a:t>
            </a:r>
          </a:p>
          <a:p>
            <a:pPr eaLnBrk="1" hangingPunct="1"/>
            <a:endParaRPr lang="el-GR" sz="2800" dirty="0" smtClean="0">
              <a:solidFill>
                <a:srgbClr val="FFFF00"/>
              </a:solidFill>
              <a:latin typeface="Times New Roman" pitchFamily="18" charset="0"/>
              <a:cs typeface="Times New Roman" pitchFamily="18" charset="0"/>
            </a:endParaRPr>
          </a:p>
        </p:txBody>
      </p:sp>
      <p:pic>
        <p:nvPicPr>
          <p:cNvPr id="50180" name="Picture 4" descr="proothitiki dribla"/>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619250" y="3068638"/>
            <a:ext cx="6408738" cy="343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5023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Ντρίμπλα </a:t>
            </a:r>
          </a:p>
        </p:txBody>
      </p:sp>
      <p:sp>
        <p:nvSpPr>
          <p:cNvPr id="51203" name="Rectangle 3"/>
          <p:cNvSpPr>
            <a:spLocks noGrp="1" noChangeArrowheads="1"/>
          </p:cNvSpPr>
          <p:nvPr>
            <p:ph type="body" sz="half" idx="1"/>
          </p:nvPr>
        </p:nvSpPr>
        <p:spPr>
          <a:xfrm>
            <a:off x="457200" y="1600200"/>
            <a:ext cx="8686800" cy="4495800"/>
          </a:xfrm>
        </p:spPr>
        <p:txBody>
          <a:bodyPr/>
          <a:lstStyle/>
          <a:p>
            <a:pPr eaLnBrk="1" hangingPunct="1"/>
            <a:r>
              <a:rPr lang="el-GR" sz="2800" dirty="0" smtClean="0">
                <a:solidFill>
                  <a:srgbClr val="FFFF00"/>
                </a:solidFill>
                <a:latin typeface="Times New Roman" pitchFamily="18" charset="0"/>
                <a:cs typeface="Times New Roman" pitchFamily="18" charset="0"/>
              </a:rPr>
              <a:t>Ντρίμπλα προωθητική συνεχόμενη</a:t>
            </a:r>
          </a:p>
          <a:p>
            <a:pPr lvl="1" eaLnBrk="1" hangingPunct="1"/>
            <a:r>
              <a:rPr lang="el-GR" sz="2400" dirty="0" smtClean="0">
                <a:solidFill>
                  <a:srgbClr val="FFFF00"/>
                </a:solidFill>
                <a:latin typeface="Times New Roman" pitchFamily="18" charset="0"/>
                <a:cs typeface="Times New Roman" pitchFamily="18" charset="0"/>
              </a:rPr>
              <a:t>Το χέρι μπάλας σκάει συνεχόμενα την μπάλα ενώ το άλλο χέρι σπρώχνει την </a:t>
            </a:r>
            <a:r>
              <a:rPr lang="el-GR" sz="2400" dirty="0" err="1" smtClean="0">
                <a:solidFill>
                  <a:srgbClr val="FFFF00"/>
                </a:solidFill>
                <a:latin typeface="Times New Roman" pitchFamily="18" charset="0"/>
                <a:cs typeface="Times New Roman" pitchFamily="18" charset="0"/>
              </a:rPr>
              <a:t>ετερόπλευρη</a:t>
            </a:r>
            <a:r>
              <a:rPr lang="el-GR" sz="2400" dirty="0" smtClean="0">
                <a:solidFill>
                  <a:srgbClr val="FFFF00"/>
                </a:solidFill>
                <a:latin typeface="Times New Roman" pitchFamily="18" charset="0"/>
                <a:cs typeface="Times New Roman" pitchFamily="18" charset="0"/>
              </a:rPr>
              <a:t> ρόδα του </a:t>
            </a:r>
            <a:r>
              <a:rPr lang="el-GR" sz="2400" dirty="0" err="1" smtClean="0">
                <a:solidFill>
                  <a:srgbClr val="FFFF00"/>
                </a:solidFill>
                <a:latin typeface="Times New Roman" pitchFamily="18" charset="0"/>
                <a:cs typeface="Times New Roman" pitchFamily="18" charset="0"/>
              </a:rPr>
              <a:t>αμαξιδίου</a:t>
            </a:r>
            <a:r>
              <a:rPr lang="el-GR" sz="2400" dirty="0" smtClean="0">
                <a:solidFill>
                  <a:srgbClr val="FFFF00"/>
                </a:solidFill>
                <a:latin typeface="Times New Roman" pitchFamily="18" charset="0"/>
                <a:cs typeface="Times New Roman" pitchFamily="18" charset="0"/>
              </a:rPr>
              <a:t> </a:t>
            </a:r>
          </a:p>
          <a:p>
            <a:pPr eaLnBrk="1" hangingPunct="1"/>
            <a:endParaRPr lang="el-GR" sz="2800" dirty="0" smtClean="0"/>
          </a:p>
        </p:txBody>
      </p:sp>
      <p:pic>
        <p:nvPicPr>
          <p:cNvPr id="51204" name="Picture 4" descr="proothitiki dribla sinexomenh"/>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971600" y="3068960"/>
            <a:ext cx="6480175" cy="3665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30493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Σουτ </a:t>
            </a:r>
          </a:p>
        </p:txBody>
      </p:sp>
      <p:sp>
        <p:nvSpPr>
          <p:cNvPr id="52227" name="Rectangle 7"/>
          <p:cNvSpPr>
            <a:spLocks noGrp="1" noChangeArrowheads="1"/>
          </p:cNvSpPr>
          <p:nvPr>
            <p:ph type="body" sz="half" idx="1"/>
          </p:nvPr>
        </p:nvSpPr>
        <p:spPr>
          <a:xfrm>
            <a:off x="468313" y="1268413"/>
            <a:ext cx="7991475" cy="4495800"/>
          </a:xfrm>
        </p:spPr>
        <p:txBody>
          <a:bodyPr/>
          <a:lstStyle/>
          <a:p>
            <a:pPr eaLnBrk="1" hangingPunct="1"/>
            <a:r>
              <a:rPr lang="el-GR" sz="2800" dirty="0" smtClean="0">
                <a:solidFill>
                  <a:srgbClr val="FFFF00"/>
                </a:solidFill>
                <a:latin typeface="Times New Roman" pitchFamily="18" charset="0"/>
                <a:cs typeface="Times New Roman" pitchFamily="18" charset="0"/>
              </a:rPr>
              <a:t>Σουτ με 2 χέρια</a:t>
            </a:r>
          </a:p>
          <a:p>
            <a:pPr lvl="1" eaLnBrk="1" hangingPunct="1"/>
            <a:r>
              <a:rPr lang="el-GR" sz="2400" dirty="0" smtClean="0">
                <a:solidFill>
                  <a:srgbClr val="FFFF00"/>
                </a:solidFill>
                <a:latin typeface="Times New Roman" pitchFamily="18" charset="0"/>
                <a:cs typeface="Times New Roman" pitchFamily="18" charset="0"/>
              </a:rPr>
              <a:t>Προτείνεται στο αρχικό στάδιο εκμάθησης αν και πολλοί έμπειροι παίκτες το χρησιμοποιούν μέσα στον αγώνα  </a:t>
            </a:r>
          </a:p>
        </p:txBody>
      </p:sp>
      <p:pic>
        <p:nvPicPr>
          <p:cNvPr id="52228" name="Picture 8" descr="sout me 2 xeria"/>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403350" y="3068638"/>
            <a:ext cx="6121400" cy="3346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8412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Σουτ </a:t>
            </a:r>
          </a:p>
        </p:txBody>
      </p:sp>
      <p:sp>
        <p:nvSpPr>
          <p:cNvPr id="53251" name="Rectangle 3"/>
          <p:cNvSpPr>
            <a:spLocks noGrp="1" noChangeArrowheads="1"/>
          </p:cNvSpPr>
          <p:nvPr>
            <p:ph type="body" sz="half" idx="1"/>
          </p:nvPr>
        </p:nvSpPr>
        <p:spPr/>
        <p:txBody>
          <a:bodyPr>
            <a:normAutofit/>
          </a:bodyPr>
          <a:lstStyle/>
          <a:p>
            <a:pPr eaLnBrk="1" hangingPunct="1"/>
            <a:r>
              <a:rPr lang="el-GR" sz="2400" dirty="0" smtClean="0">
                <a:solidFill>
                  <a:srgbClr val="FFFF00"/>
                </a:solidFill>
                <a:latin typeface="Times New Roman" pitchFamily="18" charset="0"/>
                <a:cs typeface="Times New Roman" pitchFamily="18" charset="0"/>
              </a:rPr>
              <a:t>Σουτ με 1 χέρι</a:t>
            </a:r>
          </a:p>
        </p:txBody>
      </p:sp>
      <p:pic>
        <p:nvPicPr>
          <p:cNvPr id="53252" name="Picture 6" descr="sout me 1 xeri 1 kai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179388" y="3284538"/>
            <a:ext cx="4464050" cy="2960687"/>
          </a:xfrm>
        </p:spPr>
      </p:pic>
      <p:pic>
        <p:nvPicPr>
          <p:cNvPr id="53253" name="Picture 7" descr="sout me 1 xeri 3 kai 4"/>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4643438" y="3284538"/>
            <a:ext cx="4500562" cy="2952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0690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28600"/>
            <a:ext cx="8229600" cy="679450"/>
          </a:xfrm>
        </p:spPr>
        <p:txBody>
          <a:bodyPr/>
          <a:lstStyle/>
          <a:p>
            <a:pPr eaLnBrk="1" hangingPunct="1"/>
            <a:r>
              <a:rPr lang="el-GR" sz="3600" dirty="0" smtClean="0">
                <a:solidFill>
                  <a:srgbClr val="FFFF00"/>
                </a:solidFill>
                <a:latin typeface="Times New Roman" pitchFamily="18" charset="0"/>
                <a:cs typeface="Times New Roman" pitchFamily="18" charset="0"/>
              </a:rPr>
              <a:t>Ειδικές τεχνικές με την μπάλα</a:t>
            </a:r>
          </a:p>
        </p:txBody>
      </p:sp>
      <p:sp>
        <p:nvSpPr>
          <p:cNvPr id="54275" name="Rectangle 3"/>
          <p:cNvSpPr>
            <a:spLocks noGrp="1" noChangeArrowheads="1"/>
          </p:cNvSpPr>
          <p:nvPr>
            <p:ph type="body" sz="half" idx="1"/>
          </p:nvPr>
        </p:nvSpPr>
        <p:spPr>
          <a:xfrm>
            <a:off x="539750" y="1196975"/>
            <a:ext cx="5545138" cy="4495800"/>
          </a:xfrm>
        </p:spPr>
        <p:txBody>
          <a:bodyPr/>
          <a:lstStyle/>
          <a:p>
            <a:pPr eaLnBrk="1" hangingPunct="1"/>
            <a:r>
              <a:rPr lang="el-GR" sz="2800" dirty="0" smtClean="0">
                <a:solidFill>
                  <a:srgbClr val="FFFF00"/>
                </a:solidFill>
                <a:latin typeface="Times New Roman" pitchFamily="18" charset="0"/>
                <a:cs typeface="Times New Roman" pitchFamily="18" charset="0"/>
              </a:rPr>
              <a:t>Σκάσιμο – </a:t>
            </a:r>
            <a:r>
              <a:rPr lang="el-GR" sz="2800" dirty="0" err="1" smtClean="0">
                <a:solidFill>
                  <a:srgbClr val="FFFF00"/>
                </a:solidFill>
                <a:latin typeface="Times New Roman" pitchFamily="18" charset="0"/>
                <a:cs typeface="Times New Roman" pitchFamily="18" charset="0"/>
              </a:rPr>
              <a:t>πίβοτ</a:t>
            </a:r>
            <a:r>
              <a:rPr lang="el-GR" sz="2800" dirty="0" smtClean="0">
                <a:solidFill>
                  <a:srgbClr val="FFFF00"/>
                </a:solidFill>
                <a:latin typeface="Times New Roman" pitchFamily="18" charset="0"/>
                <a:cs typeface="Times New Roman" pitchFamily="18" charset="0"/>
              </a:rPr>
              <a:t> (</a:t>
            </a:r>
            <a:r>
              <a:rPr lang="en-US" sz="2800" dirty="0" smtClean="0">
                <a:solidFill>
                  <a:srgbClr val="FFFF00"/>
                </a:solidFill>
                <a:latin typeface="Times New Roman" pitchFamily="18" charset="0"/>
                <a:cs typeface="Times New Roman" pitchFamily="18" charset="0"/>
              </a:rPr>
              <a:t>bounce spin)</a:t>
            </a:r>
            <a:endParaRPr lang="el-GR" sz="2800" dirty="0" smtClean="0">
              <a:solidFill>
                <a:srgbClr val="FFFF00"/>
              </a:solidFill>
              <a:latin typeface="Times New Roman" pitchFamily="18" charset="0"/>
              <a:cs typeface="Times New Roman" pitchFamily="18" charset="0"/>
            </a:endParaRPr>
          </a:p>
          <a:p>
            <a:pPr lvl="1" eaLnBrk="1" hangingPunct="1"/>
            <a:r>
              <a:rPr lang="el-GR" sz="2400" dirty="0" smtClean="0">
                <a:solidFill>
                  <a:srgbClr val="FFFF00"/>
                </a:solidFill>
                <a:latin typeface="Times New Roman" pitchFamily="18" charset="0"/>
                <a:cs typeface="Times New Roman" pitchFamily="18" charset="0"/>
              </a:rPr>
              <a:t>Χρησιμοποιείται για την αποφυγή του αντιπάλου και είναι ανάλογη με την αντίστροφη ντρίμπλα της ολυμπιακής καλαθοσφαίρισης </a:t>
            </a:r>
            <a:endParaRPr lang="en-US" sz="2400" dirty="0" smtClean="0">
              <a:solidFill>
                <a:srgbClr val="FFFF00"/>
              </a:solidFill>
              <a:latin typeface="Times New Roman" pitchFamily="18" charset="0"/>
              <a:cs typeface="Times New Roman" pitchFamily="18" charset="0"/>
            </a:endParaRPr>
          </a:p>
          <a:p>
            <a:pPr eaLnBrk="1" hangingPunct="1">
              <a:buFontTx/>
              <a:buNone/>
            </a:pPr>
            <a:endParaRPr lang="el-GR" sz="2800" dirty="0" smtClean="0"/>
          </a:p>
        </p:txBody>
      </p:sp>
      <p:pic>
        <p:nvPicPr>
          <p:cNvPr id="54276" name="Picture 5" descr="bounce spin 3, 4, 5 kai 6"/>
          <p:cNvPicPr>
            <a:picLocks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4932363" y="3257550"/>
            <a:ext cx="4211637"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8" descr="counce spin 1 kai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0" y="4263471"/>
            <a:ext cx="4932039" cy="25945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49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l-GR" sz="3600" dirty="0" smtClean="0">
                <a:solidFill>
                  <a:srgbClr val="FFFF00"/>
                </a:solidFill>
              </a:rPr>
              <a:t>Ειδικές τεχνικές με την μπάλα</a:t>
            </a:r>
          </a:p>
        </p:txBody>
      </p:sp>
      <p:sp>
        <p:nvSpPr>
          <p:cNvPr id="55299" name="Rectangle 3"/>
          <p:cNvSpPr>
            <a:spLocks noGrp="1" noChangeArrowheads="1"/>
          </p:cNvSpPr>
          <p:nvPr>
            <p:ph type="body" sz="half" idx="1"/>
          </p:nvPr>
        </p:nvSpPr>
        <p:spPr>
          <a:xfrm>
            <a:off x="251520" y="1700808"/>
            <a:ext cx="4038600" cy="4525963"/>
          </a:xfrm>
        </p:spPr>
        <p:txBody>
          <a:bodyPr/>
          <a:lstStyle/>
          <a:p>
            <a:pPr eaLnBrk="1" hangingPunct="1"/>
            <a:r>
              <a:rPr lang="el-GR" sz="2800" dirty="0" smtClean="0">
                <a:solidFill>
                  <a:srgbClr val="FFFF00"/>
                </a:solidFill>
              </a:rPr>
              <a:t>Επανάκτηση μπάλας (</a:t>
            </a:r>
            <a:r>
              <a:rPr lang="en-US" sz="2800" dirty="0" smtClean="0">
                <a:solidFill>
                  <a:srgbClr val="FFFF00"/>
                </a:solidFill>
              </a:rPr>
              <a:t>ball retrieval)</a:t>
            </a:r>
            <a:endParaRPr lang="el-GR" sz="2800" dirty="0" smtClean="0">
              <a:solidFill>
                <a:srgbClr val="FFFF00"/>
              </a:solidFill>
            </a:endParaRPr>
          </a:p>
          <a:p>
            <a:pPr lvl="1" eaLnBrk="1" hangingPunct="1"/>
            <a:r>
              <a:rPr lang="el-GR" sz="2400" dirty="0" smtClean="0">
                <a:solidFill>
                  <a:srgbClr val="FFFF00"/>
                </a:solidFill>
              </a:rPr>
              <a:t>Χρησιμοποιείται για την επανάκτηση της μπάλας στον έλεγχο του παίκτη από το δάπεδο.</a:t>
            </a:r>
            <a:endParaRPr lang="en-US" sz="2400" dirty="0" smtClean="0">
              <a:solidFill>
                <a:srgbClr val="FFFF00"/>
              </a:solidFill>
            </a:endParaRPr>
          </a:p>
          <a:p>
            <a:pPr eaLnBrk="1" hangingPunct="1">
              <a:buFontTx/>
              <a:buNone/>
            </a:pPr>
            <a:endParaRPr lang="el-GR" sz="2800" dirty="0" smtClean="0"/>
          </a:p>
        </p:txBody>
      </p:sp>
      <p:sp>
        <p:nvSpPr>
          <p:cNvPr id="55300" name="Rectangle 7"/>
          <p:cNvSpPr>
            <a:spLocks noGrp="1" noChangeArrowheads="1"/>
          </p:cNvSpPr>
          <p:nvPr>
            <p:ph sz="quarter" idx="3"/>
          </p:nvPr>
        </p:nvSpPr>
        <p:spPr/>
        <p:txBody>
          <a:bodyPr/>
          <a:lstStyle/>
          <a:p>
            <a:pPr eaLnBrk="1" hangingPunct="1"/>
            <a:endParaRPr lang="el-GR" sz="2400" smtClean="0"/>
          </a:p>
        </p:txBody>
      </p:sp>
      <p:pic>
        <p:nvPicPr>
          <p:cNvPr id="55301" name="Picture 8" descr="ball retrieval"/>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a:stretch>
            <a:fillRect/>
          </a:stretch>
        </p:blipFill>
        <p:spPr>
          <a:xfrm>
            <a:off x="4139952" y="1772816"/>
            <a:ext cx="4932040" cy="44862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603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sz="3600" dirty="0" smtClean="0">
                <a:solidFill>
                  <a:srgbClr val="FFFF00"/>
                </a:solidFill>
                <a:latin typeface="Times New Roman" pitchFamily="18" charset="0"/>
                <a:cs typeface="Times New Roman" pitchFamily="18" charset="0"/>
              </a:rPr>
              <a:t>Τακτική</a:t>
            </a:r>
            <a:r>
              <a:rPr lang="el-GR" dirty="0" smtClean="0">
                <a:solidFill>
                  <a:srgbClr val="FFFF00"/>
                </a:solidFill>
                <a:latin typeface="Times New Roman" pitchFamily="18" charset="0"/>
                <a:cs typeface="Times New Roman" pitchFamily="18" charset="0"/>
              </a:rPr>
              <a:t> </a:t>
            </a:r>
          </a:p>
        </p:txBody>
      </p:sp>
      <p:sp>
        <p:nvSpPr>
          <p:cNvPr id="56323" name="Rectangle 3"/>
          <p:cNvSpPr>
            <a:spLocks noGrp="1" noChangeArrowheads="1"/>
          </p:cNvSpPr>
          <p:nvPr>
            <p:ph type="body" idx="1"/>
          </p:nvPr>
        </p:nvSpPr>
        <p:spPr/>
        <p:txBody>
          <a:bodyPr/>
          <a:lstStyle/>
          <a:p>
            <a:pPr eaLnBrk="1" hangingPunct="1"/>
            <a:r>
              <a:rPr lang="el-GR" sz="2400" dirty="0" smtClean="0">
                <a:solidFill>
                  <a:srgbClr val="FFFF00"/>
                </a:solidFill>
                <a:latin typeface="Times New Roman" pitchFamily="18" charset="0"/>
                <a:cs typeface="Times New Roman" pitchFamily="18" charset="0"/>
              </a:rPr>
              <a:t>Άμυνα</a:t>
            </a:r>
          </a:p>
          <a:p>
            <a:pPr lvl="1" eaLnBrk="1" hangingPunct="1"/>
            <a:r>
              <a:rPr lang="el-GR" sz="2400" dirty="0" smtClean="0">
                <a:solidFill>
                  <a:srgbClr val="FFFF00"/>
                </a:solidFill>
                <a:latin typeface="Times New Roman" pitchFamily="18" charset="0"/>
                <a:cs typeface="Times New Roman" pitchFamily="18" charset="0"/>
              </a:rPr>
              <a:t>Χρησιμοποιείται κυρίως το </a:t>
            </a:r>
            <a:r>
              <a:rPr lang="en-US" sz="2400" dirty="0" smtClean="0">
                <a:solidFill>
                  <a:srgbClr val="FFFF00"/>
                </a:solidFill>
                <a:latin typeface="Times New Roman" pitchFamily="18" charset="0"/>
                <a:cs typeface="Times New Roman" pitchFamily="18" charset="0"/>
              </a:rPr>
              <a:t>man to man</a:t>
            </a:r>
          </a:p>
          <a:p>
            <a:pPr lvl="1" eaLnBrk="1" hangingPunct="1"/>
            <a:r>
              <a:rPr lang="el-GR" sz="2400" dirty="0" smtClean="0">
                <a:solidFill>
                  <a:srgbClr val="FFFF00"/>
                </a:solidFill>
                <a:latin typeface="Times New Roman" pitchFamily="18" charset="0"/>
                <a:cs typeface="Times New Roman" pitchFamily="18" charset="0"/>
              </a:rPr>
              <a:t>Λιγότερο χρησιμοποιείται ζώνη</a:t>
            </a:r>
          </a:p>
          <a:p>
            <a:pPr eaLnBrk="1" hangingPunct="1">
              <a:buFontTx/>
              <a:buNone/>
            </a:pPr>
            <a:endParaRPr lang="el-GR" sz="2400" dirty="0" smtClean="0">
              <a:solidFill>
                <a:srgbClr val="FFFF00"/>
              </a:solidFill>
              <a:latin typeface="Times New Roman" pitchFamily="18" charset="0"/>
              <a:cs typeface="Times New Roman" pitchFamily="18" charset="0"/>
            </a:endParaRPr>
          </a:p>
          <a:p>
            <a:pPr eaLnBrk="1" hangingPunct="1"/>
            <a:r>
              <a:rPr lang="el-GR" sz="2400" dirty="0" smtClean="0">
                <a:solidFill>
                  <a:srgbClr val="FFFF00"/>
                </a:solidFill>
                <a:latin typeface="Times New Roman" pitchFamily="18" charset="0"/>
                <a:cs typeface="Times New Roman" pitchFamily="18" charset="0"/>
              </a:rPr>
              <a:t>Επίθεση </a:t>
            </a:r>
          </a:p>
          <a:p>
            <a:pPr eaLnBrk="1" hangingPunct="1"/>
            <a:endParaRPr lang="el-GR" dirty="0" smtClean="0"/>
          </a:p>
          <a:p>
            <a:pPr lvl="1" eaLnBrk="1" hangingPunct="1"/>
            <a:endParaRPr lang="el-GR" dirty="0" smtClean="0"/>
          </a:p>
        </p:txBody>
      </p:sp>
    </p:spTree>
    <p:extLst>
      <p:ext uri="{BB962C8B-B14F-4D97-AF65-F5344CB8AC3E}">
        <p14:creationId xmlns:p14="http://schemas.microsoft.com/office/powerpoint/2010/main" val="366581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ΕΥΡΩΠΗ</a:t>
            </a:r>
          </a:p>
        </p:txBody>
      </p:sp>
      <p:sp>
        <p:nvSpPr>
          <p:cNvPr id="10243" name="Rectangle 3"/>
          <p:cNvSpPr>
            <a:spLocks noGrp="1" noChangeArrowheads="1"/>
          </p:cNvSpPr>
          <p:nvPr>
            <p:ph type="body" idx="1"/>
          </p:nvPr>
        </p:nvSpPr>
        <p:spPr/>
        <p:txBody>
          <a:bodyPr>
            <a:normAutofit/>
          </a:bodyPr>
          <a:lstStyle/>
          <a:p>
            <a:pPr algn="just" eaLnBrk="1" hangingPunct="1">
              <a:lnSpc>
                <a:spcPct val="80000"/>
              </a:lnSpc>
            </a:pPr>
            <a:r>
              <a:rPr lang="el-GR" sz="2400" dirty="0" smtClean="0">
                <a:solidFill>
                  <a:srgbClr val="FFFF00"/>
                </a:solidFill>
                <a:latin typeface="Times New Roman" pitchFamily="18" charset="0"/>
                <a:cs typeface="Times New Roman" pitchFamily="18" charset="0"/>
              </a:rPr>
              <a:t> 1944  </a:t>
            </a:r>
            <a:r>
              <a:rPr lang="el-GR" sz="2400" dirty="0" err="1" smtClean="0">
                <a:solidFill>
                  <a:srgbClr val="FFFF00"/>
                </a:solidFill>
                <a:latin typeface="Times New Roman" pitchFamily="18" charset="0"/>
                <a:cs typeface="Times New Roman" pitchFamily="18" charset="0"/>
              </a:rPr>
              <a:t>Sir</a:t>
            </a:r>
            <a:r>
              <a:rPr lang="el-GR" sz="2400" dirty="0" smtClean="0">
                <a:solidFill>
                  <a:srgbClr val="FFFF00"/>
                </a:solidFill>
                <a:latin typeface="Times New Roman" pitchFamily="18" charset="0"/>
                <a:cs typeface="Times New Roman" pitchFamily="18" charset="0"/>
              </a:rPr>
              <a:t> </a:t>
            </a:r>
            <a:r>
              <a:rPr lang="el-GR" sz="2400" dirty="0" err="1" smtClean="0">
                <a:solidFill>
                  <a:srgbClr val="FFFF00"/>
                </a:solidFill>
                <a:latin typeface="Times New Roman" pitchFamily="18" charset="0"/>
                <a:cs typeface="Times New Roman" pitchFamily="18" charset="0"/>
              </a:rPr>
              <a:t>Ludwig</a:t>
            </a:r>
            <a:r>
              <a:rPr lang="el-GR" sz="2400" dirty="0" smtClean="0">
                <a:solidFill>
                  <a:srgbClr val="FFFF00"/>
                </a:solidFill>
                <a:latin typeface="Times New Roman" pitchFamily="18" charset="0"/>
                <a:cs typeface="Times New Roman" pitchFamily="18" charset="0"/>
              </a:rPr>
              <a:t> </a:t>
            </a:r>
            <a:r>
              <a:rPr lang="el-GR" sz="2400" dirty="0" err="1" smtClean="0">
                <a:solidFill>
                  <a:srgbClr val="FFFF00"/>
                </a:solidFill>
                <a:latin typeface="Times New Roman" pitchFamily="18" charset="0"/>
                <a:cs typeface="Times New Roman" pitchFamily="18" charset="0"/>
              </a:rPr>
              <a:t>Guttmann</a:t>
            </a:r>
            <a:r>
              <a:rPr lang="el-GR" sz="2400" dirty="0" smtClean="0">
                <a:solidFill>
                  <a:srgbClr val="FFFF00"/>
                </a:solidFill>
                <a:latin typeface="Times New Roman" pitchFamily="18" charset="0"/>
                <a:cs typeface="Times New Roman" pitchFamily="18" charset="0"/>
              </a:rPr>
              <a:t>. Νοσοκομείο</a:t>
            </a:r>
          </a:p>
          <a:p>
            <a:pPr algn="just" eaLnBrk="1" hangingPunct="1">
              <a:lnSpc>
                <a:spcPct val="80000"/>
              </a:lnSpc>
              <a:buFontTx/>
              <a:buNone/>
            </a:pPr>
            <a:r>
              <a:rPr lang="el-GR" sz="2400" dirty="0" smtClean="0">
                <a:solidFill>
                  <a:srgbClr val="FFFF00"/>
                </a:solidFill>
                <a:latin typeface="Times New Roman" pitchFamily="18" charset="0"/>
                <a:cs typeface="Times New Roman" pitchFamily="18" charset="0"/>
              </a:rPr>
              <a:t>     </a:t>
            </a:r>
            <a:r>
              <a:rPr lang="el-GR" sz="2400" dirty="0" err="1" smtClean="0">
                <a:solidFill>
                  <a:srgbClr val="FFFF00"/>
                </a:solidFill>
                <a:latin typeface="Times New Roman" pitchFamily="18" charset="0"/>
                <a:cs typeface="Times New Roman" pitchFamily="18" charset="0"/>
              </a:rPr>
              <a:t>Stoke</a:t>
            </a:r>
            <a:r>
              <a:rPr lang="el-GR" sz="2400" dirty="0" smtClean="0">
                <a:solidFill>
                  <a:srgbClr val="FFFF00"/>
                </a:solidFill>
                <a:latin typeface="Times New Roman" pitchFamily="18" charset="0"/>
                <a:cs typeface="Times New Roman" pitchFamily="18" charset="0"/>
              </a:rPr>
              <a:t> </a:t>
            </a:r>
            <a:r>
              <a:rPr lang="el-GR" sz="2400" dirty="0" err="1" smtClean="0">
                <a:solidFill>
                  <a:srgbClr val="FFFF00"/>
                </a:solidFill>
                <a:latin typeface="Times New Roman" pitchFamily="18" charset="0"/>
                <a:cs typeface="Times New Roman" pitchFamily="18" charset="0"/>
              </a:rPr>
              <a:t>Mandeville</a:t>
            </a:r>
            <a:r>
              <a:rPr lang="el-GR" sz="2400" dirty="0" smtClean="0">
                <a:solidFill>
                  <a:srgbClr val="FFFF00"/>
                </a:solidFill>
                <a:latin typeface="Times New Roman" pitchFamily="18" charset="0"/>
                <a:cs typeface="Times New Roman" pitchFamily="18" charset="0"/>
              </a:rPr>
              <a:t> στο </a:t>
            </a:r>
            <a:r>
              <a:rPr lang="el-GR" sz="2400" dirty="0" err="1" smtClean="0">
                <a:solidFill>
                  <a:srgbClr val="FFFF00"/>
                </a:solidFill>
                <a:latin typeface="Times New Roman" pitchFamily="18" charset="0"/>
                <a:cs typeface="Times New Roman" pitchFamily="18" charset="0"/>
              </a:rPr>
              <a:t>Aylesbury</a:t>
            </a:r>
            <a:r>
              <a:rPr lang="el-GR" sz="2400" dirty="0" smtClean="0">
                <a:solidFill>
                  <a:srgbClr val="FFFF00"/>
                </a:solidFill>
                <a:latin typeface="Times New Roman" pitchFamily="18" charset="0"/>
                <a:cs typeface="Times New Roman" pitchFamily="18" charset="0"/>
              </a:rPr>
              <a:t>, Αγγλία. </a:t>
            </a:r>
          </a:p>
          <a:p>
            <a:pPr algn="just" eaLnBrk="1" hangingPunct="1">
              <a:lnSpc>
                <a:spcPct val="80000"/>
              </a:lnSpc>
            </a:pPr>
            <a:r>
              <a:rPr lang="el-GR" sz="2400" dirty="0" smtClean="0">
                <a:solidFill>
                  <a:srgbClr val="FFFF00"/>
                </a:solidFill>
                <a:latin typeface="Times New Roman" pitchFamily="18" charset="0"/>
                <a:cs typeface="Times New Roman" pitchFamily="18" charset="0"/>
              </a:rPr>
              <a:t> «οι Ιπτάμενες Ρόδες του </a:t>
            </a:r>
            <a:r>
              <a:rPr lang="el-GR" sz="2400" dirty="0" err="1" smtClean="0">
                <a:solidFill>
                  <a:srgbClr val="FFFF00"/>
                </a:solidFill>
                <a:latin typeface="Times New Roman" pitchFamily="18" charset="0"/>
                <a:cs typeface="Times New Roman" pitchFamily="18" charset="0"/>
              </a:rPr>
              <a:t>Μπέρμπινχαμ</a:t>
            </a:r>
            <a:r>
              <a:rPr lang="el-GR" sz="2400" dirty="0" smtClean="0">
                <a:solidFill>
                  <a:srgbClr val="FFFF00"/>
                </a:solidFill>
                <a:latin typeface="Times New Roman" pitchFamily="18" charset="0"/>
                <a:cs typeface="Times New Roman" pitchFamily="18" charset="0"/>
              </a:rPr>
              <a:t>» είναι αυτή, που έχει το νόμιμο δικαίωμα να επικαλείται ότι ίδρυσε την καλαθοσφαίριση με </a:t>
            </a:r>
            <a:r>
              <a:rPr lang="el-GR" sz="2400" dirty="0" err="1" smtClean="0">
                <a:solidFill>
                  <a:srgbClr val="FFFF00"/>
                </a:solidFill>
                <a:latin typeface="Times New Roman" pitchFamily="18" charset="0"/>
                <a:cs typeface="Times New Roman" pitchFamily="18" charset="0"/>
              </a:rPr>
              <a:t>αμαξίδιο</a:t>
            </a:r>
            <a:r>
              <a:rPr lang="el-GR" sz="2400" dirty="0" smtClean="0">
                <a:solidFill>
                  <a:srgbClr val="FFFF00"/>
                </a:solidFill>
                <a:latin typeface="Times New Roman" pitchFamily="18" charset="0"/>
                <a:cs typeface="Times New Roman" pitchFamily="18" charset="0"/>
              </a:rPr>
              <a:t> το 1946. </a:t>
            </a:r>
          </a:p>
          <a:p>
            <a:pPr algn="just" eaLnBrk="1" hangingPunct="1">
              <a:lnSpc>
                <a:spcPct val="80000"/>
              </a:lnSpc>
            </a:pPr>
            <a:r>
              <a:rPr lang="el-GR" sz="2400" dirty="0" smtClean="0">
                <a:solidFill>
                  <a:srgbClr val="FFFF00"/>
                </a:solidFill>
                <a:latin typeface="Times New Roman" pitchFamily="18" charset="0"/>
                <a:cs typeface="Times New Roman" pitchFamily="18" charset="0"/>
              </a:rPr>
              <a:t>Το 1993 ιδρύεται η Παγκόσμια</a:t>
            </a:r>
          </a:p>
          <a:p>
            <a:pPr algn="just" eaLnBrk="1" hangingPunct="1">
              <a:lnSpc>
                <a:spcPct val="80000"/>
              </a:lnSpc>
              <a:buFontTx/>
              <a:buNone/>
            </a:pPr>
            <a:r>
              <a:rPr lang="el-GR" sz="2400" dirty="0" smtClean="0">
                <a:solidFill>
                  <a:srgbClr val="FFFF00"/>
                </a:solidFill>
                <a:latin typeface="Times New Roman" pitchFamily="18" charset="0"/>
                <a:cs typeface="Times New Roman" pitchFamily="18" charset="0"/>
              </a:rPr>
              <a:t>     Ομοσπονδία Καλαθοσφαίρισης με</a:t>
            </a:r>
          </a:p>
          <a:p>
            <a:pPr algn="just" eaLnBrk="1" hangingPunct="1">
              <a:lnSpc>
                <a:spcPct val="80000"/>
              </a:lnSpc>
              <a:buFontTx/>
              <a:buNone/>
            </a:pPr>
            <a:r>
              <a:rPr lang="el-GR" sz="2400" dirty="0" smtClean="0">
                <a:solidFill>
                  <a:srgbClr val="FFFF00"/>
                </a:solidFill>
                <a:latin typeface="Times New Roman" pitchFamily="18" charset="0"/>
                <a:cs typeface="Times New Roman" pitchFamily="18" charset="0"/>
              </a:rPr>
              <a:t>     Καρότσι (</a:t>
            </a:r>
            <a:r>
              <a:rPr lang="en-US" sz="2400" dirty="0" smtClean="0">
                <a:solidFill>
                  <a:srgbClr val="FFFF00"/>
                </a:solidFill>
                <a:latin typeface="Times New Roman" pitchFamily="18" charset="0"/>
                <a:cs typeface="Times New Roman" pitchFamily="18" charset="0"/>
              </a:rPr>
              <a:t>IWBF</a:t>
            </a:r>
            <a:r>
              <a:rPr lang="el-GR" sz="2400" dirty="0" smtClean="0">
                <a:solidFill>
                  <a:srgbClr val="FFFF00"/>
                </a:solidFill>
                <a:latin typeface="Times New Roman" pitchFamily="18" charset="0"/>
                <a:cs typeface="Times New Roman" pitchFamily="18" charset="0"/>
              </a:rPr>
              <a:t>). Σήμερα η </a:t>
            </a:r>
            <a:r>
              <a:rPr lang="en-US" sz="2400" dirty="0" smtClean="0">
                <a:solidFill>
                  <a:srgbClr val="FFFF00"/>
                </a:solidFill>
                <a:latin typeface="Times New Roman" pitchFamily="18" charset="0"/>
                <a:cs typeface="Times New Roman" pitchFamily="18" charset="0"/>
              </a:rPr>
              <a:t>IWBF</a:t>
            </a:r>
            <a:r>
              <a:rPr lang="el-GR" sz="2400" dirty="0" smtClean="0">
                <a:solidFill>
                  <a:srgbClr val="FFFF00"/>
                </a:solidFill>
                <a:latin typeface="Times New Roman" pitchFamily="18" charset="0"/>
                <a:cs typeface="Times New Roman" pitchFamily="18" charset="0"/>
              </a:rPr>
              <a:t> έχει</a:t>
            </a:r>
          </a:p>
          <a:p>
            <a:pPr algn="just" eaLnBrk="1" hangingPunct="1">
              <a:lnSpc>
                <a:spcPct val="80000"/>
              </a:lnSpc>
              <a:buFontTx/>
              <a:buNone/>
            </a:pPr>
            <a:r>
              <a:rPr lang="el-GR" sz="2400" dirty="0" smtClean="0">
                <a:solidFill>
                  <a:srgbClr val="FFFF00"/>
                </a:solidFill>
                <a:latin typeface="Times New Roman" pitchFamily="18" charset="0"/>
                <a:cs typeface="Times New Roman" pitchFamily="18" charset="0"/>
              </a:rPr>
              <a:t>     στις τάξεις της 80 κράτη μέλη και πάνω</a:t>
            </a:r>
          </a:p>
          <a:p>
            <a:pPr algn="just" eaLnBrk="1" hangingPunct="1">
              <a:lnSpc>
                <a:spcPct val="80000"/>
              </a:lnSpc>
              <a:buFontTx/>
              <a:buNone/>
            </a:pPr>
            <a:r>
              <a:rPr lang="el-GR" sz="2400" dirty="0" smtClean="0">
                <a:solidFill>
                  <a:srgbClr val="FFFF00"/>
                </a:solidFill>
                <a:latin typeface="Times New Roman" pitchFamily="18" charset="0"/>
                <a:cs typeface="Times New Roman" pitchFamily="18" charset="0"/>
              </a:rPr>
              <a:t>     από 25.000 αθλητές και αθλήτριες.  </a:t>
            </a:r>
          </a:p>
        </p:txBody>
      </p:sp>
    </p:spTree>
    <p:extLst>
      <p:ext uri="{BB962C8B-B14F-4D97-AF65-F5344CB8AC3E}">
        <p14:creationId xmlns:p14="http://schemas.microsoft.com/office/powerpoint/2010/main" val="1187608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περιεχομένου 2"/>
          <p:cNvSpPr>
            <a:spLocks noGrp="1"/>
          </p:cNvSpPr>
          <p:nvPr>
            <p:ph idx="1"/>
          </p:nvPr>
        </p:nvSpPr>
        <p:spPr/>
        <p:txBody>
          <a:bodyPr/>
          <a:lstStyle/>
          <a:p>
            <a:endParaRPr lang="el-GR" sz="2400" dirty="0" smtClean="0">
              <a:solidFill>
                <a:srgbClr val="FFFF00"/>
              </a:solidFill>
              <a:latin typeface="Times New Roman" pitchFamily="18" charset="0"/>
              <a:cs typeface="Times New Roman" pitchFamily="18" charset="0"/>
            </a:endParaRPr>
          </a:p>
          <a:p>
            <a:r>
              <a:rPr lang="el-GR" sz="2400" dirty="0" smtClean="0">
                <a:solidFill>
                  <a:srgbClr val="FFFF00"/>
                </a:solidFill>
                <a:latin typeface="Times New Roman" pitchFamily="18" charset="0"/>
                <a:cs typeface="Times New Roman" pitchFamily="18" charset="0"/>
              </a:rPr>
              <a:t>Στην </a:t>
            </a:r>
            <a:r>
              <a:rPr lang="el-GR" sz="2400" dirty="0" smtClean="0">
                <a:solidFill>
                  <a:srgbClr val="FFFF00"/>
                </a:solidFill>
                <a:latin typeface="Times New Roman" pitchFamily="18" charset="0"/>
                <a:cs typeface="Times New Roman" pitchFamily="18" charset="0"/>
              </a:rPr>
              <a:t>Ευρώπη υπάρχουν 4 κατηγορίες </a:t>
            </a:r>
            <a:r>
              <a:rPr lang="el-GR" sz="2400" dirty="0" smtClean="0">
                <a:solidFill>
                  <a:srgbClr val="FFFF00"/>
                </a:solidFill>
                <a:latin typeface="Times New Roman" pitchFamily="18" charset="0"/>
                <a:cs typeface="Times New Roman" pitchFamily="18" charset="0"/>
              </a:rPr>
              <a:t>πρωταθλημάτων </a:t>
            </a:r>
            <a:r>
              <a:rPr lang="el-GR" sz="2400" dirty="0" smtClean="0">
                <a:solidFill>
                  <a:srgbClr val="FFFF00"/>
                </a:solidFill>
                <a:latin typeface="Times New Roman" pitchFamily="18" charset="0"/>
                <a:cs typeface="Times New Roman" pitchFamily="18" charset="0"/>
              </a:rPr>
              <a:t>Εθνικών ομάδων (</a:t>
            </a:r>
            <a:r>
              <a:rPr lang="en-US" sz="2400" dirty="0" smtClean="0">
                <a:solidFill>
                  <a:srgbClr val="FFFF00"/>
                </a:solidFill>
                <a:latin typeface="Times New Roman" pitchFamily="18" charset="0"/>
                <a:cs typeface="Times New Roman" pitchFamily="18" charset="0"/>
              </a:rPr>
              <a:t>Division A,B,C&amp;D) </a:t>
            </a:r>
            <a:endParaRPr lang="el-GR" sz="2400" dirty="0" smtClean="0">
              <a:solidFill>
                <a:srgbClr val="FFFF00"/>
              </a:solidFill>
              <a:latin typeface="Times New Roman" pitchFamily="18" charset="0"/>
              <a:cs typeface="Times New Roman" pitchFamily="18" charset="0"/>
            </a:endParaRPr>
          </a:p>
          <a:p>
            <a:r>
              <a:rPr lang="el-GR" sz="2400" dirty="0" smtClean="0">
                <a:solidFill>
                  <a:srgbClr val="FFFF00"/>
                </a:solidFill>
                <a:latin typeface="Times New Roman" pitchFamily="18" charset="0"/>
                <a:cs typeface="Times New Roman" pitchFamily="18" charset="0"/>
              </a:rPr>
              <a:t>Η Εθνική μας ομάδα ανήκει  στη Γ΄ κατηγορία</a:t>
            </a:r>
          </a:p>
          <a:p>
            <a:r>
              <a:rPr lang="el-GR" sz="2400" dirty="0" smtClean="0">
                <a:solidFill>
                  <a:srgbClr val="FFFF00"/>
                </a:solidFill>
                <a:latin typeface="Times New Roman" pitchFamily="18" charset="0"/>
                <a:cs typeface="Times New Roman" pitchFamily="18" charset="0"/>
              </a:rPr>
              <a:t>Στην επόμενη κατηγορία ανέρχονται οι ομάδες που θα καταλάβουν τις δύο πρώτες θέσεις στο αντίστοιχο πρωτάθλημα</a:t>
            </a:r>
          </a:p>
        </p:txBody>
      </p:sp>
      <p:sp>
        <p:nvSpPr>
          <p:cNvPr id="11267"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ΕΥΡΩΠΗ</a:t>
            </a:r>
          </a:p>
        </p:txBody>
      </p:sp>
    </p:spTree>
    <p:extLst>
      <p:ext uri="{BB962C8B-B14F-4D97-AF65-F5344CB8AC3E}">
        <p14:creationId xmlns:p14="http://schemas.microsoft.com/office/powerpoint/2010/main" val="358622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8313" y="404813"/>
            <a:ext cx="8229600" cy="1143000"/>
          </a:xfrm>
        </p:spPr>
        <p:txBody>
          <a:bodyPr>
            <a:normAutofit fontScale="90000"/>
          </a:bodyPr>
          <a:lstStyle/>
          <a:p>
            <a:pPr eaLnBrk="1" hangingPunct="1"/>
            <a:r>
              <a:rPr lang="el-GR" sz="4000" dirty="0" smtClean="0">
                <a:solidFill>
                  <a:srgbClr val="FFFF00"/>
                </a:solidFill>
                <a:latin typeface="Times New Roman" pitchFamily="18" charset="0"/>
                <a:cs typeface="Times New Roman" pitchFamily="18" charset="0"/>
              </a:rPr>
              <a:t>Η.Π.Α</a:t>
            </a:r>
            <a:br>
              <a:rPr lang="el-GR" sz="4000" dirty="0" smtClean="0">
                <a:solidFill>
                  <a:srgbClr val="FFFF00"/>
                </a:solidFill>
                <a:latin typeface="Times New Roman" pitchFamily="18" charset="0"/>
                <a:cs typeface="Times New Roman" pitchFamily="18" charset="0"/>
              </a:rPr>
            </a:br>
            <a:endParaRPr lang="el-GR" sz="4000" dirty="0" smtClean="0">
              <a:solidFill>
                <a:srgbClr val="FFFF00"/>
              </a:solidFill>
              <a:latin typeface="Times New Roman" pitchFamily="18" charset="0"/>
              <a:cs typeface="Times New Roman" pitchFamily="18" charset="0"/>
            </a:endParaRPr>
          </a:p>
        </p:txBody>
      </p:sp>
      <p:sp>
        <p:nvSpPr>
          <p:cNvPr id="12291" name="Rectangle 3"/>
          <p:cNvSpPr>
            <a:spLocks noGrp="1" noChangeArrowheads="1"/>
          </p:cNvSpPr>
          <p:nvPr>
            <p:ph type="body" idx="1"/>
          </p:nvPr>
        </p:nvSpPr>
        <p:spPr>
          <a:xfrm>
            <a:off x="539750" y="1484313"/>
            <a:ext cx="8229600" cy="4525962"/>
          </a:xfrm>
        </p:spPr>
        <p:txBody>
          <a:bodyPr/>
          <a:lstStyle/>
          <a:p>
            <a:pPr eaLnBrk="1" hangingPunct="1">
              <a:lnSpc>
                <a:spcPct val="90000"/>
              </a:lnSpc>
              <a:buFont typeface="Wingdings" pitchFamily="2" charset="2"/>
              <a:buChar char="v"/>
            </a:pPr>
            <a:r>
              <a:rPr lang="el-GR" dirty="0" smtClean="0">
                <a:solidFill>
                  <a:srgbClr val="FFFF00"/>
                </a:solidFill>
              </a:rPr>
              <a:t> </a:t>
            </a:r>
            <a:r>
              <a:rPr lang="el-GR" sz="2800" dirty="0" smtClean="0">
                <a:solidFill>
                  <a:srgbClr val="FFFF00"/>
                </a:solidFill>
                <a:latin typeface="Times New Roman" pitchFamily="18" charset="0"/>
                <a:cs typeface="Times New Roman" pitchFamily="18" charset="0"/>
              </a:rPr>
              <a:t>1946  ο </a:t>
            </a:r>
            <a:r>
              <a:rPr lang="en-US" sz="2800" dirty="0" smtClean="0">
                <a:solidFill>
                  <a:srgbClr val="FFFF00"/>
                </a:solidFill>
                <a:latin typeface="Times New Roman" pitchFamily="18" charset="0"/>
                <a:cs typeface="Times New Roman" pitchFamily="18" charset="0"/>
              </a:rPr>
              <a:t>Harry A</a:t>
            </a:r>
            <a:r>
              <a:rPr lang="el-GR"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Schweikert</a:t>
            </a:r>
            <a:r>
              <a:rPr lang="en-US" sz="2800" dirty="0" smtClean="0">
                <a:solidFill>
                  <a:srgbClr val="FFFF00"/>
                </a:solidFill>
                <a:latin typeface="Times New Roman" pitchFamily="18" charset="0"/>
                <a:cs typeface="Times New Roman" pitchFamily="18" charset="0"/>
              </a:rPr>
              <a:t> </a:t>
            </a:r>
            <a:r>
              <a:rPr lang="en-US" sz="2800" dirty="0" err="1" smtClean="0">
                <a:solidFill>
                  <a:srgbClr val="FFFF00"/>
                </a:solidFill>
                <a:latin typeface="Times New Roman" pitchFamily="18" charset="0"/>
                <a:cs typeface="Times New Roman" pitchFamily="18" charset="0"/>
              </a:rPr>
              <a:t>Jr</a:t>
            </a:r>
            <a:r>
              <a:rPr lang="el-GR" sz="2800" dirty="0" smtClean="0">
                <a:solidFill>
                  <a:srgbClr val="FFFF00"/>
                </a:solidFill>
                <a:latin typeface="Times New Roman" pitchFamily="18" charset="0"/>
                <a:cs typeface="Times New Roman" pitchFamily="18" charset="0"/>
              </a:rPr>
              <a:t> υπεύθυνος των  παραπληγικών βετεράνων της Αμερικής και ο πρώτος πρόεδρος της Εθνικής Ομοσπονδίας Καλαθοσφαίρισης με </a:t>
            </a:r>
            <a:r>
              <a:rPr lang="el-GR" sz="2800" dirty="0" err="1" smtClean="0">
                <a:solidFill>
                  <a:srgbClr val="FFFF00"/>
                </a:solidFill>
                <a:latin typeface="Times New Roman" pitchFamily="18" charset="0"/>
                <a:cs typeface="Times New Roman" pitchFamily="18" charset="0"/>
              </a:rPr>
              <a:t>αμαξίδιο</a:t>
            </a:r>
            <a:r>
              <a:rPr lang="el-GR" sz="2800" dirty="0" smtClean="0">
                <a:solidFill>
                  <a:srgbClr val="FFFF00"/>
                </a:solidFill>
                <a:latin typeface="Times New Roman" pitchFamily="18" charset="0"/>
                <a:cs typeface="Times New Roman" pitchFamily="18" charset="0"/>
              </a:rPr>
              <a:t>.</a:t>
            </a:r>
          </a:p>
          <a:p>
            <a:pPr eaLnBrk="1" hangingPunct="1">
              <a:lnSpc>
                <a:spcPct val="90000"/>
              </a:lnSpc>
              <a:buFont typeface="Wingdings" pitchFamily="2" charset="2"/>
              <a:buChar char="v"/>
            </a:pPr>
            <a:r>
              <a:rPr lang="el-GR" sz="2800" dirty="0" smtClean="0">
                <a:solidFill>
                  <a:srgbClr val="FFFF00"/>
                </a:solidFill>
                <a:latin typeface="Times New Roman" pitchFamily="18" charset="0"/>
                <a:cs typeface="Times New Roman" pitchFamily="18" charset="0"/>
              </a:rPr>
              <a:t> 6 Δεκεμβρίου 1946 οι Βετεράνοι του 2ου  </a:t>
            </a:r>
            <a:r>
              <a:rPr lang="el-GR" sz="2800" dirty="0" err="1" smtClean="0">
                <a:solidFill>
                  <a:srgbClr val="FFFF00"/>
                </a:solidFill>
                <a:latin typeface="Times New Roman" pitchFamily="18" charset="0"/>
                <a:cs typeface="Times New Roman" pitchFamily="18" charset="0"/>
              </a:rPr>
              <a:t>Παγκ</a:t>
            </a:r>
            <a:r>
              <a:rPr lang="el-GR" sz="2800" dirty="0" smtClean="0">
                <a:solidFill>
                  <a:srgbClr val="FFFF00"/>
                </a:solidFill>
                <a:latin typeface="Times New Roman" pitchFamily="18" charset="0"/>
                <a:cs typeface="Times New Roman" pitchFamily="18" charset="0"/>
              </a:rPr>
              <a:t>. Πολέμου  έπαιξαν με την ομάδα των </a:t>
            </a:r>
            <a:r>
              <a:rPr lang="en-US" sz="2800" dirty="0" smtClean="0">
                <a:solidFill>
                  <a:srgbClr val="FFFF00"/>
                </a:solidFill>
                <a:latin typeface="Times New Roman" pitchFamily="18" charset="0"/>
                <a:cs typeface="Times New Roman" pitchFamily="18" charset="0"/>
              </a:rPr>
              <a:t>Boston Celtics </a:t>
            </a:r>
            <a:r>
              <a:rPr lang="el-GR" sz="2800" dirty="0" smtClean="0">
                <a:solidFill>
                  <a:srgbClr val="FFFF00"/>
                </a:solidFill>
                <a:latin typeface="Times New Roman" pitchFamily="18" charset="0"/>
                <a:cs typeface="Times New Roman" pitchFamily="18" charset="0"/>
              </a:rPr>
              <a:t>την οποία και νίκησαν 18- 2.   </a:t>
            </a:r>
          </a:p>
        </p:txBody>
      </p:sp>
    </p:spTree>
    <p:extLst>
      <p:ext uri="{BB962C8B-B14F-4D97-AF65-F5344CB8AC3E}">
        <p14:creationId xmlns:p14="http://schemas.microsoft.com/office/powerpoint/2010/main" val="4052787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l-GR" smtClean="0">
                <a:solidFill>
                  <a:srgbClr val="FFFF00"/>
                </a:solidFill>
              </a:rPr>
              <a:t> ΕΛΛΑΔΑ</a:t>
            </a:r>
          </a:p>
        </p:txBody>
      </p:sp>
      <p:sp>
        <p:nvSpPr>
          <p:cNvPr id="13315" name="Rectangle 3"/>
          <p:cNvSpPr>
            <a:spLocks noGrp="1" noChangeArrowheads="1"/>
          </p:cNvSpPr>
          <p:nvPr>
            <p:ph type="body" idx="1"/>
          </p:nvPr>
        </p:nvSpPr>
        <p:spPr>
          <a:xfrm>
            <a:off x="457200" y="1557338"/>
            <a:ext cx="8229600" cy="4967287"/>
          </a:xfrm>
        </p:spPr>
        <p:txBody>
          <a:bodyPr>
            <a:normAutofit/>
          </a:bodyPr>
          <a:lstStyle/>
          <a:p>
            <a:pPr eaLnBrk="1" hangingPunct="1">
              <a:buFont typeface="Wingdings" pitchFamily="2" charset="2"/>
              <a:buChar char="ü"/>
            </a:pPr>
            <a:r>
              <a:rPr lang="el-GR" sz="2800" dirty="0" smtClean="0">
                <a:solidFill>
                  <a:srgbClr val="FFFF00"/>
                </a:solidFill>
                <a:latin typeface="Times New Roman" pitchFamily="18" charset="0"/>
                <a:cs typeface="Times New Roman" pitchFamily="18" charset="0"/>
              </a:rPr>
              <a:t> Το 1987 ιδρύεται ο πρώτος αθλητικός σύλλογος κινητικά αναπήρων (Π.Α.Σ.Κ.Α.). Την ίδια χρονιά ιδρύεται και ο αθλητικός σύλλογος Μέγας Αλέξανδρος και διοργανώνεται το πρώτο Πανελλήνιο Πρωτάθλημα καλαθοσφαιριστών με </a:t>
            </a:r>
            <a:r>
              <a:rPr lang="el-GR" sz="2800" dirty="0" err="1" smtClean="0">
                <a:solidFill>
                  <a:srgbClr val="FFFF00"/>
                </a:solidFill>
                <a:latin typeface="Times New Roman" pitchFamily="18" charset="0"/>
                <a:cs typeface="Times New Roman" pitchFamily="18" charset="0"/>
              </a:rPr>
              <a:t>αμαξίδιο</a:t>
            </a:r>
            <a:r>
              <a:rPr lang="el-GR" sz="2800" dirty="0" smtClean="0">
                <a:solidFill>
                  <a:srgbClr val="FFFF00"/>
                </a:solidFill>
                <a:latin typeface="Times New Roman" pitchFamily="18" charset="0"/>
                <a:cs typeface="Times New Roman" pitchFamily="18" charset="0"/>
              </a:rPr>
              <a:t>. Σήμερα, η Ομοσπονδία Σωματείων Ελλήνων Καλαθοσφαιριστών με Καρότσι (Ο.Σ.Ε.Κ.Κ) έχει στις τάξεις της 11 σωματεία.</a:t>
            </a:r>
          </a:p>
        </p:txBody>
      </p:sp>
    </p:spTree>
    <p:extLst>
      <p:ext uri="{BB962C8B-B14F-4D97-AF65-F5344CB8AC3E}">
        <p14:creationId xmlns:p14="http://schemas.microsoft.com/office/powerpoint/2010/main" val="52966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eaLnBrk="1" hangingPunct="1"/>
            <a:r>
              <a:rPr lang="el-GR" sz="3600" dirty="0" smtClean="0">
                <a:solidFill>
                  <a:srgbClr val="FFFF00"/>
                </a:solidFill>
                <a:latin typeface="Times New Roman" pitchFamily="18" charset="0"/>
                <a:cs typeface="Times New Roman" pitchFamily="18" charset="0"/>
              </a:rPr>
              <a:t>Βασικοί κανονισμοί</a:t>
            </a:r>
          </a:p>
        </p:txBody>
      </p:sp>
      <p:sp>
        <p:nvSpPr>
          <p:cNvPr id="34819" name="Rectangle 3"/>
          <p:cNvSpPr>
            <a:spLocks noGrp="1" noChangeArrowheads="1"/>
          </p:cNvSpPr>
          <p:nvPr>
            <p:ph type="body" sz="half" idx="1"/>
          </p:nvPr>
        </p:nvSpPr>
        <p:spPr/>
        <p:txBody>
          <a:bodyPr/>
          <a:lstStyle/>
          <a:p>
            <a:pPr lvl="1" eaLnBrk="1" hangingPunct="1"/>
            <a:r>
              <a:rPr lang="el-GR" sz="2400" dirty="0" smtClean="0">
                <a:solidFill>
                  <a:srgbClr val="FFFF00"/>
                </a:solidFill>
                <a:latin typeface="Times New Roman" pitchFamily="18" charset="0"/>
                <a:cs typeface="Times New Roman" pitchFamily="18" charset="0"/>
              </a:rPr>
              <a:t>Ο αριθμός παικτών γηπέδου και πάγκου, η μπάλα και το γήπεδο είναι ακριβώς ίδια όπως και στην Ολυμπιακή καλαθοσφαίριση.</a:t>
            </a:r>
            <a:br>
              <a:rPr lang="el-GR" sz="2400" dirty="0" smtClean="0">
                <a:solidFill>
                  <a:srgbClr val="FFFF00"/>
                </a:solidFill>
                <a:latin typeface="Times New Roman" pitchFamily="18" charset="0"/>
                <a:cs typeface="Times New Roman" pitchFamily="18" charset="0"/>
              </a:rPr>
            </a:br>
            <a:endParaRPr lang="el-GR" sz="2400" dirty="0" smtClean="0">
              <a:solidFill>
                <a:srgbClr val="FFFF00"/>
              </a:solidFill>
              <a:latin typeface="Times New Roman" pitchFamily="18" charset="0"/>
              <a:cs typeface="Times New Roman" pitchFamily="18" charset="0"/>
            </a:endParaRPr>
          </a:p>
          <a:p>
            <a:pPr lvl="1" eaLnBrk="1" hangingPunct="1">
              <a:buFontTx/>
              <a:buNone/>
            </a:pPr>
            <a:r>
              <a:rPr lang="el-GR" sz="2400" dirty="0" smtClean="0">
                <a:solidFill>
                  <a:srgbClr val="FFFF00"/>
                </a:solidFill>
              </a:rPr>
              <a:t/>
            </a:r>
            <a:br>
              <a:rPr lang="el-GR" sz="2400" dirty="0" smtClean="0">
                <a:solidFill>
                  <a:srgbClr val="FFFF00"/>
                </a:solidFill>
              </a:rPr>
            </a:br>
            <a:r>
              <a:rPr lang="el-GR" sz="2400" dirty="0" smtClean="0">
                <a:solidFill>
                  <a:srgbClr val="FFFF00"/>
                </a:solidFill>
              </a:rPr>
              <a:t/>
            </a:r>
            <a:br>
              <a:rPr lang="el-GR" sz="2400" dirty="0" smtClean="0">
                <a:solidFill>
                  <a:srgbClr val="FFFF00"/>
                </a:solidFill>
              </a:rPr>
            </a:br>
            <a:endParaRPr lang="el-GR" sz="2400" dirty="0" smtClean="0">
              <a:solidFill>
                <a:srgbClr val="FFFF00"/>
              </a:solidFill>
            </a:endParaRPr>
          </a:p>
          <a:p>
            <a:pPr lvl="1" eaLnBrk="1" hangingPunct="1">
              <a:buFontTx/>
              <a:buNone/>
            </a:pPr>
            <a:endParaRPr lang="el-GR" sz="2400" dirty="0" smtClean="0">
              <a:solidFill>
                <a:srgbClr val="FFFF00"/>
              </a:solidFill>
            </a:endParaRPr>
          </a:p>
        </p:txBody>
      </p:sp>
      <p:pic>
        <p:nvPicPr>
          <p:cNvPr id="34820" name="Picture 8" descr="A general view of the Australia versus The Netherlands during the women’s Wheelchair basketball event at the Sydney Superdome during the Sydney 2000 Paralympic Games. © Matt Turner / Allspor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51388" y="1700213"/>
            <a:ext cx="4392612" cy="2465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015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l-GR" sz="3600" dirty="0" smtClean="0">
                <a:solidFill>
                  <a:srgbClr val="FFFF00"/>
                </a:solidFill>
              </a:rPr>
              <a:t>Βασικοί κανονισμοί</a:t>
            </a:r>
          </a:p>
        </p:txBody>
      </p:sp>
      <p:sp>
        <p:nvSpPr>
          <p:cNvPr id="35843" name="Rectangle 3"/>
          <p:cNvSpPr>
            <a:spLocks noGrp="1" noChangeArrowheads="1"/>
          </p:cNvSpPr>
          <p:nvPr>
            <p:ph type="body" sz="half" idx="1"/>
          </p:nvPr>
        </p:nvSpPr>
        <p:spPr>
          <a:xfrm>
            <a:off x="0" y="1628775"/>
            <a:ext cx="4038600" cy="4495800"/>
          </a:xfrm>
        </p:spPr>
        <p:txBody>
          <a:bodyPr/>
          <a:lstStyle/>
          <a:p>
            <a:pPr lvl="1" eaLnBrk="1" hangingPunct="1">
              <a:lnSpc>
                <a:spcPct val="80000"/>
              </a:lnSpc>
            </a:pPr>
            <a:r>
              <a:rPr lang="el-GR" sz="2400" dirty="0" smtClean="0">
                <a:solidFill>
                  <a:srgbClr val="FFFF00"/>
                </a:solidFill>
                <a:latin typeface="Times New Roman" pitchFamily="18" charset="0"/>
                <a:cs typeface="Times New Roman" pitchFamily="18" charset="0"/>
              </a:rPr>
              <a:t>Οι κανονισμοί των</a:t>
            </a:r>
          </a:p>
          <a:p>
            <a:pPr lvl="2" eaLnBrk="1" hangingPunct="1">
              <a:lnSpc>
                <a:spcPct val="80000"/>
              </a:lnSpc>
            </a:pPr>
            <a:r>
              <a:rPr lang="el-GR" dirty="0" smtClean="0">
                <a:solidFill>
                  <a:srgbClr val="FFFF00"/>
                </a:solidFill>
                <a:latin typeface="Times New Roman" pitchFamily="18" charset="0"/>
                <a:cs typeface="Times New Roman" pitchFamily="18" charset="0"/>
              </a:rPr>
              <a:t> φάουλ, </a:t>
            </a:r>
          </a:p>
          <a:p>
            <a:pPr lvl="2" eaLnBrk="1" hangingPunct="1">
              <a:lnSpc>
                <a:spcPct val="80000"/>
              </a:lnSpc>
            </a:pPr>
            <a:r>
              <a:rPr lang="el-GR" dirty="0" smtClean="0">
                <a:solidFill>
                  <a:srgbClr val="FFFF00"/>
                </a:solidFill>
                <a:latin typeface="Times New Roman" pitchFamily="18" charset="0"/>
                <a:cs typeface="Times New Roman" pitchFamily="18" charset="0"/>
              </a:rPr>
              <a:t>των χρόνων επίθεσης, </a:t>
            </a:r>
          </a:p>
          <a:p>
            <a:pPr lvl="2" eaLnBrk="1" hangingPunct="1">
              <a:lnSpc>
                <a:spcPct val="80000"/>
              </a:lnSpc>
            </a:pPr>
            <a:r>
              <a:rPr lang="el-GR" dirty="0" smtClean="0">
                <a:solidFill>
                  <a:srgbClr val="FFFF00"/>
                </a:solidFill>
                <a:latin typeface="Times New Roman" pitchFamily="18" charset="0"/>
                <a:cs typeface="Times New Roman" pitchFamily="18" charset="0"/>
              </a:rPr>
              <a:t>των </a:t>
            </a:r>
            <a:r>
              <a:rPr lang="el-GR" dirty="0" err="1" smtClean="0">
                <a:solidFill>
                  <a:srgbClr val="FFFF00"/>
                </a:solidFill>
                <a:latin typeface="Times New Roman" pitchFamily="18" charset="0"/>
                <a:cs typeface="Times New Roman" pitchFamily="18" charset="0"/>
              </a:rPr>
              <a:t>τάιμ</a:t>
            </a:r>
            <a:r>
              <a:rPr lang="el-GR" dirty="0" smtClean="0">
                <a:solidFill>
                  <a:srgbClr val="FFFF00"/>
                </a:solidFill>
                <a:latin typeface="Times New Roman" pitchFamily="18" charset="0"/>
                <a:cs typeface="Times New Roman" pitchFamily="18" charset="0"/>
              </a:rPr>
              <a:t> – άουτ, </a:t>
            </a:r>
          </a:p>
          <a:p>
            <a:pPr lvl="2" eaLnBrk="1" hangingPunct="1">
              <a:lnSpc>
                <a:spcPct val="80000"/>
              </a:lnSpc>
              <a:buFontTx/>
              <a:buNone/>
            </a:pPr>
            <a:endParaRPr lang="el-GR" dirty="0" smtClean="0">
              <a:solidFill>
                <a:srgbClr val="FFFF00"/>
              </a:solidFill>
              <a:latin typeface="Times New Roman" pitchFamily="18" charset="0"/>
              <a:cs typeface="Times New Roman" pitchFamily="18" charset="0"/>
            </a:endParaRPr>
          </a:p>
          <a:p>
            <a:pPr lvl="2" eaLnBrk="1" hangingPunct="1">
              <a:lnSpc>
                <a:spcPct val="80000"/>
              </a:lnSpc>
              <a:buFontTx/>
              <a:buNone/>
            </a:pPr>
            <a:r>
              <a:rPr lang="el-GR" dirty="0" smtClean="0">
                <a:solidFill>
                  <a:srgbClr val="FFFF00"/>
                </a:solidFill>
                <a:latin typeface="Times New Roman" pitchFamily="18" charset="0"/>
                <a:cs typeface="Times New Roman" pitchFamily="18" charset="0"/>
              </a:rPr>
              <a:t>	ισχύουν με τον ίδιο τρόπο όπως και στην Ολυμπιακή καλαθοσφαίριση.</a:t>
            </a:r>
            <a:br>
              <a:rPr lang="el-GR" dirty="0" smtClean="0">
                <a:solidFill>
                  <a:srgbClr val="FFFF00"/>
                </a:solidFill>
                <a:latin typeface="Times New Roman" pitchFamily="18" charset="0"/>
                <a:cs typeface="Times New Roman" pitchFamily="18" charset="0"/>
              </a:rPr>
            </a:br>
            <a:endParaRPr lang="el-GR" dirty="0" smtClean="0">
              <a:solidFill>
                <a:srgbClr val="FFFF00"/>
              </a:solidFill>
              <a:latin typeface="Times New Roman" pitchFamily="18" charset="0"/>
              <a:cs typeface="Times New Roman" pitchFamily="18" charset="0"/>
            </a:endParaRPr>
          </a:p>
          <a:p>
            <a:pPr lvl="1" eaLnBrk="1" hangingPunct="1">
              <a:lnSpc>
                <a:spcPct val="80000"/>
              </a:lnSpc>
              <a:buFontTx/>
              <a:buNone/>
            </a:pPr>
            <a:r>
              <a:rPr lang="el-GR" sz="2000" dirty="0" smtClean="0">
                <a:solidFill>
                  <a:srgbClr val="FFFF00"/>
                </a:solidFill>
              </a:rPr>
              <a:t/>
            </a:r>
            <a:br>
              <a:rPr lang="el-GR" sz="2000" dirty="0" smtClean="0">
                <a:solidFill>
                  <a:srgbClr val="FFFF00"/>
                </a:solidFill>
              </a:rPr>
            </a:br>
            <a:r>
              <a:rPr lang="el-GR" sz="2000" dirty="0" smtClean="0">
                <a:solidFill>
                  <a:srgbClr val="FFFF00"/>
                </a:solidFill>
              </a:rPr>
              <a:t/>
            </a:r>
            <a:br>
              <a:rPr lang="el-GR" sz="2000" dirty="0" smtClean="0">
                <a:solidFill>
                  <a:srgbClr val="FFFF00"/>
                </a:solidFill>
              </a:rPr>
            </a:br>
            <a:endParaRPr lang="el-GR" sz="2000" dirty="0" smtClean="0">
              <a:solidFill>
                <a:srgbClr val="FFFF00"/>
              </a:solidFill>
            </a:endParaRPr>
          </a:p>
          <a:p>
            <a:pPr lvl="1" eaLnBrk="1" hangingPunct="1">
              <a:lnSpc>
                <a:spcPct val="80000"/>
              </a:lnSpc>
              <a:buFontTx/>
              <a:buNone/>
            </a:pPr>
            <a:endParaRPr lang="el-GR" sz="2000" dirty="0" smtClean="0">
              <a:solidFill>
                <a:srgbClr val="FFFF00"/>
              </a:solidFill>
            </a:endParaRPr>
          </a:p>
        </p:txBody>
      </p:sp>
      <p:pic>
        <p:nvPicPr>
          <p:cNvPr id="35844" name="Picture 6" descr="Donna Ritchie of Australia shoots despite the challenge of Kristina Small of Great Britain during the women’s Preliminary Group A Wheelchair Basketball game at the Sydney Superdome during the Sydney 2000 Paralympic Games in Sydney.© Jamie Squire / Allspor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56100" y="2139950"/>
            <a:ext cx="4537075"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632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dirty="0" smtClean="0">
                <a:solidFill>
                  <a:srgbClr val="FFFF00"/>
                </a:solidFill>
              </a:rPr>
              <a:t>Βασικοί κανονισμοί</a:t>
            </a:r>
          </a:p>
        </p:txBody>
      </p:sp>
      <p:sp>
        <p:nvSpPr>
          <p:cNvPr id="36867" name="Rectangle 3"/>
          <p:cNvSpPr>
            <a:spLocks noGrp="1" noChangeArrowheads="1"/>
          </p:cNvSpPr>
          <p:nvPr>
            <p:ph type="body" sz="half" idx="1"/>
          </p:nvPr>
        </p:nvSpPr>
        <p:spPr/>
        <p:txBody>
          <a:bodyPr/>
          <a:lstStyle/>
          <a:p>
            <a:pPr eaLnBrk="1" hangingPunct="1"/>
            <a:r>
              <a:rPr lang="el-GR" sz="2800" dirty="0" smtClean="0">
                <a:solidFill>
                  <a:srgbClr val="FFFF00"/>
                </a:solidFill>
              </a:rPr>
              <a:t>Χρήση αγωνιστικού </a:t>
            </a:r>
            <a:r>
              <a:rPr lang="el-GR" sz="2800" dirty="0" err="1" smtClean="0">
                <a:solidFill>
                  <a:srgbClr val="FFFF00"/>
                </a:solidFill>
              </a:rPr>
              <a:t>αμαξιδίου</a:t>
            </a:r>
            <a:endParaRPr lang="en-US" sz="2800" dirty="0" smtClean="0">
              <a:solidFill>
                <a:srgbClr val="FFFF00"/>
              </a:solidFill>
            </a:endParaRPr>
          </a:p>
          <a:p>
            <a:pPr lvl="1" eaLnBrk="1" hangingPunct="1"/>
            <a:r>
              <a:rPr lang="el-GR" sz="2400" dirty="0" smtClean="0">
                <a:solidFill>
                  <a:srgbClr val="FFFF00"/>
                </a:solidFill>
              </a:rPr>
              <a:t>Οι παίκτες μετακινούνται στο γήπεδο πάνω σε αγωνιστικό </a:t>
            </a:r>
            <a:r>
              <a:rPr lang="el-GR" sz="2400" dirty="0" err="1" smtClean="0">
                <a:solidFill>
                  <a:srgbClr val="FFFF00"/>
                </a:solidFill>
              </a:rPr>
              <a:t>αμαξίδιο</a:t>
            </a:r>
            <a:r>
              <a:rPr lang="el-GR" sz="2400" dirty="0" smtClean="0">
                <a:solidFill>
                  <a:srgbClr val="FFFF00"/>
                </a:solidFill>
              </a:rPr>
              <a:t>.</a:t>
            </a:r>
          </a:p>
          <a:p>
            <a:pPr lvl="1" eaLnBrk="1" hangingPunct="1"/>
            <a:r>
              <a:rPr lang="el-GR" sz="2400" b="1" u="sng" dirty="0" smtClean="0">
                <a:solidFill>
                  <a:srgbClr val="FFFF00"/>
                </a:solidFill>
              </a:rPr>
              <a:t>Το </a:t>
            </a:r>
            <a:r>
              <a:rPr lang="el-GR" sz="2400" b="1" u="sng" dirty="0" err="1" smtClean="0">
                <a:solidFill>
                  <a:srgbClr val="FFFF00"/>
                </a:solidFill>
              </a:rPr>
              <a:t>αμαξίδιο</a:t>
            </a:r>
            <a:r>
              <a:rPr lang="el-GR" sz="2400" dirty="0" smtClean="0">
                <a:solidFill>
                  <a:srgbClr val="FFFF00"/>
                </a:solidFill>
              </a:rPr>
              <a:t> αυτό στην εφαρμογή των κανονισμών </a:t>
            </a:r>
            <a:r>
              <a:rPr lang="el-GR" sz="2400" b="1" u="sng" dirty="0" smtClean="0">
                <a:solidFill>
                  <a:srgbClr val="FFFF00"/>
                </a:solidFill>
              </a:rPr>
              <a:t>θεωρείται σαν προέκταση του σώματος</a:t>
            </a:r>
            <a:r>
              <a:rPr lang="el-GR" sz="2400" dirty="0" smtClean="0">
                <a:solidFill>
                  <a:srgbClr val="FFFF00"/>
                </a:solidFill>
              </a:rPr>
              <a:t> του αθλητή. </a:t>
            </a:r>
          </a:p>
          <a:p>
            <a:pPr lvl="1" eaLnBrk="1" hangingPunct="1"/>
            <a:endParaRPr lang="el-GR" sz="2400" dirty="0" smtClean="0">
              <a:solidFill>
                <a:srgbClr val="FFFF00"/>
              </a:solidFill>
            </a:endParaRPr>
          </a:p>
        </p:txBody>
      </p:sp>
      <p:pic>
        <p:nvPicPr>
          <p:cNvPr id="36868" name="Picture 8" descr="Larry Johnson Νο14 of the USA gains control of the ball in front of James Houston Νο11 of South Africa during the men’s Wheelchair basketball Group A preliminary match between the USA and South Africa during the Sydney 2000 Paralympic Games at the Superdome. © Nick Laham / Allsport "/>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91025" y="1844675"/>
            <a:ext cx="4752975" cy="306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382095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939</Words>
  <Application>Microsoft Office PowerPoint</Application>
  <PresentationFormat>Προβολή στην οθόνη (4:3)</PresentationFormat>
  <Paragraphs>137</Paragraphs>
  <Slides>28</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Θέμα του Office</vt:lpstr>
      <vt:lpstr>ΕΘΝΙΚΟ ΚΑΙ ΚΑΠΟΔΙΣΤΡΙΑΚΟ ΠΑΝΕΠΙΣΤΗΜΙΟ ΑΘΗΝΩΝ ΣΧΟΛΗ ΕΠΙΣΤΗΜΗΣ ΦΥΣΙΚΗΣ ΑΓΩΓΗΣ ΚΑΙ ΑΘΛΗΤΙΣΜΟΥ  ΤΟΜΕΑΣ ΑΘΛΟΠΑΙΔΙΩΝ</vt:lpstr>
      <vt:lpstr> Η ΙΣΤΟΡΙΑ ΤΗΣ ΚΑΛΑΘΟΣΦΑΙΡΙΣΗΣ ΜΕ ΑΜΑΞΙΔΙΟ</vt:lpstr>
      <vt:lpstr>ΕΥΡΩΠΗ</vt:lpstr>
      <vt:lpstr>ΕΥΡΩΠΗ</vt:lpstr>
      <vt:lpstr>Η.Π.Α </vt:lpstr>
      <vt:lpstr> ΕΛΛΑΔΑ</vt:lpstr>
      <vt:lpstr>Βασικοί κανονισμοί</vt:lpstr>
      <vt:lpstr>Βασικοί κανονισμοί</vt:lpstr>
      <vt:lpstr>Βασικοί κανονισμοί</vt:lpstr>
      <vt:lpstr>Βασικές προσαρμογές  κανονισμών</vt:lpstr>
      <vt:lpstr>Βασικοί κανονισμοί</vt:lpstr>
      <vt:lpstr>Κατηγορίες Αθλητών</vt:lpstr>
      <vt:lpstr>Κατηγοριοποίηση αθλητών (classification)</vt:lpstr>
      <vt:lpstr>Κατηγοριοποίηση αθλητών (classification)</vt:lpstr>
      <vt:lpstr>Κατηγοριοποίηση αθλητών (classification)</vt:lpstr>
      <vt:lpstr>Κατηγοριοποίηση αθλητών (classification)</vt:lpstr>
      <vt:lpstr>Βασικές τεχνικές δεξιότητες καλαθοσφαίρισης με αμαξίδιο</vt:lpstr>
      <vt:lpstr>Πάσες </vt:lpstr>
      <vt:lpstr>Πάσες </vt:lpstr>
      <vt:lpstr>Πάσες </vt:lpstr>
      <vt:lpstr>Ντρίμπλα </vt:lpstr>
      <vt:lpstr>Ντρίμπλα</vt:lpstr>
      <vt:lpstr>Ντρίμπλα </vt:lpstr>
      <vt:lpstr>Σουτ </vt:lpstr>
      <vt:lpstr>Σουτ </vt:lpstr>
      <vt:lpstr>Ειδικές τεχνικές με την μπάλα</vt:lpstr>
      <vt:lpstr>Ειδικές τεχνικές με την μπάλα</vt:lpstr>
      <vt:lpstr>Τακτική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ΕΘΝΙΚΟ ΚΑΙ ΚΑΠΟΔΙΣΤΡΙΑΚΟ ΠΑΝΕΠΙΣΤΗΜΙΟ ΑΘΗΝΩΝ ΤΜΗΜΑ ΕΠΙΣΤΗΜΗΣ ΦΥΣΙΚΗΣ ΑΓΩΓΗΣ ΚΑΙ ΑΘΛΗΤΙΣΜΟΥ ΤΟΜΕΑΣ ΑΘΛΟΠΑΙΔΙΩΝ</dc:title>
  <dc:creator>admin</dc:creator>
  <cp:lastModifiedBy>admin</cp:lastModifiedBy>
  <cp:revision>7</cp:revision>
  <dcterms:created xsi:type="dcterms:W3CDTF">2016-09-21T07:08:49Z</dcterms:created>
  <dcterms:modified xsi:type="dcterms:W3CDTF">2016-09-21T07:40:25Z</dcterms:modified>
</cp:coreProperties>
</file>