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60" r:id="rId3"/>
    <p:sldId id="262" r:id="rId4"/>
    <p:sldId id="263" r:id="rId5"/>
    <p:sldId id="264" r:id="rId6"/>
    <p:sldId id="265" r:id="rId7"/>
    <p:sldId id="294" r:id="rId8"/>
    <p:sldId id="270" r:id="rId9"/>
    <p:sldId id="271" r:id="rId10"/>
    <p:sldId id="272" r:id="rId11"/>
    <p:sldId id="275" r:id="rId12"/>
    <p:sldId id="276" r:id="rId13"/>
    <p:sldId id="295" r:id="rId14"/>
    <p:sldId id="281" r:id="rId15"/>
    <p:sldId id="282" r:id="rId16"/>
    <p:sldId id="298" r:id="rId17"/>
    <p:sldId id="283" r:id="rId18"/>
    <p:sldId id="287" r:id="rId19"/>
    <p:sldId id="288" r:id="rId20"/>
    <p:sldId id="299" r:id="rId21"/>
    <p:sldId id="290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DE8AD-C40A-4A8B-B34F-A563A9E562C1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E8BF7-6A96-46C9-A432-2868F17334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4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022A0-9E3A-4C25-BDF8-DFA883AEDB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9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4C14-D50C-4128-8B89-A298F4AD56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3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0201-077D-46F7-A086-5B7D37ED60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19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24CB-A4A8-41ED-82E3-B72AC1A6EE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04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69F4-9BFE-43F7-AAC9-D05BC61224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9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AF5B-BB43-4A07-8FAF-A0976C3939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5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6EE5-4EAE-4E7F-AAEE-908F33A8C0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37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F216E-D64D-4231-BDB8-5CAEC275DE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22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C86C-26C7-44AA-BAC7-27DB83C894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F681-9777-4010-A64A-CADCBCB8D9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09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C0351-6266-4688-BAD3-60A799F841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0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485001-A5CF-44EC-B54F-C7BFBF080F1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- Υπότιτλος"/>
          <p:cNvSpPr txBox="1">
            <a:spLocks/>
          </p:cNvSpPr>
          <p:nvPr/>
        </p:nvSpPr>
        <p:spPr bwMode="auto">
          <a:xfrm>
            <a:off x="3203848" y="279661"/>
            <a:ext cx="5748244" cy="307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Ιωαννίδη Μαίρη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Ψυχολόγος, </a:t>
            </a:r>
            <a:r>
              <a:rPr lang="en-US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 </a:t>
            </a: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Σχολικής- Εξελικτικής Ψυχολογίας,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</a:t>
            </a: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0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Παιγνιοθεραπείας</a:t>
            </a:r>
            <a:endParaRPr lang="el-GR" sz="20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Ρωμανού Όλγα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Ψυχοπαιδαγωγός</a:t>
            </a: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</a:t>
            </a: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Συντονίστρια Ομάδων Ψυχοδράματος</a:t>
            </a:r>
            <a:endParaRPr lang="el-GR" sz="20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 - Τίτλος"/>
          <p:cNvSpPr txBox="1">
            <a:spLocks/>
          </p:cNvSpPr>
          <p:nvPr/>
        </p:nvSpPr>
        <p:spPr bwMode="auto">
          <a:xfrm>
            <a:off x="467544" y="3645024"/>
            <a:ext cx="8124167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σεξουαλικότητα &amp;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σεξουαλική διαπαιδαγώγηση στην ειδική αγωγή</a:t>
            </a:r>
            <a:r>
              <a:rPr lang="el-G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404664"/>
            <a:ext cx="345638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6856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Κοινωνικοί Μύθοι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  <a:p>
            <a:pPr marL="0" indent="0" algn="r">
              <a:buFont typeface="Wingdings 2" pitchFamily="18" charset="2"/>
              <a:buNone/>
            </a:pPr>
            <a:r>
              <a:rPr lang="el-GR" sz="1800" dirty="0" smtClean="0"/>
              <a:t>(</a:t>
            </a:r>
            <a:r>
              <a:rPr lang="en-US" sz="1800" dirty="0" smtClean="0"/>
              <a:t>Ginevra et al., 2015)</a:t>
            </a:r>
            <a:endParaRPr lang="el-GR" dirty="0" smtClean="0"/>
          </a:p>
          <a:p>
            <a:pPr marL="0" indent="0">
              <a:buFont typeface="Wingdings 2" pitchFamily="18" charset="2"/>
              <a:buNone/>
            </a:pPr>
            <a:endParaRPr lang="el-GR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4521571" y="692696"/>
            <a:ext cx="4608512" cy="2880320"/>
          </a:xfrm>
          <a:prstGeom prst="cloudCallout">
            <a:avLst>
              <a:gd name="adj1" fmla="val 34929"/>
              <a:gd name="adj2" fmla="val 72900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«Τα αιώνια παιδιά δεν έχουν σεξουαλικές ορμές»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357158" y="3286124"/>
            <a:ext cx="6231066" cy="2379684"/>
          </a:xfrm>
          <a:prstGeom prst="cloudCallout">
            <a:avLst>
              <a:gd name="adj1" fmla="val -43059"/>
              <a:gd name="adj2" fmla="val 7148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l-GR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Υπερσεξουαλικότητα</a:t>
            </a:r>
            <a:r>
              <a:rPr lang="el-G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el-G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3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428604"/>
            <a:ext cx="2891150" cy="11430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Στάσεις: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300919"/>
            <a:ext cx="8218487" cy="374967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 charset="2"/>
              <a:buChar char="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Φόβος &amp; αγωνία γονέων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</a:t>
            </a:r>
          </a:p>
          <a:p>
            <a:pPr marL="0" indent="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 2"/>
              <a:buNone/>
              <a:defRPr/>
            </a:pPr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l-GR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υπερπροστατευτικότητα</a:t>
            </a:r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endParaRPr lang="el-GR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 charset="2"/>
              <a:buChar char=""/>
              <a:defRPr/>
            </a:pPr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Δεν επιτρέπουν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έκφραση</a:t>
            </a:r>
          </a:p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 2"/>
              <a:buNone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υγιούς σεξουαλικότητας των νέων</a:t>
            </a:r>
          </a:p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 charset="2"/>
              <a:buChar char="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Φόβος για σεξουαλική «αφύπνιση» και περιέργεια</a:t>
            </a:r>
          </a:p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 charset="2"/>
              <a:buChar char="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Αμφιταλάντευση ΑΥΤΟΝΟΜΙΑ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ΚΙΝΔΥΝΟΣ</a:t>
            </a:r>
          </a:p>
          <a:p>
            <a:pPr marL="274320" indent="-274320" fontAlgn="auto">
              <a:spcAft>
                <a:spcPts val="0"/>
              </a:spcAft>
              <a:buClr>
                <a:srgbClr val="006600"/>
              </a:buClr>
              <a:buSzPct val="100000"/>
              <a:buFont typeface="Wingdings" pitchFamily="2" charset="2"/>
              <a:buChar char="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Διαμάχη νέων &amp; γονέων  για την σεξουαλική εμπειρία  και το φόβο για εκμετάλλευση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88913"/>
            <a:ext cx="316865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3"/>
          <p:cNvSpPr>
            <a:spLocks noChangeArrowheads="1"/>
          </p:cNvSpPr>
          <p:nvPr/>
        </p:nvSpPr>
        <p:spPr bwMode="auto">
          <a:xfrm>
            <a:off x="7055644" y="4668536"/>
            <a:ext cx="649287" cy="1063020"/>
          </a:xfrm>
          <a:prstGeom prst="downArrow">
            <a:avLst>
              <a:gd name="adj1" fmla="val 50000"/>
              <a:gd name="adj2" fmla="val 55522"/>
            </a:avLst>
          </a:prstGeom>
          <a:solidFill>
            <a:srgbClr val="3333CC">
              <a:alpha val="76862"/>
            </a:srgbClr>
          </a:solidFill>
          <a:ln w="19050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l-GR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6 - Διάγραμμα ροής: Εναλλακτική διεργασία"/>
          <p:cNvSpPr/>
          <p:nvPr/>
        </p:nvSpPr>
        <p:spPr>
          <a:xfrm>
            <a:off x="5357786" y="5754245"/>
            <a:ext cx="3786214" cy="1071546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Μεγαλύτερος περιορισμός</a:t>
            </a:r>
            <a:endParaRPr lang="el-G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85730" y="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Πηγές πληροφόρησης: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287496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Παρατήρηση άλλων</a:t>
            </a: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Φίλοι</a:t>
            </a: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Μεγαλύτερα αδέρφια</a:t>
            </a: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</a:t>
            </a: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Τηλεόραση </a:t>
            </a: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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Περιοδικά/βιβλία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owchart: Alternate Process 5"/>
          <p:cNvSpPr>
            <a:spLocks noChangeArrowheads="1"/>
          </p:cNvSpPr>
          <p:nvPr/>
        </p:nvSpPr>
        <p:spPr bwMode="auto">
          <a:xfrm>
            <a:off x="5929313" y="1285875"/>
            <a:ext cx="2643187" cy="1944688"/>
          </a:xfrm>
          <a:prstGeom prst="flowChartAlternateProcess">
            <a:avLst/>
          </a:prstGeom>
          <a:solidFill>
            <a:srgbClr val="339966">
              <a:alpha val="74117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 algn="ctr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l-GR" sz="2400" dirty="0">
                <a:latin typeface="Constantia" pitchFamily="18" charset="0"/>
              </a:rPr>
              <a:t>Παρερμηνείες αυτών που βλέπουν</a:t>
            </a:r>
          </a:p>
        </p:txBody>
      </p:sp>
      <p:sp>
        <p:nvSpPr>
          <p:cNvPr id="6" name="Flowchart: Alternate Process 8"/>
          <p:cNvSpPr>
            <a:spLocks noChangeArrowheads="1"/>
          </p:cNvSpPr>
          <p:nvPr/>
        </p:nvSpPr>
        <p:spPr bwMode="auto">
          <a:xfrm>
            <a:off x="4147864" y="3857625"/>
            <a:ext cx="2881312" cy="1727200"/>
          </a:xfrm>
          <a:prstGeom prst="flowChartAlternateProcess">
            <a:avLst/>
          </a:prstGeom>
          <a:solidFill>
            <a:srgbClr val="99CC00">
              <a:alpha val="70195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 algn="ctr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l-GR" sz="2400">
                <a:latin typeface="Constantia" pitchFamily="18" charset="0"/>
              </a:rPr>
              <a:t>Ακατάλληλες πηγές πληροφόρησης</a:t>
            </a:r>
          </a:p>
        </p:txBody>
      </p:sp>
      <p:sp>
        <p:nvSpPr>
          <p:cNvPr id="7" name="Flowchart: Alternate Process 12"/>
          <p:cNvSpPr>
            <a:spLocks noChangeArrowheads="1"/>
          </p:cNvSpPr>
          <p:nvPr/>
        </p:nvSpPr>
        <p:spPr bwMode="auto">
          <a:xfrm>
            <a:off x="4500563" y="2786063"/>
            <a:ext cx="2520950" cy="1162050"/>
          </a:xfrm>
          <a:prstGeom prst="flowChartAlternateProcess">
            <a:avLst/>
          </a:prstGeom>
          <a:solidFill>
            <a:srgbClr val="FFCCFF">
              <a:alpha val="56000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el-GR" sz="2400" dirty="0">
                <a:latin typeface="+mn-lt"/>
                <a:cs typeface="+mn-cs"/>
              </a:rPr>
              <a:t>Δεν αναζητούν πληροφόρηση</a:t>
            </a:r>
          </a:p>
        </p:txBody>
      </p:sp>
      <p:sp>
        <p:nvSpPr>
          <p:cNvPr id="26630" name="7 - Ορθογώνιο"/>
          <p:cNvSpPr>
            <a:spLocks noChangeArrowheads="1"/>
          </p:cNvSpPr>
          <p:nvPr/>
        </p:nvSpPr>
        <p:spPr bwMode="auto">
          <a:xfrm>
            <a:off x="0" y="6488113"/>
            <a:ext cx="317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Schwartz,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&amp; 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Robertson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2018)</a:t>
            </a:r>
          </a:p>
        </p:txBody>
      </p:sp>
      <p:sp>
        <p:nvSpPr>
          <p:cNvPr id="9" name="Flowchart: Alternate Process 9"/>
          <p:cNvSpPr>
            <a:spLocks noChangeArrowheads="1"/>
          </p:cNvSpPr>
          <p:nvPr/>
        </p:nvSpPr>
        <p:spPr bwMode="auto">
          <a:xfrm>
            <a:off x="6660232" y="3071569"/>
            <a:ext cx="2483768" cy="2513256"/>
          </a:xfrm>
          <a:prstGeom prst="flowChartAlternateProcess">
            <a:avLst/>
          </a:prstGeom>
          <a:solidFill>
            <a:srgbClr val="66CCFF">
              <a:alpha val="72156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 algn="ctr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l-GR" sz="2400" dirty="0">
                <a:latin typeface="Constantia" pitchFamily="18" charset="0"/>
              </a:rPr>
              <a:t>Δεν προσεγγίζουν άλλους για αυτά τα θέματα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2428875" y="4071938"/>
            <a:ext cx="1500188" cy="857250"/>
          </a:xfrm>
          <a:prstGeom prst="rightArrow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2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8949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Μελέτες δείχνουν…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589640" cy="6093296"/>
          </a:xfrm>
        </p:spPr>
        <p:txBody>
          <a:bodyPr/>
          <a:lstStyle/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Νέοι με ΝΥ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περιορισμένες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ευκαιρίες έκφρασης σεξουαλικότητας-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έλλειψη </a:t>
            </a:r>
            <a:r>
              <a:rPr lang="el-GR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ιδιωτικότητας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εξάρτηση από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άλλους-περιοριζόταν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και ελεγχόταν από γονείς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Azzoardi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-Lane &amp; Callus, 2015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Wheel, 2007)</a:t>
            </a:r>
            <a:endParaRPr lang="el-G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 2"/>
              <a:buBlip>
                <a:blip r:embed="rId2"/>
              </a:buBlip>
              <a:defRPr/>
            </a:pPr>
            <a:endParaRPr lang="el-GR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 2"/>
              <a:buBlip>
                <a:blip r:embed="rId2"/>
              </a:buBlip>
              <a:defRPr/>
            </a:pP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Γυναίκες ΝΥ &amp; ΔΑΦ  δεν προσδιορίζονταν ως γυναίκες, αρνητικές πεποιθήσεις («βρώμικο, απρεπές») &amp;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φόβο/λιγότερη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επιθυμία για ερωτική πράξη,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και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λιγότερα θετικά συναισθήματα, έλλειψη ευχαρίστησης 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Bernert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&amp; Ogletree, 2013.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Byers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Nichols, &amp;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Voyer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2013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Fitzgerald &amp; Withers, 2013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 </a:t>
            </a:r>
            <a:endParaRPr lang="el-G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Font typeface="Wingdings 2"/>
              <a:buBlip>
                <a:blip r:embed="rId2"/>
              </a:buBlip>
              <a:defRPr/>
            </a:pPr>
            <a:endParaRPr lang="el-G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Μέτρια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ΝΥ  καθυστέρηση ερωτικής ανάπτυξης κατά 3 έτη,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προτίμηση </a:t>
            </a:r>
            <a:r>
              <a:rPr lang="el-GR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αυτοερωτικές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συμπεριφορές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l-G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Kijak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2013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el-GR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παρουσία επαναλαμβανόμενης συμπεριφοράς, </a:t>
            </a:r>
            <a:r>
              <a:rPr lang="el-GR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εμμονικών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ενδιαφερόντων &amp; αισθητηριακών θεμάτων επηρεάζει την σεξουαλική ανάπτυξη 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Hellemans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2007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Fernandes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2016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Shottler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et al., 2017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el-GR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just" fontAlgn="auto"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ΔΑΦ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r>
              <a:rPr lang="el-G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Ν.Υ. &amp; Τ.Α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 λιγότερο βαθμό σεξουαλικής εμπειρίας- συμπεριφοράς, μεγαλύτερο βαθμό ματαίωσης, λιγότερες σχέσεις αλλά ίδια επίπεδα γνώσης της </a:t>
            </a:r>
            <a:r>
              <a:rPr lang="el-GR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ιδιωτικότητας</a:t>
            </a:r>
            <a:r>
              <a:rPr lang="el-G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&amp; ιδιωτικών συμπεριφορών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Hellemans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et al., 2010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Mehzabin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&amp; Stokes, 2010)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</a:p>
          <a:p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7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036496" cy="972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Γιατί είναι σημαντική η εκπαίδευση;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63" y="1528763"/>
            <a:ext cx="8424862" cy="5329237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Ευκαιρίες εξερεύνησης, κατανόησης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διαπραγμάτευσης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έκφρασης σεξουαλικότητας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Θετικές στάσεις και συμπεριφορές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Σεβασμός, αμοιβαιότητα &amp; ισότητα φύλων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Δημιουργία προσωπικών σχέσεων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Μείωση άγχους και διέγερσης από ελλιπή ή κακή πληροφόρηση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Σεξουαλική γνώση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 προληπτικά- προστασία 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Υπεύθυνες &amp; ενήμερες αποφάσεις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Ενσωμάτωση στ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κοινωνικό σύνολο</a:t>
            </a:r>
          </a:p>
          <a:p>
            <a:pPr marL="274320" indent="-274320" fontAlgn="auto">
              <a:spcAft>
                <a:spcPts val="0"/>
              </a:spcAft>
              <a:buClr>
                <a:srgbClr val="00FF99"/>
              </a:buClr>
              <a:buSzPct val="110000"/>
              <a:buFont typeface="Wingdings" pitchFamily="2" charset="2"/>
              <a:buChar char="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Αυτόνομη ζωή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Koller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2000. </a:t>
            </a:r>
            <a:r>
              <a:rPr lang="de-DE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Schwartz, 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de-DE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Robertson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2018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Tremblay, 2016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Wood, 2004</a:t>
            </a:r>
            <a:r>
              <a:rPr lang="el-G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1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Βασικά σημεία ενός προγράμματος σεξουαλικής διαπαιδαγώγησης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428875" y="1643063"/>
            <a:ext cx="6492875" cy="28702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Αξιολόγηση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Σχεδιασμός εξατομικευμένων προγραμμάτων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Εφαρμογή ομαδικών προγραμμάτων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Ατομικές συναντήσεις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Παρακολούθηση πορείας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SzPct val="100000"/>
              <a:buFont typeface="Wingdings 2" pitchFamily="18" charset="2"/>
              <a:buChar char="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Επιλογή κατάλληλων μέσων &amp; γλώσσας</a:t>
            </a:r>
            <a:r>
              <a:rPr lang="el-GR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r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285750" y="4143375"/>
            <a:ext cx="6072188" cy="2382838"/>
          </a:xfrm>
          <a:prstGeom prst="horizontalScroll">
            <a:avLst>
              <a:gd name="adj" fmla="val 12500"/>
            </a:avLst>
          </a:prstGeom>
          <a:solidFill>
            <a:srgbClr val="FFC000">
              <a:alpha val="7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£"/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Γνώσεις &amp; Δεξιότητες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£"/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Διερεύνηση Αντιλήψεων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£"/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Καλά σχεδιασμένο πρόγραμμα 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υποστήριξη &amp; συνοδεία νέων</a:t>
            </a:r>
          </a:p>
        </p:txBody>
      </p:sp>
      <p:sp>
        <p:nvSpPr>
          <p:cNvPr id="31748" name="4 - Ορθογώνιο"/>
          <p:cNvSpPr>
            <a:spLocks noChangeArrowheads="1"/>
          </p:cNvSpPr>
          <p:nvPr/>
        </p:nvSpPr>
        <p:spPr bwMode="auto">
          <a:xfrm>
            <a:off x="6623050" y="6215063"/>
            <a:ext cx="252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Constantia" pitchFamily="18" charset="0"/>
                <a:sym typeface="Wingdings" pitchFamily="2" charset="2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onstantia" pitchFamily="18" charset="0"/>
                <a:sym typeface="Wingdings" pitchFamily="2" charset="2"/>
              </a:rPr>
              <a:t>Swango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  <a:sym typeface="Wingdings" pitchFamily="2" charset="2"/>
              </a:rPr>
              <a:t>- Wilson, 2010)</a:t>
            </a:r>
            <a:endParaRPr lang="el-GR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8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851920" y="2882"/>
            <a:ext cx="5143536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Κύρια θεματολογία</a:t>
            </a:r>
            <a:endParaRPr lang="el-GR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484784"/>
            <a:ext cx="8208963" cy="496855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Εφηβεία/Αλλαγές: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Λειτουργίες Σώματος</a:t>
            </a: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Κοινωνική πλευρά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σεξουαλικότητας</a:t>
            </a: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CC66FF"/>
              </a:buClr>
              <a:buSzPct val="110000"/>
              <a:buFont typeface="Wingdings 2" pitchFamily="18" charset="2"/>
              <a:buChar char=""/>
              <a:defRPr/>
            </a:pP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Σεξουαλική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συμπεριφορά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sz="16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sz="16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1600" dirty="0" smtClean="0">
                <a:solidFill>
                  <a:schemeClr val="bg1"/>
                </a:solidFill>
                <a:sym typeface="Wingdings" panose="05000000000000000000" pitchFamily="2" charset="2"/>
              </a:rPr>
              <a:t>	(</a:t>
            </a: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Attwood, </a:t>
            </a:r>
            <a:r>
              <a:rPr lang="en-US" sz="1600" dirty="0" smtClean="0">
                <a:solidFill>
                  <a:schemeClr val="bg1"/>
                </a:solidFill>
                <a:sym typeface="Wingdings" panose="05000000000000000000" pitchFamily="2" charset="2"/>
              </a:rPr>
              <a:t>2008.Barnardo’s </a:t>
            </a: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Cygnet </a:t>
            </a:r>
            <a:r>
              <a:rPr lang="en-US" sz="1600" dirty="0" err="1">
                <a:solidFill>
                  <a:schemeClr val="bg1"/>
                </a:solidFill>
                <a:sym typeface="Wingdings" panose="05000000000000000000" pitchFamily="2" charset="2"/>
              </a:rPr>
              <a:t>Programme</a:t>
            </a: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 PSR 2016.  </a:t>
            </a:r>
            <a:r>
              <a:rPr lang="en-US" sz="1600" dirty="0" err="1">
                <a:solidFill>
                  <a:schemeClr val="bg1"/>
                </a:solidFill>
                <a:sym typeface="Wingdings" panose="05000000000000000000" pitchFamily="2" charset="2"/>
              </a:rPr>
              <a:t>Trembay</a:t>
            </a: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 2016) </a:t>
            </a:r>
            <a:endParaRPr lang="el-GR" sz="1600" dirty="0">
              <a:solidFill>
                <a:schemeClr val="bg1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sz="1900" dirty="0" smtClean="0">
              <a:solidFill>
                <a:schemeClr val="bg1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1965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>
            <a:spLocks noChangeArrowheads="1"/>
          </p:cNvSpPr>
          <p:nvPr/>
        </p:nvSpPr>
        <p:spPr bwMode="auto">
          <a:xfrm>
            <a:off x="4000500" y="2071688"/>
            <a:ext cx="2305050" cy="1368425"/>
          </a:xfrm>
          <a:prstGeom prst="flowChartAlternateProcess">
            <a:avLst/>
          </a:prstGeom>
          <a:solidFill>
            <a:srgbClr val="FFFF99">
              <a:alpha val="43137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Βιωματικές ασκήσεις</a:t>
            </a:r>
          </a:p>
        </p:txBody>
      </p:sp>
      <p:sp>
        <p:nvSpPr>
          <p:cNvPr id="5" name="Flowchart: Alternate Process 5"/>
          <p:cNvSpPr>
            <a:spLocks noChangeArrowheads="1"/>
          </p:cNvSpPr>
          <p:nvPr/>
        </p:nvSpPr>
        <p:spPr bwMode="auto">
          <a:xfrm>
            <a:off x="4500563" y="4198938"/>
            <a:ext cx="3929062" cy="2659062"/>
          </a:xfrm>
          <a:prstGeom prst="flowChartAlternateProcess">
            <a:avLst/>
          </a:prstGeom>
          <a:solidFill>
            <a:srgbClr val="339966">
              <a:alpha val="74117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l-GR" sz="2400" dirty="0">
                <a:solidFill>
                  <a:schemeClr val="bg1"/>
                </a:solidFill>
                <a:latin typeface="Constantia" pitchFamily="18" charset="0"/>
              </a:rPr>
              <a:t>Συζήτηση σχετικά με πραγματικά σενάρια &amp; σενάρια έργων ή τηλεόρασης</a:t>
            </a:r>
          </a:p>
        </p:txBody>
      </p:sp>
      <p:sp>
        <p:nvSpPr>
          <p:cNvPr id="6" name="Flowchart: Alternate Process 6"/>
          <p:cNvSpPr>
            <a:spLocks noChangeArrowheads="1"/>
          </p:cNvSpPr>
          <p:nvPr/>
        </p:nvSpPr>
        <p:spPr bwMode="auto">
          <a:xfrm>
            <a:off x="1071563" y="3071813"/>
            <a:ext cx="3024187" cy="2017712"/>
          </a:xfrm>
          <a:prstGeom prst="flowChartAlternateProcess">
            <a:avLst/>
          </a:prstGeom>
          <a:solidFill>
            <a:srgbClr val="FF99CC">
              <a:alpha val="54901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Κοινωνικές Ιστορίες</a:t>
            </a:r>
          </a:p>
        </p:txBody>
      </p:sp>
      <p:sp>
        <p:nvSpPr>
          <p:cNvPr id="7" name="Flowchart: Alternate Process 8"/>
          <p:cNvSpPr>
            <a:spLocks noChangeArrowheads="1"/>
          </p:cNvSpPr>
          <p:nvPr/>
        </p:nvSpPr>
        <p:spPr bwMode="auto">
          <a:xfrm>
            <a:off x="285750" y="5416550"/>
            <a:ext cx="4357688" cy="1441450"/>
          </a:xfrm>
          <a:prstGeom prst="flowChartAlternateProcess">
            <a:avLst/>
          </a:prstGeom>
          <a:solidFill>
            <a:srgbClr val="99CC00">
              <a:alpha val="70195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Συζήτηση σε μικρές ομάδες</a:t>
            </a:r>
          </a:p>
        </p:txBody>
      </p:sp>
      <p:sp>
        <p:nvSpPr>
          <p:cNvPr id="8" name="Flowchart: Alternate Process 9"/>
          <p:cNvSpPr>
            <a:spLocks noChangeArrowheads="1"/>
          </p:cNvSpPr>
          <p:nvPr/>
        </p:nvSpPr>
        <p:spPr bwMode="auto">
          <a:xfrm>
            <a:off x="6286500" y="2357438"/>
            <a:ext cx="2449513" cy="1944687"/>
          </a:xfrm>
          <a:prstGeom prst="flowChartAlternateProcess">
            <a:avLst/>
          </a:prstGeom>
          <a:solidFill>
            <a:srgbClr val="66CCFF">
              <a:alpha val="72156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Οπτικά βοηθήματα</a:t>
            </a:r>
          </a:p>
        </p:txBody>
      </p:sp>
      <p:sp>
        <p:nvSpPr>
          <p:cNvPr id="9" name="Flowchart: Alternate Process 7"/>
          <p:cNvSpPr>
            <a:spLocks noChangeArrowheads="1"/>
          </p:cNvSpPr>
          <p:nvPr/>
        </p:nvSpPr>
        <p:spPr bwMode="auto">
          <a:xfrm>
            <a:off x="4000500" y="3357563"/>
            <a:ext cx="2449513" cy="1152525"/>
          </a:xfrm>
          <a:prstGeom prst="flowChartAlternateProcess">
            <a:avLst/>
          </a:prstGeom>
          <a:solidFill>
            <a:srgbClr val="996633">
              <a:alpha val="67058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Φωτογραφίες &amp; Βίντεο</a:t>
            </a:r>
            <a:endParaRPr lang="en-US" sz="24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" name="Flowchart: Alternate Process 12"/>
          <p:cNvSpPr>
            <a:spLocks noChangeArrowheads="1"/>
          </p:cNvSpPr>
          <p:nvPr/>
        </p:nvSpPr>
        <p:spPr bwMode="auto">
          <a:xfrm>
            <a:off x="2000250" y="4500563"/>
            <a:ext cx="2520950" cy="1162050"/>
          </a:xfrm>
          <a:prstGeom prst="flowChartAlternateProcess">
            <a:avLst/>
          </a:prstGeom>
          <a:solidFill>
            <a:srgbClr val="FF0000">
              <a:alpha val="63136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Χρήση εικαστικού υλικού</a:t>
            </a:r>
          </a:p>
        </p:txBody>
      </p:sp>
      <p:sp>
        <p:nvSpPr>
          <p:cNvPr id="11" name="Flowchart: Alternate Process 13"/>
          <p:cNvSpPr>
            <a:spLocks noChangeArrowheads="1"/>
          </p:cNvSpPr>
          <p:nvPr/>
        </p:nvSpPr>
        <p:spPr bwMode="auto">
          <a:xfrm>
            <a:off x="214313" y="1643063"/>
            <a:ext cx="3714750" cy="1582737"/>
          </a:xfrm>
          <a:prstGeom prst="flowChartAlternateProcess">
            <a:avLst/>
          </a:prstGeom>
          <a:solidFill>
            <a:srgbClr val="FF9900">
              <a:alpha val="61960"/>
            </a:srgbClr>
          </a:solidFill>
          <a:ln w="38100" algn="ctr">
            <a:solidFill>
              <a:srgbClr val="78846A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l-GR" sz="2400">
                <a:solidFill>
                  <a:srgbClr val="FFFFFF"/>
                </a:solidFill>
                <a:latin typeface="Constantia" pitchFamily="18" charset="0"/>
              </a:rPr>
              <a:t>Παιχνίδι ρόλων (Πρόβα – προετοιμασία πραγματικών σεναρίων)</a:t>
            </a:r>
          </a:p>
        </p:txBody>
      </p:sp>
      <p:sp>
        <p:nvSpPr>
          <p:cNvPr id="13" name="2 - Τίτλος"/>
          <p:cNvSpPr txBox="1">
            <a:spLocks/>
          </p:cNvSpPr>
          <p:nvPr/>
        </p:nvSpPr>
        <p:spPr>
          <a:xfrm>
            <a:off x="4143372" y="571480"/>
            <a:ext cx="5000628" cy="972344"/>
          </a:xfrm>
          <a:prstGeom prst="rect">
            <a:avLst/>
          </a:prstGeom>
          <a:ln w="6350" cap="rnd">
            <a:noFill/>
          </a:ln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Μέσα εκπαίδευσης</a:t>
            </a:r>
          </a:p>
        </p:txBody>
      </p:sp>
      <p:sp>
        <p:nvSpPr>
          <p:cNvPr id="32778" name="13 - Ορθογώνιο"/>
          <p:cNvSpPr>
            <a:spLocks noChangeArrowheads="1"/>
          </p:cNvSpPr>
          <p:nvPr/>
        </p:nvSpPr>
        <p:spPr bwMode="auto">
          <a:xfrm>
            <a:off x="0" y="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Ballan &amp; </a:t>
            </a:r>
            <a:r>
              <a:rPr lang="en-US" dirty="0" err="1">
                <a:solidFill>
                  <a:schemeClr val="bg1"/>
                </a:solidFill>
                <a:latin typeface="Constantia" pitchFamily="18" charset="0"/>
              </a:rPr>
              <a:t>Freyer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, 2017. Tremblay, 2016</a:t>
            </a:r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Wood, 2004</a:t>
            </a:r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971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1474787" y="2204864"/>
            <a:ext cx="3455987" cy="3024187"/>
          </a:xfrm>
          <a:prstGeom prst="ellipse">
            <a:avLst/>
          </a:prstGeom>
          <a:solidFill>
            <a:srgbClr val="FFFF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Ειδικοί  &amp; Εκπαιδευτικοί 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4572000" y="1854512"/>
            <a:ext cx="3313112" cy="3024188"/>
          </a:xfrm>
          <a:prstGeom prst="ellipse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Γονείς</a:t>
            </a:r>
          </a:p>
        </p:txBody>
      </p:sp>
      <p:sp>
        <p:nvSpPr>
          <p:cNvPr id="6" name="5 - Έλλειψη"/>
          <p:cNvSpPr/>
          <p:nvPr/>
        </p:nvSpPr>
        <p:spPr>
          <a:xfrm>
            <a:off x="2921744" y="595313"/>
            <a:ext cx="3516411" cy="3024187"/>
          </a:xfrm>
          <a:prstGeom prst="ellipse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Παιδιά, Έφηβοι </a:t>
            </a:r>
            <a:r>
              <a:rPr lang="el-G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Νέοι με </a:t>
            </a:r>
            <a:r>
              <a:rPr 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ειδικές εκπαιδευτικές ανάγκες</a:t>
            </a:r>
            <a:endParaRPr lang="el-G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320737" y="168874"/>
            <a:ext cx="3714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Συμμετοχή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πρόγραμμα    σεξουαλικής αγωγής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Πρόσωπα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εμπιστοσύνης</a:t>
            </a:r>
          </a:p>
          <a:p>
            <a:endParaRPr lang="el-GR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2" name="11 - TextBox"/>
          <p:cNvSpPr txBox="1">
            <a:spLocks noChangeArrowheads="1"/>
          </p:cNvSpPr>
          <p:nvPr/>
        </p:nvSpPr>
        <p:spPr bwMode="auto">
          <a:xfrm>
            <a:off x="4679950" y="4179888"/>
            <a:ext cx="44640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Συμμετοχή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ομάδες γονέων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Αναζήτηση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βοήθειας από ειδικούς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Αξιοποίηση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ευκαιριών για μάθηση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Ανοιχτοί» σε συζητήσεις 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Συνοδοί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πορεία</a:t>
            </a:r>
          </a:p>
        </p:txBody>
      </p:sp>
      <p:sp>
        <p:nvSpPr>
          <p:cNvPr id="13" name="12 - TextBox"/>
          <p:cNvSpPr txBox="1">
            <a:spLocks noChangeArrowheads="1"/>
          </p:cNvSpPr>
          <p:nvPr/>
        </p:nvSpPr>
        <p:spPr bwMode="auto">
          <a:xfrm>
            <a:off x="179512" y="4725144"/>
            <a:ext cx="3319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Εκπαίδευση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σεξουαλική 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αγωγή</a:t>
            </a: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Θεραπευτική Σχέση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Εποπτεία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Συνεχή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επιμόρφωση</a:t>
            </a:r>
          </a:p>
        </p:txBody>
      </p:sp>
    </p:spTree>
    <p:extLst>
      <p:ext uri="{BB962C8B-B14F-4D97-AF65-F5344CB8AC3E}">
        <p14:creationId xmlns:p14="http://schemas.microsoft.com/office/powerpoint/2010/main" val="34583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0992" y="188640"/>
            <a:ext cx="9073008" cy="936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επαγγελματίες είναι σημαντικό να…</a:t>
            </a:r>
            <a:endParaRPr lang="el-G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84784" y="1988840"/>
            <a:ext cx="8245424" cy="439248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«ανοιχτοί» </a:t>
            </a: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θετικοί </a:t>
            </a:r>
            <a:r>
              <a:rPr lang="el-G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απέναντι σε όλα τα </a:t>
            </a: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θέματα</a:t>
            </a: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</a:t>
            </a:r>
            <a:r>
              <a:rPr lang="el-G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έτοιμοι να «ακούσουν» </a:t>
            </a: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επίκριση</a:t>
            </a: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ενημερωμένοι για θέματα Σεξουαλικότητας </a:t>
            </a: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l-GR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μη διστάσουν να αναζητήσουν </a:t>
            </a: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πληροφορίες</a:t>
            </a:r>
            <a:endParaRPr lang="el-GR" sz="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Μην εκφράζουν καμία προκατάληψη σχετικά με τις γνώσεις, τις αξίες και τις πρακτικές των νέων</a:t>
            </a:r>
          </a:p>
          <a:p>
            <a:pPr marL="0" indent="0" fontAlgn="auto">
              <a:spcAft>
                <a:spcPts val="0"/>
              </a:spcAft>
              <a:buClr>
                <a:srgbClr val="FF9900"/>
              </a:buClr>
              <a:buSzPct val="100000"/>
              <a:buNone/>
              <a:defRPr/>
            </a:pPr>
            <a:endParaRPr lang="el-GR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10263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0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σεξουαλικότητα;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00B050"/>
              </a:buClr>
              <a:buSzPct val="150000"/>
              <a:buFont typeface="Wingdings 2" pitchFamily="18" charset="2"/>
              <a:buChar char=""/>
              <a:defRPr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διάσταση της ανθρώπινης ύπαρξης, μέρος της προσωπικότητας και βασική ανάγκη- άρρηκτα συνδεδεμένη με άλλες πλευρές της ζωής </a:t>
            </a:r>
          </a:p>
          <a:p>
            <a:pPr marL="274320" indent="-274320" fontAlgn="auto">
              <a:spcAft>
                <a:spcPts val="0"/>
              </a:spcAft>
              <a:buClr>
                <a:srgbClr val="00B050"/>
              </a:buClr>
              <a:buSzPct val="150000"/>
              <a:buFont typeface="Wingdings 2" pitchFamily="18" charset="2"/>
              <a:buChar char=""/>
              <a:defRPr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00B050"/>
              </a:buClr>
              <a:buSzPct val="150000"/>
              <a:buFont typeface="Wingdings 2" pitchFamily="18" charset="2"/>
              <a:buChar char="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Περιλαμβάνει τις σωματικές, ψυχολογικές, κοινωνικές, συναισθηματικές, πολιτισμικές &amp; ηθικές διαστάσεις του φύλου και του γένους μας</a:t>
            </a:r>
          </a:p>
          <a:p>
            <a:pPr marL="274320" indent="-274320" fontAlgn="auto">
              <a:spcAft>
                <a:spcPts val="0"/>
              </a:spcAft>
              <a:buClr>
                <a:srgbClr val="00B050"/>
              </a:buClr>
              <a:buSzPct val="150000"/>
              <a:buFont typeface="Wingdings 2" pitchFamily="18" charset="2"/>
              <a:buChar char=""/>
              <a:defRPr/>
            </a:pPr>
            <a:endParaRPr lang="el-GR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00B050"/>
              </a:buClr>
              <a:buSzPct val="150000"/>
              <a:buFont typeface="Wingdings 2" pitchFamily="18" charset="2"/>
              <a:buChar char=""/>
              <a:defRPr/>
            </a:pP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Επηρεάζει σκέψεις, συναισθήματα, δράσεις &amp; αλληλεπιδράσεις  </a:t>
            </a:r>
            <a:r>
              <a:rPr lang="el-G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νοητική, συναισθηματική &amp; σωματική ευεξία</a:t>
            </a:r>
          </a:p>
          <a:p>
            <a:pPr lvl="8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8" algn="r"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Comez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2012. Tremblay, 2016. Wood, 2004)</a:t>
            </a:r>
            <a:endParaRPr lang="el-G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7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Εκδηλώνουν ενδιαφέρον για το σύνολο της σεξουαλικής ζωής</a:t>
            </a: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l-GR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l-GR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Σέβονται την ελευθερία έκφρασης &amp; το δικαίωμα σιωπής</a:t>
            </a: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l-GR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l-GR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Σέβονται την </a:t>
            </a:r>
            <a:r>
              <a:rPr lang="el-GR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ιδιωτικότητα</a:t>
            </a:r>
            <a:r>
              <a:rPr lang="el-GR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τις ανησυχίες των νέων</a:t>
            </a: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l-GR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FF9900"/>
              </a:buClr>
              <a:buSzPct val="100000"/>
              <a:buFont typeface="Wingdings" pitchFamily="2" charset="2"/>
              <a:buChar char="|"/>
              <a:defRPr/>
            </a:pPr>
            <a:r>
              <a:rPr lang="el-GR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Προστατεύουν το απόρρητο των συζητήσεων</a:t>
            </a:r>
          </a:p>
        </p:txBody>
      </p:sp>
    </p:spTree>
    <p:extLst>
      <p:ext uri="{BB962C8B-B14F-4D97-AF65-F5344CB8AC3E}">
        <p14:creationId xmlns:p14="http://schemas.microsoft.com/office/powerpoint/2010/main" val="33773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50044" y="1196752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 ευχαριστούμε πολύ!</a:t>
            </a:r>
            <a:endParaRPr lang="el-G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409143" y="3068960"/>
            <a:ext cx="8501062" cy="3431853"/>
          </a:xfrm>
          <a:prstGeom prst="roundRect">
            <a:avLst/>
          </a:prstGeom>
          <a:solidFill>
            <a:srgbClr val="FFCC00">
              <a:alpha val="57647"/>
            </a:srgb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 διστάσετε να επικοινωνήσετε μαζί μας για περαιτέρω πληροφορίες, απορίες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προβληματισμούς!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maryioannidi.psy@gmail.com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o.romanou@epsyme.gr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info@epsyme.gr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l-G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ε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πικοινωνίας: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2104635391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301" y="4581128"/>
            <a:ext cx="3096343" cy="16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86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Σύμφωνα με 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O.H.E.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(2015)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373062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σεξουαλική υγεία περιλαμβάνει τη δυνατότητα ευχάριστων και ασφαλών σεξουαλικών εμπειριών, ελεύθερες από εξαναγκασμό, διάκριση και βία.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εμφανές ότι η ανθρώπινη σεξουαλικότητα περιλαμβάνει διαφορετικές μορφές συμπεριφοράς και έκφρασης, και ότι η αναγνώριση της διαφορετικότητας αυτών συμβάλλει στη γενικότερη αίσθηση ευημερίας και υγείας του ανθρώπου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Βέλος προς τα κάτω"/>
          <p:cNvSpPr/>
          <p:nvPr/>
        </p:nvSpPr>
        <p:spPr>
          <a:xfrm>
            <a:off x="5238798" y="4106700"/>
            <a:ext cx="863600" cy="79216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" name="7 - Διάγραμμα ροής: Εναλλακτική διεργασία"/>
          <p:cNvSpPr/>
          <p:nvPr/>
        </p:nvSpPr>
        <p:spPr>
          <a:xfrm>
            <a:off x="3779912" y="4885965"/>
            <a:ext cx="3168352" cy="1584176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Αλλαγή από μια βιολογική-ιατρική θέση σε μια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πελατο</a:t>
            </a:r>
            <a:r>
              <a:rPr lang="el-GR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-κεντρική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(Brown &amp; Mc </a:t>
            </a:r>
            <a:r>
              <a:rPr lang="en-US" sz="1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</a:t>
            </a:r>
            <a:r>
              <a:rPr lang="en-US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2018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  <a:endParaRPr lang="el-GR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6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2987675" y="2781300"/>
            <a:ext cx="3298825" cy="1790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3366">
                  <a:alpha val="98000"/>
                </a:srgbClr>
              </a:gs>
              <a:gs pos="100000">
                <a:srgbClr val="993366">
                  <a:gamma/>
                  <a:shade val="51765"/>
                  <a:invGamma/>
                </a:srgbClr>
              </a:gs>
            </a:gsLst>
            <a:lin ang="5400000" scaled="1"/>
          </a:gra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Τι περιλαμβάνει η Σεξουαλικότητα;;;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14688" y="428625"/>
            <a:ext cx="1936750" cy="1816100"/>
          </a:xfrm>
          <a:prstGeom prst="rect">
            <a:avLst/>
          </a:prstGeom>
          <a:noFill/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Σώμα: λειτουργίες και αλλαγές</a:t>
            </a:r>
          </a:p>
        </p:txBody>
      </p:sp>
      <p:sp>
        <p:nvSpPr>
          <p:cNvPr id="51206" name="TextBox 8"/>
          <p:cNvSpPr txBox="1">
            <a:spLocks noChangeArrowheads="1"/>
          </p:cNvSpPr>
          <p:nvPr/>
        </p:nvSpPr>
        <p:spPr bwMode="auto">
          <a:xfrm>
            <a:off x="6429375" y="500063"/>
            <a:ext cx="2232025" cy="1384300"/>
          </a:xfrm>
          <a:prstGeom prst="rect">
            <a:avLst/>
          </a:prstGeom>
          <a:noFill/>
          <a:ln w="38100">
            <a:solidFill>
              <a:srgbClr val="CC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Αυτοεικόνα</a:t>
            </a:r>
            <a:r>
              <a:rPr lang="el-GR" sz="2800" dirty="0">
                <a:solidFill>
                  <a:schemeClr val="bg1"/>
                </a:solidFill>
                <a:latin typeface="+mn-lt"/>
                <a:cs typeface="+mn-cs"/>
              </a:rPr>
              <a:t> / 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εικόνα σώματος</a:t>
            </a:r>
          </a:p>
        </p:txBody>
      </p:sp>
      <p:sp>
        <p:nvSpPr>
          <p:cNvPr id="51212" name="TextBox 22"/>
          <p:cNvSpPr txBox="1">
            <a:spLocks noChangeArrowheads="1"/>
          </p:cNvSpPr>
          <p:nvPr/>
        </p:nvSpPr>
        <p:spPr bwMode="auto">
          <a:xfrm>
            <a:off x="6715125" y="4429125"/>
            <a:ext cx="1873250" cy="523875"/>
          </a:xfrm>
          <a:prstGeom prst="rect">
            <a:avLst/>
          </a:prstGeom>
          <a:noFill/>
          <a:ln w="38100">
            <a:solidFill>
              <a:srgbClr val="CC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Στάσεις</a:t>
            </a:r>
          </a:p>
        </p:txBody>
      </p:sp>
      <p:sp>
        <p:nvSpPr>
          <p:cNvPr id="51213" name="TextBox 24"/>
          <p:cNvSpPr txBox="1">
            <a:spLocks noChangeArrowheads="1"/>
          </p:cNvSpPr>
          <p:nvPr/>
        </p:nvSpPr>
        <p:spPr bwMode="auto">
          <a:xfrm>
            <a:off x="6429375" y="2857500"/>
            <a:ext cx="2486025" cy="523875"/>
          </a:xfrm>
          <a:prstGeom prst="rect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Συναισθήματα</a:t>
            </a:r>
          </a:p>
        </p:txBody>
      </p:sp>
      <p:sp>
        <p:nvSpPr>
          <p:cNvPr id="51214" name="TextBox 25"/>
          <p:cNvSpPr txBox="1">
            <a:spLocks noChangeArrowheads="1"/>
          </p:cNvSpPr>
          <p:nvPr/>
        </p:nvSpPr>
        <p:spPr bwMode="auto">
          <a:xfrm>
            <a:off x="1285875" y="5214938"/>
            <a:ext cx="1571625" cy="523875"/>
          </a:xfrm>
          <a:prstGeom prst="rect">
            <a:avLst/>
          </a:prstGeom>
          <a:noFill/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Σχέσεις</a:t>
            </a:r>
          </a:p>
        </p:txBody>
      </p:sp>
      <p:sp>
        <p:nvSpPr>
          <p:cNvPr id="51215" name="TextBox 26"/>
          <p:cNvSpPr txBox="1">
            <a:spLocks noChangeArrowheads="1"/>
          </p:cNvSpPr>
          <p:nvPr/>
        </p:nvSpPr>
        <p:spPr bwMode="auto">
          <a:xfrm>
            <a:off x="357188" y="785813"/>
            <a:ext cx="2160587" cy="523875"/>
          </a:xfrm>
          <a:prstGeom prst="rect">
            <a:avLst/>
          </a:prstGeom>
          <a:noFill/>
          <a:ln w="38100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sz="2800" dirty="0">
                <a:solidFill>
                  <a:schemeClr val="bg1"/>
                </a:solidFill>
                <a:latin typeface="Constantia" pitchFamily="18" charset="0"/>
              </a:rPr>
              <a:t>Αξίες</a:t>
            </a:r>
          </a:p>
        </p:txBody>
      </p:sp>
      <p:sp>
        <p:nvSpPr>
          <p:cNvPr id="51216" name="TextBox 27"/>
          <p:cNvSpPr txBox="1">
            <a:spLocks noChangeArrowheads="1"/>
          </p:cNvSpPr>
          <p:nvPr/>
        </p:nvSpPr>
        <p:spPr bwMode="auto">
          <a:xfrm>
            <a:off x="4071938" y="5715000"/>
            <a:ext cx="2879725" cy="523875"/>
          </a:xfrm>
          <a:prstGeom prst="rect">
            <a:avLst/>
          </a:prstGeom>
          <a:noFill/>
          <a:ln w="38100">
            <a:solidFill>
              <a:srgbClr val="99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Συμπεριφορές</a:t>
            </a:r>
          </a:p>
        </p:txBody>
      </p:sp>
      <p:cxnSp>
        <p:nvCxnSpPr>
          <p:cNvPr id="51219" name="Straight Arrow Connector 17"/>
          <p:cNvCxnSpPr>
            <a:cxnSpLocks noChangeShapeType="1"/>
          </p:cNvCxnSpPr>
          <p:nvPr/>
        </p:nvCxnSpPr>
        <p:spPr bwMode="auto">
          <a:xfrm rot="5400000">
            <a:off x="4182268" y="4961732"/>
            <a:ext cx="779463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51220" name="TextBox 26"/>
          <p:cNvSpPr txBox="1">
            <a:spLocks noChangeArrowheads="1"/>
          </p:cNvSpPr>
          <p:nvPr/>
        </p:nvSpPr>
        <p:spPr bwMode="auto">
          <a:xfrm>
            <a:off x="357188" y="2786063"/>
            <a:ext cx="2220912" cy="523875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Πεποιθήσεις</a:t>
            </a:r>
          </a:p>
        </p:txBody>
      </p:sp>
      <p:cxnSp>
        <p:nvCxnSpPr>
          <p:cNvPr id="51223" name="Straight Arrow Connector 17"/>
          <p:cNvCxnSpPr>
            <a:cxnSpLocks noChangeShapeType="1"/>
          </p:cNvCxnSpPr>
          <p:nvPr/>
        </p:nvCxnSpPr>
        <p:spPr bwMode="auto">
          <a:xfrm flipH="1">
            <a:off x="2786063" y="4572000"/>
            <a:ext cx="287337" cy="4318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24" name="Straight Arrow Connector 17"/>
          <p:cNvCxnSpPr>
            <a:cxnSpLocks noChangeShapeType="1"/>
          </p:cNvCxnSpPr>
          <p:nvPr/>
        </p:nvCxnSpPr>
        <p:spPr bwMode="auto">
          <a:xfrm>
            <a:off x="5715000" y="4643438"/>
            <a:ext cx="504825" cy="144462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25" name="Straight Arrow Connector 17"/>
          <p:cNvCxnSpPr>
            <a:cxnSpLocks noChangeShapeType="1"/>
          </p:cNvCxnSpPr>
          <p:nvPr/>
        </p:nvCxnSpPr>
        <p:spPr bwMode="auto">
          <a:xfrm flipV="1">
            <a:off x="6084888" y="2781300"/>
            <a:ext cx="196850" cy="2159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26" name="Straight Arrow Connector 17"/>
          <p:cNvCxnSpPr>
            <a:cxnSpLocks noChangeShapeType="1"/>
          </p:cNvCxnSpPr>
          <p:nvPr/>
        </p:nvCxnSpPr>
        <p:spPr bwMode="auto">
          <a:xfrm rot="5400000" flipH="1" flipV="1">
            <a:off x="5054600" y="1589088"/>
            <a:ext cx="1606550" cy="5715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28" name="Straight Arrow Connector 17"/>
          <p:cNvCxnSpPr>
            <a:cxnSpLocks noChangeShapeType="1"/>
          </p:cNvCxnSpPr>
          <p:nvPr/>
        </p:nvCxnSpPr>
        <p:spPr bwMode="auto">
          <a:xfrm flipH="1" flipV="1">
            <a:off x="5214938" y="1571625"/>
            <a:ext cx="214312" cy="1081088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29" name="Straight Arrow Connector 17"/>
          <p:cNvCxnSpPr>
            <a:cxnSpLocks noChangeShapeType="1"/>
          </p:cNvCxnSpPr>
          <p:nvPr/>
        </p:nvCxnSpPr>
        <p:spPr bwMode="auto">
          <a:xfrm flipH="1" flipV="1">
            <a:off x="2700338" y="3141663"/>
            <a:ext cx="268287" cy="158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51230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2209007" y="2077244"/>
            <a:ext cx="1068387" cy="4857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29" name="28 - TextBox"/>
          <p:cNvSpPr txBox="1"/>
          <p:nvPr/>
        </p:nvSpPr>
        <p:spPr>
          <a:xfrm>
            <a:off x="5286375" y="6286500"/>
            <a:ext cx="3857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Koller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,2000. Murphy &amp; Elias, 2006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532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1206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Σεξουαλική Ανάπτυξη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00CC66"/>
              </a:buClr>
              <a:buSzPct val="100000"/>
              <a:buFont typeface="Wingdings" pitchFamily="2" charset="2"/>
              <a:buChar char="µ"/>
              <a:defRPr/>
            </a:pP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Πολυδιάστατη διαδικασία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επιρροή από βιολογικούς, ψυχολογικούς, κοινωνικούς και πολιτισμικούς παράγοντες</a:t>
            </a:r>
          </a:p>
          <a:p>
            <a:pPr marL="274320" indent="-274320" fontAlgn="auto">
              <a:spcAft>
                <a:spcPts val="0"/>
              </a:spcAft>
              <a:buClr>
                <a:srgbClr val="00CC66"/>
              </a:buClr>
              <a:buSzPct val="100000"/>
              <a:buFont typeface="Wingdings" pitchFamily="2" charset="2"/>
              <a:buChar char="µ"/>
              <a:defRPr/>
            </a:pP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Συνδέεται με βασικές ανάγκες του ανθρώπου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el-GR" sz="1900" dirty="0">
              <a:solidFill>
                <a:schemeClr val="bg1"/>
              </a:solidFill>
            </a:endParaRP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2338039" y="3727092"/>
            <a:ext cx="6606831" cy="2811462"/>
          </a:xfrm>
          <a:prstGeom prst="horizontalScroll">
            <a:avLst>
              <a:gd name="adj" fmla="val 12500"/>
            </a:avLst>
          </a:prstGeom>
          <a:solidFill>
            <a:srgbClr val="00B050">
              <a:alpha val="71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£"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Να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είναι αρεστός &amp; αποδεκτός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£"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Να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δέχεται &amp; να παρέχει φροντίδα/στοργή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£"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Να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νιώθει ότι αξίζει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£"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Να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νιώθει ότι είναι ελκυστικός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£"/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Να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μοιράζεται σκέψεις &amp; συναισθήματα </a:t>
            </a:r>
          </a:p>
        </p:txBody>
      </p:sp>
      <p:sp>
        <p:nvSpPr>
          <p:cNvPr id="19460" name="4 - Ορθογώνιο"/>
          <p:cNvSpPr>
            <a:spLocks noChangeArrowheads="1"/>
          </p:cNvSpPr>
          <p:nvPr/>
        </p:nvSpPr>
        <p:spPr bwMode="auto">
          <a:xfrm>
            <a:off x="2338040" y="6520657"/>
            <a:ext cx="6805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Brown &amp; Mc </a:t>
            </a:r>
            <a:r>
              <a:rPr lang="en-US" dirty="0" err="1">
                <a:solidFill>
                  <a:schemeClr val="bg1"/>
                </a:solidFill>
                <a:latin typeface="Constantia" pitchFamily="18" charset="0"/>
              </a:rPr>
              <a:t>Cann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, 2018</a:t>
            </a:r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Murphy &amp; Elias, 2006. Tremblay, 2016</a:t>
            </a:r>
            <a:r>
              <a:rPr lang="el-GR" dirty="0">
                <a:solidFill>
                  <a:schemeClr val="bg1"/>
                </a:solidFill>
                <a:latin typeface="Constanti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50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πορεία προς την Σεξουαλικότητα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1484784"/>
            <a:ext cx="846137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Διαρκής διαχρονική διαδικασία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 ξεκινά με τη γέννηση</a:t>
            </a:r>
          </a:p>
          <a:p>
            <a:pPr marL="274320" indent="-274320" fontAlgn="auto">
              <a:spcAft>
                <a:spcPts val="0"/>
              </a:spcAft>
              <a:buClr>
                <a:srgbClr val="A50021"/>
              </a:buClr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Τα παιδιά μέσα από τη φροντίδα και την αλληλεπίδραση με τους γονείς μαθαίνουν 					μεγαλώνοντας το σώμα 					τους, την ταυτότητα του 					φύλου, τα αγγίγματα, τις 					σχέσεις &amp; τα 							συναισθήματα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3707970"/>
            <a:ext cx="3671888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5 - TextBox"/>
          <p:cNvSpPr txBox="1">
            <a:spLocks noChangeArrowheads="1"/>
          </p:cNvSpPr>
          <p:nvPr/>
        </p:nvSpPr>
        <p:spPr bwMode="auto">
          <a:xfrm>
            <a:off x="6000750" y="6277339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(Atwood, 2008. </a:t>
            </a:r>
            <a:r>
              <a:rPr lang="en-US" dirty="0" err="1">
                <a:solidFill>
                  <a:schemeClr val="bg1"/>
                </a:solidFill>
                <a:latin typeface="Constantia" pitchFamily="18" charset="0"/>
              </a:rPr>
              <a:t>Koller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 ,2000)</a:t>
            </a:r>
            <a:endParaRPr lang="el-GR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7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Σεξουαλική Διαπαιδαγώγηση</a:t>
            </a:r>
            <a:r>
              <a:rPr lang="el-GR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l-GR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Σημαντική για </a:t>
            </a:r>
            <a:r>
              <a:rPr lang="el-G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όλους, </a:t>
            </a:r>
            <a:endParaRPr lang="el-GR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Επιτακτική</a:t>
            </a:r>
            <a:r>
              <a:rPr lang="el-G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παιδιά με </a:t>
            </a:r>
            <a:r>
              <a:rPr lang="el-G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ιδιαίτερες εκπαιδευτικές ανάγκες</a:t>
            </a:r>
            <a:endParaRPr lang="el-G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5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val 3"/>
          <p:cNvSpPr>
            <a:spLocks noChangeArrowheads="1"/>
          </p:cNvSpPr>
          <p:nvPr/>
        </p:nvSpPr>
        <p:spPr bwMode="auto">
          <a:xfrm>
            <a:off x="3419475" y="2276475"/>
            <a:ext cx="2592388" cy="2016125"/>
          </a:xfrm>
          <a:prstGeom prst="ellipse">
            <a:avLst/>
          </a:prstGeom>
          <a:solidFill>
            <a:srgbClr val="CC9900">
              <a:alpha val="89803"/>
            </a:srgbClr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l-GR" sz="2600">
                <a:solidFill>
                  <a:srgbClr val="FFFFFF"/>
                </a:solidFill>
                <a:latin typeface="Constantia" pitchFamily="18" charset="0"/>
              </a:rPr>
              <a:t>Εμπόδια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572000" y="1773238"/>
            <a:ext cx="360363" cy="433387"/>
          </a:xfrm>
          <a:prstGeom prst="upArrow">
            <a:avLst>
              <a:gd name="adj1" fmla="val 50000"/>
              <a:gd name="adj2" fmla="val 30066"/>
            </a:avLst>
          </a:prstGeom>
          <a:solidFill>
            <a:srgbClr val="3333CC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onstantia" pitchFamily="18" charset="0"/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 rot="5400000">
            <a:off x="6121401" y="3032125"/>
            <a:ext cx="360362" cy="433387"/>
          </a:xfrm>
          <a:prstGeom prst="upArrow">
            <a:avLst>
              <a:gd name="adj1" fmla="val 50000"/>
              <a:gd name="adj2" fmla="val 30066"/>
            </a:avLst>
          </a:prstGeom>
          <a:solidFill>
            <a:srgbClr val="FF9999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onstantia" pitchFamily="18" charset="0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 rot="10800000">
            <a:off x="4572000" y="4365625"/>
            <a:ext cx="360363" cy="433388"/>
          </a:xfrm>
          <a:prstGeom prst="upArrow">
            <a:avLst>
              <a:gd name="adj1" fmla="val 50000"/>
              <a:gd name="adj2" fmla="val 30066"/>
            </a:avLst>
          </a:prstGeom>
          <a:solidFill>
            <a:srgbClr val="CC66FF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onstantia" pitchFamily="18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-5400000">
            <a:off x="2879726" y="3032125"/>
            <a:ext cx="360362" cy="433387"/>
          </a:xfrm>
          <a:prstGeom prst="upArrow">
            <a:avLst>
              <a:gd name="adj1" fmla="val 50000"/>
              <a:gd name="adj2" fmla="val 30066"/>
            </a:avLst>
          </a:prstGeom>
          <a:solidFill>
            <a:srgbClr val="80008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onstantia" pitchFamily="18" charset="0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572250" y="2357438"/>
            <a:ext cx="2571750" cy="1727200"/>
          </a:xfrm>
          <a:prstGeom prst="ellipse">
            <a:avLst/>
          </a:prstGeom>
          <a:solidFill>
            <a:srgbClr val="FF9999">
              <a:alpha val="65881"/>
            </a:srgbClr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l-GR" sz="2000">
                <a:solidFill>
                  <a:srgbClr val="FFFFFF"/>
                </a:solidFill>
                <a:latin typeface="Constantia" pitchFamily="18" charset="0"/>
              </a:rPr>
              <a:t>Στάσεις &amp; Συναισθήματα Γονέων/ Ειδικών</a:t>
            </a:r>
          </a:p>
        </p:txBody>
      </p:sp>
      <p:sp>
        <p:nvSpPr>
          <p:cNvPr id="7176" name="Oval 3"/>
          <p:cNvSpPr>
            <a:spLocks noChangeArrowheads="1"/>
          </p:cNvSpPr>
          <p:nvPr/>
        </p:nvSpPr>
        <p:spPr bwMode="auto">
          <a:xfrm>
            <a:off x="3419475" y="4868863"/>
            <a:ext cx="2882107" cy="1800225"/>
          </a:xfrm>
          <a:prstGeom prst="ellipse">
            <a:avLst/>
          </a:prstGeom>
          <a:solidFill>
            <a:srgbClr val="CC66FF">
              <a:alpha val="65881"/>
            </a:srgbClr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l-GR" sz="2000" dirty="0">
                <a:solidFill>
                  <a:srgbClr val="FFFFFF"/>
                </a:solidFill>
                <a:latin typeface="Constantia" pitchFamily="18" charset="0"/>
              </a:rPr>
              <a:t>Πρακτικά </a:t>
            </a:r>
            <a:r>
              <a:rPr lang="el-GR" sz="2000" dirty="0" smtClean="0">
                <a:solidFill>
                  <a:srgbClr val="FFFFFF"/>
                </a:solidFill>
                <a:latin typeface="Constantia" pitchFamily="18" charset="0"/>
              </a:rPr>
              <a:t>Εμπόδια (πχ. </a:t>
            </a:r>
            <a:r>
              <a:rPr lang="el-GR" sz="2000" dirty="0">
                <a:solidFill>
                  <a:srgbClr val="FFFFFF"/>
                </a:solidFill>
                <a:latin typeface="Constantia" pitchFamily="18" charset="0"/>
              </a:rPr>
              <a:t>α</a:t>
            </a:r>
            <a:r>
              <a:rPr lang="el-GR" sz="2000" dirty="0" smtClean="0">
                <a:solidFill>
                  <a:srgbClr val="FFFFFF"/>
                </a:solidFill>
                <a:latin typeface="Constantia" pitchFamily="18" charset="0"/>
              </a:rPr>
              <a:t>λληλεπίδραση, χρόνο, χρήμα)</a:t>
            </a:r>
            <a:endParaRPr lang="el-GR" sz="2000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0825" y="2349500"/>
            <a:ext cx="2411413" cy="1727200"/>
          </a:xfrm>
          <a:prstGeom prst="ellipse">
            <a:avLst/>
          </a:prstGeom>
          <a:solidFill>
            <a:srgbClr val="800080">
              <a:alpha val="65881"/>
            </a:srgbClr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l-GR" sz="2000">
                <a:solidFill>
                  <a:srgbClr val="FFFFFF"/>
                </a:solidFill>
                <a:latin typeface="Constantia" pitchFamily="18" charset="0"/>
              </a:rPr>
              <a:t>Ελλείμματα Νέων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08400" y="187325"/>
            <a:ext cx="2089150" cy="1512888"/>
          </a:xfrm>
          <a:prstGeom prst="ellipse">
            <a:avLst/>
          </a:prstGeom>
          <a:solidFill>
            <a:srgbClr val="3333CC">
              <a:alpha val="65881"/>
            </a:srgbClr>
          </a:solidFill>
          <a:ln w="38100" algn="ctr">
            <a:solidFill>
              <a:srgbClr val="78846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l-GR" sz="2000">
                <a:solidFill>
                  <a:srgbClr val="FFFFFF"/>
                </a:solidFill>
                <a:latin typeface="Constantia" pitchFamily="18" charset="0"/>
              </a:rPr>
              <a:t>Μύθοι</a:t>
            </a:r>
          </a:p>
        </p:txBody>
      </p:sp>
    </p:spTree>
    <p:extLst>
      <p:ext uri="{BB962C8B-B14F-4D97-AF65-F5344CB8AC3E}">
        <p14:creationId xmlns:p14="http://schemas.microsoft.com/office/powerpoint/2010/main" val="20393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2" grpId="0" animBg="1"/>
      <p:bldP spid="7173" grpId="0" animBg="1"/>
      <p:bldP spid="7175" grpId="0" animBg="1"/>
      <p:bldP spid="3" grpId="0" animBg="1"/>
      <p:bldP spid="7176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80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Συνήθεις δυσκολίες…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285875" y="1643063"/>
            <a:ext cx="7572375" cy="464343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Αναγνώριση και κατανόηση συναισθημάτων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Δυσκολίες στην κοινωνικότητα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Δυσκολίες στο επικοινωνιακό προφίλ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Παρορμητικότητα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Ελλείμματα στις επιτελικές δεξιότητες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Αδυναμία επίλυσης προβλημάτων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Ακαμψία &amp; έλλειψη ευελιξίας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Αισθητηριακά θέματα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Ενσυναίσθηση</a:t>
            </a: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Έλλειψη κατανόησης Κοινωνικών Κανόνων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50000"/>
              <a:buFont typeface="Wingdings" pitchFamily="2" charset="2"/>
              <a:buChar char="|"/>
              <a:defRPr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Δυσκολία γενίκευσης</a:t>
            </a: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 2"/>
              <a:buChar char=""/>
              <a:defRPr/>
            </a:pPr>
            <a:endParaRPr lang="el-GR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 2"/>
              <a:buNone/>
              <a:defRPr/>
            </a:pP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962</TotalTime>
  <Words>1124</Words>
  <Application>Microsoft Office PowerPoint</Application>
  <PresentationFormat>Προβολή στην οθόνη (4:3)</PresentationFormat>
  <Paragraphs>211</Paragraphs>
  <Slides>21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2_Diseño predeterminado</vt:lpstr>
      <vt:lpstr>Παρουσίαση του PowerPoint</vt:lpstr>
      <vt:lpstr>Τι είναι η σεξουαλικότητα;</vt:lpstr>
      <vt:lpstr>Σύμφωνα με O.H.E. (2015)</vt:lpstr>
      <vt:lpstr>Παρουσίαση του PowerPoint</vt:lpstr>
      <vt:lpstr>Σεξουαλική Ανάπτυξη</vt:lpstr>
      <vt:lpstr>Η πορεία προς την Σεξουαλικότητα</vt:lpstr>
      <vt:lpstr>Παρουσίαση του PowerPoint</vt:lpstr>
      <vt:lpstr>Παρουσίαση του PowerPoint</vt:lpstr>
      <vt:lpstr>Συνήθεις δυσκολίες…</vt:lpstr>
      <vt:lpstr>Κοινωνικοί Μύθοι</vt:lpstr>
      <vt:lpstr>Στάσεις:  </vt:lpstr>
      <vt:lpstr>Πηγές πληροφόρησης:</vt:lpstr>
      <vt:lpstr>Μελέτες δείχνουν…</vt:lpstr>
      <vt:lpstr>Γιατί είναι σημαντική η εκπαίδευση;</vt:lpstr>
      <vt:lpstr>Βασικά σημεία ενός προγράμματος σεξουαλικής διαπαιδαγώγησης</vt:lpstr>
      <vt:lpstr>Κύρια θεματολογία</vt:lpstr>
      <vt:lpstr>Παρουσίαση του PowerPoint</vt:lpstr>
      <vt:lpstr>Παρουσίαση του PowerPoint</vt:lpstr>
      <vt:lpstr>Οι επαγγελματίες είναι σημαντικό να…</vt:lpstr>
      <vt:lpstr>Παρουσίαση του PowerPoint</vt:lpstr>
      <vt:lpstr>Σας ευχαριστούμε πολύ!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Παράθυρο προς την ενηλικίωση: Η σεξουαλικότητα στους νέους με Ν.Υ. και ΔΑΦ</dc:title>
  <dc:creator>user</dc:creator>
  <cp:lastModifiedBy>Mary</cp:lastModifiedBy>
  <cp:revision>29</cp:revision>
  <dcterms:created xsi:type="dcterms:W3CDTF">2018-05-07T07:37:00Z</dcterms:created>
  <dcterms:modified xsi:type="dcterms:W3CDTF">2021-04-21T08:31:33Z</dcterms:modified>
</cp:coreProperties>
</file>