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58" r:id="rId4"/>
    <p:sldId id="296" r:id="rId5"/>
    <p:sldId id="292" r:id="rId6"/>
    <p:sldId id="298" r:id="rId7"/>
    <p:sldId id="294" r:id="rId8"/>
    <p:sldId id="295" r:id="rId9"/>
    <p:sldId id="297" r:id="rId10"/>
    <p:sldId id="288" r:id="rId11"/>
    <p:sldId id="293" r:id="rId12"/>
    <p:sldId id="290" r:id="rId13"/>
    <p:sldId id="299" r:id="rId14"/>
    <p:sldId id="301" r:id="rId15"/>
    <p:sldId id="303" r:id="rId16"/>
    <p:sldId id="28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E7D2"/>
    <a:srgbClr val="151515"/>
    <a:srgbClr val="000000"/>
    <a:srgbClr val="4E5CE6"/>
    <a:srgbClr val="3D77E5"/>
    <a:srgbClr val="3795DB"/>
    <a:srgbClr val="2DACD9"/>
    <a:srgbClr val="26D2D4"/>
    <a:srgbClr val="2BCED2"/>
    <a:srgbClr val="33E5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34" autoAdjust="0"/>
  </p:normalViewPr>
  <p:slideViewPr>
    <p:cSldViewPr snapToGrid="0" showGuides="1">
      <p:cViewPr varScale="1">
        <p:scale>
          <a:sx n="84" d="100"/>
          <a:sy n="84" d="100"/>
        </p:scale>
        <p:origin x="581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A3C051-8953-6B4D-8B81-A84B5DD55976}" type="doc">
      <dgm:prSet loTypeId="urn:microsoft.com/office/officeart/2005/8/layout/vList5" loCatId="list" qsTypeId="urn:microsoft.com/office/officeart/2005/8/quickstyle/simple4" qsCatId="simple" csTypeId="urn:microsoft.com/office/officeart/2005/8/colors/colorful1#2" csCatId="colorful" phldr="1"/>
      <dgm:spPr/>
      <dgm:t>
        <a:bodyPr/>
        <a:lstStyle/>
        <a:p>
          <a:endParaRPr lang="en-US"/>
        </a:p>
      </dgm:t>
    </dgm:pt>
    <dgm:pt modelId="{7F694E7C-5555-2E42-A0A4-EA2CF486DBE3}">
      <dgm:prSet phldrT="[Text]"/>
      <dgm:spPr>
        <a:xfrm>
          <a:off x="0" y="2269"/>
          <a:ext cx="2496312" cy="1497955"/>
        </a:xfrm>
        <a:prstGeom prst="roundRect">
          <a:avLst/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el-GR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Προγεννητικές αιτίες</a:t>
          </a:r>
          <a:endParaRPr lang="en-US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6F004B39-CD8D-7346-9B37-3D72ABFA81C0}" type="parTrans" cxnId="{555E78C7-D0C4-DF4D-BF99-118C17850F07}">
      <dgm:prSet/>
      <dgm:spPr/>
      <dgm:t>
        <a:bodyPr/>
        <a:lstStyle/>
        <a:p>
          <a:endParaRPr lang="en-US"/>
        </a:p>
      </dgm:t>
    </dgm:pt>
    <dgm:pt modelId="{2A80744E-F64E-B443-800D-E3B0E0421E76}" type="sibTrans" cxnId="{555E78C7-D0C4-DF4D-BF99-118C17850F07}">
      <dgm:prSet/>
      <dgm:spPr/>
      <dgm:t>
        <a:bodyPr/>
        <a:lstStyle/>
        <a:p>
          <a:endParaRPr lang="en-US"/>
        </a:p>
      </dgm:t>
    </dgm:pt>
    <dgm:pt modelId="{A9BABBE8-A52A-884D-816E-34749853A8DC}">
      <dgm:prSet phldrT="[Text]"/>
      <dgm:spPr>
        <a:xfrm rot="5400000">
          <a:off x="4116073" y="-1467696"/>
          <a:ext cx="1198364" cy="4437888"/>
        </a:xfrm>
        <a:prstGeom prst="round2SameRect">
          <a:avLst/>
        </a:prstGeom>
        <a:solidFill>
          <a:srgbClr val="C0504D">
            <a:tint val="40000"/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C0504D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l-GR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Χρωμοσωμικές ανωμαλίες</a:t>
          </a:r>
          <a:endParaRPr lang="en-US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8C2008D4-5C04-8B4B-8412-9A9ED14E507C}" type="parTrans" cxnId="{F2546787-D2B0-5240-8F42-EB8E6044FF4A}">
      <dgm:prSet/>
      <dgm:spPr/>
      <dgm:t>
        <a:bodyPr/>
        <a:lstStyle/>
        <a:p>
          <a:endParaRPr lang="en-US"/>
        </a:p>
      </dgm:t>
    </dgm:pt>
    <dgm:pt modelId="{8333C12F-B444-2F4E-AB87-931B0692FB15}" type="sibTrans" cxnId="{F2546787-D2B0-5240-8F42-EB8E6044FF4A}">
      <dgm:prSet/>
      <dgm:spPr/>
      <dgm:t>
        <a:bodyPr/>
        <a:lstStyle/>
        <a:p>
          <a:endParaRPr lang="en-US"/>
        </a:p>
      </dgm:t>
    </dgm:pt>
    <dgm:pt modelId="{E761D502-4D9B-5444-805C-63C1EF669064}">
      <dgm:prSet phldrT="[Text]"/>
      <dgm:spPr>
        <a:xfrm rot="5400000">
          <a:off x="4116073" y="-1467696"/>
          <a:ext cx="1198364" cy="4437888"/>
        </a:xfrm>
        <a:prstGeom prst="round2SameRect">
          <a:avLst/>
        </a:prstGeom>
        <a:solidFill>
          <a:srgbClr val="C0504D">
            <a:tint val="40000"/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C0504D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l-GR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Ασθένειες – τραυματισμός εγκύου</a:t>
          </a:r>
          <a:endParaRPr lang="en-US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7E8259A0-6B52-6D43-B250-05652FD1790E}" type="parTrans" cxnId="{B95F3E68-E845-8948-B319-3873385ECAEA}">
      <dgm:prSet/>
      <dgm:spPr/>
      <dgm:t>
        <a:bodyPr/>
        <a:lstStyle/>
        <a:p>
          <a:endParaRPr lang="en-US"/>
        </a:p>
      </dgm:t>
    </dgm:pt>
    <dgm:pt modelId="{F40AB239-E265-924C-8648-E5F3A4134D37}" type="sibTrans" cxnId="{B95F3E68-E845-8948-B319-3873385ECAEA}">
      <dgm:prSet/>
      <dgm:spPr/>
      <dgm:t>
        <a:bodyPr/>
        <a:lstStyle/>
        <a:p>
          <a:endParaRPr lang="en-US"/>
        </a:p>
      </dgm:t>
    </dgm:pt>
    <dgm:pt modelId="{69E37415-BBD0-B547-89A8-71E4AEB2EEEB}">
      <dgm:prSet phldrT="[Text]"/>
      <dgm:spPr>
        <a:xfrm>
          <a:off x="0" y="1575122"/>
          <a:ext cx="2496312" cy="1497955"/>
        </a:xfrm>
        <a:prstGeom prst="roundRect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el-GR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Περιγεννητικές αιτίες</a:t>
          </a:r>
          <a:endParaRPr lang="en-US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6E0C4C1E-ED9A-7E46-8DDA-DE1E72E60EF0}" type="parTrans" cxnId="{1CA21031-6843-A745-8797-2D75245A5426}">
      <dgm:prSet/>
      <dgm:spPr/>
      <dgm:t>
        <a:bodyPr/>
        <a:lstStyle/>
        <a:p>
          <a:endParaRPr lang="en-US"/>
        </a:p>
      </dgm:t>
    </dgm:pt>
    <dgm:pt modelId="{C35C1216-DF39-0144-B98F-85A24D06794A}" type="sibTrans" cxnId="{1CA21031-6843-A745-8797-2D75245A5426}">
      <dgm:prSet/>
      <dgm:spPr/>
      <dgm:t>
        <a:bodyPr/>
        <a:lstStyle/>
        <a:p>
          <a:endParaRPr lang="en-US"/>
        </a:p>
      </dgm:t>
    </dgm:pt>
    <dgm:pt modelId="{4FCFF2DC-55BA-BD48-9C9E-D9A86467C43A}">
      <dgm:prSet phldrT="[Text]"/>
      <dgm:spPr>
        <a:xfrm rot="5400000">
          <a:off x="4116073" y="105156"/>
          <a:ext cx="1198364" cy="4437888"/>
        </a:xfrm>
        <a:prstGeom prst="round2SameRect">
          <a:avLst/>
        </a:prstGeom>
        <a:solidFill>
          <a:srgbClr val="9BBB59">
            <a:tint val="40000"/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9BBB59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l-GR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Ανοξία</a:t>
          </a:r>
          <a:endParaRPr lang="en-US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0F496B61-67DC-2F4A-8785-C41DC360B038}" type="parTrans" cxnId="{4E2CE606-5900-CF42-82F2-D0608A3596EE}">
      <dgm:prSet/>
      <dgm:spPr/>
      <dgm:t>
        <a:bodyPr/>
        <a:lstStyle/>
        <a:p>
          <a:endParaRPr lang="en-US"/>
        </a:p>
      </dgm:t>
    </dgm:pt>
    <dgm:pt modelId="{1EBCB8B8-5489-814A-8AF0-646979FA4613}" type="sibTrans" cxnId="{4E2CE606-5900-CF42-82F2-D0608A3596EE}">
      <dgm:prSet/>
      <dgm:spPr/>
      <dgm:t>
        <a:bodyPr/>
        <a:lstStyle/>
        <a:p>
          <a:endParaRPr lang="en-US"/>
        </a:p>
      </dgm:t>
    </dgm:pt>
    <dgm:pt modelId="{788FBB4D-772A-7D40-9D46-E6DB13C89F88}">
      <dgm:prSet phldrT="[Text]"/>
      <dgm:spPr>
        <a:xfrm>
          <a:off x="0" y="3147975"/>
          <a:ext cx="2496312" cy="1497955"/>
        </a:xfrm>
        <a:prstGeom prst="roundRect">
          <a:avLst/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el-GR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Μεταγεννητικές αιτίες</a:t>
          </a:r>
          <a:endParaRPr lang="en-US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6C6B54EC-1F38-3B4B-B11F-73D41EB4028E}" type="parTrans" cxnId="{CF7A4CA0-7665-E445-8690-4EC530A8B838}">
      <dgm:prSet/>
      <dgm:spPr/>
      <dgm:t>
        <a:bodyPr/>
        <a:lstStyle/>
        <a:p>
          <a:endParaRPr lang="en-US"/>
        </a:p>
      </dgm:t>
    </dgm:pt>
    <dgm:pt modelId="{2FAC0D89-4322-FC42-9027-A0B17D9086C8}" type="sibTrans" cxnId="{CF7A4CA0-7665-E445-8690-4EC530A8B838}">
      <dgm:prSet/>
      <dgm:spPr/>
      <dgm:t>
        <a:bodyPr/>
        <a:lstStyle/>
        <a:p>
          <a:endParaRPr lang="en-US"/>
        </a:p>
      </dgm:t>
    </dgm:pt>
    <dgm:pt modelId="{8BE1F02D-95A5-4049-AD5A-BDCE8FD86C33}">
      <dgm:prSet phldrT="[Text]"/>
      <dgm:spPr>
        <a:xfrm rot="5400000">
          <a:off x="4116073" y="1678008"/>
          <a:ext cx="1198364" cy="4437888"/>
        </a:xfrm>
        <a:prstGeom prst="round2SameRect">
          <a:avLst/>
        </a:prstGeom>
        <a:solidFill>
          <a:srgbClr val="8064A2">
            <a:tint val="40000"/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8064A2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l-GR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Μολυσματικές ασθένειες </a:t>
          </a:r>
          <a:endParaRPr lang="en-US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91949CA8-EBED-364B-BBA2-F4BBD1AB65DD}" type="parTrans" cxnId="{E27E0A89-3BD5-624F-BEB2-7F6F268C9217}">
      <dgm:prSet/>
      <dgm:spPr/>
      <dgm:t>
        <a:bodyPr/>
        <a:lstStyle/>
        <a:p>
          <a:endParaRPr lang="en-US"/>
        </a:p>
      </dgm:t>
    </dgm:pt>
    <dgm:pt modelId="{10236911-40F9-164D-81B8-DEF5F5C5814C}" type="sibTrans" cxnId="{E27E0A89-3BD5-624F-BEB2-7F6F268C9217}">
      <dgm:prSet/>
      <dgm:spPr/>
      <dgm:t>
        <a:bodyPr/>
        <a:lstStyle/>
        <a:p>
          <a:endParaRPr lang="en-US"/>
        </a:p>
      </dgm:t>
    </dgm:pt>
    <dgm:pt modelId="{414F30CD-8FF1-4248-B0EE-E960C7A77942}">
      <dgm:prSet phldrT="[Text]"/>
      <dgm:spPr>
        <a:xfrm rot="5400000">
          <a:off x="4116073" y="-1467696"/>
          <a:ext cx="1198364" cy="4437888"/>
        </a:xfrm>
        <a:prstGeom prst="round2SameRect">
          <a:avLst/>
        </a:prstGeom>
        <a:solidFill>
          <a:srgbClr val="C0504D">
            <a:tint val="40000"/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C0504D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l-GR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Κακή διατροφή και κάπνισμα</a:t>
          </a:r>
          <a:endParaRPr lang="en-US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90E92A8E-1354-A64C-93A9-F80DF8CEF821}" type="parTrans" cxnId="{1BE01B09-25F8-0D4E-8945-4C8ED78D32E6}">
      <dgm:prSet/>
      <dgm:spPr/>
      <dgm:t>
        <a:bodyPr/>
        <a:lstStyle/>
        <a:p>
          <a:endParaRPr lang="en-US"/>
        </a:p>
      </dgm:t>
    </dgm:pt>
    <dgm:pt modelId="{7AC9566E-D7D7-FF49-A1D7-879383E450F7}" type="sibTrans" cxnId="{1BE01B09-25F8-0D4E-8945-4C8ED78D32E6}">
      <dgm:prSet/>
      <dgm:spPr/>
      <dgm:t>
        <a:bodyPr/>
        <a:lstStyle/>
        <a:p>
          <a:endParaRPr lang="en-US"/>
        </a:p>
      </dgm:t>
    </dgm:pt>
    <dgm:pt modelId="{0CCF68F1-E021-BA43-9779-C66966A79FA3}">
      <dgm:prSet/>
      <dgm:spPr>
        <a:xfrm rot="5400000">
          <a:off x="4116073" y="105156"/>
          <a:ext cx="1198364" cy="4437888"/>
        </a:xfrm>
        <a:prstGeom prst="round2SameRect">
          <a:avLst/>
        </a:prstGeom>
        <a:solidFill>
          <a:srgbClr val="9BBB59">
            <a:tint val="40000"/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9BBB59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l-GR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Τραυματισμοί </a:t>
          </a:r>
          <a:endParaRPr lang="el-GR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57852F87-D631-9449-9882-58DCB2F8431D}" type="parTrans" cxnId="{E03F00E0-940E-E641-81E8-78CD3866F6A9}">
      <dgm:prSet/>
      <dgm:spPr/>
      <dgm:t>
        <a:bodyPr/>
        <a:lstStyle/>
        <a:p>
          <a:endParaRPr lang="en-US"/>
        </a:p>
      </dgm:t>
    </dgm:pt>
    <dgm:pt modelId="{548146F4-EDC9-BC48-8A3A-419BD0FED9C5}" type="sibTrans" cxnId="{E03F00E0-940E-E641-81E8-78CD3866F6A9}">
      <dgm:prSet/>
      <dgm:spPr/>
      <dgm:t>
        <a:bodyPr/>
        <a:lstStyle/>
        <a:p>
          <a:endParaRPr lang="en-US"/>
        </a:p>
      </dgm:t>
    </dgm:pt>
    <dgm:pt modelId="{A66750E1-0A7D-7145-8B42-54F08DC36644}">
      <dgm:prSet/>
      <dgm:spPr>
        <a:xfrm rot="5400000">
          <a:off x="4116073" y="105156"/>
          <a:ext cx="1198364" cy="4437888"/>
        </a:xfrm>
        <a:prstGeom prst="round2SameRect">
          <a:avLst/>
        </a:prstGeom>
        <a:solidFill>
          <a:srgbClr val="9BBB59">
            <a:tint val="40000"/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9BBB59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l-GR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Πρόωρη γέννηση</a:t>
          </a:r>
          <a:endParaRPr lang="el-GR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6C628250-7EF2-9140-845E-341BB5FE28AC}" type="parTrans" cxnId="{7C4AC090-8AF4-294A-9642-495CEB8B0774}">
      <dgm:prSet/>
      <dgm:spPr/>
      <dgm:t>
        <a:bodyPr/>
        <a:lstStyle/>
        <a:p>
          <a:endParaRPr lang="en-US"/>
        </a:p>
      </dgm:t>
    </dgm:pt>
    <dgm:pt modelId="{0055A4A3-E12D-394A-B516-622BDA3C4451}" type="sibTrans" cxnId="{7C4AC090-8AF4-294A-9642-495CEB8B0774}">
      <dgm:prSet/>
      <dgm:spPr/>
      <dgm:t>
        <a:bodyPr/>
        <a:lstStyle/>
        <a:p>
          <a:endParaRPr lang="en-US"/>
        </a:p>
      </dgm:t>
    </dgm:pt>
    <dgm:pt modelId="{C5DE803F-2BD8-8C41-9F16-2C9C5C78D085}">
      <dgm:prSet/>
      <dgm:spPr>
        <a:xfrm rot="5400000">
          <a:off x="4116073" y="105156"/>
          <a:ext cx="1198364" cy="4437888"/>
        </a:xfrm>
        <a:prstGeom prst="round2SameRect">
          <a:avLst/>
        </a:prstGeom>
        <a:solidFill>
          <a:srgbClr val="9BBB59">
            <a:tint val="40000"/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9BBB59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l-GR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Αιμορραγία του εγκεφάλου</a:t>
          </a:r>
          <a:endParaRPr lang="el-GR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7B07FDD7-9535-7A47-80E7-235CD7F08B05}" type="sibTrans" cxnId="{EFB35D90-AC9A-8544-A2CF-D9C9A542657B}">
      <dgm:prSet/>
      <dgm:spPr/>
      <dgm:t>
        <a:bodyPr/>
        <a:lstStyle/>
        <a:p>
          <a:endParaRPr lang="en-US"/>
        </a:p>
      </dgm:t>
    </dgm:pt>
    <dgm:pt modelId="{937FC111-8217-AD47-8BAB-59ABCD32ED44}" type="parTrans" cxnId="{EFB35D90-AC9A-8544-A2CF-D9C9A542657B}">
      <dgm:prSet/>
      <dgm:spPr/>
      <dgm:t>
        <a:bodyPr/>
        <a:lstStyle/>
        <a:p>
          <a:endParaRPr lang="en-US"/>
        </a:p>
      </dgm:t>
    </dgm:pt>
    <dgm:pt modelId="{5BE7530D-2679-8848-B2A7-128EEFA6FDA1}">
      <dgm:prSet/>
      <dgm:spPr>
        <a:xfrm rot="5400000">
          <a:off x="4116073" y="1678008"/>
          <a:ext cx="1198364" cy="4437888"/>
        </a:xfrm>
        <a:prstGeom prst="round2SameRect">
          <a:avLst/>
        </a:prstGeom>
        <a:solidFill>
          <a:srgbClr val="8064A2">
            <a:tint val="40000"/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8064A2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l-GR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Ατυχήματα</a:t>
          </a:r>
          <a:endParaRPr lang="el-GR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93339165-FBFE-5E44-BA87-473CDEBACE3F}" type="parTrans" cxnId="{58E11980-99FF-E04E-9EBD-E7B43D13A77B}">
      <dgm:prSet/>
      <dgm:spPr/>
      <dgm:t>
        <a:bodyPr/>
        <a:lstStyle/>
        <a:p>
          <a:endParaRPr lang="en-US"/>
        </a:p>
      </dgm:t>
    </dgm:pt>
    <dgm:pt modelId="{AD350C49-B3B0-6C40-AF5B-F4C1A04587CB}" type="sibTrans" cxnId="{58E11980-99FF-E04E-9EBD-E7B43D13A77B}">
      <dgm:prSet/>
      <dgm:spPr/>
      <dgm:t>
        <a:bodyPr/>
        <a:lstStyle/>
        <a:p>
          <a:endParaRPr lang="en-US"/>
        </a:p>
      </dgm:t>
    </dgm:pt>
    <dgm:pt modelId="{8B8302F0-4A37-D94D-BBC4-DA224AE77CF8}">
      <dgm:prSet/>
      <dgm:spPr>
        <a:xfrm rot="5400000">
          <a:off x="4116073" y="1678008"/>
          <a:ext cx="1198364" cy="4437888"/>
        </a:xfrm>
        <a:prstGeom prst="round2SameRect">
          <a:avLst/>
        </a:prstGeom>
        <a:solidFill>
          <a:srgbClr val="8064A2">
            <a:tint val="40000"/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8064A2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l-GR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Υψηλός πυρετός</a:t>
          </a:r>
          <a:endParaRPr lang="el-GR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2DA43A40-F08B-C249-A6B6-BF4DF9EFA023}" type="parTrans" cxnId="{CE3E082F-8CCD-8D42-B183-B165405EA206}">
      <dgm:prSet/>
      <dgm:spPr/>
      <dgm:t>
        <a:bodyPr/>
        <a:lstStyle/>
        <a:p>
          <a:endParaRPr lang="en-US"/>
        </a:p>
      </dgm:t>
    </dgm:pt>
    <dgm:pt modelId="{56324720-13D4-2B48-B45E-9C4F632AFE39}" type="sibTrans" cxnId="{CE3E082F-8CCD-8D42-B183-B165405EA206}">
      <dgm:prSet/>
      <dgm:spPr/>
      <dgm:t>
        <a:bodyPr/>
        <a:lstStyle/>
        <a:p>
          <a:endParaRPr lang="en-US"/>
        </a:p>
      </dgm:t>
    </dgm:pt>
    <dgm:pt modelId="{203CC8FD-84C7-394F-BD98-0B0DD6D15051}">
      <dgm:prSet/>
      <dgm:spPr>
        <a:xfrm rot="5400000">
          <a:off x="4116073" y="1678008"/>
          <a:ext cx="1198364" cy="4437888"/>
        </a:xfrm>
        <a:prstGeom prst="round2SameRect">
          <a:avLst/>
        </a:prstGeom>
        <a:solidFill>
          <a:srgbClr val="8064A2">
            <a:tint val="40000"/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8064A2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l-GR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Ψυχοκοινωνικοί παράγοντες </a:t>
          </a:r>
          <a:endParaRPr lang="en-US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7F383CF4-D9C6-CD47-8888-7A456436A220}" type="parTrans" cxnId="{3E5198FA-5571-3847-9593-6A8913B59F21}">
      <dgm:prSet/>
      <dgm:spPr/>
      <dgm:t>
        <a:bodyPr/>
        <a:lstStyle/>
        <a:p>
          <a:endParaRPr lang="en-US"/>
        </a:p>
      </dgm:t>
    </dgm:pt>
    <dgm:pt modelId="{6DB20E52-6EC0-284E-BA3E-4D73993B976A}" type="sibTrans" cxnId="{3E5198FA-5571-3847-9593-6A8913B59F21}">
      <dgm:prSet/>
      <dgm:spPr/>
      <dgm:t>
        <a:bodyPr/>
        <a:lstStyle/>
        <a:p>
          <a:endParaRPr lang="en-US"/>
        </a:p>
      </dgm:t>
    </dgm:pt>
    <dgm:pt modelId="{AF135134-241A-2E45-9F3A-6311FC3D3DBE}" type="pres">
      <dgm:prSet presAssocID="{D2A3C051-8953-6B4D-8B81-A84B5DD5597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EEC3375-1217-334E-9067-320913FD1A4E}" type="pres">
      <dgm:prSet presAssocID="{7F694E7C-5555-2E42-A0A4-EA2CF486DBE3}" presName="linNode" presStyleCnt="0"/>
      <dgm:spPr/>
      <dgm:t>
        <a:bodyPr/>
        <a:lstStyle/>
        <a:p>
          <a:endParaRPr lang="en-US"/>
        </a:p>
      </dgm:t>
    </dgm:pt>
    <dgm:pt modelId="{F037BBE9-E62E-7543-BFF4-2170799318E9}" type="pres">
      <dgm:prSet presAssocID="{7F694E7C-5555-2E42-A0A4-EA2CF486DBE3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3F4D23-50E8-B64E-836E-6E3FE1EC0BF1}" type="pres">
      <dgm:prSet presAssocID="{7F694E7C-5555-2E42-A0A4-EA2CF486DBE3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E08D95-40E0-E743-8D61-BD7B2285BB3F}" type="pres">
      <dgm:prSet presAssocID="{2A80744E-F64E-B443-800D-E3B0E0421E76}" presName="sp" presStyleCnt="0"/>
      <dgm:spPr/>
      <dgm:t>
        <a:bodyPr/>
        <a:lstStyle/>
        <a:p>
          <a:endParaRPr lang="en-US"/>
        </a:p>
      </dgm:t>
    </dgm:pt>
    <dgm:pt modelId="{223566D7-2F39-974A-A6C5-61A7E83CB6F7}" type="pres">
      <dgm:prSet presAssocID="{69E37415-BBD0-B547-89A8-71E4AEB2EEEB}" presName="linNode" presStyleCnt="0"/>
      <dgm:spPr/>
      <dgm:t>
        <a:bodyPr/>
        <a:lstStyle/>
        <a:p>
          <a:endParaRPr lang="en-US"/>
        </a:p>
      </dgm:t>
    </dgm:pt>
    <dgm:pt modelId="{ED6A9EE7-8A00-B84D-8F6D-7186268330DC}" type="pres">
      <dgm:prSet presAssocID="{69E37415-BBD0-B547-89A8-71E4AEB2EEEB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8030C5-0176-5740-889D-95B19CDA49C5}" type="pres">
      <dgm:prSet presAssocID="{69E37415-BBD0-B547-89A8-71E4AEB2EEEB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4E886B-2EB7-C846-B3C4-E45587B36DB5}" type="pres">
      <dgm:prSet presAssocID="{C35C1216-DF39-0144-B98F-85A24D06794A}" presName="sp" presStyleCnt="0"/>
      <dgm:spPr/>
      <dgm:t>
        <a:bodyPr/>
        <a:lstStyle/>
        <a:p>
          <a:endParaRPr lang="en-US"/>
        </a:p>
      </dgm:t>
    </dgm:pt>
    <dgm:pt modelId="{A7F9EA8D-ED1F-024F-90F4-FFD5D263CDDC}" type="pres">
      <dgm:prSet presAssocID="{788FBB4D-772A-7D40-9D46-E6DB13C89F88}" presName="linNode" presStyleCnt="0"/>
      <dgm:spPr/>
      <dgm:t>
        <a:bodyPr/>
        <a:lstStyle/>
        <a:p>
          <a:endParaRPr lang="en-US"/>
        </a:p>
      </dgm:t>
    </dgm:pt>
    <dgm:pt modelId="{A3CBEC10-506E-5344-835F-4712650F9AD0}" type="pres">
      <dgm:prSet presAssocID="{788FBB4D-772A-7D40-9D46-E6DB13C89F88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FDEBE7-C37D-A844-A259-0B4310C5AECD}" type="pres">
      <dgm:prSet presAssocID="{788FBB4D-772A-7D40-9D46-E6DB13C89F88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E2CE606-5900-CF42-82F2-D0608A3596EE}" srcId="{69E37415-BBD0-B547-89A8-71E4AEB2EEEB}" destId="{4FCFF2DC-55BA-BD48-9C9E-D9A86467C43A}" srcOrd="0" destOrd="0" parTransId="{0F496B61-67DC-2F4A-8785-C41DC360B038}" sibTransId="{1EBCB8B8-5489-814A-8AF0-646979FA4613}"/>
    <dgm:cxn modelId="{CF7A4CA0-7665-E445-8690-4EC530A8B838}" srcId="{D2A3C051-8953-6B4D-8B81-A84B5DD55976}" destId="{788FBB4D-772A-7D40-9D46-E6DB13C89F88}" srcOrd="2" destOrd="0" parTransId="{6C6B54EC-1F38-3B4B-B11F-73D41EB4028E}" sibTransId="{2FAC0D89-4322-FC42-9027-A0B17D9086C8}"/>
    <dgm:cxn modelId="{4AD4692A-71B4-D243-9AD4-224BA977BF75}" type="presOf" srcId="{D2A3C051-8953-6B4D-8B81-A84B5DD55976}" destId="{AF135134-241A-2E45-9F3A-6311FC3D3DBE}" srcOrd="0" destOrd="0" presId="urn:microsoft.com/office/officeart/2005/8/layout/vList5"/>
    <dgm:cxn modelId="{8C50E5E7-0C09-4542-AE14-403045356E5D}" type="presOf" srcId="{C5DE803F-2BD8-8C41-9F16-2C9C5C78D085}" destId="{EF8030C5-0176-5740-889D-95B19CDA49C5}" srcOrd="0" destOrd="2" presId="urn:microsoft.com/office/officeart/2005/8/layout/vList5"/>
    <dgm:cxn modelId="{F2546787-D2B0-5240-8F42-EB8E6044FF4A}" srcId="{7F694E7C-5555-2E42-A0A4-EA2CF486DBE3}" destId="{A9BABBE8-A52A-884D-816E-34749853A8DC}" srcOrd="0" destOrd="0" parTransId="{8C2008D4-5C04-8B4B-8412-9A9ED14E507C}" sibTransId="{8333C12F-B444-2F4E-AB87-931B0692FB15}"/>
    <dgm:cxn modelId="{BFD927E4-7D54-0641-996B-6BD5DC2BD44A}" type="presOf" srcId="{203CC8FD-84C7-394F-BD98-0B0DD6D15051}" destId="{D4FDEBE7-C37D-A844-A259-0B4310C5AECD}" srcOrd="0" destOrd="3" presId="urn:microsoft.com/office/officeart/2005/8/layout/vList5"/>
    <dgm:cxn modelId="{CE3E082F-8CCD-8D42-B183-B165405EA206}" srcId="{788FBB4D-772A-7D40-9D46-E6DB13C89F88}" destId="{8B8302F0-4A37-D94D-BBC4-DA224AE77CF8}" srcOrd="2" destOrd="0" parTransId="{2DA43A40-F08B-C249-A6B6-BF4DF9EFA023}" sibTransId="{56324720-13D4-2B48-B45E-9C4F632AFE39}"/>
    <dgm:cxn modelId="{387D8E6F-A0FC-0D43-B4B5-BF1D2738EA26}" type="presOf" srcId="{A9BABBE8-A52A-884D-816E-34749853A8DC}" destId="{013F4D23-50E8-B64E-836E-6E3FE1EC0BF1}" srcOrd="0" destOrd="0" presId="urn:microsoft.com/office/officeart/2005/8/layout/vList5"/>
    <dgm:cxn modelId="{EFB35D90-AC9A-8544-A2CF-D9C9A542657B}" srcId="{69E37415-BBD0-B547-89A8-71E4AEB2EEEB}" destId="{C5DE803F-2BD8-8C41-9F16-2C9C5C78D085}" srcOrd="2" destOrd="0" parTransId="{937FC111-8217-AD47-8BAB-59ABCD32ED44}" sibTransId="{7B07FDD7-9535-7A47-80E7-235CD7F08B05}"/>
    <dgm:cxn modelId="{2AE186BA-0907-9F45-9499-7DF037B34A8B}" type="presOf" srcId="{0CCF68F1-E021-BA43-9779-C66966A79FA3}" destId="{EF8030C5-0176-5740-889D-95B19CDA49C5}" srcOrd="0" destOrd="1" presId="urn:microsoft.com/office/officeart/2005/8/layout/vList5"/>
    <dgm:cxn modelId="{7C4AC090-8AF4-294A-9642-495CEB8B0774}" srcId="{69E37415-BBD0-B547-89A8-71E4AEB2EEEB}" destId="{A66750E1-0A7D-7145-8B42-54F08DC36644}" srcOrd="3" destOrd="0" parTransId="{6C628250-7EF2-9140-845E-341BB5FE28AC}" sibTransId="{0055A4A3-E12D-394A-B516-622BDA3C4451}"/>
    <dgm:cxn modelId="{46B8DF17-E367-E24B-9964-58185D70F1AD}" type="presOf" srcId="{8BE1F02D-95A5-4049-AD5A-BDCE8FD86C33}" destId="{D4FDEBE7-C37D-A844-A259-0B4310C5AECD}" srcOrd="0" destOrd="0" presId="urn:microsoft.com/office/officeart/2005/8/layout/vList5"/>
    <dgm:cxn modelId="{1CA21031-6843-A745-8797-2D75245A5426}" srcId="{D2A3C051-8953-6B4D-8B81-A84B5DD55976}" destId="{69E37415-BBD0-B547-89A8-71E4AEB2EEEB}" srcOrd="1" destOrd="0" parTransId="{6E0C4C1E-ED9A-7E46-8DDA-DE1E72E60EF0}" sibTransId="{C35C1216-DF39-0144-B98F-85A24D06794A}"/>
    <dgm:cxn modelId="{88F0331B-F38D-734E-BC9D-FE050683DA74}" type="presOf" srcId="{A66750E1-0A7D-7145-8B42-54F08DC36644}" destId="{EF8030C5-0176-5740-889D-95B19CDA49C5}" srcOrd="0" destOrd="3" presId="urn:microsoft.com/office/officeart/2005/8/layout/vList5"/>
    <dgm:cxn modelId="{476B6765-D466-CE43-900B-ED3C506410ED}" type="presOf" srcId="{4FCFF2DC-55BA-BD48-9C9E-D9A86467C43A}" destId="{EF8030C5-0176-5740-889D-95B19CDA49C5}" srcOrd="0" destOrd="0" presId="urn:microsoft.com/office/officeart/2005/8/layout/vList5"/>
    <dgm:cxn modelId="{32B40E6D-8D24-7348-A8FB-55FCB9513E2F}" type="presOf" srcId="{69E37415-BBD0-B547-89A8-71E4AEB2EEEB}" destId="{ED6A9EE7-8A00-B84D-8F6D-7186268330DC}" srcOrd="0" destOrd="0" presId="urn:microsoft.com/office/officeart/2005/8/layout/vList5"/>
    <dgm:cxn modelId="{58E11980-99FF-E04E-9EBD-E7B43D13A77B}" srcId="{788FBB4D-772A-7D40-9D46-E6DB13C89F88}" destId="{5BE7530D-2679-8848-B2A7-128EEFA6FDA1}" srcOrd="1" destOrd="0" parTransId="{93339165-FBFE-5E44-BA87-473CDEBACE3F}" sibTransId="{AD350C49-B3B0-6C40-AF5B-F4C1A04587CB}"/>
    <dgm:cxn modelId="{E27E0A89-3BD5-624F-BEB2-7F6F268C9217}" srcId="{788FBB4D-772A-7D40-9D46-E6DB13C89F88}" destId="{8BE1F02D-95A5-4049-AD5A-BDCE8FD86C33}" srcOrd="0" destOrd="0" parTransId="{91949CA8-EBED-364B-BBA2-F4BBD1AB65DD}" sibTransId="{10236911-40F9-164D-81B8-DEF5F5C5814C}"/>
    <dgm:cxn modelId="{E03F00E0-940E-E641-81E8-78CD3866F6A9}" srcId="{69E37415-BBD0-B547-89A8-71E4AEB2EEEB}" destId="{0CCF68F1-E021-BA43-9779-C66966A79FA3}" srcOrd="1" destOrd="0" parTransId="{57852F87-D631-9449-9882-58DCB2F8431D}" sibTransId="{548146F4-EDC9-BC48-8A3A-419BD0FED9C5}"/>
    <dgm:cxn modelId="{BE9BF9AC-ECB1-2B48-9230-310A23436BAC}" type="presOf" srcId="{E761D502-4D9B-5444-805C-63C1EF669064}" destId="{013F4D23-50E8-B64E-836E-6E3FE1EC0BF1}" srcOrd="0" destOrd="1" presId="urn:microsoft.com/office/officeart/2005/8/layout/vList5"/>
    <dgm:cxn modelId="{66641AED-9FB7-1A47-87CB-168BFD888AF8}" type="presOf" srcId="{414F30CD-8FF1-4248-B0EE-E960C7A77942}" destId="{013F4D23-50E8-B64E-836E-6E3FE1EC0BF1}" srcOrd="0" destOrd="2" presId="urn:microsoft.com/office/officeart/2005/8/layout/vList5"/>
    <dgm:cxn modelId="{E517C50D-8274-8449-B3EF-4DBA857C3E83}" type="presOf" srcId="{8B8302F0-4A37-D94D-BBC4-DA224AE77CF8}" destId="{D4FDEBE7-C37D-A844-A259-0B4310C5AECD}" srcOrd="0" destOrd="2" presId="urn:microsoft.com/office/officeart/2005/8/layout/vList5"/>
    <dgm:cxn modelId="{3E5198FA-5571-3847-9593-6A8913B59F21}" srcId="{788FBB4D-772A-7D40-9D46-E6DB13C89F88}" destId="{203CC8FD-84C7-394F-BD98-0B0DD6D15051}" srcOrd="3" destOrd="0" parTransId="{7F383CF4-D9C6-CD47-8888-7A456436A220}" sibTransId="{6DB20E52-6EC0-284E-BA3E-4D73993B976A}"/>
    <dgm:cxn modelId="{3B95F48B-1A3C-DA45-B428-36C66605E7A9}" type="presOf" srcId="{5BE7530D-2679-8848-B2A7-128EEFA6FDA1}" destId="{D4FDEBE7-C37D-A844-A259-0B4310C5AECD}" srcOrd="0" destOrd="1" presId="urn:microsoft.com/office/officeart/2005/8/layout/vList5"/>
    <dgm:cxn modelId="{1BE01B09-25F8-0D4E-8945-4C8ED78D32E6}" srcId="{7F694E7C-5555-2E42-A0A4-EA2CF486DBE3}" destId="{414F30CD-8FF1-4248-B0EE-E960C7A77942}" srcOrd="2" destOrd="0" parTransId="{90E92A8E-1354-A64C-93A9-F80DF8CEF821}" sibTransId="{7AC9566E-D7D7-FF49-A1D7-879383E450F7}"/>
    <dgm:cxn modelId="{53135312-88A9-3C48-9AB1-A913CEF22A62}" type="presOf" srcId="{7F694E7C-5555-2E42-A0A4-EA2CF486DBE3}" destId="{F037BBE9-E62E-7543-BFF4-2170799318E9}" srcOrd="0" destOrd="0" presId="urn:microsoft.com/office/officeart/2005/8/layout/vList5"/>
    <dgm:cxn modelId="{B95F3E68-E845-8948-B319-3873385ECAEA}" srcId="{7F694E7C-5555-2E42-A0A4-EA2CF486DBE3}" destId="{E761D502-4D9B-5444-805C-63C1EF669064}" srcOrd="1" destOrd="0" parTransId="{7E8259A0-6B52-6D43-B250-05652FD1790E}" sibTransId="{F40AB239-E265-924C-8648-E5F3A4134D37}"/>
    <dgm:cxn modelId="{AA29DDAF-3065-F94E-936A-60CA5DC41BEF}" type="presOf" srcId="{788FBB4D-772A-7D40-9D46-E6DB13C89F88}" destId="{A3CBEC10-506E-5344-835F-4712650F9AD0}" srcOrd="0" destOrd="0" presId="urn:microsoft.com/office/officeart/2005/8/layout/vList5"/>
    <dgm:cxn modelId="{555E78C7-D0C4-DF4D-BF99-118C17850F07}" srcId="{D2A3C051-8953-6B4D-8B81-A84B5DD55976}" destId="{7F694E7C-5555-2E42-A0A4-EA2CF486DBE3}" srcOrd="0" destOrd="0" parTransId="{6F004B39-CD8D-7346-9B37-3D72ABFA81C0}" sibTransId="{2A80744E-F64E-B443-800D-E3B0E0421E76}"/>
    <dgm:cxn modelId="{88414D70-D3FC-6342-A712-C71791687D2A}" type="presParOf" srcId="{AF135134-241A-2E45-9F3A-6311FC3D3DBE}" destId="{4EEC3375-1217-334E-9067-320913FD1A4E}" srcOrd="0" destOrd="0" presId="urn:microsoft.com/office/officeart/2005/8/layout/vList5"/>
    <dgm:cxn modelId="{4551AF1F-D424-1347-8176-120DEFCCF49A}" type="presParOf" srcId="{4EEC3375-1217-334E-9067-320913FD1A4E}" destId="{F037BBE9-E62E-7543-BFF4-2170799318E9}" srcOrd="0" destOrd="0" presId="urn:microsoft.com/office/officeart/2005/8/layout/vList5"/>
    <dgm:cxn modelId="{6BF76AA6-0CEB-0640-B713-EE3BF100550A}" type="presParOf" srcId="{4EEC3375-1217-334E-9067-320913FD1A4E}" destId="{013F4D23-50E8-B64E-836E-6E3FE1EC0BF1}" srcOrd="1" destOrd="0" presId="urn:microsoft.com/office/officeart/2005/8/layout/vList5"/>
    <dgm:cxn modelId="{85292F91-8312-9446-9F27-1886730F0CA9}" type="presParOf" srcId="{AF135134-241A-2E45-9F3A-6311FC3D3DBE}" destId="{10E08D95-40E0-E743-8D61-BD7B2285BB3F}" srcOrd="1" destOrd="0" presId="urn:microsoft.com/office/officeart/2005/8/layout/vList5"/>
    <dgm:cxn modelId="{1A7519E1-4DCB-8F4F-82DA-DA9B472554EA}" type="presParOf" srcId="{AF135134-241A-2E45-9F3A-6311FC3D3DBE}" destId="{223566D7-2F39-974A-A6C5-61A7E83CB6F7}" srcOrd="2" destOrd="0" presId="urn:microsoft.com/office/officeart/2005/8/layout/vList5"/>
    <dgm:cxn modelId="{6EE1948B-CFB8-CC4F-BB11-254A1FA84F96}" type="presParOf" srcId="{223566D7-2F39-974A-A6C5-61A7E83CB6F7}" destId="{ED6A9EE7-8A00-B84D-8F6D-7186268330DC}" srcOrd="0" destOrd="0" presId="urn:microsoft.com/office/officeart/2005/8/layout/vList5"/>
    <dgm:cxn modelId="{7A46A6BF-AE4E-264F-856F-02CD52CE4C33}" type="presParOf" srcId="{223566D7-2F39-974A-A6C5-61A7E83CB6F7}" destId="{EF8030C5-0176-5740-889D-95B19CDA49C5}" srcOrd="1" destOrd="0" presId="urn:microsoft.com/office/officeart/2005/8/layout/vList5"/>
    <dgm:cxn modelId="{DB55693C-D01E-E647-80A1-1C2CBDFDB0CC}" type="presParOf" srcId="{AF135134-241A-2E45-9F3A-6311FC3D3DBE}" destId="{004E886B-2EB7-C846-B3C4-E45587B36DB5}" srcOrd="3" destOrd="0" presId="urn:microsoft.com/office/officeart/2005/8/layout/vList5"/>
    <dgm:cxn modelId="{AA8FAC3D-257F-6740-A961-E16DBA5BF29E}" type="presParOf" srcId="{AF135134-241A-2E45-9F3A-6311FC3D3DBE}" destId="{A7F9EA8D-ED1F-024F-90F4-FFD5D263CDDC}" srcOrd="4" destOrd="0" presId="urn:microsoft.com/office/officeart/2005/8/layout/vList5"/>
    <dgm:cxn modelId="{89A821F3-EC75-3546-B4C0-E9DA0012C9B1}" type="presParOf" srcId="{A7F9EA8D-ED1F-024F-90F4-FFD5D263CDDC}" destId="{A3CBEC10-506E-5344-835F-4712650F9AD0}" srcOrd="0" destOrd="0" presId="urn:microsoft.com/office/officeart/2005/8/layout/vList5"/>
    <dgm:cxn modelId="{B51821EE-7B27-8343-AF1D-6EF00011BB6A}" type="presParOf" srcId="{A7F9EA8D-ED1F-024F-90F4-FFD5D263CDDC}" destId="{D4FDEBE7-C37D-A844-A259-0B4310C5AEC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FB1E6E8-0DC1-6E44-A189-400F92AC6F58}" type="doc">
      <dgm:prSet loTypeId="urn:microsoft.com/office/officeart/2005/8/layout/vProcess5" loCatId="process" qsTypeId="urn:microsoft.com/office/officeart/2005/8/quickstyle/simple4" qsCatId="simple" csTypeId="urn:microsoft.com/office/officeart/2005/8/colors/colorful1#3" csCatId="colorful" phldr="1"/>
      <dgm:spPr/>
      <dgm:t>
        <a:bodyPr/>
        <a:lstStyle/>
        <a:p>
          <a:endParaRPr lang="en-US"/>
        </a:p>
      </dgm:t>
    </dgm:pt>
    <dgm:pt modelId="{8236FBE4-A4B0-6B42-B6F2-DC4B81BE8327}">
      <dgm:prSet custT="1"/>
      <dgm:spPr>
        <a:xfrm>
          <a:off x="0" y="-34342"/>
          <a:ext cx="5691377" cy="877824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 rtl="0"/>
          <a:r>
            <a:rPr lang="el-GR" sz="18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Ελαφρά νοητική αναπηρία</a:t>
          </a:r>
          <a:endParaRPr sz="18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D20D6CCD-3622-1F41-8F88-F41A3CA3096F}" type="parTrans" cxnId="{DDAA5125-5EDF-2D4C-AAF5-E385075B6762}">
      <dgm:prSet/>
      <dgm:spPr/>
      <dgm:t>
        <a:bodyPr/>
        <a:lstStyle/>
        <a:p>
          <a:endParaRPr lang="en-US"/>
        </a:p>
      </dgm:t>
    </dgm:pt>
    <dgm:pt modelId="{1EA3825F-D542-4A4F-AC73-BA0E0D07E0B2}" type="sibTrans" cxnId="{DDAA5125-5EDF-2D4C-AAF5-E385075B6762}">
      <dgm:prSet/>
      <dgm:spPr>
        <a:xfrm>
          <a:off x="5120792" y="606956"/>
          <a:ext cx="570585" cy="570585"/>
        </a:xfrm>
        <a:prstGeom prst="downArrow">
          <a:avLst>
            <a:gd name="adj1" fmla="val 55000"/>
            <a:gd name="adj2" fmla="val 45000"/>
          </a:avLst>
        </a:prstGeom>
        <a:solidFill>
          <a:srgbClr val="C0504D">
            <a:tint val="40000"/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C0504D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CAC141AD-E1AD-4D4F-B2C4-28884D076D33}">
      <dgm:prSet custT="1"/>
      <dgm:spPr>
        <a:xfrm>
          <a:off x="425005" y="965401"/>
          <a:ext cx="5691377" cy="877824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 rtl="0"/>
          <a:r>
            <a:rPr lang="el-GR" sz="18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Μέτρια νοητική αναπηρία</a:t>
          </a:r>
          <a:endParaRPr sz="18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692DEA12-2252-144E-B006-7B30B9F8CB0F}" type="parTrans" cxnId="{CB80501C-09F6-1147-A58E-6079C0CD4ECE}">
      <dgm:prSet/>
      <dgm:spPr/>
      <dgm:t>
        <a:bodyPr/>
        <a:lstStyle/>
        <a:p>
          <a:endParaRPr lang="en-US"/>
        </a:p>
      </dgm:t>
    </dgm:pt>
    <dgm:pt modelId="{AC256D49-524C-D543-8E9A-1AD5C866B460}" type="sibTrans" cxnId="{CB80501C-09F6-1147-A58E-6079C0CD4ECE}">
      <dgm:prSet/>
      <dgm:spPr>
        <a:xfrm>
          <a:off x="5545797" y="1606700"/>
          <a:ext cx="570585" cy="570585"/>
        </a:xfrm>
        <a:prstGeom prst="downArrow">
          <a:avLst>
            <a:gd name="adj1" fmla="val 55000"/>
            <a:gd name="adj2" fmla="val 45000"/>
          </a:avLst>
        </a:prstGeom>
        <a:solidFill>
          <a:srgbClr val="9BBB59">
            <a:tint val="40000"/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9BBB59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416298A9-C815-0044-91B9-D59C454C91F6}">
      <dgm:prSet custT="1"/>
      <dgm:spPr>
        <a:xfrm>
          <a:off x="850011" y="1965145"/>
          <a:ext cx="5691377" cy="877824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 rtl="0"/>
          <a:r>
            <a:rPr lang="el-GR" sz="18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Σοβαρή 	νοητική αναπηρία</a:t>
          </a:r>
          <a:endParaRPr sz="18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76D905CE-4330-E546-889E-04CA07D5495E}" type="parTrans" cxnId="{8F0EA526-1D7B-AE48-9900-976427237A95}">
      <dgm:prSet/>
      <dgm:spPr/>
      <dgm:t>
        <a:bodyPr/>
        <a:lstStyle/>
        <a:p>
          <a:endParaRPr lang="en-US"/>
        </a:p>
      </dgm:t>
    </dgm:pt>
    <dgm:pt modelId="{CB49FF4A-E8C2-BD4D-B0C3-5DA97540A416}" type="sibTrans" cxnId="{8F0EA526-1D7B-AE48-9900-976427237A95}">
      <dgm:prSet/>
      <dgm:spPr>
        <a:xfrm>
          <a:off x="5970803" y="2591814"/>
          <a:ext cx="570585" cy="570585"/>
        </a:xfrm>
        <a:prstGeom prst="downArrow">
          <a:avLst>
            <a:gd name="adj1" fmla="val 55000"/>
            <a:gd name="adj2" fmla="val 45000"/>
          </a:avLst>
        </a:prstGeom>
        <a:solidFill>
          <a:srgbClr val="8064A2">
            <a:tint val="40000"/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8064A2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96BF44A2-8D7C-604B-A2D5-5022954ABB0E}">
      <dgm:prSet custT="1"/>
      <dgm:spPr>
        <a:xfrm>
          <a:off x="1275016" y="2964889"/>
          <a:ext cx="5691377" cy="877824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 rtl="0"/>
          <a:r>
            <a:rPr lang="el-GR" sz="18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Βαριά νοητική αναπηρία</a:t>
          </a:r>
          <a:endParaRPr sz="18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61854472-4867-A747-8716-7ACC77D5CD85}" type="parTrans" cxnId="{CC7FA704-88F9-BD42-8BCD-268E55D22BE5}">
      <dgm:prSet/>
      <dgm:spPr/>
      <dgm:t>
        <a:bodyPr/>
        <a:lstStyle/>
        <a:p>
          <a:endParaRPr lang="en-US"/>
        </a:p>
      </dgm:t>
    </dgm:pt>
    <dgm:pt modelId="{6506640A-FB7A-AC48-82D8-C6DF830D4EC0}" type="sibTrans" cxnId="{CC7FA704-88F9-BD42-8BCD-268E55D22BE5}">
      <dgm:prSet/>
      <dgm:spPr>
        <a:xfrm>
          <a:off x="6395808" y="3601311"/>
          <a:ext cx="570585" cy="570585"/>
        </a:xfrm>
        <a:prstGeom prst="downArrow">
          <a:avLst>
            <a:gd name="adj1" fmla="val 55000"/>
            <a:gd name="adj2" fmla="val 45000"/>
          </a:avLst>
        </a:prstGeom>
        <a:solidFill>
          <a:srgbClr val="4BACC6">
            <a:tint val="40000"/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4BACC6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D702FE7D-A332-A447-A46F-4A7E9F4087A1}">
      <dgm:prSet custT="1"/>
      <dgm:spPr>
        <a:xfrm>
          <a:off x="1710977" y="3895947"/>
          <a:ext cx="5669466" cy="1015194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F7964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7964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 rtl="0"/>
          <a:r>
            <a:rPr lang="el-GR" sz="18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Απροσδιόριστη νοητική αναπηρία		</a:t>
          </a:r>
          <a:endParaRPr sz="18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126BCF7C-B1A4-A148-B7E7-4B23614B777F}" type="parTrans" cxnId="{ADFEC76E-0C5E-0948-A2D3-19D41EB4D050}">
      <dgm:prSet/>
      <dgm:spPr/>
      <dgm:t>
        <a:bodyPr/>
        <a:lstStyle/>
        <a:p>
          <a:endParaRPr lang="en-US"/>
        </a:p>
      </dgm:t>
    </dgm:pt>
    <dgm:pt modelId="{5194E590-619F-2543-ABC6-54F4569E2270}" type="sibTrans" cxnId="{ADFEC76E-0C5E-0948-A2D3-19D41EB4D050}">
      <dgm:prSet/>
      <dgm:spPr/>
      <dgm:t>
        <a:bodyPr/>
        <a:lstStyle/>
        <a:p>
          <a:endParaRPr lang="en-US"/>
        </a:p>
      </dgm:t>
    </dgm:pt>
    <dgm:pt modelId="{F4C3012A-FF4E-624C-89C5-6AE2EA0935EF}">
      <dgm:prSet custT="1"/>
      <dgm:spPr>
        <a:xfrm>
          <a:off x="0" y="-34342"/>
          <a:ext cx="5691377" cy="877824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el-GR" sz="16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Δ.Ν. 50-55 έως 70</a:t>
          </a:r>
          <a:endParaRPr lang="en-US" sz="16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C6A7150D-1063-6F4F-AA11-A43A966DB9B7}" type="parTrans" cxnId="{F5995400-F18D-9A41-8DFC-65820A0E7374}">
      <dgm:prSet/>
      <dgm:spPr/>
      <dgm:t>
        <a:bodyPr/>
        <a:lstStyle/>
        <a:p>
          <a:endParaRPr lang="en-US"/>
        </a:p>
      </dgm:t>
    </dgm:pt>
    <dgm:pt modelId="{105380C7-476C-C144-BD0F-717B870F2C76}" type="sibTrans" cxnId="{F5995400-F18D-9A41-8DFC-65820A0E7374}">
      <dgm:prSet/>
      <dgm:spPr/>
      <dgm:t>
        <a:bodyPr/>
        <a:lstStyle/>
        <a:p>
          <a:endParaRPr lang="en-US"/>
        </a:p>
      </dgm:t>
    </dgm:pt>
    <dgm:pt modelId="{F5CBD0B8-91B0-E047-A4D5-BF2546BE6994}">
      <dgm:prSet custT="1"/>
      <dgm:spPr>
        <a:xfrm>
          <a:off x="850011" y="1965145"/>
          <a:ext cx="5691377" cy="877824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el-GR" sz="16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Δ.Ν. 20-25 έως 35-40</a:t>
          </a:r>
          <a:endParaRPr lang="en-US" sz="16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D1BB1FED-A4C7-504E-AAFF-48FF5A3F43B0}" type="parTrans" cxnId="{A9C3820F-9728-334F-BCA6-9FA823796EB2}">
      <dgm:prSet/>
      <dgm:spPr/>
      <dgm:t>
        <a:bodyPr/>
        <a:lstStyle/>
        <a:p>
          <a:endParaRPr lang="en-US"/>
        </a:p>
      </dgm:t>
    </dgm:pt>
    <dgm:pt modelId="{ECF3B66B-F5FF-8C4A-8F68-4C26D537E420}" type="sibTrans" cxnId="{A9C3820F-9728-334F-BCA6-9FA823796EB2}">
      <dgm:prSet/>
      <dgm:spPr/>
      <dgm:t>
        <a:bodyPr/>
        <a:lstStyle/>
        <a:p>
          <a:endParaRPr lang="en-US"/>
        </a:p>
      </dgm:t>
    </dgm:pt>
    <dgm:pt modelId="{584CDABE-E506-DA40-9E81-CAE2E86958FA}">
      <dgm:prSet custT="1"/>
      <dgm:spPr>
        <a:xfrm>
          <a:off x="1710977" y="3895947"/>
          <a:ext cx="5669466" cy="1015194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F7964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7964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el-GR" sz="16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όταν υπάρχει ισχυρή υπόθεση για ύπαρξη νοητικής αναπηρίας, αλλά η νοημοσύνη του ατόμου δε μπορεί να μετρηθεί με τα σταθμισμένα τεστ</a:t>
          </a:r>
          <a:endParaRPr lang="en-US" sz="16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78139D16-A801-3043-8A27-6E45A600115A}" type="parTrans" cxnId="{52EA68E1-D6ED-8B42-AA8D-F5824E19D127}">
      <dgm:prSet/>
      <dgm:spPr/>
      <dgm:t>
        <a:bodyPr/>
        <a:lstStyle/>
        <a:p>
          <a:endParaRPr lang="en-US"/>
        </a:p>
      </dgm:t>
    </dgm:pt>
    <dgm:pt modelId="{7B05F510-93CA-EB41-A766-42C162BAFEB8}" type="sibTrans" cxnId="{52EA68E1-D6ED-8B42-AA8D-F5824E19D127}">
      <dgm:prSet/>
      <dgm:spPr/>
      <dgm:t>
        <a:bodyPr/>
        <a:lstStyle/>
        <a:p>
          <a:endParaRPr lang="en-US"/>
        </a:p>
      </dgm:t>
    </dgm:pt>
    <dgm:pt modelId="{BA3A3C86-56C6-6345-95E6-16904301D6ED}">
      <dgm:prSet custT="1"/>
      <dgm:spPr>
        <a:xfrm>
          <a:off x="1275016" y="2964889"/>
          <a:ext cx="5691377" cy="877824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 rtl="0"/>
          <a:r>
            <a:rPr lang="el-GR" sz="16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Δ.Ν. κάτω από 20-25</a:t>
          </a:r>
          <a:endParaRPr sz="16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B8987539-2F36-F244-9E77-51EC91CEAAD6}" type="sibTrans" cxnId="{1A0AB8E3-57D6-FF4A-9A7E-F8177418CE46}">
      <dgm:prSet/>
      <dgm:spPr/>
      <dgm:t>
        <a:bodyPr/>
        <a:lstStyle/>
        <a:p>
          <a:endParaRPr lang="en-US"/>
        </a:p>
      </dgm:t>
    </dgm:pt>
    <dgm:pt modelId="{4BDB4126-5BEF-B84A-8DCB-BA5B500BE3AA}" type="parTrans" cxnId="{1A0AB8E3-57D6-FF4A-9A7E-F8177418CE46}">
      <dgm:prSet/>
      <dgm:spPr/>
      <dgm:t>
        <a:bodyPr/>
        <a:lstStyle/>
        <a:p>
          <a:endParaRPr lang="en-US"/>
        </a:p>
      </dgm:t>
    </dgm:pt>
    <dgm:pt modelId="{9DB80EFA-8F76-8543-A570-D2B4155C1AD4}">
      <dgm:prSet custT="1"/>
      <dgm:spPr>
        <a:xfrm>
          <a:off x="425005" y="965401"/>
          <a:ext cx="5691377" cy="877824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 rtl="0"/>
          <a:r>
            <a:rPr lang="el-GR" sz="16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Δ.Ν. 35-40 έως 50-55</a:t>
          </a:r>
          <a:endParaRPr sz="16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E9CA077E-CBC3-734D-9D20-FFE73DA22BC5}" type="sibTrans" cxnId="{A80406F2-F9DE-EA42-A87D-EC5FB639983E}">
      <dgm:prSet/>
      <dgm:spPr/>
      <dgm:t>
        <a:bodyPr/>
        <a:lstStyle/>
        <a:p>
          <a:endParaRPr lang="en-US"/>
        </a:p>
      </dgm:t>
    </dgm:pt>
    <dgm:pt modelId="{7AD85037-E2F1-794B-9C5B-7CCECA2EF41D}" type="parTrans" cxnId="{A80406F2-F9DE-EA42-A87D-EC5FB639983E}">
      <dgm:prSet/>
      <dgm:spPr/>
      <dgm:t>
        <a:bodyPr/>
        <a:lstStyle/>
        <a:p>
          <a:endParaRPr lang="en-US"/>
        </a:p>
      </dgm:t>
    </dgm:pt>
    <dgm:pt modelId="{B6F708E9-BA5A-434C-8AED-5113B895C7D2}" type="pres">
      <dgm:prSet presAssocID="{4FB1E6E8-0DC1-6E44-A189-400F92AC6F58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3EEC151-89AF-BC4B-B211-043BD80C099B}" type="pres">
      <dgm:prSet presAssocID="{4FB1E6E8-0DC1-6E44-A189-400F92AC6F58}" presName="dummyMaxCanvas" presStyleCnt="0">
        <dgm:presLayoutVars/>
      </dgm:prSet>
      <dgm:spPr/>
    </dgm:pt>
    <dgm:pt modelId="{8F0CC835-1AF0-C04D-8D1F-2F306790B283}" type="pres">
      <dgm:prSet presAssocID="{4FB1E6E8-0DC1-6E44-A189-400F92AC6F58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D16714-CA55-8044-A27B-C0808F94CBE8}" type="pres">
      <dgm:prSet presAssocID="{4FB1E6E8-0DC1-6E44-A189-400F92AC6F58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D978C8-9FF1-3447-B786-15CCD8C09101}" type="pres">
      <dgm:prSet presAssocID="{4FB1E6E8-0DC1-6E44-A189-400F92AC6F58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1AA0A2-5079-F344-A4C9-05891AA3ADA3}" type="pres">
      <dgm:prSet presAssocID="{4FB1E6E8-0DC1-6E44-A189-400F92AC6F58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4C6302-4B6A-314C-BCC4-F4CD81AA05B9}" type="pres">
      <dgm:prSet presAssocID="{4FB1E6E8-0DC1-6E44-A189-400F92AC6F58}" presName="FiveNodes_5" presStyleLbl="node1" presStyleIdx="4" presStyleCnt="5" custScaleX="99615" custScaleY="11564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9A3C36-E123-CA4D-95E7-F0CB58D2D565}" type="pres">
      <dgm:prSet presAssocID="{4FB1E6E8-0DC1-6E44-A189-400F92AC6F58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833D3C-EE9A-8F4F-8A58-1711D8743165}" type="pres">
      <dgm:prSet presAssocID="{4FB1E6E8-0DC1-6E44-A189-400F92AC6F58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57953C-8C22-B84A-99DD-C1553A39EA57}" type="pres">
      <dgm:prSet presAssocID="{4FB1E6E8-0DC1-6E44-A189-400F92AC6F58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4EF923-C555-0E46-84AE-503C176E9F88}" type="pres">
      <dgm:prSet presAssocID="{4FB1E6E8-0DC1-6E44-A189-400F92AC6F58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500C01-404F-BA42-B7CF-2CD72FE7E50E}" type="pres">
      <dgm:prSet presAssocID="{4FB1E6E8-0DC1-6E44-A189-400F92AC6F58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AE1C5C-FA4F-F64F-88B7-82655B2062FE}" type="pres">
      <dgm:prSet presAssocID="{4FB1E6E8-0DC1-6E44-A189-400F92AC6F58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2CBF7E-809D-F943-A41D-77D889B7DD71}" type="pres">
      <dgm:prSet presAssocID="{4FB1E6E8-0DC1-6E44-A189-400F92AC6F58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FEA468-05E8-5F46-8434-6DF30044D6EE}" type="pres">
      <dgm:prSet presAssocID="{4FB1E6E8-0DC1-6E44-A189-400F92AC6F58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AD6DA6-61EC-F44D-8474-AC52EBF2AA3E}" type="pres">
      <dgm:prSet presAssocID="{4FB1E6E8-0DC1-6E44-A189-400F92AC6F58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2EA68E1-D6ED-8B42-AA8D-F5824E19D127}" srcId="{D702FE7D-A332-A447-A46F-4A7E9F4087A1}" destId="{584CDABE-E506-DA40-9E81-CAE2E86958FA}" srcOrd="0" destOrd="0" parTransId="{78139D16-A801-3043-8A27-6E45A600115A}" sibTransId="{7B05F510-93CA-EB41-A766-42C162BAFEB8}"/>
    <dgm:cxn modelId="{6498FF6A-38C9-3B46-9D44-06714B0B45AC}" type="presOf" srcId="{CAC141AD-E1AD-4D4F-B2C4-28884D076D33}" destId="{BED16714-CA55-8044-A27B-C0808F94CBE8}" srcOrd="0" destOrd="0" presId="urn:microsoft.com/office/officeart/2005/8/layout/vProcess5"/>
    <dgm:cxn modelId="{91BCF132-E496-B44C-A225-EA7C051949EC}" type="presOf" srcId="{6506640A-FB7A-AC48-82D8-C6DF830D4EC0}" destId="{E74EF923-C555-0E46-84AE-503C176E9F88}" srcOrd="0" destOrd="0" presId="urn:microsoft.com/office/officeart/2005/8/layout/vProcess5"/>
    <dgm:cxn modelId="{93057779-A61A-8F41-83B3-10EF0B4B502E}" type="presOf" srcId="{F5CBD0B8-91B0-E047-A4D5-BF2546BE6994}" destId="{752CBF7E-809D-F943-A41D-77D889B7DD71}" srcOrd="1" destOrd="1" presId="urn:microsoft.com/office/officeart/2005/8/layout/vProcess5"/>
    <dgm:cxn modelId="{CB80501C-09F6-1147-A58E-6079C0CD4ECE}" srcId="{4FB1E6E8-0DC1-6E44-A189-400F92AC6F58}" destId="{CAC141AD-E1AD-4D4F-B2C4-28884D076D33}" srcOrd="1" destOrd="0" parTransId="{692DEA12-2252-144E-B006-7B30B9F8CB0F}" sibTransId="{AC256D49-524C-D543-8E9A-1AD5C866B460}"/>
    <dgm:cxn modelId="{ABB89AEE-B0F0-414D-8798-959D2826AD9D}" type="presOf" srcId="{CAC141AD-E1AD-4D4F-B2C4-28884D076D33}" destId="{B2AE1C5C-FA4F-F64F-88B7-82655B2062FE}" srcOrd="1" destOrd="0" presId="urn:microsoft.com/office/officeart/2005/8/layout/vProcess5"/>
    <dgm:cxn modelId="{2164E62B-AD1C-D240-A105-799C51385144}" type="presOf" srcId="{F4C3012A-FF4E-624C-89C5-6AE2EA0935EF}" destId="{3A500C01-404F-BA42-B7CF-2CD72FE7E50E}" srcOrd="1" destOrd="1" presId="urn:microsoft.com/office/officeart/2005/8/layout/vProcess5"/>
    <dgm:cxn modelId="{0C18C6EE-587F-DC40-81E5-52C39A06D8B9}" type="presOf" srcId="{416298A9-C815-0044-91B9-D59C454C91F6}" destId="{BED978C8-9FF1-3447-B786-15CCD8C09101}" srcOrd="0" destOrd="0" presId="urn:microsoft.com/office/officeart/2005/8/layout/vProcess5"/>
    <dgm:cxn modelId="{9F3E757B-E07E-BC49-9511-B62B4D188C6E}" type="presOf" srcId="{F4C3012A-FF4E-624C-89C5-6AE2EA0935EF}" destId="{8F0CC835-1AF0-C04D-8D1F-2F306790B283}" srcOrd="0" destOrd="1" presId="urn:microsoft.com/office/officeart/2005/8/layout/vProcess5"/>
    <dgm:cxn modelId="{ADFEC76E-0C5E-0948-A2D3-19D41EB4D050}" srcId="{4FB1E6E8-0DC1-6E44-A189-400F92AC6F58}" destId="{D702FE7D-A332-A447-A46F-4A7E9F4087A1}" srcOrd="4" destOrd="0" parTransId="{126BCF7C-B1A4-A148-B7E7-4B23614B777F}" sibTransId="{5194E590-619F-2543-ABC6-54F4569E2270}"/>
    <dgm:cxn modelId="{CC7FA704-88F9-BD42-8BCD-268E55D22BE5}" srcId="{4FB1E6E8-0DC1-6E44-A189-400F92AC6F58}" destId="{96BF44A2-8D7C-604B-A2D5-5022954ABB0E}" srcOrd="3" destOrd="0" parTransId="{61854472-4867-A747-8716-7ACC77D5CD85}" sibTransId="{6506640A-FB7A-AC48-82D8-C6DF830D4EC0}"/>
    <dgm:cxn modelId="{A9C3820F-9728-334F-BCA6-9FA823796EB2}" srcId="{416298A9-C815-0044-91B9-D59C454C91F6}" destId="{F5CBD0B8-91B0-E047-A4D5-BF2546BE6994}" srcOrd="0" destOrd="0" parTransId="{D1BB1FED-A4C7-504E-AAFF-48FF5A3F43B0}" sibTransId="{ECF3B66B-F5FF-8C4A-8F68-4C26D537E420}"/>
    <dgm:cxn modelId="{F3884174-EE7E-AF46-83F7-95D1F4D81F51}" type="presOf" srcId="{F5CBD0B8-91B0-E047-A4D5-BF2546BE6994}" destId="{BED978C8-9FF1-3447-B786-15CCD8C09101}" srcOrd="0" destOrd="1" presId="urn:microsoft.com/office/officeart/2005/8/layout/vProcess5"/>
    <dgm:cxn modelId="{9B6E05D4-5297-EC45-9A6D-8AA5153B1336}" type="presOf" srcId="{9DB80EFA-8F76-8543-A570-D2B4155C1AD4}" destId="{B2AE1C5C-FA4F-F64F-88B7-82655B2062FE}" srcOrd="1" destOrd="1" presId="urn:microsoft.com/office/officeart/2005/8/layout/vProcess5"/>
    <dgm:cxn modelId="{DDAA5125-5EDF-2D4C-AAF5-E385075B6762}" srcId="{4FB1E6E8-0DC1-6E44-A189-400F92AC6F58}" destId="{8236FBE4-A4B0-6B42-B6F2-DC4B81BE8327}" srcOrd="0" destOrd="0" parTransId="{D20D6CCD-3622-1F41-8F88-F41A3CA3096F}" sibTransId="{1EA3825F-D542-4A4F-AC73-BA0E0D07E0B2}"/>
    <dgm:cxn modelId="{1A0AB8E3-57D6-FF4A-9A7E-F8177418CE46}" srcId="{96BF44A2-8D7C-604B-A2D5-5022954ABB0E}" destId="{BA3A3C86-56C6-6345-95E6-16904301D6ED}" srcOrd="0" destOrd="0" parTransId="{4BDB4126-5BEF-B84A-8DCB-BA5B500BE3AA}" sibTransId="{B8987539-2F36-F244-9E77-51EC91CEAAD6}"/>
    <dgm:cxn modelId="{ACEB13F4-BC5D-A346-A278-F0F4D34EE636}" type="presOf" srcId="{584CDABE-E506-DA40-9E81-CAE2E86958FA}" destId="{644C6302-4B6A-314C-BCC4-F4CD81AA05B9}" srcOrd="0" destOrd="1" presId="urn:microsoft.com/office/officeart/2005/8/layout/vProcess5"/>
    <dgm:cxn modelId="{959F4D5F-B349-2F4F-BA6F-6F75D786EE11}" type="presOf" srcId="{BA3A3C86-56C6-6345-95E6-16904301D6ED}" destId="{F5FEA468-05E8-5F46-8434-6DF30044D6EE}" srcOrd="1" destOrd="1" presId="urn:microsoft.com/office/officeart/2005/8/layout/vProcess5"/>
    <dgm:cxn modelId="{806A0C95-E529-7741-85B9-1CEA2394E914}" type="presOf" srcId="{BA3A3C86-56C6-6345-95E6-16904301D6ED}" destId="{C51AA0A2-5079-F344-A4C9-05891AA3ADA3}" srcOrd="0" destOrd="1" presId="urn:microsoft.com/office/officeart/2005/8/layout/vProcess5"/>
    <dgm:cxn modelId="{A6F977E6-9B68-134F-8228-67A464E57010}" type="presOf" srcId="{8236FBE4-A4B0-6B42-B6F2-DC4B81BE8327}" destId="{3A500C01-404F-BA42-B7CF-2CD72FE7E50E}" srcOrd="1" destOrd="0" presId="urn:microsoft.com/office/officeart/2005/8/layout/vProcess5"/>
    <dgm:cxn modelId="{8B09D5F9-BCF7-8143-80D1-4B843F28298B}" type="presOf" srcId="{96BF44A2-8D7C-604B-A2D5-5022954ABB0E}" destId="{F5FEA468-05E8-5F46-8434-6DF30044D6EE}" srcOrd="1" destOrd="0" presId="urn:microsoft.com/office/officeart/2005/8/layout/vProcess5"/>
    <dgm:cxn modelId="{A80406F2-F9DE-EA42-A87D-EC5FB639983E}" srcId="{CAC141AD-E1AD-4D4F-B2C4-28884D076D33}" destId="{9DB80EFA-8F76-8543-A570-D2B4155C1AD4}" srcOrd="0" destOrd="0" parTransId="{7AD85037-E2F1-794B-9C5B-7CCECA2EF41D}" sibTransId="{E9CA077E-CBC3-734D-9D20-FFE73DA22BC5}"/>
    <dgm:cxn modelId="{F5995400-F18D-9A41-8DFC-65820A0E7374}" srcId="{8236FBE4-A4B0-6B42-B6F2-DC4B81BE8327}" destId="{F4C3012A-FF4E-624C-89C5-6AE2EA0935EF}" srcOrd="0" destOrd="0" parTransId="{C6A7150D-1063-6F4F-AA11-A43A966DB9B7}" sibTransId="{105380C7-476C-C144-BD0F-717B870F2C76}"/>
    <dgm:cxn modelId="{DF34E713-9994-4D40-A388-8CEDEC94B84E}" type="presOf" srcId="{CB49FF4A-E8C2-BD4D-B0C3-5DA97540A416}" destId="{6557953C-8C22-B84A-99DD-C1553A39EA57}" srcOrd="0" destOrd="0" presId="urn:microsoft.com/office/officeart/2005/8/layout/vProcess5"/>
    <dgm:cxn modelId="{3EFF6F88-8D56-4C4C-8A9C-BD65D2D99DE3}" type="presOf" srcId="{416298A9-C815-0044-91B9-D59C454C91F6}" destId="{752CBF7E-809D-F943-A41D-77D889B7DD71}" srcOrd="1" destOrd="0" presId="urn:microsoft.com/office/officeart/2005/8/layout/vProcess5"/>
    <dgm:cxn modelId="{80D6BD24-8FEB-424D-8D8F-70D2822305B4}" type="presOf" srcId="{4FB1E6E8-0DC1-6E44-A189-400F92AC6F58}" destId="{B6F708E9-BA5A-434C-8AED-5113B895C7D2}" srcOrd="0" destOrd="0" presId="urn:microsoft.com/office/officeart/2005/8/layout/vProcess5"/>
    <dgm:cxn modelId="{3CBEE585-50B9-CA47-996D-8B95885D9EE1}" type="presOf" srcId="{AC256D49-524C-D543-8E9A-1AD5C866B460}" destId="{61833D3C-EE9A-8F4F-8A58-1711D8743165}" srcOrd="0" destOrd="0" presId="urn:microsoft.com/office/officeart/2005/8/layout/vProcess5"/>
    <dgm:cxn modelId="{E34C806C-3BF9-AA40-88E9-F1889EA6034E}" type="presOf" srcId="{9DB80EFA-8F76-8543-A570-D2B4155C1AD4}" destId="{BED16714-CA55-8044-A27B-C0808F94CBE8}" srcOrd="0" destOrd="1" presId="urn:microsoft.com/office/officeart/2005/8/layout/vProcess5"/>
    <dgm:cxn modelId="{0B37584F-AC13-564D-A1CD-6B6AFEFF345C}" type="presOf" srcId="{1EA3825F-D542-4A4F-AC73-BA0E0D07E0B2}" destId="{E09A3C36-E123-CA4D-95E7-F0CB58D2D565}" srcOrd="0" destOrd="0" presId="urn:microsoft.com/office/officeart/2005/8/layout/vProcess5"/>
    <dgm:cxn modelId="{AF81B10B-69E8-9546-9C27-CF0B939632AB}" type="presOf" srcId="{D702FE7D-A332-A447-A46F-4A7E9F4087A1}" destId="{60AD6DA6-61EC-F44D-8474-AC52EBF2AA3E}" srcOrd="1" destOrd="0" presId="urn:microsoft.com/office/officeart/2005/8/layout/vProcess5"/>
    <dgm:cxn modelId="{0B5D18A7-6DCC-CE41-95B6-8A3BBA1F2165}" type="presOf" srcId="{8236FBE4-A4B0-6B42-B6F2-DC4B81BE8327}" destId="{8F0CC835-1AF0-C04D-8D1F-2F306790B283}" srcOrd="0" destOrd="0" presId="urn:microsoft.com/office/officeart/2005/8/layout/vProcess5"/>
    <dgm:cxn modelId="{292350F0-2F94-0A40-B3C9-CE560702F3AB}" type="presOf" srcId="{96BF44A2-8D7C-604B-A2D5-5022954ABB0E}" destId="{C51AA0A2-5079-F344-A4C9-05891AA3ADA3}" srcOrd="0" destOrd="0" presId="urn:microsoft.com/office/officeart/2005/8/layout/vProcess5"/>
    <dgm:cxn modelId="{BCDA24A2-A60B-6E42-9C60-DA8BF53D33F7}" type="presOf" srcId="{D702FE7D-A332-A447-A46F-4A7E9F4087A1}" destId="{644C6302-4B6A-314C-BCC4-F4CD81AA05B9}" srcOrd="0" destOrd="0" presId="urn:microsoft.com/office/officeart/2005/8/layout/vProcess5"/>
    <dgm:cxn modelId="{8F0EA526-1D7B-AE48-9900-976427237A95}" srcId="{4FB1E6E8-0DC1-6E44-A189-400F92AC6F58}" destId="{416298A9-C815-0044-91B9-D59C454C91F6}" srcOrd="2" destOrd="0" parTransId="{76D905CE-4330-E546-889E-04CA07D5495E}" sibTransId="{CB49FF4A-E8C2-BD4D-B0C3-5DA97540A416}"/>
    <dgm:cxn modelId="{9AA09D5A-0BA0-394E-BCA2-5805A4012EB2}" type="presOf" srcId="{584CDABE-E506-DA40-9E81-CAE2E86958FA}" destId="{60AD6DA6-61EC-F44D-8474-AC52EBF2AA3E}" srcOrd="1" destOrd="1" presId="urn:microsoft.com/office/officeart/2005/8/layout/vProcess5"/>
    <dgm:cxn modelId="{62913C1F-A447-C947-A616-2B84DE26EACA}" type="presParOf" srcId="{B6F708E9-BA5A-434C-8AED-5113B895C7D2}" destId="{93EEC151-89AF-BC4B-B211-043BD80C099B}" srcOrd="0" destOrd="0" presId="urn:microsoft.com/office/officeart/2005/8/layout/vProcess5"/>
    <dgm:cxn modelId="{33BB72BD-CC5E-934F-B3BB-65E0D9FC6CDF}" type="presParOf" srcId="{B6F708E9-BA5A-434C-8AED-5113B895C7D2}" destId="{8F0CC835-1AF0-C04D-8D1F-2F306790B283}" srcOrd="1" destOrd="0" presId="urn:microsoft.com/office/officeart/2005/8/layout/vProcess5"/>
    <dgm:cxn modelId="{295E03B7-0318-C241-A5C5-BE45B11E4FE0}" type="presParOf" srcId="{B6F708E9-BA5A-434C-8AED-5113B895C7D2}" destId="{BED16714-CA55-8044-A27B-C0808F94CBE8}" srcOrd="2" destOrd="0" presId="urn:microsoft.com/office/officeart/2005/8/layout/vProcess5"/>
    <dgm:cxn modelId="{96C646B6-9A32-7C4B-8FFC-963947FD4062}" type="presParOf" srcId="{B6F708E9-BA5A-434C-8AED-5113B895C7D2}" destId="{BED978C8-9FF1-3447-B786-15CCD8C09101}" srcOrd="3" destOrd="0" presId="urn:microsoft.com/office/officeart/2005/8/layout/vProcess5"/>
    <dgm:cxn modelId="{080DC75A-46A4-264A-BCFA-435BFE29C7CB}" type="presParOf" srcId="{B6F708E9-BA5A-434C-8AED-5113B895C7D2}" destId="{C51AA0A2-5079-F344-A4C9-05891AA3ADA3}" srcOrd="4" destOrd="0" presId="urn:microsoft.com/office/officeart/2005/8/layout/vProcess5"/>
    <dgm:cxn modelId="{4C61B605-71A4-2F49-AF2A-FF133A78E42C}" type="presParOf" srcId="{B6F708E9-BA5A-434C-8AED-5113B895C7D2}" destId="{644C6302-4B6A-314C-BCC4-F4CD81AA05B9}" srcOrd="5" destOrd="0" presId="urn:microsoft.com/office/officeart/2005/8/layout/vProcess5"/>
    <dgm:cxn modelId="{47D28D1B-9C22-A44D-9E0D-76EEADA889E6}" type="presParOf" srcId="{B6F708E9-BA5A-434C-8AED-5113B895C7D2}" destId="{E09A3C36-E123-CA4D-95E7-F0CB58D2D565}" srcOrd="6" destOrd="0" presId="urn:microsoft.com/office/officeart/2005/8/layout/vProcess5"/>
    <dgm:cxn modelId="{CFEC74FE-4709-D640-824A-A8BD4430BCD5}" type="presParOf" srcId="{B6F708E9-BA5A-434C-8AED-5113B895C7D2}" destId="{61833D3C-EE9A-8F4F-8A58-1711D8743165}" srcOrd="7" destOrd="0" presId="urn:microsoft.com/office/officeart/2005/8/layout/vProcess5"/>
    <dgm:cxn modelId="{B422F4D4-820E-3C45-A623-9A9CAA7CCD18}" type="presParOf" srcId="{B6F708E9-BA5A-434C-8AED-5113B895C7D2}" destId="{6557953C-8C22-B84A-99DD-C1553A39EA57}" srcOrd="8" destOrd="0" presId="urn:microsoft.com/office/officeart/2005/8/layout/vProcess5"/>
    <dgm:cxn modelId="{16CFB246-A3CF-4B4C-8B68-4D1A51BDB55D}" type="presParOf" srcId="{B6F708E9-BA5A-434C-8AED-5113B895C7D2}" destId="{E74EF923-C555-0E46-84AE-503C176E9F88}" srcOrd="9" destOrd="0" presId="urn:microsoft.com/office/officeart/2005/8/layout/vProcess5"/>
    <dgm:cxn modelId="{9BE96DBE-6F2D-2F4B-8A19-41506FDC89C4}" type="presParOf" srcId="{B6F708E9-BA5A-434C-8AED-5113B895C7D2}" destId="{3A500C01-404F-BA42-B7CF-2CD72FE7E50E}" srcOrd="10" destOrd="0" presId="urn:microsoft.com/office/officeart/2005/8/layout/vProcess5"/>
    <dgm:cxn modelId="{CA70061D-4F3D-C94F-B61B-4D553123020F}" type="presParOf" srcId="{B6F708E9-BA5A-434C-8AED-5113B895C7D2}" destId="{B2AE1C5C-FA4F-F64F-88B7-82655B2062FE}" srcOrd="11" destOrd="0" presId="urn:microsoft.com/office/officeart/2005/8/layout/vProcess5"/>
    <dgm:cxn modelId="{A2693A89-3A8D-C54E-915A-E82D92228213}" type="presParOf" srcId="{B6F708E9-BA5A-434C-8AED-5113B895C7D2}" destId="{752CBF7E-809D-F943-A41D-77D889B7DD71}" srcOrd="12" destOrd="0" presId="urn:microsoft.com/office/officeart/2005/8/layout/vProcess5"/>
    <dgm:cxn modelId="{839D184B-226E-2B4E-80E1-625385563785}" type="presParOf" srcId="{B6F708E9-BA5A-434C-8AED-5113B895C7D2}" destId="{F5FEA468-05E8-5F46-8434-6DF30044D6EE}" srcOrd="13" destOrd="0" presId="urn:microsoft.com/office/officeart/2005/8/layout/vProcess5"/>
    <dgm:cxn modelId="{DA536DA2-FD4A-CE47-888E-F7034B0586CB}" type="presParOf" srcId="{B6F708E9-BA5A-434C-8AED-5113B895C7D2}" destId="{60AD6DA6-61EC-F44D-8474-AC52EBF2AA3E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3F4D23-50E8-B64E-836E-6E3FE1EC0BF1}">
      <dsp:nvSpPr>
        <dsp:cNvPr id="0" name=""/>
        <dsp:cNvSpPr/>
      </dsp:nvSpPr>
      <dsp:spPr>
        <a:xfrm rot="5400000">
          <a:off x="4116073" y="-1467696"/>
          <a:ext cx="1198364" cy="4437888"/>
        </a:xfrm>
        <a:prstGeom prst="round2SameRect">
          <a:avLst/>
        </a:prstGeom>
        <a:solidFill>
          <a:srgbClr val="C0504D">
            <a:tint val="40000"/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C0504D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6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Χρωμοσωμικές ανωμαλίες</a:t>
          </a:r>
          <a:endParaRPr lang="en-US" sz="16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6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Ασθένειες – τραυματισμός εγκύου</a:t>
          </a:r>
          <a:endParaRPr lang="en-US" sz="16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6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Κακή διατροφή και κάπνισμα</a:t>
          </a:r>
          <a:endParaRPr lang="en-US" sz="16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 rot="-5400000">
        <a:off x="2496312" y="210564"/>
        <a:ext cx="4379389" cy="1081366"/>
      </dsp:txXfrm>
    </dsp:sp>
    <dsp:sp modelId="{F037BBE9-E62E-7543-BFF4-2170799318E9}">
      <dsp:nvSpPr>
        <dsp:cNvPr id="0" name=""/>
        <dsp:cNvSpPr/>
      </dsp:nvSpPr>
      <dsp:spPr>
        <a:xfrm>
          <a:off x="0" y="2269"/>
          <a:ext cx="2496312" cy="1497955"/>
        </a:xfrm>
        <a:prstGeom prst="roundRect">
          <a:avLst/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4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Προγεννητικές αιτίες</a:t>
          </a:r>
          <a:endParaRPr lang="en-US" sz="24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73124" y="75393"/>
        <a:ext cx="2350064" cy="1351707"/>
      </dsp:txXfrm>
    </dsp:sp>
    <dsp:sp modelId="{EF8030C5-0176-5740-889D-95B19CDA49C5}">
      <dsp:nvSpPr>
        <dsp:cNvPr id="0" name=""/>
        <dsp:cNvSpPr/>
      </dsp:nvSpPr>
      <dsp:spPr>
        <a:xfrm rot="5400000">
          <a:off x="4116073" y="105156"/>
          <a:ext cx="1198364" cy="4437888"/>
        </a:xfrm>
        <a:prstGeom prst="round2SameRect">
          <a:avLst/>
        </a:prstGeom>
        <a:solidFill>
          <a:srgbClr val="9BBB59">
            <a:tint val="40000"/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9BBB59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600" kern="120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Ανοξία</a:t>
          </a:r>
          <a:endParaRPr lang="en-US" sz="16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600" kern="120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Τραυματισμοί </a:t>
          </a:r>
          <a:endParaRPr lang="el-GR" sz="16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600" kern="120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Αιμορραγία του εγκεφάλου</a:t>
          </a:r>
          <a:endParaRPr lang="el-GR" sz="16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600" kern="120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Πρόωρη γέννηση</a:t>
          </a:r>
          <a:endParaRPr lang="el-GR" sz="16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 rot="-5400000">
        <a:off x="2496312" y="1783417"/>
        <a:ext cx="4379389" cy="1081366"/>
      </dsp:txXfrm>
    </dsp:sp>
    <dsp:sp modelId="{ED6A9EE7-8A00-B84D-8F6D-7186268330DC}">
      <dsp:nvSpPr>
        <dsp:cNvPr id="0" name=""/>
        <dsp:cNvSpPr/>
      </dsp:nvSpPr>
      <dsp:spPr>
        <a:xfrm>
          <a:off x="0" y="1575122"/>
          <a:ext cx="2496312" cy="1497955"/>
        </a:xfrm>
        <a:prstGeom prst="roundRect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4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Περιγεννητικές αιτίες</a:t>
          </a:r>
          <a:endParaRPr lang="en-US" sz="24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73124" y="1648246"/>
        <a:ext cx="2350064" cy="1351707"/>
      </dsp:txXfrm>
    </dsp:sp>
    <dsp:sp modelId="{D4FDEBE7-C37D-A844-A259-0B4310C5AECD}">
      <dsp:nvSpPr>
        <dsp:cNvPr id="0" name=""/>
        <dsp:cNvSpPr/>
      </dsp:nvSpPr>
      <dsp:spPr>
        <a:xfrm rot="5400000">
          <a:off x="4116073" y="1678008"/>
          <a:ext cx="1198364" cy="4437888"/>
        </a:xfrm>
        <a:prstGeom prst="round2SameRect">
          <a:avLst/>
        </a:prstGeom>
        <a:solidFill>
          <a:srgbClr val="8064A2">
            <a:tint val="40000"/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8064A2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600" kern="120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Μολυσματικές ασθένειες </a:t>
          </a:r>
          <a:endParaRPr lang="en-US" sz="16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600" kern="120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Ατυχήματα</a:t>
          </a:r>
          <a:endParaRPr lang="el-GR" sz="16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600" kern="120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Υψηλός πυρετός</a:t>
          </a:r>
          <a:endParaRPr lang="el-GR" sz="16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600" kern="120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Ψυχοκοινωνικοί παράγοντες </a:t>
          </a:r>
          <a:endParaRPr lang="en-US" sz="16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 rot="-5400000">
        <a:off x="2496312" y="3356269"/>
        <a:ext cx="4379389" cy="1081366"/>
      </dsp:txXfrm>
    </dsp:sp>
    <dsp:sp modelId="{A3CBEC10-506E-5344-835F-4712650F9AD0}">
      <dsp:nvSpPr>
        <dsp:cNvPr id="0" name=""/>
        <dsp:cNvSpPr/>
      </dsp:nvSpPr>
      <dsp:spPr>
        <a:xfrm>
          <a:off x="0" y="3147975"/>
          <a:ext cx="2496312" cy="1497955"/>
        </a:xfrm>
        <a:prstGeom prst="roundRect">
          <a:avLst/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4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Μεταγεννητικές αιτίες</a:t>
          </a:r>
          <a:endParaRPr lang="en-US" sz="24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73124" y="3221099"/>
        <a:ext cx="2350064" cy="135170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0CC835-1AF0-C04D-8D1F-2F306790B283}">
      <dsp:nvSpPr>
        <dsp:cNvPr id="0" name=""/>
        <dsp:cNvSpPr/>
      </dsp:nvSpPr>
      <dsp:spPr>
        <a:xfrm>
          <a:off x="0" y="-34342"/>
          <a:ext cx="5691377" cy="877824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Ελαφρά νοητική αναπηρία</a:t>
          </a:r>
          <a:endParaRPr sz="18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6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Δ.Ν. 50-55 έως 70</a:t>
          </a:r>
          <a:endParaRPr lang="en-US" sz="16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25711" y="-8631"/>
        <a:ext cx="4641431" cy="826402"/>
      </dsp:txXfrm>
    </dsp:sp>
    <dsp:sp modelId="{BED16714-CA55-8044-A27B-C0808F94CBE8}">
      <dsp:nvSpPr>
        <dsp:cNvPr id="0" name=""/>
        <dsp:cNvSpPr/>
      </dsp:nvSpPr>
      <dsp:spPr>
        <a:xfrm>
          <a:off x="425005" y="965401"/>
          <a:ext cx="5691377" cy="877824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Μέτρια νοητική αναπηρία</a:t>
          </a:r>
          <a:endParaRPr sz="18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6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Δ.Ν. 35-40 έως 50-55</a:t>
          </a:r>
          <a:endParaRPr sz="16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450716" y="991112"/>
        <a:ext cx="4644364" cy="826402"/>
      </dsp:txXfrm>
    </dsp:sp>
    <dsp:sp modelId="{BED978C8-9FF1-3447-B786-15CCD8C09101}">
      <dsp:nvSpPr>
        <dsp:cNvPr id="0" name=""/>
        <dsp:cNvSpPr/>
      </dsp:nvSpPr>
      <dsp:spPr>
        <a:xfrm>
          <a:off x="850011" y="1965145"/>
          <a:ext cx="5691377" cy="877824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Σοβαρή 	νοητική αναπηρία</a:t>
          </a:r>
          <a:endParaRPr sz="18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6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Δ.Ν. 20-25 έως 35-40</a:t>
          </a:r>
          <a:endParaRPr lang="en-US" sz="16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875722" y="1990856"/>
        <a:ext cx="4644364" cy="826402"/>
      </dsp:txXfrm>
    </dsp:sp>
    <dsp:sp modelId="{C51AA0A2-5079-F344-A4C9-05891AA3ADA3}">
      <dsp:nvSpPr>
        <dsp:cNvPr id="0" name=""/>
        <dsp:cNvSpPr/>
      </dsp:nvSpPr>
      <dsp:spPr>
        <a:xfrm>
          <a:off x="1275016" y="2964889"/>
          <a:ext cx="5691377" cy="877824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Βαριά νοητική αναπηρία</a:t>
          </a:r>
          <a:endParaRPr sz="18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6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Δ.Ν. κάτω από 20-25</a:t>
          </a:r>
          <a:endParaRPr sz="16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1300727" y="2990600"/>
        <a:ext cx="4644364" cy="826402"/>
      </dsp:txXfrm>
    </dsp:sp>
    <dsp:sp modelId="{644C6302-4B6A-314C-BCC4-F4CD81AA05B9}">
      <dsp:nvSpPr>
        <dsp:cNvPr id="0" name=""/>
        <dsp:cNvSpPr/>
      </dsp:nvSpPr>
      <dsp:spPr>
        <a:xfrm>
          <a:off x="1710977" y="3895947"/>
          <a:ext cx="5669466" cy="1015194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F7964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7964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Απροσδιόριστη νοητική αναπηρία		</a:t>
          </a:r>
          <a:endParaRPr sz="18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6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όταν υπάρχει ισχυρή υπόθεση για ύπαρξη νοητικής αναπηρίας, αλλά η νοημοσύνη του ατόμου δε μπορεί να μετρηθεί με τα σταθμισμένα τεστ</a:t>
          </a:r>
          <a:endParaRPr lang="en-US" sz="16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1740711" y="3925681"/>
        <a:ext cx="4618240" cy="955726"/>
      </dsp:txXfrm>
    </dsp:sp>
    <dsp:sp modelId="{E09A3C36-E123-CA4D-95E7-F0CB58D2D565}">
      <dsp:nvSpPr>
        <dsp:cNvPr id="0" name=""/>
        <dsp:cNvSpPr/>
      </dsp:nvSpPr>
      <dsp:spPr>
        <a:xfrm>
          <a:off x="5120792" y="606956"/>
          <a:ext cx="570585" cy="570585"/>
        </a:xfrm>
        <a:prstGeom prst="downArrow">
          <a:avLst>
            <a:gd name="adj1" fmla="val 55000"/>
            <a:gd name="adj2" fmla="val 45000"/>
          </a:avLst>
        </a:prstGeom>
        <a:solidFill>
          <a:srgbClr val="C0504D">
            <a:tint val="40000"/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C0504D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5249174" y="606956"/>
        <a:ext cx="313821" cy="429365"/>
      </dsp:txXfrm>
    </dsp:sp>
    <dsp:sp modelId="{61833D3C-EE9A-8F4F-8A58-1711D8743165}">
      <dsp:nvSpPr>
        <dsp:cNvPr id="0" name=""/>
        <dsp:cNvSpPr/>
      </dsp:nvSpPr>
      <dsp:spPr>
        <a:xfrm>
          <a:off x="5545797" y="1606700"/>
          <a:ext cx="570585" cy="570585"/>
        </a:xfrm>
        <a:prstGeom prst="downArrow">
          <a:avLst>
            <a:gd name="adj1" fmla="val 55000"/>
            <a:gd name="adj2" fmla="val 45000"/>
          </a:avLst>
        </a:prstGeom>
        <a:solidFill>
          <a:srgbClr val="9BBB59">
            <a:tint val="40000"/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9BBB59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5674179" y="1606700"/>
        <a:ext cx="313821" cy="429365"/>
      </dsp:txXfrm>
    </dsp:sp>
    <dsp:sp modelId="{6557953C-8C22-B84A-99DD-C1553A39EA57}">
      <dsp:nvSpPr>
        <dsp:cNvPr id="0" name=""/>
        <dsp:cNvSpPr/>
      </dsp:nvSpPr>
      <dsp:spPr>
        <a:xfrm>
          <a:off x="5970803" y="2591814"/>
          <a:ext cx="570585" cy="570585"/>
        </a:xfrm>
        <a:prstGeom prst="downArrow">
          <a:avLst>
            <a:gd name="adj1" fmla="val 55000"/>
            <a:gd name="adj2" fmla="val 45000"/>
          </a:avLst>
        </a:prstGeom>
        <a:solidFill>
          <a:srgbClr val="8064A2">
            <a:tint val="40000"/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8064A2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6099185" y="2591814"/>
        <a:ext cx="313821" cy="429365"/>
      </dsp:txXfrm>
    </dsp:sp>
    <dsp:sp modelId="{E74EF923-C555-0E46-84AE-503C176E9F88}">
      <dsp:nvSpPr>
        <dsp:cNvPr id="0" name=""/>
        <dsp:cNvSpPr/>
      </dsp:nvSpPr>
      <dsp:spPr>
        <a:xfrm>
          <a:off x="6395808" y="3601311"/>
          <a:ext cx="570585" cy="570585"/>
        </a:xfrm>
        <a:prstGeom prst="downArrow">
          <a:avLst>
            <a:gd name="adj1" fmla="val 55000"/>
            <a:gd name="adj2" fmla="val 45000"/>
          </a:avLst>
        </a:prstGeom>
        <a:solidFill>
          <a:srgbClr val="4BACC6">
            <a:tint val="40000"/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4BACC6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6524190" y="3601311"/>
        <a:ext cx="313821" cy="4293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8883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838200" y="2116066"/>
            <a:ext cx="2381956" cy="2381956"/>
          </a:xfrm>
          <a:custGeom>
            <a:avLst/>
            <a:gdLst>
              <a:gd name="connsiteX0" fmla="*/ 1190978 w 2381956"/>
              <a:gd name="connsiteY0" fmla="*/ 0 h 2381956"/>
              <a:gd name="connsiteX1" fmla="*/ 2381956 w 2381956"/>
              <a:gd name="connsiteY1" fmla="*/ 1190978 h 2381956"/>
              <a:gd name="connsiteX2" fmla="*/ 1190978 w 2381956"/>
              <a:gd name="connsiteY2" fmla="*/ 2381956 h 2381956"/>
              <a:gd name="connsiteX3" fmla="*/ 0 w 2381956"/>
              <a:gd name="connsiteY3" fmla="*/ 1190978 h 2381956"/>
              <a:gd name="connsiteX4" fmla="*/ 1190978 w 2381956"/>
              <a:gd name="connsiteY4" fmla="*/ 0 h 238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1956" h="2381956">
                <a:moveTo>
                  <a:pt x="1190978" y="0"/>
                </a:moveTo>
                <a:cubicBezTo>
                  <a:pt x="1848737" y="0"/>
                  <a:pt x="2381956" y="533219"/>
                  <a:pt x="2381956" y="1190978"/>
                </a:cubicBezTo>
                <a:cubicBezTo>
                  <a:pt x="2381956" y="1848737"/>
                  <a:pt x="1848737" y="2381956"/>
                  <a:pt x="1190978" y="2381956"/>
                </a:cubicBezTo>
                <a:cubicBezTo>
                  <a:pt x="533219" y="2381956"/>
                  <a:pt x="0" y="1848737"/>
                  <a:pt x="0" y="1190978"/>
                </a:cubicBezTo>
                <a:cubicBezTo>
                  <a:pt x="0" y="533219"/>
                  <a:pt x="533219" y="0"/>
                  <a:pt x="1190978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3545835" y="2116066"/>
            <a:ext cx="2381956" cy="2381956"/>
          </a:xfrm>
          <a:custGeom>
            <a:avLst/>
            <a:gdLst>
              <a:gd name="connsiteX0" fmla="*/ 1190978 w 2381956"/>
              <a:gd name="connsiteY0" fmla="*/ 0 h 2381956"/>
              <a:gd name="connsiteX1" fmla="*/ 2381956 w 2381956"/>
              <a:gd name="connsiteY1" fmla="*/ 1190978 h 2381956"/>
              <a:gd name="connsiteX2" fmla="*/ 1190978 w 2381956"/>
              <a:gd name="connsiteY2" fmla="*/ 2381956 h 2381956"/>
              <a:gd name="connsiteX3" fmla="*/ 0 w 2381956"/>
              <a:gd name="connsiteY3" fmla="*/ 1190978 h 2381956"/>
              <a:gd name="connsiteX4" fmla="*/ 1190978 w 2381956"/>
              <a:gd name="connsiteY4" fmla="*/ 0 h 238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1956" h="2381956">
                <a:moveTo>
                  <a:pt x="1190978" y="0"/>
                </a:moveTo>
                <a:cubicBezTo>
                  <a:pt x="1848737" y="0"/>
                  <a:pt x="2381956" y="533219"/>
                  <a:pt x="2381956" y="1190978"/>
                </a:cubicBezTo>
                <a:cubicBezTo>
                  <a:pt x="2381956" y="1848737"/>
                  <a:pt x="1848737" y="2381956"/>
                  <a:pt x="1190978" y="2381956"/>
                </a:cubicBezTo>
                <a:cubicBezTo>
                  <a:pt x="533219" y="2381956"/>
                  <a:pt x="0" y="1848737"/>
                  <a:pt x="0" y="1190978"/>
                </a:cubicBezTo>
                <a:cubicBezTo>
                  <a:pt x="0" y="533219"/>
                  <a:pt x="533219" y="0"/>
                  <a:pt x="1190978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6264209" y="2116066"/>
            <a:ext cx="2381956" cy="2381956"/>
          </a:xfrm>
          <a:custGeom>
            <a:avLst/>
            <a:gdLst>
              <a:gd name="connsiteX0" fmla="*/ 1190978 w 2381956"/>
              <a:gd name="connsiteY0" fmla="*/ 0 h 2381956"/>
              <a:gd name="connsiteX1" fmla="*/ 2381956 w 2381956"/>
              <a:gd name="connsiteY1" fmla="*/ 1190978 h 2381956"/>
              <a:gd name="connsiteX2" fmla="*/ 1190978 w 2381956"/>
              <a:gd name="connsiteY2" fmla="*/ 2381956 h 2381956"/>
              <a:gd name="connsiteX3" fmla="*/ 0 w 2381956"/>
              <a:gd name="connsiteY3" fmla="*/ 1190978 h 2381956"/>
              <a:gd name="connsiteX4" fmla="*/ 1190978 w 2381956"/>
              <a:gd name="connsiteY4" fmla="*/ 0 h 238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1956" h="2381956">
                <a:moveTo>
                  <a:pt x="1190978" y="0"/>
                </a:moveTo>
                <a:cubicBezTo>
                  <a:pt x="1848737" y="0"/>
                  <a:pt x="2381956" y="533219"/>
                  <a:pt x="2381956" y="1190978"/>
                </a:cubicBezTo>
                <a:cubicBezTo>
                  <a:pt x="2381956" y="1848737"/>
                  <a:pt x="1848737" y="2381956"/>
                  <a:pt x="1190978" y="2381956"/>
                </a:cubicBezTo>
                <a:cubicBezTo>
                  <a:pt x="533219" y="2381956"/>
                  <a:pt x="0" y="1848737"/>
                  <a:pt x="0" y="1190978"/>
                </a:cubicBezTo>
                <a:cubicBezTo>
                  <a:pt x="0" y="533219"/>
                  <a:pt x="533219" y="0"/>
                  <a:pt x="1190978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8971844" y="2116066"/>
            <a:ext cx="2381956" cy="2381956"/>
          </a:xfrm>
          <a:custGeom>
            <a:avLst/>
            <a:gdLst>
              <a:gd name="connsiteX0" fmla="*/ 1190978 w 2381956"/>
              <a:gd name="connsiteY0" fmla="*/ 0 h 2381956"/>
              <a:gd name="connsiteX1" fmla="*/ 2381956 w 2381956"/>
              <a:gd name="connsiteY1" fmla="*/ 1190978 h 2381956"/>
              <a:gd name="connsiteX2" fmla="*/ 1190978 w 2381956"/>
              <a:gd name="connsiteY2" fmla="*/ 2381956 h 2381956"/>
              <a:gd name="connsiteX3" fmla="*/ 0 w 2381956"/>
              <a:gd name="connsiteY3" fmla="*/ 1190978 h 2381956"/>
              <a:gd name="connsiteX4" fmla="*/ 1190978 w 2381956"/>
              <a:gd name="connsiteY4" fmla="*/ 0 h 238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1956" h="2381956">
                <a:moveTo>
                  <a:pt x="1190978" y="0"/>
                </a:moveTo>
                <a:cubicBezTo>
                  <a:pt x="1848737" y="0"/>
                  <a:pt x="2381956" y="533219"/>
                  <a:pt x="2381956" y="1190978"/>
                </a:cubicBezTo>
                <a:cubicBezTo>
                  <a:pt x="2381956" y="1848737"/>
                  <a:pt x="1848737" y="2381956"/>
                  <a:pt x="1190978" y="2381956"/>
                </a:cubicBezTo>
                <a:cubicBezTo>
                  <a:pt x="533219" y="2381956"/>
                  <a:pt x="0" y="1848737"/>
                  <a:pt x="0" y="1190978"/>
                </a:cubicBezTo>
                <a:cubicBezTo>
                  <a:pt x="0" y="533219"/>
                  <a:pt x="533219" y="0"/>
                  <a:pt x="1190978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196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1869624"/>
            <a:ext cx="3997752" cy="2810845"/>
          </a:xfrm>
          <a:custGeom>
            <a:avLst/>
            <a:gdLst>
              <a:gd name="connsiteX0" fmla="*/ 0 w 3997752"/>
              <a:gd name="connsiteY0" fmla="*/ 0 h 2810845"/>
              <a:gd name="connsiteX1" fmla="*/ 3997752 w 3997752"/>
              <a:gd name="connsiteY1" fmla="*/ 0 h 2810845"/>
              <a:gd name="connsiteX2" fmla="*/ 3997752 w 3997752"/>
              <a:gd name="connsiteY2" fmla="*/ 2810845 h 2810845"/>
              <a:gd name="connsiteX3" fmla="*/ 0 w 3997752"/>
              <a:gd name="connsiteY3" fmla="*/ 2810845 h 2810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97752" h="2810845">
                <a:moveTo>
                  <a:pt x="0" y="0"/>
                </a:moveTo>
                <a:lnTo>
                  <a:pt x="3997752" y="0"/>
                </a:lnTo>
                <a:lnTo>
                  <a:pt x="3997752" y="2810845"/>
                </a:lnTo>
                <a:lnTo>
                  <a:pt x="0" y="281084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97124" y="1869624"/>
            <a:ext cx="3997752" cy="2810845"/>
          </a:xfrm>
          <a:custGeom>
            <a:avLst/>
            <a:gdLst>
              <a:gd name="connsiteX0" fmla="*/ 0 w 3997752"/>
              <a:gd name="connsiteY0" fmla="*/ 0 h 2810845"/>
              <a:gd name="connsiteX1" fmla="*/ 3997752 w 3997752"/>
              <a:gd name="connsiteY1" fmla="*/ 0 h 2810845"/>
              <a:gd name="connsiteX2" fmla="*/ 3997752 w 3997752"/>
              <a:gd name="connsiteY2" fmla="*/ 2810845 h 2810845"/>
              <a:gd name="connsiteX3" fmla="*/ 0 w 3997752"/>
              <a:gd name="connsiteY3" fmla="*/ 2810845 h 2810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97752" h="2810845">
                <a:moveTo>
                  <a:pt x="0" y="0"/>
                </a:moveTo>
                <a:lnTo>
                  <a:pt x="3997752" y="0"/>
                </a:lnTo>
                <a:lnTo>
                  <a:pt x="3997752" y="2810845"/>
                </a:lnTo>
                <a:lnTo>
                  <a:pt x="0" y="281084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194248" y="1869624"/>
            <a:ext cx="3997752" cy="2810845"/>
          </a:xfrm>
          <a:custGeom>
            <a:avLst/>
            <a:gdLst>
              <a:gd name="connsiteX0" fmla="*/ 0 w 3997752"/>
              <a:gd name="connsiteY0" fmla="*/ 0 h 2810845"/>
              <a:gd name="connsiteX1" fmla="*/ 3997752 w 3997752"/>
              <a:gd name="connsiteY1" fmla="*/ 0 h 2810845"/>
              <a:gd name="connsiteX2" fmla="*/ 3997752 w 3997752"/>
              <a:gd name="connsiteY2" fmla="*/ 2810845 h 2810845"/>
              <a:gd name="connsiteX3" fmla="*/ 0 w 3997752"/>
              <a:gd name="connsiteY3" fmla="*/ 2810845 h 2810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97752" h="2810845">
                <a:moveTo>
                  <a:pt x="0" y="0"/>
                </a:moveTo>
                <a:lnTo>
                  <a:pt x="3997752" y="0"/>
                </a:lnTo>
                <a:lnTo>
                  <a:pt x="3997752" y="2810845"/>
                </a:lnTo>
                <a:lnTo>
                  <a:pt x="0" y="281084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9650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2168564"/>
            <a:ext cx="3997752" cy="2294584"/>
          </a:xfrm>
          <a:custGeom>
            <a:avLst/>
            <a:gdLst>
              <a:gd name="connsiteX0" fmla="*/ 0 w 3997752"/>
              <a:gd name="connsiteY0" fmla="*/ 0 h 2294584"/>
              <a:gd name="connsiteX1" fmla="*/ 3997752 w 3997752"/>
              <a:gd name="connsiteY1" fmla="*/ 0 h 2294584"/>
              <a:gd name="connsiteX2" fmla="*/ 3997752 w 3997752"/>
              <a:gd name="connsiteY2" fmla="*/ 2294584 h 2294584"/>
              <a:gd name="connsiteX3" fmla="*/ 0 w 3997752"/>
              <a:gd name="connsiteY3" fmla="*/ 2294584 h 2294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97752" h="2294584">
                <a:moveTo>
                  <a:pt x="0" y="0"/>
                </a:moveTo>
                <a:lnTo>
                  <a:pt x="3997752" y="0"/>
                </a:lnTo>
                <a:lnTo>
                  <a:pt x="3997752" y="2294584"/>
                </a:lnTo>
                <a:lnTo>
                  <a:pt x="0" y="229458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4097124" y="2168564"/>
            <a:ext cx="3997752" cy="2294584"/>
          </a:xfrm>
          <a:custGeom>
            <a:avLst/>
            <a:gdLst>
              <a:gd name="connsiteX0" fmla="*/ 0 w 3997752"/>
              <a:gd name="connsiteY0" fmla="*/ 0 h 2294584"/>
              <a:gd name="connsiteX1" fmla="*/ 3997752 w 3997752"/>
              <a:gd name="connsiteY1" fmla="*/ 0 h 2294584"/>
              <a:gd name="connsiteX2" fmla="*/ 3997752 w 3997752"/>
              <a:gd name="connsiteY2" fmla="*/ 2294584 h 2294584"/>
              <a:gd name="connsiteX3" fmla="*/ 0 w 3997752"/>
              <a:gd name="connsiteY3" fmla="*/ 2294584 h 2294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97752" h="2294584">
                <a:moveTo>
                  <a:pt x="0" y="0"/>
                </a:moveTo>
                <a:lnTo>
                  <a:pt x="3997752" y="0"/>
                </a:lnTo>
                <a:lnTo>
                  <a:pt x="3997752" y="2294584"/>
                </a:lnTo>
                <a:lnTo>
                  <a:pt x="0" y="229458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8194248" y="2168564"/>
            <a:ext cx="3997752" cy="2294584"/>
          </a:xfrm>
          <a:custGeom>
            <a:avLst/>
            <a:gdLst>
              <a:gd name="connsiteX0" fmla="*/ 0 w 3997752"/>
              <a:gd name="connsiteY0" fmla="*/ 0 h 2294584"/>
              <a:gd name="connsiteX1" fmla="*/ 3997752 w 3997752"/>
              <a:gd name="connsiteY1" fmla="*/ 0 h 2294584"/>
              <a:gd name="connsiteX2" fmla="*/ 3997752 w 3997752"/>
              <a:gd name="connsiteY2" fmla="*/ 2294584 h 2294584"/>
              <a:gd name="connsiteX3" fmla="*/ 0 w 3997752"/>
              <a:gd name="connsiteY3" fmla="*/ 2294584 h 2294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97752" h="2294584">
                <a:moveTo>
                  <a:pt x="0" y="0"/>
                </a:moveTo>
                <a:lnTo>
                  <a:pt x="3997752" y="0"/>
                </a:lnTo>
                <a:lnTo>
                  <a:pt x="3997752" y="2294584"/>
                </a:lnTo>
                <a:lnTo>
                  <a:pt x="0" y="229458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0" y="4563416"/>
            <a:ext cx="3997752" cy="2294584"/>
          </a:xfrm>
          <a:custGeom>
            <a:avLst/>
            <a:gdLst>
              <a:gd name="connsiteX0" fmla="*/ 0 w 3997752"/>
              <a:gd name="connsiteY0" fmla="*/ 0 h 2294584"/>
              <a:gd name="connsiteX1" fmla="*/ 3997752 w 3997752"/>
              <a:gd name="connsiteY1" fmla="*/ 0 h 2294584"/>
              <a:gd name="connsiteX2" fmla="*/ 3997752 w 3997752"/>
              <a:gd name="connsiteY2" fmla="*/ 2294584 h 2294584"/>
              <a:gd name="connsiteX3" fmla="*/ 0 w 3997752"/>
              <a:gd name="connsiteY3" fmla="*/ 2294584 h 2294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97752" h="2294584">
                <a:moveTo>
                  <a:pt x="0" y="0"/>
                </a:moveTo>
                <a:lnTo>
                  <a:pt x="3997752" y="0"/>
                </a:lnTo>
                <a:lnTo>
                  <a:pt x="3997752" y="2294584"/>
                </a:lnTo>
                <a:lnTo>
                  <a:pt x="0" y="229458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4097124" y="4563416"/>
            <a:ext cx="3997752" cy="2294584"/>
          </a:xfrm>
          <a:custGeom>
            <a:avLst/>
            <a:gdLst>
              <a:gd name="connsiteX0" fmla="*/ 0 w 3997752"/>
              <a:gd name="connsiteY0" fmla="*/ 0 h 2294584"/>
              <a:gd name="connsiteX1" fmla="*/ 3997752 w 3997752"/>
              <a:gd name="connsiteY1" fmla="*/ 0 h 2294584"/>
              <a:gd name="connsiteX2" fmla="*/ 3997752 w 3997752"/>
              <a:gd name="connsiteY2" fmla="*/ 2294584 h 2294584"/>
              <a:gd name="connsiteX3" fmla="*/ 0 w 3997752"/>
              <a:gd name="connsiteY3" fmla="*/ 2294584 h 2294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97752" h="2294584">
                <a:moveTo>
                  <a:pt x="0" y="0"/>
                </a:moveTo>
                <a:lnTo>
                  <a:pt x="3997752" y="0"/>
                </a:lnTo>
                <a:lnTo>
                  <a:pt x="3997752" y="2294584"/>
                </a:lnTo>
                <a:lnTo>
                  <a:pt x="0" y="229458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8194248" y="4563416"/>
            <a:ext cx="3997752" cy="2294584"/>
          </a:xfrm>
          <a:custGeom>
            <a:avLst/>
            <a:gdLst>
              <a:gd name="connsiteX0" fmla="*/ 0 w 3997752"/>
              <a:gd name="connsiteY0" fmla="*/ 0 h 2294584"/>
              <a:gd name="connsiteX1" fmla="*/ 3997752 w 3997752"/>
              <a:gd name="connsiteY1" fmla="*/ 0 h 2294584"/>
              <a:gd name="connsiteX2" fmla="*/ 3997752 w 3997752"/>
              <a:gd name="connsiteY2" fmla="*/ 2294584 h 2294584"/>
              <a:gd name="connsiteX3" fmla="*/ 0 w 3997752"/>
              <a:gd name="connsiteY3" fmla="*/ 2294584 h 2294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97752" h="2294584">
                <a:moveTo>
                  <a:pt x="0" y="0"/>
                </a:moveTo>
                <a:lnTo>
                  <a:pt x="3997752" y="0"/>
                </a:lnTo>
                <a:lnTo>
                  <a:pt x="3997752" y="2294584"/>
                </a:lnTo>
                <a:lnTo>
                  <a:pt x="0" y="229458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6043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4563416"/>
            <a:ext cx="3997752" cy="2294584"/>
          </a:xfrm>
          <a:custGeom>
            <a:avLst/>
            <a:gdLst>
              <a:gd name="connsiteX0" fmla="*/ 0 w 3997752"/>
              <a:gd name="connsiteY0" fmla="*/ 0 h 2294584"/>
              <a:gd name="connsiteX1" fmla="*/ 3997752 w 3997752"/>
              <a:gd name="connsiteY1" fmla="*/ 0 h 2294584"/>
              <a:gd name="connsiteX2" fmla="*/ 3997752 w 3997752"/>
              <a:gd name="connsiteY2" fmla="*/ 2294584 h 2294584"/>
              <a:gd name="connsiteX3" fmla="*/ 0 w 3997752"/>
              <a:gd name="connsiteY3" fmla="*/ 2294584 h 2294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97752" h="2294584">
                <a:moveTo>
                  <a:pt x="0" y="0"/>
                </a:moveTo>
                <a:lnTo>
                  <a:pt x="3997752" y="0"/>
                </a:lnTo>
                <a:lnTo>
                  <a:pt x="3997752" y="2294584"/>
                </a:lnTo>
                <a:lnTo>
                  <a:pt x="0" y="229458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4097124" y="4563416"/>
            <a:ext cx="3997752" cy="2294584"/>
          </a:xfrm>
          <a:custGeom>
            <a:avLst/>
            <a:gdLst>
              <a:gd name="connsiteX0" fmla="*/ 0 w 3997752"/>
              <a:gd name="connsiteY0" fmla="*/ 0 h 2294584"/>
              <a:gd name="connsiteX1" fmla="*/ 3997752 w 3997752"/>
              <a:gd name="connsiteY1" fmla="*/ 0 h 2294584"/>
              <a:gd name="connsiteX2" fmla="*/ 3997752 w 3997752"/>
              <a:gd name="connsiteY2" fmla="*/ 2294584 h 2294584"/>
              <a:gd name="connsiteX3" fmla="*/ 0 w 3997752"/>
              <a:gd name="connsiteY3" fmla="*/ 2294584 h 2294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97752" h="2294584">
                <a:moveTo>
                  <a:pt x="0" y="0"/>
                </a:moveTo>
                <a:lnTo>
                  <a:pt x="3997752" y="0"/>
                </a:lnTo>
                <a:lnTo>
                  <a:pt x="3997752" y="2294584"/>
                </a:lnTo>
                <a:lnTo>
                  <a:pt x="0" y="229458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8194248" y="4563416"/>
            <a:ext cx="3997752" cy="2294584"/>
          </a:xfrm>
          <a:custGeom>
            <a:avLst/>
            <a:gdLst>
              <a:gd name="connsiteX0" fmla="*/ 0 w 3997752"/>
              <a:gd name="connsiteY0" fmla="*/ 0 h 2294584"/>
              <a:gd name="connsiteX1" fmla="*/ 3997752 w 3997752"/>
              <a:gd name="connsiteY1" fmla="*/ 0 h 2294584"/>
              <a:gd name="connsiteX2" fmla="*/ 3997752 w 3997752"/>
              <a:gd name="connsiteY2" fmla="*/ 2294584 h 2294584"/>
              <a:gd name="connsiteX3" fmla="*/ 0 w 3997752"/>
              <a:gd name="connsiteY3" fmla="*/ 2294584 h 2294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97752" h="2294584">
                <a:moveTo>
                  <a:pt x="0" y="0"/>
                </a:moveTo>
                <a:lnTo>
                  <a:pt x="3997752" y="0"/>
                </a:lnTo>
                <a:lnTo>
                  <a:pt x="3997752" y="2294584"/>
                </a:lnTo>
                <a:lnTo>
                  <a:pt x="0" y="229458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0156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8105032" y="1422254"/>
            <a:ext cx="4029594" cy="7150508"/>
          </a:xfrm>
          <a:custGeom>
            <a:avLst/>
            <a:gdLst>
              <a:gd name="connsiteX0" fmla="*/ 0 w 4029594"/>
              <a:gd name="connsiteY0" fmla="*/ 0 h 7150508"/>
              <a:gd name="connsiteX1" fmla="*/ 4029594 w 4029594"/>
              <a:gd name="connsiteY1" fmla="*/ 0 h 7150508"/>
              <a:gd name="connsiteX2" fmla="*/ 4029594 w 4029594"/>
              <a:gd name="connsiteY2" fmla="*/ 7150508 h 7150508"/>
              <a:gd name="connsiteX3" fmla="*/ 0 w 4029594"/>
              <a:gd name="connsiteY3" fmla="*/ 7150508 h 7150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29594" h="7150508">
                <a:moveTo>
                  <a:pt x="0" y="0"/>
                </a:moveTo>
                <a:lnTo>
                  <a:pt x="4029594" y="0"/>
                </a:lnTo>
                <a:lnTo>
                  <a:pt x="4029594" y="7150508"/>
                </a:lnTo>
                <a:lnTo>
                  <a:pt x="0" y="715050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8119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96976" y="1156798"/>
            <a:ext cx="7256639" cy="4091324"/>
          </a:xfrm>
          <a:custGeom>
            <a:avLst/>
            <a:gdLst>
              <a:gd name="connsiteX0" fmla="*/ 0 w 7256639"/>
              <a:gd name="connsiteY0" fmla="*/ 0 h 4091324"/>
              <a:gd name="connsiteX1" fmla="*/ 7256639 w 7256639"/>
              <a:gd name="connsiteY1" fmla="*/ 0 h 4091324"/>
              <a:gd name="connsiteX2" fmla="*/ 7256639 w 7256639"/>
              <a:gd name="connsiteY2" fmla="*/ 4091324 h 4091324"/>
              <a:gd name="connsiteX3" fmla="*/ 0 w 7256639"/>
              <a:gd name="connsiteY3" fmla="*/ 4091324 h 4091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56639" h="4091324">
                <a:moveTo>
                  <a:pt x="0" y="0"/>
                </a:moveTo>
                <a:lnTo>
                  <a:pt x="7256639" y="0"/>
                </a:lnTo>
                <a:lnTo>
                  <a:pt x="7256639" y="4091324"/>
                </a:lnTo>
                <a:lnTo>
                  <a:pt x="0" y="409132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6667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869623"/>
            <a:ext cx="12192000" cy="2816680"/>
          </a:xfrm>
          <a:custGeom>
            <a:avLst/>
            <a:gdLst>
              <a:gd name="connsiteX0" fmla="*/ 0 w 12192000"/>
              <a:gd name="connsiteY0" fmla="*/ 0 h 2816680"/>
              <a:gd name="connsiteX1" fmla="*/ 12192000 w 12192000"/>
              <a:gd name="connsiteY1" fmla="*/ 0 h 2816680"/>
              <a:gd name="connsiteX2" fmla="*/ 12192000 w 12192000"/>
              <a:gd name="connsiteY2" fmla="*/ 2816680 h 2816680"/>
              <a:gd name="connsiteX3" fmla="*/ 0 w 12192000"/>
              <a:gd name="connsiteY3" fmla="*/ 2816680 h 2816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816680">
                <a:moveTo>
                  <a:pt x="0" y="0"/>
                </a:moveTo>
                <a:lnTo>
                  <a:pt x="12192000" y="0"/>
                </a:lnTo>
                <a:lnTo>
                  <a:pt x="12192000" y="2816680"/>
                </a:lnTo>
                <a:lnTo>
                  <a:pt x="0" y="281668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161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3055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2635984"/>
              <a:gd name="connsiteX1" fmla="*/ 12192000 w 12192000"/>
              <a:gd name="connsiteY1" fmla="*/ 0 h 2635984"/>
              <a:gd name="connsiteX2" fmla="*/ 12192000 w 12192000"/>
              <a:gd name="connsiteY2" fmla="*/ 2635984 h 2635984"/>
              <a:gd name="connsiteX3" fmla="*/ 0 w 12192000"/>
              <a:gd name="connsiteY3" fmla="*/ 2635984 h 2635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635984">
                <a:moveTo>
                  <a:pt x="0" y="0"/>
                </a:moveTo>
                <a:lnTo>
                  <a:pt x="12192000" y="0"/>
                </a:lnTo>
                <a:lnTo>
                  <a:pt x="12192000" y="2635984"/>
                </a:lnTo>
                <a:lnTo>
                  <a:pt x="0" y="263598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223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43998" y="1747940"/>
            <a:ext cx="2104007" cy="2104008"/>
          </a:xfrm>
          <a:custGeom>
            <a:avLst/>
            <a:gdLst>
              <a:gd name="connsiteX0" fmla="*/ 1052003 w 2104007"/>
              <a:gd name="connsiteY0" fmla="*/ 0 h 2104008"/>
              <a:gd name="connsiteX1" fmla="*/ 2104007 w 2104007"/>
              <a:gd name="connsiteY1" fmla="*/ 1052004 h 2104008"/>
              <a:gd name="connsiteX2" fmla="*/ 1052003 w 2104007"/>
              <a:gd name="connsiteY2" fmla="*/ 2104008 h 2104008"/>
              <a:gd name="connsiteX3" fmla="*/ 0 w 2104007"/>
              <a:gd name="connsiteY3" fmla="*/ 1052004 h 2104008"/>
              <a:gd name="connsiteX4" fmla="*/ 1052003 w 2104007"/>
              <a:gd name="connsiteY4" fmla="*/ 0 h 2104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4007" h="2104008">
                <a:moveTo>
                  <a:pt x="1052003" y="0"/>
                </a:moveTo>
                <a:cubicBezTo>
                  <a:pt x="1633009" y="0"/>
                  <a:pt x="2104007" y="470998"/>
                  <a:pt x="2104007" y="1052004"/>
                </a:cubicBezTo>
                <a:cubicBezTo>
                  <a:pt x="2104007" y="1633010"/>
                  <a:pt x="1633009" y="2104008"/>
                  <a:pt x="1052003" y="2104008"/>
                </a:cubicBezTo>
                <a:cubicBezTo>
                  <a:pt x="470997" y="2104008"/>
                  <a:pt x="0" y="1633010"/>
                  <a:pt x="0" y="1052004"/>
                </a:cubicBezTo>
                <a:cubicBezTo>
                  <a:pt x="0" y="470998"/>
                  <a:pt x="470997" y="0"/>
                  <a:pt x="1052003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426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300663" cy="6858000"/>
          </a:xfrm>
          <a:custGeom>
            <a:avLst/>
            <a:gdLst>
              <a:gd name="connsiteX0" fmla="*/ 0 w 12192000"/>
              <a:gd name="connsiteY0" fmla="*/ 0 h 2635984"/>
              <a:gd name="connsiteX1" fmla="*/ 12192000 w 12192000"/>
              <a:gd name="connsiteY1" fmla="*/ 0 h 2635984"/>
              <a:gd name="connsiteX2" fmla="*/ 12192000 w 12192000"/>
              <a:gd name="connsiteY2" fmla="*/ 2635984 h 2635984"/>
              <a:gd name="connsiteX3" fmla="*/ 0 w 12192000"/>
              <a:gd name="connsiteY3" fmla="*/ 2635984 h 2635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635984">
                <a:moveTo>
                  <a:pt x="0" y="0"/>
                </a:moveTo>
                <a:lnTo>
                  <a:pt x="12192000" y="0"/>
                </a:lnTo>
                <a:lnTo>
                  <a:pt x="12192000" y="2635984"/>
                </a:lnTo>
                <a:lnTo>
                  <a:pt x="0" y="263598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864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869622"/>
            <a:ext cx="12192000" cy="2816681"/>
          </a:xfrm>
          <a:custGeom>
            <a:avLst/>
            <a:gdLst>
              <a:gd name="connsiteX0" fmla="*/ 0 w 12192000"/>
              <a:gd name="connsiteY0" fmla="*/ 0 h 2635984"/>
              <a:gd name="connsiteX1" fmla="*/ 12192000 w 12192000"/>
              <a:gd name="connsiteY1" fmla="*/ 0 h 2635984"/>
              <a:gd name="connsiteX2" fmla="*/ 12192000 w 12192000"/>
              <a:gd name="connsiteY2" fmla="*/ 2635984 h 2635984"/>
              <a:gd name="connsiteX3" fmla="*/ 0 w 12192000"/>
              <a:gd name="connsiteY3" fmla="*/ 2635984 h 2635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635984">
                <a:moveTo>
                  <a:pt x="0" y="0"/>
                </a:moveTo>
                <a:lnTo>
                  <a:pt x="12192000" y="0"/>
                </a:lnTo>
                <a:lnTo>
                  <a:pt x="12192000" y="2635984"/>
                </a:lnTo>
                <a:lnTo>
                  <a:pt x="0" y="263598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37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985750"/>
            <a:ext cx="5300662" cy="4063171"/>
          </a:xfrm>
          <a:custGeom>
            <a:avLst/>
            <a:gdLst>
              <a:gd name="connsiteX0" fmla="*/ 0 w 12192000"/>
              <a:gd name="connsiteY0" fmla="*/ 0 h 2635984"/>
              <a:gd name="connsiteX1" fmla="*/ 12192000 w 12192000"/>
              <a:gd name="connsiteY1" fmla="*/ 0 h 2635984"/>
              <a:gd name="connsiteX2" fmla="*/ 12192000 w 12192000"/>
              <a:gd name="connsiteY2" fmla="*/ 2635984 h 2635984"/>
              <a:gd name="connsiteX3" fmla="*/ 0 w 12192000"/>
              <a:gd name="connsiteY3" fmla="*/ 2635984 h 2635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635984">
                <a:moveTo>
                  <a:pt x="0" y="0"/>
                </a:moveTo>
                <a:lnTo>
                  <a:pt x="12192000" y="0"/>
                </a:lnTo>
                <a:lnTo>
                  <a:pt x="12192000" y="2635984"/>
                </a:lnTo>
                <a:lnTo>
                  <a:pt x="0" y="263598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307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12192000"/>
              <a:gd name="connsiteY0" fmla="*/ 0 h 2635984"/>
              <a:gd name="connsiteX1" fmla="*/ 12192000 w 12192000"/>
              <a:gd name="connsiteY1" fmla="*/ 0 h 2635984"/>
              <a:gd name="connsiteX2" fmla="*/ 12192000 w 12192000"/>
              <a:gd name="connsiteY2" fmla="*/ 2635984 h 2635984"/>
              <a:gd name="connsiteX3" fmla="*/ 0 w 12192000"/>
              <a:gd name="connsiteY3" fmla="*/ 2635984 h 2635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635984">
                <a:moveTo>
                  <a:pt x="0" y="0"/>
                </a:moveTo>
                <a:lnTo>
                  <a:pt x="12192000" y="0"/>
                </a:lnTo>
                <a:lnTo>
                  <a:pt x="12192000" y="2635984"/>
                </a:lnTo>
                <a:lnTo>
                  <a:pt x="0" y="263598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673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491257" y="2116066"/>
            <a:ext cx="2381956" cy="2381956"/>
          </a:xfrm>
          <a:custGeom>
            <a:avLst/>
            <a:gdLst>
              <a:gd name="connsiteX0" fmla="*/ 1190978 w 2381956"/>
              <a:gd name="connsiteY0" fmla="*/ 0 h 2381956"/>
              <a:gd name="connsiteX1" fmla="*/ 2381956 w 2381956"/>
              <a:gd name="connsiteY1" fmla="*/ 1190978 h 2381956"/>
              <a:gd name="connsiteX2" fmla="*/ 1190978 w 2381956"/>
              <a:gd name="connsiteY2" fmla="*/ 2381956 h 2381956"/>
              <a:gd name="connsiteX3" fmla="*/ 0 w 2381956"/>
              <a:gd name="connsiteY3" fmla="*/ 1190978 h 2381956"/>
              <a:gd name="connsiteX4" fmla="*/ 1190978 w 2381956"/>
              <a:gd name="connsiteY4" fmla="*/ 0 h 238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1956" h="2381956">
                <a:moveTo>
                  <a:pt x="1190978" y="0"/>
                </a:moveTo>
                <a:cubicBezTo>
                  <a:pt x="1848737" y="0"/>
                  <a:pt x="2381956" y="533219"/>
                  <a:pt x="2381956" y="1190978"/>
                </a:cubicBezTo>
                <a:cubicBezTo>
                  <a:pt x="2381956" y="1848737"/>
                  <a:pt x="1848737" y="2381956"/>
                  <a:pt x="1190978" y="2381956"/>
                </a:cubicBezTo>
                <a:cubicBezTo>
                  <a:pt x="533219" y="2381956"/>
                  <a:pt x="0" y="1848737"/>
                  <a:pt x="0" y="1190978"/>
                </a:cubicBezTo>
                <a:cubicBezTo>
                  <a:pt x="0" y="533219"/>
                  <a:pt x="533219" y="0"/>
                  <a:pt x="1190978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905022" y="2116066"/>
            <a:ext cx="2381956" cy="2381956"/>
          </a:xfrm>
          <a:custGeom>
            <a:avLst/>
            <a:gdLst>
              <a:gd name="connsiteX0" fmla="*/ 1190978 w 2381956"/>
              <a:gd name="connsiteY0" fmla="*/ 0 h 2381956"/>
              <a:gd name="connsiteX1" fmla="*/ 2381956 w 2381956"/>
              <a:gd name="connsiteY1" fmla="*/ 1190978 h 2381956"/>
              <a:gd name="connsiteX2" fmla="*/ 1190978 w 2381956"/>
              <a:gd name="connsiteY2" fmla="*/ 2381956 h 2381956"/>
              <a:gd name="connsiteX3" fmla="*/ 0 w 2381956"/>
              <a:gd name="connsiteY3" fmla="*/ 1190978 h 2381956"/>
              <a:gd name="connsiteX4" fmla="*/ 1190978 w 2381956"/>
              <a:gd name="connsiteY4" fmla="*/ 0 h 238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1956" h="2381956">
                <a:moveTo>
                  <a:pt x="1190978" y="0"/>
                </a:moveTo>
                <a:cubicBezTo>
                  <a:pt x="1848737" y="0"/>
                  <a:pt x="2381956" y="533219"/>
                  <a:pt x="2381956" y="1190978"/>
                </a:cubicBezTo>
                <a:cubicBezTo>
                  <a:pt x="2381956" y="1848737"/>
                  <a:pt x="1848737" y="2381956"/>
                  <a:pt x="1190978" y="2381956"/>
                </a:cubicBezTo>
                <a:cubicBezTo>
                  <a:pt x="533219" y="2381956"/>
                  <a:pt x="0" y="1848737"/>
                  <a:pt x="0" y="1190978"/>
                </a:cubicBezTo>
                <a:cubicBezTo>
                  <a:pt x="0" y="533219"/>
                  <a:pt x="533219" y="0"/>
                  <a:pt x="1190978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318787" y="2116066"/>
            <a:ext cx="2381956" cy="2381956"/>
          </a:xfrm>
          <a:custGeom>
            <a:avLst/>
            <a:gdLst>
              <a:gd name="connsiteX0" fmla="*/ 1190978 w 2381956"/>
              <a:gd name="connsiteY0" fmla="*/ 0 h 2381956"/>
              <a:gd name="connsiteX1" fmla="*/ 2381956 w 2381956"/>
              <a:gd name="connsiteY1" fmla="*/ 1190978 h 2381956"/>
              <a:gd name="connsiteX2" fmla="*/ 1190978 w 2381956"/>
              <a:gd name="connsiteY2" fmla="*/ 2381956 h 2381956"/>
              <a:gd name="connsiteX3" fmla="*/ 0 w 2381956"/>
              <a:gd name="connsiteY3" fmla="*/ 1190978 h 2381956"/>
              <a:gd name="connsiteX4" fmla="*/ 1190978 w 2381956"/>
              <a:gd name="connsiteY4" fmla="*/ 0 h 238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1956" h="2381956">
                <a:moveTo>
                  <a:pt x="1190978" y="0"/>
                </a:moveTo>
                <a:cubicBezTo>
                  <a:pt x="1848737" y="0"/>
                  <a:pt x="2381956" y="533219"/>
                  <a:pt x="2381956" y="1190978"/>
                </a:cubicBezTo>
                <a:cubicBezTo>
                  <a:pt x="2381956" y="1848737"/>
                  <a:pt x="1848737" y="2381956"/>
                  <a:pt x="1190978" y="2381956"/>
                </a:cubicBezTo>
                <a:cubicBezTo>
                  <a:pt x="533219" y="2381956"/>
                  <a:pt x="0" y="1848737"/>
                  <a:pt x="0" y="1190978"/>
                </a:cubicBezTo>
                <a:cubicBezTo>
                  <a:pt x="0" y="533219"/>
                  <a:pt x="533219" y="0"/>
                  <a:pt x="1190978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998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7371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Θέση εικόνας 5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41" b="7741"/>
          <a:stretch>
            <a:fillRect/>
          </a:stretch>
        </p:blipFill>
        <p:spPr/>
      </p:pic>
      <p:grpSp>
        <p:nvGrpSpPr>
          <p:cNvPr id="7" name="Group 6"/>
          <p:cNvGrpSpPr/>
          <p:nvPr/>
        </p:nvGrpSpPr>
        <p:grpSpPr>
          <a:xfrm>
            <a:off x="3474720" y="1821584"/>
            <a:ext cx="6144768" cy="4866299"/>
            <a:chOff x="3126279" y="1233574"/>
            <a:chExt cx="6575461" cy="4866299"/>
          </a:xfrm>
        </p:grpSpPr>
        <p:sp>
          <p:nvSpPr>
            <p:cNvPr id="13" name="TextBox 12"/>
            <p:cNvSpPr txBox="1"/>
            <p:nvPr/>
          </p:nvSpPr>
          <p:spPr>
            <a:xfrm>
              <a:off x="3126279" y="1233574"/>
              <a:ext cx="6096000" cy="2492990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ctr"/>
              <a:r>
                <a:rPr lang="el-GR" sz="3600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ea typeface="+mj-ea"/>
                  <a:cs typeface="Arial"/>
                </a:rPr>
                <a:t>Ένταξη μαθητών με νοητική </a:t>
              </a:r>
              <a:r>
                <a:rPr lang="el-GR" sz="3600" kern="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ea typeface="+mj-ea"/>
                  <a:cs typeface="Arial"/>
                </a:rPr>
                <a:t>αναπηρία </a:t>
              </a:r>
              <a:endParaRPr lang="el-GR" sz="36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j-ea"/>
                <a:cs typeface="Arial"/>
              </a:endParaRPr>
            </a:p>
            <a:p>
              <a:pPr algn="ctr"/>
              <a:r>
                <a:rPr lang="el-GR" sz="3600" kern="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ea typeface="+mj-ea"/>
                  <a:cs typeface="Arial"/>
                </a:rPr>
                <a:t>στη </a:t>
              </a:r>
              <a:r>
                <a:rPr lang="el-GR" sz="3600" kern="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ea typeface="+mj-ea"/>
                  <a:cs typeface="Arial"/>
                </a:rPr>
                <a:t>φυσική αγωγή</a:t>
              </a:r>
            </a:p>
            <a:p>
              <a:pPr algn="ctr"/>
              <a:endParaRPr lang="en-US" sz="4800" b="1" dirty="0">
                <a:solidFill>
                  <a:schemeClr val="bg1"/>
                </a:solidFill>
                <a:latin typeface="Montserrat ExtraBold" panose="00000900000000000000" pitchFamily="50" charset="0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5833286" y="3191831"/>
              <a:ext cx="681985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3605741" y="5730541"/>
              <a:ext cx="60959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dirty="0" err="1" smtClean="0">
                  <a:solidFill>
                    <a:schemeClr val="bg1"/>
                  </a:solidFill>
                  <a:latin typeface="Montserrat" panose="02000505000000020004" pitchFamily="2" charset="0"/>
                </a:rPr>
                <a:t>Σκορδίλης</a:t>
              </a:r>
              <a:r>
                <a:rPr lang="el-GR" dirty="0" smtClean="0">
                  <a:solidFill>
                    <a:schemeClr val="bg1"/>
                  </a:solidFill>
                  <a:latin typeface="Montserrat" panose="02000505000000020004" pitchFamily="2" charset="0"/>
                </a:rPr>
                <a:t> Ε. &amp; </a:t>
              </a:r>
              <a:r>
                <a:rPr lang="el-GR" dirty="0" err="1" smtClean="0">
                  <a:solidFill>
                    <a:schemeClr val="bg1"/>
                  </a:solidFill>
                  <a:latin typeface="Montserrat" panose="02000505000000020004" pitchFamily="2" charset="0"/>
                </a:rPr>
                <a:t>Καρκαλέτση</a:t>
              </a:r>
              <a:r>
                <a:rPr lang="el-GR" dirty="0" smtClean="0">
                  <a:solidFill>
                    <a:schemeClr val="bg1"/>
                  </a:solidFill>
                  <a:latin typeface="Montserrat" panose="02000505000000020004" pitchFamily="2" charset="0"/>
                </a:rPr>
                <a:t> Φ.  </a:t>
              </a:r>
              <a:endParaRPr lang="en-US" dirty="0">
                <a:solidFill>
                  <a:schemeClr val="bg1"/>
                </a:solidFill>
                <a:latin typeface="Montserrat" panose="0200050500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436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667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667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38200" y="693719"/>
            <a:ext cx="1051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chemeClr val="tx2"/>
                </a:solidFill>
                <a:latin typeface="Montserrat ExtraBold" panose="00000900000000000000" pitchFamily="50" charset="0"/>
              </a:rPr>
              <a:t>Ένταξη στη φυσική αγωγή</a:t>
            </a:r>
            <a:endParaRPr lang="en-US" sz="3200" b="1" dirty="0">
              <a:solidFill>
                <a:schemeClr val="tx2"/>
              </a:solidFill>
              <a:latin typeface="Montserrat ExtraBold" panose="00000900000000000000" pitchFamily="50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5927791" y="600772"/>
            <a:ext cx="336419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38203" y="1226882"/>
            <a:ext cx="105155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Montserrat" panose="02000505000000020004" pitchFamily="2" charset="0"/>
              </a:rPr>
              <a:t> μια συνεχής και σύνθετη διαδικασία, επωφελής για όλους τους μαθητές με και χωρίς αναπηρία</a:t>
            </a:r>
            <a:endParaRPr lang="en-US" sz="1200" dirty="0">
              <a:solidFill>
                <a:schemeClr val="tx2">
                  <a:lumMod val="75000"/>
                  <a:lumOff val="25000"/>
                </a:schemeClr>
              </a:solidFill>
              <a:latin typeface="Montserrat" panose="02000505000000020004" pitchFamily="2" charset="0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4050704" y="1851627"/>
            <a:ext cx="4054591" cy="4054591"/>
            <a:chOff x="4050704" y="1851627"/>
            <a:chExt cx="4054591" cy="4054591"/>
          </a:xfrm>
        </p:grpSpPr>
        <p:sp>
          <p:nvSpPr>
            <p:cNvPr id="46" name="Freeform 45"/>
            <p:cNvSpPr/>
            <p:nvPr/>
          </p:nvSpPr>
          <p:spPr>
            <a:xfrm>
              <a:off x="4385181" y="2068495"/>
              <a:ext cx="3503246" cy="3503246"/>
            </a:xfrm>
            <a:custGeom>
              <a:avLst/>
              <a:gdLst>
                <a:gd name="connsiteX0" fmla="*/ 1751623 w 3503246"/>
                <a:gd name="connsiteY0" fmla="*/ 0 h 3503246"/>
                <a:gd name="connsiteX1" fmla="*/ 3503246 w 3503246"/>
                <a:gd name="connsiteY1" fmla="*/ 1751623 h 3503246"/>
                <a:gd name="connsiteX2" fmla="*/ 1751623 w 3503246"/>
                <a:gd name="connsiteY2" fmla="*/ 1751623 h 3503246"/>
                <a:gd name="connsiteX3" fmla="*/ 1751623 w 3503246"/>
                <a:gd name="connsiteY3" fmla="*/ 0 h 3503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03246" h="3503246">
                  <a:moveTo>
                    <a:pt x="1751623" y="0"/>
                  </a:moveTo>
                  <a:cubicBezTo>
                    <a:pt x="2719018" y="0"/>
                    <a:pt x="3503246" y="784228"/>
                    <a:pt x="3503246" y="1751623"/>
                  </a:cubicBezTo>
                  <a:lnTo>
                    <a:pt x="1751623" y="1751623"/>
                  </a:lnTo>
                  <a:lnTo>
                    <a:pt x="1751623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25680" tIns="792129" rIns="416782" bIns="1883975" numCol="1" spcCol="1270" anchor="ctr" anchorCtr="0">
              <a:noAutofit/>
            </a:bodyPr>
            <a:lstStyle/>
            <a:p>
              <a:pPr lvl="0" algn="ctr" defTabSz="2311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200" kern="120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4385181" y="2186104"/>
              <a:ext cx="3503246" cy="3503246"/>
            </a:xfrm>
            <a:custGeom>
              <a:avLst/>
              <a:gdLst>
                <a:gd name="connsiteX0" fmla="*/ 3503246 w 3503246"/>
                <a:gd name="connsiteY0" fmla="*/ 1751623 h 3503246"/>
                <a:gd name="connsiteX1" fmla="*/ 1751623 w 3503246"/>
                <a:gd name="connsiteY1" fmla="*/ 3503246 h 3503246"/>
                <a:gd name="connsiteX2" fmla="*/ 1751623 w 3503246"/>
                <a:gd name="connsiteY2" fmla="*/ 1751623 h 3503246"/>
                <a:gd name="connsiteX3" fmla="*/ 3503246 w 3503246"/>
                <a:gd name="connsiteY3" fmla="*/ 1751623 h 3503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03246" h="3503246">
                  <a:moveTo>
                    <a:pt x="3503246" y="1751623"/>
                  </a:moveTo>
                  <a:cubicBezTo>
                    <a:pt x="3503246" y="2719018"/>
                    <a:pt x="2719018" y="3503246"/>
                    <a:pt x="1751623" y="3503246"/>
                  </a:cubicBezTo>
                  <a:lnTo>
                    <a:pt x="1751623" y="1751623"/>
                  </a:lnTo>
                  <a:lnTo>
                    <a:pt x="3503246" y="1751623"/>
                  </a:ln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04090" tIns="1862384" rIns="395192" bIns="770540" numCol="1" spcCol="1270" anchor="ctr" anchorCtr="0">
              <a:noAutofit/>
            </a:bodyPr>
            <a:lstStyle/>
            <a:p>
              <a:pPr lvl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500" kern="120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4267572" y="2186104"/>
              <a:ext cx="3503246" cy="3503246"/>
            </a:xfrm>
            <a:custGeom>
              <a:avLst/>
              <a:gdLst>
                <a:gd name="connsiteX0" fmla="*/ 1751623 w 3503246"/>
                <a:gd name="connsiteY0" fmla="*/ 3503246 h 3503246"/>
                <a:gd name="connsiteX1" fmla="*/ 0 w 3503246"/>
                <a:gd name="connsiteY1" fmla="*/ 1751623 h 3503246"/>
                <a:gd name="connsiteX2" fmla="*/ 1751623 w 3503246"/>
                <a:gd name="connsiteY2" fmla="*/ 1751623 h 3503246"/>
                <a:gd name="connsiteX3" fmla="*/ 1751623 w 3503246"/>
                <a:gd name="connsiteY3" fmla="*/ 3503246 h 3503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03246" h="3503246">
                  <a:moveTo>
                    <a:pt x="1751623" y="3503246"/>
                  </a:moveTo>
                  <a:cubicBezTo>
                    <a:pt x="784228" y="3503246"/>
                    <a:pt x="0" y="2719018"/>
                    <a:pt x="0" y="1751623"/>
                  </a:cubicBezTo>
                  <a:lnTo>
                    <a:pt x="1751623" y="1751623"/>
                  </a:lnTo>
                  <a:lnTo>
                    <a:pt x="1751623" y="3503246"/>
                  </a:lnTo>
                  <a:close/>
                </a:path>
              </a:pathLst>
            </a:custGeom>
            <a:solidFill>
              <a:schemeClr val="accent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95191" tIns="1862384" rIns="1904091" bIns="770540" numCol="1" spcCol="1270" anchor="ctr" anchorCtr="0">
              <a:noAutofit/>
            </a:bodyPr>
            <a:lstStyle/>
            <a:p>
              <a:pPr lvl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500" kern="120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4267572" y="2068495"/>
              <a:ext cx="3503246" cy="3503246"/>
            </a:xfrm>
            <a:custGeom>
              <a:avLst/>
              <a:gdLst>
                <a:gd name="connsiteX0" fmla="*/ 0 w 3503246"/>
                <a:gd name="connsiteY0" fmla="*/ 1751623 h 3503246"/>
                <a:gd name="connsiteX1" fmla="*/ 1751623 w 3503246"/>
                <a:gd name="connsiteY1" fmla="*/ 0 h 3503246"/>
                <a:gd name="connsiteX2" fmla="*/ 1751623 w 3503246"/>
                <a:gd name="connsiteY2" fmla="*/ 1751623 h 3503246"/>
                <a:gd name="connsiteX3" fmla="*/ 0 w 3503246"/>
                <a:gd name="connsiteY3" fmla="*/ 1751623 h 3503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03246" h="3503246">
                  <a:moveTo>
                    <a:pt x="0" y="1751623"/>
                  </a:moveTo>
                  <a:cubicBezTo>
                    <a:pt x="0" y="784228"/>
                    <a:pt x="784228" y="0"/>
                    <a:pt x="1751623" y="0"/>
                  </a:cubicBezTo>
                  <a:lnTo>
                    <a:pt x="1751623" y="1751623"/>
                  </a:lnTo>
                  <a:lnTo>
                    <a:pt x="0" y="1751623"/>
                  </a:lnTo>
                  <a:close/>
                </a:path>
              </a:pathLst>
            </a:custGeom>
            <a:solidFill>
              <a:schemeClr val="accent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16781" tIns="792129" rIns="1925681" bIns="1883975" numCol="1" spcCol="1270" anchor="ctr" anchorCtr="0">
              <a:noAutofit/>
            </a:bodyPr>
            <a:lstStyle/>
            <a:p>
              <a:pPr lvl="0" algn="ctr" defTabSz="2311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200" kern="1200"/>
            </a:p>
          </p:txBody>
        </p:sp>
        <p:sp>
          <p:nvSpPr>
            <p:cNvPr id="50" name="Circular Arrow 49"/>
            <p:cNvSpPr/>
            <p:nvPr/>
          </p:nvSpPr>
          <p:spPr>
            <a:xfrm>
              <a:off x="4168313" y="1851627"/>
              <a:ext cx="3936982" cy="3936982"/>
            </a:xfrm>
            <a:prstGeom prst="circularArrow">
              <a:avLst>
                <a:gd name="adj1" fmla="val 5085"/>
                <a:gd name="adj2" fmla="val 327528"/>
                <a:gd name="adj3" fmla="val 21272472"/>
                <a:gd name="adj4" fmla="val 16200000"/>
                <a:gd name="adj5" fmla="val 5932"/>
              </a:avLst>
            </a:prstGeom>
            <a:solidFill>
              <a:schemeClr val="bg2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1" name="Circular Arrow 50"/>
            <p:cNvSpPr/>
            <p:nvPr/>
          </p:nvSpPr>
          <p:spPr>
            <a:xfrm>
              <a:off x="4168313" y="1969236"/>
              <a:ext cx="3936982" cy="3936982"/>
            </a:xfrm>
            <a:prstGeom prst="circularArrow">
              <a:avLst>
                <a:gd name="adj1" fmla="val 5085"/>
                <a:gd name="adj2" fmla="val 327528"/>
                <a:gd name="adj3" fmla="val 5072472"/>
                <a:gd name="adj4" fmla="val 0"/>
                <a:gd name="adj5" fmla="val 5932"/>
              </a:avLst>
            </a:prstGeom>
            <a:solidFill>
              <a:schemeClr val="bg2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Circular Arrow 51"/>
            <p:cNvSpPr/>
            <p:nvPr/>
          </p:nvSpPr>
          <p:spPr>
            <a:xfrm>
              <a:off x="4050704" y="1969236"/>
              <a:ext cx="3936982" cy="3936982"/>
            </a:xfrm>
            <a:prstGeom prst="circularArrow">
              <a:avLst>
                <a:gd name="adj1" fmla="val 5085"/>
                <a:gd name="adj2" fmla="val 327528"/>
                <a:gd name="adj3" fmla="val 10472472"/>
                <a:gd name="adj4" fmla="val 5400000"/>
                <a:gd name="adj5" fmla="val 5932"/>
              </a:avLst>
            </a:prstGeom>
            <a:solidFill>
              <a:schemeClr val="bg2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3" name="Circular Arrow 52"/>
            <p:cNvSpPr/>
            <p:nvPr/>
          </p:nvSpPr>
          <p:spPr>
            <a:xfrm>
              <a:off x="4050704" y="1851627"/>
              <a:ext cx="3936982" cy="3936982"/>
            </a:xfrm>
            <a:prstGeom prst="circularArrow">
              <a:avLst>
                <a:gd name="adj1" fmla="val 5085"/>
                <a:gd name="adj2" fmla="val 327528"/>
                <a:gd name="adj3" fmla="val 15872472"/>
                <a:gd name="adj4" fmla="val 10800000"/>
                <a:gd name="adj5" fmla="val 5932"/>
              </a:avLst>
            </a:prstGeom>
            <a:solidFill>
              <a:schemeClr val="bg2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66" name="TextBox 65"/>
          <p:cNvSpPr txBox="1"/>
          <p:nvPr/>
        </p:nvSpPr>
        <p:spPr>
          <a:xfrm>
            <a:off x="4630597" y="3107545"/>
            <a:ext cx="1384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dirty="0" smtClean="0">
                <a:solidFill>
                  <a:schemeClr val="bg1"/>
                </a:solidFill>
                <a:latin typeface="Montserrat ExtraBold" panose="00000900000000000000" pitchFamily="50" charset="0"/>
              </a:rPr>
              <a:t>Γνωστική Ανάπτυξη</a:t>
            </a:r>
            <a:endParaRPr lang="en-US" sz="1400" dirty="0">
              <a:solidFill>
                <a:schemeClr val="bg1"/>
              </a:solidFill>
              <a:latin typeface="Montserrat ExtraBold" panose="00000900000000000000" pitchFamily="50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143985" y="3107545"/>
            <a:ext cx="1430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dirty="0" smtClean="0">
                <a:solidFill>
                  <a:schemeClr val="bg1"/>
                </a:solidFill>
                <a:latin typeface="Montserrat ExtraBold" panose="00000900000000000000" pitchFamily="50" charset="0"/>
              </a:rPr>
              <a:t>Κινητική Ανάπτυξη</a:t>
            </a:r>
            <a:endParaRPr lang="en-US" sz="1400" dirty="0">
              <a:solidFill>
                <a:schemeClr val="bg1"/>
              </a:solidFill>
              <a:latin typeface="Montserrat ExtraBold" panose="00000900000000000000" pitchFamily="50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4582733" y="4342522"/>
            <a:ext cx="1432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dirty="0" smtClean="0">
                <a:solidFill>
                  <a:schemeClr val="bg1"/>
                </a:solidFill>
                <a:latin typeface="Montserrat ExtraBold" panose="00000900000000000000" pitchFamily="50" charset="0"/>
              </a:rPr>
              <a:t>Κοινωνική Ανάπτυξη</a:t>
            </a:r>
            <a:endParaRPr lang="en-US" sz="1400" dirty="0">
              <a:solidFill>
                <a:schemeClr val="bg1"/>
              </a:solidFill>
              <a:latin typeface="Montserrat ExtraBold" panose="00000900000000000000" pitchFamily="50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6143985" y="4342522"/>
            <a:ext cx="14530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dirty="0" smtClean="0">
                <a:solidFill>
                  <a:schemeClr val="bg1"/>
                </a:solidFill>
                <a:latin typeface="Montserrat ExtraBold" panose="00000900000000000000" pitchFamily="50" charset="0"/>
              </a:rPr>
              <a:t>Ένταξη</a:t>
            </a:r>
            <a:endParaRPr lang="en-US" sz="1400" dirty="0">
              <a:solidFill>
                <a:schemeClr val="bg1"/>
              </a:solidFill>
              <a:latin typeface="Montserrat ExtraBold" panose="00000900000000000000" pitchFamily="50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095755" y="2193057"/>
            <a:ext cx="2258045" cy="1898622"/>
            <a:chOff x="9095755" y="2193057"/>
            <a:chExt cx="2258045" cy="1898622"/>
          </a:xfrm>
        </p:grpSpPr>
        <p:sp>
          <p:nvSpPr>
            <p:cNvPr id="60" name="Oval 59"/>
            <p:cNvSpPr/>
            <p:nvPr/>
          </p:nvSpPr>
          <p:spPr>
            <a:xfrm>
              <a:off x="9166715" y="2193057"/>
              <a:ext cx="618618" cy="61861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9095755" y="3168349"/>
              <a:ext cx="2258045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l-GR" sz="1200" dirty="0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Συνεργάζεται με τους άλλους στο παιχνίδι και εξασκεί τις κοινωνικές δεξιότητες</a:t>
              </a:r>
              <a:r>
                <a:rPr lang="en-US" sz="1200" b="0" i="0" dirty="0" smtClean="0">
                  <a:solidFill>
                    <a:schemeClr val="tx2">
                      <a:lumMod val="75000"/>
                      <a:lumOff val="25000"/>
                    </a:schemeClr>
                  </a:solidFill>
                  <a:effectLst/>
                </a:rPr>
                <a:t>. </a:t>
              </a:r>
              <a:endParaRPr lang="en-US" sz="1200" b="0" i="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9095755" y="2862451"/>
              <a:ext cx="22580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600" b="1" dirty="0" smtClean="0">
                  <a:latin typeface="+mj-lt"/>
                </a:rPr>
                <a:t>Κοινωνική Ανάπτυξη</a:t>
              </a:r>
              <a:endParaRPr lang="en-US" sz="1600" b="1" dirty="0">
                <a:latin typeface="+mj-lt"/>
              </a:endParaRPr>
            </a:p>
          </p:txBody>
        </p:sp>
        <p:sp>
          <p:nvSpPr>
            <p:cNvPr id="72" name="Freeform 52"/>
            <p:cNvSpPr>
              <a:spLocks noEditPoints="1"/>
            </p:cNvSpPr>
            <p:nvPr/>
          </p:nvSpPr>
          <p:spPr bwMode="auto">
            <a:xfrm>
              <a:off x="9344530" y="2370872"/>
              <a:ext cx="262988" cy="262988"/>
            </a:xfrm>
            <a:custGeom>
              <a:avLst/>
              <a:gdLst>
                <a:gd name="T0" fmla="*/ 92739 w 55"/>
                <a:gd name="T1" fmla="*/ 188912 h 55"/>
                <a:gd name="T2" fmla="*/ 0 w 55"/>
                <a:gd name="T3" fmla="*/ 92739 h 55"/>
                <a:gd name="T4" fmla="*/ 92739 w 55"/>
                <a:gd name="T5" fmla="*/ 0 h 55"/>
                <a:gd name="T6" fmla="*/ 188912 w 55"/>
                <a:gd name="T7" fmla="*/ 92739 h 55"/>
                <a:gd name="T8" fmla="*/ 92739 w 55"/>
                <a:gd name="T9" fmla="*/ 188912 h 55"/>
                <a:gd name="T10" fmla="*/ 92739 w 55"/>
                <a:gd name="T11" fmla="*/ 27478 h 55"/>
                <a:gd name="T12" fmla="*/ 27478 w 55"/>
                <a:gd name="T13" fmla="*/ 92739 h 55"/>
                <a:gd name="T14" fmla="*/ 92739 w 55"/>
                <a:gd name="T15" fmla="*/ 161434 h 55"/>
                <a:gd name="T16" fmla="*/ 161434 w 55"/>
                <a:gd name="T17" fmla="*/ 92739 h 55"/>
                <a:gd name="T18" fmla="*/ 92739 w 55"/>
                <a:gd name="T19" fmla="*/ 27478 h 55"/>
                <a:gd name="T20" fmla="*/ 109912 w 55"/>
                <a:gd name="T21" fmla="*/ 106478 h 55"/>
                <a:gd name="T22" fmla="*/ 106478 w 55"/>
                <a:gd name="T23" fmla="*/ 109912 h 55"/>
                <a:gd name="T24" fmla="*/ 65261 w 55"/>
                <a:gd name="T25" fmla="*/ 109912 h 55"/>
                <a:gd name="T26" fmla="*/ 61826 w 55"/>
                <a:gd name="T27" fmla="*/ 106478 h 55"/>
                <a:gd name="T28" fmla="*/ 61826 w 55"/>
                <a:gd name="T29" fmla="*/ 96173 h 55"/>
                <a:gd name="T30" fmla="*/ 65261 w 55"/>
                <a:gd name="T31" fmla="*/ 92739 h 55"/>
                <a:gd name="T32" fmla="*/ 92739 w 55"/>
                <a:gd name="T33" fmla="*/ 92739 h 55"/>
                <a:gd name="T34" fmla="*/ 92739 w 55"/>
                <a:gd name="T35" fmla="*/ 51521 h 55"/>
                <a:gd name="T36" fmla="*/ 96173 w 55"/>
                <a:gd name="T37" fmla="*/ 48087 h 55"/>
                <a:gd name="T38" fmla="*/ 106478 w 55"/>
                <a:gd name="T39" fmla="*/ 48087 h 55"/>
                <a:gd name="T40" fmla="*/ 109912 w 55"/>
                <a:gd name="T41" fmla="*/ 51521 h 55"/>
                <a:gd name="T42" fmla="*/ 109912 w 55"/>
                <a:gd name="T43" fmla="*/ 106478 h 5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5" h="55">
                  <a:moveTo>
                    <a:pt x="27" y="55"/>
                  </a:moveTo>
                  <a:cubicBezTo>
                    <a:pt x="12" y="55"/>
                    <a:pt x="0" y="42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5" y="12"/>
                    <a:pt x="55" y="27"/>
                  </a:cubicBezTo>
                  <a:cubicBezTo>
                    <a:pt x="55" y="42"/>
                    <a:pt x="42" y="55"/>
                    <a:pt x="27" y="55"/>
                  </a:cubicBezTo>
                  <a:close/>
                  <a:moveTo>
                    <a:pt x="27" y="8"/>
                  </a:moveTo>
                  <a:cubicBezTo>
                    <a:pt x="16" y="8"/>
                    <a:pt x="8" y="17"/>
                    <a:pt x="8" y="27"/>
                  </a:cubicBezTo>
                  <a:cubicBezTo>
                    <a:pt x="8" y="38"/>
                    <a:pt x="16" y="47"/>
                    <a:pt x="27" y="47"/>
                  </a:cubicBezTo>
                  <a:cubicBezTo>
                    <a:pt x="38" y="47"/>
                    <a:pt x="47" y="38"/>
                    <a:pt x="47" y="27"/>
                  </a:cubicBezTo>
                  <a:cubicBezTo>
                    <a:pt x="47" y="17"/>
                    <a:pt x="38" y="8"/>
                    <a:pt x="27" y="8"/>
                  </a:cubicBezTo>
                  <a:close/>
                  <a:moveTo>
                    <a:pt x="32" y="31"/>
                  </a:moveTo>
                  <a:cubicBezTo>
                    <a:pt x="32" y="31"/>
                    <a:pt x="31" y="32"/>
                    <a:pt x="31" y="32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19" y="32"/>
                    <a:pt x="18" y="31"/>
                    <a:pt x="18" y="31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9" y="27"/>
                    <a:pt x="19" y="27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7" y="14"/>
                    <a:pt x="28" y="14"/>
                    <a:pt x="28" y="14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31" y="14"/>
                    <a:pt x="32" y="14"/>
                    <a:pt x="32" y="15"/>
                  </a:cubicBezTo>
                  <a:lnTo>
                    <a:pt x="32" y="3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838200" y="4285236"/>
            <a:ext cx="2258045" cy="2175621"/>
            <a:chOff x="838200" y="4285236"/>
            <a:chExt cx="2258045" cy="2175621"/>
          </a:xfrm>
        </p:grpSpPr>
        <p:sp>
          <p:nvSpPr>
            <p:cNvPr id="57" name="Oval 56"/>
            <p:cNvSpPr/>
            <p:nvPr/>
          </p:nvSpPr>
          <p:spPr>
            <a:xfrm>
              <a:off x="909160" y="4285236"/>
              <a:ext cx="618618" cy="61861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838200" y="5260528"/>
              <a:ext cx="2258045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l-GR" sz="1200" dirty="0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Αποκτά κινητικές εμπειρίες, κατακτά τη χρήση παιχνιδιών και τις δεξιότητες χειρισμού αντικειμένων</a:t>
              </a:r>
              <a:r>
                <a:rPr lang="en-US" sz="1200" b="0" i="0" dirty="0" smtClean="0">
                  <a:solidFill>
                    <a:schemeClr val="tx2">
                      <a:lumMod val="75000"/>
                      <a:lumOff val="25000"/>
                    </a:schemeClr>
                  </a:solidFill>
                  <a:effectLst/>
                </a:rPr>
                <a:t>. </a:t>
              </a:r>
              <a:endParaRPr lang="en-US" sz="1200" b="0" i="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38200" y="4954630"/>
              <a:ext cx="22580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600" b="1" dirty="0" smtClean="0">
                  <a:latin typeface="+mj-lt"/>
                </a:rPr>
                <a:t>Κινητική Ανάπτυξη</a:t>
              </a:r>
              <a:endParaRPr lang="en-US" sz="1600" b="1" dirty="0">
                <a:latin typeface="+mj-lt"/>
              </a:endParaRPr>
            </a:p>
          </p:txBody>
        </p:sp>
        <p:sp>
          <p:nvSpPr>
            <p:cNvPr id="73" name="Freeform 60"/>
            <p:cNvSpPr>
              <a:spLocks noEditPoints="1"/>
            </p:cNvSpPr>
            <p:nvPr/>
          </p:nvSpPr>
          <p:spPr bwMode="auto">
            <a:xfrm>
              <a:off x="1078970" y="4483350"/>
              <a:ext cx="278998" cy="222390"/>
            </a:xfrm>
            <a:custGeom>
              <a:avLst/>
              <a:gdLst>
                <a:gd name="T0" fmla="*/ 171152 w 64"/>
                <a:gd name="T1" fmla="*/ 65056 h 51"/>
                <a:gd name="T2" fmla="*/ 85576 w 64"/>
                <a:gd name="T3" fmla="*/ 126689 h 51"/>
                <a:gd name="T4" fmla="*/ 65038 w 64"/>
                <a:gd name="T5" fmla="*/ 123265 h 51"/>
                <a:gd name="T6" fmla="*/ 30807 w 64"/>
                <a:gd name="T7" fmla="*/ 140385 h 51"/>
                <a:gd name="T8" fmla="*/ 20538 w 64"/>
                <a:gd name="T9" fmla="*/ 143809 h 51"/>
                <a:gd name="T10" fmla="*/ 20538 w 64"/>
                <a:gd name="T11" fmla="*/ 143809 h 51"/>
                <a:gd name="T12" fmla="*/ 13692 w 64"/>
                <a:gd name="T13" fmla="*/ 140385 h 51"/>
                <a:gd name="T14" fmla="*/ 17115 w 64"/>
                <a:gd name="T15" fmla="*/ 133537 h 51"/>
                <a:gd name="T16" fmla="*/ 30807 w 64"/>
                <a:gd name="T17" fmla="*/ 112993 h 51"/>
                <a:gd name="T18" fmla="*/ 0 w 64"/>
                <a:gd name="T19" fmla="*/ 65056 h 51"/>
                <a:gd name="T20" fmla="*/ 85576 w 64"/>
                <a:gd name="T21" fmla="*/ 0 h 51"/>
                <a:gd name="T22" fmla="*/ 171152 w 64"/>
                <a:gd name="T23" fmla="*/ 65056 h 51"/>
                <a:gd name="T24" fmla="*/ 13692 w 64"/>
                <a:gd name="T25" fmla="*/ 65056 h 51"/>
                <a:gd name="T26" fmla="*/ 41077 w 64"/>
                <a:gd name="T27" fmla="*/ 99297 h 51"/>
                <a:gd name="T28" fmla="*/ 51346 w 64"/>
                <a:gd name="T29" fmla="*/ 106145 h 51"/>
                <a:gd name="T30" fmla="*/ 47923 w 64"/>
                <a:gd name="T31" fmla="*/ 116417 h 51"/>
                <a:gd name="T32" fmla="*/ 54769 w 64"/>
                <a:gd name="T33" fmla="*/ 112993 h 51"/>
                <a:gd name="T34" fmla="*/ 61615 w 64"/>
                <a:gd name="T35" fmla="*/ 109569 h 51"/>
                <a:gd name="T36" fmla="*/ 65038 w 64"/>
                <a:gd name="T37" fmla="*/ 109569 h 51"/>
                <a:gd name="T38" fmla="*/ 85576 w 64"/>
                <a:gd name="T39" fmla="*/ 109569 h 51"/>
                <a:gd name="T40" fmla="*/ 154037 w 64"/>
                <a:gd name="T41" fmla="*/ 65056 h 51"/>
                <a:gd name="T42" fmla="*/ 85576 w 64"/>
                <a:gd name="T43" fmla="*/ 17120 h 51"/>
                <a:gd name="T44" fmla="*/ 13692 w 64"/>
                <a:gd name="T45" fmla="*/ 65056 h 51"/>
                <a:gd name="T46" fmla="*/ 198537 w 64"/>
                <a:gd name="T47" fmla="*/ 164353 h 51"/>
                <a:gd name="T48" fmla="*/ 201960 w 64"/>
                <a:gd name="T49" fmla="*/ 171201 h 51"/>
                <a:gd name="T50" fmla="*/ 198537 w 64"/>
                <a:gd name="T51" fmla="*/ 174625 h 51"/>
                <a:gd name="T52" fmla="*/ 188268 w 64"/>
                <a:gd name="T53" fmla="*/ 171201 h 51"/>
                <a:gd name="T54" fmla="*/ 154037 w 64"/>
                <a:gd name="T55" fmla="*/ 157505 h 51"/>
                <a:gd name="T56" fmla="*/ 133499 w 64"/>
                <a:gd name="T57" fmla="*/ 157505 h 51"/>
                <a:gd name="T58" fmla="*/ 75307 w 64"/>
                <a:gd name="T59" fmla="*/ 140385 h 51"/>
                <a:gd name="T60" fmla="*/ 85576 w 64"/>
                <a:gd name="T61" fmla="*/ 143809 h 51"/>
                <a:gd name="T62" fmla="*/ 154037 w 64"/>
                <a:gd name="T63" fmla="*/ 119841 h 51"/>
                <a:gd name="T64" fmla="*/ 188268 w 64"/>
                <a:gd name="T65" fmla="*/ 65056 h 51"/>
                <a:gd name="T66" fmla="*/ 184845 w 64"/>
                <a:gd name="T67" fmla="*/ 44512 h 51"/>
                <a:gd name="T68" fmla="*/ 219075 w 64"/>
                <a:gd name="T69" fmla="*/ 95873 h 51"/>
                <a:gd name="T70" fmla="*/ 184845 w 64"/>
                <a:gd name="T71" fmla="*/ 143809 h 51"/>
                <a:gd name="T72" fmla="*/ 198537 w 64"/>
                <a:gd name="T73" fmla="*/ 164353 h 5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64" h="51">
                  <a:moveTo>
                    <a:pt x="50" y="19"/>
                  </a:moveTo>
                  <a:cubicBezTo>
                    <a:pt x="50" y="29"/>
                    <a:pt x="39" y="37"/>
                    <a:pt x="25" y="37"/>
                  </a:cubicBezTo>
                  <a:cubicBezTo>
                    <a:pt x="23" y="37"/>
                    <a:pt x="21" y="37"/>
                    <a:pt x="19" y="36"/>
                  </a:cubicBezTo>
                  <a:cubicBezTo>
                    <a:pt x="16" y="39"/>
                    <a:pt x="12" y="40"/>
                    <a:pt x="9" y="41"/>
                  </a:cubicBezTo>
                  <a:cubicBezTo>
                    <a:pt x="8" y="41"/>
                    <a:pt x="7" y="41"/>
                    <a:pt x="6" y="42"/>
                  </a:cubicBezTo>
                  <a:cubicBezTo>
                    <a:pt x="6" y="42"/>
                    <a:pt x="6" y="42"/>
                    <a:pt x="6" y="42"/>
                  </a:cubicBezTo>
                  <a:cubicBezTo>
                    <a:pt x="5" y="42"/>
                    <a:pt x="4" y="41"/>
                    <a:pt x="4" y="41"/>
                  </a:cubicBezTo>
                  <a:cubicBezTo>
                    <a:pt x="4" y="40"/>
                    <a:pt x="5" y="39"/>
                    <a:pt x="5" y="39"/>
                  </a:cubicBezTo>
                  <a:cubicBezTo>
                    <a:pt x="6" y="37"/>
                    <a:pt x="8" y="36"/>
                    <a:pt x="9" y="33"/>
                  </a:cubicBezTo>
                  <a:cubicBezTo>
                    <a:pt x="3" y="30"/>
                    <a:pt x="0" y="25"/>
                    <a:pt x="0" y="19"/>
                  </a:cubicBezTo>
                  <a:cubicBezTo>
                    <a:pt x="0" y="9"/>
                    <a:pt x="11" y="0"/>
                    <a:pt x="25" y="0"/>
                  </a:cubicBezTo>
                  <a:cubicBezTo>
                    <a:pt x="39" y="0"/>
                    <a:pt x="50" y="9"/>
                    <a:pt x="50" y="19"/>
                  </a:cubicBezTo>
                  <a:close/>
                  <a:moveTo>
                    <a:pt x="4" y="19"/>
                  </a:moveTo>
                  <a:cubicBezTo>
                    <a:pt x="4" y="23"/>
                    <a:pt x="7" y="26"/>
                    <a:pt x="12" y="29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4" y="34"/>
                    <a:pt x="14" y="34"/>
                    <a:pt x="14" y="34"/>
                  </a:cubicBezTo>
                  <a:cubicBezTo>
                    <a:pt x="15" y="34"/>
                    <a:pt x="15" y="33"/>
                    <a:pt x="16" y="33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21" y="32"/>
                    <a:pt x="23" y="32"/>
                    <a:pt x="25" y="32"/>
                  </a:cubicBezTo>
                  <a:cubicBezTo>
                    <a:pt x="36" y="32"/>
                    <a:pt x="45" y="26"/>
                    <a:pt x="45" y="19"/>
                  </a:cubicBezTo>
                  <a:cubicBezTo>
                    <a:pt x="45" y="11"/>
                    <a:pt x="36" y="5"/>
                    <a:pt x="25" y="5"/>
                  </a:cubicBezTo>
                  <a:cubicBezTo>
                    <a:pt x="14" y="5"/>
                    <a:pt x="4" y="11"/>
                    <a:pt x="4" y="19"/>
                  </a:cubicBezTo>
                  <a:close/>
                  <a:moveTo>
                    <a:pt x="58" y="48"/>
                  </a:moveTo>
                  <a:cubicBezTo>
                    <a:pt x="59" y="49"/>
                    <a:pt x="59" y="49"/>
                    <a:pt x="59" y="50"/>
                  </a:cubicBezTo>
                  <a:cubicBezTo>
                    <a:pt x="59" y="50"/>
                    <a:pt x="58" y="51"/>
                    <a:pt x="58" y="51"/>
                  </a:cubicBezTo>
                  <a:cubicBezTo>
                    <a:pt x="57" y="51"/>
                    <a:pt x="56" y="50"/>
                    <a:pt x="55" y="50"/>
                  </a:cubicBezTo>
                  <a:cubicBezTo>
                    <a:pt x="51" y="49"/>
                    <a:pt x="48" y="48"/>
                    <a:pt x="45" y="46"/>
                  </a:cubicBezTo>
                  <a:cubicBezTo>
                    <a:pt x="43" y="46"/>
                    <a:pt x="41" y="46"/>
                    <a:pt x="39" y="46"/>
                  </a:cubicBezTo>
                  <a:cubicBezTo>
                    <a:pt x="32" y="46"/>
                    <a:pt x="26" y="44"/>
                    <a:pt x="22" y="41"/>
                  </a:cubicBezTo>
                  <a:cubicBezTo>
                    <a:pt x="23" y="42"/>
                    <a:pt x="24" y="42"/>
                    <a:pt x="25" y="42"/>
                  </a:cubicBezTo>
                  <a:cubicBezTo>
                    <a:pt x="33" y="42"/>
                    <a:pt x="40" y="39"/>
                    <a:pt x="45" y="35"/>
                  </a:cubicBezTo>
                  <a:cubicBezTo>
                    <a:pt x="51" y="31"/>
                    <a:pt x="55" y="25"/>
                    <a:pt x="55" y="19"/>
                  </a:cubicBezTo>
                  <a:cubicBezTo>
                    <a:pt x="55" y="17"/>
                    <a:pt x="54" y="15"/>
                    <a:pt x="54" y="13"/>
                  </a:cubicBezTo>
                  <a:cubicBezTo>
                    <a:pt x="60" y="17"/>
                    <a:pt x="64" y="22"/>
                    <a:pt x="64" y="28"/>
                  </a:cubicBezTo>
                  <a:cubicBezTo>
                    <a:pt x="64" y="34"/>
                    <a:pt x="60" y="39"/>
                    <a:pt x="54" y="42"/>
                  </a:cubicBezTo>
                  <a:cubicBezTo>
                    <a:pt x="55" y="45"/>
                    <a:pt x="57" y="47"/>
                    <a:pt x="58" y="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095755" y="4285236"/>
            <a:ext cx="2258045" cy="2452620"/>
            <a:chOff x="9095755" y="4285236"/>
            <a:chExt cx="2258045" cy="2452620"/>
          </a:xfrm>
        </p:grpSpPr>
        <p:sp>
          <p:nvSpPr>
            <p:cNvPr id="63" name="Oval 62"/>
            <p:cNvSpPr/>
            <p:nvPr/>
          </p:nvSpPr>
          <p:spPr>
            <a:xfrm>
              <a:off x="9166715" y="4285236"/>
              <a:ext cx="618618" cy="61861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9095755" y="5260528"/>
              <a:ext cx="2258045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l-GR" sz="1200" b="0" i="0" dirty="0" smtClean="0">
                  <a:solidFill>
                    <a:schemeClr val="tx2">
                      <a:lumMod val="75000"/>
                      <a:lumOff val="25000"/>
                    </a:schemeClr>
                  </a:solidFill>
                  <a:effectLst/>
                </a:rPr>
                <a:t>Περνά ευχ</a:t>
              </a:r>
              <a:r>
                <a:rPr lang="el-GR" sz="1200" dirty="0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άριστα με τους συμμαθητές, αποκτά εσωτερικά κίνητρα και αυτοκυριαρχία, απολαμβάνει τα οφέλη της συμμετοχής</a:t>
              </a:r>
              <a:endParaRPr lang="en-US" sz="1200" b="0" i="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9095755" y="4954630"/>
              <a:ext cx="22580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600" b="1" dirty="0" smtClean="0">
                  <a:latin typeface="+mj-lt"/>
                </a:rPr>
                <a:t>Ένταξη</a:t>
              </a:r>
              <a:endParaRPr lang="en-US" sz="1600" b="1" dirty="0">
                <a:latin typeface="+mj-lt"/>
              </a:endParaRPr>
            </a:p>
          </p:txBody>
        </p:sp>
        <p:sp>
          <p:nvSpPr>
            <p:cNvPr id="74" name="Freeform 150"/>
            <p:cNvSpPr>
              <a:spLocks noEditPoints="1"/>
            </p:cNvSpPr>
            <p:nvPr/>
          </p:nvSpPr>
          <p:spPr bwMode="auto">
            <a:xfrm>
              <a:off x="9355731" y="4469198"/>
              <a:ext cx="240586" cy="250694"/>
            </a:xfrm>
            <a:custGeom>
              <a:avLst/>
              <a:gdLst>
                <a:gd name="T0" fmla="*/ 17174 w 55"/>
                <a:gd name="T1" fmla="*/ 120873 h 57"/>
                <a:gd name="T2" fmla="*/ 0 w 55"/>
                <a:gd name="T3" fmla="*/ 100152 h 57"/>
                <a:gd name="T4" fmla="*/ 17174 w 55"/>
                <a:gd name="T5" fmla="*/ 82884 h 57"/>
                <a:gd name="T6" fmla="*/ 37783 w 55"/>
                <a:gd name="T7" fmla="*/ 100152 h 57"/>
                <a:gd name="T8" fmla="*/ 17174 w 55"/>
                <a:gd name="T9" fmla="*/ 120873 h 57"/>
                <a:gd name="T10" fmla="*/ 41217 w 55"/>
                <a:gd name="T11" fmla="*/ 69070 h 57"/>
                <a:gd name="T12" fmla="*/ 20609 w 55"/>
                <a:gd name="T13" fmla="*/ 44896 h 57"/>
                <a:gd name="T14" fmla="*/ 41217 w 55"/>
                <a:gd name="T15" fmla="*/ 24175 h 57"/>
                <a:gd name="T16" fmla="*/ 65261 w 55"/>
                <a:gd name="T17" fmla="*/ 44896 h 57"/>
                <a:gd name="T18" fmla="*/ 41217 w 55"/>
                <a:gd name="T19" fmla="*/ 69070 h 57"/>
                <a:gd name="T20" fmla="*/ 41217 w 55"/>
                <a:gd name="T21" fmla="*/ 172675 h 57"/>
                <a:gd name="T22" fmla="*/ 24043 w 55"/>
                <a:gd name="T23" fmla="*/ 155408 h 57"/>
                <a:gd name="T24" fmla="*/ 41217 w 55"/>
                <a:gd name="T25" fmla="*/ 138140 h 57"/>
                <a:gd name="T26" fmla="*/ 58391 w 55"/>
                <a:gd name="T27" fmla="*/ 155408 h 57"/>
                <a:gd name="T28" fmla="*/ 41217 w 55"/>
                <a:gd name="T29" fmla="*/ 172675 h 57"/>
                <a:gd name="T30" fmla="*/ 96174 w 55"/>
                <a:gd name="T31" fmla="*/ 44896 h 57"/>
                <a:gd name="T32" fmla="*/ 72130 w 55"/>
                <a:gd name="T33" fmla="*/ 20721 h 57"/>
                <a:gd name="T34" fmla="*/ 96174 w 55"/>
                <a:gd name="T35" fmla="*/ 0 h 57"/>
                <a:gd name="T36" fmla="*/ 120217 w 55"/>
                <a:gd name="T37" fmla="*/ 20721 h 57"/>
                <a:gd name="T38" fmla="*/ 96174 w 55"/>
                <a:gd name="T39" fmla="*/ 44896 h 57"/>
                <a:gd name="T40" fmla="*/ 96174 w 55"/>
                <a:gd name="T41" fmla="*/ 196850 h 57"/>
                <a:gd name="T42" fmla="*/ 82435 w 55"/>
                <a:gd name="T43" fmla="*/ 179582 h 57"/>
                <a:gd name="T44" fmla="*/ 96174 w 55"/>
                <a:gd name="T45" fmla="*/ 165768 h 57"/>
                <a:gd name="T46" fmla="*/ 113348 w 55"/>
                <a:gd name="T47" fmla="*/ 179582 h 57"/>
                <a:gd name="T48" fmla="*/ 96174 w 55"/>
                <a:gd name="T49" fmla="*/ 196850 h 57"/>
                <a:gd name="T50" fmla="*/ 151130 w 55"/>
                <a:gd name="T51" fmla="*/ 169222 h 57"/>
                <a:gd name="T52" fmla="*/ 137391 w 55"/>
                <a:gd name="T53" fmla="*/ 155408 h 57"/>
                <a:gd name="T54" fmla="*/ 151130 w 55"/>
                <a:gd name="T55" fmla="*/ 141594 h 57"/>
                <a:gd name="T56" fmla="*/ 164870 w 55"/>
                <a:gd name="T57" fmla="*/ 155408 h 57"/>
                <a:gd name="T58" fmla="*/ 151130 w 55"/>
                <a:gd name="T59" fmla="*/ 169222 h 57"/>
                <a:gd name="T60" fmla="*/ 151130 w 55"/>
                <a:gd name="T61" fmla="*/ 55256 h 57"/>
                <a:gd name="T62" fmla="*/ 140826 w 55"/>
                <a:gd name="T63" fmla="*/ 44896 h 57"/>
                <a:gd name="T64" fmla="*/ 151130 w 55"/>
                <a:gd name="T65" fmla="*/ 34535 h 57"/>
                <a:gd name="T66" fmla="*/ 161435 w 55"/>
                <a:gd name="T67" fmla="*/ 44896 h 57"/>
                <a:gd name="T68" fmla="*/ 151130 w 55"/>
                <a:gd name="T69" fmla="*/ 55256 h 57"/>
                <a:gd name="T70" fmla="*/ 175174 w 55"/>
                <a:gd name="T71" fmla="*/ 113966 h 57"/>
                <a:gd name="T72" fmla="*/ 164870 w 55"/>
                <a:gd name="T73" fmla="*/ 100152 h 57"/>
                <a:gd name="T74" fmla="*/ 175174 w 55"/>
                <a:gd name="T75" fmla="*/ 89791 h 57"/>
                <a:gd name="T76" fmla="*/ 188913 w 55"/>
                <a:gd name="T77" fmla="*/ 100152 h 57"/>
                <a:gd name="T78" fmla="*/ 175174 w 55"/>
                <a:gd name="T79" fmla="*/ 113966 h 5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55" h="57">
                  <a:moveTo>
                    <a:pt x="5" y="35"/>
                  </a:moveTo>
                  <a:cubicBezTo>
                    <a:pt x="2" y="35"/>
                    <a:pt x="0" y="32"/>
                    <a:pt x="0" y="29"/>
                  </a:cubicBezTo>
                  <a:cubicBezTo>
                    <a:pt x="0" y="26"/>
                    <a:pt x="2" y="24"/>
                    <a:pt x="5" y="24"/>
                  </a:cubicBezTo>
                  <a:cubicBezTo>
                    <a:pt x="9" y="24"/>
                    <a:pt x="11" y="26"/>
                    <a:pt x="11" y="29"/>
                  </a:cubicBezTo>
                  <a:cubicBezTo>
                    <a:pt x="11" y="32"/>
                    <a:pt x="9" y="35"/>
                    <a:pt x="5" y="35"/>
                  </a:cubicBezTo>
                  <a:close/>
                  <a:moveTo>
                    <a:pt x="12" y="20"/>
                  </a:moveTo>
                  <a:cubicBezTo>
                    <a:pt x="9" y="20"/>
                    <a:pt x="6" y="17"/>
                    <a:pt x="6" y="13"/>
                  </a:cubicBezTo>
                  <a:cubicBezTo>
                    <a:pt x="6" y="10"/>
                    <a:pt x="9" y="7"/>
                    <a:pt x="12" y="7"/>
                  </a:cubicBezTo>
                  <a:cubicBezTo>
                    <a:pt x="16" y="7"/>
                    <a:pt x="19" y="10"/>
                    <a:pt x="19" y="13"/>
                  </a:cubicBezTo>
                  <a:cubicBezTo>
                    <a:pt x="19" y="17"/>
                    <a:pt x="16" y="20"/>
                    <a:pt x="12" y="20"/>
                  </a:cubicBezTo>
                  <a:close/>
                  <a:moveTo>
                    <a:pt x="12" y="50"/>
                  </a:moveTo>
                  <a:cubicBezTo>
                    <a:pt x="9" y="50"/>
                    <a:pt x="7" y="48"/>
                    <a:pt x="7" y="45"/>
                  </a:cubicBezTo>
                  <a:cubicBezTo>
                    <a:pt x="7" y="42"/>
                    <a:pt x="9" y="40"/>
                    <a:pt x="12" y="40"/>
                  </a:cubicBezTo>
                  <a:cubicBezTo>
                    <a:pt x="15" y="40"/>
                    <a:pt x="17" y="42"/>
                    <a:pt x="17" y="45"/>
                  </a:cubicBezTo>
                  <a:cubicBezTo>
                    <a:pt x="17" y="48"/>
                    <a:pt x="15" y="50"/>
                    <a:pt x="12" y="50"/>
                  </a:cubicBezTo>
                  <a:close/>
                  <a:moveTo>
                    <a:pt x="28" y="13"/>
                  </a:moveTo>
                  <a:cubicBezTo>
                    <a:pt x="25" y="13"/>
                    <a:pt x="21" y="10"/>
                    <a:pt x="21" y="6"/>
                  </a:cubicBezTo>
                  <a:cubicBezTo>
                    <a:pt x="21" y="3"/>
                    <a:pt x="25" y="0"/>
                    <a:pt x="28" y="0"/>
                  </a:cubicBezTo>
                  <a:cubicBezTo>
                    <a:pt x="32" y="0"/>
                    <a:pt x="35" y="3"/>
                    <a:pt x="35" y="6"/>
                  </a:cubicBezTo>
                  <a:cubicBezTo>
                    <a:pt x="35" y="10"/>
                    <a:pt x="32" y="13"/>
                    <a:pt x="28" y="13"/>
                  </a:cubicBezTo>
                  <a:close/>
                  <a:moveTo>
                    <a:pt x="28" y="57"/>
                  </a:moveTo>
                  <a:cubicBezTo>
                    <a:pt x="26" y="57"/>
                    <a:pt x="24" y="55"/>
                    <a:pt x="24" y="52"/>
                  </a:cubicBezTo>
                  <a:cubicBezTo>
                    <a:pt x="24" y="50"/>
                    <a:pt x="26" y="48"/>
                    <a:pt x="28" y="48"/>
                  </a:cubicBezTo>
                  <a:cubicBezTo>
                    <a:pt x="31" y="48"/>
                    <a:pt x="33" y="50"/>
                    <a:pt x="33" y="52"/>
                  </a:cubicBezTo>
                  <a:cubicBezTo>
                    <a:pt x="33" y="55"/>
                    <a:pt x="31" y="57"/>
                    <a:pt x="28" y="57"/>
                  </a:cubicBezTo>
                  <a:close/>
                  <a:moveTo>
                    <a:pt x="44" y="49"/>
                  </a:moveTo>
                  <a:cubicBezTo>
                    <a:pt x="42" y="49"/>
                    <a:pt x="40" y="48"/>
                    <a:pt x="40" y="45"/>
                  </a:cubicBezTo>
                  <a:cubicBezTo>
                    <a:pt x="40" y="43"/>
                    <a:pt x="42" y="41"/>
                    <a:pt x="44" y="41"/>
                  </a:cubicBezTo>
                  <a:cubicBezTo>
                    <a:pt x="47" y="41"/>
                    <a:pt x="48" y="43"/>
                    <a:pt x="48" y="45"/>
                  </a:cubicBezTo>
                  <a:cubicBezTo>
                    <a:pt x="48" y="48"/>
                    <a:pt x="47" y="49"/>
                    <a:pt x="44" y="49"/>
                  </a:cubicBezTo>
                  <a:close/>
                  <a:moveTo>
                    <a:pt x="44" y="16"/>
                  </a:moveTo>
                  <a:cubicBezTo>
                    <a:pt x="43" y="16"/>
                    <a:pt x="41" y="15"/>
                    <a:pt x="41" y="13"/>
                  </a:cubicBezTo>
                  <a:cubicBezTo>
                    <a:pt x="41" y="12"/>
                    <a:pt x="43" y="10"/>
                    <a:pt x="44" y="10"/>
                  </a:cubicBezTo>
                  <a:cubicBezTo>
                    <a:pt x="46" y="10"/>
                    <a:pt x="47" y="12"/>
                    <a:pt x="47" y="13"/>
                  </a:cubicBezTo>
                  <a:cubicBezTo>
                    <a:pt x="47" y="15"/>
                    <a:pt x="46" y="16"/>
                    <a:pt x="44" y="16"/>
                  </a:cubicBezTo>
                  <a:close/>
                  <a:moveTo>
                    <a:pt x="51" y="33"/>
                  </a:moveTo>
                  <a:cubicBezTo>
                    <a:pt x="49" y="33"/>
                    <a:pt x="48" y="31"/>
                    <a:pt x="48" y="29"/>
                  </a:cubicBezTo>
                  <a:cubicBezTo>
                    <a:pt x="48" y="27"/>
                    <a:pt x="49" y="26"/>
                    <a:pt x="51" y="26"/>
                  </a:cubicBezTo>
                  <a:cubicBezTo>
                    <a:pt x="53" y="26"/>
                    <a:pt x="55" y="27"/>
                    <a:pt x="55" y="29"/>
                  </a:cubicBezTo>
                  <a:cubicBezTo>
                    <a:pt x="55" y="31"/>
                    <a:pt x="53" y="33"/>
                    <a:pt x="51" y="3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838200" y="2193057"/>
            <a:ext cx="2258045" cy="1898622"/>
            <a:chOff x="838200" y="2193057"/>
            <a:chExt cx="2258045" cy="1898622"/>
          </a:xfrm>
        </p:grpSpPr>
        <p:sp>
          <p:nvSpPr>
            <p:cNvPr id="54" name="Oval 53"/>
            <p:cNvSpPr/>
            <p:nvPr/>
          </p:nvSpPr>
          <p:spPr>
            <a:xfrm>
              <a:off x="909160" y="2193057"/>
              <a:ext cx="618618" cy="61861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838200" y="3168349"/>
              <a:ext cx="2258045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l-GR" sz="1200" b="0" i="0" dirty="0" smtClean="0">
                  <a:solidFill>
                    <a:schemeClr val="tx2">
                      <a:lumMod val="75000"/>
                      <a:lumOff val="25000"/>
                    </a:schemeClr>
                  </a:solidFill>
                  <a:effectLst/>
                </a:rPr>
                <a:t>Μαθαί</a:t>
              </a:r>
              <a:r>
                <a:rPr lang="el-GR" sz="1200" dirty="0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νει να παίζει και να χρησιμοποιεί αποτελεσματικά τα μέρη του σώματος </a:t>
              </a:r>
              <a:endParaRPr lang="en-US" sz="1200" b="0" i="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838200" y="2862451"/>
              <a:ext cx="22580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600" b="1" dirty="0" smtClean="0">
                  <a:latin typeface="+mj-lt"/>
                </a:rPr>
                <a:t>Γνωστική Ανάπτυξη</a:t>
              </a:r>
              <a:endParaRPr lang="en-US" sz="1600" b="1" dirty="0">
                <a:latin typeface="+mj-lt"/>
              </a:endParaRPr>
            </a:p>
          </p:txBody>
        </p:sp>
        <p:sp>
          <p:nvSpPr>
            <p:cNvPr id="75" name="Freeform 107"/>
            <p:cNvSpPr>
              <a:spLocks/>
            </p:cNvSpPr>
            <p:nvPr/>
          </p:nvSpPr>
          <p:spPr bwMode="auto">
            <a:xfrm>
              <a:off x="1089079" y="2381357"/>
              <a:ext cx="258781" cy="242018"/>
            </a:xfrm>
            <a:custGeom>
              <a:avLst/>
              <a:gdLst>
                <a:gd name="T0" fmla="*/ 196312 w 59"/>
                <a:gd name="T1" fmla="*/ 131508 h 50"/>
                <a:gd name="T2" fmla="*/ 192868 w 59"/>
                <a:gd name="T3" fmla="*/ 138430 h 50"/>
                <a:gd name="T4" fmla="*/ 172203 w 59"/>
                <a:gd name="T5" fmla="*/ 141890 h 50"/>
                <a:gd name="T6" fmla="*/ 141207 w 59"/>
                <a:gd name="T7" fmla="*/ 166116 h 50"/>
                <a:gd name="T8" fmla="*/ 141207 w 59"/>
                <a:gd name="T9" fmla="*/ 169576 h 50"/>
                <a:gd name="T10" fmla="*/ 137763 w 59"/>
                <a:gd name="T11" fmla="*/ 173037 h 50"/>
                <a:gd name="T12" fmla="*/ 127431 w 59"/>
                <a:gd name="T13" fmla="*/ 173037 h 50"/>
                <a:gd name="T14" fmla="*/ 123986 w 59"/>
                <a:gd name="T15" fmla="*/ 169576 h 50"/>
                <a:gd name="T16" fmla="*/ 123986 w 59"/>
                <a:gd name="T17" fmla="*/ 96901 h 50"/>
                <a:gd name="T18" fmla="*/ 127431 w 59"/>
                <a:gd name="T19" fmla="*/ 93440 h 50"/>
                <a:gd name="T20" fmla="*/ 137763 w 59"/>
                <a:gd name="T21" fmla="*/ 93440 h 50"/>
                <a:gd name="T22" fmla="*/ 141207 w 59"/>
                <a:gd name="T23" fmla="*/ 96901 h 50"/>
                <a:gd name="T24" fmla="*/ 141207 w 59"/>
                <a:gd name="T25" fmla="*/ 100361 h 50"/>
                <a:gd name="T26" fmla="*/ 168759 w 59"/>
                <a:gd name="T27" fmla="*/ 117665 h 50"/>
                <a:gd name="T28" fmla="*/ 175647 w 59"/>
                <a:gd name="T29" fmla="*/ 117665 h 50"/>
                <a:gd name="T30" fmla="*/ 179092 w 59"/>
                <a:gd name="T31" fmla="*/ 93440 h 50"/>
                <a:gd name="T32" fmla="*/ 99878 w 59"/>
                <a:gd name="T33" fmla="*/ 24225 h 50"/>
                <a:gd name="T34" fmla="*/ 24108 w 59"/>
                <a:gd name="T35" fmla="*/ 93440 h 50"/>
                <a:gd name="T36" fmla="*/ 27553 w 59"/>
                <a:gd name="T37" fmla="*/ 117665 h 50"/>
                <a:gd name="T38" fmla="*/ 34441 w 59"/>
                <a:gd name="T39" fmla="*/ 117665 h 50"/>
                <a:gd name="T40" fmla="*/ 61993 w 59"/>
                <a:gd name="T41" fmla="*/ 100361 h 50"/>
                <a:gd name="T42" fmla="*/ 61993 w 59"/>
                <a:gd name="T43" fmla="*/ 96901 h 50"/>
                <a:gd name="T44" fmla="*/ 65437 w 59"/>
                <a:gd name="T45" fmla="*/ 93440 h 50"/>
                <a:gd name="T46" fmla="*/ 72325 w 59"/>
                <a:gd name="T47" fmla="*/ 93440 h 50"/>
                <a:gd name="T48" fmla="*/ 79214 w 59"/>
                <a:gd name="T49" fmla="*/ 96901 h 50"/>
                <a:gd name="T50" fmla="*/ 79214 w 59"/>
                <a:gd name="T51" fmla="*/ 169576 h 50"/>
                <a:gd name="T52" fmla="*/ 72325 w 59"/>
                <a:gd name="T53" fmla="*/ 173037 h 50"/>
                <a:gd name="T54" fmla="*/ 65437 w 59"/>
                <a:gd name="T55" fmla="*/ 173037 h 50"/>
                <a:gd name="T56" fmla="*/ 61993 w 59"/>
                <a:gd name="T57" fmla="*/ 169576 h 50"/>
                <a:gd name="T58" fmla="*/ 61993 w 59"/>
                <a:gd name="T59" fmla="*/ 166116 h 50"/>
                <a:gd name="T60" fmla="*/ 30997 w 59"/>
                <a:gd name="T61" fmla="*/ 141890 h 50"/>
                <a:gd name="T62" fmla="*/ 10332 w 59"/>
                <a:gd name="T63" fmla="*/ 138430 h 50"/>
                <a:gd name="T64" fmla="*/ 6888 w 59"/>
                <a:gd name="T65" fmla="*/ 131508 h 50"/>
                <a:gd name="T66" fmla="*/ 0 w 59"/>
                <a:gd name="T67" fmla="*/ 93440 h 50"/>
                <a:gd name="T68" fmla="*/ 99878 w 59"/>
                <a:gd name="T69" fmla="*/ 0 h 50"/>
                <a:gd name="T70" fmla="*/ 203200 w 59"/>
                <a:gd name="T71" fmla="*/ 93440 h 50"/>
                <a:gd name="T72" fmla="*/ 196312 w 59"/>
                <a:gd name="T73" fmla="*/ 131508 h 5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9" h="50">
                  <a:moveTo>
                    <a:pt x="57" y="38"/>
                  </a:moveTo>
                  <a:cubicBezTo>
                    <a:pt x="56" y="40"/>
                    <a:pt x="56" y="40"/>
                    <a:pt x="56" y="40"/>
                  </a:cubicBezTo>
                  <a:cubicBezTo>
                    <a:pt x="50" y="41"/>
                    <a:pt x="50" y="41"/>
                    <a:pt x="50" y="41"/>
                  </a:cubicBezTo>
                  <a:cubicBezTo>
                    <a:pt x="49" y="45"/>
                    <a:pt x="45" y="48"/>
                    <a:pt x="41" y="48"/>
                  </a:cubicBezTo>
                  <a:cubicBezTo>
                    <a:pt x="41" y="49"/>
                    <a:pt x="41" y="49"/>
                    <a:pt x="41" y="49"/>
                  </a:cubicBezTo>
                  <a:cubicBezTo>
                    <a:pt x="41" y="50"/>
                    <a:pt x="40" y="50"/>
                    <a:pt x="40" y="50"/>
                  </a:cubicBezTo>
                  <a:cubicBezTo>
                    <a:pt x="37" y="50"/>
                    <a:pt x="37" y="50"/>
                    <a:pt x="37" y="50"/>
                  </a:cubicBezTo>
                  <a:cubicBezTo>
                    <a:pt x="37" y="50"/>
                    <a:pt x="36" y="50"/>
                    <a:pt x="36" y="49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6" y="28"/>
                    <a:pt x="37" y="27"/>
                    <a:pt x="37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1" y="28"/>
                    <a:pt x="41" y="28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4" y="29"/>
                    <a:pt x="47" y="31"/>
                    <a:pt x="49" y="34"/>
                  </a:cubicBezTo>
                  <a:cubicBezTo>
                    <a:pt x="51" y="34"/>
                    <a:pt x="51" y="34"/>
                    <a:pt x="51" y="34"/>
                  </a:cubicBezTo>
                  <a:cubicBezTo>
                    <a:pt x="52" y="31"/>
                    <a:pt x="52" y="29"/>
                    <a:pt x="52" y="27"/>
                  </a:cubicBezTo>
                  <a:cubicBezTo>
                    <a:pt x="52" y="16"/>
                    <a:pt x="42" y="7"/>
                    <a:pt x="29" y="7"/>
                  </a:cubicBezTo>
                  <a:cubicBezTo>
                    <a:pt x="17" y="7"/>
                    <a:pt x="7" y="16"/>
                    <a:pt x="7" y="27"/>
                  </a:cubicBezTo>
                  <a:cubicBezTo>
                    <a:pt x="7" y="29"/>
                    <a:pt x="7" y="31"/>
                    <a:pt x="8" y="34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2" y="31"/>
                    <a:pt x="15" y="29"/>
                    <a:pt x="18" y="29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9" y="27"/>
                    <a:pt x="19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2" y="27"/>
                    <a:pt x="23" y="28"/>
                    <a:pt x="23" y="28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50"/>
                    <a:pt x="22" y="50"/>
                    <a:pt x="21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19" y="50"/>
                    <a:pt x="18" y="50"/>
                    <a:pt x="18" y="49"/>
                  </a:cubicBezTo>
                  <a:cubicBezTo>
                    <a:pt x="18" y="48"/>
                    <a:pt x="18" y="48"/>
                    <a:pt x="18" y="48"/>
                  </a:cubicBezTo>
                  <a:cubicBezTo>
                    <a:pt x="14" y="48"/>
                    <a:pt x="10" y="45"/>
                    <a:pt x="9" y="41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0" y="34"/>
                    <a:pt x="0" y="31"/>
                    <a:pt x="0" y="27"/>
                  </a:cubicBezTo>
                  <a:cubicBezTo>
                    <a:pt x="0" y="12"/>
                    <a:pt x="13" y="0"/>
                    <a:pt x="29" y="0"/>
                  </a:cubicBezTo>
                  <a:cubicBezTo>
                    <a:pt x="46" y="0"/>
                    <a:pt x="59" y="12"/>
                    <a:pt x="59" y="27"/>
                  </a:cubicBezTo>
                  <a:cubicBezTo>
                    <a:pt x="59" y="31"/>
                    <a:pt x="58" y="34"/>
                    <a:pt x="57" y="3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2792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5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667">
                                          <p:cBhvr additive="base">
                                            <p:cTn id="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667">
                                          <p:cBhvr additive="base"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50667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667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667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 p14:presetBounceEnd="5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667">
                                          <p:cBhvr additive="base">
                                            <p:cTn id="15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667">
                                          <p:cBhvr additive="base">
                                            <p:cTn id="16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 p14:presetBounceEnd="50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667">
                                          <p:cBhvr additive="base">
                                            <p:cTn id="19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667">
                                          <p:cBhvr additive="base">
                                            <p:cTn id="20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8200" y="693719"/>
            <a:ext cx="1051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3200" b="1" noProof="0" dirty="0" smtClean="0">
                <a:solidFill>
                  <a:srgbClr val="000000"/>
                </a:solidFill>
                <a:latin typeface="Montserrat ExtraBold" panose="00000900000000000000" pitchFamily="50" charset="0"/>
              </a:rPr>
              <a:t>Τι να προσέξω…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ExtraBold" panose="00000900000000000000" pitchFamily="50" charset="0"/>
              <a:ea typeface="+mn-ea"/>
              <a:cs typeface="+mn-cs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5927791" y="600772"/>
            <a:ext cx="336419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9050158" y="1985750"/>
            <a:ext cx="2258045" cy="1587447"/>
            <a:chOff x="9095755" y="2193057"/>
            <a:chExt cx="2258045" cy="1587447"/>
          </a:xfrm>
        </p:grpSpPr>
        <p:sp>
          <p:nvSpPr>
            <p:cNvPr id="13" name="Oval 12"/>
            <p:cNvSpPr/>
            <p:nvPr/>
          </p:nvSpPr>
          <p:spPr>
            <a:xfrm>
              <a:off x="9166715" y="2193057"/>
              <a:ext cx="618618" cy="61861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9095755" y="3168349"/>
              <a:ext cx="2258045" cy="6121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l-GR" sz="1200" dirty="0" smtClean="0">
                  <a:solidFill>
                    <a:srgbClr val="000000">
                      <a:lumMod val="75000"/>
                      <a:lumOff val="25000"/>
                    </a:srgbClr>
                  </a:solidFill>
                  <a:latin typeface="Montserrat Light"/>
                </a:rPr>
                <a:t>Έλεγχος Ατομικού Δελτίου Υγείας Μαθητή (ΑΔΥΜ)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Light"/>
                <a:ea typeface="+mn-ea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9095755" y="2862451"/>
              <a:ext cx="22580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Ιατρικό</a:t>
              </a:r>
              <a:r>
                <a:rPr kumimoji="0" lang="el-GR" sz="16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 ιστορικό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6" name="Freeform 31"/>
            <p:cNvSpPr>
              <a:spLocks noEditPoints="1"/>
            </p:cNvSpPr>
            <p:nvPr/>
          </p:nvSpPr>
          <p:spPr bwMode="auto">
            <a:xfrm>
              <a:off x="9336525" y="2382073"/>
              <a:ext cx="278998" cy="240586"/>
            </a:xfrm>
            <a:custGeom>
              <a:avLst/>
              <a:gdLst>
                <a:gd name="T0" fmla="*/ 219075 w 64"/>
                <a:gd name="T1" fmla="*/ 96174 h 55"/>
                <a:gd name="T2" fmla="*/ 0 w 64"/>
                <a:gd name="T3" fmla="*/ 96174 h 55"/>
                <a:gd name="T4" fmla="*/ 0 w 64"/>
                <a:gd name="T5" fmla="*/ 51522 h 55"/>
                <a:gd name="T6" fmla="*/ 17115 w 64"/>
                <a:gd name="T7" fmla="*/ 30913 h 55"/>
                <a:gd name="T8" fmla="*/ 61615 w 64"/>
                <a:gd name="T9" fmla="*/ 30913 h 55"/>
                <a:gd name="T10" fmla="*/ 61615 w 64"/>
                <a:gd name="T11" fmla="*/ 10304 h 55"/>
                <a:gd name="T12" fmla="*/ 71884 w 64"/>
                <a:gd name="T13" fmla="*/ 0 h 55"/>
                <a:gd name="T14" fmla="*/ 143768 w 64"/>
                <a:gd name="T15" fmla="*/ 0 h 55"/>
                <a:gd name="T16" fmla="*/ 154037 w 64"/>
                <a:gd name="T17" fmla="*/ 10304 h 55"/>
                <a:gd name="T18" fmla="*/ 154037 w 64"/>
                <a:gd name="T19" fmla="*/ 30913 h 55"/>
                <a:gd name="T20" fmla="*/ 198537 w 64"/>
                <a:gd name="T21" fmla="*/ 30913 h 55"/>
                <a:gd name="T22" fmla="*/ 219075 w 64"/>
                <a:gd name="T23" fmla="*/ 51522 h 55"/>
                <a:gd name="T24" fmla="*/ 219075 w 64"/>
                <a:gd name="T25" fmla="*/ 96174 h 55"/>
                <a:gd name="T26" fmla="*/ 219075 w 64"/>
                <a:gd name="T27" fmla="*/ 168304 h 55"/>
                <a:gd name="T28" fmla="*/ 198537 w 64"/>
                <a:gd name="T29" fmla="*/ 188913 h 55"/>
                <a:gd name="T30" fmla="*/ 17115 w 64"/>
                <a:gd name="T31" fmla="*/ 188913 h 55"/>
                <a:gd name="T32" fmla="*/ 0 w 64"/>
                <a:gd name="T33" fmla="*/ 168304 h 55"/>
                <a:gd name="T34" fmla="*/ 0 w 64"/>
                <a:gd name="T35" fmla="*/ 109913 h 55"/>
                <a:gd name="T36" fmla="*/ 82153 w 64"/>
                <a:gd name="T37" fmla="*/ 109913 h 55"/>
                <a:gd name="T38" fmla="*/ 82153 w 64"/>
                <a:gd name="T39" fmla="*/ 127087 h 55"/>
                <a:gd name="T40" fmla="*/ 88999 w 64"/>
                <a:gd name="T41" fmla="*/ 137391 h 55"/>
                <a:gd name="T42" fmla="*/ 126653 w 64"/>
                <a:gd name="T43" fmla="*/ 137391 h 55"/>
                <a:gd name="T44" fmla="*/ 136922 w 64"/>
                <a:gd name="T45" fmla="*/ 127087 h 55"/>
                <a:gd name="T46" fmla="*/ 136922 w 64"/>
                <a:gd name="T47" fmla="*/ 109913 h 55"/>
                <a:gd name="T48" fmla="*/ 219075 w 64"/>
                <a:gd name="T49" fmla="*/ 109913 h 55"/>
                <a:gd name="T50" fmla="*/ 219075 w 64"/>
                <a:gd name="T51" fmla="*/ 168304 h 55"/>
                <a:gd name="T52" fmla="*/ 140345 w 64"/>
                <a:gd name="T53" fmla="*/ 30913 h 55"/>
                <a:gd name="T54" fmla="*/ 140345 w 64"/>
                <a:gd name="T55" fmla="*/ 13739 h 55"/>
                <a:gd name="T56" fmla="*/ 78730 w 64"/>
                <a:gd name="T57" fmla="*/ 13739 h 55"/>
                <a:gd name="T58" fmla="*/ 78730 w 64"/>
                <a:gd name="T59" fmla="*/ 30913 h 55"/>
                <a:gd name="T60" fmla="*/ 140345 w 64"/>
                <a:gd name="T61" fmla="*/ 30913 h 55"/>
                <a:gd name="T62" fmla="*/ 123230 w 64"/>
                <a:gd name="T63" fmla="*/ 123652 h 55"/>
                <a:gd name="T64" fmla="*/ 92422 w 64"/>
                <a:gd name="T65" fmla="*/ 123652 h 55"/>
                <a:gd name="T66" fmla="*/ 92422 w 64"/>
                <a:gd name="T67" fmla="*/ 109913 h 55"/>
                <a:gd name="T68" fmla="*/ 123230 w 64"/>
                <a:gd name="T69" fmla="*/ 109913 h 55"/>
                <a:gd name="T70" fmla="*/ 123230 w 64"/>
                <a:gd name="T71" fmla="*/ 123652 h 5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64" h="55">
                  <a:moveTo>
                    <a:pt x="64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1"/>
                    <a:pt x="2" y="9"/>
                    <a:pt x="5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1"/>
                    <a:pt x="20" y="0"/>
                    <a:pt x="21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4" y="0"/>
                    <a:pt x="45" y="1"/>
                    <a:pt x="45" y="3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58" y="9"/>
                    <a:pt x="58" y="9"/>
                    <a:pt x="58" y="9"/>
                  </a:cubicBezTo>
                  <a:cubicBezTo>
                    <a:pt x="61" y="9"/>
                    <a:pt x="64" y="11"/>
                    <a:pt x="64" y="15"/>
                  </a:cubicBezTo>
                  <a:lnTo>
                    <a:pt x="64" y="28"/>
                  </a:lnTo>
                  <a:close/>
                  <a:moveTo>
                    <a:pt x="64" y="49"/>
                  </a:moveTo>
                  <a:cubicBezTo>
                    <a:pt x="64" y="52"/>
                    <a:pt x="61" y="55"/>
                    <a:pt x="58" y="55"/>
                  </a:cubicBezTo>
                  <a:cubicBezTo>
                    <a:pt x="5" y="55"/>
                    <a:pt x="5" y="55"/>
                    <a:pt x="5" y="55"/>
                  </a:cubicBezTo>
                  <a:cubicBezTo>
                    <a:pt x="2" y="55"/>
                    <a:pt x="0" y="52"/>
                    <a:pt x="0" y="49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4" y="39"/>
                    <a:pt x="25" y="40"/>
                    <a:pt x="26" y="40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9" y="40"/>
                    <a:pt x="40" y="39"/>
                    <a:pt x="40" y="37"/>
                  </a:cubicBezTo>
                  <a:cubicBezTo>
                    <a:pt x="40" y="32"/>
                    <a:pt x="40" y="32"/>
                    <a:pt x="40" y="32"/>
                  </a:cubicBezTo>
                  <a:cubicBezTo>
                    <a:pt x="64" y="32"/>
                    <a:pt x="64" y="32"/>
                    <a:pt x="64" y="32"/>
                  </a:cubicBezTo>
                  <a:lnTo>
                    <a:pt x="64" y="49"/>
                  </a:lnTo>
                  <a:close/>
                  <a:moveTo>
                    <a:pt x="41" y="9"/>
                  </a:moveTo>
                  <a:cubicBezTo>
                    <a:pt x="41" y="4"/>
                    <a:pt x="41" y="4"/>
                    <a:pt x="41" y="4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3" y="9"/>
                    <a:pt x="23" y="9"/>
                    <a:pt x="23" y="9"/>
                  </a:cubicBezTo>
                  <a:lnTo>
                    <a:pt x="41" y="9"/>
                  </a:lnTo>
                  <a:close/>
                  <a:moveTo>
                    <a:pt x="36" y="36"/>
                  </a:moveTo>
                  <a:cubicBezTo>
                    <a:pt x="27" y="36"/>
                    <a:pt x="27" y="36"/>
                    <a:pt x="27" y="36"/>
                  </a:cubicBezTo>
                  <a:cubicBezTo>
                    <a:pt x="27" y="32"/>
                    <a:pt x="27" y="32"/>
                    <a:pt x="27" y="32"/>
                  </a:cubicBezTo>
                  <a:cubicBezTo>
                    <a:pt x="36" y="32"/>
                    <a:pt x="36" y="32"/>
                    <a:pt x="36" y="32"/>
                  </a:cubicBezTo>
                  <a:lnTo>
                    <a:pt x="36" y="3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/>
                <a:ea typeface="+mn-ea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668788" y="1974803"/>
            <a:ext cx="3220657" cy="2729618"/>
            <a:chOff x="6096000" y="2193057"/>
            <a:chExt cx="3220657" cy="2729618"/>
          </a:xfrm>
        </p:grpSpPr>
        <p:sp>
          <p:nvSpPr>
            <p:cNvPr id="8" name="Oval 7"/>
            <p:cNvSpPr/>
            <p:nvPr/>
          </p:nvSpPr>
          <p:spPr>
            <a:xfrm>
              <a:off x="6166960" y="2193057"/>
              <a:ext cx="618618" cy="61861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096000" y="3168349"/>
              <a:ext cx="3220657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1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rPr>
                <a:t>Εκπαιδεύσιμοι</a:t>
              </a:r>
              <a:r>
                <a:rPr kumimoji="0" lang="el-GR" sz="1200" b="0" i="0" u="none" strike="noStrike" kern="1200" cap="none" spc="0" normalizeH="0" noProof="0" dirty="0" smtClean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rPr>
                <a:t> –</a:t>
              </a:r>
              <a:r>
                <a:rPr kumimoji="0" lang="el-GR" sz="1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rPr>
                <a:t>Ασκήσιμοι</a:t>
              </a:r>
              <a:r>
                <a:rPr kumimoji="0" lang="el-GR" sz="1200" b="0" i="0" u="none" strike="noStrike" kern="1200" cap="none" spc="0" normalizeH="0" noProof="0" dirty="0" smtClean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rPr>
                <a:t> – </a:t>
              </a:r>
              <a:r>
                <a:rPr kumimoji="0" lang="el-GR" sz="1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rPr>
                <a:t>Εξαρτ</a:t>
              </a:r>
              <a:r>
                <a:rPr lang="el-GR" sz="1200" dirty="0" err="1" smtClean="0">
                  <a:solidFill>
                    <a:srgbClr val="000000">
                      <a:lumMod val="75000"/>
                      <a:lumOff val="25000"/>
                    </a:srgbClr>
                  </a:solidFill>
                  <a:latin typeface="Montserrat Light"/>
                </a:rPr>
                <a:t>ώμενοι</a:t>
              </a:r>
              <a:endParaRPr lang="el-GR" sz="12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Montserrat Light"/>
              </a:endParaRPr>
            </a:p>
            <a:p>
              <a:pPr lvl="0">
                <a:lnSpc>
                  <a:spcPct val="150000"/>
                </a:lnSpc>
                <a:defRPr/>
              </a:pPr>
              <a:r>
                <a:rPr lang="el-GR" sz="1200" dirty="0">
                  <a:solidFill>
                    <a:srgbClr val="000000">
                      <a:lumMod val="75000"/>
                      <a:lumOff val="25000"/>
                    </a:srgbClr>
                  </a:solidFill>
                </a:rPr>
                <a:t>Ελαφρά, μέτρια, σοβαρή και βαριά ΝΑ</a:t>
              </a:r>
            </a:p>
            <a:p>
              <a:pPr lvl="0">
                <a:lnSpc>
                  <a:spcPct val="150000"/>
                </a:lnSpc>
                <a:defRPr/>
              </a:pPr>
              <a:r>
                <a:rPr lang="el-GR" sz="1200" dirty="0">
                  <a:solidFill>
                    <a:srgbClr val="000000">
                      <a:lumMod val="75000"/>
                      <a:lumOff val="25000"/>
                    </a:srgbClr>
                  </a:solidFill>
                </a:rPr>
                <a:t>Ελαφρά (12 ετών)</a:t>
              </a:r>
            </a:p>
            <a:p>
              <a:pPr lvl="0">
                <a:lnSpc>
                  <a:spcPct val="150000"/>
                </a:lnSpc>
                <a:defRPr/>
              </a:pPr>
              <a:r>
                <a:rPr lang="el-GR" sz="1200" dirty="0">
                  <a:solidFill>
                    <a:srgbClr val="000000">
                      <a:lumMod val="75000"/>
                      <a:lumOff val="25000"/>
                    </a:srgbClr>
                  </a:solidFill>
                </a:rPr>
                <a:t>Μέτρια (5-8 ετών)</a:t>
              </a:r>
            </a:p>
            <a:p>
              <a:pPr lvl="0">
                <a:lnSpc>
                  <a:spcPct val="150000"/>
                </a:lnSpc>
                <a:defRPr/>
              </a:pPr>
              <a:r>
                <a:rPr lang="el-GR" sz="1200" dirty="0">
                  <a:solidFill>
                    <a:srgbClr val="000000">
                      <a:lumMod val="75000"/>
                      <a:lumOff val="25000"/>
                    </a:srgbClr>
                  </a:solidFill>
                </a:rPr>
                <a:t>ΣΝA &amp; ΒΝΑ θέλουν συνεχή εποπτεία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Light"/>
                <a:ea typeface="+mn-ea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096000" y="2862451"/>
              <a:ext cx="22580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Ταξινόμηση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7" name="Freeform 53"/>
            <p:cNvSpPr>
              <a:spLocks/>
            </p:cNvSpPr>
            <p:nvPr/>
          </p:nvSpPr>
          <p:spPr bwMode="auto">
            <a:xfrm>
              <a:off x="6327673" y="2392183"/>
              <a:ext cx="297193" cy="220367"/>
            </a:xfrm>
            <a:custGeom>
              <a:avLst/>
              <a:gdLst>
                <a:gd name="T0" fmla="*/ 188749 w 68"/>
                <a:gd name="T1" fmla="*/ 173037 h 50"/>
                <a:gd name="T2" fmla="*/ 54909 w 68"/>
                <a:gd name="T3" fmla="*/ 173037 h 50"/>
                <a:gd name="T4" fmla="*/ 0 w 68"/>
                <a:gd name="T5" fmla="*/ 117665 h 50"/>
                <a:gd name="T6" fmla="*/ 30886 w 68"/>
                <a:gd name="T7" fmla="*/ 69215 h 50"/>
                <a:gd name="T8" fmla="*/ 30886 w 68"/>
                <a:gd name="T9" fmla="*/ 62293 h 50"/>
                <a:gd name="T10" fmla="*/ 92658 w 68"/>
                <a:gd name="T11" fmla="*/ 0 h 50"/>
                <a:gd name="T12" fmla="*/ 150999 w 68"/>
                <a:gd name="T13" fmla="*/ 38068 h 50"/>
                <a:gd name="T14" fmla="*/ 171590 w 68"/>
                <a:gd name="T15" fmla="*/ 31147 h 50"/>
                <a:gd name="T16" fmla="*/ 202476 w 68"/>
                <a:gd name="T17" fmla="*/ 62293 h 50"/>
                <a:gd name="T18" fmla="*/ 199044 w 68"/>
                <a:gd name="T19" fmla="*/ 79597 h 50"/>
                <a:gd name="T20" fmla="*/ 233362 w 68"/>
                <a:gd name="T21" fmla="*/ 124587 h 50"/>
                <a:gd name="T22" fmla="*/ 188749 w 68"/>
                <a:gd name="T23" fmla="*/ 173037 h 5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68" h="50">
                  <a:moveTo>
                    <a:pt x="55" y="50"/>
                  </a:moveTo>
                  <a:cubicBezTo>
                    <a:pt x="16" y="50"/>
                    <a:pt x="16" y="50"/>
                    <a:pt x="16" y="50"/>
                  </a:cubicBezTo>
                  <a:cubicBezTo>
                    <a:pt x="7" y="50"/>
                    <a:pt x="0" y="43"/>
                    <a:pt x="0" y="34"/>
                  </a:cubicBezTo>
                  <a:cubicBezTo>
                    <a:pt x="0" y="28"/>
                    <a:pt x="4" y="22"/>
                    <a:pt x="9" y="20"/>
                  </a:cubicBezTo>
                  <a:cubicBezTo>
                    <a:pt x="9" y="19"/>
                    <a:pt x="9" y="19"/>
                    <a:pt x="9" y="18"/>
                  </a:cubicBezTo>
                  <a:cubicBezTo>
                    <a:pt x="9" y="8"/>
                    <a:pt x="17" y="0"/>
                    <a:pt x="27" y="0"/>
                  </a:cubicBezTo>
                  <a:cubicBezTo>
                    <a:pt x="35" y="0"/>
                    <a:pt x="41" y="5"/>
                    <a:pt x="44" y="11"/>
                  </a:cubicBezTo>
                  <a:cubicBezTo>
                    <a:pt x="46" y="10"/>
                    <a:pt x="48" y="9"/>
                    <a:pt x="50" y="9"/>
                  </a:cubicBezTo>
                  <a:cubicBezTo>
                    <a:pt x="55" y="9"/>
                    <a:pt x="59" y="13"/>
                    <a:pt x="59" y="18"/>
                  </a:cubicBezTo>
                  <a:cubicBezTo>
                    <a:pt x="59" y="20"/>
                    <a:pt x="59" y="22"/>
                    <a:pt x="58" y="23"/>
                  </a:cubicBezTo>
                  <a:cubicBezTo>
                    <a:pt x="64" y="25"/>
                    <a:pt x="68" y="30"/>
                    <a:pt x="68" y="36"/>
                  </a:cubicBezTo>
                  <a:cubicBezTo>
                    <a:pt x="68" y="44"/>
                    <a:pt x="62" y="50"/>
                    <a:pt x="55" y="5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707872" y="4741624"/>
            <a:ext cx="2258045" cy="1864446"/>
            <a:chOff x="6096000" y="4285236"/>
            <a:chExt cx="2258045" cy="1864446"/>
          </a:xfrm>
        </p:grpSpPr>
        <p:sp>
          <p:nvSpPr>
            <p:cNvPr id="16" name="Oval 15"/>
            <p:cNvSpPr/>
            <p:nvPr/>
          </p:nvSpPr>
          <p:spPr>
            <a:xfrm>
              <a:off x="6166960" y="4285236"/>
              <a:ext cx="618618" cy="61861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/>
                <a:ea typeface="+mn-ea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096000" y="5260528"/>
              <a:ext cx="2258045" cy="8891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l-GR" sz="1200" dirty="0" smtClean="0">
                  <a:solidFill>
                    <a:srgbClr val="000000">
                      <a:lumMod val="75000"/>
                      <a:lumOff val="25000"/>
                    </a:srgbClr>
                  </a:solidFill>
                  <a:latin typeface="Montserrat Light"/>
                </a:rPr>
                <a:t>Επιληψία, καρδιακά &amp; αναπνευστικά προβλήματα κα</a:t>
              </a: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rPr>
                <a:t>. 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Light"/>
                <a:ea typeface="+mn-ea"/>
                <a:cs typeface="+mn-cs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096000" y="4954630"/>
              <a:ext cx="22580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l-GR" sz="1600" b="1" dirty="0" err="1" smtClean="0">
                  <a:solidFill>
                    <a:prstClr val="black"/>
                  </a:solidFill>
                  <a:latin typeface="Montserrat"/>
                </a:rPr>
                <a:t>Συνοσηρότητα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8" name="Freeform 115"/>
            <p:cNvSpPr>
              <a:spLocks noEditPoints="1"/>
            </p:cNvSpPr>
            <p:nvPr/>
          </p:nvSpPr>
          <p:spPr bwMode="auto">
            <a:xfrm>
              <a:off x="6336770" y="4454035"/>
              <a:ext cx="278998" cy="281020"/>
            </a:xfrm>
            <a:custGeom>
              <a:avLst/>
              <a:gdLst>
                <a:gd name="T0" fmla="*/ 219075 w 64"/>
                <a:gd name="T1" fmla="*/ 110332 h 64"/>
                <a:gd name="T2" fmla="*/ 109538 w 64"/>
                <a:gd name="T3" fmla="*/ 220663 h 64"/>
                <a:gd name="T4" fmla="*/ 0 w 64"/>
                <a:gd name="T5" fmla="*/ 110332 h 64"/>
                <a:gd name="T6" fmla="*/ 109538 w 64"/>
                <a:gd name="T7" fmla="*/ 0 h 64"/>
                <a:gd name="T8" fmla="*/ 219075 w 64"/>
                <a:gd name="T9" fmla="*/ 110332 h 64"/>
                <a:gd name="T10" fmla="*/ 47923 w 64"/>
                <a:gd name="T11" fmla="*/ 131019 h 64"/>
                <a:gd name="T12" fmla="*/ 44500 w 64"/>
                <a:gd name="T13" fmla="*/ 110332 h 64"/>
                <a:gd name="T14" fmla="*/ 47923 w 64"/>
                <a:gd name="T15" fmla="*/ 89644 h 64"/>
                <a:gd name="T16" fmla="*/ 27384 w 64"/>
                <a:gd name="T17" fmla="*/ 65509 h 64"/>
                <a:gd name="T18" fmla="*/ 13692 w 64"/>
                <a:gd name="T19" fmla="*/ 110332 h 64"/>
                <a:gd name="T20" fmla="*/ 27384 w 64"/>
                <a:gd name="T21" fmla="*/ 155154 h 64"/>
                <a:gd name="T22" fmla="*/ 47923 w 64"/>
                <a:gd name="T23" fmla="*/ 131019 h 64"/>
                <a:gd name="T24" fmla="*/ 154037 w 64"/>
                <a:gd name="T25" fmla="*/ 110332 h 64"/>
                <a:gd name="T26" fmla="*/ 109538 w 64"/>
                <a:gd name="T27" fmla="*/ 62061 h 64"/>
                <a:gd name="T28" fmla="*/ 61615 w 64"/>
                <a:gd name="T29" fmla="*/ 110332 h 64"/>
                <a:gd name="T30" fmla="*/ 109538 w 64"/>
                <a:gd name="T31" fmla="*/ 158602 h 64"/>
                <a:gd name="T32" fmla="*/ 154037 w 64"/>
                <a:gd name="T33" fmla="*/ 110332 h 64"/>
                <a:gd name="T34" fmla="*/ 65038 w 64"/>
                <a:gd name="T35" fmla="*/ 27583 h 64"/>
                <a:gd name="T36" fmla="*/ 88999 w 64"/>
                <a:gd name="T37" fmla="*/ 51718 h 64"/>
                <a:gd name="T38" fmla="*/ 109538 w 64"/>
                <a:gd name="T39" fmla="*/ 48270 h 64"/>
                <a:gd name="T40" fmla="*/ 130076 w 64"/>
                <a:gd name="T41" fmla="*/ 51718 h 64"/>
                <a:gd name="T42" fmla="*/ 154037 w 64"/>
                <a:gd name="T43" fmla="*/ 27583 h 64"/>
                <a:gd name="T44" fmla="*/ 109538 w 64"/>
                <a:gd name="T45" fmla="*/ 17239 h 64"/>
                <a:gd name="T46" fmla="*/ 65038 w 64"/>
                <a:gd name="T47" fmla="*/ 27583 h 64"/>
                <a:gd name="T48" fmla="*/ 154037 w 64"/>
                <a:gd name="T49" fmla="*/ 193080 h 64"/>
                <a:gd name="T50" fmla="*/ 130076 w 64"/>
                <a:gd name="T51" fmla="*/ 168945 h 64"/>
                <a:gd name="T52" fmla="*/ 109538 w 64"/>
                <a:gd name="T53" fmla="*/ 172393 h 64"/>
                <a:gd name="T54" fmla="*/ 88999 w 64"/>
                <a:gd name="T55" fmla="*/ 168945 h 64"/>
                <a:gd name="T56" fmla="*/ 65038 w 64"/>
                <a:gd name="T57" fmla="*/ 193080 h 64"/>
                <a:gd name="T58" fmla="*/ 109538 w 64"/>
                <a:gd name="T59" fmla="*/ 206872 h 64"/>
                <a:gd name="T60" fmla="*/ 154037 w 64"/>
                <a:gd name="T61" fmla="*/ 193080 h 64"/>
                <a:gd name="T62" fmla="*/ 191691 w 64"/>
                <a:gd name="T63" fmla="*/ 155154 h 64"/>
                <a:gd name="T64" fmla="*/ 201960 w 64"/>
                <a:gd name="T65" fmla="*/ 110332 h 64"/>
                <a:gd name="T66" fmla="*/ 191691 w 64"/>
                <a:gd name="T67" fmla="*/ 65509 h 64"/>
                <a:gd name="T68" fmla="*/ 167729 w 64"/>
                <a:gd name="T69" fmla="*/ 89644 h 64"/>
                <a:gd name="T70" fmla="*/ 171152 w 64"/>
                <a:gd name="T71" fmla="*/ 110332 h 64"/>
                <a:gd name="T72" fmla="*/ 167729 w 64"/>
                <a:gd name="T73" fmla="*/ 131019 h 64"/>
                <a:gd name="T74" fmla="*/ 191691 w 64"/>
                <a:gd name="T75" fmla="*/ 155154 h 6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64" h="64">
                  <a:moveTo>
                    <a:pt x="64" y="32"/>
                  </a:moveTo>
                  <a:cubicBezTo>
                    <a:pt x="64" y="50"/>
                    <a:pt x="49" y="64"/>
                    <a:pt x="32" y="64"/>
                  </a:cubicBezTo>
                  <a:cubicBezTo>
                    <a:pt x="14" y="64"/>
                    <a:pt x="0" y="50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49" y="0"/>
                    <a:pt x="64" y="14"/>
                    <a:pt x="64" y="32"/>
                  </a:cubicBezTo>
                  <a:close/>
                  <a:moveTo>
                    <a:pt x="14" y="38"/>
                  </a:moveTo>
                  <a:cubicBezTo>
                    <a:pt x="14" y="36"/>
                    <a:pt x="13" y="34"/>
                    <a:pt x="13" y="32"/>
                  </a:cubicBezTo>
                  <a:cubicBezTo>
                    <a:pt x="13" y="30"/>
                    <a:pt x="14" y="28"/>
                    <a:pt x="14" y="26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6" y="23"/>
                    <a:pt x="4" y="28"/>
                    <a:pt x="4" y="32"/>
                  </a:cubicBezTo>
                  <a:cubicBezTo>
                    <a:pt x="4" y="37"/>
                    <a:pt x="6" y="41"/>
                    <a:pt x="8" y="45"/>
                  </a:cubicBezTo>
                  <a:lnTo>
                    <a:pt x="14" y="38"/>
                  </a:lnTo>
                  <a:close/>
                  <a:moveTo>
                    <a:pt x="45" y="32"/>
                  </a:moveTo>
                  <a:cubicBezTo>
                    <a:pt x="45" y="25"/>
                    <a:pt x="39" y="18"/>
                    <a:pt x="32" y="18"/>
                  </a:cubicBezTo>
                  <a:cubicBezTo>
                    <a:pt x="24" y="18"/>
                    <a:pt x="18" y="25"/>
                    <a:pt x="18" y="32"/>
                  </a:cubicBezTo>
                  <a:cubicBezTo>
                    <a:pt x="18" y="40"/>
                    <a:pt x="24" y="46"/>
                    <a:pt x="32" y="46"/>
                  </a:cubicBezTo>
                  <a:cubicBezTo>
                    <a:pt x="39" y="46"/>
                    <a:pt x="45" y="40"/>
                    <a:pt x="45" y="32"/>
                  </a:cubicBezTo>
                  <a:close/>
                  <a:moveTo>
                    <a:pt x="19" y="8"/>
                  </a:moveTo>
                  <a:cubicBezTo>
                    <a:pt x="26" y="15"/>
                    <a:pt x="26" y="15"/>
                    <a:pt x="26" y="15"/>
                  </a:cubicBezTo>
                  <a:cubicBezTo>
                    <a:pt x="28" y="14"/>
                    <a:pt x="30" y="14"/>
                    <a:pt x="32" y="14"/>
                  </a:cubicBezTo>
                  <a:cubicBezTo>
                    <a:pt x="34" y="14"/>
                    <a:pt x="36" y="14"/>
                    <a:pt x="38" y="15"/>
                  </a:cubicBezTo>
                  <a:cubicBezTo>
                    <a:pt x="45" y="8"/>
                    <a:pt x="45" y="8"/>
                    <a:pt x="45" y="8"/>
                  </a:cubicBezTo>
                  <a:cubicBezTo>
                    <a:pt x="41" y="6"/>
                    <a:pt x="36" y="5"/>
                    <a:pt x="32" y="5"/>
                  </a:cubicBezTo>
                  <a:cubicBezTo>
                    <a:pt x="27" y="5"/>
                    <a:pt x="23" y="6"/>
                    <a:pt x="19" y="8"/>
                  </a:cubicBezTo>
                  <a:close/>
                  <a:moveTo>
                    <a:pt x="45" y="56"/>
                  </a:moveTo>
                  <a:cubicBezTo>
                    <a:pt x="38" y="49"/>
                    <a:pt x="38" y="49"/>
                    <a:pt x="38" y="49"/>
                  </a:cubicBezTo>
                  <a:cubicBezTo>
                    <a:pt x="36" y="50"/>
                    <a:pt x="34" y="50"/>
                    <a:pt x="32" y="50"/>
                  </a:cubicBezTo>
                  <a:cubicBezTo>
                    <a:pt x="30" y="50"/>
                    <a:pt x="28" y="50"/>
                    <a:pt x="26" y="49"/>
                  </a:cubicBezTo>
                  <a:cubicBezTo>
                    <a:pt x="19" y="56"/>
                    <a:pt x="19" y="56"/>
                    <a:pt x="19" y="56"/>
                  </a:cubicBezTo>
                  <a:cubicBezTo>
                    <a:pt x="23" y="58"/>
                    <a:pt x="27" y="60"/>
                    <a:pt x="32" y="60"/>
                  </a:cubicBezTo>
                  <a:cubicBezTo>
                    <a:pt x="36" y="60"/>
                    <a:pt x="41" y="58"/>
                    <a:pt x="45" y="56"/>
                  </a:cubicBezTo>
                  <a:close/>
                  <a:moveTo>
                    <a:pt x="56" y="45"/>
                  </a:moveTo>
                  <a:cubicBezTo>
                    <a:pt x="58" y="41"/>
                    <a:pt x="59" y="37"/>
                    <a:pt x="59" y="32"/>
                  </a:cubicBezTo>
                  <a:cubicBezTo>
                    <a:pt x="59" y="28"/>
                    <a:pt x="58" y="23"/>
                    <a:pt x="56" y="19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50" y="28"/>
                    <a:pt x="50" y="30"/>
                    <a:pt x="50" y="32"/>
                  </a:cubicBezTo>
                  <a:cubicBezTo>
                    <a:pt x="50" y="34"/>
                    <a:pt x="50" y="36"/>
                    <a:pt x="49" y="38"/>
                  </a:cubicBezTo>
                  <a:lnTo>
                    <a:pt x="56" y="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/>
                <a:ea typeface="+mn-ea"/>
                <a:cs typeface="+mn-cs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9050158" y="4694453"/>
            <a:ext cx="2946127" cy="1568356"/>
            <a:chOff x="9166715" y="4285236"/>
            <a:chExt cx="2946127" cy="1568356"/>
          </a:xfrm>
        </p:grpSpPr>
        <p:sp>
          <p:nvSpPr>
            <p:cNvPr id="19" name="Oval 18"/>
            <p:cNvSpPr/>
            <p:nvPr/>
          </p:nvSpPr>
          <p:spPr>
            <a:xfrm>
              <a:off x="9166715" y="4285236"/>
              <a:ext cx="618618" cy="61861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213811" y="5484260"/>
              <a:ext cx="274683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  <a:defRPr/>
              </a:pPr>
              <a:r>
                <a:rPr lang="el-GR" sz="1200" dirty="0">
                  <a:solidFill>
                    <a:srgbClr val="000000">
                      <a:lumMod val="75000"/>
                      <a:lumOff val="25000"/>
                    </a:srgbClr>
                  </a:solidFill>
                </a:rPr>
                <a:t>επεξήγηση, χρόνος, ανατροφοδότηση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Light"/>
                <a:ea typeface="+mn-ea"/>
                <a:cs typeface="+mn-cs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9203011" y="4904761"/>
              <a:ext cx="290983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l-GR" sz="1600" b="1" dirty="0" smtClean="0">
                  <a:solidFill>
                    <a:prstClr val="black"/>
                  </a:solidFill>
                  <a:latin typeface="Montserrat"/>
                </a:rPr>
                <a:t>Συνεργασία με εκπαιδευτικό παράλληλης στήριξης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30" name="Freeform 137"/>
            <p:cNvSpPr>
              <a:spLocks noEditPoints="1"/>
            </p:cNvSpPr>
            <p:nvPr/>
          </p:nvSpPr>
          <p:spPr bwMode="auto">
            <a:xfrm>
              <a:off x="9349667" y="4465155"/>
              <a:ext cx="252715" cy="258781"/>
            </a:xfrm>
            <a:custGeom>
              <a:avLst/>
              <a:gdLst>
                <a:gd name="T0" fmla="*/ 157381 w 58"/>
                <a:gd name="T1" fmla="*/ 103322 h 59"/>
                <a:gd name="T2" fmla="*/ 133432 w 58"/>
                <a:gd name="T3" fmla="*/ 123986 h 59"/>
                <a:gd name="T4" fmla="*/ 133432 w 58"/>
                <a:gd name="T5" fmla="*/ 172203 h 59"/>
                <a:gd name="T6" fmla="*/ 130010 w 58"/>
                <a:gd name="T7" fmla="*/ 172203 h 59"/>
                <a:gd name="T8" fmla="*/ 82112 w 58"/>
                <a:gd name="T9" fmla="*/ 199756 h 59"/>
                <a:gd name="T10" fmla="*/ 82112 w 58"/>
                <a:gd name="T11" fmla="*/ 203200 h 59"/>
                <a:gd name="T12" fmla="*/ 78691 w 58"/>
                <a:gd name="T13" fmla="*/ 199756 h 59"/>
                <a:gd name="T14" fmla="*/ 71848 w 58"/>
                <a:gd name="T15" fmla="*/ 192868 h 59"/>
                <a:gd name="T16" fmla="*/ 71848 w 58"/>
                <a:gd name="T17" fmla="*/ 189424 h 59"/>
                <a:gd name="T18" fmla="*/ 82112 w 58"/>
                <a:gd name="T19" fmla="*/ 154983 h 59"/>
                <a:gd name="T20" fmla="*/ 47899 w 58"/>
                <a:gd name="T21" fmla="*/ 120542 h 59"/>
                <a:gd name="T22" fmla="*/ 13685 w 58"/>
                <a:gd name="T23" fmla="*/ 130875 h 59"/>
                <a:gd name="T24" fmla="*/ 10264 w 58"/>
                <a:gd name="T25" fmla="*/ 130875 h 59"/>
                <a:gd name="T26" fmla="*/ 10264 w 58"/>
                <a:gd name="T27" fmla="*/ 130875 h 59"/>
                <a:gd name="T28" fmla="*/ 0 w 58"/>
                <a:gd name="T29" fmla="*/ 120542 h 59"/>
                <a:gd name="T30" fmla="*/ 0 w 58"/>
                <a:gd name="T31" fmla="*/ 117098 h 59"/>
                <a:gd name="T32" fmla="*/ 27371 w 58"/>
                <a:gd name="T33" fmla="*/ 68881 h 59"/>
                <a:gd name="T34" fmla="*/ 30792 w 58"/>
                <a:gd name="T35" fmla="*/ 68881 h 59"/>
                <a:gd name="T36" fmla="*/ 78691 w 58"/>
                <a:gd name="T37" fmla="*/ 65437 h 59"/>
                <a:gd name="T38" fmla="*/ 99219 w 58"/>
                <a:gd name="T39" fmla="*/ 41329 h 59"/>
                <a:gd name="T40" fmla="*/ 195016 w 58"/>
                <a:gd name="T41" fmla="*/ 0 h 59"/>
                <a:gd name="T42" fmla="*/ 198437 w 58"/>
                <a:gd name="T43" fmla="*/ 3444 h 59"/>
                <a:gd name="T44" fmla="*/ 157381 w 58"/>
                <a:gd name="T45" fmla="*/ 103322 h 59"/>
                <a:gd name="T46" fmla="*/ 160802 w 58"/>
                <a:gd name="T47" fmla="*/ 27553 h 59"/>
                <a:gd name="T48" fmla="*/ 147117 w 58"/>
                <a:gd name="T49" fmla="*/ 41329 h 59"/>
                <a:gd name="T50" fmla="*/ 160802 w 58"/>
                <a:gd name="T51" fmla="*/ 51661 h 59"/>
                <a:gd name="T52" fmla="*/ 171066 w 58"/>
                <a:gd name="T53" fmla="*/ 41329 h 59"/>
                <a:gd name="T54" fmla="*/ 160802 w 58"/>
                <a:gd name="T55" fmla="*/ 27553 h 59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58" h="59">
                  <a:moveTo>
                    <a:pt x="46" y="30"/>
                  </a:moveTo>
                  <a:cubicBezTo>
                    <a:pt x="44" y="32"/>
                    <a:pt x="42" y="34"/>
                    <a:pt x="39" y="36"/>
                  </a:cubicBezTo>
                  <a:cubicBezTo>
                    <a:pt x="39" y="50"/>
                    <a:pt x="39" y="50"/>
                    <a:pt x="39" y="50"/>
                  </a:cubicBezTo>
                  <a:cubicBezTo>
                    <a:pt x="39" y="50"/>
                    <a:pt x="39" y="50"/>
                    <a:pt x="38" y="50"/>
                  </a:cubicBezTo>
                  <a:cubicBezTo>
                    <a:pt x="24" y="58"/>
                    <a:pt x="24" y="58"/>
                    <a:pt x="24" y="58"/>
                  </a:cubicBezTo>
                  <a:cubicBezTo>
                    <a:pt x="24" y="59"/>
                    <a:pt x="24" y="59"/>
                    <a:pt x="24" y="59"/>
                  </a:cubicBezTo>
                  <a:cubicBezTo>
                    <a:pt x="24" y="59"/>
                    <a:pt x="23" y="58"/>
                    <a:pt x="23" y="58"/>
                  </a:cubicBezTo>
                  <a:cubicBezTo>
                    <a:pt x="21" y="56"/>
                    <a:pt x="21" y="56"/>
                    <a:pt x="21" y="56"/>
                  </a:cubicBezTo>
                  <a:cubicBezTo>
                    <a:pt x="21" y="56"/>
                    <a:pt x="20" y="55"/>
                    <a:pt x="21" y="55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3" y="38"/>
                    <a:pt x="3" y="38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4"/>
                    <a:pt x="0" y="34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8" y="20"/>
                    <a:pt x="9" y="20"/>
                    <a:pt x="9" y="20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25" y="17"/>
                    <a:pt x="27" y="14"/>
                    <a:pt x="29" y="12"/>
                  </a:cubicBezTo>
                  <a:cubicBezTo>
                    <a:pt x="38" y="3"/>
                    <a:pt x="45" y="0"/>
                    <a:pt x="57" y="0"/>
                  </a:cubicBezTo>
                  <a:cubicBezTo>
                    <a:pt x="58" y="0"/>
                    <a:pt x="58" y="1"/>
                    <a:pt x="58" y="1"/>
                  </a:cubicBezTo>
                  <a:cubicBezTo>
                    <a:pt x="58" y="13"/>
                    <a:pt x="55" y="21"/>
                    <a:pt x="46" y="30"/>
                  </a:cubicBezTo>
                  <a:close/>
                  <a:moveTo>
                    <a:pt x="47" y="8"/>
                  </a:moveTo>
                  <a:cubicBezTo>
                    <a:pt x="45" y="8"/>
                    <a:pt x="43" y="10"/>
                    <a:pt x="43" y="12"/>
                  </a:cubicBezTo>
                  <a:cubicBezTo>
                    <a:pt x="43" y="14"/>
                    <a:pt x="45" y="15"/>
                    <a:pt x="47" y="15"/>
                  </a:cubicBezTo>
                  <a:cubicBezTo>
                    <a:pt x="49" y="15"/>
                    <a:pt x="50" y="14"/>
                    <a:pt x="50" y="12"/>
                  </a:cubicBezTo>
                  <a:cubicBezTo>
                    <a:pt x="50" y="10"/>
                    <a:pt x="49" y="8"/>
                    <a:pt x="47" y="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/>
                <a:ea typeface="+mn-ea"/>
                <a:cs typeface="+mn-cs"/>
              </a:endParaRPr>
            </a:p>
          </p:txBody>
        </p:sp>
      </p:grpSp>
      <p:pic>
        <p:nvPicPr>
          <p:cNvPr id="24" name="Θέση εικόνας 23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385" r="1385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23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667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667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0667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667">
                                          <p:cBhvr additive="base">
                                            <p:cTn id="1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667">
                                          <p:cBhvr additive="base">
                                            <p:cTn id="12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5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667">
                                          <p:cBhvr additive="base">
                                            <p:cTn id="15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667">
                                          <p:cBhvr additive="base">
                                            <p:cTn id="16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50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667">
                                          <p:cBhvr additive="base">
                                            <p:cTn id="19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667">
                                          <p:cBhvr additive="base">
                                            <p:cTn id="20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6096000" y="693719"/>
            <a:ext cx="609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schemeClr val="tx2"/>
                </a:solidFill>
                <a:latin typeface="Montserrat ExtraBold" panose="00000900000000000000" pitchFamily="50" charset="0"/>
              </a:rPr>
              <a:t>Χρήσιμες κατευθύνσεις για μια αποτελεσματική ένταξη</a:t>
            </a:r>
            <a:endParaRPr lang="en-US" sz="2800" b="1" dirty="0">
              <a:solidFill>
                <a:schemeClr val="tx2"/>
              </a:solidFill>
              <a:latin typeface="Montserrat ExtraBold" panose="00000900000000000000" pitchFamily="50" charset="0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6193536" y="600772"/>
            <a:ext cx="336419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6096001" y="2239448"/>
            <a:ext cx="2310493" cy="1506227"/>
            <a:chOff x="6096001" y="2239448"/>
            <a:chExt cx="2310493" cy="1506227"/>
          </a:xfrm>
        </p:grpSpPr>
        <p:sp>
          <p:nvSpPr>
            <p:cNvPr id="43" name="Rectangle 42"/>
            <p:cNvSpPr/>
            <p:nvPr/>
          </p:nvSpPr>
          <p:spPr>
            <a:xfrm>
              <a:off x="6096001" y="2545346"/>
              <a:ext cx="2310493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l-GR" sz="1200" dirty="0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Ευελιξία </a:t>
              </a:r>
              <a:r>
                <a:rPr lang="el-GR" sz="12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(</a:t>
              </a:r>
              <a:r>
                <a:rPr lang="el-GR" sz="1200" dirty="0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κανονισμοί)</a:t>
              </a:r>
              <a:endParaRPr lang="el-GR" sz="1200" dirty="0">
                <a:solidFill>
                  <a:schemeClr val="tx2">
                    <a:lumMod val="75000"/>
                    <a:lumOff val="25000"/>
                  </a:schemeClr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el-GR" sz="1200" dirty="0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Επανάληψη</a:t>
              </a:r>
              <a:endParaRPr lang="el-GR" sz="1200" dirty="0">
                <a:solidFill>
                  <a:schemeClr val="tx2">
                    <a:lumMod val="75000"/>
                    <a:lumOff val="25000"/>
                  </a:schemeClr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el-GR" sz="12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Κινητικές </a:t>
              </a:r>
              <a:r>
                <a:rPr lang="el-GR" sz="1200" dirty="0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εμπειρίες</a:t>
              </a:r>
            </a:p>
            <a:p>
              <a:pPr>
                <a:lnSpc>
                  <a:spcPct val="150000"/>
                </a:lnSpc>
              </a:pPr>
              <a:r>
                <a:rPr lang="el-GR" sz="1200" dirty="0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Περισσότερη </a:t>
              </a:r>
              <a:r>
                <a:rPr lang="el-GR" sz="1200" dirty="0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βοήθεια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096001" y="2239448"/>
              <a:ext cx="231049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+mj-lt"/>
                </a:rPr>
                <a:t>01. </a:t>
              </a:r>
              <a:r>
                <a:rPr lang="el-GR" sz="1600" b="1" dirty="0">
                  <a:latin typeface="+mj-lt"/>
                </a:rPr>
                <a:t>Υπομονή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096001" y="4325423"/>
            <a:ext cx="2763519" cy="2337223"/>
            <a:chOff x="6096001" y="4325423"/>
            <a:chExt cx="2763519" cy="2337223"/>
          </a:xfrm>
        </p:grpSpPr>
        <p:sp>
          <p:nvSpPr>
            <p:cNvPr id="45" name="Rectangle 44"/>
            <p:cNvSpPr/>
            <p:nvPr/>
          </p:nvSpPr>
          <p:spPr>
            <a:xfrm>
              <a:off x="6096001" y="4631321"/>
              <a:ext cx="2763519" cy="20313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2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E</a:t>
              </a:r>
              <a:r>
                <a:rPr lang="el-GR" sz="1200" dirty="0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ξοπλισμός (</a:t>
              </a:r>
              <a:r>
                <a:rPr lang="el-GR" sz="12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μπαλόνια, χρωματιστές μπάλες)</a:t>
              </a:r>
            </a:p>
            <a:p>
              <a:pPr>
                <a:lnSpc>
                  <a:spcPct val="150000"/>
                </a:lnSpc>
              </a:pPr>
              <a:r>
                <a:rPr lang="el-GR" sz="12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Ασφάλεια (μπάλες, </a:t>
              </a:r>
              <a:r>
                <a:rPr lang="el-GR" sz="1200" dirty="0" err="1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φασουλοσάκουλα</a:t>
              </a:r>
              <a:r>
                <a:rPr lang="el-GR" sz="12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)</a:t>
              </a:r>
            </a:p>
            <a:p>
              <a:pPr>
                <a:lnSpc>
                  <a:spcPct val="150000"/>
                </a:lnSpc>
              </a:pPr>
              <a:r>
                <a:rPr lang="el-GR" sz="12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Κανονισμοί</a:t>
              </a:r>
            </a:p>
            <a:p>
              <a:pPr>
                <a:lnSpc>
                  <a:spcPct val="150000"/>
                </a:lnSpc>
              </a:pPr>
              <a:r>
                <a:rPr lang="el-GR" sz="12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Ανάλυση έργου</a:t>
              </a:r>
            </a:p>
            <a:p>
              <a:pPr>
                <a:lnSpc>
                  <a:spcPct val="150000"/>
                </a:lnSpc>
              </a:pPr>
              <a:r>
                <a:rPr lang="el-GR" sz="12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Απλά ερεθίσματα και γλώσσα</a:t>
              </a:r>
            </a:p>
            <a:p>
              <a:pPr>
                <a:lnSpc>
                  <a:spcPct val="150000"/>
                </a:lnSpc>
              </a:pPr>
              <a:r>
                <a:rPr lang="el-GR" sz="12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Αυτενέργεια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096001" y="4325423"/>
              <a:ext cx="231049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+mj-lt"/>
                </a:rPr>
                <a:t>03. </a:t>
              </a:r>
              <a:r>
                <a:rPr lang="el-GR" sz="1600" b="1" dirty="0">
                  <a:latin typeface="+mj-lt"/>
                </a:rPr>
                <a:t>Προσαρμογές</a:t>
              </a:r>
              <a:endParaRPr lang="en-US" sz="1600" b="1" dirty="0">
                <a:latin typeface="+mj-lt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043307" y="2239448"/>
            <a:ext cx="2310493" cy="1195052"/>
            <a:chOff x="9043307" y="2239448"/>
            <a:chExt cx="2310493" cy="1195052"/>
          </a:xfrm>
        </p:grpSpPr>
        <p:sp>
          <p:nvSpPr>
            <p:cNvPr id="47" name="Rectangle 46"/>
            <p:cNvSpPr/>
            <p:nvPr/>
          </p:nvSpPr>
          <p:spPr>
            <a:xfrm>
              <a:off x="9043307" y="2545346"/>
              <a:ext cx="2310493" cy="8891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l-GR" sz="12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Δυνατότητες</a:t>
              </a:r>
            </a:p>
            <a:p>
              <a:pPr>
                <a:lnSpc>
                  <a:spcPct val="150000"/>
                </a:lnSpc>
              </a:pPr>
              <a:r>
                <a:rPr lang="el-GR" sz="12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Θετική ενίσχυση - </a:t>
              </a:r>
              <a:r>
                <a:rPr lang="el-GR" sz="1200" dirty="0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ανατροφοδότηση</a:t>
              </a:r>
              <a:r>
                <a:rPr lang="en-US" sz="1200" b="0" i="0" dirty="0" smtClean="0">
                  <a:solidFill>
                    <a:schemeClr val="tx2">
                      <a:lumMod val="75000"/>
                      <a:lumOff val="25000"/>
                    </a:schemeClr>
                  </a:solidFill>
                  <a:effectLst/>
                </a:rPr>
                <a:t>.</a:t>
              </a:r>
              <a:endParaRPr lang="en-US" sz="1200" b="0" i="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9043307" y="2239448"/>
              <a:ext cx="231049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+mj-lt"/>
                </a:rPr>
                <a:t>02. </a:t>
              </a:r>
              <a:r>
                <a:rPr lang="el-GR" sz="1600" b="1" dirty="0">
                  <a:latin typeface="+mj-lt"/>
                </a:rPr>
                <a:t>Θετική στάση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043307" y="4325423"/>
            <a:ext cx="2310493" cy="1783226"/>
            <a:chOff x="9043307" y="4325423"/>
            <a:chExt cx="2310493" cy="1783226"/>
          </a:xfrm>
        </p:grpSpPr>
        <p:sp>
          <p:nvSpPr>
            <p:cNvPr id="49" name="Rectangle 48"/>
            <p:cNvSpPr/>
            <p:nvPr/>
          </p:nvSpPr>
          <p:spPr>
            <a:xfrm>
              <a:off x="9043307" y="4631321"/>
              <a:ext cx="2310493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l-GR" sz="1200" b="0" i="0" dirty="0" smtClean="0">
                  <a:solidFill>
                    <a:schemeClr val="tx2">
                      <a:lumMod val="75000"/>
                      <a:lumOff val="25000"/>
                    </a:schemeClr>
                  </a:solidFill>
                  <a:effectLst/>
                </a:rPr>
                <a:t>Προθέρμανση-Δραστηριότητα-Αποθεραπεία</a:t>
              </a:r>
            </a:p>
            <a:p>
              <a:pPr>
                <a:lnSpc>
                  <a:spcPct val="150000"/>
                </a:lnSpc>
              </a:pPr>
              <a:r>
                <a:rPr lang="el-GR" sz="1200" b="0" i="0" dirty="0" smtClean="0">
                  <a:solidFill>
                    <a:schemeClr val="tx2">
                      <a:lumMod val="75000"/>
                      <a:lumOff val="25000"/>
                    </a:schemeClr>
                  </a:solidFill>
                  <a:effectLst/>
                </a:rPr>
                <a:t>Όρια </a:t>
              </a:r>
              <a:r>
                <a:rPr lang="el-GR" sz="1200" b="0" i="0" dirty="0" smtClean="0">
                  <a:solidFill>
                    <a:schemeClr val="tx2">
                      <a:lumMod val="75000"/>
                      <a:lumOff val="25000"/>
                    </a:schemeClr>
                  </a:solidFill>
                  <a:effectLst/>
                </a:rPr>
                <a:t>και Σταθμοί</a:t>
              </a:r>
            </a:p>
            <a:p>
              <a:pPr>
                <a:lnSpc>
                  <a:spcPct val="150000"/>
                </a:lnSpc>
              </a:pPr>
              <a:r>
                <a:rPr lang="el-GR" sz="12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Οδηγίες (πχ 1,2,3 πέτα)</a:t>
              </a:r>
            </a:p>
            <a:p>
              <a:pPr>
                <a:lnSpc>
                  <a:spcPct val="150000"/>
                </a:lnSpc>
              </a:pPr>
              <a:endParaRPr lang="en-US" sz="1200" b="0" i="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9043307" y="4325423"/>
              <a:ext cx="231049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+mj-lt"/>
                </a:rPr>
                <a:t>04. </a:t>
              </a:r>
              <a:r>
                <a:rPr lang="el-GR" sz="1600" b="1" dirty="0" smtClean="0">
                  <a:latin typeface="+mj-lt"/>
                </a:rPr>
                <a:t>Ρουτίνα</a:t>
              </a:r>
              <a:endParaRPr lang="en-US" sz="1600" b="1" dirty="0">
                <a:latin typeface="+mj-lt"/>
              </a:endParaRPr>
            </a:p>
          </p:txBody>
        </p:sp>
      </p:grpSp>
      <p:pic>
        <p:nvPicPr>
          <p:cNvPr id="8" name="Θέση εικόνας 7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482" b="1482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58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6096000" y="693719"/>
            <a:ext cx="6096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schemeClr val="tx2"/>
                </a:solidFill>
                <a:latin typeface="Montserrat ExtraBold" panose="00000900000000000000" pitchFamily="50" charset="0"/>
              </a:rPr>
              <a:t>Παιχνίδια και δραστηριότητες για όλους τους μαθητές</a:t>
            </a:r>
            <a:endParaRPr lang="en-US" sz="2800" b="1" dirty="0">
              <a:solidFill>
                <a:schemeClr val="tx2"/>
              </a:solidFill>
              <a:latin typeface="Montserrat ExtraBold" panose="00000900000000000000" pitchFamily="50" charset="0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6193536" y="600772"/>
            <a:ext cx="336419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6096000" y="3278018"/>
            <a:ext cx="56540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1600" b="1" dirty="0" smtClean="0">
                <a:latin typeface="+mj-lt"/>
              </a:rPr>
              <a:t>Δεξιότητες</a:t>
            </a:r>
          </a:p>
          <a:p>
            <a:pPr marL="285750" indent="-285750">
              <a:lnSpc>
                <a:spcPct val="150000"/>
              </a:lnSpc>
              <a:buClr>
                <a:srgbClr val="26D2D4"/>
              </a:buClr>
              <a:buFont typeface="Wingdings" panose="05000000000000000000" pitchFamily="2" charset="2"/>
              <a:buChar char="ü"/>
            </a:pPr>
            <a:r>
              <a:rPr lang="el-GR" sz="1600" b="1" dirty="0" smtClean="0">
                <a:latin typeface="+mj-lt"/>
              </a:rPr>
              <a:t>Κοινωνικοποίηση – αμοιβαίος σεβασμός - αυτοεκτίμηση</a:t>
            </a:r>
          </a:p>
          <a:p>
            <a:pPr marL="285750" indent="-285750">
              <a:lnSpc>
                <a:spcPct val="150000"/>
              </a:lnSpc>
              <a:buClr>
                <a:srgbClr val="26D2D4"/>
              </a:buClr>
              <a:buFont typeface="Wingdings" panose="05000000000000000000" pitchFamily="2" charset="2"/>
              <a:buChar char="ü"/>
            </a:pPr>
            <a:r>
              <a:rPr lang="el-GR" sz="1600" b="1" dirty="0" smtClean="0">
                <a:latin typeface="+mj-lt"/>
              </a:rPr>
              <a:t>Λόγος και δεξιότητες επικοινωνίας</a:t>
            </a:r>
          </a:p>
          <a:p>
            <a:pPr marL="285750" indent="-285750">
              <a:lnSpc>
                <a:spcPct val="150000"/>
              </a:lnSpc>
              <a:buClr>
                <a:srgbClr val="26D2D4"/>
              </a:buClr>
              <a:buFont typeface="Wingdings" panose="05000000000000000000" pitchFamily="2" charset="2"/>
              <a:buChar char="ü"/>
            </a:pPr>
            <a:r>
              <a:rPr lang="el-GR" sz="1600" b="1" dirty="0" smtClean="0">
                <a:latin typeface="+mj-lt"/>
              </a:rPr>
              <a:t>Οργάνωση της κίνησης – κινητική απάντηση</a:t>
            </a:r>
          </a:p>
          <a:p>
            <a:pPr marL="285750" indent="-285750">
              <a:lnSpc>
                <a:spcPct val="150000"/>
              </a:lnSpc>
              <a:buClr>
                <a:srgbClr val="26D2D4"/>
              </a:buClr>
              <a:buFont typeface="Wingdings" panose="05000000000000000000" pitchFamily="2" charset="2"/>
              <a:buChar char="ü"/>
            </a:pPr>
            <a:r>
              <a:rPr lang="el-GR" sz="1600" b="1" dirty="0" smtClean="0">
                <a:latin typeface="+mj-lt"/>
              </a:rPr>
              <a:t>Αλληλουχία</a:t>
            </a:r>
          </a:p>
          <a:p>
            <a:pPr marL="285750" indent="-285750">
              <a:lnSpc>
                <a:spcPct val="150000"/>
              </a:lnSpc>
              <a:buClr>
                <a:srgbClr val="26D2D4"/>
              </a:buClr>
              <a:buFont typeface="Wingdings" panose="05000000000000000000" pitchFamily="2" charset="2"/>
              <a:buChar char="ü"/>
            </a:pPr>
            <a:r>
              <a:rPr lang="el-GR" sz="1600" b="1" dirty="0" smtClean="0">
                <a:latin typeface="+mj-lt"/>
              </a:rPr>
              <a:t>Βελτίωση μνήμης</a:t>
            </a:r>
            <a:endParaRPr lang="el-GR" sz="1600" b="1" dirty="0">
              <a:latin typeface="+mj-lt"/>
            </a:endParaRPr>
          </a:p>
        </p:txBody>
      </p:sp>
      <p:pic>
        <p:nvPicPr>
          <p:cNvPr id="9" name="Θέση εικόνας 8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1016" r="2101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0" name="Rectangle 42"/>
          <p:cNvSpPr/>
          <p:nvPr/>
        </p:nvSpPr>
        <p:spPr>
          <a:xfrm>
            <a:off x="6016737" y="2184125"/>
            <a:ext cx="57333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12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Απλά και καθημερινά παιχνίδια καλλιεργούν δεξιότητες πολύτιμες για την καθημερινή ζωή. </a:t>
            </a:r>
            <a:r>
              <a:rPr lang="el-GR" sz="12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Το μάθημα πρέπει να είναι δημιουργικό και ευχάριστο έτσι ώστε όλοι</a:t>
            </a:r>
            <a:r>
              <a:rPr lang="el-GR" sz="12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 οι μαθητές να βιώνουν την επιτυχία. </a:t>
            </a:r>
          </a:p>
        </p:txBody>
      </p:sp>
    </p:spTree>
    <p:extLst>
      <p:ext uri="{BB962C8B-B14F-4D97-AF65-F5344CB8AC3E}">
        <p14:creationId xmlns:p14="http://schemas.microsoft.com/office/powerpoint/2010/main" val="80588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8200" y="693719"/>
            <a:ext cx="1051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l-GR" sz="3200" b="1" dirty="0">
                <a:solidFill>
                  <a:srgbClr val="000000"/>
                </a:solidFill>
                <a:latin typeface="Montserrat ExtraBold" panose="00000900000000000000" pitchFamily="50" charset="0"/>
              </a:rPr>
              <a:t>Επιλογή δραστηριοτήτων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935736" y="600772"/>
            <a:ext cx="336419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935736" y="2118061"/>
            <a:ext cx="6110439" cy="1077218"/>
            <a:chOff x="935736" y="2252248"/>
            <a:chExt cx="6110439" cy="1077218"/>
          </a:xfrm>
        </p:grpSpPr>
        <p:sp>
          <p:nvSpPr>
            <p:cNvPr id="8" name="TextBox 7"/>
            <p:cNvSpPr txBox="1"/>
            <p:nvPr/>
          </p:nvSpPr>
          <p:spPr>
            <a:xfrm>
              <a:off x="1727278" y="2252248"/>
              <a:ext cx="531889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l-GR" sz="1600" b="1" dirty="0">
                  <a:solidFill>
                    <a:prstClr val="black"/>
                  </a:solidFill>
                  <a:latin typeface="+mj-lt"/>
                </a:rPr>
                <a:t>Κατάλληλες είναι οι δραστηριότητες που αν παρουσιαστούν με τον ενδεδειγμένο τρόπο, λειτουργούν ως πρόκληση για όλους τους μαθητές. </a:t>
              </a:r>
            </a:p>
            <a:p>
              <a:pPr lvl="0"/>
              <a:endParaRPr lang="el-GR" sz="1600" b="1" dirty="0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935736" y="2252248"/>
              <a:ext cx="618618" cy="61861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/>
                <a:ea typeface="+mn-ea"/>
                <a:cs typeface="+mn-cs"/>
              </a:endParaRPr>
            </a:p>
          </p:txBody>
        </p:sp>
        <p:sp>
          <p:nvSpPr>
            <p:cNvPr id="33" name="Freeform 24"/>
            <p:cNvSpPr>
              <a:spLocks noEditPoints="1"/>
            </p:cNvSpPr>
            <p:nvPr/>
          </p:nvSpPr>
          <p:spPr bwMode="auto">
            <a:xfrm>
              <a:off x="1115655" y="2421047"/>
              <a:ext cx="258781" cy="281020"/>
            </a:xfrm>
            <a:custGeom>
              <a:avLst/>
              <a:gdLst>
                <a:gd name="T0" fmla="*/ 189424 w 59"/>
                <a:gd name="T1" fmla="*/ 189632 h 64"/>
                <a:gd name="T2" fmla="*/ 134319 w 59"/>
                <a:gd name="T3" fmla="*/ 189632 h 64"/>
                <a:gd name="T4" fmla="*/ 103322 w 59"/>
                <a:gd name="T5" fmla="*/ 220663 h 64"/>
                <a:gd name="T6" fmla="*/ 72325 w 59"/>
                <a:gd name="T7" fmla="*/ 189632 h 64"/>
                <a:gd name="T8" fmla="*/ 17220 w 59"/>
                <a:gd name="T9" fmla="*/ 189632 h 64"/>
                <a:gd name="T10" fmla="*/ 0 w 59"/>
                <a:gd name="T11" fmla="*/ 172393 h 64"/>
                <a:gd name="T12" fmla="*/ 37885 w 59"/>
                <a:gd name="T13" fmla="*/ 68957 h 64"/>
                <a:gd name="T14" fmla="*/ 92990 w 59"/>
                <a:gd name="T15" fmla="*/ 17239 h 64"/>
                <a:gd name="T16" fmla="*/ 89546 w 59"/>
                <a:gd name="T17" fmla="*/ 10344 h 64"/>
                <a:gd name="T18" fmla="*/ 103322 w 59"/>
                <a:gd name="T19" fmla="*/ 0 h 64"/>
                <a:gd name="T20" fmla="*/ 113654 w 59"/>
                <a:gd name="T21" fmla="*/ 10344 h 64"/>
                <a:gd name="T22" fmla="*/ 113654 w 59"/>
                <a:gd name="T23" fmla="*/ 17239 h 64"/>
                <a:gd name="T24" fmla="*/ 165315 w 59"/>
                <a:gd name="T25" fmla="*/ 68957 h 64"/>
                <a:gd name="T26" fmla="*/ 203200 w 59"/>
                <a:gd name="T27" fmla="*/ 172393 h 64"/>
                <a:gd name="T28" fmla="*/ 189424 w 59"/>
                <a:gd name="T29" fmla="*/ 189632 h 64"/>
                <a:gd name="T30" fmla="*/ 103322 w 59"/>
                <a:gd name="T31" fmla="*/ 206872 h 64"/>
                <a:gd name="T32" fmla="*/ 86102 w 59"/>
                <a:gd name="T33" fmla="*/ 189632 h 64"/>
                <a:gd name="T34" fmla="*/ 82658 w 59"/>
                <a:gd name="T35" fmla="*/ 186184 h 64"/>
                <a:gd name="T36" fmla="*/ 79214 w 59"/>
                <a:gd name="T37" fmla="*/ 189632 h 64"/>
                <a:gd name="T38" fmla="*/ 103322 w 59"/>
                <a:gd name="T39" fmla="*/ 210319 h 64"/>
                <a:gd name="T40" fmla="*/ 103322 w 59"/>
                <a:gd name="T41" fmla="*/ 206872 h 64"/>
                <a:gd name="T42" fmla="*/ 103322 w 59"/>
                <a:gd name="T43" fmla="*/ 206872 h 6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9" h="64">
                  <a:moveTo>
                    <a:pt x="55" y="55"/>
                  </a:moveTo>
                  <a:cubicBezTo>
                    <a:pt x="39" y="55"/>
                    <a:pt x="39" y="55"/>
                    <a:pt x="39" y="55"/>
                  </a:cubicBezTo>
                  <a:cubicBezTo>
                    <a:pt x="39" y="60"/>
                    <a:pt x="35" y="64"/>
                    <a:pt x="30" y="64"/>
                  </a:cubicBezTo>
                  <a:cubicBezTo>
                    <a:pt x="25" y="64"/>
                    <a:pt x="21" y="60"/>
                    <a:pt x="21" y="55"/>
                  </a:cubicBezTo>
                  <a:cubicBezTo>
                    <a:pt x="5" y="55"/>
                    <a:pt x="5" y="55"/>
                    <a:pt x="5" y="55"/>
                  </a:cubicBezTo>
                  <a:cubicBezTo>
                    <a:pt x="2" y="55"/>
                    <a:pt x="0" y="53"/>
                    <a:pt x="0" y="50"/>
                  </a:cubicBezTo>
                  <a:cubicBezTo>
                    <a:pt x="5" y="46"/>
                    <a:pt x="11" y="38"/>
                    <a:pt x="11" y="20"/>
                  </a:cubicBezTo>
                  <a:cubicBezTo>
                    <a:pt x="11" y="13"/>
                    <a:pt x="17" y="6"/>
                    <a:pt x="27" y="5"/>
                  </a:cubicBezTo>
                  <a:cubicBezTo>
                    <a:pt x="26" y="4"/>
                    <a:pt x="26" y="4"/>
                    <a:pt x="26" y="3"/>
                  </a:cubicBezTo>
                  <a:cubicBezTo>
                    <a:pt x="26" y="1"/>
                    <a:pt x="28" y="0"/>
                    <a:pt x="30" y="0"/>
                  </a:cubicBezTo>
                  <a:cubicBezTo>
                    <a:pt x="32" y="0"/>
                    <a:pt x="33" y="1"/>
                    <a:pt x="33" y="3"/>
                  </a:cubicBezTo>
                  <a:cubicBezTo>
                    <a:pt x="33" y="4"/>
                    <a:pt x="33" y="4"/>
                    <a:pt x="33" y="5"/>
                  </a:cubicBezTo>
                  <a:cubicBezTo>
                    <a:pt x="42" y="6"/>
                    <a:pt x="48" y="13"/>
                    <a:pt x="48" y="20"/>
                  </a:cubicBezTo>
                  <a:cubicBezTo>
                    <a:pt x="48" y="38"/>
                    <a:pt x="54" y="46"/>
                    <a:pt x="59" y="50"/>
                  </a:cubicBezTo>
                  <a:cubicBezTo>
                    <a:pt x="59" y="53"/>
                    <a:pt x="57" y="55"/>
                    <a:pt x="55" y="55"/>
                  </a:cubicBezTo>
                  <a:close/>
                  <a:moveTo>
                    <a:pt x="30" y="60"/>
                  </a:moveTo>
                  <a:cubicBezTo>
                    <a:pt x="27" y="60"/>
                    <a:pt x="25" y="57"/>
                    <a:pt x="25" y="55"/>
                  </a:cubicBezTo>
                  <a:cubicBezTo>
                    <a:pt x="25" y="54"/>
                    <a:pt x="24" y="54"/>
                    <a:pt x="24" y="54"/>
                  </a:cubicBezTo>
                  <a:cubicBezTo>
                    <a:pt x="24" y="54"/>
                    <a:pt x="23" y="54"/>
                    <a:pt x="23" y="55"/>
                  </a:cubicBezTo>
                  <a:cubicBezTo>
                    <a:pt x="23" y="58"/>
                    <a:pt x="26" y="61"/>
                    <a:pt x="30" y="61"/>
                  </a:cubicBezTo>
                  <a:cubicBezTo>
                    <a:pt x="30" y="61"/>
                    <a:pt x="30" y="61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/>
                <a:ea typeface="+mn-ea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935736" y="3420367"/>
            <a:ext cx="6085355" cy="618618"/>
            <a:chOff x="935736" y="3678196"/>
            <a:chExt cx="6387356" cy="618618"/>
          </a:xfrm>
        </p:grpSpPr>
        <p:sp>
          <p:nvSpPr>
            <p:cNvPr id="23" name="TextBox 22"/>
            <p:cNvSpPr txBox="1"/>
            <p:nvPr/>
          </p:nvSpPr>
          <p:spPr>
            <a:xfrm>
              <a:off x="1792888" y="3825426"/>
              <a:ext cx="55302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l-GR" sz="1600" b="1" dirty="0">
                  <a:solidFill>
                    <a:prstClr val="black"/>
                  </a:solidFill>
                  <a:latin typeface="+mj-lt"/>
                </a:rPr>
                <a:t>Η επιλογή καθορίζεται με βάση τις ανάγκες διδασκαλίας</a:t>
              </a:r>
            </a:p>
          </p:txBody>
        </p:sp>
        <p:sp>
          <p:nvSpPr>
            <p:cNvPr id="24" name="Oval 23"/>
            <p:cNvSpPr/>
            <p:nvPr/>
          </p:nvSpPr>
          <p:spPr>
            <a:xfrm>
              <a:off x="935736" y="3678196"/>
              <a:ext cx="618618" cy="61861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931328" y="4580170"/>
            <a:ext cx="6393016" cy="1077218"/>
            <a:chOff x="935736" y="5046768"/>
            <a:chExt cx="6393016" cy="1077218"/>
          </a:xfrm>
        </p:grpSpPr>
        <p:sp>
          <p:nvSpPr>
            <p:cNvPr id="27" name="TextBox 26"/>
            <p:cNvSpPr txBox="1"/>
            <p:nvPr/>
          </p:nvSpPr>
          <p:spPr>
            <a:xfrm>
              <a:off x="1727278" y="5046768"/>
              <a:ext cx="560147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Οι</a:t>
              </a:r>
              <a:r>
                <a:rPr kumimoji="0" lang="el-GR" sz="16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καθηγητές φυσικής αγωγής αν κρίνουν ότι η περίσταση το επιβάλλει έχουν τη δυνατότητα να εφαρμόσουν δραστηριότητες, στις οποίες</a:t>
              </a:r>
              <a:r>
                <a:rPr lang="el-GR" sz="1600" b="1" dirty="0" smtClean="0">
                  <a:solidFill>
                    <a:prstClr val="black"/>
                  </a:solidFill>
                  <a:latin typeface="+mj-lt"/>
                </a:rPr>
                <a:t>ς θα </a:t>
              </a:r>
              <a:r>
                <a:rPr lang="el-GR" sz="1600" b="1" dirty="0" err="1" smtClean="0">
                  <a:solidFill>
                    <a:prstClr val="black"/>
                  </a:solidFill>
                  <a:latin typeface="+mj-lt"/>
                </a:rPr>
                <a:t>συγκεράσουν</a:t>
              </a:r>
              <a:r>
                <a:rPr lang="el-GR" sz="1600" b="1" dirty="0" smtClean="0">
                  <a:solidFill>
                    <a:prstClr val="black"/>
                  </a:solidFill>
                  <a:latin typeface="+mj-lt"/>
                </a:rPr>
                <a:t> τη νοητική με τη χρονολογική ηλικία των μαθητών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935736" y="5104144"/>
              <a:ext cx="618618" cy="61861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/>
                <a:ea typeface="+mn-ea"/>
                <a:cs typeface="+mn-cs"/>
              </a:endParaRPr>
            </a:p>
          </p:txBody>
        </p:sp>
      </p:grpSp>
      <p:pic>
        <p:nvPicPr>
          <p:cNvPr id="11" name="Εικόνα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417" y="3596654"/>
            <a:ext cx="280440" cy="280440"/>
          </a:xfrm>
          <a:prstGeom prst="rect">
            <a:avLst/>
          </a:prstGeom>
        </p:spPr>
      </p:pic>
      <p:pic>
        <p:nvPicPr>
          <p:cNvPr id="12" name="Εικόνα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417" y="4834069"/>
            <a:ext cx="298730" cy="225572"/>
          </a:xfrm>
          <a:prstGeom prst="rect">
            <a:avLst/>
          </a:prstGeom>
        </p:spPr>
      </p:pic>
      <p:pic>
        <p:nvPicPr>
          <p:cNvPr id="13" name="Θέση εικόνας 12"/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44" r="44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0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667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667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0667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667">
                                          <p:cBhvr additive="base">
                                            <p:cTn id="11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667">
                                          <p:cBhvr additive="base">
                                            <p:cTn id="12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5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667">
                                          <p:cBhvr additive="base">
                                            <p:cTn id="15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667">
                                          <p:cBhvr additive="base">
                                            <p:cTn id="16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01624" y="2795001"/>
            <a:ext cx="4364736" cy="11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l-GR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Montserrat" panose="02000505000000020004" pitchFamily="2" charset="0"/>
              </a:rPr>
              <a:t>Η αποδοχή και ο σεβασμός αποτελούν τη σημαντικότερη κατάκτηση στην τάξη ένταξης</a:t>
            </a:r>
            <a:endParaRPr lang="en-US" dirty="0">
              <a:solidFill>
                <a:schemeClr val="tx2">
                  <a:lumMod val="75000"/>
                  <a:lumOff val="25000"/>
                </a:schemeClr>
              </a:solidFill>
              <a:latin typeface="Montserrat" panose="02000505000000020004" pitchFamily="2" charset="0"/>
            </a:endParaRPr>
          </a:p>
        </p:txBody>
      </p:sp>
      <p:pic>
        <p:nvPicPr>
          <p:cNvPr id="12" name="Εικόνα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417" y="4834069"/>
            <a:ext cx="298730" cy="225572"/>
          </a:xfrm>
          <a:prstGeom prst="rect">
            <a:avLst/>
          </a:prstGeom>
        </p:spPr>
      </p:pic>
      <p:pic>
        <p:nvPicPr>
          <p:cNvPr id="13" name="Θέση εικόνας 12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halkSketch/>
                    </a14:imgEffect>
                  </a14:imgLayer>
                </a14:imgProps>
              </a:ext>
            </a:extLst>
          </a:blip>
          <a:srcRect t="15957" b="15957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752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165850" y="5574124"/>
            <a:ext cx="6096000" cy="1174813"/>
            <a:chOff x="3048000" y="2524319"/>
            <a:chExt cx="6096000" cy="1174813"/>
          </a:xfrm>
        </p:grpSpPr>
        <p:sp>
          <p:nvSpPr>
            <p:cNvPr id="13" name="TextBox 12"/>
            <p:cNvSpPr txBox="1"/>
            <p:nvPr/>
          </p:nvSpPr>
          <p:spPr>
            <a:xfrm>
              <a:off x="3048000" y="2868135"/>
              <a:ext cx="6096000" cy="830997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ctr"/>
              <a:r>
                <a:rPr lang="el-GR" sz="4800" b="1" dirty="0" smtClean="0">
                  <a:solidFill>
                    <a:srgbClr val="26E7D2"/>
                  </a:solidFill>
                  <a:latin typeface="Montserrat ExtraBold" panose="00000900000000000000" pitchFamily="50" charset="0"/>
                </a:rPr>
                <a:t>Ευχαριστώ </a:t>
              </a:r>
              <a:endParaRPr lang="en-US" sz="4800" b="1" dirty="0">
                <a:solidFill>
                  <a:srgbClr val="26E7D2"/>
                </a:solidFill>
                <a:latin typeface="Montserrat ExtraBold" panose="00000900000000000000" pitchFamily="50" charset="0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5755007" y="2524319"/>
              <a:ext cx="681985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Ομάδα 9"/>
          <p:cNvGrpSpPr/>
          <p:nvPr/>
        </p:nvGrpSpPr>
        <p:grpSpPr>
          <a:xfrm>
            <a:off x="2929055" y="286108"/>
            <a:ext cx="6578246" cy="5965402"/>
            <a:chOff x="6504414" y="1423705"/>
            <a:chExt cx="7099026" cy="6571892"/>
          </a:xfrm>
        </p:grpSpPr>
        <p:pic>
          <p:nvPicPr>
            <p:cNvPr id="9" name="Picture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4414" y="1423705"/>
              <a:ext cx="7099026" cy="6571892"/>
            </a:xfrm>
            <a:prstGeom prst="rect">
              <a:avLst/>
            </a:prstGeom>
          </p:spPr>
        </p:pic>
        <p:pic>
          <p:nvPicPr>
            <p:cNvPr id="8" name="Εικόνα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39712" y="1727302"/>
              <a:ext cx="6419088" cy="36676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9252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667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667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838200" y="693719"/>
            <a:ext cx="1051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chemeClr val="tx2"/>
                </a:solidFill>
                <a:latin typeface="Montserrat ExtraBold" panose="00000900000000000000" pitchFamily="50" charset="0"/>
              </a:rPr>
              <a:t>Νοητική Αναπηρία</a:t>
            </a:r>
            <a:endParaRPr lang="en-US" sz="3200" b="1" dirty="0">
              <a:solidFill>
                <a:schemeClr val="tx2"/>
              </a:solidFill>
              <a:latin typeface="Montserrat ExtraBold" panose="00000900000000000000" pitchFamily="50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5927791" y="600772"/>
            <a:ext cx="336419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38203" y="1226882"/>
            <a:ext cx="10515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Montserrat" panose="02000505000000020004" pitchFamily="2" charset="0"/>
              </a:rPr>
              <a:t>Ορισμός</a:t>
            </a:r>
            <a:endParaRPr lang="en-US" sz="2000" dirty="0">
              <a:solidFill>
                <a:schemeClr val="tx2">
                  <a:lumMod val="75000"/>
                  <a:lumOff val="25000"/>
                </a:schemeClr>
              </a:solidFill>
              <a:latin typeface="Montserrat" panose="02000505000000020004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131903" y="5528934"/>
            <a:ext cx="9928194" cy="613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1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Είναι αναπηρία </a:t>
            </a:r>
            <a:r>
              <a:rPr lang="el-GR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που χαρακτηρίζεται από βασικούς περιορισμούς στη νοητική λειτουργία και την προσαρμοστική συμπεριφορά, όπως εκδηλώνεται σε εννοιολογικές, πρακτικές και κοινωνικές δεξιότητες. Ξεκινάει πριν την ηλικία των 18 ετών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49172" y="4111318"/>
            <a:ext cx="7293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+mj-lt"/>
              </a:rPr>
              <a:t>American </a:t>
            </a:r>
            <a:r>
              <a:rPr lang="en-US" sz="1600" b="1" dirty="0">
                <a:latin typeface="+mj-lt"/>
              </a:rPr>
              <a:t>Association on Intellectual Developmental </a:t>
            </a:r>
            <a:r>
              <a:rPr lang="en-US" sz="1600" b="1" dirty="0" smtClean="0">
                <a:latin typeface="+mj-lt"/>
              </a:rPr>
              <a:t>Disabilities</a:t>
            </a:r>
            <a:r>
              <a:rPr lang="el-GR" sz="1600" b="1" dirty="0" smtClean="0">
                <a:latin typeface="+mj-lt"/>
              </a:rPr>
              <a:t> (</a:t>
            </a:r>
            <a:r>
              <a:rPr lang="en-US" sz="1600" b="1" dirty="0" smtClean="0">
                <a:latin typeface="+mj-lt"/>
              </a:rPr>
              <a:t>AAIDD</a:t>
            </a:r>
            <a:r>
              <a:rPr lang="el-GR" sz="1600" b="1" dirty="0" smtClean="0">
                <a:latin typeface="+mj-lt"/>
              </a:rPr>
              <a:t>)</a:t>
            </a:r>
          </a:p>
          <a:p>
            <a:pPr algn="ctr"/>
            <a:r>
              <a:rPr lang="el-GR" sz="1600" b="1" dirty="0" smtClean="0">
                <a:latin typeface="+mj-lt"/>
              </a:rPr>
              <a:t>2011</a:t>
            </a:r>
            <a:endParaRPr lang="en-US" sz="1600" b="1" dirty="0">
              <a:latin typeface="+mj-lt"/>
            </a:endParaRPr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825218" y="4955463"/>
            <a:ext cx="541564" cy="453072"/>
          </a:xfrm>
          <a:custGeom>
            <a:avLst/>
            <a:gdLst>
              <a:gd name="connsiteX0" fmla="*/ 829125 w 971550"/>
              <a:gd name="connsiteY0" fmla="*/ 0 h 812800"/>
              <a:gd name="connsiteX1" fmla="*/ 841038 w 971550"/>
              <a:gd name="connsiteY1" fmla="*/ 794 h 812800"/>
              <a:gd name="connsiteX2" fmla="*/ 852951 w 971550"/>
              <a:gd name="connsiteY2" fmla="*/ 1853 h 812800"/>
              <a:gd name="connsiteX3" fmla="*/ 858246 w 971550"/>
              <a:gd name="connsiteY3" fmla="*/ 3176 h 812800"/>
              <a:gd name="connsiteX4" fmla="*/ 863011 w 971550"/>
              <a:gd name="connsiteY4" fmla="*/ 5558 h 812800"/>
              <a:gd name="connsiteX5" fmla="*/ 867511 w 971550"/>
              <a:gd name="connsiteY5" fmla="*/ 8999 h 812800"/>
              <a:gd name="connsiteX6" fmla="*/ 870688 w 971550"/>
              <a:gd name="connsiteY6" fmla="*/ 13234 h 812800"/>
              <a:gd name="connsiteX7" fmla="*/ 873335 w 971550"/>
              <a:gd name="connsiteY7" fmla="*/ 17998 h 812800"/>
              <a:gd name="connsiteX8" fmla="*/ 874659 w 971550"/>
              <a:gd name="connsiteY8" fmla="*/ 23291 h 812800"/>
              <a:gd name="connsiteX9" fmla="*/ 874924 w 971550"/>
              <a:gd name="connsiteY9" fmla="*/ 28584 h 812800"/>
              <a:gd name="connsiteX10" fmla="*/ 873865 w 971550"/>
              <a:gd name="connsiteY10" fmla="*/ 34142 h 812800"/>
              <a:gd name="connsiteX11" fmla="*/ 850568 w 971550"/>
              <a:gd name="connsiteY11" fmla="*/ 118043 h 812800"/>
              <a:gd name="connsiteX12" fmla="*/ 848451 w 971550"/>
              <a:gd name="connsiteY12" fmla="*/ 123336 h 812800"/>
              <a:gd name="connsiteX13" fmla="*/ 844744 w 971550"/>
              <a:gd name="connsiteY13" fmla="*/ 128100 h 812800"/>
              <a:gd name="connsiteX14" fmla="*/ 840773 w 971550"/>
              <a:gd name="connsiteY14" fmla="*/ 132070 h 812800"/>
              <a:gd name="connsiteX15" fmla="*/ 835744 w 971550"/>
              <a:gd name="connsiteY15" fmla="*/ 134717 h 812800"/>
              <a:gd name="connsiteX16" fmla="*/ 829655 w 971550"/>
              <a:gd name="connsiteY16" fmla="*/ 136570 h 812800"/>
              <a:gd name="connsiteX17" fmla="*/ 815359 w 971550"/>
              <a:gd name="connsiteY17" fmla="*/ 139481 h 812800"/>
              <a:gd name="connsiteX18" fmla="*/ 801593 w 971550"/>
              <a:gd name="connsiteY18" fmla="*/ 143716 h 812800"/>
              <a:gd name="connsiteX19" fmla="*/ 788886 w 971550"/>
              <a:gd name="connsiteY19" fmla="*/ 149539 h 812800"/>
              <a:gd name="connsiteX20" fmla="*/ 776444 w 971550"/>
              <a:gd name="connsiteY20" fmla="*/ 156420 h 812800"/>
              <a:gd name="connsiteX21" fmla="*/ 764531 w 971550"/>
              <a:gd name="connsiteY21" fmla="*/ 164360 h 812800"/>
              <a:gd name="connsiteX22" fmla="*/ 753412 w 971550"/>
              <a:gd name="connsiteY22" fmla="*/ 173623 h 812800"/>
              <a:gd name="connsiteX23" fmla="*/ 742823 w 971550"/>
              <a:gd name="connsiteY23" fmla="*/ 183681 h 812800"/>
              <a:gd name="connsiteX24" fmla="*/ 732763 w 971550"/>
              <a:gd name="connsiteY24" fmla="*/ 194797 h 812800"/>
              <a:gd name="connsiteX25" fmla="*/ 723498 w 971550"/>
              <a:gd name="connsiteY25" fmla="*/ 206442 h 812800"/>
              <a:gd name="connsiteX26" fmla="*/ 714497 w 971550"/>
              <a:gd name="connsiteY26" fmla="*/ 218617 h 812800"/>
              <a:gd name="connsiteX27" fmla="*/ 706290 w 971550"/>
              <a:gd name="connsiteY27" fmla="*/ 231321 h 812800"/>
              <a:gd name="connsiteX28" fmla="*/ 698084 w 971550"/>
              <a:gd name="connsiteY28" fmla="*/ 244820 h 812800"/>
              <a:gd name="connsiteX29" fmla="*/ 690936 w 971550"/>
              <a:gd name="connsiteY29" fmla="*/ 258318 h 812800"/>
              <a:gd name="connsiteX30" fmla="*/ 684318 w 971550"/>
              <a:gd name="connsiteY30" fmla="*/ 271816 h 812800"/>
              <a:gd name="connsiteX31" fmla="*/ 677699 w 971550"/>
              <a:gd name="connsiteY31" fmla="*/ 285843 h 812800"/>
              <a:gd name="connsiteX32" fmla="*/ 672140 w 971550"/>
              <a:gd name="connsiteY32" fmla="*/ 299606 h 812800"/>
              <a:gd name="connsiteX33" fmla="*/ 666581 w 971550"/>
              <a:gd name="connsiteY33" fmla="*/ 313369 h 812800"/>
              <a:gd name="connsiteX34" fmla="*/ 661551 w 971550"/>
              <a:gd name="connsiteY34" fmla="*/ 326602 h 812800"/>
              <a:gd name="connsiteX35" fmla="*/ 657051 w 971550"/>
              <a:gd name="connsiteY35" fmla="*/ 339836 h 812800"/>
              <a:gd name="connsiteX36" fmla="*/ 653080 w 971550"/>
              <a:gd name="connsiteY36" fmla="*/ 352540 h 812800"/>
              <a:gd name="connsiteX37" fmla="*/ 649373 w 971550"/>
              <a:gd name="connsiteY37" fmla="*/ 364715 h 812800"/>
              <a:gd name="connsiteX38" fmla="*/ 646197 w 971550"/>
              <a:gd name="connsiteY38" fmla="*/ 376360 h 812800"/>
              <a:gd name="connsiteX39" fmla="*/ 658374 w 971550"/>
              <a:gd name="connsiteY39" fmla="*/ 371596 h 812800"/>
              <a:gd name="connsiteX40" fmla="*/ 671611 w 971550"/>
              <a:gd name="connsiteY40" fmla="*/ 367097 h 812800"/>
              <a:gd name="connsiteX41" fmla="*/ 685906 w 971550"/>
              <a:gd name="connsiteY41" fmla="*/ 363656 h 812800"/>
              <a:gd name="connsiteX42" fmla="*/ 701525 w 971550"/>
              <a:gd name="connsiteY42" fmla="*/ 360480 h 812800"/>
              <a:gd name="connsiteX43" fmla="*/ 717939 w 971550"/>
              <a:gd name="connsiteY43" fmla="*/ 358892 h 812800"/>
              <a:gd name="connsiteX44" fmla="*/ 735411 w 971550"/>
              <a:gd name="connsiteY44" fmla="*/ 358098 h 812800"/>
              <a:gd name="connsiteX45" fmla="*/ 752883 w 971550"/>
              <a:gd name="connsiteY45" fmla="*/ 358892 h 812800"/>
              <a:gd name="connsiteX46" fmla="*/ 770885 w 971550"/>
              <a:gd name="connsiteY46" fmla="*/ 360480 h 812800"/>
              <a:gd name="connsiteX47" fmla="*/ 788622 w 971550"/>
              <a:gd name="connsiteY47" fmla="*/ 363921 h 812800"/>
              <a:gd name="connsiteX48" fmla="*/ 806358 w 971550"/>
              <a:gd name="connsiteY48" fmla="*/ 368420 h 812800"/>
              <a:gd name="connsiteX49" fmla="*/ 823831 w 971550"/>
              <a:gd name="connsiteY49" fmla="*/ 373978 h 812800"/>
              <a:gd name="connsiteX50" fmla="*/ 840509 w 971550"/>
              <a:gd name="connsiteY50" fmla="*/ 381124 h 812800"/>
              <a:gd name="connsiteX51" fmla="*/ 856128 w 971550"/>
              <a:gd name="connsiteY51" fmla="*/ 389064 h 812800"/>
              <a:gd name="connsiteX52" fmla="*/ 871217 w 971550"/>
              <a:gd name="connsiteY52" fmla="*/ 398328 h 812800"/>
              <a:gd name="connsiteX53" fmla="*/ 885248 w 971550"/>
              <a:gd name="connsiteY53" fmla="*/ 408915 h 812800"/>
              <a:gd name="connsiteX54" fmla="*/ 898749 w 971550"/>
              <a:gd name="connsiteY54" fmla="*/ 420031 h 812800"/>
              <a:gd name="connsiteX55" fmla="*/ 911192 w 971550"/>
              <a:gd name="connsiteY55" fmla="*/ 432206 h 812800"/>
              <a:gd name="connsiteX56" fmla="*/ 922840 w 971550"/>
              <a:gd name="connsiteY56" fmla="*/ 445704 h 812800"/>
              <a:gd name="connsiteX57" fmla="*/ 933164 w 971550"/>
              <a:gd name="connsiteY57" fmla="*/ 459996 h 812800"/>
              <a:gd name="connsiteX58" fmla="*/ 942430 w 971550"/>
              <a:gd name="connsiteY58" fmla="*/ 475082 h 812800"/>
              <a:gd name="connsiteX59" fmla="*/ 951695 w 971550"/>
              <a:gd name="connsiteY59" fmla="*/ 493079 h 812800"/>
              <a:gd name="connsiteX60" fmla="*/ 959108 w 971550"/>
              <a:gd name="connsiteY60" fmla="*/ 511606 h 812800"/>
              <a:gd name="connsiteX61" fmla="*/ 964667 w 971550"/>
              <a:gd name="connsiteY61" fmla="*/ 530133 h 812800"/>
              <a:gd name="connsiteX62" fmla="*/ 968638 w 971550"/>
              <a:gd name="connsiteY62" fmla="*/ 549454 h 812800"/>
              <a:gd name="connsiteX63" fmla="*/ 971021 w 971550"/>
              <a:gd name="connsiteY63" fmla="*/ 569040 h 812800"/>
              <a:gd name="connsiteX64" fmla="*/ 971550 w 971550"/>
              <a:gd name="connsiteY64" fmla="*/ 588625 h 812800"/>
              <a:gd name="connsiteX65" fmla="*/ 970756 w 971550"/>
              <a:gd name="connsiteY65" fmla="*/ 608211 h 812800"/>
              <a:gd name="connsiteX66" fmla="*/ 967579 w 971550"/>
              <a:gd name="connsiteY66" fmla="*/ 627796 h 812800"/>
              <a:gd name="connsiteX67" fmla="*/ 963344 w 971550"/>
              <a:gd name="connsiteY67" fmla="*/ 647117 h 812800"/>
              <a:gd name="connsiteX68" fmla="*/ 957520 w 971550"/>
              <a:gd name="connsiteY68" fmla="*/ 665115 h 812800"/>
              <a:gd name="connsiteX69" fmla="*/ 950107 w 971550"/>
              <a:gd name="connsiteY69" fmla="*/ 682318 h 812800"/>
              <a:gd name="connsiteX70" fmla="*/ 941900 w 971550"/>
              <a:gd name="connsiteY70" fmla="*/ 698728 h 812800"/>
              <a:gd name="connsiteX71" fmla="*/ 932105 w 971550"/>
              <a:gd name="connsiteY71" fmla="*/ 714078 h 812800"/>
              <a:gd name="connsiteX72" fmla="*/ 920987 w 971550"/>
              <a:gd name="connsiteY72" fmla="*/ 728900 h 812800"/>
              <a:gd name="connsiteX73" fmla="*/ 909074 w 971550"/>
              <a:gd name="connsiteY73" fmla="*/ 742398 h 812800"/>
              <a:gd name="connsiteX74" fmla="*/ 896102 w 971550"/>
              <a:gd name="connsiteY74" fmla="*/ 754838 h 812800"/>
              <a:gd name="connsiteX75" fmla="*/ 882071 w 971550"/>
              <a:gd name="connsiteY75" fmla="*/ 766483 h 812800"/>
              <a:gd name="connsiteX76" fmla="*/ 867246 w 971550"/>
              <a:gd name="connsiteY76" fmla="*/ 777070 h 812800"/>
              <a:gd name="connsiteX77" fmla="*/ 851627 w 971550"/>
              <a:gd name="connsiteY77" fmla="*/ 785804 h 812800"/>
              <a:gd name="connsiteX78" fmla="*/ 835214 w 971550"/>
              <a:gd name="connsiteY78" fmla="*/ 794009 h 812800"/>
              <a:gd name="connsiteX79" fmla="*/ 818271 w 971550"/>
              <a:gd name="connsiteY79" fmla="*/ 800625 h 812800"/>
              <a:gd name="connsiteX80" fmla="*/ 800799 w 971550"/>
              <a:gd name="connsiteY80" fmla="*/ 805919 h 812800"/>
              <a:gd name="connsiteX81" fmla="*/ 782797 w 971550"/>
              <a:gd name="connsiteY81" fmla="*/ 809360 h 812800"/>
              <a:gd name="connsiteX82" fmla="*/ 764266 w 971550"/>
              <a:gd name="connsiteY82" fmla="*/ 811742 h 812800"/>
              <a:gd name="connsiteX83" fmla="*/ 745470 w 971550"/>
              <a:gd name="connsiteY83" fmla="*/ 812800 h 812800"/>
              <a:gd name="connsiteX84" fmla="*/ 744676 w 971550"/>
              <a:gd name="connsiteY84" fmla="*/ 812800 h 812800"/>
              <a:gd name="connsiteX85" fmla="*/ 722704 w 971550"/>
              <a:gd name="connsiteY85" fmla="*/ 811212 h 812800"/>
              <a:gd name="connsiteX86" fmla="*/ 701790 w 971550"/>
              <a:gd name="connsiteY86" fmla="*/ 808301 h 812800"/>
              <a:gd name="connsiteX87" fmla="*/ 681935 w 971550"/>
              <a:gd name="connsiteY87" fmla="*/ 803801 h 812800"/>
              <a:gd name="connsiteX88" fmla="*/ 662610 w 971550"/>
              <a:gd name="connsiteY88" fmla="*/ 797714 h 812800"/>
              <a:gd name="connsiteX89" fmla="*/ 644343 w 971550"/>
              <a:gd name="connsiteY89" fmla="*/ 790568 h 812800"/>
              <a:gd name="connsiteX90" fmla="*/ 627401 w 971550"/>
              <a:gd name="connsiteY90" fmla="*/ 782099 h 812800"/>
              <a:gd name="connsiteX91" fmla="*/ 610987 w 971550"/>
              <a:gd name="connsiteY91" fmla="*/ 772041 h 812800"/>
              <a:gd name="connsiteX92" fmla="*/ 595633 w 971550"/>
              <a:gd name="connsiteY92" fmla="*/ 760396 h 812800"/>
              <a:gd name="connsiteX93" fmla="*/ 581338 w 971550"/>
              <a:gd name="connsiteY93" fmla="*/ 747427 h 812800"/>
              <a:gd name="connsiteX94" fmla="*/ 567836 w 971550"/>
              <a:gd name="connsiteY94" fmla="*/ 733135 h 812800"/>
              <a:gd name="connsiteX95" fmla="*/ 555659 w 971550"/>
              <a:gd name="connsiteY95" fmla="*/ 717784 h 812800"/>
              <a:gd name="connsiteX96" fmla="*/ 544805 w 971550"/>
              <a:gd name="connsiteY96" fmla="*/ 701110 h 812800"/>
              <a:gd name="connsiteX97" fmla="*/ 535010 w 971550"/>
              <a:gd name="connsiteY97" fmla="*/ 683906 h 812800"/>
              <a:gd name="connsiteX98" fmla="*/ 526274 w 971550"/>
              <a:gd name="connsiteY98" fmla="*/ 665644 h 812800"/>
              <a:gd name="connsiteX99" fmla="*/ 518861 w 971550"/>
              <a:gd name="connsiteY99" fmla="*/ 646852 h 812800"/>
              <a:gd name="connsiteX100" fmla="*/ 512508 w 971550"/>
              <a:gd name="connsiteY100" fmla="*/ 627532 h 812800"/>
              <a:gd name="connsiteX101" fmla="*/ 507213 w 971550"/>
              <a:gd name="connsiteY101" fmla="*/ 607681 h 812800"/>
              <a:gd name="connsiteX102" fmla="*/ 502977 w 971550"/>
              <a:gd name="connsiteY102" fmla="*/ 587302 h 812800"/>
              <a:gd name="connsiteX103" fmla="*/ 499801 w 971550"/>
              <a:gd name="connsiteY103" fmla="*/ 566658 h 812800"/>
              <a:gd name="connsiteX104" fmla="*/ 497418 w 971550"/>
              <a:gd name="connsiteY104" fmla="*/ 545749 h 812800"/>
              <a:gd name="connsiteX105" fmla="*/ 495830 w 971550"/>
              <a:gd name="connsiteY105" fmla="*/ 524840 h 812800"/>
              <a:gd name="connsiteX106" fmla="*/ 495300 w 971550"/>
              <a:gd name="connsiteY106" fmla="*/ 503666 h 812800"/>
              <a:gd name="connsiteX107" fmla="*/ 495565 w 971550"/>
              <a:gd name="connsiteY107" fmla="*/ 483022 h 812800"/>
              <a:gd name="connsiteX108" fmla="*/ 496624 w 971550"/>
              <a:gd name="connsiteY108" fmla="*/ 462113 h 812800"/>
              <a:gd name="connsiteX109" fmla="*/ 497948 w 971550"/>
              <a:gd name="connsiteY109" fmla="*/ 441469 h 812800"/>
              <a:gd name="connsiteX110" fmla="*/ 500065 w 971550"/>
              <a:gd name="connsiteY110" fmla="*/ 421354 h 812800"/>
              <a:gd name="connsiteX111" fmla="*/ 502713 w 971550"/>
              <a:gd name="connsiteY111" fmla="*/ 401239 h 812800"/>
              <a:gd name="connsiteX112" fmla="*/ 506154 w 971550"/>
              <a:gd name="connsiteY112" fmla="*/ 381918 h 812800"/>
              <a:gd name="connsiteX113" fmla="*/ 509860 w 971550"/>
              <a:gd name="connsiteY113" fmla="*/ 362862 h 812800"/>
              <a:gd name="connsiteX114" fmla="*/ 514096 w 971550"/>
              <a:gd name="connsiteY114" fmla="*/ 344865 h 812800"/>
              <a:gd name="connsiteX115" fmla="*/ 518597 w 971550"/>
              <a:gd name="connsiteY115" fmla="*/ 327661 h 812800"/>
              <a:gd name="connsiteX116" fmla="*/ 527862 w 971550"/>
              <a:gd name="connsiteY116" fmla="*/ 297489 h 812800"/>
              <a:gd name="connsiteX117" fmla="*/ 537922 w 971550"/>
              <a:gd name="connsiteY117" fmla="*/ 268640 h 812800"/>
              <a:gd name="connsiteX118" fmla="*/ 549570 w 971550"/>
              <a:gd name="connsiteY118" fmla="*/ 240849 h 812800"/>
              <a:gd name="connsiteX119" fmla="*/ 561748 w 971550"/>
              <a:gd name="connsiteY119" fmla="*/ 214118 h 812800"/>
              <a:gd name="connsiteX120" fmla="*/ 574984 w 971550"/>
              <a:gd name="connsiteY120" fmla="*/ 188710 h 812800"/>
              <a:gd name="connsiteX121" fmla="*/ 589280 w 971550"/>
              <a:gd name="connsiteY121" fmla="*/ 164625 h 812800"/>
              <a:gd name="connsiteX122" fmla="*/ 604369 w 971550"/>
              <a:gd name="connsiteY122" fmla="*/ 142128 h 812800"/>
              <a:gd name="connsiteX123" fmla="*/ 620518 w 971550"/>
              <a:gd name="connsiteY123" fmla="*/ 120690 h 812800"/>
              <a:gd name="connsiteX124" fmla="*/ 637196 w 971550"/>
              <a:gd name="connsiteY124" fmla="*/ 101104 h 812800"/>
              <a:gd name="connsiteX125" fmla="*/ 654403 w 971550"/>
              <a:gd name="connsiteY125" fmla="*/ 82577 h 812800"/>
              <a:gd name="connsiteX126" fmla="*/ 672405 w 971550"/>
              <a:gd name="connsiteY126" fmla="*/ 66168 h 812800"/>
              <a:gd name="connsiteX127" fmla="*/ 690671 w 971550"/>
              <a:gd name="connsiteY127" fmla="*/ 51346 h 812800"/>
              <a:gd name="connsiteX128" fmla="*/ 709467 w 971550"/>
              <a:gd name="connsiteY128" fmla="*/ 38113 h 812800"/>
              <a:gd name="connsiteX129" fmla="*/ 728792 w 971550"/>
              <a:gd name="connsiteY129" fmla="*/ 26996 h 812800"/>
              <a:gd name="connsiteX130" fmla="*/ 748383 w 971550"/>
              <a:gd name="connsiteY130" fmla="*/ 17468 h 812800"/>
              <a:gd name="connsiteX131" fmla="*/ 768502 w 971550"/>
              <a:gd name="connsiteY131" fmla="*/ 10058 h 812800"/>
              <a:gd name="connsiteX132" fmla="*/ 788357 w 971550"/>
              <a:gd name="connsiteY132" fmla="*/ 4500 h 812800"/>
              <a:gd name="connsiteX133" fmla="*/ 808476 w 971550"/>
              <a:gd name="connsiteY133" fmla="*/ 1323 h 812800"/>
              <a:gd name="connsiteX134" fmla="*/ 333561 w 971550"/>
              <a:gd name="connsiteY134" fmla="*/ 0 h 812800"/>
              <a:gd name="connsiteX135" fmla="*/ 345738 w 971550"/>
              <a:gd name="connsiteY135" fmla="*/ 794 h 812800"/>
              <a:gd name="connsiteX136" fmla="*/ 357651 w 971550"/>
              <a:gd name="connsiteY136" fmla="*/ 1853 h 812800"/>
              <a:gd name="connsiteX137" fmla="*/ 362946 w 971550"/>
              <a:gd name="connsiteY137" fmla="*/ 3176 h 812800"/>
              <a:gd name="connsiteX138" fmla="*/ 367711 w 971550"/>
              <a:gd name="connsiteY138" fmla="*/ 5558 h 812800"/>
              <a:gd name="connsiteX139" fmla="*/ 372211 w 971550"/>
              <a:gd name="connsiteY139" fmla="*/ 8999 h 812800"/>
              <a:gd name="connsiteX140" fmla="*/ 375388 w 971550"/>
              <a:gd name="connsiteY140" fmla="*/ 13234 h 812800"/>
              <a:gd name="connsiteX141" fmla="*/ 378035 w 971550"/>
              <a:gd name="connsiteY141" fmla="*/ 17998 h 812800"/>
              <a:gd name="connsiteX142" fmla="*/ 379359 w 971550"/>
              <a:gd name="connsiteY142" fmla="*/ 23291 h 812800"/>
              <a:gd name="connsiteX143" fmla="*/ 379624 w 971550"/>
              <a:gd name="connsiteY143" fmla="*/ 28584 h 812800"/>
              <a:gd name="connsiteX144" fmla="*/ 378565 w 971550"/>
              <a:gd name="connsiteY144" fmla="*/ 34142 h 812800"/>
              <a:gd name="connsiteX145" fmla="*/ 355268 w 971550"/>
              <a:gd name="connsiteY145" fmla="*/ 118043 h 812800"/>
              <a:gd name="connsiteX146" fmla="*/ 353151 w 971550"/>
              <a:gd name="connsiteY146" fmla="*/ 123336 h 812800"/>
              <a:gd name="connsiteX147" fmla="*/ 349444 w 971550"/>
              <a:gd name="connsiteY147" fmla="*/ 128100 h 812800"/>
              <a:gd name="connsiteX148" fmla="*/ 345473 w 971550"/>
              <a:gd name="connsiteY148" fmla="*/ 132070 h 812800"/>
              <a:gd name="connsiteX149" fmla="*/ 340179 w 971550"/>
              <a:gd name="connsiteY149" fmla="*/ 134717 h 812800"/>
              <a:gd name="connsiteX150" fmla="*/ 334355 w 971550"/>
              <a:gd name="connsiteY150" fmla="*/ 136570 h 812800"/>
              <a:gd name="connsiteX151" fmla="*/ 320059 w 971550"/>
              <a:gd name="connsiteY151" fmla="*/ 139481 h 812800"/>
              <a:gd name="connsiteX152" fmla="*/ 306293 w 971550"/>
              <a:gd name="connsiteY152" fmla="*/ 143716 h 812800"/>
              <a:gd name="connsiteX153" fmla="*/ 293322 w 971550"/>
              <a:gd name="connsiteY153" fmla="*/ 149539 h 812800"/>
              <a:gd name="connsiteX154" fmla="*/ 281144 w 971550"/>
              <a:gd name="connsiteY154" fmla="*/ 156420 h 812800"/>
              <a:gd name="connsiteX155" fmla="*/ 269231 w 971550"/>
              <a:gd name="connsiteY155" fmla="*/ 164360 h 812800"/>
              <a:gd name="connsiteX156" fmla="*/ 258112 w 971550"/>
              <a:gd name="connsiteY156" fmla="*/ 173623 h 812800"/>
              <a:gd name="connsiteX157" fmla="*/ 247523 w 971550"/>
              <a:gd name="connsiteY157" fmla="*/ 183681 h 812800"/>
              <a:gd name="connsiteX158" fmla="*/ 237463 w 971550"/>
              <a:gd name="connsiteY158" fmla="*/ 194797 h 812800"/>
              <a:gd name="connsiteX159" fmla="*/ 227933 w 971550"/>
              <a:gd name="connsiteY159" fmla="*/ 206442 h 812800"/>
              <a:gd name="connsiteX160" fmla="*/ 219197 w 971550"/>
              <a:gd name="connsiteY160" fmla="*/ 218617 h 812800"/>
              <a:gd name="connsiteX161" fmla="*/ 210726 w 971550"/>
              <a:gd name="connsiteY161" fmla="*/ 231321 h 812800"/>
              <a:gd name="connsiteX162" fmla="*/ 202784 w 971550"/>
              <a:gd name="connsiteY162" fmla="*/ 244820 h 812800"/>
              <a:gd name="connsiteX163" fmla="*/ 195371 w 971550"/>
              <a:gd name="connsiteY163" fmla="*/ 258318 h 812800"/>
              <a:gd name="connsiteX164" fmla="*/ 189018 w 971550"/>
              <a:gd name="connsiteY164" fmla="*/ 271816 h 812800"/>
              <a:gd name="connsiteX165" fmla="*/ 182399 w 971550"/>
              <a:gd name="connsiteY165" fmla="*/ 285843 h 812800"/>
              <a:gd name="connsiteX166" fmla="*/ 176575 w 971550"/>
              <a:gd name="connsiteY166" fmla="*/ 299606 h 812800"/>
              <a:gd name="connsiteX167" fmla="*/ 171016 w 971550"/>
              <a:gd name="connsiteY167" fmla="*/ 313369 h 812800"/>
              <a:gd name="connsiteX168" fmla="*/ 166251 w 971550"/>
              <a:gd name="connsiteY168" fmla="*/ 326602 h 812800"/>
              <a:gd name="connsiteX169" fmla="*/ 161751 w 971550"/>
              <a:gd name="connsiteY169" fmla="*/ 339836 h 812800"/>
              <a:gd name="connsiteX170" fmla="*/ 157780 w 971550"/>
              <a:gd name="connsiteY170" fmla="*/ 352540 h 812800"/>
              <a:gd name="connsiteX171" fmla="*/ 154073 w 971550"/>
              <a:gd name="connsiteY171" fmla="*/ 364715 h 812800"/>
              <a:gd name="connsiteX172" fmla="*/ 150897 w 971550"/>
              <a:gd name="connsiteY172" fmla="*/ 376360 h 812800"/>
              <a:gd name="connsiteX173" fmla="*/ 163074 w 971550"/>
              <a:gd name="connsiteY173" fmla="*/ 371596 h 812800"/>
              <a:gd name="connsiteX174" fmla="*/ 176046 w 971550"/>
              <a:gd name="connsiteY174" fmla="*/ 367097 h 812800"/>
              <a:gd name="connsiteX175" fmla="*/ 190606 w 971550"/>
              <a:gd name="connsiteY175" fmla="*/ 363656 h 812800"/>
              <a:gd name="connsiteX176" fmla="*/ 206225 w 971550"/>
              <a:gd name="connsiteY176" fmla="*/ 360480 h 812800"/>
              <a:gd name="connsiteX177" fmla="*/ 222374 w 971550"/>
              <a:gd name="connsiteY177" fmla="*/ 358892 h 812800"/>
              <a:gd name="connsiteX178" fmla="*/ 240111 w 971550"/>
              <a:gd name="connsiteY178" fmla="*/ 358098 h 812800"/>
              <a:gd name="connsiteX179" fmla="*/ 257583 w 971550"/>
              <a:gd name="connsiteY179" fmla="*/ 358892 h 812800"/>
              <a:gd name="connsiteX180" fmla="*/ 275320 w 971550"/>
              <a:gd name="connsiteY180" fmla="*/ 360480 h 812800"/>
              <a:gd name="connsiteX181" fmla="*/ 293322 w 971550"/>
              <a:gd name="connsiteY181" fmla="*/ 363921 h 812800"/>
              <a:gd name="connsiteX182" fmla="*/ 311058 w 971550"/>
              <a:gd name="connsiteY182" fmla="*/ 368420 h 812800"/>
              <a:gd name="connsiteX183" fmla="*/ 328266 w 971550"/>
              <a:gd name="connsiteY183" fmla="*/ 373978 h 812800"/>
              <a:gd name="connsiteX184" fmla="*/ 344944 w 971550"/>
              <a:gd name="connsiteY184" fmla="*/ 381124 h 812800"/>
              <a:gd name="connsiteX185" fmla="*/ 360828 w 971550"/>
              <a:gd name="connsiteY185" fmla="*/ 389064 h 812800"/>
              <a:gd name="connsiteX186" fmla="*/ 375653 w 971550"/>
              <a:gd name="connsiteY186" fmla="*/ 398328 h 812800"/>
              <a:gd name="connsiteX187" fmla="*/ 389948 w 971550"/>
              <a:gd name="connsiteY187" fmla="*/ 408915 h 812800"/>
              <a:gd name="connsiteX188" fmla="*/ 403449 w 971550"/>
              <a:gd name="connsiteY188" fmla="*/ 420031 h 812800"/>
              <a:gd name="connsiteX189" fmla="*/ 415892 w 971550"/>
              <a:gd name="connsiteY189" fmla="*/ 432206 h 812800"/>
              <a:gd name="connsiteX190" fmla="*/ 427540 w 971550"/>
              <a:gd name="connsiteY190" fmla="*/ 445704 h 812800"/>
              <a:gd name="connsiteX191" fmla="*/ 437864 w 971550"/>
              <a:gd name="connsiteY191" fmla="*/ 459996 h 812800"/>
              <a:gd name="connsiteX192" fmla="*/ 447130 w 971550"/>
              <a:gd name="connsiteY192" fmla="*/ 475082 h 812800"/>
              <a:gd name="connsiteX193" fmla="*/ 456395 w 971550"/>
              <a:gd name="connsiteY193" fmla="*/ 493079 h 812800"/>
              <a:gd name="connsiteX194" fmla="*/ 463808 w 971550"/>
              <a:gd name="connsiteY194" fmla="*/ 511606 h 812800"/>
              <a:gd name="connsiteX195" fmla="*/ 469367 w 971550"/>
              <a:gd name="connsiteY195" fmla="*/ 530133 h 812800"/>
              <a:gd name="connsiteX196" fmla="*/ 473338 w 971550"/>
              <a:gd name="connsiteY196" fmla="*/ 549454 h 812800"/>
              <a:gd name="connsiteX197" fmla="*/ 475721 w 971550"/>
              <a:gd name="connsiteY197" fmla="*/ 569040 h 812800"/>
              <a:gd name="connsiteX198" fmla="*/ 476250 w 971550"/>
              <a:gd name="connsiteY198" fmla="*/ 588625 h 812800"/>
              <a:gd name="connsiteX199" fmla="*/ 475456 w 971550"/>
              <a:gd name="connsiteY199" fmla="*/ 608211 h 812800"/>
              <a:gd name="connsiteX200" fmla="*/ 472279 w 971550"/>
              <a:gd name="connsiteY200" fmla="*/ 627796 h 812800"/>
              <a:gd name="connsiteX201" fmla="*/ 467779 w 971550"/>
              <a:gd name="connsiteY201" fmla="*/ 647117 h 812800"/>
              <a:gd name="connsiteX202" fmla="*/ 461955 w 971550"/>
              <a:gd name="connsiteY202" fmla="*/ 665115 h 812800"/>
              <a:gd name="connsiteX203" fmla="*/ 454807 w 971550"/>
              <a:gd name="connsiteY203" fmla="*/ 682318 h 812800"/>
              <a:gd name="connsiteX204" fmla="*/ 446600 w 971550"/>
              <a:gd name="connsiteY204" fmla="*/ 698728 h 812800"/>
              <a:gd name="connsiteX205" fmla="*/ 436541 w 971550"/>
              <a:gd name="connsiteY205" fmla="*/ 714078 h 812800"/>
              <a:gd name="connsiteX206" fmla="*/ 425687 w 971550"/>
              <a:gd name="connsiteY206" fmla="*/ 728900 h 812800"/>
              <a:gd name="connsiteX207" fmla="*/ 413774 w 971550"/>
              <a:gd name="connsiteY207" fmla="*/ 742398 h 812800"/>
              <a:gd name="connsiteX208" fmla="*/ 400802 w 971550"/>
              <a:gd name="connsiteY208" fmla="*/ 754838 h 812800"/>
              <a:gd name="connsiteX209" fmla="*/ 386771 w 971550"/>
              <a:gd name="connsiteY209" fmla="*/ 766483 h 812800"/>
              <a:gd name="connsiteX210" fmla="*/ 371946 w 971550"/>
              <a:gd name="connsiteY210" fmla="*/ 777070 h 812800"/>
              <a:gd name="connsiteX211" fmla="*/ 356327 w 971550"/>
              <a:gd name="connsiteY211" fmla="*/ 785804 h 812800"/>
              <a:gd name="connsiteX212" fmla="*/ 339914 w 971550"/>
              <a:gd name="connsiteY212" fmla="*/ 794009 h 812800"/>
              <a:gd name="connsiteX213" fmla="*/ 322971 w 971550"/>
              <a:gd name="connsiteY213" fmla="*/ 800625 h 812800"/>
              <a:gd name="connsiteX214" fmla="*/ 305499 w 971550"/>
              <a:gd name="connsiteY214" fmla="*/ 805919 h 812800"/>
              <a:gd name="connsiteX215" fmla="*/ 287233 w 971550"/>
              <a:gd name="connsiteY215" fmla="*/ 809360 h 812800"/>
              <a:gd name="connsiteX216" fmla="*/ 268966 w 971550"/>
              <a:gd name="connsiteY216" fmla="*/ 811742 h 812800"/>
              <a:gd name="connsiteX217" fmla="*/ 250170 w 971550"/>
              <a:gd name="connsiteY217" fmla="*/ 812800 h 812800"/>
              <a:gd name="connsiteX218" fmla="*/ 249376 w 971550"/>
              <a:gd name="connsiteY218" fmla="*/ 812800 h 812800"/>
              <a:gd name="connsiteX219" fmla="*/ 227139 w 971550"/>
              <a:gd name="connsiteY219" fmla="*/ 811212 h 812800"/>
              <a:gd name="connsiteX220" fmla="*/ 206490 w 971550"/>
              <a:gd name="connsiteY220" fmla="*/ 808036 h 812800"/>
              <a:gd name="connsiteX221" fmla="*/ 186635 w 971550"/>
              <a:gd name="connsiteY221" fmla="*/ 803801 h 812800"/>
              <a:gd name="connsiteX222" fmla="*/ 167045 w 971550"/>
              <a:gd name="connsiteY222" fmla="*/ 797714 h 812800"/>
              <a:gd name="connsiteX223" fmla="*/ 149043 w 971550"/>
              <a:gd name="connsiteY223" fmla="*/ 790568 h 812800"/>
              <a:gd name="connsiteX224" fmla="*/ 131836 w 971550"/>
              <a:gd name="connsiteY224" fmla="*/ 782099 h 812800"/>
              <a:gd name="connsiteX225" fmla="*/ 115687 w 971550"/>
              <a:gd name="connsiteY225" fmla="*/ 772041 h 812800"/>
              <a:gd name="connsiteX226" fmla="*/ 100333 w 971550"/>
              <a:gd name="connsiteY226" fmla="*/ 760396 h 812800"/>
              <a:gd name="connsiteX227" fmla="*/ 86038 w 971550"/>
              <a:gd name="connsiteY227" fmla="*/ 747427 h 812800"/>
              <a:gd name="connsiteX228" fmla="*/ 72536 w 971550"/>
              <a:gd name="connsiteY228" fmla="*/ 733135 h 812800"/>
              <a:gd name="connsiteX229" fmla="*/ 60094 w 971550"/>
              <a:gd name="connsiteY229" fmla="*/ 717784 h 812800"/>
              <a:gd name="connsiteX230" fmla="*/ 48975 w 971550"/>
              <a:gd name="connsiteY230" fmla="*/ 701110 h 812800"/>
              <a:gd name="connsiteX231" fmla="*/ 39180 w 971550"/>
              <a:gd name="connsiteY231" fmla="*/ 683906 h 812800"/>
              <a:gd name="connsiteX232" fmla="*/ 30974 w 971550"/>
              <a:gd name="connsiteY232" fmla="*/ 665644 h 812800"/>
              <a:gd name="connsiteX233" fmla="*/ 23561 w 971550"/>
              <a:gd name="connsiteY233" fmla="*/ 646852 h 812800"/>
              <a:gd name="connsiteX234" fmla="*/ 17208 w 971550"/>
              <a:gd name="connsiteY234" fmla="*/ 627532 h 812800"/>
              <a:gd name="connsiteX235" fmla="*/ 11913 w 971550"/>
              <a:gd name="connsiteY235" fmla="*/ 607681 h 812800"/>
              <a:gd name="connsiteX236" fmla="*/ 7677 w 971550"/>
              <a:gd name="connsiteY236" fmla="*/ 587302 h 812800"/>
              <a:gd name="connsiteX237" fmla="*/ 4501 w 971550"/>
              <a:gd name="connsiteY237" fmla="*/ 566658 h 812800"/>
              <a:gd name="connsiteX238" fmla="*/ 2118 w 971550"/>
              <a:gd name="connsiteY238" fmla="*/ 545749 h 812800"/>
              <a:gd name="connsiteX239" fmla="*/ 530 w 971550"/>
              <a:gd name="connsiteY239" fmla="*/ 524840 h 812800"/>
              <a:gd name="connsiteX240" fmla="*/ 0 w 971550"/>
              <a:gd name="connsiteY240" fmla="*/ 503666 h 812800"/>
              <a:gd name="connsiteX241" fmla="*/ 265 w 971550"/>
              <a:gd name="connsiteY241" fmla="*/ 483022 h 812800"/>
              <a:gd name="connsiteX242" fmla="*/ 1059 w 971550"/>
              <a:gd name="connsiteY242" fmla="*/ 462113 h 812800"/>
              <a:gd name="connsiteX243" fmla="*/ 2648 w 971550"/>
              <a:gd name="connsiteY243" fmla="*/ 441469 h 812800"/>
              <a:gd name="connsiteX244" fmla="*/ 4765 w 971550"/>
              <a:gd name="connsiteY244" fmla="*/ 421354 h 812800"/>
              <a:gd name="connsiteX245" fmla="*/ 7413 w 971550"/>
              <a:gd name="connsiteY245" fmla="*/ 401239 h 812800"/>
              <a:gd name="connsiteX246" fmla="*/ 10589 w 971550"/>
              <a:gd name="connsiteY246" fmla="*/ 381918 h 812800"/>
              <a:gd name="connsiteX247" fmla="*/ 14560 w 971550"/>
              <a:gd name="connsiteY247" fmla="*/ 362862 h 812800"/>
              <a:gd name="connsiteX248" fmla="*/ 18796 w 971550"/>
              <a:gd name="connsiteY248" fmla="*/ 344865 h 812800"/>
              <a:gd name="connsiteX249" fmla="*/ 23297 w 971550"/>
              <a:gd name="connsiteY249" fmla="*/ 327661 h 812800"/>
              <a:gd name="connsiteX250" fmla="*/ 32297 w 971550"/>
              <a:gd name="connsiteY250" fmla="*/ 297489 h 812800"/>
              <a:gd name="connsiteX251" fmla="*/ 42622 w 971550"/>
              <a:gd name="connsiteY251" fmla="*/ 268640 h 812800"/>
              <a:gd name="connsiteX252" fmla="*/ 53741 w 971550"/>
              <a:gd name="connsiteY252" fmla="*/ 240849 h 812800"/>
              <a:gd name="connsiteX253" fmla="*/ 66448 w 971550"/>
              <a:gd name="connsiteY253" fmla="*/ 214118 h 812800"/>
              <a:gd name="connsiteX254" fmla="*/ 79684 w 971550"/>
              <a:gd name="connsiteY254" fmla="*/ 188710 h 812800"/>
              <a:gd name="connsiteX255" fmla="*/ 93980 w 971550"/>
              <a:gd name="connsiteY255" fmla="*/ 164625 h 812800"/>
              <a:gd name="connsiteX256" fmla="*/ 109069 w 971550"/>
              <a:gd name="connsiteY256" fmla="*/ 142128 h 812800"/>
              <a:gd name="connsiteX257" fmla="*/ 125218 w 971550"/>
              <a:gd name="connsiteY257" fmla="*/ 120690 h 812800"/>
              <a:gd name="connsiteX258" fmla="*/ 141631 w 971550"/>
              <a:gd name="connsiteY258" fmla="*/ 101104 h 812800"/>
              <a:gd name="connsiteX259" fmla="*/ 159103 w 971550"/>
              <a:gd name="connsiteY259" fmla="*/ 82577 h 812800"/>
              <a:gd name="connsiteX260" fmla="*/ 177105 w 971550"/>
              <a:gd name="connsiteY260" fmla="*/ 66168 h 812800"/>
              <a:gd name="connsiteX261" fmla="*/ 195371 w 971550"/>
              <a:gd name="connsiteY261" fmla="*/ 51346 h 812800"/>
              <a:gd name="connsiteX262" fmla="*/ 214167 w 971550"/>
              <a:gd name="connsiteY262" fmla="*/ 38113 h 812800"/>
              <a:gd name="connsiteX263" fmla="*/ 233492 w 971550"/>
              <a:gd name="connsiteY263" fmla="*/ 26996 h 812800"/>
              <a:gd name="connsiteX264" fmla="*/ 253083 w 971550"/>
              <a:gd name="connsiteY264" fmla="*/ 17468 h 812800"/>
              <a:gd name="connsiteX265" fmla="*/ 272937 w 971550"/>
              <a:gd name="connsiteY265" fmla="*/ 10058 h 812800"/>
              <a:gd name="connsiteX266" fmla="*/ 293057 w 971550"/>
              <a:gd name="connsiteY266" fmla="*/ 4500 h 812800"/>
              <a:gd name="connsiteX267" fmla="*/ 313176 w 971550"/>
              <a:gd name="connsiteY267" fmla="*/ 1323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</a:cxnLst>
            <a:rect l="l" t="t" r="r" b="b"/>
            <a:pathLst>
              <a:path w="971550" h="812800">
                <a:moveTo>
                  <a:pt x="829125" y="0"/>
                </a:moveTo>
                <a:lnTo>
                  <a:pt x="841038" y="794"/>
                </a:lnTo>
                <a:lnTo>
                  <a:pt x="852951" y="1853"/>
                </a:lnTo>
                <a:lnTo>
                  <a:pt x="858246" y="3176"/>
                </a:lnTo>
                <a:lnTo>
                  <a:pt x="863011" y="5558"/>
                </a:lnTo>
                <a:lnTo>
                  <a:pt x="867511" y="8999"/>
                </a:lnTo>
                <a:lnTo>
                  <a:pt x="870688" y="13234"/>
                </a:lnTo>
                <a:lnTo>
                  <a:pt x="873335" y="17998"/>
                </a:lnTo>
                <a:lnTo>
                  <a:pt x="874659" y="23291"/>
                </a:lnTo>
                <a:lnTo>
                  <a:pt x="874924" y="28584"/>
                </a:lnTo>
                <a:lnTo>
                  <a:pt x="873865" y="34142"/>
                </a:lnTo>
                <a:lnTo>
                  <a:pt x="850568" y="118043"/>
                </a:lnTo>
                <a:lnTo>
                  <a:pt x="848451" y="123336"/>
                </a:lnTo>
                <a:lnTo>
                  <a:pt x="844744" y="128100"/>
                </a:lnTo>
                <a:lnTo>
                  <a:pt x="840773" y="132070"/>
                </a:lnTo>
                <a:lnTo>
                  <a:pt x="835744" y="134717"/>
                </a:lnTo>
                <a:lnTo>
                  <a:pt x="829655" y="136570"/>
                </a:lnTo>
                <a:lnTo>
                  <a:pt x="815359" y="139481"/>
                </a:lnTo>
                <a:lnTo>
                  <a:pt x="801593" y="143716"/>
                </a:lnTo>
                <a:lnTo>
                  <a:pt x="788886" y="149539"/>
                </a:lnTo>
                <a:lnTo>
                  <a:pt x="776444" y="156420"/>
                </a:lnTo>
                <a:lnTo>
                  <a:pt x="764531" y="164360"/>
                </a:lnTo>
                <a:lnTo>
                  <a:pt x="753412" y="173623"/>
                </a:lnTo>
                <a:lnTo>
                  <a:pt x="742823" y="183681"/>
                </a:lnTo>
                <a:lnTo>
                  <a:pt x="732763" y="194797"/>
                </a:lnTo>
                <a:lnTo>
                  <a:pt x="723498" y="206442"/>
                </a:lnTo>
                <a:lnTo>
                  <a:pt x="714497" y="218617"/>
                </a:lnTo>
                <a:lnTo>
                  <a:pt x="706290" y="231321"/>
                </a:lnTo>
                <a:lnTo>
                  <a:pt x="698084" y="244820"/>
                </a:lnTo>
                <a:lnTo>
                  <a:pt x="690936" y="258318"/>
                </a:lnTo>
                <a:lnTo>
                  <a:pt x="684318" y="271816"/>
                </a:lnTo>
                <a:lnTo>
                  <a:pt x="677699" y="285843"/>
                </a:lnTo>
                <a:lnTo>
                  <a:pt x="672140" y="299606"/>
                </a:lnTo>
                <a:lnTo>
                  <a:pt x="666581" y="313369"/>
                </a:lnTo>
                <a:lnTo>
                  <a:pt x="661551" y="326602"/>
                </a:lnTo>
                <a:lnTo>
                  <a:pt x="657051" y="339836"/>
                </a:lnTo>
                <a:lnTo>
                  <a:pt x="653080" y="352540"/>
                </a:lnTo>
                <a:lnTo>
                  <a:pt x="649373" y="364715"/>
                </a:lnTo>
                <a:lnTo>
                  <a:pt x="646197" y="376360"/>
                </a:lnTo>
                <a:lnTo>
                  <a:pt x="658374" y="371596"/>
                </a:lnTo>
                <a:lnTo>
                  <a:pt x="671611" y="367097"/>
                </a:lnTo>
                <a:lnTo>
                  <a:pt x="685906" y="363656"/>
                </a:lnTo>
                <a:lnTo>
                  <a:pt x="701525" y="360480"/>
                </a:lnTo>
                <a:lnTo>
                  <a:pt x="717939" y="358892"/>
                </a:lnTo>
                <a:lnTo>
                  <a:pt x="735411" y="358098"/>
                </a:lnTo>
                <a:lnTo>
                  <a:pt x="752883" y="358892"/>
                </a:lnTo>
                <a:lnTo>
                  <a:pt x="770885" y="360480"/>
                </a:lnTo>
                <a:lnTo>
                  <a:pt x="788622" y="363921"/>
                </a:lnTo>
                <a:lnTo>
                  <a:pt x="806358" y="368420"/>
                </a:lnTo>
                <a:lnTo>
                  <a:pt x="823831" y="373978"/>
                </a:lnTo>
                <a:lnTo>
                  <a:pt x="840509" y="381124"/>
                </a:lnTo>
                <a:lnTo>
                  <a:pt x="856128" y="389064"/>
                </a:lnTo>
                <a:lnTo>
                  <a:pt x="871217" y="398328"/>
                </a:lnTo>
                <a:lnTo>
                  <a:pt x="885248" y="408915"/>
                </a:lnTo>
                <a:lnTo>
                  <a:pt x="898749" y="420031"/>
                </a:lnTo>
                <a:lnTo>
                  <a:pt x="911192" y="432206"/>
                </a:lnTo>
                <a:lnTo>
                  <a:pt x="922840" y="445704"/>
                </a:lnTo>
                <a:lnTo>
                  <a:pt x="933164" y="459996"/>
                </a:lnTo>
                <a:lnTo>
                  <a:pt x="942430" y="475082"/>
                </a:lnTo>
                <a:lnTo>
                  <a:pt x="951695" y="493079"/>
                </a:lnTo>
                <a:lnTo>
                  <a:pt x="959108" y="511606"/>
                </a:lnTo>
                <a:lnTo>
                  <a:pt x="964667" y="530133"/>
                </a:lnTo>
                <a:lnTo>
                  <a:pt x="968638" y="549454"/>
                </a:lnTo>
                <a:lnTo>
                  <a:pt x="971021" y="569040"/>
                </a:lnTo>
                <a:lnTo>
                  <a:pt x="971550" y="588625"/>
                </a:lnTo>
                <a:lnTo>
                  <a:pt x="970756" y="608211"/>
                </a:lnTo>
                <a:lnTo>
                  <a:pt x="967579" y="627796"/>
                </a:lnTo>
                <a:lnTo>
                  <a:pt x="963344" y="647117"/>
                </a:lnTo>
                <a:lnTo>
                  <a:pt x="957520" y="665115"/>
                </a:lnTo>
                <a:lnTo>
                  <a:pt x="950107" y="682318"/>
                </a:lnTo>
                <a:lnTo>
                  <a:pt x="941900" y="698728"/>
                </a:lnTo>
                <a:lnTo>
                  <a:pt x="932105" y="714078"/>
                </a:lnTo>
                <a:lnTo>
                  <a:pt x="920987" y="728900"/>
                </a:lnTo>
                <a:lnTo>
                  <a:pt x="909074" y="742398"/>
                </a:lnTo>
                <a:lnTo>
                  <a:pt x="896102" y="754838"/>
                </a:lnTo>
                <a:lnTo>
                  <a:pt x="882071" y="766483"/>
                </a:lnTo>
                <a:lnTo>
                  <a:pt x="867246" y="777070"/>
                </a:lnTo>
                <a:lnTo>
                  <a:pt x="851627" y="785804"/>
                </a:lnTo>
                <a:lnTo>
                  <a:pt x="835214" y="794009"/>
                </a:lnTo>
                <a:lnTo>
                  <a:pt x="818271" y="800625"/>
                </a:lnTo>
                <a:lnTo>
                  <a:pt x="800799" y="805919"/>
                </a:lnTo>
                <a:lnTo>
                  <a:pt x="782797" y="809360"/>
                </a:lnTo>
                <a:lnTo>
                  <a:pt x="764266" y="811742"/>
                </a:lnTo>
                <a:lnTo>
                  <a:pt x="745470" y="812800"/>
                </a:lnTo>
                <a:lnTo>
                  <a:pt x="744676" y="812800"/>
                </a:lnTo>
                <a:lnTo>
                  <a:pt x="722704" y="811212"/>
                </a:lnTo>
                <a:lnTo>
                  <a:pt x="701790" y="808301"/>
                </a:lnTo>
                <a:lnTo>
                  <a:pt x="681935" y="803801"/>
                </a:lnTo>
                <a:lnTo>
                  <a:pt x="662610" y="797714"/>
                </a:lnTo>
                <a:lnTo>
                  <a:pt x="644343" y="790568"/>
                </a:lnTo>
                <a:lnTo>
                  <a:pt x="627401" y="782099"/>
                </a:lnTo>
                <a:lnTo>
                  <a:pt x="610987" y="772041"/>
                </a:lnTo>
                <a:lnTo>
                  <a:pt x="595633" y="760396"/>
                </a:lnTo>
                <a:lnTo>
                  <a:pt x="581338" y="747427"/>
                </a:lnTo>
                <a:lnTo>
                  <a:pt x="567836" y="733135"/>
                </a:lnTo>
                <a:lnTo>
                  <a:pt x="555659" y="717784"/>
                </a:lnTo>
                <a:lnTo>
                  <a:pt x="544805" y="701110"/>
                </a:lnTo>
                <a:lnTo>
                  <a:pt x="535010" y="683906"/>
                </a:lnTo>
                <a:lnTo>
                  <a:pt x="526274" y="665644"/>
                </a:lnTo>
                <a:lnTo>
                  <a:pt x="518861" y="646852"/>
                </a:lnTo>
                <a:lnTo>
                  <a:pt x="512508" y="627532"/>
                </a:lnTo>
                <a:lnTo>
                  <a:pt x="507213" y="607681"/>
                </a:lnTo>
                <a:lnTo>
                  <a:pt x="502977" y="587302"/>
                </a:lnTo>
                <a:lnTo>
                  <a:pt x="499801" y="566658"/>
                </a:lnTo>
                <a:lnTo>
                  <a:pt x="497418" y="545749"/>
                </a:lnTo>
                <a:lnTo>
                  <a:pt x="495830" y="524840"/>
                </a:lnTo>
                <a:lnTo>
                  <a:pt x="495300" y="503666"/>
                </a:lnTo>
                <a:lnTo>
                  <a:pt x="495565" y="483022"/>
                </a:lnTo>
                <a:lnTo>
                  <a:pt x="496624" y="462113"/>
                </a:lnTo>
                <a:lnTo>
                  <a:pt x="497948" y="441469"/>
                </a:lnTo>
                <a:lnTo>
                  <a:pt x="500065" y="421354"/>
                </a:lnTo>
                <a:lnTo>
                  <a:pt x="502713" y="401239"/>
                </a:lnTo>
                <a:lnTo>
                  <a:pt x="506154" y="381918"/>
                </a:lnTo>
                <a:lnTo>
                  <a:pt x="509860" y="362862"/>
                </a:lnTo>
                <a:lnTo>
                  <a:pt x="514096" y="344865"/>
                </a:lnTo>
                <a:lnTo>
                  <a:pt x="518597" y="327661"/>
                </a:lnTo>
                <a:lnTo>
                  <a:pt x="527862" y="297489"/>
                </a:lnTo>
                <a:lnTo>
                  <a:pt x="537922" y="268640"/>
                </a:lnTo>
                <a:lnTo>
                  <a:pt x="549570" y="240849"/>
                </a:lnTo>
                <a:lnTo>
                  <a:pt x="561748" y="214118"/>
                </a:lnTo>
                <a:lnTo>
                  <a:pt x="574984" y="188710"/>
                </a:lnTo>
                <a:lnTo>
                  <a:pt x="589280" y="164625"/>
                </a:lnTo>
                <a:lnTo>
                  <a:pt x="604369" y="142128"/>
                </a:lnTo>
                <a:lnTo>
                  <a:pt x="620518" y="120690"/>
                </a:lnTo>
                <a:lnTo>
                  <a:pt x="637196" y="101104"/>
                </a:lnTo>
                <a:lnTo>
                  <a:pt x="654403" y="82577"/>
                </a:lnTo>
                <a:lnTo>
                  <a:pt x="672405" y="66168"/>
                </a:lnTo>
                <a:lnTo>
                  <a:pt x="690671" y="51346"/>
                </a:lnTo>
                <a:lnTo>
                  <a:pt x="709467" y="38113"/>
                </a:lnTo>
                <a:lnTo>
                  <a:pt x="728792" y="26996"/>
                </a:lnTo>
                <a:lnTo>
                  <a:pt x="748383" y="17468"/>
                </a:lnTo>
                <a:lnTo>
                  <a:pt x="768502" y="10058"/>
                </a:lnTo>
                <a:lnTo>
                  <a:pt x="788357" y="4500"/>
                </a:lnTo>
                <a:lnTo>
                  <a:pt x="808476" y="1323"/>
                </a:lnTo>
                <a:close/>
                <a:moveTo>
                  <a:pt x="333561" y="0"/>
                </a:moveTo>
                <a:lnTo>
                  <a:pt x="345738" y="794"/>
                </a:lnTo>
                <a:lnTo>
                  <a:pt x="357651" y="1853"/>
                </a:lnTo>
                <a:lnTo>
                  <a:pt x="362946" y="3176"/>
                </a:lnTo>
                <a:lnTo>
                  <a:pt x="367711" y="5558"/>
                </a:lnTo>
                <a:lnTo>
                  <a:pt x="372211" y="8999"/>
                </a:lnTo>
                <a:lnTo>
                  <a:pt x="375388" y="13234"/>
                </a:lnTo>
                <a:lnTo>
                  <a:pt x="378035" y="17998"/>
                </a:lnTo>
                <a:lnTo>
                  <a:pt x="379359" y="23291"/>
                </a:lnTo>
                <a:lnTo>
                  <a:pt x="379624" y="28584"/>
                </a:lnTo>
                <a:lnTo>
                  <a:pt x="378565" y="34142"/>
                </a:lnTo>
                <a:lnTo>
                  <a:pt x="355268" y="118043"/>
                </a:lnTo>
                <a:lnTo>
                  <a:pt x="353151" y="123336"/>
                </a:lnTo>
                <a:lnTo>
                  <a:pt x="349444" y="128100"/>
                </a:lnTo>
                <a:lnTo>
                  <a:pt x="345473" y="132070"/>
                </a:lnTo>
                <a:lnTo>
                  <a:pt x="340179" y="134717"/>
                </a:lnTo>
                <a:lnTo>
                  <a:pt x="334355" y="136570"/>
                </a:lnTo>
                <a:lnTo>
                  <a:pt x="320059" y="139481"/>
                </a:lnTo>
                <a:lnTo>
                  <a:pt x="306293" y="143716"/>
                </a:lnTo>
                <a:lnTo>
                  <a:pt x="293322" y="149539"/>
                </a:lnTo>
                <a:lnTo>
                  <a:pt x="281144" y="156420"/>
                </a:lnTo>
                <a:lnTo>
                  <a:pt x="269231" y="164360"/>
                </a:lnTo>
                <a:lnTo>
                  <a:pt x="258112" y="173623"/>
                </a:lnTo>
                <a:lnTo>
                  <a:pt x="247523" y="183681"/>
                </a:lnTo>
                <a:lnTo>
                  <a:pt x="237463" y="194797"/>
                </a:lnTo>
                <a:lnTo>
                  <a:pt x="227933" y="206442"/>
                </a:lnTo>
                <a:lnTo>
                  <a:pt x="219197" y="218617"/>
                </a:lnTo>
                <a:lnTo>
                  <a:pt x="210726" y="231321"/>
                </a:lnTo>
                <a:lnTo>
                  <a:pt x="202784" y="244820"/>
                </a:lnTo>
                <a:lnTo>
                  <a:pt x="195371" y="258318"/>
                </a:lnTo>
                <a:lnTo>
                  <a:pt x="189018" y="271816"/>
                </a:lnTo>
                <a:lnTo>
                  <a:pt x="182399" y="285843"/>
                </a:lnTo>
                <a:lnTo>
                  <a:pt x="176575" y="299606"/>
                </a:lnTo>
                <a:lnTo>
                  <a:pt x="171016" y="313369"/>
                </a:lnTo>
                <a:lnTo>
                  <a:pt x="166251" y="326602"/>
                </a:lnTo>
                <a:lnTo>
                  <a:pt x="161751" y="339836"/>
                </a:lnTo>
                <a:lnTo>
                  <a:pt x="157780" y="352540"/>
                </a:lnTo>
                <a:lnTo>
                  <a:pt x="154073" y="364715"/>
                </a:lnTo>
                <a:lnTo>
                  <a:pt x="150897" y="376360"/>
                </a:lnTo>
                <a:lnTo>
                  <a:pt x="163074" y="371596"/>
                </a:lnTo>
                <a:lnTo>
                  <a:pt x="176046" y="367097"/>
                </a:lnTo>
                <a:lnTo>
                  <a:pt x="190606" y="363656"/>
                </a:lnTo>
                <a:lnTo>
                  <a:pt x="206225" y="360480"/>
                </a:lnTo>
                <a:lnTo>
                  <a:pt x="222374" y="358892"/>
                </a:lnTo>
                <a:lnTo>
                  <a:pt x="240111" y="358098"/>
                </a:lnTo>
                <a:lnTo>
                  <a:pt x="257583" y="358892"/>
                </a:lnTo>
                <a:lnTo>
                  <a:pt x="275320" y="360480"/>
                </a:lnTo>
                <a:lnTo>
                  <a:pt x="293322" y="363921"/>
                </a:lnTo>
                <a:lnTo>
                  <a:pt x="311058" y="368420"/>
                </a:lnTo>
                <a:lnTo>
                  <a:pt x="328266" y="373978"/>
                </a:lnTo>
                <a:lnTo>
                  <a:pt x="344944" y="381124"/>
                </a:lnTo>
                <a:lnTo>
                  <a:pt x="360828" y="389064"/>
                </a:lnTo>
                <a:lnTo>
                  <a:pt x="375653" y="398328"/>
                </a:lnTo>
                <a:lnTo>
                  <a:pt x="389948" y="408915"/>
                </a:lnTo>
                <a:lnTo>
                  <a:pt x="403449" y="420031"/>
                </a:lnTo>
                <a:lnTo>
                  <a:pt x="415892" y="432206"/>
                </a:lnTo>
                <a:lnTo>
                  <a:pt x="427540" y="445704"/>
                </a:lnTo>
                <a:lnTo>
                  <a:pt x="437864" y="459996"/>
                </a:lnTo>
                <a:lnTo>
                  <a:pt x="447130" y="475082"/>
                </a:lnTo>
                <a:lnTo>
                  <a:pt x="456395" y="493079"/>
                </a:lnTo>
                <a:lnTo>
                  <a:pt x="463808" y="511606"/>
                </a:lnTo>
                <a:lnTo>
                  <a:pt x="469367" y="530133"/>
                </a:lnTo>
                <a:lnTo>
                  <a:pt x="473338" y="549454"/>
                </a:lnTo>
                <a:lnTo>
                  <a:pt x="475721" y="569040"/>
                </a:lnTo>
                <a:lnTo>
                  <a:pt x="476250" y="588625"/>
                </a:lnTo>
                <a:lnTo>
                  <a:pt x="475456" y="608211"/>
                </a:lnTo>
                <a:lnTo>
                  <a:pt x="472279" y="627796"/>
                </a:lnTo>
                <a:lnTo>
                  <a:pt x="467779" y="647117"/>
                </a:lnTo>
                <a:lnTo>
                  <a:pt x="461955" y="665115"/>
                </a:lnTo>
                <a:lnTo>
                  <a:pt x="454807" y="682318"/>
                </a:lnTo>
                <a:lnTo>
                  <a:pt x="446600" y="698728"/>
                </a:lnTo>
                <a:lnTo>
                  <a:pt x="436541" y="714078"/>
                </a:lnTo>
                <a:lnTo>
                  <a:pt x="425687" y="728900"/>
                </a:lnTo>
                <a:lnTo>
                  <a:pt x="413774" y="742398"/>
                </a:lnTo>
                <a:lnTo>
                  <a:pt x="400802" y="754838"/>
                </a:lnTo>
                <a:lnTo>
                  <a:pt x="386771" y="766483"/>
                </a:lnTo>
                <a:lnTo>
                  <a:pt x="371946" y="777070"/>
                </a:lnTo>
                <a:lnTo>
                  <a:pt x="356327" y="785804"/>
                </a:lnTo>
                <a:lnTo>
                  <a:pt x="339914" y="794009"/>
                </a:lnTo>
                <a:lnTo>
                  <a:pt x="322971" y="800625"/>
                </a:lnTo>
                <a:lnTo>
                  <a:pt x="305499" y="805919"/>
                </a:lnTo>
                <a:lnTo>
                  <a:pt x="287233" y="809360"/>
                </a:lnTo>
                <a:lnTo>
                  <a:pt x="268966" y="811742"/>
                </a:lnTo>
                <a:lnTo>
                  <a:pt x="250170" y="812800"/>
                </a:lnTo>
                <a:lnTo>
                  <a:pt x="249376" y="812800"/>
                </a:lnTo>
                <a:lnTo>
                  <a:pt x="227139" y="811212"/>
                </a:lnTo>
                <a:lnTo>
                  <a:pt x="206490" y="808036"/>
                </a:lnTo>
                <a:lnTo>
                  <a:pt x="186635" y="803801"/>
                </a:lnTo>
                <a:lnTo>
                  <a:pt x="167045" y="797714"/>
                </a:lnTo>
                <a:lnTo>
                  <a:pt x="149043" y="790568"/>
                </a:lnTo>
                <a:lnTo>
                  <a:pt x="131836" y="782099"/>
                </a:lnTo>
                <a:lnTo>
                  <a:pt x="115687" y="772041"/>
                </a:lnTo>
                <a:lnTo>
                  <a:pt x="100333" y="760396"/>
                </a:lnTo>
                <a:lnTo>
                  <a:pt x="86038" y="747427"/>
                </a:lnTo>
                <a:lnTo>
                  <a:pt x="72536" y="733135"/>
                </a:lnTo>
                <a:lnTo>
                  <a:pt x="60094" y="717784"/>
                </a:lnTo>
                <a:lnTo>
                  <a:pt x="48975" y="701110"/>
                </a:lnTo>
                <a:lnTo>
                  <a:pt x="39180" y="683906"/>
                </a:lnTo>
                <a:lnTo>
                  <a:pt x="30974" y="665644"/>
                </a:lnTo>
                <a:lnTo>
                  <a:pt x="23561" y="646852"/>
                </a:lnTo>
                <a:lnTo>
                  <a:pt x="17208" y="627532"/>
                </a:lnTo>
                <a:lnTo>
                  <a:pt x="11913" y="607681"/>
                </a:lnTo>
                <a:lnTo>
                  <a:pt x="7677" y="587302"/>
                </a:lnTo>
                <a:lnTo>
                  <a:pt x="4501" y="566658"/>
                </a:lnTo>
                <a:lnTo>
                  <a:pt x="2118" y="545749"/>
                </a:lnTo>
                <a:lnTo>
                  <a:pt x="530" y="524840"/>
                </a:lnTo>
                <a:lnTo>
                  <a:pt x="0" y="503666"/>
                </a:lnTo>
                <a:lnTo>
                  <a:pt x="265" y="483022"/>
                </a:lnTo>
                <a:lnTo>
                  <a:pt x="1059" y="462113"/>
                </a:lnTo>
                <a:lnTo>
                  <a:pt x="2648" y="441469"/>
                </a:lnTo>
                <a:lnTo>
                  <a:pt x="4765" y="421354"/>
                </a:lnTo>
                <a:lnTo>
                  <a:pt x="7413" y="401239"/>
                </a:lnTo>
                <a:lnTo>
                  <a:pt x="10589" y="381918"/>
                </a:lnTo>
                <a:lnTo>
                  <a:pt x="14560" y="362862"/>
                </a:lnTo>
                <a:lnTo>
                  <a:pt x="18796" y="344865"/>
                </a:lnTo>
                <a:lnTo>
                  <a:pt x="23297" y="327661"/>
                </a:lnTo>
                <a:lnTo>
                  <a:pt x="32297" y="297489"/>
                </a:lnTo>
                <a:lnTo>
                  <a:pt x="42622" y="268640"/>
                </a:lnTo>
                <a:lnTo>
                  <a:pt x="53741" y="240849"/>
                </a:lnTo>
                <a:lnTo>
                  <a:pt x="66448" y="214118"/>
                </a:lnTo>
                <a:lnTo>
                  <a:pt x="79684" y="188710"/>
                </a:lnTo>
                <a:lnTo>
                  <a:pt x="93980" y="164625"/>
                </a:lnTo>
                <a:lnTo>
                  <a:pt x="109069" y="142128"/>
                </a:lnTo>
                <a:lnTo>
                  <a:pt x="125218" y="120690"/>
                </a:lnTo>
                <a:lnTo>
                  <a:pt x="141631" y="101104"/>
                </a:lnTo>
                <a:lnTo>
                  <a:pt x="159103" y="82577"/>
                </a:lnTo>
                <a:lnTo>
                  <a:pt x="177105" y="66168"/>
                </a:lnTo>
                <a:lnTo>
                  <a:pt x="195371" y="51346"/>
                </a:lnTo>
                <a:lnTo>
                  <a:pt x="214167" y="38113"/>
                </a:lnTo>
                <a:lnTo>
                  <a:pt x="233492" y="26996"/>
                </a:lnTo>
                <a:lnTo>
                  <a:pt x="253083" y="17468"/>
                </a:lnTo>
                <a:lnTo>
                  <a:pt x="272937" y="10058"/>
                </a:lnTo>
                <a:lnTo>
                  <a:pt x="293057" y="4500"/>
                </a:lnTo>
                <a:lnTo>
                  <a:pt x="313176" y="132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1026" name="Picture 2" descr="Types of Intellectual Disability - Info Psycho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8" r="23808"/>
          <a:stretch>
            <a:fillRect/>
          </a:stretch>
        </p:blipFill>
        <p:spPr bwMode="auto"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0408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8200" y="693719"/>
            <a:ext cx="1051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smtClean="0">
                <a:solidFill>
                  <a:schemeClr val="tx2"/>
                </a:solidFill>
                <a:latin typeface="Montserrat ExtraBold" panose="00000900000000000000" pitchFamily="50" charset="0"/>
              </a:rPr>
              <a:t>Νοητική Αναπηρία</a:t>
            </a:r>
            <a:endParaRPr lang="en-US" sz="3200" b="1" dirty="0">
              <a:solidFill>
                <a:schemeClr val="tx2"/>
              </a:solidFill>
              <a:latin typeface="Montserrat ExtraBold" panose="00000900000000000000" pitchFamily="50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935736" y="600772"/>
            <a:ext cx="336419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838200" y="1226882"/>
            <a:ext cx="10515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Montserrat" panose="02000505000000020004" pitchFamily="2" charset="0"/>
              </a:rPr>
              <a:t>Ορισμός</a:t>
            </a:r>
            <a:endParaRPr lang="en-US" dirty="0">
              <a:solidFill>
                <a:schemeClr val="tx2">
                  <a:lumMod val="75000"/>
                  <a:lumOff val="25000"/>
                </a:schemeClr>
              </a:solidFill>
              <a:latin typeface="Montserrat" panose="02000505000000020004" pitchFamily="2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35736" y="2060685"/>
            <a:ext cx="4807423" cy="952229"/>
            <a:chOff x="935736" y="2194872"/>
            <a:chExt cx="4807423" cy="952229"/>
          </a:xfrm>
        </p:grpSpPr>
        <p:sp>
          <p:nvSpPr>
            <p:cNvPr id="7" name="Rectangle 6"/>
            <p:cNvSpPr/>
            <p:nvPr/>
          </p:nvSpPr>
          <p:spPr>
            <a:xfrm>
              <a:off x="1727278" y="2500770"/>
              <a:ext cx="315496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l-GR" sz="1200" dirty="0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πιστοποιημένη </a:t>
              </a:r>
              <a:r>
                <a:rPr lang="el-GR" sz="12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από ειδικά πρόσωπα και </a:t>
              </a:r>
              <a:r>
                <a:rPr lang="el-GR" sz="1200" dirty="0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φορεί</a:t>
              </a:r>
              <a:r>
                <a:rPr lang="el-GR" sz="12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ς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727278" y="2194872"/>
              <a:ext cx="40158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600" b="1" dirty="0">
                  <a:latin typeface="+mj-lt"/>
                </a:rPr>
                <a:t>Χαρακτηρίζει μια παρούσα κατάσταση </a:t>
              </a:r>
              <a:endParaRPr lang="en-US" sz="1600" b="1" dirty="0">
                <a:latin typeface="+mj-lt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935736" y="2252248"/>
              <a:ext cx="618618" cy="61861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 24"/>
            <p:cNvSpPr>
              <a:spLocks noEditPoints="1"/>
            </p:cNvSpPr>
            <p:nvPr/>
          </p:nvSpPr>
          <p:spPr bwMode="auto">
            <a:xfrm>
              <a:off x="1115655" y="2421047"/>
              <a:ext cx="258781" cy="281020"/>
            </a:xfrm>
            <a:custGeom>
              <a:avLst/>
              <a:gdLst>
                <a:gd name="T0" fmla="*/ 189424 w 59"/>
                <a:gd name="T1" fmla="*/ 189632 h 64"/>
                <a:gd name="T2" fmla="*/ 134319 w 59"/>
                <a:gd name="T3" fmla="*/ 189632 h 64"/>
                <a:gd name="T4" fmla="*/ 103322 w 59"/>
                <a:gd name="T5" fmla="*/ 220663 h 64"/>
                <a:gd name="T6" fmla="*/ 72325 w 59"/>
                <a:gd name="T7" fmla="*/ 189632 h 64"/>
                <a:gd name="T8" fmla="*/ 17220 w 59"/>
                <a:gd name="T9" fmla="*/ 189632 h 64"/>
                <a:gd name="T10" fmla="*/ 0 w 59"/>
                <a:gd name="T11" fmla="*/ 172393 h 64"/>
                <a:gd name="T12" fmla="*/ 37885 w 59"/>
                <a:gd name="T13" fmla="*/ 68957 h 64"/>
                <a:gd name="T14" fmla="*/ 92990 w 59"/>
                <a:gd name="T15" fmla="*/ 17239 h 64"/>
                <a:gd name="T16" fmla="*/ 89546 w 59"/>
                <a:gd name="T17" fmla="*/ 10344 h 64"/>
                <a:gd name="T18" fmla="*/ 103322 w 59"/>
                <a:gd name="T19" fmla="*/ 0 h 64"/>
                <a:gd name="T20" fmla="*/ 113654 w 59"/>
                <a:gd name="T21" fmla="*/ 10344 h 64"/>
                <a:gd name="T22" fmla="*/ 113654 w 59"/>
                <a:gd name="T23" fmla="*/ 17239 h 64"/>
                <a:gd name="T24" fmla="*/ 165315 w 59"/>
                <a:gd name="T25" fmla="*/ 68957 h 64"/>
                <a:gd name="T26" fmla="*/ 203200 w 59"/>
                <a:gd name="T27" fmla="*/ 172393 h 64"/>
                <a:gd name="T28" fmla="*/ 189424 w 59"/>
                <a:gd name="T29" fmla="*/ 189632 h 64"/>
                <a:gd name="T30" fmla="*/ 103322 w 59"/>
                <a:gd name="T31" fmla="*/ 206872 h 64"/>
                <a:gd name="T32" fmla="*/ 86102 w 59"/>
                <a:gd name="T33" fmla="*/ 189632 h 64"/>
                <a:gd name="T34" fmla="*/ 82658 w 59"/>
                <a:gd name="T35" fmla="*/ 186184 h 64"/>
                <a:gd name="T36" fmla="*/ 79214 w 59"/>
                <a:gd name="T37" fmla="*/ 189632 h 64"/>
                <a:gd name="T38" fmla="*/ 103322 w 59"/>
                <a:gd name="T39" fmla="*/ 210319 h 64"/>
                <a:gd name="T40" fmla="*/ 103322 w 59"/>
                <a:gd name="T41" fmla="*/ 206872 h 64"/>
                <a:gd name="T42" fmla="*/ 103322 w 59"/>
                <a:gd name="T43" fmla="*/ 206872 h 6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9" h="64">
                  <a:moveTo>
                    <a:pt x="55" y="55"/>
                  </a:moveTo>
                  <a:cubicBezTo>
                    <a:pt x="39" y="55"/>
                    <a:pt x="39" y="55"/>
                    <a:pt x="39" y="55"/>
                  </a:cubicBezTo>
                  <a:cubicBezTo>
                    <a:pt x="39" y="60"/>
                    <a:pt x="35" y="64"/>
                    <a:pt x="30" y="64"/>
                  </a:cubicBezTo>
                  <a:cubicBezTo>
                    <a:pt x="25" y="64"/>
                    <a:pt x="21" y="60"/>
                    <a:pt x="21" y="55"/>
                  </a:cubicBezTo>
                  <a:cubicBezTo>
                    <a:pt x="5" y="55"/>
                    <a:pt x="5" y="55"/>
                    <a:pt x="5" y="55"/>
                  </a:cubicBezTo>
                  <a:cubicBezTo>
                    <a:pt x="2" y="55"/>
                    <a:pt x="0" y="53"/>
                    <a:pt x="0" y="50"/>
                  </a:cubicBezTo>
                  <a:cubicBezTo>
                    <a:pt x="5" y="46"/>
                    <a:pt x="11" y="38"/>
                    <a:pt x="11" y="20"/>
                  </a:cubicBezTo>
                  <a:cubicBezTo>
                    <a:pt x="11" y="13"/>
                    <a:pt x="17" y="6"/>
                    <a:pt x="27" y="5"/>
                  </a:cubicBezTo>
                  <a:cubicBezTo>
                    <a:pt x="26" y="4"/>
                    <a:pt x="26" y="4"/>
                    <a:pt x="26" y="3"/>
                  </a:cubicBezTo>
                  <a:cubicBezTo>
                    <a:pt x="26" y="1"/>
                    <a:pt x="28" y="0"/>
                    <a:pt x="30" y="0"/>
                  </a:cubicBezTo>
                  <a:cubicBezTo>
                    <a:pt x="32" y="0"/>
                    <a:pt x="33" y="1"/>
                    <a:pt x="33" y="3"/>
                  </a:cubicBezTo>
                  <a:cubicBezTo>
                    <a:pt x="33" y="4"/>
                    <a:pt x="33" y="4"/>
                    <a:pt x="33" y="5"/>
                  </a:cubicBezTo>
                  <a:cubicBezTo>
                    <a:pt x="42" y="6"/>
                    <a:pt x="48" y="13"/>
                    <a:pt x="48" y="20"/>
                  </a:cubicBezTo>
                  <a:cubicBezTo>
                    <a:pt x="48" y="38"/>
                    <a:pt x="54" y="46"/>
                    <a:pt x="59" y="50"/>
                  </a:cubicBezTo>
                  <a:cubicBezTo>
                    <a:pt x="59" y="53"/>
                    <a:pt x="57" y="55"/>
                    <a:pt x="55" y="55"/>
                  </a:cubicBezTo>
                  <a:close/>
                  <a:moveTo>
                    <a:pt x="30" y="60"/>
                  </a:moveTo>
                  <a:cubicBezTo>
                    <a:pt x="27" y="60"/>
                    <a:pt x="25" y="57"/>
                    <a:pt x="25" y="55"/>
                  </a:cubicBezTo>
                  <a:cubicBezTo>
                    <a:pt x="25" y="54"/>
                    <a:pt x="24" y="54"/>
                    <a:pt x="24" y="54"/>
                  </a:cubicBezTo>
                  <a:cubicBezTo>
                    <a:pt x="24" y="54"/>
                    <a:pt x="23" y="54"/>
                    <a:pt x="23" y="55"/>
                  </a:cubicBezTo>
                  <a:cubicBezTo>
                    <a:pt x="23" y="58"/>
                    <a:pt x="26" y="61"/>
                    <a:pt x="30" y="61"/>
                  </a:cubicBezTo>
                  <a:cubicBezTo>
                    <a:pt x="30" y="61"/>
                    <a:pt x="30" y="61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935736" y="3362991"/>
            <a:ext cx="5005058" cy="896813"/>
            <a:chOff x="935736" y="3620820"/>
            <a:chExt cx="5253446" cy="896813"/>
          </a:xfrm>
        </p:grpSpPr>
        <p:sp>
          <p:nvSpPr>
            <p:cNvPr id="22" name="Rectangle 21"/>
            <p:cNvSpPr/>
            <p:nvPr/>
          </p:nvSpPr>
          <p:spPr>
            <a:xfrm>
              <a:off x="1727208" y="4148301"/>
              <a:ext cx="385056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l-GR" sz="1200" dirty="0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δείκτης </a:t>
              </a:r>
              <a:r>
                <a:rPr lang="el-GR" sz="12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νοημοσύνης χαμηλότερος από </a:t>
              </a:r>
              <a:r>
                <a:rPr lang="el-GR" sz="1200" dirty="0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70-75</a:t>
              </a:r>
              <a:endParaRPr lang="en-US" sz="1200" b="0" i="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727278" y="3620820"/>
              <a:ext cx="44619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600" b="1" dirty="0" smtClean="0">
                  <a:latin typeface="+mj-lt"/>
                </a:rPr>
                <a:t>Κάτω </a:t>
              </a:r>
              <a:r>
                <a:rPr lang="el-GR" sz="1600" b="1" dirty="0">
                  <a:latin typeface="+mj-lt"/>
                </a:rPr>
                <a:t>από το μέσο όρο γενική νοητική λειτουργία</a:t>
              </a:r>
              <a:endParaRPr lang="en-US" sz="1600" b="1" dirty="0">
                <a:latin typeface="+mj-lt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935736" y="3678196"/>
              <a:ext cx="618618" cy="61861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931328" y="4580170"/>
            <a:ext cx="5262544" cy="1776304"/>
            <a:chOff x="935736" y="5046768"/>
            <a:chExt cx="5262544" cy="1776304"/>
          </a:xfrm>
        </p:grpSpPr>
        <p:sp>
          <p:nvSpPr>
            <p:cNvPr id="26" name="Rectangle 25"/>
            <p:cNvSpPr/>
            <p:nvPr/>
          </p:nvSpPr>
          <p:spPr>
            <a:xfrm>
              <a:off x="1727277" y="5622743"/>
              <a:ext cx="4471003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l-GR" sz="1200" dirty="0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αυτοεξυπηρέτηση</a:t>
              </a:r>
              <a:r>
                <a:rPr lang="el-GR" sz="12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, ζωή μέσα στο σπίτι, κοινωνικές δεξιότητες, αυτό-καθοδήγηση, λειτουργικές ακαδημαϊκές δεξιότητες, ψυχαγωγία, υγεία-ασφάλεια, χρήση κοινοτικών υπηρεσιών/ πόρων, </a:t>
              </a:r>
              <a:r>
                <a:rPr lang="el-GR" sz="1200" dirty="0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εργασία, </a:t>
              </a:r>
              <a:r>
                <a:rPr lang="el-GR" sz="12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επικοινωνία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727278" y="5046768"/>
              <a:ext cx="42179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600" b="1" dirty="0">
                  <a:latin typeface="+mj-lt"/>
                </a:rPr>
                <a:t>με σημαντικές ελλείψεις σε 2 ή περισσότερους από </a:t>
              </a:r>
              <a:r>
                <a:rPr lang="el-GR" sz="1600" b="1" dirty="0" smtClean="0">
                  <a:latin typeface="+mj-lt"/>
                </a:rPr>
                <a:t> </a:t>
              </a:r>
              <a:r>
                <a:rPr lang="el-GR" sz="1600" b="1" dirty="0">
                  <a:latin typeface="+mj-lt"/>
                </a:rPr>
                <a:t>βασικούς τομείς της ζωής </a:t>
              </a:r>
              <a:r>
                <a:rPr lang="el-GR" sz="1600" b="1" dirty="0" smtClean="0">
                  <a:latin typeface="+mj-lt"/>
                </a:rPr>
                <a:t>μας </a:t>
              </a:r>
              <a:endParaRPr lang="en-US" sz="1600" b="1" dirty="0">
                <a:latin typeface="+mj-lt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935736" y="5104144"/>
              <a:ext cx="618618" cy="61861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1" name="Εικόνα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417" y="3596654"/>
            <a:ext cx="280440" cy="280440"/>
          </a:xfrm>
          <a:prstGeom prst="rect">
            <a:avLst/>
          </a:prstGeom>
        </p:spPr>
      </p:pic>
      <p:pic>
        <p:nvPicPr>
          <p:cNvPr id="12" name="Εικόνα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417" y="4834069"/>
            <a:ext cx="298730" cy="225572"/>
          </a:xfrm>
          <a:prstGeom prst="rect">
            <a:avLst/>
          </a:prstGeom>
        </p:spPr>
      </p:pic>
      <p:pic>
        <p:nvPicPr>
          <p:cNvPr id="17" name="Θέση εικόνας 16"/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t="12500" b="1250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8" name="Ορθογώνιο 17"/>
          <p:cNvSpPr/>
          <p:nvPr/>
        </p:nvSpPr>
        <p:spPr>
          <a:xfrm>
            <a:off x="931443" y="6488740"/>
            <a:ext cx="168176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AAIDD</a:t>
            </a:r>
            <a:r>
              <a:rPr lang="el-GR" sz="1100" dirty="0" smtClean="0"/>
              <a:t>, </a:t>
            </a:r>
            <a:r>
              <a:rPr lang="en-US" sz="1100" dirty="0" smtClean="0"/>
              <a:t>2009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180846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cover/>
      </p:transition>
    </mc:Choice>
    <mc:Fallback>
      <p:transition>
        <p:cover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 p14:presetBounceEnd="50667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667">
                                          <p:cBhvr additive="base">
                                            <p:cTn id="9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667">
                                          <p:cBhvr additive="base">
                                            <p:cTn id="10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5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667">
                                          <p:cBhvr additive="base">
                                            <p:cTn id="13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667">
                                          <p:cBhvr additive="base">
                                            <p:cTn id="14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38200" y="693719"/>
            <a:ext cx="1051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chemeClr val="tx2"/>
                </a:solidFill>
                <a:latin typeface="Montserrat ExtraBold" panose="00000900000000000000" pitchFamily="50" charset="0"/>
              </a:rPr>
              <a:t>Αιτίες</a:t>
            </a:r>
            <a:endParaRPr lang="en-US" sz="3200" b="1" dirty="0">
              <a:solidFill>
                <a:schemeClr val="tx2"/>
              </a:solidFill>
              <a:latin typeface="Montserrat ExtraBold" panose="00000900000000000000" pitchFamily="50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5927791" y="600772"/>
            <a:ext cx="336419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38203" y="1226882"/>
            <a:ext cx="105155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Montserrat" panose="02000505000000020004" pitchFamily="2" charset="0"/>
              </a:rPr>
              <a:t>AAIDD</a:t>
            </a:r>
            <a:r>
              <a:rPr lang="el-GR" sz="12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Montserrat" panose="02000505000000020004" pitchFamily="2" charset="0"/>
              </a:rPr>
              <a:t>, </a:t>
            </a:r>
            <a:r>
              <a:rPr lang="en-US" sz="12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Montserrat" panose="02000505000000020004" pitchFamily="2" charset="0"/>
              </a:rPr>
              <a:t>2009</a:t>
            </a:r>
            <a:endParaRPr lang="en-US" sz="1200" dirty="0">
              <a:solidFill>
                <a:schemeClr val="tx2">
                  <a:lumMod val="75000"/>
                  <a:lumOff val="25000"/>
                </a:schemeClr>
              </a:solidFill>
              <a:latin typeface="Montserrat" panose="02000505000000020004" pitchFamily="2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630597" y="3107545"/>
            <a:ext cx="13843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Montserrat ExtraBold" panose="00000900000000000000" pitchFamily="50" charset="0"/>
              </a:rPr>
              <a:t>OPTION 1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143985" y="3107545"/>
            <a:ext cx="1430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Montserrat ExtraBold" panose="00000900000000000000" pitchFamily="50" charset="0"/>
              </a:rPr>
              <a:t>OPTION 2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4582733" y="4342522"/>
            <a:ext cx="14321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Montserrat ExtraBold" panose="00000900000000000000" pitchFamily="50" charset="0"/>
              </a:rPr>
              <a:t>OPTION 3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6143985" y="4342522"/>
            <a:ext cx="14530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Montserrat ExtraBold" panose="00000900000000000000" pitchFamily="50" charset="0"/>
              </a:rPr>
              <a:t>OPTION 4</a:t>
            </a:r>
          </a:p>
        </p:txBody>
      </p:sp>
      <p:graphicFrame>
        <p:nvGraphicFramePr>
          <p:cNvPr id="10" name="Diagram 8"/>
          <p:cNvGraphicFramePr/>
          <p:nvPr>
            <p:extLst>
              <p:ext uri="{D42A27DB-BD31-4B8C-83A1-F6EECF244321}">
                <p14:modId xmlns:p14="http://schemas.microsoft.com/office/powerpoint/2010/main" val="3632861354"/>
              </p:ext>
            </p:extLst>
          </p:nvPr>
        </p:nvGraphicFramePr>
        <p:xfrm>
          <a:off x="2547829" y="1811657"/>
          <a:ext cx="6934200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27838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38200" y="693719"/>
            <a:ext cx="1051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chemeClr val="tx2"/>
                </a:solidFill>
                <a:latin typeface="Montserrat ExtraBold" panose="00000900000000000000" pitchFamily="50" charset="0"/>
              </a:rPr>
              <a:t>Ταξινόμηση</a:t>
            </a:r>
            <a:endParaRPr lang="en-US" sz="3200" b="1" dirty="0">
              <a:solidFill>
                <a:schemeClr val="tx2"/>
              </a:solidFill>
              <a:latin typeface="Montserrat ExtraBold" panose="00000900000000000000" pitchFamily="50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5927791" y="600772"/>
            <a:ext cx="336419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38203" y="1226882"/>
            <a:ext cx="105155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2">
                    <a:lumMod val="75000"/>
                    <a:lumOff val="25000"/>
                  </a:schemeClr>
                </a:solidFill>
                <a:latin typeface="Montserrat" panose="02000505000000020004" pitchFamily="2" charset="0"/>
              </a:rPr>
              <a:t>American Psychiatric Association (2013)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4630597" y="3107545"/>
            <a:ext cx="13843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Montserrat ExtraBold" panose="00000900000000000000" pitchFamily="50" charset="0"/>
              </a:rPr>
              <a:t>OPTION 1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143985" y="3107545"/>
            <a:ext cx="1430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Montserrat ExtraBold" panose="00000900000000000000" pitchFamily="50" charset="0"/>
              </a:rPr>
              <a:t>OPTION 2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4582733" y="4342522"/>
            <a:ext cx="14321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Montserrat ExtraBold" panose="00000900000000000000" pitchFamily="50" charset="0"/>
              </a:rPr>
              <a:t>OPTION 3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6143985" y="4342522"/>
            <a:ext cx="14530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Montserrat ExtraBold" panose="00000900000000000000" pitchFamily="50" charset="0"/>
              </a:rPr>
              <a:t>OPTION 4</a:t>
            </a:r>
          </a:p>
        </p:txBody>
      </p:sp>
      <p:graphicFrame>
        <p:nvGraphicFramePr>
          <p:cNvPr id="39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2809358"/>
              </p:ext>
            </p:extLst>
          </p:nvPr>
        </p:nvGraphicFramePr>
        <p:xfrm>
          <a:off x="2568510" y="1733626"/>
          <a:ext cx="73914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57213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6096000" y="693719"/>
            <a:ext cx="609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ExtraBold" panose="00000900000000000000" pitchFamily="50" charset="0"/>
                <a:ea typeface="+mn-ea"/>
                <a:cs typeface="+mn-cs"/>
              </a:rPr>
              <a:t>Μαθητές με Νοητική Αναπηρία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ExtraBold" panose="00000900000000000000" pitchFamily="50" charset="0"/>
              <a:ea typeface="+mn-ea"/>
              <a:cs typeface="+mn-cs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6193536" y="600772"/>
            <a:ext cx="336419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6096000" y="1226882"/>
            <a:ext cx="6095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…Μια θετική Εμπειρία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Montserrat" panose="02000505000000020004" pitchFamily="2" charset="0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096001" y="2239448"/>
            <a:ext cx="2339064" cy="1538883"/>
            <a:chOff x="6096001" y="2239448"/>
            <a:chExt cx="2339064" cy="1538883"/>
          </a:xfrm>
        </p:grpSpPr>
        <p:sp>
          <p:nvSpPr>
            <p:cNvPr id="43" name="Rectangle 42"/>
            <p:cNvSpPr/>
            <p:nvPr/>
          </p:nvSpPr>
          <p:spPr>
            <a:xfrm>
              <a:off x="6124572" y="2578002"/>
              <a:ext cx="2310493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rPr>
                <a:t>Έχουν πολλές δυνατότητες τις οποίες μπορούν να μεγιστοποιήσουν με προσπάθεια και υπομονή.</a:t>
              </a:r>
              <a:endParaRPr kumimoji="0" lang="el-G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Light"/>
                <a:ea typeface="+mn-ea"/>
                <a:cs typeface="+mn-cs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096001" y="2239448"/>
              <a:ext cx="231049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Επιζητούν την προσοχή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096001" y="4325423"/>
            <a:ext cx="2310493" cy="918053"/>
            <a:chOff x="6096001" y="4325423"/>
            <a:chExt cx="2310493" cy="918053"/>
          </a:xfrm>
        </p:grpSpPr>
        <p:sp>
          <p:nvSpPr>
            <p:cNvPr id="45" name="Rectangle 44"/>
            <p:cNvSpPr/>
            <p:nvPr/>
          </p:nvSpPr>
          <p:spPr>
            <a:xfrm>
              <a:off x="6096001" y="4631321"/>
              <a:ext cx="2310493" cy="6121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rPr>
                <a:t>Ανταποκρίνονται θετικά σε ενισχύσεις και θετικά σχόλια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Light"/>
                <a:ea typeface="+mn-ea"/>
                <a:cs typeface="+mn-cs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096001" y="4325423"/>
              <a:ext cx="231049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Χαμογελούν συχνά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043307" y="2239448"/>
            <a:ext cx="2310493" cy="952229"/>
            <a:chOff x="9043307" y="2239448"/>
            <a:chExt cx="2310493" cy="952229"/>
          </a:xfrm>
        </p:grpSpPr>
        <p:sp>
          <p:nvSpPr>
            <p:cNvPr id="47" name="Rectangle 46"/>
            <p:cNvSpPr/>
            <p:nvPr/>
          </p:nvSpPr>
          <p:spPr>
            <a:xfrm>
              <a:off x="9043307" y="2545346"/>
              <a:ext cx="231049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rPr>
                <a:t>Φροντίζουν όσους βρίσκονται μαζί τους</a:t>
              </a: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rPr>
                <a:t>.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Light"/>
                <a:ea typeface="+mn-ea"/>
                <a:cs typeface="+mn-cs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9043307" y="2239448"/>
              <a:ext cx="231049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 </a:t>
              </a:r>
              <a:r>
                <a:rPr kumimoji="0" lang="el-GR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Είναι γενναιόδωροι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043307" y="4325423"/>
            <a:ext cx="2310493" cy="1506227"/>
            <a:chOff x="9043307" y="4325423"/>
            <a:chExt cx="2310493" cy="1506227"/>
          </a:xfrm>
        </p:grpSpPr>
        <p:sp>
          <p:nvSpPr>
            <p:cNvPr id="49" name="Rectangle 48"/>
            <p:cNvSpPr/>
            <p:nvPr/>
          </p:nvSpPr>
          <p:spPr>
            <a:xfrm>
              <a:off x="9043307" y="4908320"/>
              <a:ext cx="2310493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rPr>
                <a:t>Αγκαλιάζουν όποιον έρχεται κοντά τους και περνάει χρόνο μαζί τους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Light"/>
                <a:ea typeface="+mn-ea"/>
                <a:cs typeface="+mn-cs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9043307" y="4325423"/>
              <a:ext cx="23104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Είναι ευγενικοί και αυθόρμητοι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</p:grpSp>
      <p:pic>
        <p:nvPicPr>
          <p:cNvPr id="2" name="Θέση εικόνας 1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345" t="318" r="-226" b="11129"/>
          <a:stretch/>
        </p:blipFill>
        <p:spPr>
          <a:xfrm>
            <a:off x="1" y="0"/>
            <a:ext cx="5294376" cy="704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410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Θέση εικόνας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7" b="10907"/>
          <a:stretch>
            <a:fillRect/>
          </a:stretch>
        </p:blipFill>
        <p:spPr/>
      </p:pic>
      <p:pic>
        <p:nvPicPr>
          <p:cNvPr id="28" name="Θέση εικόνας 27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>
          <a:xfrm rot="5400000">
            <a:off x="3546475" y="2116138"/>
            <a:ext cx="2381250" cy="2381250"/>
          </a:xfrm>
        </p:spPr>
      </p:pic>
      <p:pic>
        <p:nvPicPr>
          <p:cNvPr id="6" name="Θέση εικόνας 5"/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00" b="11200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838200" y="694394"/>
            <a:ext cx="1051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chemeClr val="tx2"/>
                </a:solidFill>
                <a:latin typeface="Montserrat ExtraBold" panose="00000900000000000000" pitchFamily="50" charset="0"/>
              </a:rPr>
              <a:t>Χαρακτηριστικά</a:t>
            </a:r>
            <a:endParaRPr lang="en-US" sz="3200" b="1" dirty="0">
              <a:solidFill>
                <a:schemeClr val="tx2"/>
              </a:solidFill>
              <a:latin typeface="Montserrat ExtraBold" panose="00000900000000000000" pitchFamily="50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5927791" y="600772"/>
            <a:ext cx="336419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38203" y="1226882"/>
            <a:ext cx="105155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chemeClr val="tx2">
                    <a:lumMod val="75000"/>
                    <a:lumOff val="25000"/>
                  </a:schemeClr>
                </a:solidFill>
                <a:latin typeface="Montserrat" panose="02000505000000020004" pitchFamily="2" charset="0"/>
              </a:rPr>
              <a:t>HERE IS YOUR SUBTITLE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838200" y="4967228"/>
            <a:ext cx="2381956" cy="1506227"/>
            <a:chOff x="838200" y="4967228"/>
            <a:chExt cx="2381956" cy="1506227"/>
          </a:xfrm>
        </p:grpSpPr>
        <p:sp>
          <p:nvSpPr>
            <p:cNvPr id="7" name="Rectangle 6"/>
            <p:cNvSpPr/>
            <p:nvPr/>
          </p:nvSpPr>
          <p:spPr>
            <a:xfrm>
              <a:off x="838200" y="5273126"/>
              <a:ext cx="2381956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l-GR" sz="1200" b="0" i="0" dirty="0" smtClean="0">
                  <a:solidFill>
                    <a:schemeClr val="tx2">
                      <a:lumMod val="75000"/>
                      <a:lumOff val="25000"/>
                    </a:schemeClr>
                  </a:solidFill>
                  <a:effectLst/>
                </a:rPr>
                <a:t>Συνήθως εκ γενετής καρδιακά ή αναπνευστικά προβλήματα, παχυσαρκία, επιληψία, </a:t>
              </a:r>
              <a:r>
                <a:rPr lang="el-GR" sz="1200" dirty="0" err="1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υπερκινητικότητα</a:t>
              </a:r>
              <a:r>
                <a:rPr lang="el-GR" sz="1200" dirty="0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l-GR" sz="1200" b="0" i="0" dirty="0" err="1" smtClean="0">
                  <a:solidFill>
                    <a:schemeClr val="tx2">
                      <a:lumMod val="75000"/>
                      <a:lumOff val="25000"/>
                    </a:schemeClr>
                  </a:solidFill>
                  <a:effectLst/>
                </a:rPr>
                <a:t>κ.α</a:t>
              </a:r>
              <a:r>
                <a:rPr lang="en-US" sz="1200" b="0" i="0" dirty="0" smtClean="0">
                  <a:solidFill>
                    <a:schemeClr val="tx2">
                      <a:lumMod val="75000"/>
                      <a:lumOff val="25000"/>
                    </a:schemeClr>
                  </a:solidFill>
                  <a:effectLst/>
                </a:rPr>
                <a:t>. </a:t>
              </a:r>
              <a:endParaRPr lang="en-US" sz="1200" b="0" i="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38200" y="4967228"/>
              <a:ext cx="23819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600" b="1" dirty="0" err="1" smtClean="0">
                  <a:latin typeface="+mj-lt"/>
                </a:rPr>
                <a:t>Συνοσηρότητα</a:t>
              </a:r>
              <a:endParaRPr lang="en-US" sz="1600" b="1" dirty="0">
                <a:latin typeface="+mj-lt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545835" y="4967228"/>
            <a:ext cx="2381956" cy="1506227"/>
            <a:chOff x="3545835" y="4967228"/>
            <a:chExt cx="2381956" cy="1506227"/>
          </a:xfrm>
        </p:grpSpPr>
        <p:sp>
          <p:nvSpPr>
            <p:cNvPr id="11" name="Rectangle 10"/>
            <p:cNvSpPr/>
            <p:nvPr/>
          </p:nvSpPr>
          <p:spPr>
            <a:xfrm>
              <a:off x="3545835" y="5273126"/>
              <a:ext cx="2381956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l-GR" sz="1200" b="0" i="0" dirty="0" smtClean="0">
                  <a:solidFill>
                    <a:schemeClr val="tx2">
                      <a:lumMod val="75000"/>
                      <a:lumOff val="25000"/>
                    </a:schemeClr>
                  </a:solidFill>
                  <a:effectLst/>
                </a:rPr>
                <a:t>Δυσκολεύονται να εστιάσουν σε συγκεκριμέ</a:t>
              </a:r>
              <a:r>
                <a:rPr lang="el-GR" sz="1200" dirty="0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να ερεθίσματα αρκετή ώρα, λόγω περιορισμένης μνήμης. </a:t>
              </a:r>
              <a:endParaRPr lang="en-US" sz="1200" b="0" i="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545835" y="4967228"/>
              <a:ext cx="23819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600" b="1" dirty="0" smtClean="0">
                  <a:latin typeface="+mj-lt"/>
                </a:rPr>
                <a:t>Διάσπαση προσοχής</a:t>
              </a:r>
              <a:endParaRPr lang="en-US" sz="1600" b="1" dirty="0">
                <a:latin typeface="+mj-lt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264209" y="4967228"/>
            <a:ext cx="2381956" cy="1506227"/>
            <a:chOff x="6264209" y="4967228"/>
            <a:chExt cx="2381956" cy="1506227"/>
          </a:xfrm>
        </p:grpSpPr>
        <p:sp>
          <p:nvSpPr>
            <p:cNvPr id="17" name="Rectangle 16"/>
            <p:cNvSpPr/>
            <p:nvPr/>
          </p:nvSpPr>
          <p:spPr>
            <a:xfrm>
              <a:off x="6264209" y="5273126"/>
              <a:ext cx="2381956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l-GR" sz="1200" b="0" i="0" dirty="0" smtClean="0">
                  <a:solidFill>
                    <a:schemeClr val="tx2">
                      <a:lumMod val="75000"/>
                      <a:lumOff val="25000"/>
                    </a:schemeClr>
                  </a:solidFill>
                  <a:effectLst/>
                </a:rPr>
                <a:t>Η αφαιρετική ικανότητα είναι περιορισμένη και δεν μεταφέρουν τη γνώση σε διαφορετικά περιβάλλοντα</a:t>
              </a:r>
              <a:endParaRPr lang="en-US" sz="1200" b="0" i="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264209" y="4967228"/>
              <a:ext cx="23819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600" b="1" dirty="0" smtClean="0">
                  <a:latin typeface="+mj-lt"/>
                </a:rPr>
                <a:t>Δυσκολίες γενίκευσης</a:t>
              </a:r>
              <a:endParaRPr lang="en-US" sz="1600" b="1" dirty="0">
                <a:latin typeface="+mj-lt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971844" y="4967226"/>
            <a:ext cx="2381956" cy="1427774"/>
            <a:chOff x="8971844" y="4967228"/>
            <a:chExt cx="2381956" cy="1273228"/>
          </a:xfrm>
        </p:grpSpPr>
        <p:sp>
          <p:nvSpPr>
            <p:cNvPr id="21" name="Rectangle 20"/>
            <p:cNvSpPr/>
            <p:nvPr/>
          </p:nvSpPr>
          <p:spPr>
            <a:xfrm>
              <a:off x="8971844" y="5417070"/>
              <a:ext cx="2381956" cy="8233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l-GR" sz="1200" b="0" i="0" dirty="0" smtClean="0">
                  <a:solidFill>
                    <a:schemeClr val="tx2">
                      <a:lumMod val="75000"/>
                      <a:lumOff val="25000"/>
                    </a:schemeClr>
                  </a:solidFill>
                  <a:effectLst/>
                </a:rPr>
                <a:t>Οι περιορισμοί επηρεάζουν τη στάση του σώματος, τις αδρές και λεπτές κινητικές δεξιότητες</a:t>
              </a:r>
              <a:endParaRPr lang="en-US" sz="1200" b="0" i="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971844" y="4967228"/>
              <a:ext cx="23819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600" b="1" dirty="0" smtClean="0">
                  <a:latin typeface="+mj-lt"/>
                </a:rPr>
                <a:t>Προβλήματα ισορροπίας &amp; δύναμης</a:t>
              </a:r>
              <a:endParaRPr lang="en-US" sz="1600" b="1" dirty="0">
                <a:latin typeface="+mj-lt"/>
              </a:endParaRPr>
            </a:p>
          </p:txBody>
        </p:sp>
      </p:grpSp>
      <p:sp>
        <p:nvSpPr>
          <p:cNvPr id="14" name="Oval 13"/>
          <p:cNvSpPr/>
          <p:nvPr/>
        </p:nvSpPr>
        <p:spPr>
          <a:xfrm>
            <a:off x="838200" y="2116066"/>
            <a:ext cx="632178" cy="63217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latin typeface="Montserrat ExtraBold" panose="00000900000000000000" pitchFamily="50" charset="0"/>
              </a:rPr>
              <a:t>1</a:t>
            </a:r>
          </a:p>
        </p:txBody>
      </p:sp>
      <p:sp>
        <p:nvSpPr>
          <p:cNvPr id="24" name="Oval 23"/>
          <p:cNvSpPr/>
          <p:nvPr/>
        </p:nvSpPr>
        <p:spPr>
          <a:xfrm>
            <a:off x="3545835" y="2116066"/>
            <a:ext cx="632178" cy="63217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latin typeface="Montserrat ExtraBold" panose="00000900000000000000" pitchFamily="50" charset="0"/>
              </a:rPr>
              <a:t>2</a:t>
            </a:r>
          </a:p>
        </p:txBody>
      </p:sp>
      <p:sp>
        <p:nvSpPr>
          <p:cNvPr id="25" name="Oval 24"/>
          <p:cNvSpPr/>
          <p:nvPr/>
        </p:nvSpPr>
        <p:spPr>
          <a:xfrm>
            <a:off x="6264209" y="2116066"/>
            <a:ext cx="632178" cy="63217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latin typeface="Montserrat ExtraBold" panose="00000900000000000000" pitchFamily="50" charset="0"/>
              </a:rPr>
              <a:t>3</a:t>
            </a:r>
          </a:p>
        </p:txBody>
      </p:sp>
      <p:sp>
        <p:nvSpPr>
          <p:cNvPr id="26" name="Oval 25"/>
          <p:cNvSpPr/>
          <p:nvPr/>
        </p:nvSpPr>
        <p:spPr>
          <a:xfrm>
            <a:off x="8971844" y="2116066"/>
            <a:ext cx="632178" cy="63217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latin typeface="Montserrat ExtraBold" panose="00000900000000000000" pitchFamily="50" charset="0"/>
              </a:rPr>
              <a:t>4</a:t>
            </a:r>
          </a:p>
        </p:txBody>
      </p:sp>
      <p:pic>
        <p:nvPicPr>
          <p:cNvPr id="27" name="Θέση εικόνας 26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45190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38200" y="693719"/>
            <a:ext cx="1051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chemeClr val="tx2"/>
                </a:solidFill>
                <a:latin typeface="Montserrat ExtraBold" panose="00000900000000000000" pitchFamily="50" charset="0"/>
              </a:rPr>
              <a:t>Μαθαίνω πως να μαθαίνω…</a:t>
            </a:r>
            <a:endParaRPr lang="en-US" sz="3200" b="1" dirty="0">
              <a:solidFill>
                <a:schemeClr val="tx2"/>
              </a:solidFill>
              <a:latin typeface="Montserrat ExtraBold" panose="00000900000000000000" pitchFamily="50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5927791" y="600772"/>
            <a:ext cx="336419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38203" y="1226882"/>
            <a:ext cx="105155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Montserrat" panose="02000505000000020004" pitchFamily="2" charset="0"/>
              </a:rPr>
              <a:t>Εκμάθηση στρατηγικών αποθήκευσης και ανάκλησης</a:t>
            </a:r>
            <a:endParaRPr lang="en-US" sz="1200" dirty="0">
              <a:solidFill>
                <a:schemeClr val="tx2">
                  <a:lumMod val="75000"/>
                  <a:lumOff val="25000"/>
                </a:schemeClr>
              </a:solidFill>
              <a:latin typeface="Montserrat" panose="02000505000000020004" pitchFamily="2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38200" y="5202062"/>
            <a:ext cx="3145971" cy="1195052"/>
            <a:chOff x="4523014" y="5068373"/>
            <a:chExt cx="3145971" cy="1195052"/>
          </a:xfrm>
        </p:grpSpPr>
        <p:sp>
          <p:nvSpPr>
            <p:cNvPr id="28" name="Rectangle 27"/>
            <p:cNvSpPr/>
            <p:nvPr/>
          </p:nvSpPr>
          <p:spPr>
            <a:xfrm>
              <a:off x="4523014" y="5374271"/>
              <a:ext cx="3145971" cy="8891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l-GR" sz="1200" dirty="0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Οι διδασκόμενες δραστηριότητες διασπώνται σε πολλά μικρότερα διαφορετικά κομμάτια</a:t>
              </a:r>
              <a:r>
                <a:rPr lang="en-US" sz="1200" b="0" i="0" dirty="0" smtClean="0">
                  <a:solidFill>
                    <a:schemeClr val="tx2">
                      <a:lumMod val="75000"/>
                      <a:lumOff val="25000"/>
                    </a:schemeClr>
                  </a:solidFill>
                  <a:effectLst/>
                </a:rPr>
                <a:t>.</a:t>
              </a:r>
              <a:endParaRPr lang="en-US" sz="1200" b="0" i="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523014" y="5068373"/>
              <a:ext cx="314597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+mj-lt"/>
                </a:rPr>
                <a:t>0</a:t>
              </a:r>
              <a:r>
                <a:rPr lang="el-GR" sz="1600" b="1" dirty="0" smtClean="0">
                  <a:latin typeface="+mj-lt"/>
                </a:rPr>
                <a:t>1</a:t>
              </a:r>
              <a:r>
                <a:rPr lang="en-US" sz="1600" b="1" dirty="0" smtClean="0">
                  <a:latin typeface="+mj-lt"/>
                </a:rPr>
                <a:t>. </a:t>
              </a:r>
              <a:r>
                <a:rPr lang="el-GR" sz="1600" b="1" dirty="0" smtClean="0">
                  <a:latin typeface="+mj-lt"/>
                </a:rPr>
                <a:t>Ανάλυση έργου</a:t>
              </a:r>
              <a:endParaRPr lang="en-US" sz="1600" b="1" dirty="0">
                <a:latin typeface="+mj-lt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523014" y="5202062"/>
            <a:ext cx="3145971" cy="1472051"/>
            <a:chOff x="8207829" y="5068373"/>
            <a:chExt cx="3145971" cy="1472051"/>
          </a:xfrm>
        </p:grpSpPr>
        <p:sp>
          <p:nvSpPr>
            <p:cNvPr id="30" name="Rectangle 29"/>
            <p:cNvSpPr/>
            <p:nvPr/>
          </p:nvSpPr>
          <p:spPr>
            <a:xfrm>
              <a:off x="8207829" y="5374271"/>
              <a:ext cx="3145971" cy="11661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l-GR" sz="1200" dirty="0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Ο βαθμός δυσκολίας στη διδασκαλία κάθε δεξιότητας αυξάνεται σταδιακά, προκειμένου οι μαθητές να την κατακτήσουν</a:t>
              </a:r>
              <a:endParaRPr lang="en-US" sz="1200" b="0" i="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207829" y="5068373"/>
              <a:ext cx="314597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+mj-lt"/>
                </a:rPr>
                <a:t>0</a:t>
              </a:r>
              <a:r>
                <a:rPr lang="el-GR" sz="1600" b="1" dirty="0" smtClean="0">
                  <a:latin typeface="+mj-lt"/>
                </a:rPr>
                <a:t>2</a:t>
              </a:r>
              <a:r>
                <a:rPr lang="en-US" sz="1600" b="1" dirty="0" smtClean="0">
                  <a:latin typeface="+mj-lt"/>
                </a:rPr>
                <a:t>. </a:t>
              </a:r>
              <a:r>
                <a:rPr lang="el-GR" sz="1600" b="1" dirty="0" smtClean="0">
                  <a:latin typeface="+mj-lt"/>
                </a:rPr>
                <a:t>Προοδευτικότητα</a:t>
              </a:r>
              <a:endParaRPr lang="en-US" sz="1600" b="1" dirty="0">
                <a:latin typeface="+mj-lt"/>
              </a:endParaRPr>
            </a:p>
          </p:txBody>
        </p:sp>
      </p:grpSp>
      <p:grpSp>
        <p:nvGrpSpPr>
          <p:cNvPr id="15" name="Group 3"/>
          <p:cNvGrpSpPr/>
          <p:nvPr/>
        </p:nvGrpSpPr>
        <p:grpSpPr>
          <a:xfrm>
            <a:off x="8360446" y="5202062"/>
            <a:ext cx="3316442" cy="1229228"/>
            <a:chOff x="4523014" y="5068373"/>
            <a:chExt cx="3145971" cy="1229228"/>
          </a:xfrm>
        </p:grpSpPr>
        <p:sp>
          <p:nvSpPr>
            <p:cNvPr id="16" name="Rectangle 27"/>
            <p:cNvSpPr/>
            <p:nvPr/>
          </p:nvSpPr>
          <p:spPr>
            <a:xfrm>
              <a:off x="4523014" y="5374271"/>
              <a:ext cx="2616858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l-GR" sz="1200" dirty="0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Αύξηση χρόνου απόκρισης στις εντολές και εκτέλεσης μιας κινητικής δεξιότητας</a:t>
              </a:r>
              <a:endParaRPr lang="en-US" sz="1200" b="0" i="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523014" y="5068373"/>
              <a:ext cx="31459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+mj-lt"/>
                </a:rPr>
                <a:t>0</a:t>
              </a:r>
              <a:r>
                <a:rPr lang="el-GR" sz="1600" b="1" dirty="0" smtClean="0">
                  <a:latin typeface="+mj-lt"/>
                </a:rPr>
                <a:t>3</a:t>
              </a:r>
              <a:r>
                <a:rPr lang="en-US" sz="1600" b="1" dirty="0" smtClean="0">
                  <a:latin typeface="+mj-lt"/>
                </a:rPr>
                <a:t>. </a:t>
              </a:r>
              <a:r>
                <a:rPr lang="el-GR" sz="1600" b="1" dirty="0" smtClean="0">
                  <a:latin typeface="+mj-lt"/>
                </a:rPr>
                <a:t>Σχεδιασμός κινητικής απάντησης</a:t>
              </a:r>
              <a:endParaRPr lang="en-US" sz="1600" b="1" dirty="0">
                <a:latin typeface="+mj-lt"/>
              </a:endParaRPr>
            </a:p>
          </p:txBody>
        </p:sp>
      </p:grpSp>
      <p:pic>
        <p:nvPicPr>
          <p:cNvPr id="2" name="Θέση εικόνας 1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29566" b="29566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74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8200" y="693719"/>
            <a:ext cx="10515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3200" b="1" noProof="0" dirty="0" smtClean="0">
                <a:solidFill>
                  <a:srgbClr val="000000"/>
                </a:solidFill>
                <a:latin typeface="Montserrat ExtraBold" panose="00000900000000000000" pitchFamily="50" charset="0"/>
              </a:rPr>
              <a:t>Επικεντρώσου στις ομοιότητες και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3200" b="1" noProof="0" dirty="0" smtClean="0">
                <a:solidFill>
                  <a:srgbClr val="000000"/>
                </a:solidFill>
                <a:latin typeface="Montserrat ExtraBold" panose="00000900000000000000" pitchFamily="50" charset="0"/>
              </a:rPr>
              <a:t>όχι στις διαφορές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ExtraBold" panose="00000900000000000000" pitchFamily="50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5927791" y="600772"/>
            <a:ext cx="336419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9095755" y="2193057"/>
            <a:ext cx="2258045" cy="1254169"/>
            <a:chOff x="9095755" y="2193057"/>
            <a:chExt cx="2258045" cy="1254169"/>
          </a:xfrm>
        </p:grpSpPr>
        <p:sp>
          <p:nvSpPr>
            <p:cNvPr id="13" name="Oval 12"/>
            <p:cNvSpPr/>
            <p:nvPr/>
          </p:nvSpPr>
          <p:spPr>
            <a:xfrm>
              <a:off x="9166715" y="2193057"/>
              <a:ext cx="618618" cy="61861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/>
                <a:ea typeface="+mn-ea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9095755" y="2862451"/>
              <a:ext cx="22580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l-GR" sz="1600" b="1" noProof="0" dirty="0" smtClean="0">
                  <a:solidFill>
                    <a:prstClr val="black"/>
                  </a:solidFill>
                  <a:latin typeface="Montserrat"/>
                </a:rPr>
                <a:t>Χαίρονται όταν είναι το επίκεντρο της προσοχής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6" name="Freeform 31"/>
            <p:cNvSpPr>
              <a:spLocks noEditPoints="1"/>
            </p:cNvSpPr>
            <p:nvPr/>
          </p:nvSpPr>
          <p:spPr bwMode="auto">
            <a:xfrm>
              <a:off x="9336525" y="2382073"/>
              <a:ext cx="278998" cy="240586"/>
            </a:xfrm>
            <a:custGeom>
              <a:avLst/>
              <a:gdLst>
                <a:gd name="T0" fmla="*/ 219075 w 64"/>
                <a:gd name="T1" fmla="*/ 96174 h 55"/>
                <a:gd name="T2" fmla="*/ 0 w 64"/>
                <a:gd name="T3" fmla="*/ 96174 h 55"/>
                <a:gd name="T4" fmla="*/ 0 w 64"/>
                <a:gd name="T5" fmla="*/ 51522 h 55"/>
                <a:gd name="T6" fmla="*/ 17115 w 64"/>
                <a:gd name="T7" fmla="*/ 30913 h 55"/>
                <a:gd name="T8" fmla="*/ 61615 w 64"/>
                <a:gd name="T9" fmla="*/ 30913 h 55"/>
                <a:gd name="T10" fmla="*/ 61615 w 64"/>
                <a:gd name="T11" fmla="*/ 10304 h 55"/>
                <a:gd name="T12" fmla="*/ 71884 w 64"/>
                <a:gd name="T13" fmla="*/ 0 h 55"/>
                <a:gd name="T14" fmla="*/ 143768 w 64"/>
                <a:gd name="T15" fmla="*/ 0 h 55"/>
                <a:gd name="T16" fmla="*/ 154037 w 64"/>
                <a:gd name="T17" fmla="*/ 10304 h 55"/>
                <a:gd name="T18" fmla="*/ 154037 w 64"/>
                <a:gd name="T19" fmla="*/ 30913 h 55"/>
                <a:gd name="T20" fmla="*/ 198537 w 64"/>
                <a:gd name="T21" fmla="*/ 30913 h 55"/>
                <a:gd name="T22" fmla="*/ 219075 w 64"/>
                <a:gd name="T23" fmla="*/ 51522 h 55"/>
                <a:gd name="T24" fmla="*/ 219075 w 64"/>
                <a:gd name="T25" fmla="*/ 96174 h 55"/>
                <a:gd name="T26" fmla="*/ 219075 w 64"/>
                <a:gd name="T27" fmla="*/ 168304 h 55"/>
                <a:gd name="T28" fmla="*/ 198537 w 64"/>
                <a:gd name="T29" fmla="*/ 188913 h 55"/>
                <a:gd name="T30" fmla="*/ 17115 w 64"/>
                <a:gd name="T31" fmla="*/ 188913 h 55"/>
                <a:gd name="T32" fmla="*/ 0 w 64"/>
                <a:gd name="T33" fmla="*/ 168304 h 55"/>
                <a:gd name="T34" fmla="*/ 0 w 64"/>
                <a:gd name="T35" fmla="*/ 109913 h 55"/>
                <a:gd name="T36" fmla="*/ 82153 w 64"/>
                <a:gd name="T37" fmla="*/ 109913 h 55"/>
                <a:gd name="T38" fmla="*/ 82153 w 64"/>
                <a:gd name="T39" fmla="*/ 127087 h 55"/>
                <a:gd name="T40" fmla="*/ 88999 w 64"/>
                <a:gd name="T41" fmla="*/ 137391 h 55"/>
                <a:gd name="T42" fmla="*/ 126653 w 64"/>
                <a:gd name="T43" fmla="*/ 137391 h 55"/>
                <a:gd name="T44" fmla="*/ 136922 w 64"/>
                <a:gd name="T45" fmla="*/ 127087 h 55"/>
                <a:gd name="T46" fmla="*/ 136922 w 64"/>
                <a:gd name="T47" fmla="*/ 109913 h 55"/>
                <a:gd name="T48" fmla="*/ 219075 w 64"/>
                <a:gd name="T49" fmla="*/ 109913 h 55"/>
                <a:gd name="T50" fmla="*/ 219075 w 64"/>
                <a:gd name="T51" fmla="*/ 168304 h 55"/>
                <a:gd name="T52" fmla="*/ 140345 w 64"/>
                <a:gd name="T53" fmla="*/ 30913 h 55"/>
                <a:gd name="T54" fmla="*/ 140345 w 64"/>
                <a:gd name="T55" fmla="*/ 13739 h 55"/>
                <a:gd name="T56" fmla="*/ 78730 w 64"/>
                <a:gd name="T57" fmla="*/ 13739 h 55"/>
                <a:gd name="T58" fmla="*/ 78730 w 64"/>
                <a:gd name="T59" fmla="*/ 30913 h 55"/>
                <a:gd name="T60" fmla="*/ 140345 w 64"/>
                <a:gd name="T61" fmla="*/ 30913 h 55"/>
                <a:gd name="T62" fmla="*/ 123230 w 64"/>
                <a:gd name="T63" fmla="*/ 123652 h 55"/>
                <a:gd name="T64" fmla="*/ 92422 w 64"/>
                <a:gd name="T65" fmla="*/ 123652 h 55"/>
                <a:gd name="T66" fmla="*/ 92422 w 64"/>
                <a:gd name="T67" fmla="*/ 109913 h 55"/>
                <a:gd name="T68" fmla="*/ 123230 w 64"/>
                <a:gd name="T69" fmla="*/ 109913 h 55"/>
                <a:gd name="T70" fmla="*/ 123230 w 64"/>
                <a:gd name="T71" fmla="*/ 123652 h 5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64" h="55">
                  <a:moveTo>
                    <a:pt x="64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1"/>
                    <a:pt x="2" y="9"/>
                    <a:pt x="5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1"/>
                    <a:pt x="20" y="0"/>
                    <a:pt x="21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4" y="0"/>
                    <a:pt x="45" y="1"/>
                    <a:pt x="45" y="3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58" y="9"/>
                    <a:pt x="58" y="9"/>
                    <a:pt x="58" y="9"/>
                  </a:cubicBezTo>
                  <a:cubicBezTo>
                    <a:pt x="61" y="9"/>
                    <a:pt x="64" y="11"/>
                    <a:pt x="64" y="15"/>
                  </a:cubicBezTo>
                  <a:lnTo>
                    <a:pt x="64" y="28"/>
                  </a:lnTo>
                  <a:close/>
                  <a:moveTo>
                    <a:pt x="64" y="49"/>
                  </a:moveTo>
                  <a:cubicBezTo>
                    <a:pt x="64" y="52"/>
                    <a:pt x="61" y="55"/>
                    <a:pt x="58" y="55"/>
                  </a:cubicBezTo>
                  <a:cubicBezTo>
                    <a:pt x="5" y="55"/>
                    <a:pt x="5" y="55"/>
                    <a:pt x="5" y="55"/>
                  </a:cubicBezTo>
                  <a:cubicBezTo>
                    <a:pt x="2" y="55"/>
                    <a:pt x="0" y="52"/>
                    <a:pt x="0" y="49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4" y="39"/>
                    <a:pt x="25" y="40"/>
                    <a:pt x="26" y="40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9" y="40"/>
                    <a:pt x="40" y="39"/>
                    <a:pt x="40" y="37"/>
                  </a:cubicBezTo>
                  <a:cubicBezTo>
                    <a:pt x="40" y="32"/>
                    <a:pt x="40" y="32"/>
                    <a:pt x="40" y="32"/>
                  </a:cubicBezTo>
                  <a:cubicBezTo>
                    <a:pt x="64" y="32"/>
                    <a:pt x="64" y="32"/>
                    <a:pt x="64" y="32"/>
                  </a:cubicBezTo>
                  <a:lnTo>
                    <a:pt x="64" y="49"/>
                  </a:lnTo>
                  <a:close/>
                  <a:moveTo>
                    <a:pt x="41" y="9"/>
                  </a:moveTo>
                  <a:cubicBezTo>
                    <a:pt x="41" y="4"/>
                    <a:pt x="41" y="4"/>
                    <a:pt x="41" y="4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3" y="9"/>
                    <a:pt x="23" y="9"/>
                    <a:pt x="23" y="9"/>
                  </a:cubicBezTo>
                  <a:lnTo>
                    <a:pt x="41" y="9"/>
                  </a:lnTo>
                  <a:close/>
                  <a:moveTo>
                    <a:pt x="36" y="36"/>
                  </a:moveTo>
                  <a:cubicBezTo>
                    <a:pt x="27" y="36"/>
                    <a:pt x="27" y="36"/>
                    <a:pt x="27" y="36"/>
                  </a:cubicBezTo>
                  <a:cubicBezTo>
                    <a:pt x="27" y="32"/>
                    <a:pt x="27" y="32"/>
                    <a:pt x="27" y="32"/>
                  </a:cubicBezTo>
                  <a:cubicBezTo>
                    <a:pt x="36" y="32"/>
                    <a:pt x="36" y="32"/>
                    <a:pt x="36" y="32"/>
                  </a:cubicBezTo>
                  <a:lnTo>
                    <a:pt x="36" y="3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/>
                <a:ea typeface="+mn-ea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096000" y="2193057"/>
            <a:ext cx="2258045" cy="1007948"/>
            <a:chOff x="6096000" y="2193057"/>
            <a:chExt cx="2258045" cy="1007948"/>
          </a:xfrm>
        </p:grpSpPr>
        <p:sp>
          <p:nvSpPr>
            <p:cNvPr id="8" name="Oval 7"/>
            <p:cNvSpPr/>
            <p:nvPr/>
          </p:nvSpPr>
          <p:spPr>
            <a:xfrm>
              <a:off x="6166960" y="2193057"/>
              <a:ext cx="618618" cy="61861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/>
                <a:ea typeface="+mn-ea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096000" y="2862451"/>
              <a:ext cx="22580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7" name="Freeform 53"/>
            <p:cNvSpPr>
              <a:spLocks/>
            </p:cNvSpPr>
            <p:nvPr/>
          </p:nvSpPr>
          <p:spPr bwMode="auto">
            <a:xfrm>
              <a:off x="6327673" y="2392183"/>
              <a:ext cx="297193" cy="220367"/>
            </a:xfrm>
            <a:custGeom>
              <a:avLst/>
              <a:gdLst>
                <a:gd name="T0" fmla="*/ 188749 w 68"/>
                <a:gd name="T1" fmla="*/ 173037 h 50"/>
                <a:gd name="T2" fmla="*/ 54909 w 68"/>
                <a:gd name="T3" fmla="*/ 173037 h 50"/>
                <a:gd name="T4" fmla="*/ 0 w 68"/>
                <a:gd name="T5" fmla="*/ 117665 h 50"/>
                <a:gd name="T6" fmla="*/ 30886 w 68"/>
                <a:gd name="T7" fmla="*/ 69215 h 50"/>
                <a:gd name="T8" fmla="*/ 30886 w 68"/>
                <a:gd name="T9" fmla="*/ 62293 h 50"/>
                <a:gd name="T10" fmla="*/ 92658 w 68"/>
                <a:gd name="T11" fmla="*/ 0 h 50"/>
                <a:gd name="T12" fmla="*/ 150999 w 68"/>
                <a:gd name="T13" fmla="*/ 38068 h 50"/>
                <a:gd name="T14" fmla="*/ 171590 w 68"/>
                <a:gd name="T15" fmla="*/ 31147 h 50"/>
                <a:gd name="T16" fmla="*/ 202476 w 68"/>
                <a:gd name="T17" fmla="*/ 62293 h 50"/>
                <a:gd name="T18" fmla="*/ 199044 w 68"/>
                <a:gd name="T19" fmla="*/ 79597 h 50"/>
                <a:gd name="T20" fmla="*/ 233362 w 68"/>
                <a:gd name="T21" fmla="*/ 124587 h 50"/>
                <a:gd name="T22" fmla="*/ 188749 w 68"/>
                <a:gd name="T23" fmla="*/ 173037 h 5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68" h="50">
                  <a:moveTo>
                    <a:pt x="55" y="50"/>
                  </a:moveTo>
                  <a:cubicBezTo>
                    <a:pt x="16" y="50"/>
                    <a:pt x="16" y="50"/>
                    <a:pt x="16" y="50"/>
                  </a:cubicBezTo>
                  <a:cubicBezTo>
                    <a:pt x="7" y="50"/>
                    <a:pt x="0" y="43"/>
                    <a:pt x="0" y="34"/>
                  </a:cubicBezTo>
                  <a:cubicBezTo>
                    <a:pt x="0" y="28"/>
                    <a:pt x="4" y="22"/>
                    <a:pt x="9" y="20"/>
                  </a:cubicBezTo>
                  <a:cubicBezTo>
                    <a:pt x="9" y="19"/>
                    <a:pt x="9" y="19"/>
                    <a:pt x="9" y="18"/>
                  </a:cubicBezTo>
                  <a:cubicBezTo>
                    <a:pt x="9" y="8"/>
                    <a:pt x="17" y="0"/>
                    <a:pt x="27" y="0"/>
                  </a:cubicBezTo>
                  <a:cubicBezTo>
                    <a:pt x="35" y="0"/>
                    <a:pt x="41" y="5"/>
                    <a:pt x="44" y="11"/>
                  </a:cubicBezTo>
                  <a:cubicBezTo>
                    <a:pt x="46" y="10"/>
                    <a:pt x="48" y="9"/>
                    <a:pt x="50" y="9"/>
                  </a:cubicBezTo>
                  <a:cubicBezTo>
                    <a:pt x="55" y="9"/>
                    <a:pt x="59" y="13"/>
                    <a:pt x="59" y="18"/>
                  </a:cubicBezTo>
                  <a:cubicBezTo>
                    <a:pt x="59" y="20"/>
                    <a:pt x="59" y="22"/>
                    <a:pt x="58" y="23"/>
                  </a:cubicBezTo>
                  <a:cubicBezTo>
                    <a:pt x="64" y="25"/>
                    <a:pt x="68" y="30"/>
                    <a:pt x="68" y="36"/>
                  </a:cubicBezTo>
                  <a:cubicBezTo>
                    <a:pt x="68" y="44"/>
                    <a:pt x="62" y="50"/>
                    <a:pt x="55" y="5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096000" y="4285236"/>
            <a:ext cx="2258045" cy="1254169"/>
            <a:chOff x="6096000" y="4285236"/>
            <a:chExt cx="2258045" cy="1254169"/>
          </a:xfrm>
        </p:grpSpPr>
        <p:sp>
          <p:nvSpPr>
            <p:cNvPr id="16" name="Oval 15"/>
            <p:cNvSpPr/>
            <p:nvPr/>
          </p:nvSpPr>
          <p:spPr>
            <a:xfrm>
              <a:off x="6166960" y="4285236"/>
              <a:ext cx="618618" cy="61861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/>
                <a:ea typeface="+mn-ea"/>
                <a:cs typeface="+mn-cs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096000" y="4954630"/>
              <a:ext cx="22580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l-GR" sz="1600" b="1" dirty="0" smtClean="0">
                  <a:solidFill>
                    <a:prstClr val="black"/>
                  </a:solidFill>
                  <a:latin typeface="Montserrat"/>
                </a:rPr>
                <a:t>Αγαπούν πολύ το παιχνίδι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8" name="Freeform 115"/>
            <p:cNvSpPr>
              <a:spLocks noEditPoints="1"/>
            </p:cNvSpPr>
            <p:nvPr/>
          </p:nvSpPr>
          <p:spPr bwMode="auto">
            <a:xfrm>
              <a:off x="6336770" y="4454035"/>
              <a:ext cx="278998" cy="281020"/>
            </a:xfrm>
            <a:custGeom>
              <a:avLst/>
              <a:gdLst>
                <a:gd name="T0" fmla="*/ 219075 w 64"/>
                <a:gd name="T1" fmla="*/ 110332 h 64"/>
                <a:gd name="T2" fmla="*/ 109538 w 64"/>
                <a:gd name="T3" fmla="*/ 220663 h 64"/>
                <a:gd name="T4" fmla="*/ 0 w 64"/>
                <a:gd name="T5" fmla="*/ 110332 h 64"/>
                <a:gd name="T6" fmla="*/ 109538 w 64"/>
                <a:gd name="T7" fmla="*/ 0 h 64"/>
                <a:gd name="T8" fmla="*/ 219075 w 64"/>
                <a:gd name="T9" fmla="*/ 110332 h 64"/>
                <a:gd name="T10" fmla="*/ 47923 w 64"/>
                <a:gd name="T11" fmla="*/ 131019 h 64"/>
                <a:gd name="T12" fmla="*/ 44500 w 64"/>
                <a:gd name="T13" fmla="*/ 110332 h 64"/>
                <a:gd name="T14" fmla="*/ 47923 w 64"/>
                <a:gd name="T15" fmla="*/ 89644 h 64"/>
                <a:gd name="T16" fmla="*/ 27384 w 64"/>
                <a:gd name="T17" fmla="*/ 65509 h 64"/>
                <a:gd name="T18" fmla="*/ 13692 w 64"/>
                <a:gd name="T19" fmla="*/ 110332 h 64"/>
                <a:gd name="T20" fmla="*/ 27384 w 64"/>
                <a:gd name="T21" fmla="*/ 155154 h 64"/>
                <a:gd name="T22" fmla="*/ 47923 w 64"/>
                <a:gd name="T23" fmla="*/ 131019 h 64"/>
                <a:gd name="T24" fmla="*/ 154037 w 64"/>
                <a:gd name="T25" fmla="*/ 110332 h 64"/>
                <a:gd name="T26" fmla="*/ 109538 w 64"/>
                <a:gd name="T27" fmla="*/ 62061 h 64"/>
                <a:gd name="T28" fmla="*/ 61615 w 64"/>
                <a:gd name="T29" fmla="*/ 110332 h 64"/>
                <a:gd name="T30" fmla="*/ 109538 w 64"/>
                <a:gd name="T31" fmla="*/ 158602 h 64"/>
                <a:gd name="T32" fmla="*/ 154037 w 64"/>
                <a:gd name="T33" fmla="*/ 110332 h 64"/>
                <a:gd name="T34" fmla="*/ 65038 w 64"/>
                <a:gd name="T35" fmla="*/ 27583 h 64"/>
                <a:gd name="T36" fmla="*/ 88999 w 64"/>
                <a:gd name="T37" fmla="*/ 51718 h 64"/>
                <a:gd name="T38" fmla="*/ 109538 w 64"/>
                <a:gd name="T39" fmla="*/ 48270 h 64"/>
                <a:gd name="T40" fmla="*/ 130076 w 64"/>
                <a:gd name="T41" fmla="*/ 51718 h 64"/>
                <a:gd name="T42" fmla="*/ 154037 w 64"/>
                <a:gd name="T43" fmla="*/ 27583 h 64"/>
                <a:gd name="T44" fmla="*/ 109538 w 64"/>
                <a:gd name="T45" fmla="*/ 17239 h 64"/>
                <a:gd name="T46" fmla="*/ 65038 w 64"/>
                <a:gd name="T47" fmla="*/ 27583 h 64"/>
                <a:gd name="T48" fmla="*/ 154037 w 64"/>
                <a:gd name="T49" fmla="*/ 193080 h 64"/>
                <a:gd name="T50" fmla="*/ 130076 w 64"/>
                <a:gd name="T51" fmla="*/ 168945 h 64"/>
                <a:gd name="T52" fmla="*/ 109538 w 64"/>
                <a:gd name="T53" fmla="*/ 172393 h 64"/>
                <a:gd name="T54" fmla="*/ 88999 w 64"/>
                <a:gd name="T55" fmla="*/ 168945 h 64"/>
                <a:gd name="T56" fmla="*/ 65038 w 64"/>
                <a:gd name="T57" fmla="*/ 193080 h 64"/>
                <a:gd name="T58" fmla="*/ 109538 w 64"/>
                <a:gd name="T59" fmla="*/ 206872 h 64"/>
                <a:gd name="T60" fmla="*/ 154037 w 64"/>
                <a:gd name="T61" fmla="*/ 193080 h 64"/>
                <a:gd name="T62" fmla="*/ 191691 w 64"/>
                <a:gd name="T63" fmla="*/ 155154 h 64"/>
                <a:gd name="T64" fmla="*/ 201960 w 64"/>
                <a:gd name="T65" fmla="*/ 110332 h 64"/>
                <a:gd name="T66" fmla="*/ 191691 w 64"/>
                <a:gd name="T67" fmla="*/ 65509 h 64"/>
                <a:gd name="T68" fmla="*/ 167729 w 64"/>
                <a:gd name="T69" fmla="*/ 89644 h 64"/>
                <a:gd name="T70" fmla="*/ 171152 w 64"/>
                <a:gd name="T71" fmla="*/ 110332 h 64"/>
                <a:gd name="T72" fmla="*/ 167729 w 64"/>
                <a:gd name="T73" fmla="*/ 131019 h 64"/>
                <a:gd name="T74" fmla="*/ 191691 w 64"/>
                <a:gd name="T75" fmla="*/ 155154 h 6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64" h="64">
                  <a:moveTo>
                    <a:pt x="64" y="32"/>
                  </a:moveTo>
                  <a:cubicBezTo>
                    <a:pt x="64" y="50"/>
                    <a:pt x="49" y="64"/>
                    <a:pt x="32" y="64"/>
                  </a:cubicBezTo>
                  <a:cubicBezTo>
                    <a:pt x="14" y="64"/>
                    <a:pt x="0" y="50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49" y="0"/>
                    <a:pt x="64" y="14"/>
                    <a:pt x="64" y="32"/>
                  </a:cubicBezTo>
                  <a:close/>
                  <a:moveTo>
                    <a:pt x="14" y="38"/>
                  </a:moveTo>
                  <a:cubicBezTo>
                    <a:pt x="14" y="36"/>
                    <a:pt x="13" y="34"/>
                    <a:pt x="13" y="32"/>
                  </a:cubicBezTo>
                  <a:cubicBezTo>
                    <a:pt x="13" y="30"/>
                    <a:pt x="14" y="28"/>
                    <a:pt x="14" y="26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6" y="23"/>
                    <a:pt x="4" y="28"/>
                    <a:pt x="4" y="32"/>
                  </a:cubicBezTo>
                  <a:cubicBezTo>
                    <a:pt x="4" y="37"/>
                    <a:pt x="6" y="41"/>
                    <a:pt x="8" y="45"/>
                  </a:cubicBezTo>
                  <a:lnTo>
                    <a:pt x="14" y="38"/>
                  </a:lnTo>
                  <a:close/>
                  <a:moveTo>
                    <a:pt x="45" y="32"/>
                  </a:moveTo>
                  <a:cubicBezTo>
                    <a:pt x="45" y="25"/>
                    <a:pt x="39" y="18"/>
                    <a:pt x="32" y="18"/>
                  </a:cubicBezTo>
                  <a:cubicBezTo>
                    <a:pt x="24" y="18"/>
                    <a:pt x="18" y="25"/>
                    <a:pt x="18" y="32"/>
                  </a:cubicBezTo>
                  <a:cubicBezTo>
                    <a:pt x="18" y="40"/>
                    <a:pt x="24" y="46"/>
                    <a:pt x="32" y="46"/>
                  </a:cubicBezTo>
                  <a:cubicBezTo>
                    <a:pt x="39" y="46"/>
                    <a:pt x="45" y="40"/>
                    <a:pt x="45" y="32"/>
                  </a:cubicBezTo>
                  <a:close/>
                  <a:moveTo>
                    <a:pt x="19" y="8"/>
                  </a:moveTo>
                  <a:cubicBezTo>
                    <a:pt x="26" y="15"/>
                    <a:pt x="26" y="15"/>
                    <a:pt x="26" y="15"/>
                  </a:cubicBezTo>
                  <a:cubicBezTo>
                    <a:pt x="28" y="14"/>
                    <a:pt x="30" y="14"/>
                    <a:pt x="32" y="14"/>
                  </a:cubicBezTo>
                  <a:cubicBezTo>
                    <a:pt x="34" y="14"/>
                    <a:pt x="36" y="14"/>
                    <a:pt x="38" y="15"/>
                  </a:cubicBezTo>
                  <a:cubicBezTo>
                    <a:pt x="45" y="8"/>
                    <a:pt x="45" y="8"/>
                    <a:pt x="45" y="8"/>
                  </a:cubicBezTo>
                  <a:cubicBezTo>
                    <a:pt x="41" y="6"/>
                    <a:pt x="36" y="5"/>
                    <a:pt x="32" y="5"/>
                  </a:cubicBezTo>
                  <a:cubicBezTo>
                    <a:pt x="27" y="5"/>
                    <a:pt x="23" y="6"/>
                    <a:pt x="19" y="8"/>
                  </a:cubicBezTo>
                  <a:close/>
                  <a:moveTo>
                    <a:pt x="45" y="56"/>
                  </a:moveTo>
                  <a:cubicBezTo>
                    <a:pt x="38" y="49"/>
                    <a:pt x="38" y="49"/>
                    <a:pt x="38" y="49"/>
                  </a:cubicBezTo>
                  <a:cubicBezTo>
                    <a:pt x="36" y="50"/>
                    <a:pt x="34" y="50"/>
                    <a:pt x="32" y="50"/>
                  </a:cubicBezTo>
                  <a:cubicBezTo>
                    <a:pt x="30" y="50"/>
                    <a:pt x="28" y="50"/>
                    <a:pt x="26" y="49"/>
                  </a:cubicBezTo>
                  <a:cubicBezTo>
                    <a:pt x="19" y="56"/>
                    <a:pt x="19" y="56"/>
                    <a:pt x="19" y="56"/>
                  </a:cubicBezTo>
                  <a:cubicBezTo>
                    <a:pt x="23" y="58"/>
                    <a:pt x="27" y="60"/>
                    <a:pt x="32" y="60"/>
                  </a:cubicBezTo>
                  <a:cubicBezTo>
                    <a:pt x="36" y="60"/>
                    <a:pt x="41" y="58"/>
                    <a:pt x="45" y="56"/>
                  </a:cubicBezTo>
                  <a:close/>
                  <a:moveTo>
                    <a:pt x="56" y="45"/>
                  </a:moveTo>
                  <a:cubicBezTo>
                    <a:pt x="58" y="41"/>
                    <a:pt x="59" y="37"/>
                    <a:pt x="59" y="32"/>
                  </a:cubicBezTo>
                  <a:cubicBezTo>
                    <a:pt x="59" y="28"/>
                    <a:pt x="58" y="23"/>
                    <a:pt x="56" y="19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50" y="28"/>
                    <a:pt x="50" y="30"/>
                    <a:pt x="50" y="32"/>
                  </a:cubicBezTo>
                  <a:cubicBezTo>
                    <a:pt x="50" y="34"/>
                    <a:pt x="50" y="36"/>
                    <a:pt x="49" y="38"/>
                  </a:cubicBezTo>
                  <a:lnTo>
                    <a:pt x="56" y="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/>
                <a:ea typeface="+mn-ea"/>
                <a:cs typeface="+mn-cs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9166715" y="4285236"/>
            <a:ext cx="2258045" cy="2093126"/>
            <a:chOff x="9166715" y="4285236"/>
            <a:chExt cx="2258045" cy="2093126"/>
          </a:xfrm>
        </p:grpSpPr>
        <p:sp>
          <p:nvSpPr>
            <p:cNvPr id="19" name="Oval 18"/>
            <p:cNvSpPr/>
            <p:nvPr/>
          </p:nvSpPr>
          <p:spPr>
            <a:xfrm>
              <a:off x="9166715" y="4285236"/>
              <a:ext cx="618618" cy="61861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/>
                <a:ea typeface="+mn-ea"/>
                <a:cs typeface="+mn-cs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9166715" y="5054923"/>
              <a:ext cx="225804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l-GR" sz="1600" b="1" dirty="0" smtClean="0">
                  <a:solidFill>
                    <a:prstClr val="black"/>
                  </a:solidFill>
                  <a:latin typeface="Montserrat"/>
                </a:rPr>
                <a:t>Προσαρμογές απαιτούνται συνήθως στον τρόπο που δίνονται οι οδηγίες (σαφείς &amp; συγκεκριμένες)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30" name="Freeform 137"/>
            <p:cNvSpPr>
              <a:spLocks noEditPoints="1"/>
            </p:cNvSpPr>
            <p:nvPr/>
          </p:nvSpPr>
          <p:spPr bwMode="auto">
            <a:xfrm>
              <a:off x="9349667" y="4465155"/>
              <a:ext cx="252715" cy="258781"/>
            </a:xfrm>
            <a:custGeom>
              <a:avLst/>
              <a:gdLst>
                <a:gd name="T0" fmla="*/ 157381 w 58"/>
                <a:gd name="T1" fmla="*/ 103322 h 59"/>
                <a:gd name="T2" fmla="*/ 133432 w 58"/>
                <a:gd name="T3" fmla="*/ 123986 h 59"/>
                <a:gd name="T4" fmla="*/ 133432 w 58"/>
                <a:gd name="T5" fmla="*/ 172203 h 59"/>
                <a:gd name="T6" fmla="*/ 130010 w 58"/>
                <a:gd name="T7" fmla="*/ 172203 h 59"/>
                <a:gd name="T8" fmla="*/ 82112 w 58"/>
                <a:gd name="T9" fmla="*/ 199756 h 59"/>
                <a:gd name="T10" fmla="*/ 82112 w 58"/>
                <a:gd name="T11" fmla="*/ 203200 h 59"/>
                <a:gd name="T12" fmla="*/ 78691 w 58"/>
                <a:gd name="T13" fmla="*/ 199756 h 59"/>
                <a:gd name="T14" fmla="*/ 71848 w 58"/>
                <a:gd name="T15" fmla="*/ 192868 h 59"/>
                <a:gd name="T16" fmla="*/ 71848 w 58"/>
                <a:gd name="T17" fmla="*/ 189424 h 59"/>
                <a:gd name="T18" fmla="*/ 82112 w 58"/>
                <a:gd name="T19" fmla="*/ 154983 h 59"/>
                <a:gd name="T20" fmla="*/ 47899 w 58"/>
                <a:gd name="T21" fmla="*/ 120542 h 59"/>
                <a:gd name="T22" fmla="*/ 13685 w 58"/>
                <a:gd name="T23" fmla="*/ 130875 h 59"/>
                <a:gd name="T24" fmla="*/ 10264 w 58"/>
                <a:gd name="T25" fmla="*/ 130875 h 59"/>
                <a:gd name="T26" fmla="*/ 10264 w 58"/>
                <a:gd name="T27" fmla="*/ 130875 h 59"/>
                <a:gd name="T28" fmla="*/ 0 w 58"/>
                <a:gd name="T29" fmla="*/ 120542 h 59"/>
                <a:gd name="T30" fmla="*/ 0 w 58"/>
                <a:gd name="T31" fmla="*/ 117098 h 59"/>
                <a:gd name="T32" fmla="*/ 27371 w 58"/>
                <a:gd name="T33" fmla="*/ 68881 h 59"/>
                <a:gd name="T34" fmla="*/ 30792 w 58"/>
                <a:gd name="T35" fmla="*/ 68881 h 59"/>
                <a:gd name="T36" fmla="*/ 78691 w 58"/>
                <a:gd name="T37" fmla="*/ 65437 h 59"/>
                <a:gd name="T38" fmla="*/ 99219 w 58"/>
                <a:gd name="T39" fmla="*/ 41329 h 59"/>
                <a:gd name="T40" fmla="*/ 195016 w 58"/>
                <a:gd name="T41" fmla="*/ 0 h 59"/>
                <a:gd name="T42" fmla="*/ 198437 w 58"/>
                <a:gd name="T43" fmla="*/ 3444 h 59"/>
                <a:gd name="T44" fmla="*/ 157381 w 58"/>
                <a:gd name="T45" fmla="*/ 103322 h 59"/>
                <a:gd name="T46" fmla="*/ 160802 w 58"/>
                <a:gd name="T47" fmla="*/ 27553 h 59"/>
                <a:gd name="T48" fmla="*/ 147117 w 58"/>
                <a:gd name="T49" fmla="*/ 41329 h 59"/>
                <a:gd name="T50" fmla="*/ 160802 w 58"/>
                <a:gd name="T51" fmla="*/ 51661 h 59"/>
                <a:gd name="T52" fmla="*/ 171066 w 58"/>
                <a:gd name="T53" fmla="*/ 41329 h 59"/>
                <a:gd name="T54" fmla="*/ 160802 w 58"/>
                <a:gd name="T55" fmla="*/ 27553 h 59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58" h="59">
                  <a:moveTo>
                    <a:pt x="46" y="30"/>
                  </a:moveTo>
                  <a:cubicBezTo>
                    <a:pt x="44" y="32"/>
                    <a:pt x="42" y="34"/>
                    <a:pt x="39" y="36"/>
                  </a:cubicBezTo>
                  <a:cubicBezTo>
                    <a:pt x="39" y="50"/>
                    <a:pt x="39" y="50"/>
                    <a:pt x="39" y="50"/>
                  </a:cubicBezTo>
                  <a:cubicBezTo>
                    <a:pt x="39" y="50"/>
                    <a:pt x="39" y="50"/>
                    <a:pt x="38" y="50"/>
                  </a:cubicBezTo>
                  <a:cubicBezTo>
                    <a:pt x="24" y="58"/>
                    <a:pt x="24" y="58"/>
                    <a:pt x="24" y="58"/>
                  </a:cubicBezTo>
                  <a:cubicBezTo>
                    <a:pt x="24" y="59"/>
                    <a:pt x="24" y="59"/>
                    <a:pt x="24" y="59"/>
                  </a:cubicBezTo>
                  <a:cubicBezTo>
                    <a:pt x="24" y="59"/>
                    <a:pt x="23" y="58"/>
                    <a:pt x="23" y="58"/>
                  </a:cubicBezTo>
                  <a:cubicBezTo>
                    <a:pt x="21" y="56"/>
                    <a:pt x="21" y="56"/>
                    <a:pt x="21" y="56"/>
                  </a:cubicBezTo>
                  <a:cubicBezTo>
                    <a:pt x="21" y="56"/>
                    <a:pt x="20" y="55"/>
                    <a:pt x="21" y="55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3" y="38"/>
                    <a:pt x="3" y="38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4"/>
                    <a:pt x="0" y="34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8" y="20"/>
                    <a:pt x="9" y="20"/>
                    <a:pt x="9" y="20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25" y="17"/>
                    <a:pt x="27" y="14"/>
                    <a:pt x="29" y="12"/>
                  </a:cubicBezTo>
                  <a:cubicBezTo>
                    <a:pt x="38" y="3"/>
                    <a:pt x="45" y="0"/>
                    <a:pt x="57" y="0"/>
                  </a:cubicBezTo>
                  <a:cubicBezTo>
                    <a:pt x="58" y="0"/>
                    <a:pt x="58" y="1"/>
                    <a:pt x="58" y="1"/>
                  </a:cubicBezTo>
                  <a:cubicBezTo>
                    <a:pt x="58" y="13"/>
                    <a:pt x="55" y="21"/>
                    <a:pt x="46" y="30"/>
                  </a:cubicBezTo>
                  <a:close/>
                  <a:moveTo>
                    <a:pt x="47" y="8"/>
                  </a:moveTo>
                  <a:cubicBezTo>
                    <a:pt x="45" y="8"/>
                    <a:pt x="43" y="10"/>
                    <a:pt x="43" y="12"/>
                  </a:cubicBezTo>
                  <a:cubicBezTo>
                    <a:pt x="43" y="14"/>
                    <a:pt x="45" y="15"/>
                    <a:pt x="47" y="15"/>
                  </a:cubicBezTo>
                  <a:cubicBezTo>
                    <a:pt x="49" y="15"/>
                    <a:pt x="50" y="14"/>
                    <a:pt x="50" y="12"/>
                  </a:cubicBezTo>
                  <a:cubicBezTo>
                    <a:pt x="50" y="10"/>
                    <a:pt x="49" y="8"/>
                    <a:pt x="47" y="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/>
                <a:ea typeface="+mn-ea"/>
                <a:cs typeface="+mn-cs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6104666" y="2825715"/>
            <a:ext cx="22580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600" b="1" dirty="0" smtClean="0">
                <a:solidFill>
                  <a:prstClr val="black"/>
                </a:solidFill>
                <a:latin typeface="Montserrat"/>
              </a:rPr>
              <a:t>Τους αρέσει να βρίσκονται ανάμεσα σε ανθρώπους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24" name="Θέση εικόνας 23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3858" r="3858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85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667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667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0667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667">
                                          <p:cBhvr additive="base">
                                            <p:cTn id="1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667">
                                          <p:cBhvr additive="base">
                                            <p:cTn id="12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5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667">
                                          <p:cBhvr additive="base">
                                            <p:cTn id="15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667">
                                          <p:cBhvr additive="base">
                                            <p:cTn id="16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50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667">
                                          <p:cBhvr additive="base">
                                            <p:cTn id="19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667">
                                          <p:cBhvr additive="base">
                                            <p:cTn id="20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D">
      <a:dk1>
        <a:sysClr val="windowText" lastClr="000000"/>
      </a:dk1>
      <a:lt1>
        <a:sysClr val="window" lastClr="FFFFFF"/>
      </a:lt1>
      <a:dk2>
        <a:srgbClr val="000000"/>
      </a:dk2>
      <a:lt2>
        <a:srgbClr val="E7E6E6"/>
      </a:lt2>
      <a:accent1>
        <a:srgbClr val="26E7D2"/>
      </a:accent1>
      <a:accent2>
        <a:srgbClr val="26D2D4"/>
      </a:accent2>
      <a:accent3>
        <a:srgbClr val="2DACD9"/>
      </a:accent3>
      <a:accent4>
        <a:srgbClr val="3795DB"/>
      </a:accent4>
      <a:accent5>
        <a:srgbClr val="3D77E5"/>
      </a:accent5>
      <a:accent6>
        <a:srgbClr val="4E5CE6"/>
      </a:accent6>
      <a:hlink>
        <a:srgbClr val="0563C1"/>
      </a:hlink>
      <a:folHlink>
        <a:srgbClr val="954F72"/>
      </a:folHlink>
    </a:clrScheme>
    <a:fontScheme name="A">
      <a:majorFont>
        <a:latin typeface="Montserrat"/>
        <a:ea typeface=""/>
        <a:cs typeface=""/>
      </a:majorFont>
      <a:minorFont>
        <a:latin typeface="Montserra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1717</TotalTime>
  <Words>819</Words>
  <Application>Microsoft Office PowerPoint</Application>
  <PresentationFormat>Ευρεία οθόνη</PresentationFormat>
  <Paragraphs>152</Paragraphs>
  <Slides>16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6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16</vt:i4>
      </vt:variant>
    </vt:vector>
  </HeadingPairs>
  <TitlesOfParts>
    <vt:vector size="23" baseType="lpstr">
      <vt:lpstr>Arial</vt:lpstr>
      <vt:lpstr>Calibri</vt:lpstr>
      <vt:lpstr>Montserrat</vt:lpstr>
      <vt:lpstr>Montserrat ExtraBold</vt:lpstr>
      <vt:lpstr>Montserrat Light</vt:lpstr>
      <vt:lpstr>Wingdings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GraphicBulb</dc:creator>
  <cp:lastModifiedBy>Fenia Karkaletsi</cp:lastModifiedBy>
  <cp:revision>78</cp:revision>
  <dcterms:created xsi:type="dcterms:W3CDTF">2019-06-29T02:04:41Z</dcterms:created>
  <dcterms:modified xsi:type="dcterms:W3CDTF">2024-03-20T20:38:36Z</dcterms:modified>
</cp:coreProperties>
</file>