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96" r:id="rId4"/>
    <p:sldId id="332" r:id="rId5"/>
    <p:sldId id="331" r:id="rId6"/>
    <p:sldId id="272" r:id="rId7"/>
    <p:sldId id="281" r:id="rId8"/>
    <p:sldId id="282" r:id="rId9"/>
    <p:sldId id="374" r:id="rId10"/>
    <p:sldId id="397" r:id="rId11"/>
    <p:sldId id="276" r:id="rId12"/>
    <p:sldId id="352" r:id="rId13"/>
    <p:sldId id="354" r:id="rId14"/>
    <p:sldId id="392" r:id="rId15"/>
    <p:sldId id="390" r:id="rId16"/>
    <p:sldId id="376" r:id="rId17"/>
    <p:sldId id="377" r:id="rId18"/>
    <p:sldId id="378" r:id="rId19"/>
    <p:sldId id="383" r:id="rId20"/>
    <p:sldId id="387" r:id="rId21"/>
    <p:sldId id="349" r:id="rId22"/>
    <p:sldId id="258" r:id="rId23"/>
    <p:sldId id="259" r:id="rId24"/>
    <p:sldId id="261" r:id="rId25"/>
    <p:sldId id="330" r:id="rId26"/>
    <p:sldId id="262" r:id="rId27"/>
    <p:sldId id="264" r:id="rId28"/>
    <p:sldId id="263" r:id="rId29"/>
    <p:sldId id="356" r:id="rId30"/>
    <p:sldId id="265" r:id="rId31"/>
    <p:sldId id="266" r:id="rId32"/>
    <p:sldId id="285" r:id="rId33"/>
    <p:sldId id="286" r:id="rId34"/>
    <p:sldId id="267" r:id="rId35"/>
    <p:sldId id="268" r:id="rId36"/>
    <p:sldId id="399" r:id="rId37"/>
    <p:sldId id="329" r:id="rId38"/>
    <p:sldId id="328" r:id="rId39"/>
    <p:sldId id="393" r:id="rId40"/>
    <p:sldId id="312" r:id="rId41"/>
    <p:sldId id="318" r:id="rId42"/>
    <p:sldId id="357" r:id="rId43"/>
    <p:sldId id="348" r:id="rId44"/>
    <p:sldId id="347" r:id="rId45"/>
    <p:sldId id="283" r:id="rId46"/>
    <p:sldId id="313" r:id="rId47"/>
    <p:sldId id="319" r:id="rId48"/>
    <p:sldId id="320" r:id="rId49"/>
    <p:sldId id="321" r:id="rId50"/>
    <p:sldId id="322" r:id="rId51"/>
    <p:sldId id="323" r:id="rId52"/>
    <p:sldId id="314" r:id="rId53"/>
    <p:sldId id="324" r:id="rId54"/>
    <p:sldId id="335" r:id="rId55"/>
    <p:sldId id="336" r:id="rId56"/>
    <p:sldId id="337" r:id="rId57"/>
    <p:sldId id="315" r:id="rId58"/>
    <p:sldId id="339" r:id="rId59"/>
    <p:sldId id="338" r:id="rId60"/>
    <p:sldId id="340" r:id="rId61"/>
    <p:sldId id="341" r:id="rId62"/>
    <p:sldId id="342" r:id="rId63"/>
    <p:sldId id="317" r:id="rId64"/>
    <p:sldId id="290" r:id="rId65"/>
    <p:sldId id="292" r:id="rId66"/>
    <p:sldId id="294" r:id="rId67"/>
    <p:sldId id="297" r:id="rId68"/>
    <p:sldId id="293" r:id="rId69"/>
    <p:sldId id="298" r:id="rId70"/>
    <p:sldId id="291"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27" r:id="rId84"/>
    <p:sldId id="333" r:id="rId85"/>
    <p:sldId id="360" r:id="rId86"/>
    <p:sldId id="326" r:id="rId87"/>
    <p:sldId id="361" r:id="rId88"/>
    <p:sldId id="362" r:id="rId89"/>
    <p:sldId id="363" r:id="rId90"/>
    <p:sldId id="364" r:id="rId91"/>
    <p:sldId id="366" r:id="rId92"/>
    <p:sldId id="368" r:id="rId93"/>
    <p:sldId id="369" r:id="rId94"/>
    <p:sldId id="370" r:id="rId95"/>
    <p:sldId id="372" r:id="rId96"/>
    <p:sldId id="398" r:id="rId9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67" autoAdjust="0"/>
  </p:normalViewPr>
  <p:slideViewPr>
    <p:cSldViewPr>
      <p:cViewPr varScale="1">
        <p:scale>
          <a:sx n="70" d="100"/>
          <a:sy n="70" d="100"/>
        </p:scale>
        <p:origin x="-138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viewProps" Target="viewProps.xml"/><Relationship Id="rId98" Type="http://schemas.openxmlformats.org/officeDocument/2006/relationships/presProps" Target="presProps.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0" Type="http://schemas.openxmlformats.org/officeDocument/2006/relationships/tableStyles" Target="tableStyles.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Διαφάνεια τίτλου">
    <p:bg>
      <p:bgRef idx="1002">
        <a:schemeClr val="bg1"/>
      </p:bgRef>
    </p:bg>
    <p:spTree>
      <p:nvGrpSpPr>
        <p:cNvPr id="1" name=""/>
        <p:cNvGrpSpPr/>
        <p:nvPr/>
      </p:nvGrpSpPr>
      <p:grpSpPr>
        <a:xfrm>
          <a:off x="0" y="0"/>
          <a:ext cx="0" cy="0"/>
          <a:chOff x="0" y="0"/>
          <a:chExt cx="0" cy="0"/>
        </a:xfrm>
      </p:grpSpPr>
      <p:sp>
        <p:nvSpPr>
          <p:cNvPr id="8" name="Ορθογώνιο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Ευθεία γραμμή σύνδεσης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Τίτλος 11"/>
          <p:cNvSpPr>
            <a:spLocks noGrp="1"/>
          </p:cNvSpPr>
          <p:nvPr>
            <p:ph type="ctrTitle" hasCustomPrompt="1"/>
          </p:nvPr>
        </p:nvSpPr>
        <p:spPr>
          <a:xfrm>
            <a:off x="3366868" y="533400"/>
            <a:ext cx="5105400" cy="2868168"/>
          </a:xfrm>
        </p:spPr>
        <p:txBody>
          <a:bodyPr lIns="45720" tIns="0" rIns="45720">
            <a:noAutofit/>
          </a:bodyPr>
          <a:lstStyle>
            <a:lvl1pPr algn="r">
              <a:defRPr sz="4200" b="1"/>
            </a:lvl1pPr>
          </a:lstStyle>
          <a:p>
            <a:r>
              <a:rPr kumimoji="0" lang="el-GR" smtClean="0"/>
              <a:t>Στυλ κύριου τίτλου</a:t>
            </a:r>
            <a:endParaRPr kumimoji="0" lang="en-US"/>
          </a:p>
        </p:txBody>
      </p:sp>
      <p:sp>
        <p:nvSpPr>
          <p:cNvPr id="25" name="Υπότιτλος 24"/>
          <p:cNvSpPr>
            <a:spLocks noGrp="1"/>
          </p:cNvSpPr>
          <p:nvPr>
            <p:ph type="subTitle" idx="1" hasCustomPrompt="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1" name="Θέση ημερομηνίας 30"/>
          <p:cNvSpPr>
            <a:spLocks noGrp="1"/>
          </p:cNvSpPr>
          <p:nvPr>
            <p:ph type="dt" sz="half" idx="10"/>
          </p:nvPr>
        </p:nvSpPr>
        <p:spPr>
          <a:xfrm>
            <a:off x="5871224" y="6557946"/>
            <a:ext cx="2002464" cy="226902"/>
          </a:xfrm>
        </p:spPr>
        <p:txBody>
          <a:bodyPr/>
          <a:lstStyle>
            <a:lvl1pPr>
              <a:defRPr lang="en-US" smtClean="0">
                <a:solidFill>
                  <a:srgbClr val="FFFFFF"/>
                </a:solidFill>
              </a:defRPr>
            </a:lvl1pPr>
          </a:lstStyle>
          <a:p>
            <a:fld id="{543FE779-FAD3-4B75-8A11-A46F61403F82}" type="datetimeFigureOut">
              <a:rPr lang="el-GR" smtClean="0"/>
            </a:fld>
            <a:endParaRPr lang="el-GR" dirty="0"/>
          </a:p>
        </p:txBody>
      </p:sp>
      <p:sp>
        <p:nvSpPr>
          <p:cNvPr id="18" name="Θέση υποσέλιδου 17"/>
          <p:cNvSpPr>
            <a:spLocks noGrp="1"/>
          </p:cNvSpPr>
          <p:nvPr>
            <p:ph type="ftr" sz="quarter" idx="11"/>
          </p:nvPr>
        </p:nvSpPr>
        <p:spPr>
          <a:xfrm>
            <a:off x="2819400" y="6557946"/>
            <a:ext cx="2927722" cy="228600"/>
          </a:xfrm>
        </p:spPr>
        <p:txBody>
          <a:bodyPr/>
          <a:lstStyle>
            <a:lvl1pPr>
              <a:defRPr lang="en-US" dirty="0">
                <a:solidFill>
                  <a:srgbClr val="FFFFFF"/>
                </a:solidFill>
              </a:defRPr>
            </a:lvl1pPr>
          </a:lstStyle>
          <a:p>
            <a:endParaRPr lang="el-GR" dirty="0"/>
          </a:p>
        </p:txBody>
      </p:sp>
      <p:sp>
        <p:nvSpPr>
          <p:cNvPr id="29" name="Θέση αριθμού διαφάνειας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lstStyle>
          <a:p>
            <a:fld id="{A2116D83-F977-4513-9CEF-F9A26A739710}" type="slidenum">
              <a:rPr lang="el-GR" smtClean="0"/>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hasCustomPrompt="1"/>
          </p:nvPr>
        </p:nvSpPr>
        <p:spPr/>
        <p:txBody>
          <a:bodyPr vert="eaVert"/>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543FE779-FAD3-4B75-8A11-A46F61403F82}" type="datetimeFigureOut">
              <a:rPr lang="el-GR" smtClean="0"/>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A2116D83-F977-4513-9CEF-F9A26A739710}" type="slidenum">
              <a:rPr lang="el-GR" smtClean="0"/>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6553200" y="274955"/>
            <a:ext cx="1524000" cy="5851525"/>
          </a:xfrm>
        </p:spPr>
        <p:txBody>
          <a:bodyPr vert="eaVert" ancho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hasCustomPrompt="1"/>
          </p:nvPr>
        </p:nvSpPr>
        <p:spPr>
          <a:xfrm>
            <a:off x="457200" y="274642"/>
            <a:ext cx="6019800" cy="5851525"/>
          </a:xfrm>
        </p:spPr>
        <p:txBody>
          <a:bodyPr vert="eaVert"/>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a:xfrm>
            <a:off x="4242816" y="6557946"/>
            <a:ext cx="2002464" cy="226902"/>
          </a:xfrm>
        </p:spPr>
        <p:txBody>
          <a:bodyPr/>
          <a:lstStyle/>
          <a:p>
            <a:fld id="{543FE779-FAD3-4B75-8A11-A46F61403F82}" type="datetimeFigureOut">
              <a:rPr lang="el-GR" smtClean="0"/>
            </a:fld>
            <a:endParaRPr lang="el-GR" dirty="0"/>
          </a:p>
        </p:txBody>
      </p:sp>
      <p:sp>
        <p:nvSpPr>
          <p:cNvPr id="5" name="Θέση υποσέλιδου 4"/>
          <p:cNvSpPr>
            <a:spLocks noGrp="1"/>
          </p:cNvSpPr>
          <p:nvPr>
            <p:ph type="ftr" sz="quarter" idx="11"/>
          </p:nvPr>
        </p:nvSpPr>
        <p:spPr>
          <a:xfrm>
            <a:off x="457200" y="6556248"/>
            <a:ext cx="3657600" cy="228600"/>
          </a:xfrm>
        </p:spPr>
        <p:txBody>
          <a:bodyPr/>
          <a:lstStyle/>
          <a:p>
            <a:endParaRPr lang="el-GR" dirty="0"/>
          </a:p>
        </p:txBody>
      </p:sp>
      <p:sp>
        <p:nvSpPr>
          <p:cNvPr id="6" name="Θέση αριθμού διαφάνειας 5"/>
          <p:cNvSpPr>
            <a:spLocks noGrp="1"/>
          </p:cNvSpPr>
          <p:nvPr>
            <p:ph type="sldNum" sz="quarter" idx="12"/>
          </p:nvPr>
        </p:nvSpPr>
        <p:spPr>
          <a:xfrm>
            <a:off x="6254496" y="6553200"/>
            <a:ext cx="588336" cy="228600"/>
          </a:xfrm>
        </p:spPr>
        <p:txBody>
          <a:bodyPr/>
          <a:lstStyle>
            <a:lvl1pPr>
              <a:defRPr>
                <a:solidFill>
                  <a:schemeClr val="tx2"/>
                </a:solidFill>
              </a:defRPr>
            </a:lvl1pPr>
          </a:lstStyle>
          <a:p>
            <a:fld id="{A2116D83-F977-4513-9CEF-F9A26A739710}" type="slidenum">
              <a:rPr lang="el-GR" smtClean="0"/>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idx="1" hasCustomPrompt="1"/>
          </p:nvPr>
        </p:nvSpPr>
        <p:spPr/>
        <p:txBody>
          <a:bodyPr/>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543FE779-FAD3-4B75-8A11-A46F61403F82}" type="datetimeFigureOut">
              <a:rPr lang="el-GR" smtClean="0"/>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A2116D83-F977-4513-9CEF-F9A26A739710}" type="slidenum">
              <a:rPr lang="el-GR" smtClean="0"/>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066800" y="2821837"/>
            <a:ext cx="6255488" cy="1362075"/>
          </a:xfrm>
        </p:spPr>
        <p:txBody>
          <a:bodyPr tIns="0" anchor="t"/>
          <a:lstStyle>
            <a:lvl1pPr algn="r">
              <a:buNone/>
              <a:defRPr sz="4200" b="1" cap="all"/>
            </a:lvl1pPr>
          </a:lstStyle>
          <a:p>
            <a:r>
              <a:rPr kumimoji="0" lang="el-GR" smtClean="0"/>
              <a:t>Στυλ κύριου τίτλου</a:t>
            </a:r>
            <a:endParaRPr kumimoji="0" lang="en-US"/>
          </a:p>
        </p:txBody>
      </p:sp>
      <p:sp>
        <p:nvSpPr>
          <p:cNvPr id="3" name="Θέση κειμένου 2"/>
          <p:cNvSpPr>
            <a:spLocks noGrp="1"/>
          </p:cNvSpPr>
          <p:nvPr>
            <p:ph type="body" idx="1" hasCustomPrompt="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endParaRPr kumimoji="0" lang="el-GR" smtClean="0"/>
          </a:p>
        </p:txBody>
      </p:sp>
      <p:sp>
        <p:nvSpPr>
          <p:cNvPr id="4" name="Θέση ημερομηνίας 3"/>
          <p:cNvSpPr>
            <a:spLocks noGrp="1"/>
          </p:cNvSpPr>
          <p:nvPr>
            <p:ph type="dt" sz="half" idx="10"/>
          </p:nvPr>
        </p:nvSpPr>
        <p:spPr>
          <a:xfrm>
            <a:off x="4724238" y="6556810"/>
            <a:ext cx="2002464" cy="226902"/>
          </a:xfrm>
        </p:spPr>
        <p:txBody>
          <a:bodyPr bIns="0" anchor="b"/>
          <a:lstStyle>
            <a:lvl1pPr>
              <a:defRPr>
                <a:solidFill>
                  <a:schemeClr val="tx2"/>
                </a:solidFill>
              </a:defRPr>
            </a:lvl1pPr>
          </a:lstStyle>
          <a:p>
            <a:fld id="{543FE779-FAD3-4B75-8A11-A46F61403F82}" type="datetimeFigureOut">
              <a:rPr lang="el-GR" smtClean="0"/>
            </a:fld>
            <a:endParaRPr lang="el-GR" dirty="0"/>
          </a:p>
        </p:txBody>
      </p:sp>
      <p:sp>
        <p:nvSpPr>
          <p:cNvPr id="5" name="Θέση υποσέλιδου 4"/>
          <p:cNvSpPr>
            <a:spLocks noGrp="1"/>
          </p:cNvSpPr>
          <p:nvPr>
            <p:ph type="ftr" sz="quarter" idx="11"/>
          </p:nvPr>
        </p:nvSpPr>
        <p:spPr>
          <a:xfrm>
            <a:off x="1735358" y="6556810"/>
            <a:ext cx="2895600" cy="228600"/>
          </a:xfrm>
        </p:spPr>
        <p:txBody>
          <a:bodyPr bIns="0" anchor="b"/>
          <a:lstStyle>
            <a:lvl1pPr>
              <a:defRPr>
                <a:solidFill>
                  <a:schemeClr val="tx2"/>
                </a:solidFill>
              </a:defRPr>
            </a:lvl1pPr>
          </a:lstStyle>
          <a:p>
            <a:endParaRPr lang="el-GR" dirty="0"/>
          </a:p>
        </p:txBody>
      </p:sp>
      <p:sp>
        <p:nvSpPr>
          <p:cNvPr id="6" name="Θέση αριθμού διαφάνειας 5"/>
          <p:cNvSpPr>
            <a:spLocks noGrp="1"/>
          </p:cNvSpPr>
          <p:nvPr>
            <p:ph type="sldNum" sz="quarter" idx="12"/>
          </p:nvPr>
        </p:nvSpPr>
        <p:spPr>
          <a:xfrm>
            <a:off x="6733952" y="6555112"/>
            <a:ext cx="588336" cy="228600"/>
          </a:xfrm>
        </p:spPr>
        <p:txBody>
          <a:bodyPr/>
          <a:lstStyle/>
          <a:p>
            <a:fld id="{A2116D83-F977-4513-9CEF-F9A26A739710}" type="slidenum">
              <a:rPr lang="el-GR" smtClean="0"/>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457200" y="320040"/>
            <a:ext cx="7242048" cy="1143000"/>
          </a:xfrm>
        </p:spPr>
        <p:txBody>
          <a:bodyPr/>
          <a:lstStyle/>
          <a:p>
            <a:r>
              <a:rPr kumimoji="0" lang="el-GR" smtClean="0"/>
              <a:t>Στυλ κύριου τίτλου</a:t>
            </a:r>
            <a:endParaRPr kumimoji="0" lang="en-US"/>
          </a:p>
        </p:txBody>
      </p:sp>
      <p:sp>
        <p:nvSpPr>
          <p:cNvPr id="3" name="Θέση περιεχομένου 2"/>
          <p:cNvSpPr>
            <a:spLocks noGrp="1"/>
          </p:cNvSpPr>
          <p:nvPr>
            <p:ph sz="half" idx="1" hasCustomPrompt="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hasCustomPrompt="1"/>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543FE779-FAD3-4B75-8A11-A46F61403F82}" type="datetimeFigureOut">
              <a:rPr lang="el-GR" smtClean="0"/>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A2116D83-F977-4513-9CEF-F9A26A739710}" type="slidenum">
              <a:rPr lang="el-GR" smtClean="0"/>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457200" y="320040"/>
            <a:ext cx="7242048" cy="1143000"/>
          </a:xfrm>
        </p:spPr>
        <p:txBody>
          <a:bodyPr anchor="b"/>
          <a:lstStyle>
            <a:lvl1pPr>
              <a:defRPr/>
            </a:lvl1pPr>
          </a:lstStyle>
          <a:p>
            <a:r>
              <a:rPr kumimoji="0" lang="el-GR" smtClean="0"/>
              <a:t>Στυλ κύριου τίτλου</a:t>
            </a:r>
            <a:endParaRPr kumimoji="0" lang="en-US"/>
          </a:p>
        </p:txBody>
      </p:sp>
      <p:sp>
        <p:nvSpPr>
          <p:cNvPr id="3" name="Θέση κειμένου 2"/>
          <p:cNvSpPr>
            <a:spLocks noGrp="1"/>
          </p:cNvSpPr>
          <p:nvPr>
            <p:ph type="body" idx="1" hasCustomPrompt="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endParaRPr kumimoji="0" lang="el-GR" smtClean="0"/>
          </a:p>
        </p:txBody>
      </p:sp>
      <p:sp>
        <p:nvSpPr>
          <p:cNvPr id="4" name="Θέση κειμένου 3"/>
          <p:cNvSpPr>
            <a:spLocks noGrp="1"/>
          </p:cNvSpPr>
          <p:nvPr>
            <p:ph type="body" sz="half" idx="3" hasCustomPrompt="1"/>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endParaRPr kumimoji="0" lang="el-GR" smtClean="0"/>
          </a:p>
        </p:txBody>
      </p:sp>
      <p:sp>
        <p:nvSpPr>
          <p:cNvPr id="5" name="Θέση περιεχομένου 4"/>
          <p:cNvSpPr>
            <a:spLocks noGrp="1"/>
          </p:cNvSpPr>
          <p:nvPr>
            <p:ph sz="quarter" idx="2" hasCustomPrompt="1"/>
          </p:nvPr>
        </p:nvSpPr>
        <p:spPr>
          <a:xfrm>
            <a:off x="457200"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hasCustomPrompt="1"/>
          </p:nvPr>
        </p:nvSpPr>
        <p:spPr>
          <a:xfrm>
            <a:off x="4178808"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0"/>
          </p:nvPr>
        </p:nvSpPr>
        <p:spPr/>
        <p:txBody>
          <a:bodyPr/>
          <a:lstStyle/>
          <a:p>
            <a:fld id="{543FE779-FAD3-4B75-8A11-A46F61403F82}" type="datetimeFigureOut">
              <a:rPr lang="el-GR" smtClean="0"/>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A2116D83-F977-4513-9CEF-F9A26A739710}" type="slidenum">
              <a:rPr lang="el-GR" smtClean="0"/>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457200" y="320040"/>
            <a:ext cx="7242048" cy="1143000"/>
          </a:xfrm>
        </p:spPr>
        <p:txBody>
          <a:body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543FE779-FAD3-4B75-8A11-A46F61403F82}" type="datetimeFigureOut">
              <a:rPr lang="el-GR" smtClean="0"/>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A2116D83-F977-4513-9CEF-F9A26A739710}" type="slidenum">
              <a:rPr lang="el-GR" smtClean="0"/>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solidFill>
                  <a:schemeClr val="tx2"/>
                </a:solidFill>
              </a:defRPr>
            </a:lvl1pPr>
          </a:lstStyle>
          <a:p>
            <a:fld id="{543FE779-FAD3-4B75-8A11-A46F61403F82}" type="datetimeFigureOut">
              <a:rPr lang="el-GR" smtClean="0"/>
            </a:fld>
            <a:endParaRPr lang="el-GR" dirty="0"/>
          </a:p>
        </p:txBody>
      </p:sp>
      <p:sp>
        <p:nvSpPr>
          <p:cNvPr id="3" name="Θέση υποσέλιδου 2"/>
          <p:cNvSpPr>
            <a:spLocks noGrp="1"/>
          </p:cNvSpPr>
          <p:nvPr>
            <p:ph type="ftr" sz="quarter" idx="11"/>
          </p:nvPr>
        </p:nvSpPr>
        <p:spPr/>
        <p:txBody>
          <a:bodyPr/>
          <a:lstStyle>
            <a:lvl1pPr>
              <a:defRPr>
                <a:solidFill>
                  <a:schemeClr val="tx2"/>
                </a:solidFill>
              </a:defRPr>
            </a:lvl1pPr>
          </a:lstStyle>
          <a:p>
            <a:endParaRPr lang="el-GR" dirty="0"/>
          </a:p>
        </p:txBody>
      </p:sp>
      <p:sp>
        <p:nvSpPr>
          <p:cNvPr id="4" name="Θέση αριθμού διαφάνειας 3"/>
          <p:cNvSpPr>
            <a:spLocks noGrp="1"/>
          </p:cNvSpPr>
          <p:nvPr>
            <p:ph type="sldNum" sz="quarter" idx="12"/>
          </p:nvPr>
        </p:nvSpPr>
        <p:spPr/>
        <p:txBody>
          <a:bodyPr/>
          <a:lstStyle/>
          <a:p>
            <a:fld id="{A2116D83-F977-4513-9CEF-F9A26A739710}" type="slidenum">
              <a:rPr lang="el-GR" smtClean="0"/>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457200" y="228600"/>
            <a:ext cx="5897880" cy="1173480"/>
          </a:xfrm>
        </p:spPr>
        <p:txBody>
          <a:bodyPr wrap="square" anchor="b"/>
          <a:lstStyle>
            <a:lvl1pPr algn="l">
              <a:buNone/>
              <a:defRPr lang="en-US" sz="2400" baseline="0" smtClean="0"/>
            </a:lvl1pPr>
          </a:lstStyle>
          <a:p>
            <a:r>
              <a:rPr kumimoji="0" lang="el-GR" smtClean="0"/>
              <a:t>Στυλ κύριου τίτλου</a:t>
            </a:r>
            <a:endParaRPr kumimoji="0" lang="en-US"/>
          </a:p>
        </p:txBody>
      </p:sp>
      <p:sp>
        <p:nvSpPr>
          <p:cNvPr id="3" name="Θέση κειμένου 2"/>
          <p:cNvSpPr>
            <a:spLocks noGrp="1"/>
          </p:cNvSpPr>
          <p:nvPr>
            <p:ph type="body" idx="2" hasCustomPrompt="1"/>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endParaRPr kumimoji="0" lang="el-GR" smtClean="0"/>
          </a:p>
        </p:txBody>
      </p:sp>
      <p:sp>
        <p:nvSpPr>
          <p:cNvPr id="4" name="Θέση περιεχομένου 3"/>
          <p:cNvSpPr>
            <a:spLocks noGrp="1"/>
          </p:cNvSpPr>
          <p:nvPr>
            <p:ph sz="half" idx="1" hasCustomPrompt="1"/>
          </p:nvPr>
        </p:nvSpPr>
        <p:spPr>
          <a:xfrm>
            <a:off x="457200" y="2133600"/>
            <a:ext cx="7239000" cy="4371752"/>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Στυλ υποδείγματος κειμένου</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543FE779-FAD3-4B75-8A11-A46F61403F82}" type="datetimeFigureOut">
              <a:rPr lang="el-GR" smtClean="0"/>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A2116D83-F977-4513-9CEF-F9A26A739710}" type="slidenum">
              <a:rPr lang="el-GR" smtClean="0"/>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Εικόνα με λεζάντα">
    <p:bg>
      <p:bgRef idx="1002">
        <a:schemeClr val="bg2"/>
      </p:bgRef>
    </p:bg>
    <p:spTree>
      <p:nvGrpSpPr>
        <p:cNvPr id="1" name=""/>
        <p:cNvGrpSpPr/>
        <p:nvPr/>
      </p:nvGrpSpPr>
      <p:grpSpPr>
        <a:xfrm>
          <a:off x="0" y="0"/>
          <a:ext cx="0" cy="0"/>
          <a:chOff x="0" y="0"/>
          <a:chExt cx="0" cy="0"/>
        </a:xfrm>
      </p:grpSpPr>
      <p:sp>
        <p:nvSpPr>
          <p:cNvPr id="8" name="Ορθογώνιο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Ορθογώνιο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Τίτλος 1"/>
          <p:cNvSpPr>
            <a:spLocks noGrp="1"/>
          </p:cNvSpPr>
          <p:nvPr>
            <p:ph type="title" hasCustomPrompt="1"/>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lstStyle>
          <a:p>
            <a:r>
              <a:rPr kumimoji="0" lang="el-GR" smtClean="0"/>
              <a:t>Στυλ κύριου τίτλου</a:t>
            </a:r>
            <a:endParaRPr kumimoji="0" lang="en-US" dirty="0"/>
          </a:p>
        </p:txBody>
      </p:sp>
      <p:sp>
        <p:nvSpPr>
          <p:cNvPr id="4" name="Θέση κειμένου 3"/>
          <p:cNvSpPr>
            <a:spLocks noGrp="1"/>
          </p:cNvSpPr>
          <p:nvPr>
            <p:ph type="body" sz="half" idx="2" hasCustomPrompt="1"/>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lstStyle>
          <a:p>
            <a:pPr marL="0" marR="0" lvl="0" indent="0" algn="l" defTabSz="0" rtl="0" eaLnBrk="1" fontAlgn="auto" latinLnBrk="0" hangingPunct="1">
              <a:lnSpc>
                <a:spcPct val="100000"/>
              </a:lnSpc>
              <a:spcBef>
                <a:spcPts val="0"/>
              </a:spcBef>
              <a:spcAft>
                <a:spcPts val="0"/>
              </a:spcAft>
              <a:buClr>
                <a:schemeClr val="tx2"/>
              </a:buClr>
              <a:buSzPct val="73000"/>
              <a:buFontTx/>
              <a:buNone/>
              <a:defRPr/>
            </a:pPr>
            <a:r>
              <a:rPr kumimoji="0" lang="el-GR" smtClean="0"/>
              <a:t>Στυλ υποδείγματος κειμένου</a:t>
            </a:r>
            <a:endParaRPr kumimoji="0" lang="el-GR" smtClean="0"/>
          </a:p>
        </p:txBody>
      </p:sp>
      <p:sp>
        <p:nvSpPr>
          <p:cNvPr id="5" name="Θέση ημερομηνίας 4"/>
          <p:cNvSpPr>
            <a:spLocks noGrp="1"/>
          </p:cNvSpPr>
          <p:nvPr>
            <p:ph type="dt" sz="half" idx="10"/>
          </p:nvPr>
        </p:nvSpPr>
        <p:spPr/>
        <p:txBody>
          <a:bodyPr/>
          <a:lstStyle/>
          <a:p>
            <a:fld id="{543FE779-FAD3-4B75-8A11-A46F61403F82}" type="datetimeFigureOut">
              <a:rPr lang="el-GR" smtClean="0"/>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A2116D83-F977-4513-9CEF-F9A26A739710}" type="slidenum">
              <a:rPr lang="el-GR" smtClean="0"/>
            </a:fld>
            <a:endParaRPr lang="el-GR" dirty="0"/>
          </a:p>
        </p:txBody>
      </p:sp>
      <p:sp>
        <p:nvSpPr>
          <p:cNvPr id="10" name="Θέση εικόνας 9"/>
          <p:cNvSpPr>
            <a:spLocks noGrp="1"/>
          </p:cNvSpPr>
          <p:nvPr>
            <p:ph type="pic" idx="1" hasCustomPrompt="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Ορθογώνιο 8"/>
          <p:cNvSpPr/>
          <p:nvPr/>
        </p:nvSpPr>
        <p:spPr>
          <a:xfrm flipH="1">
            <a:off x="8153400" y="0"/>
            <a:ext cx="990600" cy="6858000"/>
          </a:xfrm>
          <a:prstGeom prst="rect">
            <a:avLst/>
          </a:prstGeom>
          <a:blipFill>
            <a:blip r:embed="rId1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Θέση τίτλου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l-GR" smtClean="0"/>
              <a:t>Στυλ κύριου τίτλου</a:t>
            </a:r>
            <a:endParaRPr kumimoji="0" lang="en-US"/>
          </a:p>
        </p:txBody>
      </p:sp>
      <p:sp>
        <p:nvSpPr>
          <p:cNvPr id="31" name="Θέση κειμένου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l-GR" smtClean="0"/>
              <a:t>Στυλ υποδείγματος κειμένου</a:t>
            </a:r>
            <a:endParaRPr kumimoji="0" lang="el-GR" smtClean="0"/>
          </a:p>
          <a:p>
            <a:pPr lvl="1" eaLnBrk="1" latinLnBrk="0" hangingPunct="1"/>
            <a:r>
              <a:rPr kumimoji="0" lang="el-GR" smtClean="0"/>
              <a:t>Δεύτερου επιπέδου</a:t>
            </a:r>
            <a:endParaRPr kumimoji="0" lang="el-GR" smtClean="0"/>
          </a:p>
          <a:p>
            <a:pPr lvl="2" eaLnBrk="1" latinLnBrk="0" hangingPunct="1"/>
            <a:r>
              <a:rPr kumimoji="0" lang="el-GR" smtClean="0"/>
              <a:t>Τρίτου επιπέδου</a:t>
            </a:r>
            <a:endParaRPr kumimoji="0" lang="el-GR" smtClean="0"/>
          </a:p>
          <a:p>
            <a:pPr lvl="3" eaLnBrk="1" latinLnBrk="0" hangingPunct="1"/>
            <a:r>
              <a:rPr kumimoji="0" lang="el-GR" smtClean="0"/>
              <a:t>Τέταρτου επιπέδου</a:t>
            </a:r>
            <a:endParaRPr kumimoji="0" lang="el-GR" smtClean="0"/>
          </a:p>
          <a:p>
            <a:pPr lvl="4" eaLnBrk="1" latinLnBrk="0" hangingPunct="1"/>
            <a:r>
              <a:rPr kumimoji="0" lang="el-GR" smtClean="0"/>
              <a:t>Πέμπτου επιπέδου</a:t>
            </a:r>
            <a:endParaRPr kumimoji="0" lang="en-US"/>
          </a:p>
        </p:txBody>
      </p:sp>
      <p:sp>
        <p:nvSpPr>
          <p:cNvPr id="27" name="Θέση ημερομηνίας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lstStyle>
          <a:p>
            <a:fld id="{543FE779-FAD3-4B75-8A11-A46F61403F82}" type="datetimeFigureOut">
              <a:rPr lang="el-GR" smtClean="0"/>
            </a:fld>
            <a:endParaRPr lang="el-GR" dirty="0"/>
          </a:p>
        </p:txBody>
      </p:sp>
      <p:sp>
        <p:nvSpPr>
          <p:cNvPr id="4" name="Θέση υποσέλιδου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lstStyle>
          <a:p>
            <a:endParaRPr lang="el-GR" dirty="0"/>
          </a:p>
        </p:txBody>
      </p:sp>
      <p:sp>
        <p:nvSpPr>
          <p:cNvPr id="16" name="Θέση αριθμού διαφάνειας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lstStyle>
          <a:p>
            <a:fld id="{A2116D83-F977-4513-9CEF-F9A26A739710}" type="slidenum">
              <a:rPr lang="el-GR" smtClean="0"/>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p:titleStyle>
    <p:bodyStyle>
      <a:lvl1pPr marL="274320" indent="-274320" algn="l" rtl="0" eaLnBrk="1" latinLnBrk="0" hangingPunct="1">
        <a:spcBef>
          <a:spcPts val="600"/>
        </a:spcBef>
        <a:buClr>
          <a:schemeClr val="tx2"/>
        </a:buClr>
        <a:buSzPct val="73000"/>
        <a:buFont typeface="Wingdings 2" panose="05020102010507070707"/>
        <a:buChar char=""/>
        <a:defRPr kumimoji="0" sz="2600" kern="1200" baseline="0">
          <a:solidFill>
            <a:schemeClr val="tx1"/>
          </a:solidFill>
          <a:latin typeface="+mn-lt"/>
          <a:ea typeface="+mn-ea"/>
          <a:cs typeface="+mn-cs"/>
        </a:defRPr>
      </a:lvl1pPr>
      <a:lvl2pPr marL="521335" indent="-228600" algn="l" rtl="0" eaLnBrk="1" latinLnBrk="0" hangingPunct="1">
        <a:spcBef>
          <a:spcPts val="500"/>
        </a:spcBef>
        <a:buClr>
          <a:schemeClr val="accent4"/>
        </a:buClr>
        <a:buSzPct val="80000"/>
        <a:buFont typeface="Wingdings 2" panose="05020102010507070707"/>
        <a:buChar char=""/>
        <a:defRPr kumimoji="0" sz="2300" kern="1200">
          <a:solidFill>
            <a:schemeClr val="tx1">
              <a:tint val="85000"/>
            </a:schemeClr>
          </a:solidFill>
          <a:latin typeface="+mn-lt"/>
          <a:ea typeface="+mn-ea"/>
          <a:cs typeface="+mn-cs"/>
        </a:defRPr>
      </a:lvl2pPr>
      <a:lvl3pPr marL="758825" indent="-228600" algn="l" rtl="0" eaLnBrk="1" latinLnBrk="0" hangingPunct="1">
        <a:spcBef>
          <a:spcPts val="400"/>
        </a:spcBef>
        <a:buClr>
          <a:schemeClr val="accent4"/>
        </a:buClr>
        <a:buSzPct val="60000"/>
        <a:buFont typeface="Wingdings" panose="05000000000000000000"/>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panose="05020102010507070707"/>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panose="05000000000000000000"/>
        <a:buChar char=""/>
        <a:defRPr kumimoji="0" sz="1800" kern="1200">
          <a:solidFill>
            <a:schemeClr val="tx1"/>
          </a:solidFill>
          <a:latin typeface="+mn-lt"/>
          <a:ea typeface="+mn-ea"/>
          <a:cs typeface="+mn-cs"/>
        </a:defRPr>
      </a:lvl5pPr>
      <a:lvl6pPr marL="1471930" indent="-182880" algn="l" rtl="0" eaLnBrk="1" latinLnBrk="0" hangingPunct="1">
        <a:spcBef>
          <a:spcPts val="400"/>
        </a:spcBef>
        <a:buClr>
          <a:schemeClr val="accent4"/>
        </a:buClr>
        <a:buSzPct val="80000"/>
        <a:buFont typeface="Wingdings 2" panose="05020102010507070707"/>
        <a:buChar char=""/>
        <a:defRPr kumimoji="0" sz="1800" kern="1200">
          <a:solidFill>
            <a:schemeClr val="tx1">
              <a:tint val="85000"/>
            </a:schemeClr>
          </a:solidFill>
          <a:latin typeface="+mn-lt"/>
          <a:ea typeface="+mn-ea"/>
          <a:cs typeface="+mn-cs"/>
        </a:defRPr>
      </a:lvl6pPr>
      <a:lvl7pPr marL="1673225" indent="-182880" algn="l" rtl="0" eaLnBrk="1" latinLnBrk="0" hangingPunct="1">
        <a:spcBef>
          <a:spcPct val="20000"/>
        </a:spcBef>
        <a:buClr>
          <a:schemeClr val="accent4"/>
        </a:buClr>
        <a:buSzPct val="80000"/>
        <a:buFont typeface="Wingdings 2" panose="05020102010507070707"/>
        <a:buChar char=""/>
        <a:defRPr kumimoji="0" sz="1600" kern="1200" baseline="0">
          <a:solidFill>
            <a:schemeClr val="tx1"/>
          </a:solidFill>
          <a:latin typeface="+mn-lt"/>
          <a:ea typeface="+mn-ea"/>
          <a:cs typeface="+mn-cs"/>
        </a:defRPr>
      </a:lvl7pPr>
      <a:lvl8pPr marL="1847215"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panose="05000000000000000000"/>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1.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1.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jpe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8.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8.jpe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42910" y="1500174"/>
            <a:ext cx="7772400" cy="4071966"/>
          </a:xfrm>
        </p:spPr>
        <p:txBody>
          <a:bodyPr>
            <a:normAutofit/>
          </a:bodyPr>
          <a:lstStyle/>
          <a:p>
            <a:r>
              <a:rPr lang="en-US" b="1" dirty="0" smtClean="0">
                <a:latin typeface="Arial" panose="020B0604020202020204" pitchFamily="34" charset="0"/>
                <a:cs typeface="Arial" panose="020B0604020202020204" pitchFamily="34" charset="0"/>
              </a:rPr>
              <a:t>Peabody Developmental Motor Scales</a:t>
            </a:r>
            <a:r>
              <a:rPr lang="el-GR" b="1"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(PDMS-2)-</a:t>
            </a:r>
            <a:r>
              <a:rPr lang="en-US" dirty="0" smtClean="0">
                <a:latin typeface="Arial" panose="020B0604020202020204" pitchFamily="34" charset="0"/>
                <a:cs typeface="Arial" panose="020B0604020202020204" pitchFamily="34" charset="0"/>
              </a:rPr>
              <a:t>2</a:t>
            </a:r>
            <a:r>
              <a:rPr lang="en-US" baseline="30000" dirty="0" smtClean="0">
                <a:latin typeface="Arial" panose="020B0604020202020204" pitchFamily="34" charset="0"/>
                <a:cs typeface="Arial" panose="020B0604020202020204" pitchFamily="34" charset="0"/>
              </a:rPr>
              <a:t>nd</a:t>
            </a:r>
            <a:r>
              <a:rPr lang="en-US" dirty="0" smtClean="0">
                <a:latin typeface="Arial" panose="020B0604020202020204" pitchFamily="34" charset="0"/>
                <a:cs typeface="Arial" panose="020B0604020202020204" pitchFamily="34" charset="0"/>
              </a:rPr>
              <a:t> Edition</a:t>
            </a:r>
            <a:br>
              <a:rPr lang="en-US"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(Folio and Fewell,2000).</a:t>
            </a:r>
            <a:br>
              <a:rPr lang="el-GR" sz="4000" dirty="0" smtClean="0">
                <a:latin typeface="Arial" panose="020B0604020202020204" pitchFamily="34" charset="0"/>
                <a:cs typeface="Arial" panose="020B0604020202020204" pitchFamily="34" charset="0"/>
              </a:rPr>
            </a:br>
            <a:r>
              <a:rPr lang="el-GR" b="1" dirty="0" smtClean="0">
                <a:latin typeface="Arial" panose="020B0604020202020204" pitchFamily="34" charset="0"/>
                <a:ea typeface="Calibri" panose="020F0502020204030204" pitchFamily="4" charset="0"/>
                <a:cs typeface="Arial" panose="020B0604020202020204" pitchFamily="34" charset="0"/>
              </a:rPr>
              <a:t> </a:t>
            </a:r>
            <a:br>
              <a:rPr lang="en-US" dirty="0" smtClean="0">
                <a:latin typeface="Comic Sans MS" panose="030F0702030302020204" pitchFamily="66" charset="0"/>
              </a:rPr>
            </a:br>
            <a:endParaRPr lang="el-GR" dirty="0">
              <a:latin typeface="Comic Sans MS" panose="030F0702030302020204" pitchFamily="66" charset="0"/>
            </a:endParaRPr>
          </a:p>
        </p:txBody>
      </p:sp>
      <p:sp>
        <p:nvSpPr>
          <p:cNvPr id="3" name="2 - Υπότιτλος"/>
          <p:cNvSpPr>
            <a:spLocks noGrp="1"/>
          </p:cNvSpPr>
          <p:nvPr>
            <p:ph type="subTitle" idx="1"/>
          </p:nvPr>
        </p:nvSpPr>
        <p:spPr>
          <a:xfrm>
            <a:off x="642910" y="5357826"/>
            <a:ext cx="8001056" cy="757246"/>
          </a:xfrm>
        </p:spPr>
        <p:txBody>
          <a:bodyPr/>
          <a:lstStyle/>
          <a:p>
            <a:r>
              <a:rPr lang="el-GR" dirty="0" smtClean="0">
                <a:solidFill>
                  <a:schemeClr val="tx1"/>
                </a:solidFill>
                <a:latin typeface="Times New Roman" panose="02020603050405020304" pitchFamily="18" charset="0"/>
                <a:cs typeface="Times New Roman" panose="02020603050405020304" pitchFamily="18" charset="0"/>
              </a:rPr>
              <a:t>Χριστοδουλάκη Ιωάννα &amp; Τσιφοπανοπούλου Ζωή</a:t>
            </a:r>
            <a:endParaRPr lang="en-US" dirty="0" smtClean="0">
              <a:solidFill>
                <a:schemeClr val="tx1"/>
              </a:solidFill>
              <a:latin typeface="Times New Roman" panose="02020603050405020304" pitchFamily="18" charset="0"/>
              <a:cs typeface="Times New Roman" panose="02020603050405020304" pitchFamily="18" charset="0"/>
            </a:endParaRPr>
          </a:p>
        </p:txBody>
      </p:sp>
      <p:graphicFrame>
        <p:nvGraphicFramePr>
          <p:cNvPr id="1026" name="Object 5"/>
          <p:cNvGraphicFramePr>
            <a:graphicFrameLocks noChangeAspect="1"/>
          </p:cNvGraphicFramePr>
          <p:nvPr/>
        </p:nvGraphicFramePr>
        <p:xfrm>
          <a:off x="428596" y="357166"/>
          <a:ext cx="706438" cy="1104900"/>
        </p:xfrm>
        <a:graphic>
          <a:graphicData uri="http://schemas.openxmlformats.org/presentationml/2006/ole">
            <mc:AlternateContent xmlns:mc="http://schemas.openxmlformats.org/markup-compatibility/2006">
              <mc:Choice xmlns:v="urn:schemas-microsoft-com:vml" Requires="v">
                <p:oleObj spid="_x0000_s1096" name="Εικόνα" r:id="rId1" imgW="522605" imgH="820420" progId="Word.Picture.8">
                  <p:embed/>
                </p:oleObj>
              </mc:Choice>
              <mc:Fallback>
                <p:oleObj name="Εικόνα" r:id="rId1" imgW="522605" imgH="820420" progId="Word.Picture.8">
                  <p:embed/>
                  <p:pic>
                    <p:nvPicPr>
                      <p:cNvPr id="0" name="Objec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6" y="357166"/>
                        <a:ext cx="706438"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6"/>
          <p:cNvSpPr>
            <a:spLocks noChangeArrowheads="1"/>
          </p:cNvSpPr>
          <p:nvPr/>
        </p:nvSpPr>
        <p:spPr bwMode="auto">
          <a:xfrm>
            <a:off x="1071538" y="500042"/>
            <a:ext cx="7848600" cy="915988"/>
          </a:xfrm>
          <a:prstGeom prst="rect">
            <a:avLst/>
          </a:prstGeom>
          <a:noFill/>
          <a:ln w="9525">
            <a:noFill/>
            <a:miter lim="800000"/>
          </a:ln>
        </p:spPr>
        <p:txBody>
          <a:bodyPr anchor="ctr">
            <a:spAutoFit/>
          </a:bodyPr>
          <a:lstStyle/>
          <a:p>
            <a:pPr algn="ctr" eaLnBrk="1" hangingPunct="1">
              <a:defRPr/>
            </a:pPr>
            <a:r>
              <a:rPr lang="el-GR" sz="1800" b="1" dirty="0">
                <a:effectLst>
                  <a:outerShdw blurRad="38100" dist="38100" dir="2700000" algn="tl">
                    <a:srgbClr val="000000">
                      <a:alpha val="43137"/>
                    </a:srgbClr>
                  </a:outerShdw>
                </a:effectLst>
                <a:latin typeface="Times New Roman" panose="02020603050405020304" pitchFamily="18" charset="0"/>
              </a:rPr>
              <a:t>ΕΘΝΙΚΟ ΚΑΙ ΚΑΠΟΔΙΣΤΡΙΑΚΟ ΠΑΝΕΠΙΣΤΗΜΙΟ ΑΘΗΝΩΝ</a:t>
            </a:r>
            <a:endParaRPr lang="el-GR" sz="1800" b="1" dirty="0">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el-GR" sz="1800" b="1" dirty="0">
                <a:effectLst>
                  <a:outerShdw blurRad="38100" dist="38100" dir="2700000" algn="tl">
                    <a:srgbClr val="000000">
                      <a:alpha val="43137"/>
                    </a:srgbClr>
                  </a:outerShdw>
                </a:effectLst>
                <a:latin typeface="Times New Roman" panose="02020603050405020304" pitchFamily="18" charset="0"/>
              </a:rPr>
              <a:t>ΣΧΟΛΗ ΕΠΙΣΤΗΜΗΣ ΦΥΣΙΚΗΣ ΑΓΩΓΗΣ ΚΑΙ ΑΘΛΗΤΙΣΜΟΥ</a:t>
            </a:r>
            <a:endParaRPr lang="en-US" sz="1800" b="1" dirty="0">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el-GR" sz="1800" b="1" dirty="0">
                <a:effectLst>
                  <a:outerShdw blurRad="38100" dist="38100" dir="2700000" algn="tl">
                    <a:srgbClr val="000000">
                      <a:alpha val="43137"/>
                    </a:srgbClr>
                  </a:outerShdw>
                </a:effectLst>
                <a:latin typeface="Times New Roman" panose="02020603050405020304" pitchFamily="18" charset="0"/>
              </a:rPr>
              <a:t>Πρόγραμμα Μεταπτυχιακών Σπουδών </a:t>
            </a:r>
            <a:r>
              <a:rPr lang="el-GR" sz="1800" b="1" i="1" dirty="0">
                <a:effectLst>
                  <a:outerShdw blurRad="38100" dist="38100" dir="2700000" algn="tl">
                    <a:srgbClr val="000000">
                      <a:alpha val="43137"/>
                    </a:srgbClr>
                  </a:outerShdw>
                </a:effectLst>
                <a:latin typeface="Times New Roman" panose="02020603050405020304" pitchFamily="18" charset="0"/>
              </a:rPr>
              <a:t>«Φυσική Αγωγή &amp; Αθλητισμός»</a:t>
            </a:r>
            <a:r>
              <a:rPr lang="el-GR" sz="1800" b="1" dirty="0">
                <a:effectLst>
                  <a:outerShdw blurRad="38100" dist="38100" dir="2700000" algn="tl">
                    <a:srgbClr val="000000">
                      <a:alpha val="43137"/>
                    </a:srgbClr>
                  </a:outerShdw>
                </a:effectLst>
                <a:latin typeface="Times New Roman" panose="02020603050405020304" pitchFamily="18" charset="0"/>
              </a:rPr>
              <a:t> </a:t>
            </a:r>
            <a:endParaRPr lang="el-GR" sz="1800" b="1" dirty="0">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76672"/>
            <a:ext cx="7239000" cy="626328"/>
          </a:xfrm>
        </p:spPr>
        <p:txBody>
          <a:bodyPr>
            <a:normAutofit/>
          </a:bodyPr>
          <a:lstStyle/>
          <a:p>
            <a:pPr algn="ctr"/>
            <a:r>
              <a:rPr lang="el-GR" sz="3200" b="1" dirty="0" smtClean="0">
                <a:solidFill>
                  <a:schemeClr val="accent5">
                    <a:lumMod val="50000"/>
                  </a:schemeClr>
                </a:solidFill>
                <a:latin typeface="Arial" panose="020B0604020202020204" pitchFamily="34" charset="0"/>
                <a:cs typeface="Arial" panose="020B0604020202020204" pitchFamily="34" charset="0"/>
              </a:rPr>
              <a:t>ΓΕΝΙΚΑ ΣΤΟΙΧΕΙΑ</a:t>
            </a:r>
            <a:endParaRPr lang="el-GR" sz="3200" b="1"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4018" y="1412776"/>
            <a:ext cx="8096374" cy="4824535"/>
          </a:xfrm>
        </p:spPr>
        <p:txBody>
          <a:bodyPr>
            <a:normAutofit/>
          </a:bodyPr>
          <a:lstStyle/>
          <a:p>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dirty="0" smtClean="0">
                <a:latin typeface="Arial" panose="020B0604020202020204" pitchFamily="34" charset="0"/>
                <a:cs typeface="Arial" panose="020B0604020202020204" pitchFamily="34" charset="0"/>
              </a:rPr>
              <a:t>Πληθώρα ερευνών χρησιμοποιούν την κλίμακα </a:t>
            </a:r>
            <a:r>
              <a:rPr lang="en-US" sz="2400" dirty="0" smtClean="0">
                <a:latin typeface="Arial" panose="020B0604020202020204" pitchFamily="34" charset="0"/>
                <a:cs typeface="Arial" panose="020B0604020202020204" pitchFamily="34" charset="0"/>
              </a:rPr>
              <a:t>Peabody Development Motor Scales</a:t>
            </a:r>
            <a:r>
              <a:rPr lang="el-G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PDMS</a:t>
            </a:r>
            <a:r>
              <a:rPr lang="el-GR" sz="2400" dirty="0" smtClean="0">
                <a:latin typeface="Arial" panose="020B0604020202020204" pitchFamily="34" charset="0"/>
                <a:cs typeface="Arial" panose="020B0604020202020204" pitchFamily="34" charset="0"/>
              </a:rPr>
              <a:t>) (2</a:t>
            </a:r>
            <a:r>
              <a:rPr lang="en-US" sz="2400" baseline="30000" dirty="0" err="1" smtClean="0">
                <a:latin typeface="Arial" panose="020B0604020202020204" pitchFamily="34" charset="0"/>
                <a:cs typeface="Arial" panose="020B0604020202020204" pitchFamily="34" charset="0"/>
              </a:rPr>
              <a:t>nd</a:t>
            </a:r>
            <a:r>
              <a:rPr lang="en-US" sz="2400" dirty="0" smtClean="0">
                <a:latin typeface="Arial" panose="020B0604020202020204" pitchFamily="34" charset="0"/>
                <a:cs typeface="Arial" panose="020B0604020202020204" pitchFamily="34" charset="0"/>
              </a:rPr>
              <a:t> edition</a:t>
            </a:r>
            <a:r>
              <a:rPr lang="el-GR" sz="2400" dirty="0" smtClean="0">
                <a:latin typeface="Arial" panose="020B0604020202020204" pitchFamily="34" charset="0"/>
                <a:cs typeface="Arial" panose="020B0604020202020204" pitchFamily="34" charset="0"/>
              </a:rPr>
              <a:t>) </a:t>
            </a:r>
            <a:r>
              <a:rPr lang="el-GR" sz="2000" dirty="0" smtClean="0">
                <a:solidFill>
                  <a:schemeClr val="accent5">
                    <a:lumMod val="50000"/>
                  </a:schemeClr>
                </a:solidFill>
                <a:latin typeface="Arial" panose="020B0604020202020204" pitchFamily="34" charset="0"/>
                <a:cs typeface="Arial" panose="020B0604020202020204" pitchFamily="34" charset="0"/>
              </a:rPr>
              <a:t>(</a:t>
            </a:r>
            <a:r>
              <a:rPr lang="en-US" sz="2000" dirty="0" smtClean="0">
                <a:solidFill>
                  <a:schemeClr val="accent5">
                    <a:lumMod val="50000"/>
                  </a:schemeClr>
                </a:solidFill>
                <a:latin typeface="Arial" panose="020B0604020202020204" pitchFamily="34" charset="0"/>
                <a:cs typeface="Arial" panose="020B0604020202020204" pitchFamily="34" charset="0"/>
              </a:rPr>
              <a:t>Folio</a:t>
            </a:r>
            <a:r>
              <a:rPr lang="el-GR" sz="2000" dirty="0" smtClean="0">
                <a:solidFill>
                  <a:schemeClr val="accent5">
                    <a:lumMod val="50000"/>
                  </a:schemeClr>
                </a:solidFill>
                <a:latin typeface="Arial" panose="020B0604020202020204" pitchFamily="34" charset="0"/>
                <a:cs typeface="Arial" panose="020B0604020202020204" pitchFamily="34" charset="0"/>
              </a:rPr>
              <a:t> &amp; </a:t>
            </a:r>
            <a:r>
              <a:rPr lang="en-US" sz="2000" dirty="0" smtClean="0">
                <a:solidFill>
                  <a:schemeClr val="accent5">
                    <a:lumMod val="50000"/>
                  </a:schemeClr>
                </a:solidFill>
                <a:latin typeface="Arial" panose="020B0604020202020204" pitchFamily="34" charset="0"/>
                <a:cs typeface="Arial" panose="020B0604020202020204" pitchFamily="34" charset="0"/>
              </a:rPr>
              <a:t>Fewell</a:t>
            </a:r>
            <a:r>
              <a:rPr lang="el-GR" sz="2000" dirty="0" smtClean="0">
                <a:solidFill>
                  <a:schemeClr val="accent5">
                    <a:lumMod val="50000"/>
                  </a:schemeClr>
                </a:solidFill>
                <a:latin typeface="Arial" panose="020B0604020202020204" pitchFamily="34" charset="0"/>
                <a:cs typeface="Arial" panose="020B0604020202020204" pitchFamily="34" charset="0"/>
              </a:rPr>
              <a:t>,2000) </a:t>
            </a:r>
            <a:r>
              <a:rPr lang="el-GR" sz="2400" dirty="0" smtClean="0">
                <a:latin typeface="Arial" panose="020B0604020202020204" pitchFamily="34" charset="0"/>
                <a:cs typeface="Arial" panose="020B0604020202020204" pitchFamily="34" charset="0"/>
              </a:rPr>
              <a:t>για την αξιολόγηση της κινητικής ανάπτυξης παιδιών</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σε διάφορες</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χώρες.</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2400" dirty="0">
              <a:latin typeface="Arial" panose="020B0604020202020204" pitchFamily="34" charset="0"/>
              <a:cs typeface="Arial" panose="020B0604020202020204" pitchFamily="34" charset="0"/>
            </a:endParaRPr>
          </a:p>
          <a:p>
            <a:pPr marL="0" indent="0" algn="r">
              <a:buNone/>
            </a:pPr>
            <a:r>
              <a:rPr lang="el-GR" sz="1800" dirty="0" smtClean="0">
                <a:latin typeface="Arial" panose="020B0604020202020204" pitchFamily="34" charset="0"/>
                <a:cs typeface="Arial" panose="020B0604020202020204" pitchFamily="34" charset="0"/>
              </a:rPr>
              <a:t> </a:t>
            </a:r>
            <a:endParaRPr lang="el-GR" sz="1800" dirty="0" smtClean="0">
              <a:latin typeface="Arial" panose="020B0604020202020204" pitchFamily="34" charset="0"/>
              <a:cs typeface="Arial" panose="020B0604020202020204" pitchFamily="34" charset="0"/>
            </a:endParaRPr>
          </a:p>
          <a:p>
            <a:pPr marL="0" indent="0" algn="r">
              <a:buNone/>
            </a:pPr>
            <a:r>
              <a:rPr lang="el-GR" sz="1800" dirty="0" smtClean="0">
                <a:solidFill>
                  <a:schemeClr val="accent5">
                    <a:lumMod val="50000"/>
                  </a:schemeClr>
                </a:solidFill>
                <a:latin typeface="Arial" panose="020B0604020202020204" pitchFamily="34" charset="0"/>
                <a:cs typeface="Arial" panose="020B0604020202020204" pitchFamily="34" charset="0"/>
              </a:rPr>
              <a:t>(</a:t>
            </a:r>
            <a:r>
              <a:rPr lang="en-US" sz="1800" dirty="0" smtClean="0">
                <a:solidFill>
                  <a:schemeClr val="accent5">
                    <a:lumMod val="50000"/>
                  </a:schemeClr>
                </a:solidFill>
                <a:latin typeface="Arial" panose="020B0604020202020204" pitchFamily="34" charset="0"/>
                <a:cs typeface="Arial" panose="020B0604020202020204" pitchFamily="34" charset="0"/>
              </a:rPr>
              <a:t>Cuesta</a:t>
            </a:r>
            <a:r>
              <a:rPr lang="el-GR" sz="1800" dirty="0" smtClean="0">
                <a:solidFill>
                  <a:schemeClr val="accent5">
                    <a:lumMod val="50000"/>
                  </a:schemeClr>
                </a:solidFill>
                <a:latin typeface="Arial" panose="020B0604020202020204" pitchFamily="34" charset="0"/>
                <a:cs typeface="Arial" panose="020B0604020202020204" pitchFamily="34" charset="0"/>
              </a:rPr>
              <a:t>, </a:t>
            </a:r>
            <a:r>
              <a:rPr lang="en-US" sz="1800" dirty="0" smtClean="0">
                <a:solidFill>
                  <a:schemeClr val="accent5">
                    <a:lumMod val="50000"/>
                  </a:schemeClr>
                </a:solidFill>
                <a:latin typeface="Arial" panose="020B0604020202020204" pitchFamily="34" charset="0"/>
                <a:cs typeface="Arial" panose="020B0604020202020204" pitchFamily="34" charset="0"/>
              </a:rPr>
              <a:t>Belmonte</a:t>
            </a:r>
            <a:r>
              <a:rPr lang="el-GR" sz="1800" dirty="0" smtClean="0">
                <a:solidFill>
                  <a:schemeClr val="accent5">
                    <a:lumMod val="50000"/>
                  </a:schemeClr>
                </a:solidFill>
                <a:latin typeface="Arial" panose="020B0604020202020204" pitchFamily="34" charset="0"/>
                <a:cs typeface="Arial" panose="020B0604020202020204" pitchFamily="34" charset="0"/>
              </a:rPr>
              <a:t>, </a:t>
            </a:r>
            <a:r>
              <a:rPr lang="en-US" sz="1800" dirty="0" err="1" smtClean="0">
                <a:solidFill>
                  <a:schemeClr val="accent5">
                    <a:lumMod val="50000"/>
                  </a:schemeClr>
                </a:solidFill>
                <a:latin typeface="Arial" panose="020B0604020202020204" pitchFamily="34" charset="0"/>
                <a:cs typeface="Arial" panose="020B0604020202020204" pitchFamily="34" charset="0"/>
              </a:rPr>
              <a:t>Castellano</a:t>
            </a:r>
            <a:r>
              <a:rPr lang="en-US" sz="1800" dirty="0" smtClean="0">
                <a:solidFill>
                  <a:schemeClr val="accent5">
                    <a:lumMod val="50000"/>
                  </a:schemeClr>
                </a:solidFill>
                <a:latin typeface="Arial" panose="020B0604020202020204" pitchFamily="34" charset="0"/>
                <a:cs typeface="Arial" panose="020B0604020202020204" pitchFamily="34" charset="0"/>
              </a:rPr>
              <a:t> </a:t>
            </a:r>
            <a:r>
              <a:rPr lang="el-GR" sz="1800" dirty="0" smtClean="0">
                <a:solidFill>
                  <a:schemeClr val="accent5">
                    <a:lumMod val="50000"/>
                  </a:schemeClr>
                </a:solidFill>
                <a:latin typeface="Arial" panose="020B0604020202020204" pitchFamily="34" charset="0"/>
                <a:cs typeface="Arial" panose="020B0604020202020204" pitchFamily="34" charset="0"/>
              </a:rPr>
              <a:t>&amp; </a:t>
            </a:r>
            <a:r>
              <a:rPr lang="en-US" sz="1800" dirty="0" smtClean="0">
                <a:solidFill>
                  <a:schemeClr val="accent5">
                    <a:lumMod val="50000"/>
                  </a:schemeClr>
                </a:solidFill>
                <a:latin typeface="Arial" panose="020B0604020202020204" pitchFamily="34" charset="0"/>
                <a:cs typeface="Arial" panose="020B0604020202020204" pitchFamily="34" charset="0"/>
              </a:rPr>
              <a:t>Martinez </a:t>
            </a:r>
            <a:r>
              <a:rPr lang="el-GR" sz="1800" dirty="0" smtClean="0">
                <a:solidFill>
                  <a:schemeClr val="accent5">
                    <a:lumMod val="50000"/>
                  </a:schemeClr>
                </a:solidFill>
                <a:latin typeface="Arial" panose="020B0604020202020204" pitchFamily="34" charset="0"/>
                <a:cs typeface="Arial" panose="020B0604020202020204" pitchFamily="34" charset="0"/>
              </a:rPr>
              <a:t>2016 ; </a:t>
            </a:r>
            <a:r>
              <a:rPr lang="en-US" sz="1800" dirty="0" smtClean="0">
                <a:solidFill>
                  <a:schemeClr val="accent5">
                    <a:lumMod val="50000"/>
                  </a:schemeClr>
                </a:solidFill>
                <a:latin typeface="Arial" panose="020B0604020202020204" pitchFamily="34" charset="0"/>
                <a:cs typeface="Arial" panose="020B0604020202020204" pitchFamily="34" charset="0"/>
              </a:rPr>
              <a:t>Lin</a:t>
            </a:r>
            <a:r>
              <a:rPr lang="el-GR" sz="1800" dirty="0" smtClean="0">
                <a:solidFill>
                  <a:schemeClr val="accent5">
                    <a:lumMod val="50000"/>
                  </a:schemeClr>
                </a:solidFill>
                <a:latin typeface="Arial" panose="020B0604020202020204" pitchFamily="34" charset="0"/>
                <a:cs typeface="Arial" panose="020B0604020202020204" pitchFamily="34" charset="0"/>
              </a:rPr>
              <a:t>, </a:t>
            </a:r>
            <a:r>
              <a:rPr lang="en-US" sz="1800" dirty="0" err="1" smtClean="0">
                <a:solidFill>
                  <a:schemeClr val="accent5">
                    <a:lumMod val="50000"/>
                  </a:schemeClr>
                </a:solidFill>
                <a:latin typeface="Arial" panose="020B0604020202020204" pitchFamily="34" charset="0"/>
                <a:cs typeface="Arial" panose="020B0604020202020204" pitchFamily="34" charset="0"/>
              </a:rPr>
              <a:t>Cherng</a:t>
            </a:r>
            <a:r>
              <a:rPr lang="el-GR" sz="1800" dirty="0" smtClean="0">
                <a:solidFill>
                  <a:schemeClr val="accent5">
                    <a:lumMod val="50000"/>
                  </a:schemeClr>
                </a:solidFill>
                <a:latin typeface="Arial" panose="020B0604020202020204" pitchFamily="34" charset="0"/>
                <a:cs typeface="Arial" panose="020B0604020202020204" pitchFamily="34" charset="0"/>
              </a:rPr>
              <a:t>, </a:t>
            </a:r>
            <a:r>
              <a:rPr lang="en-US" sz="1800" dirty="0" smtClean="0">
                <a:solidFill>
                  <a:schemeClr val="accent5">
                    <a:lumMod val="50000"/>
                  </a:schemeClr>
                </a:solidFill>
                <a:latin typeface="Arial" panose="020B0604020202020204" pitchFamily="34" charset="0"/>
                <a:cs typeface="Arial" panose="020B0604020202020204" pitchFamily="34" charset="0"/>
              </a:rPr>
              <a:t>Chen</a:t>
            </a:r>
            <a:r>
              <a:rPr lang="el-GR" sz="1800" dirty="0" smtClean="0">
                <a:solidFill>
                  <a:schemeClr val="accent5">
                    <a:lumMod val="50000"/>
                  </a:schemeClr>
                </a:solidFill>
                <a:latin typeface="Arial" panose="020B0604020202020204" pitchFamily="34" charset="0"/>
                <a:cs typeface="Arial" panose="020B0604020202020204" pitchFamily="34" charset="0"/>
              </a:rPr>
              <a:t>, </a:t>
            </a:r>
            <a:r>
              <a:rPr lang="en-US" sz="1800" dirty="0" smtClean="0">
                <a:solidFill>
                  <a:schemeClr val="accent5">
                    <a:lumMod val="50000"/>
                  </a:schemeClr>
                </a:solidFill>
                <a:latin typeface="Arial" panose="020B0604020202020204" pitchFamily="34" charset="0"/>
                <a:cs typeface="Arial" panose="020B0604020202020204" pitchFamily="34" charset="0"/>
              </a:rPr>
              <a:t>Chen </a:t>
            </a:r>
            <a:r>
              <a:rPr lang="el-GR" sz="1800" dirty="0" smtClean="0">
                <a:solidFill>
                  <a:schemeClr val="accent5">
                    <a:lumMod val="50000"/>
                  </a:schemeClr>
                </a:solidFill>
                <a:latin typeface="Arial" panose="020B0604020202020204" pitchFamily="34" charset="0"/>
                <a:cs typeface="Arial" panose="020B0604020202020204" pitchFamily="34" charset="0"/>
              </a:rPr>
              <a:t>&amp; </a:t>
            </a:r>
            <a:r>
              <a:rPr lang="en-US" sz="1800" dirty="0" smtClean="0">
                <a:solidFill>
                  <a:schemeClr val="accent5">
                    <a:lumMod val="50000"/>
                  </a:schemeClr>
                </a:solidFill>
                <a:latin typeface="Arial" panose="020B0604020202020204" pitchFamily="34" charset="0"/>
                <a:cs typeface="Arial" panose="020B0604020202020204" pitchFamily="34" charset="0"/>
              </a:rPr>
              <a:t>Yang</a:t>
            </a:r>
            <a:r>
              <a:rPr lang="el-GR" sz="1800" dirty="0" smtClean="0">
                <a:solidFill>
                  <a:schemeClr val="accent5">
                    <a:lumMod val="50000"/>
                  </a:schemeClr>
                </a:solidFill>
                <a:latin typeface="Arial" panose="020B0604020202020204" pitchFamily="34" charset="0"/>
                <a:cs typeface="Arial" panose="020B0604020202020204" pitchFamily="34" charset="0"/>
              </a:rPr>
              <a:t>, 2015; </a:t>
            </a:r>
            <a:r>
              <a:rPr lang="en-US" sz="1800" dirty="0" err="1" smtClean="0">
                <a:solidFill>
                  <a:schemeClr val="accent5">
                    <a:lumMod val="50000"/>
                  </a:schemeClr>
                </a:solidFill>
                <a:latin typeface="Arial" panose="020B0604020202020204" pitchFamily="34" charset="0"/>
                <a:cs typeface="Arial" panose="020B0604020202020204" pitchFamily="34" charset="0"/>
              </a:rPr>
              <a:t>Saraiva</a:t>
            </a:r>
            <a:r>
              <a:rPr lang="el-GR" sz="1800" dirty="0" smtClean="0">
                <a:solidFill>
                  <a:schemeClr val="accent5">
                    <a:lumMod val="50000"/>
                  </a:schemeClr>
                </a:solidFill>
                <a:latin typeface="Arial" panose="020B0604020202020204" pitchFamily="34" charset="0"/>
                <a:cs typeface="Arial" panose="020B0604020202020204" pitchFamily="34" charset="0"/>
              </a:rPr>
              <a:t>, </a:t>
            </a:r>
            <a:r>
              <a:rPr lang="en-US" sz="1800" dirty="0" err="1" smtClean="0">
                <a:solidFill>
                  <a:schemeClr val="accent5">
                    <a:lumMod val="50000"/>
                  </a:schemeClr>
                </a:solidFill>
                <a:latin typeface="Arial" panose="020B0604020202020204" pitchFamily="34" charset="0"/>
                <a:cs typeface="Arial" panose="020B0604020202020204" pitchFamily="34" charset="0"/>
              </a:rPr>
              <a:t>Rodrigues</a:t>
            </a:r>
            <a:r>
              <a:rPr lang="el-GR" sz="1800" dirty="0" smtClean="0">
                <a:solidFill>
                  <a:schemeClr val="accent5">
                    <a:lumMod val="50000"/>
                  </a:schemeClr>
                </a:solidFill>
                <a:latin typeface="Arial" panose="020B0604020202020204" pitchFamily="34" charset="0"/>
                <a:cs typeface="Arial" panose="020B0604020202020204" pitchFamily="34" charset="0"/>
              </a:rPr>
              <a:t>, </a:t>
            </a:r>
            <a:r>
              <a:rPr lang="en-US" sz="1800" dirty="0" err="1" smtClean="0">
                <a:solidFill>
                  <a:schemeClr val="accent5">
                    <a:lumMod val="50000"/>
                  </a:schemeClr>
                </a:solidFill>
                <a:latin typeface="Arial" panose="020B0604020202020204" pitchFamily="34" charset="0"/>
                <a:cs typeface="Arial" panose="020B0604020202020204" pitchFamily="34" charset="0"/>
              </a:rPr>
              <a:t>Cordovil</a:t>
            </a:r>
            <a:r>
              <a:rPr lang="en-US" sz="1800" dirty="0" smtClean="0">
                <a:solidFill>
                  <a:schemeClr val="accent5">
                    <a:lumMod val="50000"/>
                  </a:schemeClr>
                </a:solidFill>
                <a:latin typeface="Arial" panose="020B0604020202020204" pitchFamily="34" charset="0"/>
                <a:cs typeface="Arial" panose="020B0604020202020204" pitchFamily="34" charset="0"/>
              </a:rPr>
              <a:t> </a:t>
            </a:r>
            <a:r>
              <a:rPr lang="el-GR" sz="1800" dirty="0" smtClean="0">
                <a:solidFill>
                  <a:schemeClr val="accent5">
                    <a:lumMod val="50000"/>
                  </a:schemeClr>
                </a:solidFill>
                <a:latin typeface="Arial" panose="020B0604020202020204" pitchFamily="34" charset="0"/>
                <a:cs typeface="Arial" panose="020B0604020202020204" pitchFamily="34" charset="0"/>
              </a:rPr>
              <a:t>&amp; </a:t>
            </a:r>
            <a:r>
              <a:rPr lang="en-US" sz="1800" dirty="0" err="1" smtClean="0">
                <a:solidFill>
                  <a:schemeClr val="accent5">
                    <a:lumMod val="50000"/>
                  </a:schemeClr>
                </a:solidFill>
                <a:latin typeface="Arial" panose="020B0604020202020204" pitchFamily="34" charset="0"/>
                <a:cs typeface="Arial" panose="020B0604020202020204" pitchFamily="34" charset="0"/>
              </a:rPr>
              <a:t>Barreiros</a:t>
            </a:r>
            <a:r>
              <a:rPr lang="el-GR" sz="1800" dirty="0" smtClean="0">
                <a:solidFill>
                  <a:schemeClr val="accent5">
                    <a:lumMod val="50000"/>
                  </a:schemeClr>
                </a:solidFill>
                <a:latin typeface="Arial" panose="020B0604020202020204" pitchFamily="34" charset="0"/>
                <a:cs typeface="Arial" panose="020B0604020202020204" pitchFamily="34" charset="0"/>
              </a:rPr>
              <a:t> 2013)</a:t>
            </a:r>
            <a:endParaRPr lang="el-GR" sz="1800"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188640"/>
            <a:ext cx="7958688" cy="6408712"/>
          </a:xfrm>
        </p:spPr>
        <p:txBody>
          <a:bodyPr>
            <a:noAutofit/>
          </a:bodyPr>
          <a:lstStyle/>
          <a:p>
            <a:pPr>
              <a:buNone/>
            </a:pPr>
            <a:r>
              <a:rPr lang="el-GR" sz="1800" dirty="0" smtClean="0">
                <a:latin typeface="Arial" panose="020B0604020202020204" pitchFamily="34" charset="0"/>
                <a:cs typeface="Arial" panose="020B0604020202020204" pitchFamily="34" charset="0"/>
              </a:rPr>
              <a:t>Οι </a:t>
            </a:r>
            <a:r>
              <a:rPr lang="en-US" sz="1800" dirty="0" err="1" smtClean="0">
                <a:latin typeface="Arial" panose="020B0604020202020204" pitchFamily="34" charset="0"/>
                <a:cs typeface="Arial" panose="020B0604020202020204" pitchFamily="34" charset="0"/>
              </a:rPr>
              <a:t>Saraiva</a:t>
            </a:r>
            <a:r>
              <a:rPr lang="el-GR"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Rodrigues</a:t>
            </a:r>
            <a:r>
              <a:rPr lang="el-GR"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Cordovil</a:t>
            </a:r>
            <a:r>
              <a:rPr lang="el-GR" sz="1800" dirty="0" smtClean="0">
                <a:latin typeface="Arial" panose="020B0604020202020204" pitchFamily="34" charset="0"/>
                <a:cs typeface="Arial" panose="020B0604020202020204" pitchFamily="34" charset="0"/>
              </a:rPr>
              <a:t> &amp; </a:t>
            </a:r>
            <a:r>
              <a:rPr lang="en-US" sz="1800" dirty="0" err="1" smtClean="0">
                <a:latin typeface="Arial" panose="020B0604020202020204" pitchFamily="34" charset="0"/>
                <a:cs typeface="Arial" panose="020B0604020202020204" pitchFamily="34" charset="0"/>
              </a:rPr>
              <a:t>Barreiros</a:t>
            </a:r>
            <a:r>
              <a:rPr lang="el-GR" sz="1800" dirty="0" smtClean="0">
                <a:latin typeface="Arial" panose="020B0604020202020204" pitchFamily="34" charset="0"/>
                <a:cs typeface="Arial" panose="020B0604020202020204" pitchFamily="34" charset="0"/>
              </a:rPr>
              <a:t> (2013) εξέτασαν </a:t>
            </a:r>
            <a:r>
              <a:rPr lang="el-GR" sz="1800" dirty="0">
                <a:latin typeface="Arial" panose="020B0604020202020204" pitchFamily="34" charset="0"/>
                <a:cs typeface="Arial" panose="020B0604020202020204" pitchFamily="34" charset="0"/>
              </a:rPr>
              <a:t>την επίδραση της ηλικίας, του φύλου και των σωματομετρικών χαρακτηριστικών στην κινητική απόδοση.</a:t>
            </a:r>
            <a:endParaRPr lang="el-GR" sz="1800" dirty="0">
              <a:latin typeface="Arial" panose="020B0604020202020204" pitchFamily="34" charset="0"/>
              <a:cs typeface="Arial" panose="020B0604020202020204" pitchFamily="34" charset="0"/>
            </a:endParaRPr>
          </a:p>
          <a:p>
            <a:pPr>
              <a:buNone/>
            </a:pPr>
            <a:endParaRPr lang="el-GR" sz="1800" dirty="0">
              <a:latin typeface="Arial" panose="020B0604020202020204" pitchFamily="34" charset="0"/>
              <a:cs typeface="Arial" panose="020B0604020202020204" pitchFamily="34" charset="0"/>
            </a:endParaRPr>
          </a:p>
          <a:p>
            <a:pPr>
              <a:buNone/>
            </a:pPr>
            <a:r>
              <a:rPr lang="el-GR" sz="1800" dirty="0" smtClean="0">
                <a:latin typeface="Arial" panose="020B0604020202020204" pitchFamily="34" charset="0"/>
                <a:cs typeface="Arial" panose="020B0604020202020204" pitchFamily="34" charset="0"/>
              </a:rPr>
              <a:t>Ν=367 παιδιά (172 αγόρια και 195 κορίτσια), ηλικίας 3-5 ετών</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PDMS</a:t>
            </a:r>
            <a:r>
              <a:rPr lang="el-GR" sz="1800" dirty="0" smtClean="0">
                <a:latin typeface="Arial" panose="020B0604020202020204" pitchFamily="34" charset="0"/>
                <a:cs typeface="Arial" panose="020B0604020202020204" pitchFamily="34" charset="0"/>
              </a:rPr>
              <a:t>-2</a:t>
            </a:r>
            <a:endParaRPr lang="el-GR" sz="1800" dirty="0" smtClean="0">
              <a:latin typeface="Arial" panose="020B0604020202020204" pitchFamily="34" charset="0"/>
              <a:cs typeface="Arial" panose="020B0604020202020204" pitchFamily="34" charset="0"/>
            </a:endParaRPr>
          </a:p>
          <a:p>
            <a:endParaRPr lang="el-GR" sz="1800" dirty="0" smtClean="0">
              <a:latin typeface="Arial" panose="020B0604020202020204" pitchFamily="34" charset="0"/>
              <a:cs typeface="Arial" panose="020B0604020202020204" pitchFamily="34" charset="0"/>
            </a:endParaRPr>
          </a:p>
          <a:p>
            <a:pPr>
              <a:buNone/>
            </a:pPr>
            <a:r>
              <a:rPr lang="el-GR" sz="1800" dirty="0" smtClean="0">
                <a:latin typeface="Arial" panose="020B0604020202020204" pitchFamily="34" charset="0"/>
                <a:cs typeface="Arial" panose="020B0604020202020204" pitchFamily="34" charset="0"/>
              </a:rPr>
              <a:t>    	Διερευνήθηκε </a:t>
            </a:r>
            <a:r>
              <a:rPr lang="el-GR" sz="1800" dirty="0">
                <a:latin typeface="Arial" panose="020B0604020202020204" pitchFamily="34" charset="0"/>
                <a:cs typeface="Arial" panose="020B0604020202020204" pitchFamily="34" charset="0"/>
              </a:rPr>
              <a:t>η σχέση μεταξύ των υποκατηγοριών της κινητικής </a:t>
            </a:r>
            <a:r>
              <a:rPr lang="el-GR" sz="1800" dirty="0" smtClean="0">
                <a:latin typeface="Arial" panose="020B0604020202020204" pitchFamily="34" charset="0"/>
                <a:cs typeface="Arial" panose="020B0604020202020204" pitchFamily="34" charset="0"/>
              </a:rPr>
              <a:t>ανάπτυξης και </a:t>
            </a:r>
            <a:r>
              <a:rPr lang="el-GR" sz="1800" dirty="0">
                <a:latin typeface="Arial" panose="020B0604020202020204" pitchFamily="34" charset="0"/>
                <a:cs typeface="Arial" panose="020B0604020202020204" pitchFamily="34" charset="0"/>
              </a:rPr>
              <a:t>των ερευνητικών υποθέσεων</a:t>
            </a:r>
            <a:endParaRPr lang="el-GR" sz="1800" dirty="0">
              <a:latin typeface="Arial" panose="020B0604020202020204" pitchFamily="34" charset="0"/>
              <a:cs typeface="Arial" panose="020B0604020202020204" pitchFamily="34" charset="0"/>
            </a:endParaRPr>
          </a:p>
          <a:p>
            <a:pPr>
              <a:buNone/>
            </a:pPr>
            <a:endParaRPr lang="en-US" sz="1800" dirty="0" smtClean="0">
              <a:latin typeface="Arial" panose="020B0604020202020204" pitchFamily="34" charset="0"/>
              <a:cs typeface="Arial" panose="020B0604020202020204" pitchFamily="34" charset="0"/>
            </a:endParaRPr>
          </a:p>
          <a:p>
            <a:r>
              <a:rPr lang="el-GR" sz="1800" dirty="0" smtClean="0">
                <a:latin typeface="Arial" panose="020B0604020202020204" pitchFamily="34" charset="0"/>
                <a:cs typeface="Arial" panose="020B0604020202020204" pitchFamily="34" charset="0"/>
              </a:rPr>
              <a:t>Παράγοντα πρόβλεψης για την κινητική τους </a:t>
            </a:r>
            <a:r>
              <a:rPr lang="el-GR" sz="1800" dirty="0">
                <a:latin typeface="Arial" panose="020B0604020202020204" pitchFamily="34" charset="0"/>
                <a:cs typeface="Arial" panose="020B0604020202020204" pitchFamily="34" charset="0"/>
              </a:rPr>
              <a:t>απόδοση </a:t>
            </a:r>
            <a:r>
              <a:rPr lang="el-GR" sz="1800" dirty="0" smtClean="0">
                <a:latin typeface="Arial" panose="020B0604020202020204" pitchFamily="34" charset="0"/>
                <a:cs typeface="Arial" panose="020B0604020202020204" pitchFamily="34" charset="0"/>
              </a:rPr>
              <a:t>          </a:t>
            </a:r>
            <a:endParaRPr lang="el-GR" sz="1800" dirty="0" smtClean="0">
              <a:latin typeface="Arial" panose="020B0604020202020204" pitchFamily="34" charset="0"/>
              <a:cs typeface="Arial" panose="020B0604020202020204" pitchFamily="34" charset="0"/>
            </a:endParaRPr>
          </a:p>
          <a:p>
            <a:pPr marL="0" indent="0">
              <a:buNone/>
            </a:pPr>
            <a:r>
              <a:rPr lang="el-GR" sz="1800" dirty="0">
                <a:latin typeface="Arial" panose="020B0604020202020204" pitchFamily="34" charset="0"/>
                <a:cs typeface="Arial" panose="020B0604020202020204" pitchFamily="34" charset="0"/>
              </a:rPr>
              <a:t> </a:t>
            </a:r>
            <a:r>
              <a:rPr lang="el-GR" sz="1800" dirty="0" smtClean="0">
                <a:latin typeface="Arial" panose="020B0604020202020204" pitchFamily="34" charset="0"/>
                <a:cs typeface="Arial" panose="020B0604020202020204" pitchFamily="34" charset="0"/>
              </a:rPr>
              <a:t>        το </a:t>
            </a:r>
            <a:r>
              <a:rPr lang="el-GR" sz="1800" dirty="0">
                <a:latin typeface="Arial" panose="020B0604020202020204" pitchFamily="34" charset="0"/>
                <a:cs typeface="Arial" panose="020B0604020202020204" pitchFamily="34" charset="0"/>
              </a:rPr>
              <a:t>φύλο, η ηλικία, το ύψος και ο ΔΜΣ </a:t>
            </a:r>
            <a:endParaRPr lang="el-GR"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pPr marL="0" indent="0">
              <a:buNone/>
            </a:pPr>
            <a:r>
              <a:rPr lang="el-GR" sz="1800" dirty="0" smtClean="0">
                <a:latin typeface="Arial" panose="020B0604020202020204" pitchFamily="34" charset="0"/>
                <a:cs typeface="Arial" panose="020B0604020202020204" pitchFamily="34" charset="0"/>
              </a:rPr>
              <a:t>Τα αποτελέσματα έδειξαν ότι</a:t>
            </a:r>
            <a:r>
              <a:rPr lang="en-US" sz="1800" dirty="0" smtClean="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t>
            </a:r>
            <a:r>
              <a:rPr lang="el-GR"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t>
            </a:r>
            <a:r>
              <a:rPr lang="el-GR" sz="1800" dirty="0" smtClean="0">
                <a:latin typeface="Arial" panose="020B0604020202020204" pitchFamily="34" charset="0"/>
                <a:cs typeface="Arial" panose="020B0604020202020204" pitchFamily="34" charset="0"/>
              </a:rPr>
              <a:t>η ηλικία σε μήνες και το φύλο ξεχώρισαν ως κύριος δείκτης πρόβλεψης και η σχέση μεταξύ της κινητικής απόδοσης και επιλεγμένων βιολογικών παραγόντων ποικίλουν αναφορικά με την ηλικία και την κατηγορία των κινητικών δοκιμασιών.</a:t>
            </a:r>
            <a:endParaRPr lang="el-GR" sz="1800" dirty="0" smtClean="0">
              <a:latin typeface="Arial" panose="020B0604020202020204" pitchFamily="34" charset="0"/>
              <a:cs typeface="Arial" panose="020B0604020202020204" pitchFamily="34" charset="0"/>
            </a:endParaRPr>
          </a:p>
          <a:p>
            <a:endParaRPr lang="el-GR" sz="1800" dirty="0" smtClean="0">
              <a:latin typeface="Arial" panose="020B0604020202020204" pitchFamily="34" charset="0"/>
              <a:cs typeface="Arial" panose="020B0604020202020204" pitchFamily="34" charset="0"/>
            </a:endParaRPr>
          </a:p>
          <a:p>
            <a:pPr algn="r">
              <a:buNone/>
            </a:pPr>
            <a:endParaRPr lang="el-GR" sz="1800" dirty="0">
              <a:latin typeface="Arial" panose="020B0604020202020204" pitchFamily="34" charset="0"/>
              <a:cs typeface="Arial" panose="020B0604020202020204" pitchFamily="34" charset="0"/>
            </a:endParaRPr>
          </a:p>
        </p:txBody>
      </p:sp>
      <p:sp>
        <p:nvSpPr>
          <p:cNvPr id="2" name="Δεξιό βέλος 1"/>
          <p:cNvSpPr/>
          <p:nvPr/>
        </p:nvSpPr>
        <p:spPr>
          <a:xfrm>
            <a:off x="395536" y="3892942"/>
            <a:ext cx="385192"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Γωνιακή σύνδεση 4"/>
          <p:cNvCxnSpPr/>
          <p:nvPr/>
        </p:nvCxnSpPr>
        <p:spPr>
          <a:xfrm>
            <a:off x="323528" y="4869160"/>
            <a:ext cx="457200" cy="2880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20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714348" y="428604"/>
            <a:ext cx="7458052" cy="6215106"/>
          </a:xfrm>
        </p:spPr>
        <p:txBody>
          <a:bodyPr>
            <a:noAutofit/>
          </a:bodyPr>
          <a:lstStyle/>
          <a:p>
            <a:pPr>
              <a:buNone/>
            </a:pPr>
            <a:r>
              <a:rPr lang="el-GR" sz="1800" dirty="0" smtClean="0">
                <a:latin typeface="Arial" panose="020B0604020202020204" pitchFamily="34" charset="0"/>
                <a:cs typeface="Arial" panose="020B0604020202020204" pitchFamily="34" charset="0"/>
              </a:rPr>
              <a:t>Οι </a:t>
            </a:r>
            <a:r>
              <a:rPr lang="en-US" sz="1800" dirty="0" err="1" smtClean="0">
                <a:latin typeface="Arial" panose="020B0604020202020204" pitchFamily="34" charset="0"/>
                <a:cs typeface="Arial" panose="020B0604020202020204" pitchFamily="34" charset="0"/>
              </a:rPr>
              <a:t>Tavasoli</a:t>
            </a:r>
            <a:r>
              <a:rPr lang="el-GR" sz="1800" dirty="0" smtClean="0">
                <a:latin typeface="Arial" panose="020B0604020202020204" pitchFamily="34" charset="0"/>
                <a:cs typeface="Arial" panose="020B0604020202020204" pitchFamily="34" charset="0"/>
              </a:rPr>
              <a:t> και συνεργάτες </a:t>
            </a:r>
            <a:r>
              <a:rPr lang="en-US" sz="1800" dirty="0" smtClean="0">
                <a:latin typeface="Arial" panose="020B0604020202020204" pitchFamily="34" charset="0"/>
                <a:cs typeface="Arial" panose="020B0604020202020204" pitchFamily="34" charset="0"/>
              </a:rPr>
              <a:t>(</a:t>
            </a:r>
            <a:r>
              <a:rPr lang="el-GR" sz="1800" dirty="0" smtClean="0">
                <a:latin typeface="Arial" panose="020B0604020202020204" pitchFamily="34" charset="0"/>
                <a:cs typeface="Arial" panose="020B0604020202020204" pitchFamily="34" charset="0"/>
              </a:rPr>
              <a:t>2014</a:t>
            </a:r>
            <a:r>
              <a:rPr lang="en-US" sz="1800" dirty="0" smtClean="0">
                <a:latin typeface="Arial" panose="020B0604020202020204" pitchFamily="34" charset="0"/>
                <a:cs typeface="Arial" panose="020B0604020202020204" pitchFamily="34" charset="0"/>
              </a:rPr>
              <a:t>)</a:t>
            </a:r>
            <a:r>
              <a:rPr lang="el-GR" sz="1800" dirty="0" smtClean="0">
                <a:latin typeface="Arial" panose="020B0604020202020204" pitchFamily="34" charset="0"/>
                <a:cs typeface="Arial" panose="020B0604020202020204" pitchFamily="34" charset="0"/>
              </a:rPr>
              <a:t> μελέτησαν βρέφη πρόωρα και με χαμηλό βάρος γέννησης.</a:t>
            </a:r>
            <a:endParaRPr lang="el-GR" sz="1800" dirty="0" smtClean="0">
              <a:latin typeface="Arial" panose="020B0604020202020204" pitchFamily="34" charset="0"/>
              <a:cs typeface="Arial" panose="020B0604020202020204" pitchFamily="34" charset="0"/>
            </a:endParaRPr>
          </a:p>
          <a:p>
            <a:pPr>
              <a:buNone/>
            </a:pPr>
            <a:r>
              <a:rPr lang="el-GR" sz="1800" dirty="0" smtClean="0">
                <a:latin typeface="Arial" panose="020B0604020202020204" pitchFamily="34" charset="0"/>
                <a:cs typeface="Arial" panose="020B0604020202020204" pitchFamily="34" charset="0"/>
              </a:rPr>
              <a:t>      Ν=88 (</a:t>
            </a:r>
            <a:r>
              <a:rPr lang="el-GR" sz="1600" dirty="0" smtClean="0">
                <a:latin typeface="Arial" panose="020B0604020202020204" pitchFamily="34" charset="0"/>
                <a:cs typeface="Arial" panose="020B0604020202020204" pitchFamily="34" charset="0"/>
              </a:rPr>
              <a:t>58 με χαμηλό βάρος γέννησης, 30 με φυσιολογικό)</a:t>
            </a:r>
            <a:endParaRPr lang="el-GR" sz="1600" dirty="0" smtClean="0">
              <a:latin typeface="Arial" panose="020B0604020202020204" pitchFamily="34" charset="0"/>
              <a:cs typeface="Arial" panose="020B0604020202020204" pitchFamily="34" charset="0"/>
            </a:endParaRPr>
          </a:p>
          <a:p>
            <a:pPr>
              <a:buNone/>
            </a:pPr>
            <a:endParaRPr lang="el-GR"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PDMS</a:t>
            </a:r>
            <a:r>
              <a:rPr lang="el-GR" sz="1800" dirty="0" smtClean="0">
                <a:latin typeface="Arial" panose="020B0604020202020204" pitchFamily="34" charset="0"/>
                <a:cs typeface="Arial" panose="020B0604020202020204" pitchFamily="34" charset="0"/>
              </a:rPr>
              <a:t>-2</a:t>
            </a:r>
            <a:endParaRPr lang="el-GR" sz="1800" dirty="0" smtClean="0">
              <a:latin typeface="Arial" panose="020B0604020202020204" pitchFamily="34" charset="0"/>
              <a:cs typeface="Arial" panose="020B0604020202020204" pitchFamily="34" charset="0"/>
            </a:endParaRPr>
          </a:p>
          <a:p>
            <a:pPr>
              <a:buNone/>
            </a:pPr>
            <a:endParaRPr lang="el-GR" sz="1800" dirty="0" smtClean="0">
              <a:latin typeface="Arial" panose="020B0604020202020204" pitchFamily="34" charset="0"/>
              <a:cs typeface="Arial" panose="020B0604020202020204" pitchFamily="34" charset="0"/>
            </a:endParaRPr>
          </a:p>
          <a:p>
            <a:pPr>
              <a:buNone/>
            </a:pPr>
            <a:endParaRPr lang="el-GR" sz="1800" dirty="0">
              <a:latin typeface="Arial" panose="020B0604020202020204" pitchFamily="34" charset="0"/>
              <a:cs typeface="Arial" panose="020B0604020202020204" pitchFamily="34" charset="0"/>
            </a:endParaRPr>
          </a:p>
          <a:p>
            <a:pPr>
              <a:buNone/>
            </a:pPr>
            <a:endParaRPr lang="el-GR" sz="1800" dirty="0" smtClean="0">
              <a:latin typeface="Arial" panose="020B0604020202020204" pitchFamily="34" charset="0"/>
              <a:cs typeface="Arial" panose="020B0604020202020204" pitchFamily="34" charset="0"/>
            </a:endParaRPr>
          </a:p>
          <a:p>
            <a:pPr marL="0" indent="0">
              <a:buNone/>
            </a:pPr>
            <a:r>
              <a:rPr lang="el-GR" sz="1800" dirty="0" smtClean="0">
                <a:latin typeface="Arial" panose="020B0604020202020204" pitchFamily="34" charset="0"/>
                <a:cs typeface="Arial" panose="020B0604020202020204" pitchFamily="34" charset="0"/>
              </a:rPr>
              <a:t>Οι ερευνητές κατέληξαν ότι</a:t>
            </a:r>
            <a:r>
              <a:rPr lang="en-US" sz="1800" dirty="0" smtClean="0">
                <a:latin typeface="Arial" panose="020B0604020202020204" pitchFamily="34" charset="0"/>
                <a:cs typeface="Arial" panose="020B0604020202020204" pitchFamily="34" charset="0"/>
              </a:rPr>
              <a:t>:</a:t>
            </a:r>
            <a:endParaRPr lang="el-GR" sz="1800" dirty="0" smtClean="0">
              <a:latin typeface="Arial" panose="020B0604020202020204" pitchFamily="34" charset="0"/>
              <a:cs typeface="Arial" panose="020B0604020202020204" pitchFamily="34" charset="0"/>
            </a:endParaRPr>
          </a:p>
          <a:p>
            <a:pPr marL="0" indent="0">
              <a:buNone/>
            </a:pPr>
            <a:r>
              <a:rPr lang="el-GR" sz="1800" dirty="0">
                <a:latin typeface="Arial" panose="020B0604020202020204" pitchFamily="34" charset="0"/>
                <a:cs typeface="Arial" panose="020B0604020202020204" pitchFamily="34" charset="0"/>
              </a:rPr>
              <a:t> </a:t>
            </a:r>
            <a:r>
              <a:rPr lang="el-GR" sz="1800" dirty="0" smtClean="0">
                <a:latin typeface="Arial" panose="020B0604020202020204" pitchFamily="34" charset="0"/>
                <a:cs typeface="Arial" panose="020B0604020202020204" pitchFamily="34" charset="0"/>
              </a:rPr>
              <a:t> </a:t>
            </a:r>
            <a:endParaRPr lang="el-GR" sz="18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1800" dirty="0" smtClean="0">
                <a:latin typeface="Arial" panose="020B0604020202020204" pitchFamily="34" charset="0"/>
                <a:cs typeface="Arial" panose="020B0604020202020204" pitchFamily="34" charset="0"/>
              </a:rPr>
              <a:t> δεν παρουσιάστηκαν διαφορές αναφορικά με τις αδρές κινητικές        δεξιότητες μεταξύ των δύο ομάδων.</a:t>
            </a:r>
            <a:endParaRPr lang="el-GR" sz="18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18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1800" dirty="0" smtClean="0">
                <a:latin typeface="Arial" panose="020B0604020202020204" pitchFamily="34" charset="0"/>
                <a:cs typeface="Arial" panose="020B0604020202020204" pitchFamily="34" charset="0"/>
              </a:rPr>
              <a:t>τα βρέφη με χαμηλό βάρος γέννησης σκόραραν χαμηλότερα στις λεπτές κινητικές δεξιότητες καθώς και στην συνολική βαθμολογία της κλίμακας.</a:t>
            </a:r>
            <a:endParaRPr lang="el-GR" sz="1800" dirty="0" smtClean="0">
              <a:latin typeface="Arial" panose="020B0604020202020204" pitchFamily="34" charset="0"/>
              <a:cs typeface="Arial" panose="020B0604020202020204" pitchFamily="34" charset="0"/>
            </a:endParaRPr>
          </a:p>
          <a:p>
            <a:endParaRPr lang="el-GR" sz="1800" dirty="0" smtClean="0">
              <a:latin typeface="Arial" panose="020B0604020202020204" pitchFamily="34" charset="0"/>
              <a:cs typeface="Arial" panose="020B0604020202020204" pitchFamily="34" charset="0"/>
            </a:endParaRPr>
          </a:p>
          <a:p>
            <a:pPr algn="r">
              <a:buNone/>
            </a:pPr>
            <a:r>
              <a:rPr lang="el-GR" sz="1800" dirty="0" smtClean="0">
                <a:latin typeface="Arial" panose="020B0604020202020204" pitchFamily="34" charset="0"/>
                <a:cs typeface="Arial" panose="020B0604020202020204" pitchFamily="34" charset="0"/>
              </a:rPr>
              <a:t> </a:t>
            </a:r>
            <a:endParaRPr lang="el-GR" sz="1800" dirty="0" smtClean="0">
              <a:latin typeface="Arial" panose="020B0604020202020204" pitchFamily="34" charset="0"/>
              <a:cs typeface="Arial" panose="020B0604020202020204" pitchFamily="34" charset="0"/>
            </a:endParaRPr>
          </a:p>
          <a:p>
            <a:endParaRPr lang="el-GR" sz="1800" dirty="0" smtClean="0">
              <a:latin typeface="Arial" panose="020B0604020202020204" pitchFamily="34" charset="0"/>
              <a:cs typeface="Arial" panose="020B0604020202020204" pitchFamily="34" charset="0"/>
            </a:endParaRPr>
          </a:p>
          <a:p>
            <a:endParaRPr lang="el-GR" sz="1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ipe(down)">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wipe(down)">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wipe(down)">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7992888" cy="6240756"/>
          </a:xfrm>
        </p:spPr>
        <p:txBody>
          <a:bodyPr>
            <a:noAutofit/>
          </a:bodyPr>
          <a:lstStyle/>
          <a:p>
            <a:pPr>
              <a:buNone/>
            </a:pPr>
            <a:r>
              <a:rPr lang="el-GR" sz="1800" dirty="0" smtClean="0">
                <a:latin typeface="Arial" panose="020B0604020202020204" pitchFamily="34" charset="0"/>
                <a:cs typeface="Arial" panose="020B0604020202020204" pitchFamily="34" charset="0"/>
              </a:rPr>
              <a:t>Οι </a:t>
            </a:r>
            <a:r>
              <a:rPr lang="en-US" sz="1800" dirty="0" err="1" smtClean="0">
                <a:latin typeface="Arial" panose="020B0604020202020204" pitchFamily="34" charset="0"/>
                <a:cs typeface="Arial" panose="020B0604020202020204" pitchFamily="34" charset="0"/>
              </a:rPr>
              <a:t>Karimi</a:t>
            </a:r>
            <a:r>
              <a:rPr lang="el-GR"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Aliabadi</a:t>
            </a:r>
            <a:r>
              <a:rPr lang="el-GR"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Hosseini</a:t>
            </a:r>
            <a:r>
              <a:rPr lang="el-GR" sz="1800" dirty="0" smtClean="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Jam </a:t>
            </a:r>
            <a:r>
              <a:rPr lang="el-GR" sz="1800" dirty="0" smtClean="0">
                <a:latin typeface="Arial" panose="020B0604020202020204" pitchFamily="34" charset="0"/>
                <a:cs typeface="Arial" panose="020B0604020202020204" pitchFamily="34" charset="0"/>
              </a:rPr>
              <a:t>και </a:t>
            </a:r>
            <a:r>
              <a:rPr lang="en-US" sz="1800" dirty="0" err="1" smtClean="0">
                <a:latin typeface="Arial" panose="020B0604020202020204" pitchFamily="34" charset="0"/>
                <a:cs typeface="Arial" panose="020B0604020202020204" pitchFamily="34" charset="0"/>
              </a:rPr>
              <a:t>Afsharkas</a:t>
            </a:r>
            <a:r>
              <a:rPr lang="el-GR" sz="1800" dirty="0" smtClean="0">
                <a:latin typeface="Arial" panose="020B0604020202020204" pitchFamily="34" charset="0"/>
                <a:cs typeface="Arial" panose="020B0604020202020204" pitchFamily="34" charset="0"/>
              </a:rPr>
              <a:t> (2016) και </a:t>
            </a:r>
            <a:r>
              <a:rPr lang="en-US" sz="1800" dirty="0" err="1" smtClean="0">
                <a:latin typeface="Arial" panose="020B0604020202020204" pitchFamily="34" charset="0"/>
                <a:cs typeface="Arial" panose="020B0604020202020204" pitchFamily="34" charset="0"/>
              </a:rPr>
              <a:t>Petrovic</a:t>
            </a:r>
            <a:r>
              <a:rPr lang="el-GR"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Chokron</a:t>
            </a:r>
            <a:r>
              <a:rPr lang="el-GR" sz="1800" dirty="0" smtClean="0">
                <a:latin typeface="Arial" panose="020B0604020202020204" pitchFamily="34" charset="0"/>
                <a:cs typeface="Arial" panose="020B0604020202020204" pitchFamily="34" charset="0"/>
              </a:rPr>
              <a:t> &amp; </a:t>
            </a:r>
            <a:r>
              <a:rPr lang="en-US" sz="1800" dirty="0" err="1" smtClean="0">
                <a:latin typeface="Arial" panose="020B0604020202020204" pitchFamily="34" charset="0"/>
                <a:cs typeface="Arial" panose="020B0604020202020204" pitchFamily="34" charset="0"/>
              </a:rPr>
              <a:t>Fagard</a:t>
            </a:r>
            <a:r>
              <a:rPr lang="el-GR" sz="1800" dirty="0" smtClean="0">
                <a:latin typeface="Arial" panose="020B0604020202020204" pitchFamily="34" charset="0"/>
                <a:cs typeface="Arial" panose="020B0604020202020204" pitchFamily="34" charset="0"/>
              </a:rPr>
              <a:t> (2016) μελέτησαν</a:t>
            </a:r>
            <a:endParaRPr lang="el-GR" sz="1800" dirty="0" smtClean="0">
              <a:latin typeface="Arial" panose="020B0604020202020204" pitchFamily="34" charset="0"/>
              <a:cs typeface="Arial" panose="020B0604020202020204" pitchFamily="34" charset="0"/>
            </a:endParaRPr>
          </a:p>
          <a:p>
            <a:pPr>
              <a:buNone/>
            </a:pPr>
            <a:endParaRPr lang="el-GR" sz="1800" dirty="0" smtClean="0">
              <a:latin typeface="Arial" panose="020B0604020202020204" pitchFamily="34" charset="0"/>
              <a:cs typeface="Arial" panose="020B0604020202020204" pitchFamily="34" charset="0"/>
            </a:endParaRPr>
          </a:p>
          <a:p>
            <a:pPr>
              <a:buNone/>
            </a:pPr>
            <a:r>
              <a:rPr lang="el-GR" sz="1800" dirty="0" smtClean="0">
                <a:latin typeface="Arial" panose="020B0604020202020204" pitchFamily="34" charset="0"/>
                <a:cs typeface="Arial" panose="020B0604020202020204" pitchFamily="34" charset="0"/>
              </a:rPr>
              <a:t>Ν=90 βρέφη (45 υψηλού κινδύνου, 45 γενικού πληθυσμού), ηλικίας 3-6 μηνών </a:t>
            </a:r>
            <a:endParaRPr lang="el-GR" sz="1800" dirty="0" smtClean="0">
              <a:latin typeface="Arial" panose="020B0604020202020204" pitchFamily="34" charset="0"/>
              <a:cs typeface="Arial" panose="020B0604020202020204" pitchFamily="34" charset="0"/>
            </a:endParaRPr>
          </a:p>
          <a:p>
            <a:pPr lvl="1">
              <a:buNone/>
            </a:pPr>
            <a:endParaRPr lang="el-GR" sz="1800" dirty="0" smtClean="0">
              <a:latin typeface="Arial" panose="020B0604020202020204" pitchFamily="34" charset="0"/>
              <a:cs typeface="Arial" panose="020B0604020202020204" pitchFamily="34" charset="0"/>
            </a:endParaRPr>
          </a:p>
          <a:p>
            <a:pPr marL="0" indent="0">
              <a:buNone/>
            </a:pPr>
            <a:r>
              <a:rPr lang="el-GR" sz="1800" dirty="0" smtClean="0">
                <a:latin typeface="Arial" panose="020B0604020202020204" pitchFamily="34" charset="0"/>
                <a:cs typeface="Arial" panose="020B0604020202020204" pitchFamily="34" charset="0"/>
              </a:rPr>
              <a:t>Σκοπός η εκτίμηση της κλίμακας </a:t>
            </a:r>
            <a:r>
              <a:rPr lang="en-US" sz="1800" dirty="0" smtClean="0">
                <a:latin typeface="Arial" panose="020B0604020202020204" pitchFamily="34" charset="0"/>
                <a:cs typeface="Arial" panose="020B0604020202020204" pitchFamily="34" charset="0"/>
              </a:rPr>
              <a:t>PDMS</a:t>
            </a:r>
            <a:r>
              <a:rPr lang="el-GR" sz="1800" dirty="0" smtClean="0">
                <a:latin typeface="Arial" panose="020B0604020202020204" pitchFamily="34" charset="0"/>
                <a:cs typeface="Arial" panose="020B0604020202020204" pitchFamily="34" charset="0"/>
              </a:rPr>
              <a:t>-2 για την αξιολόγηση της κινητικής ανάπτυξης.</a:t>
            </a:r>
            <a:endParaRPr lang="el-GR" sz="1800" dirty="0" smtClean="0">
              <a:latin typeface="Arial" panose="020B0604020202020204" pitchFamily="34" charset="0"/>
              <a:cs typeface="Arial" panose="020B0604020202020204" pitchFamily="34" charset="0"/>
            </a:endParaRPr>
          </a:p>
          <a:p>
            <a:pPr>
              <a:buNone/>
            </a:pPr>
            <a:endParaRPr lang="el-GR" sz="1800" dirty="0" smtClean="0">
              <a:latin typeface="Arial" panose="020B0604020202020204" pitchFamily="34" charset="0"/>
              <a:cs typeface="Arial" panose="020B0604020202020204" pitchFamily="34" charset="0"/>
            </a:endParaRPr>
          </a:p>
          <a:p>
            <a:pPr marL="0" indent="0">
              <a:buNone/>
            </a:pPr>
            <a:r>
              <a:rPr lang="el-GR" sz="1800" dirty="0" smtClean="0">
                <a:latin typeface="Arial" panose="020B0604020202020204" pitchFamily="34" charset="0"/>
                <a:cs typeface="Arial" panose="020B0604020202020204" pitchFamily="34" charset="0"/>
              </a:rPr>
              <a:t>Βρέθηκαν σημαντικές διαφορές μεταξύ των βρεφών υψηλού κινδύνου και  των βρεφών με κανονική ανάπτυξη.  </a:t>
            </a:r>
            <a:endParaRPr lang="el-GR" sz="1800" dirty="0" smtClean="0">
              <a:latin typeface="Arial" panose="020B0604020202020204" pitchFamily="34" charset="0"/>
              <a:cs typeface="Arial" panose="020B0604020202020204" pitchFamily="34" charset="0"/>
            </a:endParaRPr>
          </a:p>
          <a:p>
            <a:pPr lvl="1">
              <a:buClr>
                <a:schemeClr val="accent5">
                  <a:lumMod val="50000"/>
                </a:schemeClr>
              </a:buClr>
            </a:pPr>
            <a:r>
              <a:rPr lang="el-GR" sz="1800" dirty="0" smtClean="0">
                <a:solidFill>
                  <a:schemeClr val="accent5">
                    <a:lumMod val="50000"/>
                  </a:schemeClr>
                </a:solidFill>
                <a:latin typeface="Arial" panose="020B0604020202020204" pitchFamily="34" charset="0"/>
                <a:cs typeface="Arial" panose="020B0604020202020204" pitchFamily="34" charset="0"/>
              </a:rPr>
              <a:t>τόσο στις αδρές </a:t>
            </a:r>
            <a:endParaRPr lang="el-GR" sz="1800" dirty="0" smtClean="0">
              <a:solidFill>
                <a:schemeClr val="accent5">
                  <a:lumMod val="50000"/>
                </a:schemeClr>
              </a:solidFill>
              <a:latin typeface="Arial" panose="020B0604020202020204" pitchFamily="34" charset="0"/>
              <a:cs typeface="Arial" panose="020B0604020202020204" pitchFamily="34" charset="0"/>
            </a:endParaRPr>
          </a:p>
          <a:p>
            <a:pPr lvl="1">
              <a:buClr>
                <a:schemeClr val="accent5">
                  <a:lumMod val="50000"/>
                </a:schemeClr>
              </a:buClr>
            </a:pPr>
            <a:r>
              <a:rPr lang="el-GR" sz="1800" dirty="0" smtClean="0">
                <a:solidFill>
                  <a:schemeClr val="accent5">
                    <a:lumMod val="50000"/>
                  </a:schemeClr>
                </a:solidFill>
                <a:latin typeface="Arial" panose="020B0604020202020204" pitchFamily="34" charset="0"/>
                <a:cs typeface="Arial" panose="020B0604020202020204" pitchFamily="34" charset="0"/>
              </a:rPr>
              <a:t>στις λεπτές </a:t>
            </a:r>
            <a:endParaRPr lang="el-GR" sz="1800" dirty="0" smtClean="0">
              <a:solidFill>
                <a:schemeClr val="accent5">
                  <a:lumMod val="50000"/>
                </a:schemeClr>
              </a:solidFill>
              <a:latin typeface="Arial" panose="020B0604020202020204" pitchFamily="34" charset="0"/>
              <a:cs typeface="Arial" panose="020B0604020202020204" pitchFamily="34" charset="0"/>
            </a:endParaRPr>
          </a:p>
          <a:p>
            <a:pPr lvl="1">
              <a:buClr>
                <a:schemeClr val="accent5">
                  <a:lumMod val="50000"/>
                </a:schemeClr>
              </a:buClr>
            </a:pPr>
            <a:r>
              <a:rPr lang="el-GR" sz="1800" dirty="0" smtClean="0">
                <a:solidFill>
                  <a:schemeClr val="accent5">
                    <a:lumMod val="50000"/>
                  </a:schemeClr>
                </a:solidFill>
                <a:latin typeface="Arial" panose="020B0604020202020204" pitchFamily="34" charset="0"/>
                <a:cs typeface="Arial" panose="020B0604020202020204" pitchFamily="34" charset="0"/>
              </a:rPr>
              <a:t>αλλά και στις συνολικές βαθμολογίες</a:t>
            </a:r>
            <a:endParaRPr lang="el-GR" sz="1800" dirty="0" smtClean="0">
              <a:solidFill>
                <a:schemeClr val="accent5">
                  <a:lumMod val="50000"/>
                </a:schemeClr>
              </a:solidFill>
              <a:latin typeface="Arial" panose="020B0604020202020204" pitchFamily="34" charset="0"/>
              <a:cs typeface="Arial" panose="020B0604020202020204" pitchFamily="34" charset="0"/>
            </a:endParaRPr>
          </a:p>
          <a:p>
            <a:pPr lvl="1">
              <a:buNone/>
            </a:pPr>
            <a:endParaRPr lang="el-GR" sz="1800" dirty="0" smtClean="0">
              <a:latin typeface="Arial" panose="020B0604020202020204" pitchFamily="34" charset="0"/>
              <a:cs typeface="Arial" panose="020B0604020202020204" pitchFamily="34" charset="0"/>
            </a:endParaRPr>
          </a:p>
          <a:p>
            <a:pPr marL="0" indent="0">
              <a:buNone/>
            </a:pPr>
            <a:r>
              <a:rPr lang="el-GR" sz="1800" dirty="0" smtClean="0">
                <a:latin typeface="Arial" panose="020B0604020202020204" pitchFamily="34" charset="0"/>
                <a:cs typeface="Arial" panose="020B0604020202020204" pitchFamily="34" charset="0"/>
              </a:rPr>
              <a:t>Δεν υπήρξαν διαφορές αναφορικά με το φύλο και τις κινητικές ικανότητες σε κάθε ομάδα από βρέφη.</a:t>
            </a:r>
            <a:endParaRPr lang="el-GR" sz="1800" dirty="0" smtClean="0">
              <a:latin typeface="Arial" panose="020B0604020202020204" pitchFamily="34" charset="0"/>
              <a:cs typeface="Arial" panose="020B0604020202020204" pitchFamily="34" charset="0"/>
            </a:endParaRPr>
          </a:p>
          <a:p>
            <a:pPr algn="r">
              <a:buNone/>
            </a:pPr>
            <a:endParaRPr lang="el-GR" sz="18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wipe(down)">
                                      <p:cBhvr>
                                        <p:cTn id="3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428604"/>
            <a:ext cx="7815242" cy="5857916"/>
          </a:xfrm>
        </p:spPr>
        <p:txBody>
          <a:bodyPr>
            <a:normAutofit/>
          </a:bodyPr>
          <a:lstStyle/>
          <a:p>
            <a:pPr>
              <a:buNone/>
            </a:pPr>
            <a:r>
              <a:rPr lang="el-GR" sz="2000" dirty="0" smtClean="0">
                <a:latin typeface="Arial" panose="020B0604020202020204" pitchFamily="34" charset="0"/>
                <a:cs typeface="Arial" panose="020B0604020202020204" pitchFamily="34" charset="0"/>
              </a:rPr>
              <a:t>	</a:t>
            </a:r>
            <a:r>
              <a:rPr lang="el-GR" sz="2200" dirty="0" smtClean="0">
                <a:latin typeface="Arial" panose="020B0604020202020204" pitchFamily="34" charset="0"/>
                <a:cs typeface="Arial" panose="020B0604020202020204" pitchFamily="34" charset="0"/>
              </a:rPr>
              <a:t>Οι </a:t>
            </a:r>
            <a:r>
              <a:rPr lang="en-US" sz="2200" dirty="0" err="1" smtClean="0">
                <a:latin typeface="Arial" panose="020B0604020202020204" pitchFamily="34" charset="0"/>
                <a:cs typeface="Arial" panose="020B0604020202020204" pitchFamily="34" charset="0"/>
              </a:rPr>
              <a:t>Fuceri</a:t>
            </a:r>
            <a:r>
              <a:rPr lang="el-GR" sz="2200" dirty="0" smtClean="0">
                <a:latin typeface="Arial" panose="020B0604020202020204" pitchFamily="34" charset="0"/>
                <a:cs typeface="Arial" panose="020B0604020202020204" pitchFamily="34" charset="0"/>
              </a:rPr>
              <a:t> και συνεργάτες</a:t>
            </a:r>
            <a:r>
              <a:rPr lang="en-US" sz="2200" dirty="0" smtClean="0">
                <a:latin typeface="Arial" panose="020B0604020202020204" pitchFamily="34" charset="0"/>
                <a:cs typeface="Arial" panose="020B0604020202020204" pitchFamily="34" charset="0"/>
              </a:rPr>
              <a:t> </a:t>
            </a:r>
            <a:r>
              <a:rPr lang="el-GR"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2015</a:t>
            </a:r>
            <a:r>
              <a:rPr lang="el-GR" sz="2200" dirty="0" smtClean="0">
                <a:latin typeface="Arial" panose="020B0604020202020204" pitchFamily="34" charset="0"/>
                <a:cs typeface="Arial" panose="020B0604020202020204" pitchFamily="34" charset="0"/>
              </a:rPr>
              <a:t>) και</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Karim</a:t>
            </a:r>
            <a:r>
              <a:rPr lang="el-GR" sz="2200" dirty="0" smtClean="0">
                <a:latin typeface="Arial" panose="020B0604020202020204" pitchFamily="34" charset="0"/>
                <a:cs typeface="Arial" panose="020B0604020202020204" pitchFamily="34" charset="0"/>
              </a:rPr>
              <a:t> &amp; </a:t>
            </a:r>
            <a:r>
              <a:rPr lang="en-US" sz="2200" dirty="0" smtClean="0">
                <a:latin typeface="Arial" panose="020B0604020202020204" pitchFamily="34" charset="0"/>
                <a:cs typeface="Arial" panose="020B0604020202020204" pitchFamily="34" charset="0"/>
              </a:rPr>
              <a:t>Mohammed</a:t>
            </a:r>
            <a:r>
              <a:rPr lang="el-GR" sz="2200" dirty="0" smtClean="0">
                <a:latin typeface="Arial" panose="020B0604020202020204" pitchFamily="34" charset="0"/>
                <a:cs typeface="Arial" panose="020B0604020202020204" pitchFamily="34" charset="0"/>
              </a:rPr>
              <a:t> (2015) εξέτασαν αγόρια </a:t>
            </a:r>
            <a:r>
              <a:rPr lang="en-US" sz="2200" dirty="0" smtClean="0">
                <a:latin typeface="Arial" panose="020B0604020202020204" pitchFamily="34" charset="0"/>
                <a:cs typeface="Arial" panose="020B0604020202020204" pitchFamily="34" charset="0"/>
              </a:rPr>
              <a:t>&amp;</a:t>
            </a:r>
            <a:r>
              <a:rPr lang="el-GR" sz="2200" dirty="0" smtClean="0">
                <a:latin typeface="Arial" panose="020B0604020202020204" pitchFamily="34" charset="0"/>
                <a:cs typeface="Arial" panose="020B0604020202020204" pitchFamily="34" charset="0"/>
              </a:rPr>
              <a:t> κορίτσια προσχολικής αγωγής (με ΔΑΦ).</a:t>
            </a:r>
            <a:endParaRPr lang="el-GR" sz="2200" dirty="0">
              <a:latin typeface="Arial" panose="020B0604020202020204" pitchFamily="34" charset="0"/>
              <a:cs typeface="Arial" panose="020B0604020202020204" pitchFamily="34" charset="0"/>
            </a:endParaRPr>
          </a:p>
          <a:p>
            <a:endParaRPr lang="el-GR" sz="22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PDMS</a:t>
            </a:r>
            <a:r>
              <a:rPr lang="el-GR" sz="2400" dirty="0" smtClean="0">
                <a:latin typeface="Arial" panose="020B0604020202020204" pitchFamily="34" charset="0"/>
                <a:cs typeface="Arial" panose="020B0604020202020204" pitchFamily="34" charset="0"/>
              </a:rPr>
              <a:t>-2</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Βρέθηκε σημαντικά χαμηλή βαθμολογία στις </a:t>
            </a:r>
            <a:r>
              <a:rPr lang="el-GR" sz="2400" u="sng" dirty="0" smtClean="0">
                <a:latin typeface="Arial" panose="020B0604020202020204" pitchFamily="34" charset="0"/>
                <a:cs typeface="Arial" panose="020B0604020202020204" pitchFamily="34" charset="0"/>
              </a:rPr>
              <a:t>μετακινήσεις</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locomotion)</a:t>
            </a:r>
            <a:r>
              <a:rPr lang="el-GR" sz="2400" dirty="0" smtClean="0">
                <a:latin typeface="Arial" panose="020B0604020202020204" pitchFamily="34" charset="0"/>
                <a:cs typeface="Arial" panose="020B0604020202020204" pitchFamily="34" charset="0"/>
              </a:rPr>
              <a:t> και το </a:t>
            </a:r>
            <a:r>
              <a:rPr lang="el-GR" sz="2400" u="sng" dirty="0" smtClean="0">
                <a:latin typeface="Arial" panose="020B0604020202020204" pitchFamily="34" charset="0"/>
                <a:cs typeface="Arial" panose="020B0604020202020204" pitchFamily="34" charset="0"/>
              </a:rPr>
              <a:t>άρπαγμα</a:t>
            </a:r>
            <a:r>
              <a:rPr lang="en-US" sz="2400" u="sng" dirty="0" smtClean="0">
                <a:latin typeface="Arial" panose="020B0604020202020204" pitchFamily="34" charset="0"/>
                <a:cs typeface="Arial" panose="020B0604020202020204" pitchFamily="34" charset="0"/>
              </a:rPr>
              <a:t>-</a:t>
            </a:r>
            <a:r>
              <a:rPr lang="el-GR" sz="2400" u="sng" dirty="0" smtClean="0">
                <a:latin typeface="Arial" panose="020B0604020202020204" pitchFamily="34" charset="0"/>
                <a:cs typeface="Arial" panose="020B0604020202020204" pitchFamily="34" charset="0"/>
              </a:rPr>
              <a:t>σύλληψη </a:t>
            </a:r>
            <a:r>
              <a:rPr lang="en-US" sz="2400" dirty="0" smtClean="0">
                <a:latin typeface="Arial" panose="020B0604020202020204" pitchFamily="34" charset="0"/>
                <a:cs typeface="Arial" panose="020B0604020202020204" pitchFamily="34" charset="0"/>
              </a:rPr>
              <a:t>(grasping)</a:t>
            </a:r>
            <a:r>
              <a:rPr lang="el-GR" sz="2400" dirty="0" smtClean="0">
                <a:latin typeface="Arial" panose="020B0604020202020204" pitchFamily="34" charset="0"/>
                <a:cs typeface="Arial" panose="020B0604020202020204" pitchFamily="34" charset="0"/>
              </a:rPr>
              <a:t>. </a:t>
            </a:r>
            <a:endParaRPr lang="el-GR" sz="2400" dirty="0" smtClean="0">
              <a:latin typeface="Arial" panose="020B0604020202020204" pitchFamily="34" charset="0"/>
              <a:cs typeface="Arial" panose="020B0604020202020204" pitchFamily="34" charset="0"/>
            </a:endParaRPr>
          </a:p>
          <a:p>
            <a:endParaRPr lang="el-GR" sz="2400" dirty="0" smtClean="0">
              <a:latin typeface="Arial" panose="020B0604020202020204" pitchFamily="34" charset="0"/>
              <a:cs typeface="Arial" panose="020B0604020202020204" pitchFamily="34" charset="0"/>
            </a:endParaRPr>
          </a:p>
          <a:p>
            <a:endParaRPr lang="el-GR" sz="2000" dirty="0" smtClean="0">
              <a:latin typeface="Arial" panose="020B0604020202020204" pitchFamily="34" charset="0"/>
              <a:cs typeface="Arial" panose="020B0604020202020204" pitchFamily="34" charset="0"/>
            </a:endParaRPr>
          </a:p>
          <a:p>
            <a:endParaRPr lang="el-GR" sz="2000" dirty="0" smtClean="0">
              <a:latin typeface="Arial" panose="020B0604020202020204" pitchFamily="34" charset="0"/>
              <a:cs typeface="Arial" panose="020B0604020202020204" pitchFamily="34" charset="0"/>
            </a:endParaRPr>
          </a:p>
          <a:p>
            <a:endParaRPr lang="el-GR" sz="2000" dirty="0" smtClean="0">
              <a:latin typeface="Arial" panose="020B0604020202020204" pitchFamily="34" charset="0"/>
              <a:cs typeface="Arial" panose="020B0604020202020204" pitchFamily="34" charset="0"/>
            </a:endParaRPr>
          </a:p>
          <a:p>
            <a:endParaRPr lang="el-GR" sz="2000" dirty="0" smtClean="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16632"/>
            <a:ext cx="8064896" cy="6527078"/>
          </a:xfrm>
        </p:spPr>
        <p:txBody>
          <a:bodyPr>
            <a:normAutofit fontScale="92500" lnSpcReduction="10000"/>
          </a:bodyPr>
          <a:lstStyle/>
          <a:p>
            <a:pPr>
              <a:buNone/>
            </a:pPr>
            <a:r>
              <a:rPr lang="el-GR" sz="2400" dirty="0" smtClean="0">
                <a:latin typeface="Arial" panose="020B0604020202020204" pitchFamily="34" charset="0"/>
                <a:cs typeface="Arial" panose="020B0604020202020204" pitchFamily="34" charset="0"/>
              </a:rPr>
              <a:t>Οι </a:t>
            </a:r>
            <a:r>
              <a:rPr lang="en-US" sz="2400" dirty="0" err="1" smtClean="0">
                <a:latin typeface="Arial" panose="020B0604020202020204" pitchFamily="34" charset="0"/>
                <a:cs typeface="Arial" panose="020B0604020202020204" pitchFamily="34" charset="0"/>
              </a:rPr>
              <a:t>Karim</a:t>
            </a:r>
            <a:r>
              <a:rPr lang="el-GR" sz="2400" dirty="0" smtClean="0">
                <a:latin typeface="Arial" panose="020B0604020202020204" pitchFamily="34" charset="0"/>
                <a:cs typeface="Arial" panose="020B0604020202020204" pitchFamily="34" charset="0"/>
              </a:rPr>
              <a:t> και </a:t>
            </a:r>
            <a:r>
              <a:rPr lang="en-US" sz="2400" dirty="0" smtClean="0">
                <a:latin typeface="Arial" panose="020B0604020202020204" pitchFamily="34" charset="0"/>
                <a:cs typeface="Arial" panose="020B0604020202020204" pitchFamily="34" charset="0"/>
              </a:rPr>
              <a:t>Mohammed</a:t>
            </a:r>
            <a:r>
              <a:rPr lang="el-GR" sz="2400" dirty="0" smtClean="0">
                <a:latin typeface="Arial" panose="020B0604020202020204" pitchFamily="34" charset="0"/>
                <a:cs typeface="Arial" panose="020B0604020202020204" pitchFamily="34" charset="0"/>
              </a:rPr>
              <a:t> (2015) με σκοπό να καθορίσουν την αποτελεσματικότητα ενός προγράμματος αισθητηριακής ολοκλήρωσης σε παιδιά με αυτισμό</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εξέτασαν</a:t>
            </a:r>
            <a:endParaRPr lang="en-US"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Ν=34 παιδιά με αυτισμό (21 αγόρια, 13 κορίτσια), ηλικίας 40-65 μηνών. </a:t>
            </a:r>
            <a:endParaRPr lang="en-US"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Πρόγραμμα αισθητηριακής ολοκλήρωσης για 6 μήνες, 3/εβδ. </a:t>
            </a:r>
            <a:endParaRPr lang="en-US"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Τα παιδιά αξιολογήθηκαν </a:t>
            </a:r>
            <a:r>
              <a:rPr lang="el-GR" sz="2400" u="sng" dirty="0" smtClean="0">
                <a:latin typeface="Arial" panose="020B0604020202020204" pitchFamily="34" charset="0"/>
                <a:cs typeface="Arial" panose="020B0604020202020204" pitchFamily="34" charset="0"/>
              </a:rPr>
              <a:t>πριν </a:t>
            </a:r>
            <a:r>
              <a:rPr lang="el-GR" sz="2400" dirty="0" smtClean="0">
                <a:latin typeface="Arial" panose="020B0604020202020204" pitchFamily="34" charset="0"/>
                <a:cs typeface="Arial" panose="020B0604020202020204" pitchFamily="34" charset="0"/>
              </a:rPr>
              <a:t>και </a:t>
            </a:r>
            <a:r>
              <a:rPr lang="el-GR" sz="2400" u="sng" dirty="0" smtClean="0">
                <a:latin typeface="Arial" panose="020B0604020202020204" pitchFamily="34" charset="0"/>
                <a:cs typeface="Arial" panose="020B0604020202020204" pitchFamily="34" charset="0"/>
              </a:rPr>
              <a:t>μετά</a:t>
            </a:r>
            <a:r>
              <a:rPr lang="el-GR" sz="2400" dirty="0" smtClean="0">
                <a:latin typeface="Arial" panose="020B0604020202020204" pitchFamily="34" charset="0"/>
                <a:cs typeface="Arial" panose="020B0604020202020204" pitchFamily="34" charset="0"/>
              </a:rPr>
              <a:t> το παρεμβατικό με το </a:t>
            </a:r>
            <a:r>
              <a:rPr lang="en-US" sz="2400" dirty="0" smtClean="0">
                <a:latin typeface="Arial" panose="020B0604020202020204" pitchFamily="34" charset="0"/>
                <a:cs typeface="Arial" panose="020B0604020202020204" pitchFamily="34" charset="0"/>
              </a:rPr>
              <a:t>PDMS</a:t>
            </a:r>
            <a:r>
              <a:rPr lang="el-GR" sz="2400" dirty="0" smtClean="0">
                <a:latin typeface="Arial" panose="020B0604020202020204" pitchFamily="34" charset="0"/>
                <a:cs typeface="Arial" panose="020B0604020202020204" pitchFamily="34" charset="0"/>
              </a:rPr>
              <a:t>-2 για τις λεπτές και αδρές κινητικές δεξιότητες και για την αποτελεσματικότητα του </a:t>
            </a:r>
            <a:r>
              <a:rPr lang="el-GR" sz="2400" dirty="0" err="1" smtClean="0">
                <a:latin typeface="Arial" panose="020B0604020202020204" pitchFamily="34" charset="0"/>
                <a:cs typeface="Arial" panose="020B0604020202020204" pitchFamily="34" charset="0"/>
              </a:rPr>
              <a:t>προγράμ</a:t>
            </a:r>
            <a:r>
              <a:rPr lang="el-GR" sz="2400" dirty="0" smtClean="0">
                <a:latin typeface="Arial" panose="020B0604020202020204" pitchFamily="34" charset="0"/>
                <a:cs typeface="Arial" panose="020B0604020202020204" pitchFamily="34" charset="0"/>
              </a:rPr>
              <a:t>.</a:t>
            </a:r>
            <a:endParaRPr lang="el-GR" sz="2400" dirty="0" smtClean="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Τα αποτελέσματα έδειξαν</a:t>
            </a:r>
            <a:r>
              <a:rPr lang="en-US"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lvl="1">
              <a:buClr>
                <a:schemeClr val="accent5">
                  <a:lumMod val="50000"/>
                </a:schemeClr>
              </a:buClr>
              <a:buFont typeface="Wingdings" panose="05000000000000000000" pitchFamily="2" charset="2"/>
              <a:buChar char="ü"/>
            </a:pPr>
            <a:r>
              <a:rPr lang="el-GR" sz="2400" dirty="0" smtClean="0">
                <a:solidFill>
                  <a:schemeClr val="tx1"/>
                </a:solidFill>
                <a:latin typeface="Arial" panose="020B0604020202020204" pitchFamily="34" charset="0"/>
                <a:cs typeface="Arial" panose="020B0604020202020204" pitchFamily="34" charset="0"/>
              </a:rPr>
              <a:t>Σημαντική βελτίωση για τις αδρές και τις λεπτές κινητικές δεξιότητες.</a:t>
            </a:r>
            <a:endParaRPr lang="el-GR" sz="2400" dirty="0" smtClean="0">
              <a:solidFill>
                <a:schemeClr val="tx1"/>
              </a:solidFill>
              <a:latin typeface="Arial" panose="020B0604020202020204" pitchFamily="34" charset="0"/>
              <a:cs typeface="Arial" panose="020B0604020202020204" pitchFamily="34" charset="0"/>
            </a:endParaRPr>
          </a:p>
          <a:p>
            <a:pPr lvl="1">
              <a:buClr>
                <a:schemeClr val="accent5">
                  <a:lumMod val="50000"/>
                </a:schemeClr>
              </a:buClr>
              <a:buFont typeface="Wingdings" panose="05000000000000000000" pitchFamily="2" charset="2"/>
              <a:buChar char="ü"/>
            </a:pPr>
            <a:r>
              <a:rPr lang="el-GR" sz="2400" dirty="0" smtClean="0">
                <a:solidFill>
                  <a:schemeClr val="tx1"/>
                </a:solidFill>
                <a:latin typeface="Arial" panose="020B0604020202020204" pitchFamily="34" charset="0"/>
                <a:cs typeface="Arial" panose="020B0604020202020204" pitchFamily="34" charset="0"/>
              </a:rPr>
              <a:t>Το πρόγραμμα βοήθησε τε παιδία με αυτισμό να γίνουν περισσότερο ανεξάρτητα και στο να συμμετέχουν περισσότερο στις καθημερινές τους δραστηριότητες</a:t>
            </a:r>
            <a:r>
              <a:rPr lang="el-GR" sz="2400" dirty="0" smtClean="0">
                <a:latin typeface="Arial" panose="020B0604020202020204" pitchFamily="34" charset="0"/>
                <a:cs typeface="Arial" panose="020B0604020202020204" pitchFamily="34" charset="0"/>
              </a:rPr>
              <a:t>. </a:t>
            </a:r>
            <a:endParaRPr lang="el-GR" sz="2400" dirty="0" smtClean="0">
              <a:latin typeface="Arial" panose="020B0604020202020204" pitchFamily="34" charset="0"/>
              <a:cs typeface="Arial" panose="020B0604020202020204" pitchFamily="34" charset="0"/>
            </a:endParaRPr>
          </a:p>
          <a:p>
            <a:endParaRPr lang="el-GR" dirty="0" smtClean="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ipe(down)">
                                      <p:cBhvr>
                                        <p:cTn id="30" dur="500"/>
                                        <p:tgtEl>
                                          <p:spTgt spid="3">
                                            <p:txEl>
                                              <p:pRg st="8" end="8"/>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wipe(down)">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42910" y="404664"/>
            <a:ext cx="7385474" cy="6264696"/>
          </a:xfrm>
        </p:spPr>
        <p:txBody>
          <a:bodyPr>
            <a:normAutofit fontScale="85000" lnSpcReduction="20000"/>
          </a:bodyPr>
          <a:lstStyle/>
          <a:p>
            <a:pPr>
              <a:buNone/>
            </a:pPr>
            <a:endParaRPr lang="el-GR" dirty="0" smtClean="0">
              <a:latin typeface="Arial" panose="020B0604020202020204" pitchFamily="34" charset="0"/>
              <a:cs typeface="Arial" panose="020B0604020202020204" pitchFamily="34" charset="0"/>
            </a:endParaRPr>
          </a:p>
          <a:p>
            <a:pPr>
              <a:buNone/>
            </a:pPr>
            <a:r>
              <a:rPr lang="el-GR" dirty="0" smtClean="0">
                <a:latin typeface="Arial" panose="020B0604020202020204" pitchFamily="34" charset="0"/>
                <a:cs typeface="Arial" panose="020B0604020202020204" pitchFamily="34" charset="0"/>
              </a:rPr>
              <a:t>Οι </a:t>
            </a:r>
            <a:r>
              <a:rPr lang="en-US" dirty="0" smtClean="0">
                <a:latin typeface="Arial" panose="020B0604020202020204" pitchFamily="34" charset="0"/>
                <a:cs typeface="Arial" panose="020B0604020202020204" pitchFamily="34" charset="0"/>
              </a:rPr>
              <a:t>Morgan</a:t>
            </a:r>
            <a:r>
              <a:rPr lang="el-G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Novak</a:t>
            </a:r>
            <a:r>
              <a:rPr lang="el-G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Dale </a:t>
            </a:r>
            <a:r>
              <a:rPr lang="el-GR" dirty="0" smtClean="0">
                <a:latin typeface="Arial" panose="020B0604020202020204" pitchFamily="34" charset="0"/>
                <a:cs typeface="Arial" panose="020B0604020202020204" pitchFamily="34" charset="0"/>
              </a:rPr>
              <a:t>και </a:t>
            </a:r>
            <a:r>
              <a:rPr lang="en-US" dirty="0" err="1" smtClean="0">
                <a:latin typeface="Arial" panose="020B0604020202020204" pitchFamily="34" charset="0"/>
                <a:cs typeface="Arial" panose="020B0604020202020204" pitchFamily="34" charset="0"/>
              </a:rPr>
              <a:t>Badawi</a:t>
            </a:r>
            <a:r>
              <a:rPr lang="el-GR" dirty="0" smtClean="0">
                <a:latin typeface="Arial" panose="020B0604020202020204" pitchFamily="34" charset="0"/>
                <a:cs typeface="Arial" panose="020B0604020202020204" pitchFamily="34" charset="0"/>
              </a:rPr>
              <a:t> (2015) εφάρμοσαν</a:t>
            </a:r>
            <a:endParaRPr lang="el-GR" dirty="0" smtClean="0">
              <a:latin typeface="Arial" panose="020B0604020202020204" pitchFamily="34" charset="0"/>
              <a:cs typeface="Arial" panose="020B0604020202020204" pitchFamily="34" charset="0"/>
            </a:endParaRPr>
          </a:p>
          <a:p>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ΠΟ </a:t>
            </a:r>
            <a:r>
              <a:rPr lang="el-GR" dirty="0">
                <a:latin typeface="Arial" panose="020B0604020202020204" pitchFamily="34" charset="0"/>
                <a:cs typeface="Arial" panose="020B0604020202020204" pitchFamily="34" charset="0"/>
              </a:rPr>
              <a:t>ένα παρεμβατικό πρόγραμμα εμπλουτισμού των κινητικών ερεθισμάτων  (12 </a:t>
            </a:r>
            <a:r>
              <a:rPr lang="el-GR" dirty="0" err="1">
                <a:latin typeface="Arial" panose="020B0604020202020204" pitchFamily="34" charset="0"/>
                <a:cs typeface="Arial" panose="020B0604020202020204" pitchFamily="34" charset="0"/>
              </a:rPr>
              <a:t>εβδ</a:t>
            </a:r>
            <a:r>
              <a:rPr lang="el-GR" dirty="0">
                <a:latin typeface="Arial" panose="020B0604020202020204" pitchFamily="34" charset="0"/>
                <a:cs typeface="Arial" panose="020B0604020202020204" pitchFamily="34" charset="0"/>
              </a:rPr>
              <a:t>.) στην καθημερινότητα των παιδιών  με εγκεφαλική παράλυση και μια </a:t>
            </a:r>
            <a:r>
              <a:rPr lang="el-GR" dirty="0" smtClean="0">
                <a:latin typeface="Arial" panose="020B0604020202020204" pitchFamily="34" charset="0"/>
                <a:cs typeface="Arial" panose="020B0604020202020204" pitchFamily="34" charset="0"/>
              </a:rPr>
              <a:t>σειρά σεμιναρίων στους γονείς τους σχετικά με τις κινητικές δεξιότητες</a:t>
            </a: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ΟΕ έλαβε το τυπικό πρόγραμμα</a:t>
            </a:r>
            <a:endParaRPr lang="el-GR" dirty="0" smtClean="0">
              <a:latin typeface="Arial" panose="020B0604020202020204" pitchFamily="34" charset="0"/>
              <a:cs typeface="Arial" panose="020B0604020202020204" pitchFamily="34" charset="0"/>
            </a:endParaRPr>
          </a:p>
          <a:p>
            <a:pPr>
              <a:buNone/>
            </a:pPr>
            <a:endParaRPr lang="el-GR" dirty="0" smtClean="0">
              <a:latin typeface="Arial" panose="020B0604020202020204" pitchFamily="34" charset="0"/>
              <a:cs typeface="Arial" panose="020B0604020202020204" pitchFamily="34" charset="0"/>
            </a:endParaRPr>
          </a:p>
          <a:p>
            <a:pPr>
              <a:buNone/>
            </a:pPr>
            <a:r>
              <a:rPr lang="el-GR" dirty="0" smtClean="0">
                <a:latin typeface="Arial" panose="020B0604020202020204" pitchFamily="34" charset="0"/>
                <a:cs typeface="Arial" panose="020B0604020202020204" pitchFamily="34" charset="0"/>
              </a:rPr>
              <a:t>Τα παιδιά της ΠΟ σκόραραν κατά 8 μονάδες υψηλότερα στην κλίμακα του </a:t>
            </a:r>
            <a:r>
              <a:rPr lang="en-US" dirty="0" smtClean="0">
                <a:latin typeface="Arial" panose="020B0604020202020204" pitchFamily="34" charset="0"/>
                <a:cs typeface="Arial" panose="020B0604020202020204" pitchFamily="34" charset="0"/>
              </a:rPr>
              <a:t>PDMS</a:t>
            </a:r>
            <a:r>
              <a:rPr lang="el-GR" dirty="0" smtClean="0">
                <a:latin typeface="Arial" panose="020B0604020202020204" pitchFamily="34" charset="0"/>
                <a:cs typeface="Arial" panose="020B0604020202020204" pitchFamily="34" charset="0"/>
              </a:rPr>
              <a:t>-2. </a:t>
            </a:r>
            <a:endParaRPr lang="el-GR" dirty="0" smtClean="0">
              <a:latin typeface="Arial" panose="020B0604020202020204" pitchFamily="34" charset="0"/>
              <a:cs typeface="Arial" panose="020B0604020202020204" pitchFamily="34" charset="0"/>
            </a:endParaRPr>
          </a:p>
          <a:p>
            <a:pPr algn="r">
              <a:buNone/>
            </a:pPr>
            <a:endParaRPr lang="el-GR" sz="2600" dirty="0" smtClean="0">
              <a:latin typeface="Arial" panose="020B0604020202020204" pitchFamily="34" charset="0"/>
              <a:cs typeface="Arial" panose="020B0604020202020204" pitchFamily="34" charset="0"/>
            </a:endParaRPr>
          </a:p>
          <a:p>
            <a:pPr>
              <a:buNone/>
            </a:pP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Παρατηρήθηκε βελτίωση στην βαθμολογία μετά το πέρας του προγράμματος καθώς και </a:t>
            </a:r>
            <a:r>
              <a:rPr lang="el-GR" dirty="0">
                <a:latin typeface="Arial" panose="020B0604020202020204" pitchFamily="34" charset="0"/>
                <a:cs typeface="Arial" panose="020B0604020202020204" pitchFamily="34" charset="0"/>
              </a:rPr>
              <a:t>1</a:t>
            </a:r>
            <a:r>
              <a:rPr lang="el-GR" dirty="0" smtClean="0">
                <a:latin typeface="Arial" panose="020B0604020202020204" pitchFamily="34" charset="0"/>
                <a:cs typeface="Arial" panose="020B0604020202020204" pitchFamily="34" charset="0"/>
              </a:rPr>
              <a:t> μήνα μετά, σε σύγκριση με την ΟΕ.</a:t>
            </a:r>
            <a:endParaRPr lang="el-GR" dirty="0" smtClean="0">
              <a:latin typeface="Arial" panose="020B0604020202020204" pitchFamily="34" charset="0"/>
              <a:cs typeface="Arial" panose="020B0604020202020204" pitchFamily="34" charset="0"/>
            </a:endParaRPr>
          </a:p>
          <a:p>
            <a:pPr algn="r">
              <a:buNone/>
            </a:pPr>
            <a:r>
              <a:rPr lang="el-GR" sz="2600" dirty="0" smtClean="0">
                <a:latin typeface="Arial" panose="020B0604020202020204" pitchFamily="34" charset="0"/>
                <a:cs typeface="Arial" panose="020B0604020202020204" pitchFamily="34" charset="0"/>
              </a:rPr>
              <a:t> </a:t>
            </a:r>
            <a:endParaRPr lang="el-GR" sz="2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wipe(down)">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down)">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214290"/>
            <a:ext cx="7815812" cy="6500858"/>
          </a:xfrm>
        </p:spPr>
        <p:txBody>
          <a:bodyPr>
            <a:normAutofit fontScale="77500" lnSpcReduction="20000"/>
          </a:bodyPr>
          <a:lstStyle/>
          <a:p>
            <a:pPr>
              <a:buNone/>
            </a:pPr>
            <a:r>
              <a:rPr lang="el-GR" dirty="0" smtClean="0">
                <a:latin typeface="Arial" panose="020B0604020202020204" pitchFamily="34" charset="0"/>
                <a:cs typeface="Arial" panose="020B0604020202020204" pitchFamily="34" charset="0"/>
              </a:rPr>
              <a:t>Οι </a:t>
            </a:r>
            <a:r>
              <a:rPr lang="en-US" dirty="0" smtClean="0">
                <a:latin typeface="Arial" panose="020B0604020202020204" pitchFamily="34" charset="0"/>
                <a:cs typeface="Arial" panose="020B0604020202020204" pitchFamily="34" charset="0"/>
              </a:rPr>
              <a:t>Lin </a:t>
            </a:r>
            <a:r>
              <a:rPr lang="el-GR" dirty="0" smtClean="0">
                <a:latin typeface="Arial" panose="020B0604020202020204" pitchFamily="34" charset="0"/>
                <a:cs typeface="Arial" panose="020B0604020202020204" pitchFamily="34" charset="0"/>
              </a:rPr>
              <a:t>και συνεργάτες</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2015</a:t>
            </a:r>
            <a:r>
              <a:rPr lang="el-GR" dirty="0" smtClean="0">
                <a:latin typeface="Arial" panose="020B0604020202020204" pitchFamily="34" charset="0"/>
                <a:cs typeface="Arial" panose="020B0604020202020204" pitchFamily="34" charset="0"/>
              </a:rPr>
              <a:t>) έκαναν μελέτη σχετικά τον χρόνο που καταναλώνουν τα παιδιά βλέποντας τηλεόραση αλλά και τις επιπτώσεις αυτής της έκθεσης (στην γνωστική, γλωσσική και κινητική ανάπτυξη)</a:t>
            </a:r>
            <a:endParaRPr lang="el-GR" dirty="0" smtClean="0">
              <a:latin typeface="Arial" panose="020B0604020202020204" pitchFamily="34" charset="0"/>
              <a:cs typeface="Arial" panose="020B0604020202020204" pitchFamily="34" charset="0"/>
            </a:endParaRPr>
          </a:p>
          <a:p>
            <a:pPr>
              <a:buNone/>
            </a:pP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Ν=150 παιδιά, ηλικίας από 15 έως 35 μηνών. </a:t>
            </a:r>
            <a:endParaRPr lang="el-GR" dirty="0" smtClean="0">
              <a:latin typeface="Arial" panose="020B0604020202020204" pitchFamily="34" charset="0"/>
              <a:cs typeface="Arial" panose="020B0604020202020204" pitchFamily="34" charset="0"/>
            </a:endParaRPr>
          </a:p>
          <a:p>
            <a:pPr>
              <a:buNone/>
            </a:pP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 2ομάδες (75  που είχαν συχνή έκθεση στην </a:t>
            </a:r>
            <a:r>
              <a:rPr lang="el-GR" dirty="0" err="1" smtClean="0">
                <a:latin typeface="Arial" panose="020B0604020202020204" pitchFamily="34" charset="0"/>
                <a:cs typeface="Arial" panose="020B0604020202020204" pitchFamily="34" charset="0"/>
              </a:rPr>
              <a:t>τηλ</a:t>
            </a:r>
            <a:r>
              <a:rPr lang="el-GR" dirty="0" smtClean="0">
                <a:latin typeface="Arial" panose="020B0604020202020204" pitchFamily="34" charset="0"/>
                <a:cs typeface="Arial" panose="020B0604020202020204" pitchFamily="34" charset="0"/>
              </a:rPr>
              <a:t>. και 75 που δεν είχαν συχνή έκθεση) </a:t>
            </a:r>
            <a:endParaRPr lang="el-GR" dirty="0" smtClean="0">
              <a:latin typeface="Arial" panose="020B0604020202020204" pitchFamily="34" charset="0"/>
              <a:cs typeface="Arial" panose="020B0604020202020204" pitchFamily="34" charset="0"/>
            </a:endParaRPr>
          </a:p>
          <a:p>
            <a:pPr lvl="1">
              <a:buNone/>
            </a:pP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en-US" dirty="0" smtClean="0">
                <a:latin typeface="Arial" panose="020B0604020202020204" pitchFamily="34" charset="0"/>
                <a:cs typeface="Arial" panose="020B0604020202020204" pitchFamily="34" charset="0"/>
              </a:rPr>
              <a:t>BSID</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II </a:t>
            </a:r>
            <a:r>
              <a:rPr lang="el-GR"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Bayley</a:t>
            </a:r>
            <a:r>
              <a:rPr lang="el-GR" dirty="0" smtClean="0">
                <a:latin typeface="Arial" panose="020B0604020202020204" pitchFamily="34" charset="0"/>
                <a:cs typeface="Arial" panose="020B0604020202020204" pitchFamily="34" charset="0"/>
              </a:rPr>
              <a:t>, 1983) για την γνωστική </a:t>
            </a:r>
            <a:r>
              <a:rPr lang="el-GR" dirty="0">
                <a:latin typeface="Arial" panose="020B0604020202020204" pitchFamily="34" charset="0"/>
                <a:cs typeface="Arial" panose="020B0604020202020204" pitchFamily="34" charset="0"/>
              </a:rPr>
              <a:t>&amp;</a:t>
            </a:r>
            <a:r>
              <a:rPr lang="el-GR"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γλωσσική </a:t>
            </a:r>
            <a:r>
              <a:rPr lang="el-GR" dirty="0" smtClean="0">
                <a:latin typeface="Arial" panose="020B0604020202020204" pitchFamily="34" charset="0"/>
                <a:cs typeface="Arial" panose="020B0604020202020204" pitchFamily="34" charset="0"/>
              </a:rPr>
              <a:t>ανάπτυξη</a:t>
            </a: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en-US" dirty="0" smtClean="0">
                <a:latin typeface="Arial" panose="020B0604020202020204" pitchFamily="34" charset="0"/>
                <a:cs typeface="Arial" panose="020B0604020202020204" pitchFamily="34" charset="0"/>
              </a:rPr>
              <a:t>PDMS</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II</a:t>
            </a:r>
            <a:r>
              <a:rPr lang="el-GR" dirty="0" smtClean="0">
                <a:latin typeface="Arial" panose="020B0604020202020204" pitchFamily="34" charset="0"/>
                <a:cs typeface="Arial" panose="020B0604020202020204" pitchFamily="34" charset="0"/>
              </a:rPr>
              <a:t> για </a:t>
            </a:r>
            <a:r>
              <a:rPr lang="el-GR" dirty="0" smtClean="0">
                <a:latin typeface="Arial" panose="020B0604020202020204" pitchFamily="34" charset="0"/>
                <a:cs typeface="Arial" panose="020B0604020202020204" pitchFamily="34" charset="0"/>
              </a:rPr>
              <a:t>την κινητική ανάπτυξη</a:t>
            </a:r>
            <a:endParaRPr lang="el-GR" dirty="0" smtClean="0">
              <a:latin typeface="Arial" panose="020B0604020202020204" pitchFamily="34" charset="0"/>
              <a:cs typeface="Arial" panose="020B0604020202020204" pitchFamily="34" charset="0"/>
            </a:endParaRPr>
          </a:p>
          <a:p>
            <a:pPr>
              <a:buNone/>
            </a:pPr>
            <a:endParaRPr lang="el-GR" dirty="0" smtClean="0">
              <a:latin typeface="Arial" panose="020B0604020202020204" pitchFamily="34" charset="0"/>
              <a:cs typeface="Arial" panose="020B0604020202020204" pitchFamily="34" charset="0"/>
            </a:endParaRPr>
          </a:p>
          <a:p>
            <a:pPr marL="0" indent="0">
              <a:buNone/>
            </a:pPr>
            <a:r>
              <a:rPr lang="el-GR" dirty="0" smtClean="0">
                <a:latin typeface="Arial" panose="020B0604020202020204" pitchFamily="34" charset="0"/>
                <a:cs typeface="Arial" panose="020B0604020202020204" pitchFamily="34" charset="0"/>
              </a:rPr>
              <a:t>Τα αποτελέσματα έδειξαν ότι</a:t>
            </a:r>
            <a:r>
              <a:rPr lang="en-US" dirty="0" smtClean="0">
                <a:latin typeface="Arial" panose="020B0604020202020204" pitchFamily="34" charset="0"/>
                <a:cs typeface="Arial" panose="020B0604020202020204" pitchFamily="34" charset="0"/>
              </a:rPr>
              <a:t>:</a:t>
            </a: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Η συχνή έκθεση στην τηλεόραση βρέθηκε να αυξάνει τον κίνδυνο γνωστικών, γλωσσικών αλλά και κινητικών καθυστερήσεων </a:t>
            </a: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ü"/>
            </a:pP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Οι καθυστερήσεις (γνωστική, γλωσσική και κινητική) στα μικρά παιδιά συσχετίζονται σημαντικά στον χρόνο που δαπανάται μπροστά στην τηλεόραση. </a:t>
            </a:r>
            <a:endParaRPr lang="el-GR" dirty="0" smtClean="0">
              <a:latin typeface="Arial" panose="020B0604020202020204" pitchFamily="34" charset="0"/>
              <a:cs typeface="Arial" panose="020B0604020202020204" pitchFamily="34" charset="0"/>
            </a:endParaRPr>
          </a:p>
          <a:p>
            <a:endParaRPr lang="el-GR" dirty="0" smtClean="0">
              <a:latin typeface="Arial" panose="020B0604020202020204" pitchFamily="34" charset="0"/>
              <a:cs typeface="Arial" panose="020B0604020202020204" pitchFamily="34" charset="0"/>
            </a:endParaRPr>
          </a:p>
          <a:p>
            <a:endParaRPr lang="el-GR" dirty="0" smtClean="0">
              <a:latin typeface="Arial" panose="020B0604020202020204" pitchFamily="34" charset="0"/>
              <a:cs typeface="Arial" panose="020B0604020202020204" pitchFamily="34" charset="0"/>
            </a:endParaRPr>
          </a:p>
          <a:p>
            <a:pPr>
              <a:buNone/>
            </a:pPr>
            <a:endParaRPr lang="el-GR"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wipe(down)">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357166"/>
            <a:ext cx="7743804" cy="6286544"/>
          </a:xfrm>
        </p:spPr>
        <p:txBody>
          <a:bodyPr>
            <a:normAutofit/>
          </a:bodyPr>
          <a:lstStyle/>
          <a:p>
            <a:pPr>
              <a:buNone/>
            </a:pPr>
            <a:r>
              <a:rPr lang="el-GR" sz="2000" dirty="0" smtClean="0">
                <a:latin typeface="Arial" panose="020B0604020202020204" pitchFamily="34" charset="0"/>
                <a:cs typeface="Arial" panose="020B0604020202020204" pitchFamily="34" charset="0"/>
              </a:rPr>
              <a:t>Οι </a:t>
            </a:r>
            <a:r>
              <a:rPr lang="en-US" sz="2000" dirty="0" smtClean="0">
                <a:latin typeface="Arial" panose="020B0604020202020204" pitchFamily="34" charset="0"/>
                <a:cs typeface="Arial" panose="020B0604020202020204" pitchFamily="34" charset="0"/>
              </a:rPr>
              <a:t>Liu</a:t>
            </a:r>
            <a:r>
              <a:rPr lang="el-GR" sz="2000" dirty="0" smtClean="0">
                <a:latin typeface="Arial" panose="020B0604020202020204" pitchFamily="34" charset="0"/>
                <a:cs typeface="Arial" panose="020B0604020202020204" pitchFamily="34" charset="0"/>
              </a:rPr>
              <a:t> και </a:t>
            </a:r>
            <a:r>
              <a:rPr lang="el-GR" sz="2000" dirty="0" smtClean="0">
                <a:latin typeface="Arial" panose="020B0604020202020204" pitchFamily="34" charset="0"/>
                <a:cs typeface="Arial" panose="020B0604020202020204" pitchFamily="34" charset="0"/>
              </a:rPr>
              <a:t>συν</a:t>
            </a:r>
            <a:r>
              <a:rPr lang="el-GR" sz="2000" dirty="0" smtClean="0">
                <a:latin typeface="Arial" panose="020B0604020202020204" pitchFamily="34" charset="0"/>
                <a:cs typeface="Arial" panose="020B0604020202020204" pitchFamily="34" charset="0"/>
              </a:rPr>
              <a:t>εργάτες</a:t>
            </a:r>
            <a:r>
              <a:rPr lang="el-GR" sz="2000" dirty="0" smtClean="0">
                <a:latin typeface="Arial" panose="020B0604020202020204" pitchFamily="34" charset="0"/>
                <a:cs typeface="Arial" panose="020B0604020202020204" pitchFamily="34" charset="0"/>
              </a:rPr>
              <a:t> (2015)</a:t>
            </a:r>
            <a:endParaRPr lang="en-US" sz="2000" dirty="0" smtClean="0">
              <a:latin typeface="Arial" panose="020B0604020202020204" pitchFamily="34" charset="0"/>
              <a:cs typeface="Arial" panose="020B0604020202020204" pitchFamily="34" charset="0"/>
            </a:endParaRPr>
          </a:p>
          <a:p>
            <a:pPr>
              <a:buNone/>
            </a:pPr>
            <a:endParaRPr lang="el-GR"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Ν= 34 παιδία 3 έως 5 ετών</a:t>
            </a:r>
            <a:endParaRPr lang="en-US" sz="2000" dirty="0" smtClean="0">
              <a:latin typeface="Arial" panose="020B0604020202020204" pitchFamily="34" charset="0"/>
              <a:cs typeface="Arial" panose="020B0604020202020204" pitchFamily="34" charset="0"/>
            </a:endParaRPr>
          </a:p>
          <a:p>
            <a:pPr>
              <a:buNone/>
            </a:pPr>
            <a:endParaRPr lang="el-GR"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σε δύο </a:t>
            </a:r>
            <a:r>
              <a:rPr lang="el-GR" sz="2000" dirty="0" smtClean="0">
                <a:latin typeface="Arial" panose="020B0604020202020204" pitchFamily="34" charset="0"/>
                <a:cs typeface="Arial" panose="020B0604020202020204" pitchFamily="34" charset="0"/>
              </a:rPr>
              <a:t>ομάδες (</a:t>
            </a:r>
            <a:r>
              <a:rPr lang="el-GR" sz="2000" dirty="0" smtClean="0">
                <a:solidFill>
                  <a:schemeClr val="tx1"/>
                </a:solidFill>
                <a:latin typeface="Arial" panose="020B0604020202020204" pitchFamily="34" charset="0"/>
                <a:cs typeface="Arial" panose="020B0604020202020204" pitchFamily="34" charset="0"/>
              </a:rPr>
              <a:t>ΠΟ από </a:t>
            </a:r>
            <a:r>
              <a:rPr lang="el-GR" sz="2000" dirty="0" smtClean="0">
                <a:solidFill>
                  <a:schemeClr val="tx1"/>
                </a:solidFill>
                <a:latin typeface="Arial" panose="020B0604020202020204" pitchFamily="34" charset="0"/>
                <a:cs typeface="Arial" panose="020B0604020202020204" pitchFamily="34" charset="0"/>
              </a:rPr>
              <a:t>χαμηλό </a:t>
            </a:r>
            <a:r>
              <a:rPr lang="el-GR" sz="2000" dirty="0" err="1" smtClean="0">
                <a:solidFill>
                  <a:schemeClr val="tx1"/>
                </a:solidFill>
                <a:latin typeface="Arial" panose="020B0604020202020204" pitchFamily="34" charset="0"/>
                <a:cs typeface="Arial" panose="020B0604020202020204" pitchFamily="34" charset="0"/>
              </a:rPr>
              <a:t>κοινωνικο</a:t>
            </a:r>
            <a:r>
              <a:rPr lang="el-GR" sz="2000" dirty="0" smtClean="0">
                <a:solidFill>
                  <a:schemeClr val="tx1"/>
                </a:solidFill>
                <a:latin typeface="Arial" panose="020B0604020202020204" pitchFamily="34" charset="0"/>
                <a:cs typeface="Arial" panose="020B0604020202020204" pitchFamily="34" charset="0"/>
              </a:rPr>
              <a:t>-οικονομικό </a:t>
            </a:r>
            <a:r>
              <a:rPr lang="el-GR" sz="2000" dirty="0" smtClean="0">
                <a:solidFill>
                  <a:schemeClr val="tx1"/>
                </a:solidFill>
                <a:latin typeface="Arial" panose="020B0604020202020204" pitchFamily="34" charset="0"/>
                <a:cs typeface="Arial" panose="020B0604020202020204" pitchFamily="34" charset="0"/>
              </a:rPr>
              <a:t>περιβάλλον, </a:t>
            </a:r>
            <a:r>
              <a:rPr lang="el-GR" sz="2000" dirty="0" smtClean="0">
                <a:solidFill>
                  <a:schemeClr val="tx1"/>
                </a:solidFill>
                <a:latin typeface="Arial" panose="020B0604020202020204" pitchFamily="34" charset="0"/>
                <a:cs typeface="Arial" panose="020B0604020202020204" pitchFamily="34" charset="0"/>
              </a:rPr>
              <a:t>ΟΕ) </a:t>
            </a:r>
            <a:endParaRPr lang="el-GR" sz="2000" dirty="0" smtClean="0">
              <a:solidFill>
                <a:schemeClr val="tx1"/>
              </a:solidFill>
              <a:latin typeface="Arial" panose="020B0604020202020204" pitchFamily="34" charset="0"/>
              <a:cs typeface="Arial" panose="020B0604020202020204" pitchFamily="34" charset="0"/>
            </a:endParaRPr>
          </a:p>
          <a:p>
            <a:pPr lvl="1">
              <a:buNone/>
            </a:pPr>
            <a:endParaRPr lang="el-GR"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PDMS</a:t>
            </a:r>
            <a:r>
              <a:rPr lang="el-GR" sz="2000" dirty="0" smtClean="0">
                <a:latin typeface="Arial" panose="020B0604020202020204" pitchFamily="34" charset="0"/>
                <a:cs typeface="Arial" panose="020B0604020202020204" pitchFamily="34" charset="0"/>
              </a:rPr>
              <a:t>-2</a:t>
            </a:r>
            <a:endParaRPr lang="en-US" sz="2000" dirty="0" smtClean="0">
              <a:latin typeface="Arial" panose="020B0604020202020204" pitchFamily="34" charset="0"/>
              <a:cs typeface="Arial" panose="020B0604020202020204" pitchFamily="34" charset="0"/>
            </a:endParaRPr>
          </a:p>
          <a:p>
            <a:pPr>
              <a:buNone/>
            </a:pPr>
            <a:endParaRPr lang="el-GR" sz="2000" dirty="0" smtClean="0">
              <a:latin typeface="Arial" panose="020B0604020202020204" pitchFamily="34" charset="0"/>
              <a:cs typeface="Arial" panose="020B0604020202020204" pitchFamily="34" charset="0"/>
            </a:endParaRPr>
          </a:p>
          <a:p>
            <a:pPr marL="0" indent="0">
              <a:buNone/>
            </a:pPr>
            <a:r>
              <a:rPr lang="el-GR" sz="2000" dirty="0" smtClean="0">
                <a:latin typeface="Arial" panose="020B0604020202020204" pitchFamily="34" charset="0"/>
                <a:cs typeface="Arial" panose="020B0604020202020204" pitchFamily="34" charset="0"/>
              </a:rPr>
              <a:t>Τα παιδιά που προέρχονταν από χαμηλό κοινωνικο-οικονομικό περιβάλλον σκόραραν χαμηλότερα στις αδρές και τις λεπτές κινητικές δεξιότητες συγκριτικά με την </a:t>
            </a:r>
            <a:r>
              <a:rPr lang="el-GR" sz="2000" dirty="0" smtClean="0">
                <a:latin typeface="Arial" panose="020B0604020202020204" pitchFamily="34" charset="0"/>
                <a:cs typeface="Arial" panose="020B0604020202020204" pitchFamily="34" charset="0"/>
              </a:rPr>
              <a:t>ΟΕ. </a:t>
            </a:r>
            <a:endParaRPr lang="el-GR" sz="20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428604"/>
            <a:ext cx="7743804" cy="5929354"/>
          </a:xfrm>
        </p:spPr>
        <p:txBody>
          <a:bodyPr>
            <a:normAutofit/>
          </a:bodyPr>
          <a:lstStyle/>
          <a:p>
            <a:pPr>
              <a:buNone/>
            </a:pPr>
            <a:r>
              <a:rPr lang="el-GR" sz="2400" dirty="0" smtClean="0">
                <a:latin typeface="Arial" panose="020B0604020202020204" pitchFamily="34" charset="0"/>
                <a:cs typeface="Arial" panose="020B0604020202020204" pitchFamily="34" charset="0"/>
              </a:rPr>
              <a:t>Οι </a:t>
            </a:r>
            <a:r>
              <a:rPr lang="en-US" sz="2400" dirty="0" err="1" smtClean="0">
                <a:latin typeface="Arial" panose="020B0604020202020204" pitchFamily="34" charset="0"/>
                <a:cs typeface="Arial" panose="020B0604020202020204" pitchFamily="34" charset="0"/>
              </a:rPr>
              <a:t>Parmar</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&amp; </a:t>
            </a:r>
            <a:r>
              <a:rPr lang="en-US" sz="2400" dirty="0" err="1" smtClean="0">
                <a:latin typeface="Arial" panose="020B0604020202020204" pitchFamily="34" charset="0"/>
                <a:cs typeface="Arial" panose="020B0604020202020204" pitchFamily="34" charset="0"/>
              </a:rPr>
              <a:t>Kiran</a:t>
            </a:r>
            <a:r>
              <a:rPr lang="el-GR" sz="2400" dirty="0" smtClean="0">
                <a:latin typeface="Arial" panose="020B0604020202020204" pitchFamily="34" charset="0"/>
                <a:cs typeface="Arial" panose="020B0604020202020204" pitchFamily="34" charset="0"/>
              </a:rPr>
              <a:t> (2008) εξέτασαν </a:t>
            </a:r>
            <a:endParaRPr lang="el-GR" sz="2400" dirty="0" smtClean="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Ν=</a:t>
            </a:r>
            <a:r>
              <a:rPr lang="el-GR" sz="2400" dirty="0" smtClean="0">
                <a:latin typeface="Arial" panose="020B0604020202020204" pitchFamily="34" charset="0"/>
                <a:cs typeface="Arial" panose="020B0604020202020204" pitchFamily="34" charset="0"/>
              </a:rPr>
              <a:t>400 παιδιά (αγόρια και κορίτσια), </a:t>
            </a:r>
            <a:r>
              <a:rPr lang="el-GR" sz="2400" dirty="0" smtClean="0">
                <a:latin typeface="Arial" panose="020B0604020202020204" pitchFamily="34" charset="0"/>
                <a:cs typeface="Arial" panose="020B0604020202020204" pitchFamily="34" charset="0"/>
              </a:rPr>
              <a:t>ηλικίας 0-5 με τυπική </a:t>
            </a:r>
            <a:r>
              <a:rPr lang="el-GR" sz="2400" dirty="0" smtClean="0">
                <a:latin typeface="Arial" panose="020B0604020202020204" pitchFamily="34" charset="0"/>
                <a:cs typeface="Arial" panose="020B0604020202020204" pitchFamily="34" charset="0"/>
              </a:rPr>
              <a:t>ανάπτυξη. </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κλίμακα </a:t>
            </a:r>
            <a:r>
              <a:rPr lang="en-US" sz="2400" dirty="0" smtClean="0">
                <a:latin typeface="Arial" panose="020B0604020202020204" pitchFamily="34" charset="0"/>
                <a:cs typeface="Arial" panose="020B0604020202020204" pitchFamily="34" charset="0"/>
              </a:rPr>
              <a:t>PDMS</a:t>
            </a:r>
            <a:r>
              <a:rPr lang="el-GR" sz="2400" dirty="0" smtClean="0">
                <a:latin typeface="Arial" panose="020B0604020202020204" pitchFamily="34" charset="0"/>
                <a:cs typeface="Arial" panose="020B0604020202020204" pitchFamily="34" charset="0"/>
              </a:rPr>
              <a:t>-2.</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 Τα κορίτσια βρέθηκαν να σκοράρουν υψηλότερα από τα αγόρια.</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 Επίσης τα παιδιά που μεγάλωναν </a:t>
            </a:r>
            <a:r>
              <a:rPr lang="el-GR" sz="2400" dirty="0" smtClean="0">
                <a:latin typeface="Arial" panose="020B0604020202020204" pitchFamily="34" charset="0"/>
                <a:cs typeface="Arial" panose="020B0604020202020204" pitchFamily="34" charset="0"/>
              </a:rPr>
              <a:t>σε αστικά κέντρα </a:t>
            </a:r>
            <a:r>
              <a:rPr lang="el-GR" sz="2400" dirty="0" smtClean="0">
                <a:latin typeface="Arial" panose="020B0604020202020204" pitchFamily="34" charset="0"/>
                <a:cs typeface="Arial" panose="020B0604020202020204" pitchFamily="34" charset="0"/>
              </a:rPr>
              <a:t>βρέθηκαν με χαμηλότερα σκορ στις μετακινήσεις και στον χειρισμό αντικειμένου από τις νόρμες του </a:t>
            </a:r>
            <a:r>
              <a:rPr lang="en-US" sz="2400" dirty="0" smtClean="0">
                <a:latin typeface="Arial" panose="020B0604020202020204" pitchFamily="34" charset="0"/>
                <a:cs typeface="Arial" panose="020B0604020202020204" pitchFamily="34" charset="0"/>
              </a:rPr>
              <a:t>PDMS</a:t>
            </a:r>
            <a:r>
              <a:rPr lang="el-GR" sz="2400" dirty="0" smtClean="0">
                <a:latin typeface="Arial" panose="020B0604020202020204" pitchFamily="34" charset="0"/>
                <a:cs typeface="Arial" panose="020B0604020202020204" pitchFamily="34" charset="0"/>
              </a:rPr>
              <a:t>-2.</a:t>
            </a:r>
            <a:endParaRPr lang="el-GR" sz="2400" dirty="0" smtClean="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66800" y="457200"/>
            <a:ext cx="6553200" cy="609600"/>
          </a:xfrm>
        </p:spPr>
        <p:txBody>
          <a:bodyPr>
            <a:normAutofit/>
          </a:bodyPr>
          <a:lstStyle/>
          <a:p>
            <a:pPr algn="ctr" eaLnBrk="1" fontAlgn="auto" hangingPunct="1">
              <a:spcAft>
                <a:spcPts val="0"/>
              </a:spcAft>
              <a:defRPr/>
            </a:pPr>
            <a:r>
              <a:rPr lang="el-GR" altLang="el-GR" sz="3600" dirty="0" smtClean="0">
                <a:solidFill>
                  <a:schemeClr val="accent5">
                    <a:lumMod val="50000"/>
                  </a:schemeClr>
                </a:solidFill>
                <a:latin typeface="Arial" panose="020B0604020202020204" pitchFamily="34" charset="0"/>
                <a:cs typeface="Arial" panose="020B0604020202020204" pitchFamily="34" charset="0"/>
              </a:rPr>
              <a:t>ΟΡΙΣΜΟΙ</a:t>
            </a:r>
            <a:endParaRPr lang="el-GR" altLang="el-GR" sz="3600" dirty="0" smtClean="0">
              <a:solidFill>
                <a:schemeClr val="accent5">
                  <a:lumMod val="50000"/>
                </a:schemeClr>
              </a:solidFill>
              <a:latin typeface="Arial" panose="020B0604020202020204" pitchFamily="34" charset="0"/>
              <a:cs typeface="Arial" panose="020B0604020202020204" pitchFamily="34" charset="0"/>
            </a:endParaRPr>
          </a:p>
        </p:txBody>
      </p:sp>
      <p:sp>
        <p:nvSpPr>
          <p:cNvPr id="8195" name="Content Placeholder 2"/>
          <p:cNvSpPr>
            <a:spLocks noGrp="1"/>
          </p:cNvSpPr>
          <p:nvPr>
            <p:ph idx="1"/>
          </p:nvPr>
        </p:nvSpPr>
        <p:spPr>
          <a:xfrm>
            <a:off x="0" y="1066800"/>
            <a:ext cx="8153400" cy="5486400"/>
          </a:xfrm>
        </p:spPr>
        <p:txBody>
          <a:bodyPr>
            <a:normAutofit fontScale="92500" lnSpcReduction="10000"/>
          </a:bodyPr>
          <a:lstStyle/>
          <a:p>
            <a:pPr marL="274320" indent="273050" algn="just" eaLnBrk="1" fontAlgn="auto" hangingPunct="1">
              <a:lnSpc>
                <a:spcPct val="150000"/>
              </a:lnSpc>
              <a:spcAft>
                <a:spcPts val="0"/>
              </a:spcAft>
              <a:buClr>
                <a:schemeClr val="accent5">
                  <a:lumMod val="50000"/>
                </a:schemeClr>
              </a:buClr>
              <a:buSzTx/>
              <a:buNone/>
              <a:defRPr/>
            </a:pPr>
            <a:r>
              <a:rPr lang="el-GR" sz="2400" b="1" dirty="0" smtClean="0">
                <a:solidFill>
                  <a:schemeClr val="accent5">
                    <a:lumMod val="50000"/>
                  </a:schemeClr>
                </a:solidFill>
                <a:latin typeface="Arial" panose="020B0604020202020204" pitchFamily="34" charset="0"/>
                <a:cs typeface="Arial" panose="020B0604020202020204" pitchFamily="34" charset="0"/>
              </a:rPr>
              <a:t>Κινητική Ανάπτυξη (</a:t>
            </a:r>
            <a:r>
              <a:rPr lang="en-US" sz="2400" b="1" dirty="0" smtClean="0">
                <a:solidFill>
                  <a:schemeClr val="accent5">
                    <a:lumMod val="50000"/>
                  </a:schemeClr>
                </a:solidFill>
                <a:latin typeface="Arial" panose="020B0604020202020204" pitchFamily="34" charset="0"/>
                <a:cs typeface="Arial" panose="020B0604020202020204" pitchFamily="34" charset="0"/>
              </a:rPr>
              <a:t>motor development):</a:t>
            </a:r>
            <a:r>
              <a:rPr lang="el-GR" sz="2400" b="1" dirty="0" smtClean="0">
                <a:solidFill>
                  <a:schemeClr val="accent5">
                    <a:lumMod val="50000"/>
                  </a:schemeClr>
                </a:solidFill>
                <a:latin typeface="Arial" panose="020B0604020202020204" pitchFamily="34" charset="0"/>
                <a:cs typeface="Arial" panose="020B0604020202020204" pitchFamily="34" charset="0"/>
              </a:rPr>
              <a:t> </a:t>
            </a:r>
            <a:r>
              <a:rPr lang="el-GR" sz="2400" dirty="0" smtClean="0">
                <a:solidFill>
                  <a:schemeClr val="accent5">
                    <a:lumMod val="50000"/>
                  </a:schemeClr>
                </a:solidFill>
                <a:latin typeface="Arial" panose="020B0604020202020204" pitchFamily="34" charset="0"/>
                <a:cs typeface="Arial" panose="020B0604020202020204" pitchFamily="34" charset="0"/>
              </a:rPr>
              <a:t>  </a:t>
            </a:r>
            <a:endParaRPr lang="el-GR" sz="2400" dirty="0" smtClean="0">
              <a:solidFill>
                <a:schemeClr val="accent5">
                  <a:lumMod val="50000"/>
                </a:schemeClr>
              </a:solidFill>
              <a:latin typeface="Arial" panose="020B0604020202020204" pitchFamily="34" charset="0"/>
              <a:cs typeface="Arial" panose="020B0604020202020204" pitchFamily="34" charset="0"/>
            </a:endParaRPr>
          </a:p>
          <a:p>
            <a:pPr marL="274320" indent="273050" algn="just" eaLnBrk="1" fontAlgn="auto" hangingPunct="1">
              <a:lnSpc>
                <a:spcPct val="150000"/>
              </a:lnSpc>
              <a:spcAft>
                <a:spcPts val="0"/>
              </a:spcAft>
              <a:buClr>
                <a:schemeClr val="accent5">
                  <a:lumMod val="50000"/>
                </a:schemeClr>
              </a:buClr>
              <a:buSzTx/>
              <a:buFont typeface="Wingdings" panose="05000000000000000000" pitchFamily="2" charset="2"/>
              <a:buChar char="Ø"/>
              <a:defRPr/>
            </a:pPr>
            <a:r>
              <a:rPr lang="el-GR" sz="2200" dirty="0" smtClean="0">
                <a:latin typeface="Arial" panose="020B0604020202020204" pitchFamily="34" charset="0"/>
                <a:cs typeface="Arial" panose="020B0604020202020204" pitchFamily="34" charset="0"/>
              </a:rPr>
              <a:t>Η συνεχής διαδικασία αλλαγής στην κινητική συμπεριφορά κατά τη διάρκεια της ζωής του ανθρώπου, που εμφανίζεται ως μια αλληλεπίδραση μεταξύ</a:t>
            </a:r>
            <a:r>
              <a:rPr lang="en-US" sz="2200" dirty="0"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marL="274320" indent="273050" algn="just" eaLnBrk="1" fontAlgn="auto" hangingPunct="1">
              <a:lnSpc>
                <a:spcPct val="150000"/>
              </a:lnSpc>
              <a:spcAft>
                <a:spcPts val="0"/>
              </a:spcAft>
              <a:buClr>
                <a:schemeClr val="accent5">
                  <a:lumMod val="50000"/>
                </a:schemeClr>
              </a:buClr>
              <a:buSzTx/>
              <a:buFont typeface="Wingdings" panose="05000000000000000000" pitchFamily="2" charset="2"/>
              <a:buChar char="ü"/>
              <a:defRPr/>
            </a:pPr>
            <a:r>
              <a:rPr lang="el-GR" sz="2200" dirty="0" smtClean="0">
                <a:latin typeface="Arial" panose="020B0604020202020204" pitchFamily="34" charset="0"/>
                <a:cs typeface="Arial" panose="020B0604020202020204" pitchFamily="34" charset="0"/>
              </a:rPr>
              <a:t>των απαιτήσεων ενός έργου</a:t>
            </a:r>
            <a:endParaRPr lang="en-US" sz="2200" dirty="0" smtClean="0">
              <a:latin typeface="Arial" panose="020B0604020202020204" pitchFamily="34" charset="0"/>
              <a:cs typeface="Arial" panose="020B0604020202020204" pitchFamily="34" charset="0"/>
            </a:endParaRPr>
          </a:p>
          <a:p>
            <a:pPr marL="274320" indent="273050" algn="just" eaLnBrk="1" fontAlgn="auto" hangingPunct="1">
              <a:lnSpc>
                <a:spcPct val="150000"/>
              </a:lnSpc>
              <a:spcAft>
                <a:spcPts val="0"/>
              </a:spcAft>
              <a:buClr>
                <a:schemeClr val="accent5">
                  <a:lumMod val="50000"/>
                </a:schemeClr>
              </a:buClr>
              <a:buSzTx/>
              <a:buFont typeface="Wingdings" panose="05000000000000000000" pitchFamily="2" charset="2"/>
              <a:buChar char="ü"/>
              <a:defRPr/>
            </a:pPr>
            <a:r>
              <a:rPr lang="el-GR" sz="2200" dirty="0" smtClean="0">
                <a:latin typeface="Arial" panose="020B0604020202020204" pitchFamily="34" charset="0"/>
                <a:cs typeface="Arial" panose="020B0604020202020204" pitchFamily="34" charset="0"/>
              </a:rPr>
              <a:t>τη βιολογική υπόσταση του ατόμου</a:t>
            </a:r>
            <a:endParaRPr lang="en-US" sz="2200" dirty="0" smtClean="0">
              <a:latin typeface="Arial" panose="020B0604020202020204" pitchFamily="34" charset="0"/>
              <a:cs typeface="Arial" panose="020B0604020202020204" pitchFamily="34" charset="0"/>
            </a:endParaRPr>
          </a:p>
          <a:p>
            <a:pPr marL="274320" indent="273050" algn="just" eaLnBrk="1" fontAlgn="auto" hangingPunct="1">
              <a:lnSpc>
                <a:spcPct val="150000"/>
              </a:lnSpc>
              <a:spcAft>
                <a:spcPts val="0"/>
              </a:spcAft>
              <a:buClr>
                <a:schemeClr val="accent5">
                  <a:lumMod val="50000"/>
                </a:schemeClr>
              </a:buClr>
              <a:buSzTx/>
              <a:buFont typeface="Wingdings" panose="05000000000000000000" pitchFamily="2" charset="2"/>
              <a:buChar char="ü"/>
              <a:defRPr/>
            </a:pPr>
            <a:r>
              <a:rPr lang="el-GR" sz="2200" dirty="0" smtClean="0">
                <a:latin typeface="Arial" panose="020B0604020202020204" pitchFamily="34" charset="0"/>
                <a:cs typeface="Arial" panose="020B0604020202020204" pitchFamily="34" charset="0"/>
              </a:rPr>
              <a:t>τις συνθήκες του περιβάλλοντος</a:t>
            </a:r>
            <a:r>
              <a:rPr lang="en-US" sz="2200" dirty="0" smtClean="0">
                <a:latin typeface="Arial" panose="020B0604020202020204" pitchFamily="34" charset="0"/>
                <a:cs typeface="Arial" panose="020B0604020202020204" pitchFamily="34" charset="0"/>
              </a:rPr>
              <a:t>             </a:t>
            </a:r>
            <a:r>
              <a:rPr lang="el-GR" sz="2200" dirty="0" smtClean="0">
                <a:latin typeface="Arial" panose="020B0604020202020204" pitchFamily="34" charset="0"/>
                <a:cs typeface="Arial" panose="020B0604020202020204" pitchFamily="34" charset="0"/>
              </a:rPr>
              <a:t> </a:t>
            </a:r>
            <a:r>
              <a:rPr lang="el-GR" sz="2000" dirty="0" smtClean="0">
                <a:solidFill>
                  <a:schemeClr val="accent5">
                    <a:lumMod val="50000"/>
                  </a:schemeClr>
                </a:solidFill>
                <a:latin typeface="Arial" panose="020B0604020202020204" pitchFamily="34" charset="0"/>
                <a:cs typeface="Arial" panose="020B0604020202020204" pitchFamily="34" charset="0"/>
              </a:rPr>
              <a:t>(</a:t>
            </a:r>
            <a:r>
              <a:rPr lang="en-US" sz="2000" dirty="0" err="1" smtClean="0">
                <a:solidFill>
                  <a:schemeClr val="accent5">
                    <a:lumMod val="50000"/>
                  </a:schemeClr>
                </a:solidFill>
                <a:latin typeface="Arial" panose="020B0604020202020204" pitchFamily="34" charset="0"/>
                <a:cs typeface="Arial" panose="020B0604020202020204" pitchFamily="34" charset="0"/>
              </a:rPr>
              <a:t>Gallahue</a:t>
            </a:r>
            <a:r>
              <a:rPr lang="el-GR" sz="2000" dirty="0" smtClean="0">
                <a:solidFill>
                  <a:schemeClr val="accent5">
                    <a:lumMod val="50000"/>
                  </a:schemeClr>
                </a:solidFill>
                <a:latin typeface="Arial" panose="020B0604020202020204" pitchFamily="34" charset="0"/>
                <a:cs typeface="Arial" panose="020B0604020202020204" pitchFamily="34" charset="0"/>
              </a:rPr>
              <a:t> &amp; </a:t>
            </a:r>
            <a:r>
              <a:rPr lang="en-US" sz="2000" dirty="0" err="1" smtClean="0">
                <a:solidFill>
                  <a:schemeClr val="accent5">
                    <a:lumMod val="50000"/>
                  </a:schemeClr>
                </a:solidFill>
                <a:latin typeface="Arial" panose="020B0604020202020204" pitchFamily="34" charset="0"/>
                <a:cs typeface="Arial" panose="020B0604020202020204" pitchFamily="34" charset="0"/>
              </a:rPr>
              <a:t>Ozmun</a:t>
            </a:r>
            <a:r>
              <a:rPr lang="el-GR" sz="2000" dirty="0" smtClean="0">
                <a:solidFill>
                  <a:schemeClr val="accent5">
                    <a:lumMod val="50000"/>
                  </a:schemeClr>
                </a:solidFill>
                <a:latin typeface="Arial" panose="020B0604020202020204" pitchFamily="34" charset="0"/>
                <a:cs typeface="Arial" panose="020B0604020202020204" pitchFamily="34" charset="0"/>
              </a:rPr>
              <a:t>, 1998)</a:t>
            </a:r>
            <a:endParaRPr lang="el-GR" sz="2000" dirty="0" smtClean="0">
              <a:solidFill>
                <a:schemeClr val="accent5">
                  <a:lumMod val="50000"/>
                </a:schemeClr>
              </a:solidFill>
              <a:latin typeface="Arial" panose="020B0604020202020204" pitchFamily="34" charset="0"/>
              <a:cs typeface="Arial" panose="020B0604020202020204" pitchFamily="34" charset="0"/>
            </a:endParaRPr>
          </a:p>
          <a:p>
            <a:pPr marL="274320" indent="-274320" eaLnBrk="1" fontAlgn="auto" hangingPunct="1">
              <a:spcAft>
                <a:spcPts val="0"/>
              </a:spcAft>
              <a:buClrTx/>
              <a:buSzTx/>
              <a:buFont typeface="Wingdings 2" panose="05020102010507070707" pitchFamily="18" charset="2"/>
              <a:buNone/>
              <a:defRPr/>
            </a:pPr>
            <a:endParaRPr lang="el-GR" sz="2400" dirty="0" smtClean="0">
              <a:latin typeface="Arial" panose="020B0604020202020204" pitchFamily="34" charset="0"/>
              <a:cs typeface="Arial" panose="020B0604020202020204" pitchFamily="34" charset="0"/>
            </a:endParaRPr>
          </a:p>
          <a:p>
            <a:pPr marL="274320" indent="-274320" eaLnBrk="1" fontAlgn="auto" hangingPunct="1">
              <a:spcAft>
                <a:spcPts val="0"/>
              </a:spcAft>
              <a:buClrTx/>
              <a:buSzTx/>
              <a:buFont typeface="Wingdings 2" panose="05020102010507070707" pitchFamily="18" charset="2"/>
              <a:buNone/>
              <a:defRPr/>
            </a:pPr>
            <a:endParaRPr lang="en-US" sz="2400" dirty="0" smtClean="0">
              <a:latin typeface="Arial" panose="020B0604020202020204" pitchFamily="34" charset="0"/>
              <a:cs typeface="Arial" panose="020B0604020202020204" pitchFamily="34" charset="0"/>
            </a:endParaRPr>
          </a:p>
          <a:p>
            <a:pPr marL="274320" indent="273050" algn="just" eaLnBrk="1" fontAlgn="auto" hangingPunct="1">
              <a:spcAft>
                <a:spcPts val="0"/>
              </a:spcAft>
              <a:buClr>
                <a:schemeClr val="accent5">
                  <a:lumMod val="50000"/>
                </a:schemeClr>
              </a:buClr>
              <a:buSzTx/>
              <a:buFont typeface="Wingdings" panose="05000000000000000000" pitchFamily="2" charset="2"/>
              <a:buChar char="Ø"/>
              <a:defRPr/>
            </a:pP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Δ</a:t>
            </a:r>
            <a:r>
              <a:rPr lang="el-GR" sz="2200" dirty="0" smtClean="0">
                <a:latin typeface="Arial" panose="020B0604020202020204" pitchFamily="34" charset="0"/>
                <a:cs typeface="Arial" panose="020B0604020202020204" pitchFamily="34" charset="0"/>
              </a:rPr>
              <a:t>ιαδικασία ωρίμανσης και συνέργειας του νευροκινητικού μας συστήματος. </a:t>
            </a:r>
            <a:endParaRPr lang="en-US" sz="2200" dirty="0" smtClean="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404664"/>
            <a:ext cx="7239000" cy="554320"/>
          </a:xfrm>
        </p:spPr>
        <p:txBody>
          <a:bodyPr>
            <a:normAutofit/>
          </a:bodyPr>
          <a:lstStyle/>
          <a:p>
            <a:pPr algn="ctr"/>
            <a:r>
              <a:rPr lang="en-US" sz="2800" b="1" dirty="0" smtClean="0">
                <a:solidFill>
                  <a:schemeClr val="accent5">
                    <a:lumMod val="50000"/>
                  </a:schemeClr>
                </a:solidFill>
                <a:latin typeface="Arial" panose="020B0604020202020204" pitchFamily="34" charset="0"/>
                <a:cs typeface="Arial" panose="020B0604020202020204" pitchFamily="34" charset="0"/>
              </a:rPr>
              <a:t>PDMS-2 </a:t>
            </a:r>
            <a:r>
              <a:rPr lang="el-GR" sz="2800" b="1" dirty="0" err="1" smtClean="0">
                <a:solidFill>
                  <a:schemeClr val="accent5">
                    <a:lumMod val="50000"/>
                  </a:schemeClr>
                </a:solidFill>
                <a:latin typeface="Arial" panose="020B0604020202020204" pitchFamily="34" charset="0"/>
                <a:cs typeface="Arial" panose="020B0604020202020204" pitchFamily="34" charset="0"/>
              </a:rPr>
              <a:t>εγκυρΟτητα</a:t>
            </a:r>
            <a:r>
              <a:rPr lang="el-GR" sz="2800" b="1" dirty="0" smtClean="0">
                <a:solidFill>
                  <a:schemeClr val="accent5">
                    <a:lumMod val="50000"/>
                  </a:schemeClr>
                </a:solidFill>
                <a:latin typeface="Arial" panose="020B0604020202020204" pitchFamily="34" charset="0"/>
                <a:cs typeface="Arial" panose="020B0604020202020204" pitchFamily="34" charset="0"/>
              </a:rPr>
              <a:t>-</a:t>
            </a:r>
            <a:r>
              <a:rPr lang="el-GR" sz="2800" b="1" dirty="0" err="1" smtClean="0">
                <a:solidFill>
                  <a:schemeClr val="accent5">
                    <a:lumMod val="50000"/>
                  </a:schemeClr>
                </a:solidFill>
                <a:latin typeface="Arial" panose="020B0604020202020204" pitchFamily="34" charset="0"/>
                <a:cs typeface="Arial" panose="020B0604020202020204" pitchFamily="34" charset="0"/>
              </a:rPr>
              <a:t>αξιοπιστια</a:t>
            </a:r>
            <a:endParaRPr lang="el-GR" sz="2800" b="1"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500034" y="1428736"/>
            <a:ext cx="7528350" cy="4808576"/>
          </a:xfrm>
        </p:spPr>
        <p:txBody>
          <a:bodyPr>
            <a:normAutofit/>
          </a:bodyPr>
          <a:lstStyle/>
          <a:p>
            <a:r>
              <a:rPr lang="el-GR" sz="2400" dirty="0" smtClean="0">
                <a:latin typeface="Arial" panose="020B0604020202020204" pitchFamily="34" charset="0"/>
                <a:cs typeface="Arial" panose="020B0604020202020204" pitchFamily="34" charset="0"/>
              </a:rPr>
              <a:t>Έχει μελετηθεί η εγκυρότητα και η αξιοπιστία του </a:t>
            </a:r>
            <a:r>
              <a:rPr lang="el-GR" sz="2400" dirty="0" smtClean="0">
                <a:latin typeface="Arial" panose="020B0604020202020204" pitchFamily="34" charset="0"/>
                <a:cs typeface="Arial" panose="020B0604020202020204" pitchFamily="34" charset="0"/>
              </a:rPr>
              <a:t>εργαλείου</a:t>
            </a:r>
            <a:r>
              <a:rPr lang="el-GR" sz="2400" dirty="0" smtClean="0">
                <a:latin typeface="Arial" panose="020B0604020202020204" pitchFamily="34" charset="0"/>
                <a:cs typeface="Arial" panose="020B0604020202020204" pitchFamily="34" charset="0"/>
              </a:rPr>
              <a:t>  </a:t>
            </a:r>
            <a:endParaRPr lang="el-GR" sz="2400" dirty="0" smtClean="0">
              <a:latin typeface="Arial" panose="020B0604020202020204" pitchFamily="34" charset="0"/>
              <a:cs typeface="Arial" panose="020B0604020202020204" pitchFamily="34" charset="0"/>
            </a:endParaRPr>
          </a:p>
          <a:p>
            <a:pPr lvl="1">
              <a:buClr>
                <a:schemeClr val="accent5">
                  <a:lumMod val="50000"/>
                </a:schemeClr>
              </a:buClr>
            </a:pPr>
            <a:r>
              <a:rPr lang="el-GR" sz="2000" dirty="0" smtClean="0">
                <a:solidFill>
                  <a:schemeClr val="tx1"/>
                </a:solidFill>
                <a:latin typeface="Arial" panose="020B0604020202020204" pitchFamily="34" charset="0"/>
                <a:cs typeface="Arial" panose="020B0604020202020204" pitchFamily="34" charset="0"/>
              </a:rPr>
              <a:t>τόσο σε </a:t>
            </a:r>
            <a:r>
              <a:rPr lang="el-GR" sz="2000" u="sng" dirty="0" smtClean="0">
                <a:solidFill>
                  <a:schemeClr val="tx1"/>
                </a:solidFill>
                <a:latin typeface="Arial" panose="020B0604020202020204" pitchFamily="34" charset="0"/>
                <a:cs typeface="Arial" panose="020B0604020202020204" pitchFamily="34" charset="0"/>
              </a:rPr>
              <a:t>γενικό </a:t>
            </a:r>
            <a:br>
              <a:rPr lang="el-GR" sz="2000" dirty="0" smtClean="0">
                <a:solidFill>
                  <a:schemeClr val="tx1"/>
                </a:solidFill>
                <a:latin typeface="Arial" panose="020B0604020202020204" pitchFamily="34" charset="0"/>
                <a:cs typeface="Arial" panose="020B0604020202020204" pitchFamily="34" charset="0"/>
              </a:rPr>
            </a:br>
            <a:r>
              <a:rPr lang="el-GR" sz="1400" dirty="0" smtClean="0">
                <a:solidFill>
                  <a:schemeClr val="accent5">
                    <a:lumMod val="50000"/>
                  </a:schemeClr>
                </a:solidFill>
                <a:latin typeface="Arial" panose="020B0604020202020204" pitchFamily="34" charset="0"/>
                <a:cs typeface="Arial" panose="020B0604020202020204" pitchFamily="34" charset="0"/>
              </a:rPr>
              <a:t>(</a:t>
            </a:r>
            <a:r>
              <a:rPr lang="en-US" sz="1400" dirty="0" smtClean="0">
                <a:solidFill>
                  <a:schemeClr val="accent5">
                    <a:lumMod val="50000"/>
                  </a:schemeClr>
                </a:solidFill>
                <a:latin typeface="Arial" panose="020B0604020202020204" pitchFamily="34" charset="0"/>
                <a:cs typeface="Arial" panose="020B0604020202020204" pitchFamily="34" charset="0"/>
              </a:rPr>
              <a:t>Connolly</a:t>
            </a:r>
            <a:r>
              <a:rPr lang="el-GR" sz="1400" dirty="0" smtClean="0">
                <a:solidFill>
                  <a:schemeClr val="accent5">
                    <a:lumMod val="50000"/>
                  </a:schemeClr>
                </a:solidFill>
                <a:latin typeface="Arial" panose="020B0604020202020204" pitchFamily="34" charset="0"/>
                <a:cs typeface="Arial" panose="020B0604020202020204" pitchFamily="34" charset="0"/>
              </a:rPr>
              <a:t>, </a:t>
            </a:r>
            <a:r>
              <a:rPr lang="en-US" sz="1400" dirty="0" smtClean="0">
                <a:solidFill>
                  <a:schemeClr val="accent5">
                    <a:lumMod val="50000"/>
                  </a:schemeClr>
                </a:solidFill>
                <a:latin typeface="Arial" panose="020B0604020202020204" pitchFamily="34" charset="0"/>
                <a:cs typeface="Arial" panose="020B0604020202020204" pitchFamily="34" charset="0"/>
              </a:rPr>
              <a:t>et al</a:t>
            </a:r>
            <a:r>
              <a:rPr lang="el-GR" sz="1400" dirty="0" smtClean="0">
                <a:solidFill>
                  <a:schemeClr val="accent5">
                    <a:lumMod val="50000"/>
                  </a:schemeClr>
                </a:solidFill>
                <a:latin typeface="Arial" panose="020B0604020202020204" pitchFamily="34" charset="0"/>
                <a:cs typeface="Arial" panose="020B0604020202020204" pitchFamily="34" charset="0"/>
              </a:rPr>
              <a:t>., 2006; </a:t>
            </a:r>
            <a:r>
              <a:rPr lang="en-US" sz="1400" dirty="0" smtClean="0">
                <a:solidFill>
                  <a:schemeClr val="accent5">
                    <a:lumMod val="50000"/>
                  </a:schemeClr>
                </a:solidFill>
                <a:latin typeface="Arial" panose="020B0604020202020204" pitchFamily="34" charset="0"/>
                <a:cs typeface="Arial" panose="020B0604020202020204" pitchFamily="34" charset="0"/>
              </a:rPr>
              <a:t>Van </a:t>
            </a:r>
            <a:r>
              <a:rPr lang="en-US" sz="1400" dirty="0" err="1" smtClean="0">
                <a:solidFill>
                  <a:schemeClr val="accent5">
                    <a:lumMod val="50000"/>
                  </a:schemeClr>
                </a:solidFill>
                <a:latin typeface="Arial" panose="020B0604020202020204" pitchFamily="34" charset="0"/>
                <a:cs typeface="Arial" panose="020B0604020202020204" pitchFamily="34" charset="0"/>
              </a:rPr>
              <a:t>Hartingsveldt</a:t>
            </a:r>
            <a:r>
              <a:rPr lang="el-GR" sz="1400" dirty="0" smtClean="0">
                <a:solidFill>
                  <a:schemeClr val="accent5">
                    <a:lumMod val="50000"/>
                  </a:schemeClr>
                </a:solidFill>
                <a:latin typeface="Arial" panose="020B0604020202020204" pitchFamily="34" charset="0"/>
                <a:cs typeface="Arial" panose="020B0604020202020204" pitchFamily="34" charset="0"/>
              </a:rPr>
              <a:t>, </a:t>
            </a:r>
            <a:r>
              <a:rPr lang="en-US" sz="1400" dirty="0" smtClean="0">
                <a:solidFill>
                  <a:schemeClr val="accent5">
                    <a:lumMod val="50000"/>
                  </a:schemeClr>
                </a:solidFill>
                <a:latin typeface="Arial" panose="020B0604020202020204" pitchFamily="34" charset="0"/>
                <a:cs typeface="Arial" panose="020B0604020202020204" pitchFamily="34" charset="0"/>
              </a:rPr>
              <a:t>Cup</a:t>
            </a:r>
            <a:r>
              <a:rPr lang="el-GR" sz="1400" dirty="0" smtClean="0">
                <a:solidFill>
                  <a:schemeClr val="accent5">
                    <a:lumMod val="50000"/>
                  </a:schemeClr>
                </a:solidFill>
                <a:latin typeface="Arial" panose="020B0604020202020204" pitchFamily="34" charset="0"/>
                <a:cs typeface="Arial" panose="020B0604020202020204" pitchFamily="34" charset="0"/>
              </a:rPr>
              <a:t> &amp; </a:t>
            </a:r>
            <a:r>
              <a:rPr lang="en-US" sz="1400" dirty="0" err="1" smtClean="0">
                <a:solidFill>
                  <a:schemeClr val="accent5">
                    <a:lumMod val="50000"/>
                  </a:schemeClr>
                </a:solidFill>
                <a:latin typeface="Arial" panose="020B0604020202020204" pitchFamily="34" charset="0"/>
                <a:cs typeface="Arial" panose="020B0604020202020204" pitchFamily="34" charset="0"/>
              </a:rPr>
              <a:t>Oostendorp</a:t>
            </a:r>
            <a:r>
              <a:rPr lang="el-GR" sz="1400" dirty="0" smtClean="0">
                <a:solidFill>
                  <a:schemeClr val="accent5">
                    <a:lumMod val="50000"/>
                  </a:schemeClr>
                </a:solidFill>
                <a:latin typeface="Arial" panose="020B0604020202020204" pitchFamily="34" charset="0"/>
                <a:cs typeface="Arial" panose="020B0604020202020204" pitchFamily="34" charset="0"/>
              </a:rPr>
              <a:t>, 2005; </a:t>
            </a:r>
            <a:r>
              <a:rPr lang="en-US" sz="1400" dirty="0" smtClean="0">
                <a:solidFill>
                  <a:schemeClr val="accent5">
                    <a:lumMod val="50000"/>
                  </a:schemeClr>
                </a:solidFill>
                <a:latin typeface="Arial" panose="020B0604020202020204" pitchFamily="34" charset="0"/>
                <a:cs typeface="Arial" panose="020B0604020202020204" pitchFamily="34" charset="0"/>
              </a:rPr>
              <a:t>Van </a:t>
            </a:r>
            <a:r>
              <a:rPr lang="en-US" sz="1400" dirty="0" err="1" smtClean="0">
                <a:solidFill>
                  <a:schemeClr val="accent5">
                    <a:lumMod val="50000"/>
                  </a:schemeClr>
                </a:solidFill>
                <a:latin typeface="Arial" panose="020B0604020202020204" pitchFamily="34" charset="0"/>
                <a:cs typeface="Arial" panose="020B0604020202020204" pitchFamily="34" charset="0"/>
              </a:rPr>
              <a:t>Waelvelde</a:t>
            </a:r>
            <a:r>
              <a:rPr lang="el-GR" sz="1400" dirty="0" smtClean="0">
                <a:solidFill>
                  <a:schemeClr val="accent5">
                    <a:lumMod val="50000"/>
                  </a:schemeClr>
                </a:solidFill>
                <a:latin typeface="Arial" panose="020B0604020202020204" pitchFamily="34" charset="0"/>
                <a:cs typeface="Arial" panose="020B0604020202020204" pitchFamily="34" charset="0"/>
              </a:rPr>
              <a:t>, </a:t>
            </a:r>
            <a:r>
              <a:rPr lang="en-US" sz="1400" dirty="0" smtClean="0">
                <a:solidFill>
                  <a:schemeClr val="accent5">
                    <a:lumMod val="50000"/>
                  </a:schemeClr>
                </a:solidFill>
                <a:latin typeface="Arial" panose="020B0604020202020204" pitchFamily="34" charset="0"/>
                <a:cs typeface="Arial" panose="020B0604020202020204" pitchFamily="34" charset="0"/>
              </a:rPr>
              <a:t>et al</a:t>
            </a:r>
            <a:r>
              <a:rPr lang="el-GR" sz="1400" dirty="0" smtClean="0">
                <a:solidFill>
                  <a:schemeClr val="accent5">
                    <a:lumMod val="50000"/>
                  </a:schemeClr>
                </a:solidFill>
                <a:latin typeface="Arial" panose="020B0604020202020204" pitchFamily="34" charset="0"/>
                <a:cs typeface="Arial" panose="020B0604020202020204" pitchFamily="34" charset="0"/>
              </a:rPr>
              <a:t>., </a:t>
            </a:r>
            <a:r>
              <a:rPr lang="el-GR" sz="1400" dirty="0" smtClean="0">
                <a:solidFill>
                  <a:schemeClr val="accent5">
                    <a:lumMod val="50000"/>
                  </a:schemeClr>
                </a:solidFill>
                <a:latin typeface="Arial" panose="020B0604020202020204" pitchFamily="34" charset="0"/>
                <a:cs typeface="Arial" panose="020B0604020202020204" pitchFamily="34" charset="0"/>
              </a:rPr>
              <a:t>2007) </a:t>
            </a:r>
            <a:endParaRPr lang="el-GR" sz="1400" dirty="0" smtClean="0">
              <a:solidFill>
                <a:schemeClr val="accent5">
                  <a:lumMod val="50000"/>
                </a:schemeClr>
              </a:solidFill>
              <a:latin typeface="Arial" panose="020B0604020202020204" pitchFamily="34" charset="0"/>
              <a:cs typeface="Arial" panose="020B0604020202020204" pitchFamily="34" charset="0"/>
            </a:endParaRPr>
          </a:p>
          <a:p>
            <a:pPr lvl="1">
              <a:buClr>
                <a:schemeClr val="accent5">
                  <a:lumMod val="50000"/>
                </a:schemeClr>
              </a:buClr>
            </a:pPr>
            <a:r>
              <a:rPr lang="el-GR" sz="2000" dirty="0" smtClean="0">
                <a:solidFill>
                  <a:schemeClr val="tx1"/>
                </a:solidFill>
                <a:latin typeface="Arial" panose="020B0604020202020204" pitchFamily="34" charset="0"/>
                <a:cs typeface="Arial" panose="020B0604020202020204" pitchFamily="34" charset="0"/>
              </a:rPr>
              <a:t>όσο και σε </a:t>
            </a:r>
            <a:r>
              <a:rPr lang="el-GR" sz="2000" u="sng" dirty="0" smtClean="0">
                <a:solidFill>
                  <a:schemeClr val="tx1"/>
                </a:solidFill>
                <a:latin typeface="Arial" panose="020B0604020202020204" pitchFamily="34" charset="0"/>
                <a:cs typeface="Arial" panose="020B0604020202020204" pitchFamily="34" charset="0"/>
              </a:rPr>
              <a:t>ειδικό</a:t>
            </a:r>
            <a:r>
              <a:rPr lang="el-GR" sz="2000" dirty="0" smtClean="0">
                <a:solidFill>
                  <a:schemeClr val="tx1"/>
                </a:solidFill>
                <a:latin typeface="Arial" panose="020B0604020202020204" pitchFamily="34" charset="0"/>
                <a:cs typeface="Arial" panose="020B0604020202020204" pitchFamily="34" charset="0"/>
              </a:rPr>
              <a:t> </a:t>
            </a:r>
            <a:r>
              <a:rPr lang="el-GR" sz="2000" dirty="0" smtClean="0">
                <a:solidFill>
                  <a:schemeClr val="tx1"/>
                </a:solidFill>
                <a:latin typeface="Arial" panose="020B0604020202020204" pitchFamily="34" charset="0"/>
                <a:cs typeface="Arial" panose="020B0604020202020204" pitchFamily="34" charset="0"/>
              </a:rPr>
              <a:t>πληθυσμό</a:t>
            </a:r>
            <a:br>
              <a:rPr lang="el-GR" sz="2000" dirty="0" smtClean="0">
                <a:solidFill>
                  <a:schemeClr val="tx1"/>
                </a:solidFill>
                <a:latin typeface="Arial" panose="020B0604020202020204" pitchFamily="34" charset="0"/>
                <a:cs typeface="Arial" panose="020B0604020202020204" pitchFamily="34" charset="0"/>
              </a:rPr>
            </a:br>
            <a:r>
              <a:rPr lang="el-GR" sz="1400" dirty="0" smtClean="0">
                <a:solidFill>
                  <a:schemeClr val="accent5">
                    <a:lumMod val="50000"/>
                  </a:schemeClr>
                </a:solidFill>
                <a:latin typeface="Arial" panose="020B0604020202020204" pitchFamily="34" charset="0"/>
                <a:cs typeface="Arial" panose="020B0604020202020204" pitchFamily="34" charset="0"/>
              </a:rPr>
              <a:t>(</a:t>
            </a:r>
            <a:r>
              <a:rPr lang="en-US" sz="1400" dirty="0" smtClean="0">
                <a:solidFill>
                  <a:schemeClr val="accent5">
                    <a:lumMod val="50000"/>
                  </a:schemeClr>
                </a:solidFill>
                <a:latin typeface="Arial" panose="020B0604020202020204" pitchFamily="34" charset="0"/>
                <a:cs typeface="Arial" panose="020B0604020202020204" pitchFamily="34" charset="0"/>
              </a:rPr>
              <a:t>Provost</a:t>
            </a:r>
            <a:r>
              <a:rPr lang="el-GR" sz="1400" dirty="0" smtClean="0">
                <a:solidFill>
                  <a:schemeClr val="accent5">
                    <a:lumMod val="50000"/>
                  </a:schemeClr>
                </a:solidFill>
                <a:latin typeface="Arial" panose="020B0604020202020204" pitchFamily="34" charset="0"/>
                <a:cs typeface="Arial" panose="020B0604020202020204" pitchFamily="34" charset="0"/>
              </a:rPr>
              <a:t>, </a:t>
            </a:r>
            <a:r>
              <a:rPr lang="en-US" sz="1400" dirty="0" smtClean="0">
                <a:solidFill>
                  <a:schemeClr val="accent5">
                    <a:lumMod val="50000"/>
                  </a:schemeClr>
                </a:solidFill>
                <a:latin typeface="Arial" panose="020B0604020202020204" pitchFamily="34" charset="0"/>
                <a:cs typeface="Arial" panose="020B0604020202020204" pitchFamily="34" charset="0"/>
              </a:rPr>
              <a:t>et al</a:t>
            </a:r>
            <a:r>
              <a:rPr lang="el-GR" sz="1400" dirty="0" smtClean="0">
                <a:solidFill>
                  <a:schemeClr val="accent5">
                    <a:lumMod val="50000"/>
                  </a:schemeClr>
                </a:solidFill>
                <a:latin typeface="Arial" panose="020B0604020202020204" pitchFamily="34" charset="0"/>
                <a:cs typeface="Arial" panose="020B0604020202020204" pitchFamily="34" charset="0"/>
              </a:rPr>
              <a:t>., 2004; </a:t>
            </a:r>
            <a:r>
              <a:rPr lang="en-US" sz="1400" dirty="0" err="1" smtClean="0">
                <a:solidFill>
                  <a:schemeClr val="accent5">
                    <a:lumMod val="50000"/>
                  </a:schemeClr>
                </a:solidFill>
                <a:latin typeface="Arial" panose="020B0604020202020204" pitchFamily="34" charset="0"/>
                <a:cs typeface="Arial" panose="020B0604020202020204" pitchFamily="34" charset="0"/>
              </a:rPr>
              <a:t>Tavasoli</a:t>
            </a:r>
            <a:r>
              <a:rPr lang="el-GR" sz="1400" dirty="0" smtClean="0">
                <a:solidFill>
                  <a:schemeClr val="accent5">
                    <a:lumMod val="50000"/>
                  </a:schemeClr>
                </a:solidFill>
                <a:latin typeface="Arial" panose="020B0604020202020204" pitchFamily="34" charset="0"/>
                <a:cs typeface="Arial" panose="020B0604020202020204" pitchFamily="34" charset="0"/>
              </a:rPr>
              <a:t>, </a:t>
            </a:r>
            <a:r>
              <a:rPr lang="en-US" sz="1400" dirty="0" err="1" smtClean="0">
                <a:solidFill>
                  <a:schemeClr val="accent5">
                    <a:lumMod val="50000"/>
                  </a:schemeClr>
                </a:solidFill>
                <a:latin typeface="Arial" panose="020B0604020202020204" pitchFamily="34" charset="0"/>
                <a:cs typeface="Arial" panose="020B0604020202020204" pitchFamily="34" charset="0"/>
              </a:rPr>
              <a:t>Azimi</a:t>
            </a:r>
            <a:r>
              <a:rPr lang="el-GR" sz="1400" dirty="0" smtClean="0">
                <a:solidFill>
                  <a:schemeClr val="accent5">
                    <a:lumMod val="50000"/>
                  </a:schemeClr>
                </a:solidFill>
                <a:latin typeface="Arial" panose="020B0604020202020204" pitchFamily="34" charset="0"/>
                <a:cs typeface="Arial" panose="020B0604020202020204" pitchFamily="34" charset="0"/>
              </a:rPr>
              <a:t>, &amp; </a:t>
            </a:r>
            <a:r>
              <a:rPr lang="en-US" sz="1400" dirty="0" err="1" smtClean="0">
                <a:solidFill>
                  <a:schemeClr val="accent5">
                    <a:lumMod val="50000"/>
                  </a:schemeClr>
                </a:solidFill>
                <a:latin typeface="Arial" panose="020B0604020202020204" pitchFamily="34" charset="0"/>
                <a:cs typeface="Arial" panose="020B0604020202020204" pitchFamily="34" charset="0"/>
              </a:rPr>
              <a:t>Montazari</a:t>
            </a:r>
            <a:r>
              <a:rPr lang="el-GR" sz="1400" dirty="0" smtClean="0">
                <a:solidFill>
                  <a:schemeClr val="accent5">
                    <a:lumMod val="50000"/>
                  </a:schemeClr>
                </a:solidFill>
                <a:latin typeface="Arial" panose="020B0604020202020204" pitchFamily="34" charset="0"/>
                <a:cs typeface="Arial" panose="020B0604020202020204" pitchFamily="34" charset="0"/>
              </a:rPr>
              <a:t>, 2014; </a:t>
            </a:r>
            <a:r>
              <a:rPr lang="en-US" sz="1400" dirty="0" smtClean="0">
                <a:solidFill>
                  <a:schemeClr val="accent5">
                    <a:lumMod val="50000"/>
                  </a:schemeClr>
                </a:solidFill>
                <a:latin typeface="Arial" panose="020B0604020202020204" pitchFamily="34" charset="0"/>
                <a:cs typeface="Arial" panose="020B0604020202020204" pitchFamily="34" charset="0"/>
              </a:rPr>
              <a:t>Wang</a:t>
            </a:r>
            <a:r>
              <a:rPr lang="el-GR" sz="1400" dirty="0" smtClean="0">
                <a:solidFill>
                  <a:schemeClr val="accent5">
                    <a:lumMod val="50000"/>
                  </a:schemeClr>
                </a:solidFill>
                <a:latin typeface="Arial" panose="020B0604020202020204" pitchFamily="34" charset="0"/>
                <a:cs typeface="Arial" panose="020B0604020202020204" pitchFamily="34" charset="0"/>
              </a:rPr>
              <a:t>, </a:t>
            </a:r>
            <a:r>
              <a:rPr lang="en-US" sz="1400" dirty="0" smtClean="0">
                <a:solidFill>
                  <a:schemeClr val="accent5">
                    <a:lumMod val="50000"/>
                  </a:schemeClr>
                </a:solidFill>
                <a:latin typeface="Arial" panose="020B0604020202020204" pitchFamily="34" charset="0"/>
                <a:cs typeface="Arial" panose="020B0604020202020204" pitchFamily="34" charset="0"/>
              </a:rPr>
              <a:t>Liao and Hsieh</a:t>
            </a:r>
            <a:r>
              <a:rPr lang="el-GR" sz="1400" dirty="0" smtClean="0">
                <a:solidFill>
                  <a:schemeClr val="accent5">
                    <a:lumMod val="50000"/>
                  </a:schemeClr>
                </a:solidFill>
                <a:latin typeface="Arial" panose="020B0604020202020204" pitchFamily="34" charset="0"/>
                <a:cs typeface="Arial" panose="020B0604020202020204" pitchFamily="34" charset="0"/>
              </a:rPr>
              <a:t>, 2006)</a:t>
            </a:r>
            <a:endParaRPr lang="en-US" sz="1400" dirty="0" smtClean="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ü"/>
            </a:pPr>
            <a:endParaRPr lang="el-GR" sz="2400" dirty="0">
              <a:latin typeface="Arial" panose="020B0604020202020204" pitchFamily="34" charset="0"/>
              <a:cs typeface="Arial" panose="020B0604020202020204" pitchFamily="34" charset="0"/>
            </a:endParaRPr>
          </a:p>
          <a:p>
            <a:pPr>
              <a:buFont typeface="Wingdings" panose="05000000000000000000" pitchFamily="2" charset="2"/>
              <a:buChar char="ü"/>
            </a:pPr>
            <a:r>
              <a:rPr lang="el-GR" sz="2400" dirty="0" smtClean="0">
                <a:latin typeface="Arial" panose="020B0604020202020204" pitchFamily="34" charset="0"/>
                <a:cs typeface="Arial" panose="020B0604020202020204" pitchFamily="34" charset="0"/>
              </a:rPr>
              <a:t>Η </a:t>
            </a:r>
            <a:r>
              <a:rPr lang="el-GR" sz="2400" dirty="0" smtClean="0">
                <a:latin typeface="Arial" panose="020B0604020202020204" pitchFamily="34" charset="0"/>
                <a:cs typeface="Arial" panose="020B0604020202020204" pitchFamily="34" charset="0"/>
              </a:rPr>
              <a:t>δέσμη αξιολόγησης της κινητικής ανάπτυξης βρεφών έχει σταθμιστεί στον </a:t>
            </a:r>
            <a:r>
              <a:rPr lang="el-GR" sz="2400" u="sng" dirty="0" smtClean="0">
                <a:latin typeface="Arial" panose="020B0604020202020204" pitchFamily="34" charset="0"/>
                <a:cs typeface="Arial" panose="020B0604020202020204" pitchFamily="34" charset="0"/>
              </a:rPr>
              <a:t>Καναδά</a:t>
            </a:r>
            <a:r>
              <a:rPr lang="el-GR"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el-GR" sz="2400" dirty="0" smtClean="0">
                <a:latin typeface="Arial" panose="020B0604020202020204" pitchFamily="34" charset="0"/>
                <a:cs typeface="Arial" panose="020B0604020202020204" pitchFamily="34" charset="0"/>
              </a:rPr>
              <a:t> Οι ψυχομετρικές του ιδιότητες όμως </a:t>
            </a:r>
            <a:r>
              <a:rPr lang="el-GR" sz="2400" u="sng" dirty="0" smtClean="0">
                <a:latin typeface="Arial" panose="020B0604020202020204" pitchFamily="34" charset="0"/>
                <a:cs typeface="Arial" panose="020B0604020202020204" pitchFamily="34" charset="0"/>
              </a:rPr>
              <a:t>δεν</a:t>
            </a:r>
            <a:r>
              <a:rPr lang="el-GR" sz="2400" dirty="0" smtClean="0">
                <a:latin typeface="Arial" panose="020B0604020202020204" pitchFamily="34" charset="0"/>
                <a:cs typeface="Arial" panose="020B0604020202020204" pitchFamily="34" charset="0"/>
              </a:rPr>
              <a:t> έχουν αξιολογηθεί στον ελληνικό πληθυσμό.</a:t>
            </a:r>
            <a:endParaRPr lang="el-G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476672"/>
            <a:ext cx="7516688" cy="5979064"/>
          </a:xfrm>
        </p:spPr>
        <p:txBody>
          <a:bodyPr>
            <a:normAutofit/>
          </a:bodyPr>
          <a:lstStyle/>
          <a:p>
            <a:pPr>
              <a:buNone/>
            </a:pPr>
            <a:r>
              <a:rPr lang="el-GR" sz="2400" dirty="0" smtClean="0">
                <a:latin typeface="Arial" panose="020B0604020202020204" pitchFamily="34" charset="0"/>
                <a:cs typeface="Arial" panose="020B0604020202020204" pitchFamily="34" charset="0"/>
              </a:rPr>
              <a:t>Η Κλίμακα </a:t>
            </a:r>
            <a:r>
              <a:rPr lang="el-GR" sz="2400" dirty="0" smtClean="0">
                <a:latin typeface="Arial" panose="020B0604020202020204" pitchFamily="34" charset="0"/>
                <a:cs typeface="Arial" panose="020B0604020202020204" pitchFamily="34" charset="0"/>
              </a:rPr>
              <a:t>αξιολόγησης της κινητικής </a:t>
            </a:r>
            <a:r>
              <a:rPr lang="el-GR" sz="2400" dirty="0" smtClean="0">
                <a:latin typeface="Arial" panose="020B0604020202020204" pitchFamily="34" charset="0"/>
                <a:cs typeface="Arial" panose="020B0604020202020204" pitchFamily="34" charset="0"/>
              </a:rPr>
              <a:t>ανάπτυξης (</a:t>
            </a:r>
            <a:r>
              <a:rPr lang="en-US" sz="2400" dirty="0" smtClean="0">
                <a:latin typeface="Arial" panose="020B0604020202020204" pitchFamily="34" charset="0"/>
                <a:cs typeface="Arial" panose="020B0604020202020204" pitchFamily="34" charset="0"/>
              </a:rPr>
              <a:t>PDMS-2) </a:t>
            </a:r>
            <a:r>
              <a:rPr lang="el-GR" sz="2400" dirty="0" smtClean="0">
                <a:latin typeface="Arial" panose="020B0604020202020204" pitchFamily="34" charset="0"/>
                <a:cs typeface="Arial" panose="020B0604020202020204" pitchFamily="34" charset="0"/>
              </a:rPr>
              <a:t>περιέχει συνολικά</a:t>
            </a:r>
            <a:r>
              <a:rPr lang="en-US" sz="2400" dirty="0" smtClean="0">
                <a:latin typeface="Arial" panose="020B0604020202020204" pitchFamily="34" charset="0"/>
                <a:cs typeface="Arial" panose="020B0604020202020204" pitchFamily="34" charset="0"/>
              </a:rPr>
              <a:t>:</a:t>
            </a:r>
            <a:endParaRPr lang="el-GR" sz="2400" dirty="0" smtClean="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249 </a:t>
            </a:r>
            <a:r>
              <a:rPr lang="el-GR" sz="2400" dirty="0" smtClean="0">
                <a:latin typeface="Arial" panose="020B0604020202020204" pitchFamily="34" charset="0"/>
                <a:cs typeface="Arial" panose="020B0604020202020204" pitchFamily="34" charset="0"/>
              </a:rPr>
              <a:t>δοκιμασίες</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l-GR"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a:t>
            </a:r>
            <a:r>
              <a:rPr lang="el-GR" sz="2400" dirty="0" err="1" smtClean="0">
                <a:latin typeface="Arial" panose="020B0604020202020204" pitchFamily="34" charset="0"/>
                <a:cs typeface="Arial" panose="020B0604020202020204" pitchFamily="34" charset="0"/>
              </a:rPr>
              <a:t>δρή</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1</a:t>
            </a:r>
            <a:r>
              <a:rPr lang="el-GR" sz="2400" dirty="0" smtClean="0">
                <a:latin typeface="Arial" panose="020B0604020202020204" pitchFamily="34" charset="0"/>
                <a:cs typeface="Arial" panose="020B0604020202020204" pitchFamily="34" charset="0"/>
              </a:rPr>
              <a:t>51 </a:t>
            </a:r>
            <a:r>
              <a:rPr lang="el-GR" sz="2400" dirty="0" smtClean="0">
                <a:latin typeface="Arial" panose="020B0604020202020204" pitchFamily="34" charset="0"/>
                <a:cs typeface="Arial" panose="020B0604020202020204" pitchFamily="34" charset="0"/>
              </a:rPr>
              <a:t>δοκιμασίες</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l-GR" sz="2400" dirty="0" smtClean="0">
                <a:latin typeface="Arial" panose="020B0604020202020204" pitchFamily="34" charset="0"/>
                <a:cs typeface="Arial" panose="020B0604020202020204" pitchFamily="34" charset="0"/>
              </a:rPr>
              <a:t>Λεπτή	</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98 </a:t>
            </a:r>
            <a:r>
              <a:rPr lang="el-GR" sz="2400" dirty="0" smtClean="0">
                <a:latin typeface="Arial" panose="020B0604020202020204" pitchFamily="34" charset="0"/>
                <a:cs typeface="Arial" panose="020B0604020202020204" pitchFamily="34" charset="0"/>
              </a:rPr>
              <a:t>δοκιμασίες</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l-GR" sz="2400" dirty="0" smtClean="0">
                <a:latin typeface="Arial" panose="020B0604020202020204" pitchFamily="34" charset="0"/>
                <a:cs typeface="Arial" panose="020B0604020202020204" pitchFamily="34" charset="0"/>
              </a:rPr>
              <a:t>Από </a:t>
            </a:r>
            <a:r>
              <a:rPr lang="el-GR" sz="2400" dirty="0" smtClean="0">
                <a:latin typeface="Arial" panose="020B0604020202020204" pitchFamily="34" charset="0"/>
                <a:cs typeface="Arial" panose="020B0604020202020204" pitchFamily="34" charset="0"/>
              </a:rPr>
              <a:t>γέννηση </a:t>
            </a:r>
            <a:r>
              <a:rPr lang="el-GR" sz="2400" dirty="0" smtClean="0">
                <a:latin typeface="Arial" panose="020B0604020202020204" pitchFamily="34" charset="0"/>
                <a:cs typeface="Arial" panose="020B0604020202020204" pitchFamily="34" charset="0"/>
              </a:rPr>
              <a:t>έως 7 ετών</a:t>
            </a: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40-60</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a:t>
            </a:r>
            <a:endParaRPr lang="el-GR" sz="2400" dirty="0" smtClean="0">
              <a:latin typeface="Arial" panose="020B0604020202020204" pitchFamily="34" charset="0"/>
              <a:cs typeface="Arial" panose="020B0604020202020204" pitchFamily="34" charset="0"/>
            </a:endParaRPr>
          </a:p>
          <a:p>
            <a:pPr>
              <a:buNone/>
            </a:pPr>
            <a:endParaRPr lang="el-GR" sz="2400" dirty="0">
              <a:latin typeface="Arial" panose="020B0604020202020204" pitchFamily="34" charset="0"/>
              <a:cs typeface="Arial" panose="020B0604020202020204" pitchFamily="34" charset="0"/>
            </a:endParaRPr>
          </a:p>
        </p:txBody>
      </p:sp>
      <p:sp>
        <p:nvSpPr>
          <p:cNvPr id="5" name="4 - Δεξιό βέλος"/>
          <p:cNvSpPr/>
          <p:nvPr/>
        </p:nvSpPr>
        <p:spPr>
          <a:xfrm>
            <a:off x="1403648" y="2348310"/>
            <a:ext cx="438152" cy="14287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4 - Δεξιό βέλος"/>
          <p:cNvSpPr/>
          <p:nvPr/>
        </p:nvSpPr>
        <p:spPr>
          <a:xfrm>
            <a:off x="1556048" y="2788781"/>
            <a:ext cx="423664" cy="14287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uiExpand="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4664"/>
            <a:ext cx="8172400" cy="6453336"/>
          </a:xfrm>
        </p:spPr>
        <p:txBody>
          <a:bodyPr>
            <a:noAutofit/>
          </a:bodyPr>
          <a:lstStyle/>
          <a:p>
            <a:pPr>
              <a:buNone/>
            </a:pPr>
            <a:r>
              <a:rPr lang="el-GR" sz="2400" b="1" dirty="0" smtClean="0">
                <a:latin typeface="Arial" panose="020B0604020202020204" pitchFamily="34" charset="0"/>
                <a:cs typeface="Arial" panose="020B0604020202020204" pitchFamily="34" charset="0"/>
              </a:rPr>
              <a:t>Αδρές </a:t>
            </a:r>
            <a:r>
              <a:rPr lang="el-GR" sz="2400" b="1" dirty="0" smtClean="0">
                <a:latin typeface="Arial" panose="020B0604020202020204" pitchFamily="34" charset="0"/>
                <a:cs typeface="Arial" panose="020B0604020202020204" pitchFamily="34" charset="0"/>
              </a:rPr>
              <a:t>κινητικές </a:t>
            </a:r>
            <a:r>
              <a:rPr lang="el-GR" sz="2400" b="1" dirty="0" smtClean="0">
                <a:latin typeface="Arial" panose="020B0604020202020204" pitchFamily="34" charset="0"/>
                <a:cs typeface="Arial" panose="020B0604020202020204" pitchFamily="34" charset="0"/>
              </a:rPr>
              <a:t>δεξιότητες (</a:t>
            </a:r>
            <a:r>
              <a:rPr lang="en-US" sz="2400" b="1" dirty="0">
                <a:latin typeface="Arial" panose="020B0604020202020204" pitchFamily="34" charset="0"/>
                <a:cs typeface="Arial" panose="020B0604020202020204" pitchFamily="34" charset="0"/>
              </a:rPr>
              <a:t>Gross Motor </a:t>
            </a:r>
            <a:r>
              <a:rPr lang="en-US" sz="2400" b="1" dirty="0" smtClean="0">
                <a:latin typeface="Arial" panose="020B0604020202020204" pitchFamily="34" charset="0"/>
                <a:cs typeface="Arial" panose="020B0604020202020204" pitchFamily="34" charset="0"/>
              </a:rPr>
              <a:t>Skills</a:t>
            </a:r>
            <a:r>
              <a:rPr lang="el-GR" sz="2400" b="1" dirty="0" smtClean="0">
                <a:latin typeface="Arial" panose="020B0604020202020204" pitchFamily="34" charset="0"/>
                <a:cs typeface="Arial" panose="020B0604020202020204" pitchFamily="34" charset="0"/>
              </a:rPr>
              <a:t>)</a:t>
            </a:r>
            <a:endParaRPr lang="el-GR" sz="2400" b="1" dirty="0" smtClean="0">
              <a:latin typeface="Arial" panose="020B0604020202020204" pitchFamily="34" charset="0"/>
              <a:cs typeface="Arial" panose="020B0604020202020204" pitchFamily="34" charset="0"/>
            </a:endParaRPr>
          </a:p>
          <a:p>
            <a:pPr marL="0" indent="0">
              <a:buNone/>
            </a:pP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Αντανακλαστικές</a:t>
            </a:r>
            <a:r>
              <a:rPr lang="en-US"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Reflexes</a:t>
            </a:r>
            <a:r>
              <a:rPr lang="el-GR"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8 δοκιμασίες</a:t>
            </a:r>
            <a:endParaRPr lang="en-US" sz="24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εκούσιες κινήσεις- αντίδραση σε ερεθίσματα του περιβάλλοντος</a:t>
            </a:r>
            <a:r>
              <a:rPr lang="el-GR" sz="2400" dirty="0" smtClean="0">
                <a:latin typeface="Arial" panose="020B0604020202020204" pitchFamily="34" charset="0"/>
                <a:cs typeface="Arial" panose="020B0604020202020204" pitchFamily="34" charset="0"/>
              </a:rPr>
              <a:t>) (0-11 μηνών)</a:t>
            </a:r>
            <a:endParaRPr lang="el-GR" sz="2400" dirty="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Στατικές</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Stationary</a:t>
            </a: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30 </a:t>
            </a:r>
            <a:r>
              <a:rPr lang="el-GR" sz="2400" dirty="0">
                <a:latin typeface="Arial" panose="020B0604020202020204" pitchFamily="34" charset="0"/>
                <a:cs typeface="Arial" panose="020B0604020202020204" pitchFamily="34" charset="0"/>
              </a:rPr>
              <a:t>δοκιμασίες</a:t>
            </a:r>
            <a:endParaRPr lang="en-US" sz="2400" dirty="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ικανότητα του παιδιού να διατηρεί το κέντρο βάρος</a:t>
            </a:r>
            <a:endParaRPr lang="el-GR" sz="2400" dirty="0" smtClean="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 του και να ισορροπεί</a:t>
            </a:r>
            <a:r>
              <a:rPr lang="el-GR" sz="2400" dirty="0" smtClean="0">
                <a:latin typeface="Arial" panose="020B0604020202020204" pitchFamily="34" charset="0"/>
                <a:cs typeface="Arial" panose="020B0604020202020204" pitchFamily="34" charset="0"/>
              </a:rPr>
              <a:t>) (όλες οι ηλικίες).</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Μετακινήσεις (</a:t>
            </a:r>
            <a:r>
              <a:rPr lang="en-US" sz="2400" dirty="0" smtClean="0">
                <a:latin typeface="Arial" panose="020B0604020202020204" pitchFamily="34" charset="0"/>
                <a:cs typeface="Arial" panose="020B0604020202020204" pitchFamily="34" charset="0"/>
              </a:rPr>
              <a:t>Locomotion</a:t>
            </a:r>
            <a:r>
              <a:rPr lang="el-GR"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89 </a:t>
            </a:r>
            <a:r>
              <a:rPr lang="el-GR" sz="2400" dirty="0">
                <a:latin typeface="Arial" panose="020B0604020202020204" pitchFamily="34" charset="0"/>
                <a:cs typeface="Arial" panose="020B0604020202020204" pitchFamily="34" charset="0"/>
              </a:rPr>
              <a:t>δοκιμασίες</a:t>
            </a:r>
            <a:endParaRPr lang="en-US" sz="2400" dirty="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(να μετακινείτε από το ένα </a:t>
            </a:r>
            <a:r>
              <a:rPr lang="el-GR" sz="2400" dirty="0" smtClean="0">
                <a:latin typeface="Arial" panose="020B0604020202020204" pitchFamily="34" charset="0"/>
                <a:cs typeface="Arial" panose="020B0604020202020204" pitchFamily="34" charset="0"/>
              </a:rPr>
              <a:t>μέρος </a:t>
            </a:r>
            <a:r>
              <a:rPr lang="el-GR" sz="2400" dirty="0" smtClean="0">
                <a:latin typeface="Arial" panose="020B0604020202020204" pitchFamily="34" charset="0"/>
                <a:cs typeface="Arial" panose="020B0604020202020204" pitchFamily="34" charset="0"/>
              </a:rPr>
              <a:t>στο άλλο)</a:t>
            </a:r>
            <a:endParaRPr lang="en-US"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Χειρισμός αντικειμένων</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Object Manipulation</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24 δοκιμασίες (από 12 μηνών και άνω) </a:t>
            </a:r>
            <a:r>
              <a:rPr lang="el-GR" sz="2400" dirty="0" smtClean="0">
                <a:latin typeface="Arial" panose="020B0604020202020204" pitchFamily="34" charset="0"/>
                <a:cs typeface="Arial" panose="020B0604020202020204" pitchFamily="34" charset="0"/>
              </a:rPr>
              <a:t>	</a:t>
            </a:r>
            <a:endParaRPr lang="el-GR" sz="2400" dirty="0">
              <a:latin typeface="Arial" panose="020B0604020202020204" pitchFamily="34" charset="0"/>
              <a:cs typeface="Arial" panose="020B0604020202020204" pitchFamily="34" charset="0"/>
            </a:endParaRPr>
          </a:p>
        </p:txBody>
      </p:sp>
      <p:sp>
        <p:nvSpPr>
          <p:cNvPr id="6" name="5 - Δεξιό βέλος"/>
          <p:cNvSpPr/>
          <p:nvPr/>
        </p:nvSpPr>
        <p:spPr>
          <a:xfrm>
            <a:off x="3927918" y="1465659"/>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5 - Δεξιό βέλος"/>
          <p:cNvSpPr/>
          <p:nvPr/>
        </p:nvSpPr>
        <p:spPr>
          <a:xfrm>
            <a:off x="3059832" y="3071795"/>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5 - Δεξιό βέλος"/>
          <p:cNvSpPr/>
          <p:nvPr/>
        </p:nvSpPr>
        <p:spPr>
          <a:xfrm>
            <a:off x="3898282" y="4911896"/>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5 - Δεξιό βέλος"/>
          <p:cNvSpPr/>
          <p:nvPr/>
        </p:nvSpPr>
        <p:spPr>
          <a:xfrm>
            <a:off x="6228184" y="5805264"/>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20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2000"/>
                                        <p:tgtEl>
                                          <p:spTgt spid="3">
                                            <p:txEl>
                                              <p:pRg st="11" end="1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0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0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404664"/>
            <a:ext cx="7588696" cy="6051072"/>
          </a:xfrm>
        </p:spPr>
        <p:txBody>
          <a:bodyPr>
            <a:normAutofit/>
          </a:bodyPr>
          <a:lstStyle/>
          <a:p>
            <a:pPr>
              <a:buNone/>
            </a:pPr>
            <a:r>
              <a:rPr lang="el-GR" sz="2400" b="1" dirty="0" smtClean="0">
                <a:latin typeface="Arial" panose="020B0604020202020204" pitchFamily="34" charset="0"/>
                <a:cs typeface="Arial" panose="020B0604020202020204" pitchFamily="34" charset="0"/>
              </a:rPr>
              <a:t>Λεπτές </a:t>
            </a:r>
            <a:r>
              <a:rPr lang="el-GR" sz="2400" b="1" dirty="0" smtClean="0">
                <a:latin typeface="Arial" panose="020B0604020202020204" pitchFamily="34" charset="0"/>
                <a:cs typeface="Arial" panose="020B0604020202020204" pitchFamily="34" charset="0"/>
              </a:rPr>
              <a:t>κινητικές </a:t>
            </a:r>
            <a:r>
              <a:rPr lang="el-GR" sz="2400" b="1" dirty="0" smtClean="0">
                <a:latin typeface="Arial" panose="020B0604020202020204" pitchFamily="34" charset="0"/>
                <a:cs typeface="Arial" panose="020B0604020202020204" pitchFamily="34" charset="0"/>
              </a:rPr>
              <a:t>δεξιότητες</a:t>
            </a:r>
            <a:r>
              <a:rPr lang="en-US" sz="2400" b="1" dirty="0">
                <a:latin typeface="Arial" panose="020B0604020202020204" pitchFamily="34" charset="0"/>
                <a:cs typeface="Arial" panose="020B0604020202020204" pitchFamily="34" charset="0"/>
              </a:rPr>
              <a:t> </a:t>
            </a:r>
            <a:r>
              <a:rPr lang="el-GR" sz="2400" b="1" dirty="0" smtClean="0">
                <a:latin typeface="Arial" panose="020B0604020202020204" pitchFamily="34" charset="0"/>
                <a:cs typeface="Arial" panose="020B0604020202020204" pitchFamily="34" charset="0"/>
              </a:rPr>
              <a:t>(</a:t>
            </a:r>
            <a:r>
              <a:rPr lang="en-US" sz="2400" b="1" dirty="0" smtClean="0">
                <a:latin typeface="Arial" panose="020B0604020202020204" pitchFamily="34" charset="0"/>
                <a:cs typeface="Arial" panose="020B0604020202020204" pitchFamily="34" charset="0"/>
              </a:rPr>
              <a:t>Fine </a:t>
            </a:r>
            <a:r>
              <a:rPr lang="en-US" sz="2400" b="1" dirty="0">
                <a:latin typeface="Arial" panose="020B0604020202020204" pitchFamily="34" charset="0"/>
                <a:cs typeface="Arial" panose="020B0604020202020204" pitchFamily="34" charset="0"/>
              </a:rPr>
              <a:t>motor </a:t>
            </a:r>
            <a:r>
              <a:rPr lang="en-US" sz="2400" b="1" dirty="0" smtClean="0">
                <a:latin typeface="Arial" panose="020B0604020202020204" pitchFamily="34" charset="0"/>
                <a:cs typeface="Arial" panose="020B0604020202020204" pitchFamily="34" charset="0"/>
              </a:rPr>
              <a:t>Skills</a:t>
            </a:r>
            <a:r>
              <a:rPr lang="el-GR" sz="2400" b="1" dirty="0" smtClean="0">
                <a:latin typeface="Arial" panose="020B0604020202020204" pitchFamily="34" charset="0"/>
                <a:cs typeface="Arial" panose="020B0604020202020204" pitchFamily="34" charset="0"/>
              </a:rPr>
              <a:t>) </a:t>
            </a:r>
            <a:endParaRPr lang="el-GR" sz="2400" b="1" dirty="0" smtClean="0">
              <a:latin typeface="Arial" panose="020B0604020202020204" pitchFamily="34" charset="0"/>
              <a:cs typeface="Arial" panose="020B0604020202020204" pitchFamily="34" charset="0"/>
            </a:endParaRPr>
          </a:p>
          <a:p>
            <a:pPr>
              <a:buFont typeface="Wingdings" panose="05000000000000000000" pitchFamily="2" charset="2"/>
              <a:buChar char="q"/>
            </a:pP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l-GR" sz="2400" dirty="0" smtClean="0">
                <a:latin typeface="Arial" panose="020B0604020202020204" pitchFamily="34" charset="0"/>
                <a:cs typeface="Arial" panose="020B0604020202020204" pitchFamily="34" charset="0"/>
              </a:rPr>
              <a:t>Άρπαγμα-Σύλληψη</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Grasping</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26 </a:t>
            </a:r>
            <a:r>
              <a:rPr lang="el-GR" sz="2400" dirty="0" smtClean="0">
                <a:latin typeface="Arial" panose="020B0604020202020204" pitchFamily="34" charset="0"/>
                <a:cs typeface="Arial" panose="020B0604020202020204" pitchFamily="34" charset="0"/>
              </a:rPr>
              <a:t>δοκιμασίες</a:t>
            </a:r>
            <a:endParaRPr lang="en-US" sz="24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Ι</a:t>
            </a:r>
            <a:r>
              <a:rPr lang="el-GR" sz="2400" dirty="0" smtClean="0">
                <a:latin typeface="Arial" panose="020B0604020202020204" pitchFamily="34" charset="0"/>
                <a:cs typeface="Arial" panose="020B0604020202020204" pitchFamily="34" charset="0"/>
              </a:rPr>
              <a:t>κανότητα  </a:t>
            </a:r>
            <a:r>
              <a:rPr lang="el-GR" sz="2400" dirty="0" smtClean="0">
                <a:latin typeface="Arial" panose="020B0604020202020204" pitchFamily="34" charset="0"/>
                <a:cs typeface="Arial" panose="020B0604020202020204" pitchFamily="34" charset="0"/>
              </a:rPr>
              <a:t>του παιδιού να χρησιμοποιεί τα χέρια του-κράτημα αντικειμένου-έλεγχος των δακτύλων)</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l-GR" sz="2400" dirty="0" err="1" smtClean="0">
                <a:latin typeface="Arial" panose="020B0604020202020204" pitchFamily="34" charset="0"/>
                <a:cs typeface="Arial" panose="020B0604020202020204" pitchFamily="34" charset="0"/>
              </a:rPr>
              <a:t>Ο</a:t>
            </a:r>
            <a:r>
              <a:rPr lang="el-GR" sz="2400" dirty="0" err="1" smtClean="0">
                <a:latin typeface="Arial" panose="020B0604020202020204" pitchFamily="34" charset="0"/>
                <a:cs typeface="Arial" panose="020B0604020202020204" pitchFamily="34" charset="0"/>
              </a:rPr>
              <a:t>πτικοκινητικός</a:t>
            </a:r>
            <a:r>
              <a:rPr lang="el-GR" sz="2400" dirty="0" smtClean="0">
                <a:latin typeface="Arial" panose="020B0604020202020204" pitchFamily="34" charset="0"/>
                <a:cs typeface="Arial" panose="020B0604020202020204" pitchFamily="34" charset="0"/>
              </a:rPr>
              <a:t> συντονισμός</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Visual-Motor Integration</a:t>
            </a: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72 </a:t>
            </a:r>
            <a:r>
              <a:rPr lang="el-GR" sz="2400" dirty="0" smtClean="0">
                <a:latin typeface="Arial" panose="020B0604020202020204" pitchFamily="34" charset="0"/>
                <a:cs typeface="Arial" panose="020B0604020202020204" pitchFamily="34" charset="0"/>
              </a:rPr>
              <a:t>δοκιμασίες</a:t>
            </a: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(Ικανότητα χρήσης οπτικών και αντιληπτικών δεξιοτήτων για να εκτελεστούν σύνθετες δραστηριότητες συντονισμού ματιού-χεριού)</a:t>
            </a:r>
            <a:endParaRPr lang="en-US"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el-GR" sz="2400" dirty="0">
              <a:latin typeface="Arial" panose="020B0604020202020204" pitchFamily="34" charset="0"/>
              <a:cs typeface="Arial" panose="020B0604020202020204" pitchFamily="34" charset="0"/>
            </a:endParaRPr>
          </a:p>
        </p:txBody>
      </p:sp>
      <p:sp>
        <p:nvSpPr>
          <p:cNvPr id="4" name="3 - Δεξιό βέλος"/>
          <p:cNvSpPr/>
          <p:nvPr/>
        </p:nvSpPr>
        <p:spPr>
          <a:xfrm>
            <a:off x="4716016" y="1844824"/>
            <a:ext cx="857256"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2411760" y="4725144"/>
            <a:ext cx="857256"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2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20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548680"/>
            <a:ext cx="7632848" cy="5688632"/>
          </a:xfrm>
        </p:spPr>
        <p:txBody>
          <a:bodyPr>
            <a:noAutofit/>
          </a:bodyPr>
          <a:lstStyle/>
          <a:p>
            <a:pPr>
              <a:buFont typeface="Wingdings" panose="05000000000000000000" pitchFamily="2" charset="2"/>
              <a:buChar char="Ø"/>
            </a:pPr>
            <a:r>
              <a:rPr lang="el-GR" sz="2400" dirty="0" smtClean="0">
                <a:latin typeface="Arial" panose="020B0604020202020204" pitchFamily="34" charset="0"/>
                <a:cs typeface="Arial" panose="020B0604020202020204" pitchFamily="34" charset="0"/>
              </a:rPr>
              <a:t>Χρησιμοποιείται εκτεταμένα για την πρώιμη παρέμβαση</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dirty="0" smtClean="0">
                <a:latin typeface="Arial" panose="020B0604020202020204" pitchFamily="34" charset="0"/>
                <a:cs typeface="Arial" panose="020B0604020202020204" pitchFamily="34" charset="0"/>
              </a:rPr>
              <a:t>Εύκολο στη χρήση</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dirty="0" smtClean="0">
                <a:latin typeface="Arial" panose="020B0604020202020204" pitchFamily="34" charset="0"/>
                <a:cs typeface="Arial" panose="020B0604020202020204" pitchFamily="34" charset="0"/>
              </a:rPr>
              <a:t>Προτείνεται για αξιολόγηση βρεφών και νηπίων με αναπηρία</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u="sng" dirty="0" smtClean="0">
                <a:latin typeface="Arial" panose="020B0604020202020204" pitchFamily="34" charset="0"/>
                <a:cs typeface="Arial" panose="020B0604020202020204" pitchFamily="34" charset="0"/>
              </a:rPr>
              <a:t>Δεν</a:t>
            </a:r>
            <a:r>
              <a:rPr lang="el-GR" sz="2400" dirty="0" smtClean="0">
                <a:latin typeface="Arial" panose="020B0604020202020204" pitchFamily="34" charset="0"/>
                <a:cs typeface="Arial" panose="020B0604020202020204" pitchFamily="34" charset="0"/>
              </a:rPr>
              <a:t> έχει νόρμες για </a:t>
            </a:r>
            <a:r>
              <a:rPr lang="el-GR" sz="2400" dirty="0" smtClean="0">
                <a:latin typeface="Arial" panose="020B0604020202020204" pitchFamily="34" charset="0"/>
                <a:cs typeface="Arial" panose="020B0604020202020204" pitchFamily="34" charset="0"/>
              </a:rPr>
              <a:t>παιδιά </a:t>
            </a:r>
            <a:r>
              <a:rPr lang="el-GR" sz="2400" dirty="0" smtClean="0">
                <a:latin typeface="Arial" panose="020B0604020202020204" pitchFamily="34" charset="0"/>
                <a:cs typeface="Arial" panose="020B0604020202020204" pitchFamily="34" charset="0"/>
              </a:rPr>
              <a:t>με αναπηρία αλλά περιέχει έγκυρες πληροφορίες για ανίχνευση αναπτυξιακών αναγκών</a:t>
            </a:r>
            <a:endParaRPr lang="el-GR" sz="2400" dirty="0" smtClean="0">
              <a:latin typeface="Arial" panose="020B0604020202020204" pitchFamily="34" charset="0"/>
              <a:cs typeface="Arial" panose="020B0604020202020204" pitchFamily="34" charset="0"/>
            </a:endParaRPr>
          </a:p>
          <a:p>
            <a:pPr>
              <a:buNone/>
            </a:pPr>
            <a:endParaRPr lang="el-GR" sz="24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857232"/>
            <a:ext cx="7527780" cy="5452088"/>
          </a:xfrm>
        </p:spPr>
        <p:txBody>
          <a:bodyPr>
            <a:normAutofit lnSpcReduction="10000"/>
          </a:bodyPr>
          <a:lstStyle/>
          <a:p>
            <a:pPr marL="0" indent="0">
              <a:buNone/>
            </a:pPr>
            <a:r>
              <a:rPr lang="el-GR" sz="2400" u="sng" dirty="0" smtClean="0">
                <a:latin typeface="Arial" panose="020B0604020202020204" pitchFamily="34" charset="0"/>
                <a:cs typeface="Arial" panose="020B0604020202020204" pitchFamily="34" charset="0"/>
              </a:rPr>
              <a:t>Συνολική βαθμολογία </a:t>
            </a:r>
            <a:r>
              <a:rPr lang="el-GR" sz="2400" u="sng" dirty="0">
                <a:latin typeface="Arial" panose="020B0604020202020204" pitchFamily="34" charset="0"/>
                <a:cs typeface="Arial" panose="020B0604020202020204" pitchFamily="34" charset="0"/>
              </a:rPr>
              <a:t>α</a:t>
            </a:r>
            <a:r>
              <a:rPr lang="el-GR" sz="2400" u="sng" dirty="0" smtClean="0">
                <a:latin typeface="Arial" panose="020B0604020202020204" pitchFamily="34" charset="0"/>
                <a:cs typeface="Arial" panose="020B0604020202020204" pitchFamily="34" charset="0"/>
              </a:rPr>
              <a:t>δρής κίνησης (</a:t>
            </a:r>
            <a:r>
              <a:rPr lang="en-US" sz="2400" u="sng" dirty="0" smtClean="0">
                <a:latin typeface="Arial" panose="020B0604020202020204" pitchFamily="34" charset="0"/>
                <a:cs typeface="Arial" panose="020B0604020202020204" pitchFamily="34" charset="0"/>
              </a:rPr>
              <a:t>Gross </a:t>
            </a:r>
            <a:r>
              <a:rPr lang="en-US" sz="2400" u="sng" dirty="0" smtClean="0">
                <a:latin typeface="Arial" panose="020B0604020202020204" pitchFamily="34" charset="0"/>
                <a:cs typeface="Arial" panose="020B0604020202020204" pitchFamily="34" charset="0"/>
              </a:rPr>
              <a:t>Motor </a:t>
            </a:r>
            <a:r>
              <a:rPr lang="en-US" sz="2400" u="sng" dirty="0" smtClean="0">
                <a:latin typeface="Arial" panose="020B0604020202020204" pitchFamily="34" charset="0"/>
                <a:cs typeface="Arial" panose="020B0604020202020204" pitchFamily="34" charset="0"/>
              </a:rPr>
              <a:t>Quotient</a:t>
            </a:r>
            <a:r>
              <a:rPr lang="el-GR" sz="2400" u="sng" dirty="0" smtClean="0">
                <a:latin typeface="Arial" panose="020B0604020202020204" pitchFamily="34" charset="0"/>
                <a:cs typeface="Arial" panose="020B0604020202020204" pitchFamily="34" charset="0"/>
              </a:rPr>
              <a:t>)</a:t>
            </a:r>
            <a:endParaRPr lang="en-US" sz="2400" u="sng" dirty="0" smtClean="0">
              <a:latin typeface="Arial" panose="020B0604020202020204" pitchFamily="34" charset="0"/>
              <a:cs typeface="Arial" panose="020B0604020202020204" pitchFamily="34" charset="0"/>
            </a:endParaRPr>
          </a:p>
          <a:p>
            <a:pPr marL="292735" lvl="1" indent="0">
              <a:buNone/>
            </a:pPr>
            <a:r>
              <a:rPr lang="el-GR" sz="2400" dirty="0" smtClean="0">
                <a:solidFill>
                  <a:schemeClr val="accent5">
                    <a:lumMod val="50000"/>
                  </a:schemeClr>
                </a:solidFill>
                <a:latin typeface="Arial" panose="020B0604020202020204" pitchFamily="34" charset="0"/>
                <a:cs typeface="Arial" panose="020B0604020202020204" pitchFamily="34" charset="0"/>
              </a:rPr>
              <a:t>Αντανακλαστικές κινήσεις (</a:t>
            </a:r>
            <a:r>
              <a:rPr lang="en-US" sz="2400" dirty="0" smtClean="0">
                <a:solidFill>
                  <a:schemeClr val="accent5">
                    <a:lumMod val="50000"/>
                  </a:schemeClr>
                </a:solidFill>
                <a:latin typeface="Arial" panose="020B0604020202020204" pitchFamily="34" charset="0"/>
                <a:cs typeface="Arial" panose="020B0604020202020204" pitchFamily="34" charset="0"/>
              </a:rPr>
              <a:t>Reflexes</a:t>
            </a:r>
            <a:r>
              <a:rPr lang="el-GR" sz="2400" dirty="0" smtClean="0">
                <a:solidFill>
                  <a:schemeClr val="accent5">
                    <a:lumMod val="50000"/>
                  </a:schemeClr>
                </a:solidFill>
                <a:latin typeface="Arial" panose="020B0604020202020204" pitchFamily="34" charset="0"/>
                <a:cs typeface="Arial" panose="020B0604020202020204" pitchFamily="34" charset="0"/>
              </a:rPr>
              <a:t>)</a:t>
            </a:r>
            <a:endParaRPr lang="en-US" sz="2400" dirty="0" smtClean="0">
              <a:solidFill>
                <a:schemeClr val="accent5">
                  <a:lumMod val="50000"/>
                </a:schemeClr>
              </a:solidFill>
              <a:latin typeface="Arial" panose="020B0604020202020204" pitchFamily="34" charset="0"/>
              <a:cs typeface="Arial" panose="020B0604020202020204" pitchFamily="34" charset="0"/>
            </a:endParaRPr>
          </a:p>
          <a:p>
            <a:pPr marL="292735" lvl="1" indent="0">
              <a:buNone/>
            </a:pPr>
            <a:r>
              <a:rPr lang="el-GR" sz="2400" dirty="0" smtClean="0">
                <a:solidFill>
                  <a:schemeClr val="accent5">
                    <a:lumMod val="50000"/>
                  </a:schemeClr>
                </a:solidFill>
                <a:latin typeface="Arial" panose="020B0604020202020204" pitchFamily="34" charset="0"/>
                <a:cs typeface="Arial" panose="020B0604020202020204" pitchFamily="34" charset="0"/>
              </a:rPr>
              <a:t>Στατικές κινήσεις(</a:t>
            </a:r>
            <a:r>
              <a:rPr lang="en-US" sz="2400" dirty="0" smtClean="0">
                <a:solidFill>
                  <a:schemeClr val="accent5">
                    <a:lumMod val="50000"/>
                  </a:schemeClr>
                </a:solidFill>
                <a:latin typeface="Arial" panose="020B0604020202020204" pitchFamily="34" charset="0"/>
                <a:cs typeface="Arial" panose="020B0604020202020204" pitchFamily="34" charset="0"/>
              </a:rPr>
              <a:t>Stationary</a:t>
            </a:r>
            <a:r>
              <a:rPr lang="el-GR" sz="2400" dirty="0" smtClean="0">
                <a:solidFill>
                  <a:schemeClr val="accent5">
                    <a:lumMod val="50000"/>
                  </a:schemeClr>
                </a:solidFill>
                <a:latin typeface="Arial" panose="020B0604020202020204" pitchFamily="34" charset="0"/>
                <a:cs typeface="Arial" panose="020B0604020202020204" pitchFamily="34" charset="0"/>
              </a:rPr>
              <a:t>)</a:t>
            </a:r>
            <a:endParaRPr lang="en-US" sz="2400" dirty="0" smtClean="0">
              <a:solidFill>
                <a:schemeClr val="accent5">
                  <a:lumMod val="50000"/>
                </a:schemeClr>
              </a:solidFill>
              <a:latin typeface="Arial" panose="020B0604020202020204" pitchFamily="34" charset="0"/>
              <a:cs typeface="Arial" panose="020B0604020202020204" pitchFamily="34" charset="0"/>
            </a:endParaRPr>
          </a:p>
          <a:p>
            <a:pPr marL="292735" lvl="1" indent="0">
              <a:buNone/>
            </a:pPr>
            <a:r>
              <a:rPr lang="el-GR" sz="2400" dirty="0" smtClean="0">
                <a:solidFill>
                  <a:schemeClr val="accent5">
                    <a:lumMod val="50000"/>
                  </a:schemeClr>
                </a:solidFill>
                <a:latin typeface="Arial" panose="020B0604020202020204" pitchFamily="34" charset="0"/>
                <a:cs typeface="Arial" panose="020B0604020202020204" pitchFamily="34" charset="0"/>
              </a:rPr>
              <a:t>Μετακινήσεις </a:t>
            </a:r>
            <a:r>
              <a:rPr lang="el-GR" sz="2400" dirty="0" smtClean="0">
                <a:solidFill>
                  <a:schemeClr val="accent5">
                    <a:lumMod val="50000"/>
                  </a:schemeClr>
                </a:solidFill>
                <a:latin typeface="Arial" panose="020B0604020202020204" pitchFamily="34" charset="0"/>
                <a:cs typeface="Arial" panose="020B0604020202020204" pitchFamily="34" charset="0"/>
              </a:rPr>
              <a:t>(</a:t>
            </a:r>
            <a:r>
              <a:rPr lang="en-US" sz="2400" dirty="0" smtClean="0">
                <a:solidFill>
                  <a:schemeClr val="accent5">
                    <a:lumMod val="50000"/>
                  </a:schemeClr>
                </a:solidFill>
                <a:latin typeface="Arial" panose="020B0604020202020204" pitchFamily="34" charset="0"/>
                <a:cs typeface="Arial" panose="020B0604020202020204" pitchFamily="34" charset="0"/>
              </a:rPr>
              <a:t>Locomotion</a:t>
            </a:r>
            <a:r>
              <a:rPr lang="el-GR" sz="2400" dirty="0" smtClean="0">
                <a:solidFill>
                  <a:schemeClr val="accent5">
                    <a:lumMod val="50000"/>
                  </a:schemeClr>
                </a:solidFill>
                <a:latin typeface="Arial" panose="020B0604020202020204" pitchFamily="34" charset="0"/>
                <a:cs typeface="Arial" panose="020B0604020202020204" pitchFamily="34" charset="0"/>
              </a:rPr>
              <a:t>)</a:t>
            </a:r>
            <a:endParaRPr lang="en-US" sz="2400" dirty="0" smtClean="0">
              <a:solidFill>
                <a:schemeClr val="accent5">
                  <a:lumMod val="50000"/>
                </a:schemeClr>
              </a:solidFill>
              <a:latin typeface="Arial" panose="020B0604020202020204" pitchFamily="34" charset="0"/>
              <a:cs typeface="Arial" panose="020B0604020202020204" pitchFamily="34" charset="0"/>
            </a:endParaRPr>
          </a:p>
          <a:p>
            <a:pPr marL="292735" lvl="1" indent="0">
              <a:buNone/>
            </a:pPr>
            <a:r>
              <a:rPr lang="el-GR" sz="2400" dirty="0" smtClean="0">
                <a:solidFill>
                  <a:schemeClr val="accent5">
                    <a:lumMod val="50000"/>
                  </a:schemeClr>
                </a:solidFill>
                <a:latin typeface="Arial" panose="020B0604020202020204" pitchFamily="34" charset="0"/>
                <a:cs typeface="Arial" panose="020B0604020202020204" pitchFamily="34" charset="0"/>
              </a:rPr>
              <a:t>Χειρισμός αντικειμένων (</a:t>
            </a:r>
            <a:r>
              <a:rPr lang="en-US" sz="2400" dirty="0" smtClean="0">
                <a:solidFill>
                  <a:schemeClr val="accent5">
                    <a:lumMod val="50000"/>
                  </a:schemeClr>
                </a:solidFill>
                <a:latin typeface="Arial" panose="020B0604020202020204" pitchFamily="34" charset="0"/>
                <a:cs typeface="Arial" panose="020B0604020202020204" pitchFamily="34" charset="0"/>
              </a:rPr>
              <a:t>Object Manipulation</a:t>
            </a:r>
            <a:r>
              <a:rPr lang="el-GR" sz="2400" dirty="0" smtClean="0">
                <a:solidFill>
                  <a:schemeClr val="accent5">
                    <a:lumMod val="50000"/>
                  </a:schemeClr>
                </a:solidFill>
                <a:latin typeface="Arial" panose="020B0604020202020204" pitchFamily="34" charset="0"/>
                <a:cs typeface="Arial" panose="020B0604020202020204" pitchFamily="34" charset="0"/>
              </a:rPr>
              <a:t>)</a:t>
            </a:r>
            <a:endParaRPr lang="en-US" sz="2400" dirty="0" smtClean="0">
              <a:solidFill>
                <a:schemeClr val="accent5">
                  <a:lumMod val="50000"/>
                </a:schemeClr>
              </a:solidFill>
              <a:latin typeface="Arial" panose="020B0604020202020204" pitchFamily="34" charset="0"/>
              <a:cs typeface="Arial" panose="020B0604020202020204" pitchFamily="34" charset="0"/>
            </a:endParaRPr>
          </a:p>
          <a:p>
            <a:pPr marL="0" indent="0">
              <a:buNone/>
            </a:pPr>
            <a:r>
              <a:rPr lang="el-GR" sz="2400" u="sng" dirty="0" smtClean="0">
                <a:latin typeface="Arial" panose="020B0604020202020204" pitchFamily="34" charset="0"/>
                <a:cs typeface="Arial" panose="020B0604020202020204" pitchFamily="34" charset="0"/>
              </a:rPr>
              <a:t>Συνολική βαθμολογία λεπτής κίνησης (</a:t>
            </a:r>
            <a:r>
              <a:rPr lang="en-US" sz="2400" u="sng" dirty="0" smtClean="0">
                <a:latin typeface="Arial" panose="020B0604020202020204" pitchFamily="34" charset="0"/>
                <a:cs typeface="Arial" panose="020B0604020202020204" pitchFamily="34" charset="0"/>
              </a:rPr>
              <a:t>Fine </a:t>
            </a:r>
            <a:r>
              <a:rPr lang="en-US" sz="2400" u="sng" dirty="0" smtClean="0">
                <a:latin typeface="Arial" panose="020B0604020202020204" pitchFamily="34" charset="0"/>
                <a:cs typeface="Arial" panose="020B0604020202020204" pitchFamily="34" charset="0"/>
              </a:rPr>
              <a:t>Motor </a:t>
            </a:r>
            <a:r>
              <a:rPr lang="en-US" sz="2400" u="sng" dirty="0" smtClean="0">
                <a:latin typeface="Arial" panose="020B0604020202020204" pitchFamily="34" charset="0"/>
                <a:cs typeface="Arial" panose="020B0604020202020204" pitchFamily="34" charset="0"/>
              </a:rPr>
              <a:t>Quotient</a:t>
            </a:r>
            <a:r>
              <a:rPr lang="el-GR" sz="2400" u="sng" dirty="0" smtClean="0">
                <a:latin typeface="Arial" panose="020B0604020202020204" pitchFamily="34" charset="0"/>
                <a:cs typeface="Arial" panose="020B0604020202020204" pitchFamily="34" charset="0"/>
              </a:rPr>
              <a:t>)</a:t>
            </a:r>
            <a:endParaRPr lang="en-US" sz="2400" u="sng" dirty="0" smtClean="0">
              <a:latin typeface="Arial" panose="020B0604020202020204" pitchFamily="34" charset="0"/>
              <a:cs typeface="Arial" panose="020B0604020202020204" pitchFamily="34" charset="0"/>
            </a:endParaRPr>
          </a:p>
          <a:p>
            <a:pPr marL="292735" lvl="1" indent="0">
              <a:buNone/>
            </a:pPr>
            <a:r>
              <a:rPr lang="el-GR" sz="2400" dirty="0" smtClean="0">
                <a:solidFill>
                  <a:schemeClr val="accent5">
                    <a:lumMod val="50000"/>
                  </a:schemeClr>
                </a:solidFill>
                <a:latin typeface="Arial" panose="020B0604020202020204" pitchFamily="34" charset="0"/>
                <a:cs typeface="Arial" panose="020B0604020202020204" pitchFamily="34" charset="0"/>
              </a:rPr>
              <a:t>Άρπαγμα-</a:t>
            </a:r>
            <a:r>
              <a:rPr lang="el-GR" sz="2400" dirty="0" smtClean="0">
                <a:solidFill>
                  <a:schemeClr val="accent5">
                    <a:lumMod val="50000"/>
                  </a:schemeClr>
                </a:solidFill>
                <a:latin typeface="Arial" panose="020B0604020202020204" pitchFamily="34" charset="0"/>
                <a:cs typeface="Arial" panose="020B0604020202020204" pitchFamily="34" charset="0"/>
              </a:rPr>
              <a:t>Σύλληψη (</a:t>
            </a:r>
            <a:r>
              <a:rPr lang="en-US" sz="2400" dirty="0" smtClean="0">
                <a:solidFill>
                  <a:schemeClr val="accent5">
                    <a:lumMod val="50000"/>
                  </a:schemeClr>
                </a:solidFill>
                <a:latin typeface="Arial" panose="020B0604020202020204" pitchFamily="34" charset="0"/>
                <a:cs typeface="Arial" panose="020B0604020202020204" pitchFamily="34" charset="0"/>
              </a:rPr>
              <a:t>Grasping</a:t>
            </a:r>
            <a:r>
              <a:rPr lang="el-GR" sz="2400" dirty="0" smtClean="0">
                <a:solidFill>
                  <a:schemeClr val="accent5">
                    <a:lumMod val="50000"/>
                  </a:schemeClr>
                </a:solidFill>
                <a:latin typeface="Arial" panose="020B0604020202020204" pitchFamily="34" charset="0"/>
                <a:cs typeface="Arial" panose="020B0604020202020204" pitchFamily="34" charset="0"/>
              </a:rPr>
              <a:t>)</a:t>
            </a:r>
            <a:endParaRPr lang="en-US" sz="2400" dirty="0" smtClean="0">
              <a:solidFill>
                <a:schemeClr val="accent5">
                  <a:lumMod val="50000"/>
                </a:schemeClr>
              </a:solidFill>
              <a:latin typeface="Arial" panose="020B0604020202020204" pitchFamily="34" charset="0"/>
              <a:cs typeface="Arial" panose="020B0604020202020204" pitchFamily="34" charset="0"/>
            </a:endParaRPr>
          </a:p>
          <a:p>
            <a:pPr marL="292735" lvl="1" indent="0">
              <a:buNone/>
            </a:pPr>
            <a:r>
              <a:rPr lang="el-GR" sz="2400" dirty="0" err="1" smtClean="0">
                <a:solidFill>
                  <a:schemeClr val="accent5">
                    <a:lumMod val="50000"/>
                  </a:schemeClr>
                </a:solidFill>
                <a:latin typeface="Arial" panose="020B0604020202020204" pitchFamily="34" charset="0"/>
                <a:cs typeface="Arial" panose="020B0604020202020204" pitchFamily="34" charset="0"/>
              </a:rPr>
              <a:t>Οπτικο</a:t>
            </a:r>
            <a:r>
              <a:rPr lang="el-GR" sz="2400" dirty="0" smtClean="0">
                <a:solidFill>
                  <a:schemeClr val="accent5">
                    <a:lumMod val="50000"/>
                  </a:schemeClr>
                </a:solidFill>
                <a:latin typeface="Arial" panose="020B0604020202020204" pitchFamily="34" charset="0"/>
                <a:cs typeface="Arial" panose="020B0604020202020204" pitchFamily="34" charset="0"/>
              </a:rPr>
              <a:t>-κινητικός συντονισμός (</a:t>
            </a:r>
            <a:r>
              <a:rPr lang="en-US" sz="2400" dirty="0" smtClean="0">
                <a:solidFill>
                  <a:schemeClr val="accent5">
                    <a:lumMod val="50000"/>
                  </a:schemeClr>
                </a:solidFill>
                <a:latin typeface="Arial" panose="020B0604020202020204" pitchFamily="34" charset="0"/>
                <a:cs typeface="Arial" panose="020B0604020202020204" pitchFamily="34" charset="0"/>
              </a:rPr>
              <a:t>Visual-Motor Integration</a:t>
            </a:r>
            <a:r>
              <a:rPr lang="el-GR" sz="2400" dirty="0" smtClean="0">
                <a:solidFill>
                  <a:schemeClr val="accent5">
                    <a:lumMod val="50000"/>
                  </a:schemeClr>
                </a:solidFill>
                <a:latin typeface="Arial" panose="020B0604020202020204" pitchFamily="34" charset="0"/>
                <a:cs typeface="Arial" panose="020B0604020202020204" pitchFamily="34" charset="0"/>
              </a:rPr>
              <a:t>)</a:t>
            </a:r>
            <a:endParaRPr lang="en-US" sz="2400" dirty="0" smtClean="0">
              <a:solidFill>
                <a:schemeClr val="accent5">
                  <a:lumMod val="50000"/>
                </a:schemeClr>
              </a:solidFill>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0" indent="0">
              <a:buNone/>
            </a:pPr>
            <a:r>
              <a:rPr lang="el-GR" sz="2400" u="sng" dirty="0" smtClean="0">
                <a:latin typeface="Arial" panose="020B0604020202020204" pitchFamily="34" charset="0"/>
                <a:cs typeface="Arial" panose="020B0604020202020204" pitchFamily="34" charset="0"/>
              </a:rPr>
              <a:t>Συνολική βαθμολογία κίνησης (</a:t>
            </a:r>
            <a:r>
              <a:rPr lang="en-US" sz="2400" u="sng" dirty="0" smtClean="0">
                <a:latin typeface="Arial" panose="020B0604020202020204" pitchFamily="34" charset="0"/>
                <a:cs typeface="Arial" panose="020B0604020202020204" pitchFamily="34" charset="0"/>
              </a:rPr>
              <a:t>Total </a:t>
            </a:r>
            <a:r>
              <a:rPr lang="en-US" sz="2400" u="sng" dirty="0" smtClean="0">
                <a:latin typeface="Arial" panose="020B0604020202020204" pitchFamily="34" charset="0"/>
                <a:cs typeface="Arial" panose="020B0604020202020204" pitchFamily="34" charset="0"/>
              </a:rPr>
              <a:t>Motor </a:t>
            </a:r>
            <a:r>
              <a:rPr lang="en-US" sz="2400" u="sng" dirty="0" smtClean="0">
                <a:latin typeface="Arial" panose="020B0604020202020204" pitchFamily="34" charset="0"/>
                <a:cs typeface="Arial" panose="020B0604020202020204" pitchFamily="34" charset="0"/>
              </a:rPr>
              <a:t>Quotient</a:t>
            </a:r>
            <a:r>
              <a:rPr lang="el-GR" sz="2400" u="sng" dirty="0" smtClean="0">
                <a:latin typeface="Arial" panose="020B0604020202020204" pitchFamily="34" charset="0"/>
                <a:cs typeface="Arial" panose="020B0604020202020204" pitchFamily="34" charset="0"/>
              </a:rPr>
              <a:t>)</a:t>
            </a:r>
            <a:endParaRPr lang="el-GR" sz="2400" u="sng"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linds(horizontal)">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Γιάννα\Desktop\PDMS-2 IMAGE.jpg"/>
          <p:cNvPicPr>
            <a:picLocks noGrp="1" noChangeAspect="1" noChangeArrowheads="1"/>
          </p:cNvPicPr>
          <p:nvPr>
            <p:ph idx="1"/>
          </p:nvPr>
        </p:nvPicPr>
        <p:blipFill>
          <a:blip r:embed="rId1"/>
          <a:srcRect/>
          <a:stretch>
            <a:fillRect/>
          </a:stretch>
        </p:blipFill>
        <p:spPr bwMode="auto">
          <a:xfrm>
            <a:off x="0" y="692696"/>
            <a:ext cx="8057365" cy="57606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42852"/>
            <a:ext cx="7456342" cy="837876"/>
          </a:xfrm>
        </p:spPr>
        <p:txBody>
          <a:bodyPr>
            <a:normAutofit/>
          </a:bodyPr>
          <a:lstStyle/>
          <a:p>
            <a:r>
              <a:rPr lang="el-GR" sz="3200" b="1" dirty="0" smtClean="0">
                <a:solidFill>
                  <a:schemeClr val="accent5">
                    <a:lumMod val="50000"/>
                  </a:schemeClr>
                </a:solidFill>
                <a:latin typeface="Comic Sans MS" panose="030F0702030302020204" pitchFamily="66" charset="0"/>
              </a:rPr>
              <a:t>Τι </a:t>
            </a:r>
            <a:r>
              <a:rPr lang="el-GR" sz="3200" b="1" dirty="0" smtClean="0">
                <a:solidFill>
                  <a:schemeClr val="accent5">
                    <a:lumMod val="50000"/>
                  </a:schemeClr>
                </a:solidFill>
                <a:latin typeface="Comic Sans MS" panose="030F0702030302020204" pitchFamily="66" charset="0"/>
              </a:rPr>
              <a:t>ΠΕΡΙΛΑΜΒΑΝΕΙ </a:t>
            </a:r>
            <a:r>
              <a:rPr lang="el-GR" sz="3200" b="1" dirty="0" smtClean="0">
                <a:solidFill>
                  <a:schemeClr val="accent5">
                    <a:lumMod val="50000"/>
                  </a:schemeClr>
                </a:solidFill>
                <a:latin typeface="Comic Sans MS" panose="030F0702030302020204" pitchFamily="66" charset="0"/>
              </a:rPr>
              <a:t>το </a:t>
            </a:r>
            <a:r>
              <a:rPr lang="en-US" sz="3200" b="1" dirty="0" smtClean="0">
                <a:solidFill>
                  <a:schemeClr val="accent5">
                    <a:lumMod val="50000"/>
                  </a:schemeClr>
                </a:solidFill>
                <a:latin typeface="Comic Sans MS" panose="030F0702030302020204" pitchFamily="66" charset="0"/>
              </a:rPr>
              <a:t>PDMS-2</a:t>
            </a:r>
            <a:endParaRPr lang="el-GR" sz="3200" b="1" dirty="0">
              <a:solidFill>
                <a:schemeClr val="accent5">
                  <a:lumMod val="50000"/>
                </a:schemeClr>
              </a:solidFill>
              <a:latin typeface="Comic Sans MS" panose="030F0702030302020204" pitchFamily="66" charset="0"/>
            </a:endParaRPr>
          </a:p>
        </p:txBody>
      </p:sp>
      <p:sp>
        <p:nvSpPr>
          <p:cNvPr id="3" name="2 - Θέση περιεχομένου"/>
          <p:cNvSpPr>
            <a:spLocks noGrp="1"/>
          </p:cNvSpPr>
          <p:nvPr>
            <p:ph idx="1"/>
          </p:nvPr>
        </p:nvSpPr>
        <p:spPr>
          <a:xfrm>
            <a:off x="571472" y="1000108"/>
            <a:ext cx="7528920" cy="5453228"/>
          </a:xfrm>
        </p:spPr>
        <p:txBody>
          <a:bodyPr>
            <a:normAutofit fontScale="92500" lnSpcReduction="10000"/>
          </a:bodyPr>
          <a:lstStyle/>
          <a:p>
            <a:r>
              <a:rPr lang="en-US" sz="2400" dirty="0" smtClean="0">
                <a:latin typeface="Arial" panose="020B0604020202020204" pitchFamily="34" charset="0"/>
                <a:cs typeface="Arial" panose="020B0604020202020204" pitchFamily="34" charset="0"/>
              </a:rPr>
              <a:t>Examiner’s  Manual</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Profile/Summary Form</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Examiner Record Booklet</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Guide to Item Administration</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Motor Activities Program</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Peabody Motor Development Chart</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dirty="0" err="1" smtClean="0">
                <a:latin typeface="Arial" panose="020B0604020202020204" pitchFamily="34" charset="0"/>
                <a:cs typeface="Arial" panose="020B0604020202020204" pitchFamily="34" charset="0"/>
              </a:rPr>
              <a:t>Manipulatives</a:t>
            </a:r>
            <a:r>
              <a:rPr lang="en-US" sz="2400" dirty="0" smtClean="0">
                <a:latin typeface="Arial" panose="020B0604020202020204" pitchFamily="34" charset="0"/>
                <a:cs typeface="Arial" panose="020B0604020202020204" pitchFamily="34" charset="0"/>
              </a:rPr>
              <a:t> and optional computerized scoring program</a:t>
            </a:r>
            <a:endParaRPr lang="el-G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20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aterialsinc.jpg"/>
          <p:cNvPicPr>
            <a:picLocks noGrp="1" noChangeAspect="1"/>
          </p:cNvPicPr>
          <p:nvPr>
            <p:ph idx="1"/>
          </p:nvPr>
        </p:nvPicPr>
        <p:blipFill>
          <a:blip r:embed="rId1"/>
          <a:srcRect l="14277" t="13574" r="9812" b="10662"/>
          <a:stretch>
            <a:fillRect/>
          </a:stretch>
        </p:blipFill>
        <p:spPr>
          <a:xfrm>
            <a:off x="827584" y="208564"/>
            <a:ext cx="6408712" cy="664943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aterials.jpg"/>
          <p:cNvPicPr>
            <a:picLocks noGrp="1" noChangeAspect="1"/>
          </p:cNvPicPr>
          <p:nvPr>
            <p:ph idx="1"/>
          </p:nvPr>
        </p:nvPicPr>
        <p:blipFill>
          <a:blip r:embed="rId1"/>
          <a:srcRect l="8989" t="10417" r="12044" b="13819"/>
          <a:stretch>
            <a:fillRect/>
          </a:stretch>
        </p:blipFill>
        <p:spPr>
          <a:xfrm>
            <a:off x="678347" y="548680"/>
            <a:ext cx="5438499" cy="5904656"/>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a:buNone/>
            </a:pPr>
            <a:r>
              <a:rPr lang="el-GR" sz="2400" b="1" dirty="0" smtClean="0">
                <a:solidFill>
                  <a:schemeClr val="accent5">
                    <a:lumMod val="50000"/>
                  </a:schemeClr>
                </a:solidFill>
                <a:latin typeface="Arial" panose="020B0604020202020204" pitchFamily="34" charset="0"/>
                <a:cs typeface="Arial" panose="020B0604020202020204" pitchFamily="34" charset="0"/>
              </a:rPr>
              <a:t>Κινητική δεξιότητα (</a:t>
            </a:r>
            <a:r>
              <a:rPr lang="en-US" sz="2400" b="1" dirty="0" smtClean="0">
                <a:solidFill>
                  <a:schemeClr val="accent5">
                    <a:lumMod val="50000"/>
                  </a:schemeClr>
                </a:solidFill>
                <a:latin typeface="Arial" panose="020B0604020202020204" pitchFamily="34" charset="0"/>
                <a:cs typeface="Arial" panose="020B0604020202020204" pitchFamily="34" charset="0"/>
              </a:rPr>
              <a:t>motor skill</a:t>
            </a:r>
            <a:r>
              <a:rPr lang="el-GR" sz="2400" b="1" dirty="0" smtClean="0">
                <a:solidFill>
                  <a:schemeClr val="accent5">
                    <a:lumMod val="50000"/>
                  </a:schemeClr>
                </a:solidFill>
                <a:latin typeface="Arial" panose="020B0604020202020204" pitchFamily="34" charset="0"/>
                <a:cs typeface="Arial" panose="020B0604020202020204" pitchFamily="34" charset="0"/>
              </a:rPr>
              <a:t>): </a:t>
            </a:r>
            <a:endParaRPr lang="en-US" sz="2400" b="1" dirty="0" smtClean="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dirty="0" err="1" smtClean="0">
                <a:latin typeface="Arial" panose="020B0604020202020204" pitchFamily="34" charset="0"/>
                <a:cs typeface="Arial" panose="020B0604020202020204" pitchFamily="34" charset="0"/>
              </a:rPr>
              <a:t>Μεμαθημένη</a:t>
            </a:r>
            <a:r>
              <a:rPr lang="el-GR" sz="2400" dirty="0" smtClean="0">
                <a:latin typeface="Arial" panose="020B0604020202020204" pitchFamily="34" charset="0"/>
                <a:cs typeface="Arial" panose="020B0604020202020204" pitchFamily="34" charset="0"/>
              </a:rPr>
              <a:t> ικανότητα του ατόμου να εκτελεί κινήσεις (κρατώντας το σώμα σε όρθια θέση ή χρησιμοποιώντας τα χέρια για μικρά παιχνίδια) </a:t>
            </a:r>
            <a:r>
              <a:rPr lang="el-GR" sz="2000" dirty="0" smtClean="0">
                <a:solidFill>
                  <a:schemeClr val="accent5">
                    <a:lumMod val="50000"/>
                  </a:schemeClr>
                </a:solidFill>
                <a:latin typeface="Arial" panose="020B0604020202020204" pitchFamily="34" charset="0"/>
                <a:cs typeface="Arial" panose="020B0604020202020204" pitchFamily="34" charset="0"/>
              </a:rPr>
              <a:t>(</a:t>
            </a:r>
            <a:r>
              <a:rPr lang="en-US" sz="2000" dirty="0" smtClean="0">
                <a:solidFill>
                  <a:schemeClr val="accent5">
                    <a:lumMod val="50000"/>
                  </a:schemeClr>
                </a:solidFill>
                <a:latin typeface="Arial" panose="020B0604020202020204" pitchFamily="34" charset="0"/>
                <a:cs typeface="Arial" panose="020B0604020202020204" pitchFamily="34" charset="0"/>
              </a:rPr>
              <a:t>Coleman</a:t>
            </a:r>
            <a:r>
              <a:rPr lang="el-GR" sz="2000" dirty="0" smtClean="0">
                <a:solidFill>
                  <a:schemeClr val="accent5">
                    <a:lumMod val="50000"/>
                  </a:schemeClr>
                </a:solidFill>
                <a:latin typeface="Arial" panose="020B0604020202020204" pitchFamily="34" charset="0"/>
                <a:cs typeface="Arial" panose="020B0604020202020204" pitchFamily="34" charset="0"/>
              </a:rPr>
              <a:t>, 1999) </a:t>
            </a:r>
            <a:r>
              <a:rPr lang="el-GR" sz="2400" dirty="0" smtClean="0">
                <a:latin typeface="Arial" panose="020B0604020202020204" pitchFamily="34" charset="0"/>
                <a:cs typeface="Arial" panose="020B0604020202020204" pitchFamily="34" charset="0"/>
              </a:rPr>
              <a:t>εξασφαλίζοντας ταυτόχρονα τη μεγαλύτερη δυνατή σιγουριά και οικονομία</a:t>
            </a:r>
            <a:r>
              <a:rPr lang="en-US"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a:t>
            </a:r>
            <a:r>
              <a:rPr lang="el-GR" sz="2000" dirty="0" smtClean="0">
                <a:solidFill>
                  <a:schemeClr val="accent5">
                    <a:lumMod val="50000"/>
                  </a:schemeClr>
                </a:solidFill>
                <a:latin typeface="Arial" panose="020B0604020202020204" pitchFamily="34" charset="0"/>
                <a:cs typeface="Arial" panose="020B0604020202020204" pitchFamily="34" charset="0"/>
              </a:rPr>
              <a:t>(Καμπάς, 2004)</a:t>
            </a:r>
            <a:endParaRPr lang="en-US" sz="2000" dirty="0" smtClean="0">
              <a:solidFill>
                <a:schemeClr val="accent5">
                  <a:lumMod val="50000"/>
                </a:schemeClr>
              </a:solidFill>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548680"/>
            <a:ext cx="7516688" cy="5907056"/>
          </a:xfrm>
        </p:spPr>
        <p:txBody>
          <a:bodyPr>
            <a:normAutofit/>
          </a:bodyPr>
          <a:lstStyle/>
          <a:p>
            <a:pPr marL="0" indent="0">
              <a:buNone/>
            </a:pPr>
            <a:r>
              <a:rPr lang="el-GR" sz="2000" dirty="0" smtClean="0">
                <a:latin typeface="Arial" panose="020B0604020202020204" pitchFamily="34" charset="0"/>
                <a:cs typeface="Arial" panose="020B0604020202020204" pitchFamily="34" charset="0"/>
              </a:rPr>
              <a:t>Το </a:t>
            </a:r>
            <a:r>
              <a:rPr lang="en-US" sz="2000" dirty="0" smtClean="0">
                <a:latin typeface="Arial" panose="020B0604020202020204" pitchFamily="34" charset="0"/>
                <a:cs typeface="Arial" panose="020B0604020202020204" pitchFamily="34" charset="0"/>
              </a:rPr>
              <a:t>PDMS-2 </a:t>
            </a:r>
            <a:r>
              <a:rPr lang="el-GR" sz="2000" dirty="0" smtClean="0">
                <a:latin typeface="Arial" panose="020B0604020202020204" pitchFamily="34" charset="0"/>
                <a:cs typeface="Arial" panose="020B0604020202020204" pitchFamily="34" charset="0"/>
              </a:rPr>
              <a:t>χρησιμοποιείται </a:t>
            </a:r>
            <a:r>
              <a:rPr lang="en-US" sz="2000" dirty="0" smtClean="0">
                <a:latin typeface="Arial" panose="020B0604020202020204" pitchFamily="34" charset="0"/>
                <a:cs typeface="Arial" panose="020B0604020202020204" pitchFamily="34" charset="0"/>
              </a:rPr>
              <a:t>:</a:t>
            </a:r>
            <a:endParaRPr lang="el-GR" sz="2000" dirty="0" smtClean="0">
              <a:latin typeface="Arial" panose="020B0604020202020204" pitchFamily="34" charset="0"/>
              <a:cs typeface="Arial" panose="020B0604020202020204" pitchFamily="34" charset="0"/>
            </a:endParaRPr>
          </a:p>
          <a:p>
            <a:pPr marL="514350" indent="-514350">
              <a:buFont typeface="+mj-lt"/>
              <a:buAutoNum type="arabicPeriod"/>
            </a:pPr>
            <a:r>
              <a:rPr lang="el-GR" sz="2000" dirty="0" smtClean="0">
                <a:latin typeface="Arial" panose="020B0604020202020204" pitchFamily="34" charset="0"/>
                <a:cs typeface="Arial" panose="020B0604020202020204" pitchFamily="34" charset="0"/>
              </a:rPr>
              <a:t>Για την εκτίμηση </a:t>
            </a:r>
            <a:r>
              <a:rPr lang="el-GR" sz="2000" dirty="0" smtClean="0">
                <a:latin typeface="Arial" panose="020B0604020202020204" pitchFamily="34" charset="0"/>
                <a:cs typeface="Arial" panose="020B0604020202020204" pitchFamily="34" charset="0"/>
              </a:rPr>
              <a:t>της κινητικής ικανότητας του παιδιού συγκριτικά με τους </a:t>
            </a:r>
            <a:r>
              <a:rPr lang="el-GR" sz="2000" dirty="0" smtClean="0">
                <a:latin typeface="Arial" panose="020B0604020202020204" pitchFamily="34" charset="0"/>
                <a:cs typeface="Arial" panose="020B0604020202020204" pitchFamily="34" charset="0"/>
              </a:rPr>
              <a:t>συνομηλίκους </a:t>
            </a:r>
            <a:r>
              <a:rPr lang="el-GR" sz="2000" dirty="0" smtClean="0">
                <a:latin typeface="Arial" panose="020B0604020202020204" pitchFamily="34" charset="0"/>
                <a:cs typeface="Arial" panose="020B0604020202020204" pitchFamily="34" charset="0"/>
              </a:rPr>
              <a:t>του.</a:t>
            </a:r>
            <a:endParaRPr lang="el-GR" sz="2000" dirty="0" smtClean="0">
              <a:latin typeface="Arial" panose="020B0604020202020204" pitchFamily="34" charset="0"/>
              <a:cs typeface="Arial" panose="020B0604020202020204" pitchFamily="34" charset="0"/>
            </a:endParaRPr>
          </a:p>
          <a:p>
            <a:pPr marL="514350" indent="-514350">
              <a:buFont typeface="+mj-lt"/>
              <a:buAutoNum type="arabicPeriod"/>
            </a:pPr>
            <a:r>
              <a:rPr lang="el-GR" sz="2000" dirty="0" smtClean="0">
                <a:latin typeface="Arial" panose="020B0604020202020204" pitchFamily="34" charset="0"/>
                <a:cs typeface="Arial" panose="020B0604020202020204" pitchFamily="34" charset="0"/>
              </a:rPr>
              <a:t>Το </a:t>
            </a:r>
            <a:r>
              <a:rPr lang="en-US" sz="2000" dirty="0" smtClean="0">
                <a:latin typeface="Arial" panose="020B0604020202020204" pitchFamily="34" charset="0"/>
                <a:cs typeface="Arial" panose="020B0604020202020204" pitchFamily="34" charset="0"/>
              </a:rPr>
              <a:t>GMQ </a:t>
            </a:r>
            <a:r>
              <a:rPr lang="el-GR" sz="2000" dirty="0" smtClean="0">
                <a:latin typeface="Arial" panose="020B0604020202020204" pitchFamily="34" charset="0"/>
                <a:cs typeface="Arial" panose="020B0604020202020204" pitchFamily="34" charset="0"/>
              </a:rPr>
              <a:t>και το </a:t>
            </a:r>
            <a:r>
              <a:rPr lang="en-US" sz="2000" dirty="0" smtClean="0">
                <a:latin typeface="Arial" panose="020B0604020202020204" pitchFamily="34" charset="0"/>
                <a:cs typeface="Arial" panose="020B0604020202020204" pitchFamily="34" charset="0"/>
              </a:rPr>
              <a:t>FMQ</a:t>
            </a:r>
            <a:r>
              <a:rPr lang="el-GR" sz="2000" dirty="0" smtClean="0">
                <a:latin typeface="Arial" panose="020B0604020202020204" pitchFamily="34" charset="0"/>
                <a:cs typeface="Arial" panose="020B0604020202020204" pitchFamily="34" charset="0"/>
              </a:rPr>
              <a:t> μπορούν να συγκριθούν για να προσδιορίσουν αν η κινητική ανάπτυξη ενός παιδιού είναι σχετικά </a:t>
            </a:r>
            <a:r>
              <a:rPr lang="el-GR" sz="2000" dirty="0" smtClean="0">
                <a:latin typeface="Arial" panose="020B0604020202020204" pitchFamily="34" charset="0"/>
                <a:cs typeface="Arial" panose="020B0604020202020204" pitchFamily="34" charset="0"/>
              </a:rPr>
              <a:t>όμοια</a:t>
            </a:r>
            <a:r>
              <a:rPr lang="el-GR" sz="2000" dirty="0" smtClean="0">
                <a:latin typeface="Arial" panose="020B0604020202020204" pitchFamily="34" charset="0"/>
                <a:cs typeface="Arial" panose="020B0604020202020204" pitchFamily="34" charset="0"/>
              </a:rPr>
              <a:t>.</a:t>
            </a:r>
            <a:endParaRPr lang="el-GR" sz="2000" dirty="0" smtClean="0">
              <a:latin typeface="Arial" panose="020B0604020202020204" pitchFamily="34" charset="0"/>
              <a:cs typeface="Arial" panose="020B0604020202020204" pitchFamily="34" charset="0"/>
            </a:endParaRPr>
          </a:p>
          <a:p>
            <a:pPr marL="514350" indent="-514350">
              <a:buFont typeface="+mj-lt"/>
              <a:buAutoNum type="arabicPeriod"/>
            </a:pPr>
            <a:r>
              <a:rPr lang="el-GR" sz="2000" dirty="0" smtClean="0">
                <a:latin typeface="Arial" panose="020B0604020202020204" pitchFamily="34" charset="0"/>
                <a:cs typeface="Arial" panose="020B0604020202020204" pitchFamily="34" charset="0"/>
              </a:rPr>
              <a:t>Έχει αξία, για εκπαιδευτική και θεραπευτική παρέμβαση επειδή έχει τόσο ποιοτικές όσο και ποσοτικές πτυχές των ατομικών δεξιοτήτων. Που μπορούν να μεταφραστούν σε προσωπικούς στόχους.</a:t>
            </a:r>
            <a:endParaRPr lang="el-GR" sz="2000" dirty="0" smtClean="0">
              <a:latin typeface="Arial" panose="020B0604020202020204" pitchFamily="34" charset="0"/>
              <a:cs typeface="Arial" panose="020B0604020202020204" pitchFamily="34" charset="0"/>
            </a:endParaRPr>
          </a:p>
          <a:p>
            <a:pPr marL="514350" indent="-514350">
              <a:buFont typeface="+mj-lt"/>
              <a:buAutoNum type="arabicPeriod"/>
            </a:pPr>
            <a:r>
              <a:rPr lang="el-GR" sz="2000" dirty="0" smtClean="0">
                <a:latin typeface="Arial" panose="020B0604020202020204" pitchFamily="34" charset="0"/>
                <a:cs typeface="Arial" panose="020B0604020202020204" pitchFamily="34" charset="0"/>
              </a:rPr>
              <a:t>Μπορεί να χρησιμοποιηθεί για να αξιολογήσει την(κινητική) πρόοδο ενός παιδιού.</a:t>
            </a:r>
            <a:endParaRPr lang="el-GR" sz="2000" dirty="0" smtClean="0">
              <a:latin typeface="Arial" panose="020B0604020202020204" pitchFamily="34" charset="0"/>
              <a:cs typeface="Arial" panose="020B0604020202020204" pitchFamily="34" charset="0"/>
            </a:endParaRPr>
          </a:p>
          <a:p>
            <a:pPr marL="514350" indent="-514350">
              <a:buFont typeface="+mj-lt"/>
              <a:buAutoNum type="arabicPeriod"/>
            </a:pPr>
            <a:r>
              <a:rPr lang="el-GR" sz="2000" dirty="0" err="1">
                <a:latin typeface="Arial" panose="020B0604020202020204" pitchFamily="34" charset="0"/>
                <a:cs typeface="Arial" panose="020B0604020202020204" pitchFamily="34" charset="0"/>
              </a:rPr>
              <a:t>Ε</a:t>
            </a:r>
            <a:r>
              <a:rPr lang="el-GR" sz="2000" dirty="0" err="1" smtClean="0">
                <a:latin typeface="Arial" panose="020B0604020202020204" pitchFamily="34" charset="0"/>
                <a:cs typeface="Arial" panose="020B0604020202020204" pitchFamily="34" charset="0"/>
              </a:rPr>
              <a:t>χει</a:t>
            </a:r>
            <a:r>
              <a:rPr lang="el-GR" sz="2000"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αξία ως ερευνητικό εργαλείο επειδή τα αποτελέσματα μπορούν να χρησιμοποιηθούν για να μελετηθεί η φύση της κινητικής ανάπτυξης σε διάφορους πληθυσμούς παιδιών, ο ρόλος της κινητικής ικανότητας στην ακαδημαϊκή επιτυχία και η αποτελεσματικότητα διαφόρων κινητικών παρεμβάσεων.</a:t>
            </a:r>
            <a:endParaRPr lang="el-GR" sz="2000" dirty="0" smtClean="0">
              <a:latin typeface="Arial" panose="020B0604020202020204" pitchFamily="34" charset="0"/>
              <a:cs typeface="Arial" panose="020B0604020202020204" pitchFamily="34" charset="0"/>
            </a:endParaRPr>
          </a:p>
          <a:p>
            <a:pPr marL="514350" indent="-514350">
              <a:buFont typeface="+mj-lt"/>
              <a:buAutoNum type="arabicPeriod"/>
            </a:pPr>
            <a:endParaRPr lang="el-GR" sz="2000" dirty="0" smtClean="0">
              <a:latin typeface="Arial" panose="020B0604020202020204" pitchFamily="34" charset="0"/>
              <a:cs typeface="Arial" panose="020B0604020202020204" pitchFamily="34" charset="0"/>
            </a:endParaRPr>
          </a:p>
          <a:p>
            <a:pPr marL="514350" indent="-514350">
              <a:buFont typeface="+mj-lt"/>
              <a:buAutoNum type="arabicPeriod"/>
            </a:pPr>
            <a:endParaRPr lang="el-GR"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548680"/>
            <a:ext cx="7560840" cy="5976664"/>
          </a:xfrm>
        </p:spPr>
        <p:txBody>
          <a:bodyPr>
            <a:noAutofit/>
          </a:bodyPr>
          <a:lstStyle/>
          <a:p>
            <a:pPr marL="0" indent="0">
              <a:buNone/>
            </a:pPr>
            <a:r>
              <a:rPr lang="el-GR" sz="2400" dirty="0" smtClean="0">
                <a:latin typeface="Arial" panose="020B0604020202020204" pitchFamily="34" charset="0"/>
                <a:cs typeface="Arial" panose="020B0604020202020204" pitchFamily="34" charset="0"/>
              </a:rPr>
              <a:t>Πριν </a:t>
            </a:r>
            <a:r>
              <a:rPr lang="el-GR" sz="2400" dirty="0" smtClean="0">
                <a:latin typeface="Arial" panose="020B0604020202020204" pitchFamily="34" charset="0"/>
                <a:cs typeface="Arial" panose="020B0604020202020204" pitchFamily="34" charset="0"/>
              </a:rPr>
              <a:t>την </a:t>
            </a:r>
            <a:r>
              <a:rPr lang="el-GR" sz="2400" dirty="0" smtClean="0">
                <a:latin typeface="Arial" panose="020B0604020202020204" pitchFamily="34" charset="0"/>
                <a:cs typeface="Arial" panose="020B0604020202020204" pitchFamily="34" charset="0"/>
              </a:rPr>
              <a:t>χρήση πρέπει </a:t>
            </a:r>
            <a:r>
              <a:rPr lang="el-GR" sz="2400" dirty="0" smtClean="0">
                <a:latin typeface="Arial" panose="020B0604020202020204" pitchFamily="34" charset="0"/>
                <a:cs typeface="Arial" panose="020B0604020202020204" pitchFamily="34" charset="0"/>
              </a:rPr>
              <a:t>να υπάρχουν όλα τα απαραίτητα αντικείμενα για την υλοποίηση </a:t>
            </a:r>
            <a:r>
              <a:rPr lang="el-GR" sz="2400" dirty="0" smtClean="0">
                <a:latin typeface="Arial" panose="020B0604020202020204" pitchFamily="34" charset="0"/>
                <a:cs typeface="Arial" panose="020B0604020202020204" pitchFamily="34" charset="0"/>
              </a:rPr>
              <a:t>του. </a:t>
            </a: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Οι </a:t>
            </a:r>
            <a:r>
              <a:rPr lang="el-GR" sz="2400" dirty="0" smtClean="0">
                <a:latin typeface="Arial" panose="020B0604020202020204" pitchFamily="34" charset="0"/>
                <a:cs typeface="Arial" panose="020B0604020202020204" pitchFamily="34" charset="0"/>
              </a:rPr>
              <a:t>δοκιμασίες να πραγματοποιούνται σε ένα</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dirty="0" smtClean="0">
                <a:latin typeface="Arial" panose="020B0604020202020204" pitchFamily="34" charset="0"/>
                <a:cs typeface="Arial" panose="020B0604020202020204" pitchFamily="34" charset="0"/>
              </a:rPr>
              <a:t>ήσυχο</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dirty="0" smtClean="0">
                <a:latin typeface="Arial" panose="020B0604020202020204" pitchFamily="34" charset="0"/>
                <a:cs typeface="Arial" panose="020B0604020202020204" pitchFamily="34" charset="0"/>
              </a:rPr>
              <a:t>άνετο και</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dirty="0" smtClean="0">
                <a:latin typeface="Arial" panose="020B0604020202020204" pitchFamily="34" charset="0"/>
                <a:cs typeface="Arial" panose="020B0604020202020204" pitchFamily="34" charset="0"/>
              </a:rPr>
              <a:t>σε περιβάλλον χωρίς εξωτερικά ερεθίσματα που μπορούν να αποσπάσουν την προσοχή του παιδιού</a:t>
            </a:r>
            <a:endParaRPr lang="el-GR" sz="2400" dirty="0" smtClean="0">
              <a:latin typeface="Arial" panose="020B0604020202020204" pitchFamily="34" charset="0"/>
              <a:cs typeface="Arial" panose="020B0604020202020204" pitchFamily="34" charset="0"/>
            </a:endParaRPr>
          </a:p>
          <a:p>
            <a:pPr marL="0" indent="0">
              <a:buNone/>
            </a:pPr>
            <a:r>
              <a:rPr lang="el-GR" sz="2400" dirty="0">
                <a:latin typeface="Arial" panose="020B0604020202020204" pitchFamily="34" charset="0"/>
                <a:cs typeface="Arial" panose="020B0604020202020204" pitchFamily="34" charset="0"/>
              </a:rPr>
              <a:t>Ή</a:t>
            </a:r>
            <a:r>
              <a:rPr lang="el-GR" sz="2400" dirty="0" smtClean="0">
                <a:latin typeface="Arial" panose="020B0604020202020204" pitchFamily="34" charset="0"/>
                <a:cs typeface="Arial" panose="020B0604020202020204" pitchFamily="34" charset="0"/>
              </a:rPr>
              <a:t>ρεμο </a:t>
            </a:r>
            <a:r>
              <a:rPr lang="el-GR" sz="2400" dirty="0" smtClean="0">
                <a:latin typeface="Arial" panose="020B0604020202020204" pitchFamily="34" charset="0"/>
                <a:cs typeface="Arial" panose="020B0604020202020204" pitchFamily="34" charset="0"/>
              </a:rPr>
              <a:t>και συγκεντρωμένο στη δοκιμασία</a:t>
            </a:r>
            <a:endParaRPr lang="el-GR" sz="2400" dirty="0" smtClean="0">
              <a:latin typeface="Arial" panose="020B0604020202020204" pitchFamily="34" charset="0"/>
              <a:cs typeface="Arial" panose="020B0604020202020204" pitchFamily="34" charset="0"/>
            </a:endParaRPr>
          </a:p>
          <a:p>
            <a:pPr marL="0" indent="0">
              <a:buNone/>
            </a:pPr>
            <a:r>
              <a:rPr lang="el-GR" sz="2400" dirty="0">
                <a:latin typeface="Arial" panose="020B0604020202020204" pitchFamily="34" charset="0"/>
                <a:cs typeface="Arial" panose="020B0604020202020204" pitchFamily="34" charset="0"/>
              </a:rPr>
              <a:t>Ό</a:t>
            </a:r>
            <a:r>
              <a:rPr lang="el-GR" sz="2400" dirty="0" smtClean="0">
                <a:latin typeface="Arial" panose="020B0604020202020204" pitchFamily="34" charset="0"/>
                <a:cs typeface="Arial" panose="020B0604020202020204" pitchFamily="34" charset="0"/>
              </a:rPr>
              <a:t>χι </a:t>
            </a:r>
            <a:r>
              <a:rPr lang="el-GR" sz="2400" dirty="0" smtClean="0">
                <a:latin typeface="Arial" panose="020B0604020202020204" pitchFamily="34" charset="0"/>
                <a:cs typeface="Arial" panose="020B0604020202020204" pitchFamily="34" charset="0"/>
              </a:rPr>
              <a:t>σχόλια και χειρονομίες για ακρίβεια της δοκιμασίας</a:t>
            </a: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Διακοπή </a:t>
            </a:r>
            <a:r>
              <a:rPr lang="el-GR" sz="2400" dirty="0" smtClean="0">
                <a:latin typeface="Arial" panose="020B0604020202020204" pitchFamily="34" charset="0"/>
                <a:cs typeface="Arial" panose="020B0604020202020204" pitchFamily="34" charset="0"/>
              </a:rPr>
              <a:t>της δοκιμασίας σε περίπτωση έλλειψης ενδιαφέροντος ή κούρασης</a:t>
            </a:r>
            <a:endParaRPr lang="el-GR" sz="24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42910" y="428604"/>
            <a:ext cx="7097442" cy="6096740"/>
          </a:xfrm>
        </p:spPr>
        <p:txBody>
          <a:bodyPr>
            <a:normAutofit/>
          </a:bodyPr>
          <a:lstStyle/>
          <a:p>
            <a:r>
              <a:rPr lang="el-GR" sz="2400" dirty="0" smtClean="0">
                <a:latin typeface="Arial" panose="020B0604020202020204" pitchFamily="34" charset="0"/>
                <a:cs typeface="Arial" panose="020B0604020202020204" pitchFamily="34" charset="0"/>
              </a:rPr>
              <a:t>Σε </a:t>
            </a:r>
            <a:r>
              <a:rPr lang="el-GR" sz="2400" dirty="0" smtClean="0">
                <a:latin typeface="Arial" panose="020B0604020202020204" pitchFamily="34" charset="0"/>
                <a:cs typeface="Arial" panose="020B0604020202020204" pitchFamily="34" charset="0"/>
              </a:rPr>
              <a:t>περίπτωση που η  απόδοση του παιδιού δεν ανταποκρίνεται σε αυτό που περίμενε ο </a:t>
            </a:r>
            <a:r>
              <a:rPr lang="el-GR" sz="2400" dirty="0" smtClean="0">
                <a:latin typeface="Arial" panose="020B0604020202020204" pitchFamily="34" charset="0"/>
                <a:cs typeface="Arial" panose="020B0604020202020204" pitchFamily="34" charset="0"/>
              </a:rPr>
              <a:t>εξεταστής </a:t>
            </a:r>
            <a:r>
              <a:rPr lang="el-GR" sz="2400" dirty="0" smtClean="0">
                <a:latin typeface="Arial" panose="020B0604020202020204" pitchFamily="34" charset="0"/>
                <a:cs typeface="Arial" panose="020B0604020202020204" pitchFamily="34" charset="0"/>
              </a:rPr>
              <a:t>(π.χ</a:t>
            </a:r>
            <a:r>
              <a:rPr lang="el-GR" sz="2400" dirty="0" smtClean="0">
                <a:latin typeface="Arial" panose="020B0604020202020204" pitchFamily="34" charset="0"/>
                <a:cs typeface="Arial" panose="020B0604020202020204" pitchFamily="34" charset="0"/>
              </a:rPr>
              <a:t>. το </a:t>
            </a:r>
            <a:r>
              <a:rPr lang="el-GR" sz="2400" dirty="0" smtClean="0">
                <a:latin typeface="Arial" panose="020B0604020202020204" pitchFamily="34" charset="0"/>
                <a:cs typeface="Arial" panose="020B0604020202020204" pitchFamily="34" charset="0"/>
              </a:rPr>
              <a:t>παιδί ήταν άρρωστο ή </a:t>
            </a:r>
            <a:r>
              <a:rPr lang="el-GR" sz="2400" dirty="0" smtClean="0">
                <a:latin typeface="Arial" panose="020B0604020202020204" pitchFamily="34" charset="0"/>
                <a:cs typeface="Arial" panose="020B0604020202020204" pitchFamily="34" charset="0"/>
              </a:rPr>
              <a:t>αποσπάστηκε) </a:t>
            </a:r>
            <a:r>
              <a:rPr lang="el-GR" sz="2400" dirty="0" smtClean="0">
                <a:latin typeface="Arial" panose="020B0604020202020204" pitchFamily="34" charset="0"/>
                <a:cs typeface="Arial" panose="020B0604020202020204" pitchFamily="34" charset="0"/>
              </a:rPr>
              <a:t>πρέπει να εξεταστεί ξανά κάποια άλλη φορά.</a:t>
            </a: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Το ίδιο παιδί μπορεί να εξεταστεί μέχρι 4 φορές με το </a:t>
            </a:r>
            <a:r>
              <a:rPr lang="en-US" sz="2400" dirty="0" smtClean="0">
                <a:latin typeface="Arial" panose="020B0604020202020204" pitchFamily="34" charset="0"/>
                <a:cs typeface="Arial" panose="020B0604020202020204" pitchFamily="34" charset="0"/>
              </a:rPr>
              <a:t>PDMS-2.</a:t>
            </a:r>
            <a:endParaRPr lang="en-US"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Άνετα ρούχα και αθλητικά παπούτσια.</a:t>
            </a: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Οδηγίες δίνονται έως 3 φορές.</a:t>
            </a: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Αν το παιδί δεν βαθμολογηθεί με 2 μετά από 2 προσπάθειες και χάσει τον ενδιαφέρον του το αφήνουμε και επανερχόμαστε κάποια άλλη στιγμή.</a:t>
            </a:r>
            <a:endParaRPr lang="el-GR" sz="2400" dirty="0" smtClean="0">
              <a:latin typeface="Arial" panose="020B0604020202020204" pitchFamily="34" charset="0"/>
              <a:cs typeface="Arial" panose="020B0604020202020204" pitchFamily="34" charset="0"/>
            </a:endParaRPr>
          </a:p>
          <a:p>
            <a:pPr marL="457200" indent="-457200">
              <a:buAutoNum type="arabicPeriod" startAt="6"/>
            </a:pPr>
            <a:endParaRPr lang="el-GR" sz="2400" dirty="0" smtClean="0">
              <a:latin typeface="Arial" panose="020B0604020202020204" pitchFamily="34" charset="0"/>
              <a:cs typeface="Arial" panose="020B0604020202020204" pitchFamily="34" charset="0"/>
            </a:endParaRPr>
          </a:p>
          <a:p>
            <a:pPr marL="457200" indent="-457200">
              <a:buAutoNum type="arabicPeriod" startAt="6"/>
            </a:pPr>
            <a:endParaRPr lang="el-GR" sz="2400" dirty="0" smtClean="0">
              <a:latin typeface="Arial" panose="020B0604020202020204" pitchFamily="34" charset="0"/>
              <a:cs typeface="Arial" panose="020B0604020202020204" pitchFamily="34" charset="0"/>
            </a:endParaRPr>
          </a:p>
          <a:p>
            <a:pPr marL="457200" indent="-457200">
              <a:buAutoNum type="arabicPeriod" startAt="6"/>
            </a:pPr>
            <a:endParaRPr lang="el-GR" sz="2400" dirty="0" smtClean="0">
              <a:latin typeface="Arial" panose="020B0604020202020204" pitchFamily="34" charset="0"/>
              <a:cs typeface="Arial" panose="020B0604020202020204" pitchFamily="34" charset="0"/>
            </a:endParaRPr>
          </a:p>
          <a:p>
            <a:pPr marL="457200" indent="-457200">
              <a:buAutoNum type="arabicPeriod" startAt="6"/>
            </a:pPr>
            <a:endParaRPr lang="en-US" sz="2400" dirty="0" smtClean="0">
              <a:latin typeface="Arial" panose="020B0604020202020204" pitchFamily="34" charset="0"/>
              <a:cs typeface="Arial" panose="020B0604020202020204" pitchFamily="34" charset="0"/>
            </a:endParaRPr>
          </a:p>
          <a:p>
            <a:pPr marL="457200" indent="-457200">
              <a:buAutoNum type="arabicPeriod" startAt="6"/>
            </a:pPr>
            <a:endParaRPr lang="el-GR" sz="24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021" y="188640"/>
            <a:ext cx="8316416" cy="724942"/>
          </a:xfrm>
        </p:spPr>
        <p:txBody>
          <a:bodyPr>
            <a:normAutofit/>
          </a:bodyPr>
          <a:lstStyle/>
          <a:p>
            <a:pPr algn="ctr"/>
            <a:r>
              <a:rPr lang="el-GR" sz="3200" b="0" dirty="0" smtClean="0">
                <a:solidFill>
                  <a:schemeClr val="accent5">
                    <a:lumMod val="50000"/>
                  </a:schemeClr>
                </a:solidFill>
                <a:latin typeface="Comic Sans MS" panose="030F0702030302020204" pitchFamily="66" charset="0"/>
              </a:rPr>
              <a:t> </a:t>
            </a:r>
            <a:r>
              <a:rPr lang="el-GR" sz="3200" b="0" dirty="0" smtClean="0">
                <a:solidFill>
                  <a:schemeClr val="accent5">
                    <a:lumMod val="50000"/>
                  </a:schemeClr>
                </a:solidFill>
                <a:latin typeface="Arial" panose="020B0604020202020204" pitchFamily="34" charset="0"/>
                <a:cs typeface="Arial" panose="020B0604020202020204" pitchFamily="34" charset="0"/>
              </a:rPr>
              <a:t>το </a:t>
            </a:r>
            <a:r>
              <a:rPr lang="en-US" sz="3200" b="0" dirty="0" smtClean="0">
                <a:solidFill>
                  <a:schemeClr val="accent5">
                    <a:lumMod val="50000"/>
                  </a:schemeClr>
                </a:solidFill>
                <a:latin typeface="Arial" panose="020B0604020202020204" pitchFamily="34" charset="0"/>
                <a:cs typeface="Arial" panose="020B0604020202020204" pitchFamily="34" charset="0"/>
              </a:rPr>
              <a:t>PDMS-2</a:t>
            </a:r>
            <a:r>
              <a:rPr lang="el-GR" sz="3200" b="0" dirty="0" smtClean="0">
                <a:solidFill>
                  <a:schemeClr val="accent5">
                    <a:lumMod val="50000"/>
                  </a:schemeClr>
                </a:solidFill>
                <a:latin typeface="Arial" panose="020B0604020202020204" pitchFamily="34" charset="0"/>
                <a:cs typeface="Arial" panose="020B0604020202020204" pitchFamily="34" charset="0"/>
              </a:rPr>
              <a:t> στα </a:t>
            </a:r>
            <a:r>
              <a:rPr lang="el-GR" sz="3200" b="0" dirty="0" err="1" smtClean="0">
                <a:solidFill>
                  <a:schemeClr val="accent5">
                    <a:lumMod val="50000"/>
                  </a:schemeClr>
                </a:solidFill>
                <a:latin typeface="Arial" panose="020B0604020202020204" pitchFamily="34" charset="0"/>
                <a:cs typeface="Arial" panose="020B0604020202020204" pitchFamily="34" charset="0"/>
              </a:rPr>
              <a:t>παιδια</a:t>
            </a:r>
            <a:r>
              <a:rPr lang="el-GR" sz="3200" b="0" dirty="0" smtClean="0">
                <a:solidFill>
                  <a:schemeClr val="accent5">
                    <a:lumMod val="50000"/>
                  </a:schemeClr>
                </a:solidFill>
                <a:latin typeface="Arial" panose="020B0604020202020204" pitchFamily="34" charset="0"/>
                <a:cs typeface="Arial" panose="020B0604020202020204" pitchFamily="34" charset="0"/>
              </a:rPr>
              <a:t> </a:t>
            </a:r>
            <a:r>
              <a:rPr lang="el-GR" sz="3200" b="0" dirty="0" smtClean="0">
                <a:solidFill>
                  <a:schemeClr val="accent5">
                    <a:lumMod val="50000"/>
                  </a:schemeClr>
                </a:solidFill>
                <a:latin typeface="Arial" panose="020B0604020202020204" pitchFamily="34" charset="0"/>
                <a:cs typeface="Arial" panose="020B0604020202020204" pitchFamily="34" charset="0"/>
              </a:rPr>
              <a:t>με </a:t>
            </a:r>
            <a:r>
              <a:rPr lang="el-GR" sz="3200" b="0" dirty="0" err="1" smtClean="0">
                <a:solidFill>
                  <a:schemeClr val="accent5">
                    <a:lumMod val="50000"/>
                  </a:schemeClr>
                </a:solidFill>
                <a:latin typeface="Arial" panose="020B0604020202020204" pitchFamily="34" charset="0"/>
                <a:cs typeface="Arial" panose="020B0604020202020204" pitchFamily="34" charset="0"/>
              </a:rPr>
              <a:t>αναπηρια</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395536" y="1196752"/>
            <a:ext cx="7300664" cy="5258984"/>
          </a:xfrm>
        </p:spPr>
        <p:txBody>
          <a:bodyPr>
            <a:normAutofit/>
          </a:bodyPr>
          <a:lstStyle/>
          <a:p>
            <a:pPr>
              <a:buFont typeface="Wingdings" panose="05000000000000000000" pitchFamily="2" charset="2"/>
              <a:buChar char="q"/>
            </a:pPr>
            <a:r>
              <a:rPr lang="el-GR" sz="2400" dirty="0" smtClean="0">
                <a:latin typeface="Arial" panose="020B0604020202020204" pitchFamily="34" charset="0"/>
                <a:cs typeface="Arial" panose="020B0604020202020204" pitchFamily="34" charset="0"/>
              </a:rPr>
              <a:t>Κάποιες </a:t>
            </a:r>
            <a:r>
              <a:rPr lang="el-GR" sz="2400" dirty="0" smtClean="0">
                <a:latin typeface="Arial" panose="020B0604020202020204" pitchFamily="34" charset="0"/>
                <a:cs typeface="Arial" panose="020B0604020202020204" pitchFamily="34" charset="0"/>
              </a:rPr>
              <a:t>δοκιμασίες ίσως να χρειάζονται μεγάλες τροποποιήσεις ή ακόμα και να παραλειφθούν </a:t>
            </a:r>
            <a:r>
              <a:rPr lang="el-GR" sz="2400" dirty="0" smtClean="0">
                <a:latin typeface="Arial" panose="020B0604020202020204" pitchFamily="34" charset="0"/>
                <a:cs typeface="Arial" panose="020B0604020202020204" pitchFamily="34" charset="0"/>
              </a:rPr>
              <a:t>εντελώς (αν </a:t>
            </a:r>
            <a:r>
              <a:rPr lang="el-GR" sz="2400" dirty="0" smtClean="0">
                <a:latin typeface="Arial" panose="020B0604020202020204" pitchFamily="34" charset="0"/>
                <a:cs typeface="Arial" panose="020B0604020202020204" pitchFamily="34" charset="0"/>
              </a:rPr>
              <a:t>ο εξεταστής παραλείψει μια δοκιμασία τότε πρέπει να την βαθμολογήσει με </a:t>
            </a:r>
            <a:r>
              <a:rPr lang="el-GR" sz="2400" dirty="0" smtClean="0">
                <a:latin typeface="Arial" panose="020B0604020202020204" pitchFamily="34" charset="0"/>
                <a:cs typeface="Arial" panose="020B0604020202020204" pitchFamily="34" charset="0"/>
              </a:rPr>
              <a:t>0).</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q"/>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q"/>
            </a:pPr>
            <a:r>
              <a:rPr lang="el-GR" sz="2400" dirty="0" smtClean="0">
                <a:latin typeface="Arial" panose="020B0604020202020204" pitchFamily="34" charset="0"/>
                <a:cs typeface="Arial" panose="020B0604020202020204" pitchFamily="34" charset="0"/>
              </a:rPr>
              <a:t>Εστιάζω στα κριτήρια. </a:t>
            </a:r>
            <a:r>
              <a:rPr lang="el-GR" sz="2400" dirty="0" smtClean="0">
                <a:latin typeface="Arial" panose="020B0604020202020204" pitchFamily="34" charset="0"/>
                <a:cs typeface="Arial" panose="020B0604020202020204" pitchFamily="34" charset="0"/>
              </a:rPr>
              <a:t>Αν αυτό δεν είναι εφικτό, </a:t>
            </a:r>
            <a:r>
              <a:rPr lang="el-GR" sz="2400" dirty="0" smtClean="0">
                <a:latin typeface="Arial" panose="020B0604020202020204" pitchFamily="34" charset="0"/>
                <a:cs typeface="Arial" panose="020B0604020202020204" pitchFamily="34" charset="0"/>
              </a:rPr>
              <a:t>τροποποιώ </a:t>
            </a:r>
            <a:r>
              <a:rPr lang="el-GR" sz="2400" dirty="0" smtClean="0">
                <a:latin typeface="Arial" panose="020B0604020202020204" pitchFamily="34" charset="0"/>
                <a:cs typeface="Arial" panose="020B0604020202020204" pitchFamily="34" charset="0"/>
              </a:rPr>
              <a:t>την βαθμολογία και </a:t>
            </a:r>
            <a:r>
              <a:rPr lang="el-GR" sz="2400" dirty="0" smtClean="0">
                <a:latin typeface="Arial" panose="020B0604020202020204" pitchFamily="34" charset="0"/>
                <a:cs typeface="Arial" panose="020B0604020202020204" pitchFamily="34" charset="0"/>
              </a:rPr>
              <a:t>την σημειώνω </a:t>
            </a:r>
            <a:r>
              <a:rPr lang="el-GR" sz="2400" dirty="0" smtClean="0">
                <a:latin typeface="Arial" panose="020B0604020202020204" pitchFamily="34" charset="0"/>
                <a:cs typeface="Arial" panose="020B0604020202020204" pitchFamily="34" charset="0"/>
              </a:rPr>
              <a:t>στο </a:t>
            </a:r>
            <a:r>
              <a:rPr lang="en-US" sz="2400" dirty="0" smtClean="0">
                <a:latin typeface="Arial" panose="020B0604020202020204" pitchFamily="34" charset="0"/>
                <a:cs typeface="Arial" panose="020B0604020202020204" pitchFamily="34" charset="0"/>
              </a:rPr>
              <a:t>Examiner Record Booklet.</a:t>
            </a: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q"/>
            </a:pP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q"/>
            </a:pPr>
            <a:r>
              <a:rPr lang="el-GR" sz="2400" dirty="0" smtClean="0">
                <a:latin typeface="Arial" panose="020B0604020202020204" pitchFamily="34" charset="0"/>
                <a:cs typeface="Arial" panose="020B0604020202020204" pitchFamily="34" charset="0"/>
              </a:rPr>
              <a:t>Ρωτάμε </a:t>
            </a:r>
            <a:r>
              <a:rPr lang="el-GR" sz="2400" dirty="0" smtClean="0">
                <a:latin typeface="Arial" panose="020B0604020202020204" pitchFamily="34" charset="0"/>
                <a:cs typeface="Arial" panose="020B0604020202020204" pitchFamily="34" charset="0"/>
              </a:rPr>
              <a:t>κάποιον που γνωρίζει καλά το παιδί τι μπορεί να το δυσκολέψει στις οδηγίες και τις προσαρμόζουμε ανάλογα.</a:t>
            </a:r>
            <a:endParaRPr lang="el-GR" sz="2400" dirty="0" smtClean="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404664"/>
            <a:ext cx="7239000" cy="410304"/>
          </a:xfrm>
        </p:spPr>
        <p:txBody>
          <a:bodyPr>
            <a:normAutofit fontScale="90000"/>
          </a:bodyPr>
          <a:lstStyle/>
          <a:p>
            <a:pPr algn="ctr"/>
            <a:r>
              <a:rPr lang="el-GR" sz="3200" b="0" dirty="0" err="1" smtClean="0">
                <a:solidFill>
                  <a:schemeClr val="accent5">
                    <a:lumMod val="50000"/>
                  </a:schemeClr>
                </a:solidFill>
                <a:latin typeface="Arial" panose="020B0604020202020204" pitchFamily="34" charset="0"/>
                <a:cs typeface="Arial" panose="020B0604020202020204" pitchFamily="34" charset="0"/>
              </a:rPr>
              <a:t>Βαθμολογηση</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500034" y="1142984"/>
            <a:ext cx="7528350" cy="5310352"/>
          </a:xfrm>
        </p:spPr>
        <p:txBody>
          <a:bodyPr>
            <a:noAutofit/>
          </a:bodyPr>
          <a:lstStyle/>
          <a:p>
            <a:pPr>
              <a:buNone/>
            </a:pPr>
            <a:r>
              <a:rPr lang="el-GR" sz="2800" dirty="0" smtClean="0">
                <a:latin typeface="Arial" panose="020B0604020202020204" pitchFamily="34" charset="0"/>
                <a:cs typeface="Arial" panose="020B0604020202020204" pitchFamily="34" charset="0"/>
              </a:rPr>
              <a:t>Κάθε δοκιμασία βαθμολογείται με:</a:t>
            </a:r>
            <a:endParaRPr lang="el-GR" sz="2800" dirty="0" smtClean="0">
              <a:latin typeface="Arial" panose="020B0604020202020204" pitchFamily="34" charset="0"/>
              <a:cs typeface="Arial" panose="020B0604020202020204" pitchFamily="34" charset="0"/>
            </a:endParaRPr>
          </a:p>
          <a:p>
            <a:pPr>
              <a:buNone/>
            </a:pPr>
            <a:r>
              <a:rPr lang="el-GR" sz="2800" b="1" dirty="0" smtClean="0">
                <a:solidFill>
                  <a:schemeClr val="accent5">
                    <a:lumMod val="50000"/>
                  </a:schemeClr>
                </a:solidFill>
                <a:latin typeface="Arial" panose="020B0604020202020204" pitchFamily="34" charset="0"/>
                <a:cs typeface="Arial" panose="020B0604020202020204" pitchFamily="34" charset="0"/>
              </a:rPr>
              <a:t>0.</a:t>
            </a:r>
            <a:r>
              <a:rPr lang="el-GR" sz="2800" dirty="0" smtClean="0">
                <a:latin typeface="Arial" panose="020B0604020202020204" pitchFamily="34" charset="0"/>
                <a:cs typeface="Arial" panose="020B0604020202020204" pitchFamily="34" charset="0"/>
              </a:rPr>
              <a:t>	Το παιδί δεν προσπαθεί ή δεν μπορεί να εκτελέσει τη δοκιμασία ή  δεν φαίνεται ότι υφίσταται η συγκεκριμένη επιδεξιότητα. </a:t>
            </a:r>
            <a:endParaRPr lang="el-GR" sz="2800" dirty="0" smtClean="0">
              <a:latin typeface="Arial" panose="020B0604020202020204" pitchFamily="34" charset="0"/>
              <a:cs typeface="Arial" panose="020B0604020202020204" pitchFamily="34" charset="0"/>
            </a:endParaRPr>
          </a:p>
          <a:p>
            <a:pPr>
              <a:buNone/>
            </a:pPr>
            <a:endParaRPr lang="el-GR" sz="2800" dirty="0" smtClean="0">
              <a:latin typeface="Arial" panose="020B0604020202020204" pitchFamily="34" charset="0"/>
              <a:cs typeface="Arial" panose="020B0604020202020204" pitchFamily="34" charset="0"/>
            </a:endParaRPr>
          </a:p>
          <a:p>
            <a:pPr marL="514350" indent="-514350">
              <a:buNone/>
            </a:pPr>
            <a:r>
              <a:rPr lang="el-GR" sz="2800" b="1" dirty="0" smtClean="0">
                <a:solidFill>
                  <a:schemeClr val="accent5">
                    <a:lumMod val="50000"/>
                  </a:schemeClr>
                </a:solidFill>
                <a:latin typeface="Arial" panose="020B0604020202020204" pitchFamily="34" charset="0"/>
                <a:cs typeface="Arial" panose="020B0604020202020204" pitchFamily="34" charset="0"/>
              </a:rPr>
              <a:t>1.   </a:t>
            </a:r>
            <a:r>
              <a:rPr lang="el-GR" sz="2800" dirty="0" smtClean="0">
                <a:latin typeface="Arial" panose="020B0604020202020204" pitchFamily="34" charset="0"/>
                <a:cs typeface="Arial" panose="020B0604020202020204" pitchFamily="34" charset="0"/>
              </a:rPr>
              <a:t>Η εκτέλεση που πραγματοποιεί  το παιδί έχει σαφή ομοιότητα με τα κριτήρια αλλά δεν υπάρχει πλήρης ταύτιση.</a:t>
            </a:r>
            <a:endParaRPr lang="el-GR" sz="2800" dirty="0" smtClean="0">
              <a:latin typeface="Arial" panose="020B0604020202020204" pitchFamily="34" charset="0"/>
              <a:cs typeface="Arial" panose="020B0604020202020204" pitchFamily="34" charset="0"/>
            </a:endParaRPr>
          </a:p>
          <a:p>
            <a:pPr marL="514350" indent="-514350">
              <a:buNone/>
            </a:pPr>
            <a:endParaRPr lang="el-GR" sz="2800" dirty="0" smtClean="0">
              <a:latin typeface="Arial" panose="020B0604020202020204" pitchFamily="34" charset="0"/>
              <a:cs typeface="Arial" panose="020B0604020202020204" pitchFamily="34" charset="0"/>
            </a:endParaRPr>
          </a:p>
          <a:p>
            <a:pPr>
              <a:buNone/>
            </a:pPr>
            <a:r>
              <a:rPr lang="el-GR" sz="2800" b="1" dirty="0" smtClean="0">
                <a:solidFill>
                  <a:schemeClr val="accent5">
                    <a:lumMod val="50000"/>
                  </a:schemeClr>
                </a:solidFill>
                <a:latin typeface="Arial" panose="020B0604020202020204" pitchFamily="34" charset="0"/>
                <a:cs typeface="Arial" panose="020B0604020202020204" pitchFamily="34" charset="0"/>
              </a:rPr>
              <a:t>2.   </a:t>
            </a:r>
            <a:r>
              <a:rPr lang="el-GR" sz="2800" dirty="0" smtClean="0">
                <a:latin typeface="Arial" panose="020B0604020202020204" pitchFamily="34" charset="0"/>
                <a:cs typeface="Arial" panose="020B0604020202020204" pitchFamily="34" charset="0"/>
              </a:rPr>
              <a:t>Το παιδί εκτελεί την δοκιμασία επιτυχώς σύμφωνα με τα κριτήρια.</a:t>
            </a:r>
            <a:endParaRPr lang="el-GR" sz="2800" dirty="0" smtClean="0">
              <a:latin typeface="Arial" panose="020B0604020202020204" pitchFamily="34" charset="0"/>
              <a:cs typeface="Arial" panose="020B0604020202020204" pitchFamily="34" charset="0"/>
            </a:endParaRPr>
          </a:p>
          <a:p>
            <a:pPr marL="514350" indent="-514350">
              <a:buNone/>
            </a:pPr>
            <a:endParaRPr lang="el-GR" sz="2800" dirty="0" smtClean="0">
              <a:latin typeface="Arial" panose="020B0604020202020204" pitchFamily="34" charset="0"/>
              <a:cs typeface="Arial" panose="020B0604020202020204" pitchFamily="34" charset="0"/>
            </a:endParaRPr>
          </a:p>
          <a:p>
            <a:pPr marL="457200" indent="-457200">
              <a:buAutoNum type="arabicPlain"/>
            </a:pPr>
            <a:endParaRPr lang="el-GR" sz="2800" dirty="0" smtClean="0">
              <a:latin typeface="Arial" panose="020B0604020202020204" pitchFamily="34" charset="0"/>
              <a:cs typeface="Arial" panose="020B0604020202020204" pitchFamily="34" charset="0"/>
            </a:endParaRPr>
          </a:p>
          <a:p>
            <a:pPr marL="457200" indent="-457200">
              <a:buAutoNum type="arabicPlain"/>
            </a:pPr>
            <a:endParaRPr lang="el-GR"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332656"/>
            <a:ext cx="7444680" cy="6123080"/>
          </a:xfrm>
        </p:spPr>
        <p:txBody>
          <a:bodyPr>
            <a:normAutofit fontScale="92500" lnSpcReduction="10000"/>
          </a:bodyPr>
          <a:lstStyle/>
          <a:p>
            <a:pPr marL="0" indent="0">
              <a:buNone/>
            </a:pPr>
            <a:r>
              <a:rPr lang="el-GR" dirty="0">
                <a:solidFill>
                  <a:schemeClr val="accent5">
                    <a:lumMod val="50000"/>
                  </a:schemeClr>
                </a:solidFill>
                <a:latin typeface="Arial" panose="020B0604020202020204" pitchFamily="34" charset="0"/>
                <a:cs typeface="Arial" panose="020B0604020202020204" pitchFamily="34" charset="0"/>
              </a:rPr>
              <a:t>Οι αρχικές βαθμολογίες στο PDMS-2 </a:t>
            </a:r>
            <a:r>
              <a:rPr lang="el-GR" dirty="0" smtClean="0">
                <a:solidFill>
                  <a:schemeClr val="accent5">
                    <a:lumMod val="50000"/>
                  </a:schemeClr>
                </a:solidFill>
                <a:latin typeface="Arial" panose="020B0604020202020204" pitchFamily="34" charset="0"/>
                <a:cs typeface="Arial" panose="020B0604020202020204" pitchFamily="34" charset="0"/>
              </a:rPr>
              <a:t>μετατρέπονται σε</a:t>
            </a:r>
            <a:endParaRPr lang="el-GR" dirty="0" smtClean="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 βαθμολογίες </a:t>
            </a:r>
            <a:r>
              <a:rPr lang="el-GR" dirty="0">
                <a:latin typeface="Arial" panose="020B0604020202020204" pitchFamily="34" charset="0"/>
                <a:cs typeface="Arial" panose="020B0604020202020204" pitchFamily="34" charset="0"/>
              </a:rPr>
              <a:t>ισοδύναμες με την </a:t>
            </a:r>
            <a:r>
              <a:rPr lang="el-GR" dirty="0" smtClean="0">
                <a:latin typeface="Arial" panose="020B0604020202020204" pitchFamily="34" charset="0"/>
                <a:cs typeface="Arial" panose="020B0604020202020204" pitchFamily="34" charset="0"/>
              </a:rPr>
              <a:t>ηλικία</a:t>
            </a: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 εκατοστιαίες </a:t>
            </a:r>
            <a:r>
              <a:rPr lang="el-GR" dirty="0">
                <a:latin typeface="Arial" panose="020B0604020202020204" pitchFamily="34" charset="0"/>
                <a:cs typeface="Arial" panose="020B0604020202020204" pitchFamily="34" charset="0"/>
              </a:rPr>
              <a:t>τιμές και </a:t>
            </a:r>
            <a:endParaRPr lang="el-GR"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 τυπικές </a:t>
            </a:r>
            <a:r>
              <a:rPr lang="el-GR" dirty="0">
                <a:latin typeface="Arial" panose="020B0604020202020204" pitchFamily="34" charset="0"/>
                <a:cs typeface="Arial" panose="020B0604020202020204" pitchFamily="34" charset="0"/>
              </a:rPr>
              <a:t>βαθμολογίες για κάθε </a:t>
            </a:r>
            <a:r>
              <a:rPr lang="el-GR" dirty="0" err="1">
                <a:latin typeface="Arial" panose="020B0604020202020204" pitchFamily="34" charset="0"/>
                <a:cs typeface="Arial" panose="020B0604020202020204" pitchFamily="34" charset="0"/>
              </a:rPr>
              <a:t>υπο</a:t>
            </a:r>
            <a:r>
              <a:rPr lang="el-GR" dirty="0">
                <a:latin typeface="Arial" panose="020B0604020202020204" pitchFamily="34" charset="0"/>
                <a:cs typeface="Arial" panose="020B0604020202020204" pitchFamily="34" charset="0"/>
              </a:rPr>
              <a:t>-δοκιμή. </a:t>
            </a:r>
            <a:endParaRPr lang="el-GR" dirty="0" smtClean="0">
              <a:latin typeface="Arial" panose="020B0604020202020204" pitchFamily="34" charset="0"/>
              <a:cs typeface="Arial" panose="020B0604020202020204" pitchFamily="34" charset="0"/>
            </a:endParaRPr>
          </a:p>
          <a:p>
            <a:pPr marL="0" indent="0">
              <a:buNone/>
            </a:pPr>
            <a:r>
              <a:rPr lang="el-GR" dirty="0" smtClean="0">
                <a:latin typeface="Arial" panose="020B0604020202020204" pitchFamily="34" charset="0"/>
                <a:cs typeface="Arial" panose="020B0604020202020204" pitchFamily="34" charset="0"/>
              </a:rPr>
              <a:t>Οι </a:t>
            </a:r>
            <a:r>
              <a:rPr lang="el-GR" dirty="0">
                <a:latin typeface="Arial" panose="020B0604020202020204" pitchFamily="34" charset="0"/>
                <a:cs typeface="Arial" panose="020B0604020202020204" pitchFamily="34" charset="0"/>
              </a:rPr>
              <a:t>βαθμολογίες μετατρέπονται, επίσης, σε </a:t>
            </a: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3 </a:t>
            </a:r>
            <a:r>
              <a:rPr lang="el-GR" dirty="0">
                <a:latin typeface="Arial" panose="020B0604020202020204" pitchFamily="34" charset="0"/>
                <a:cs typeface="Arial" panose="020B0604020202020204" pitchFamily="34" charset="0"/>
              </a:rPr>
              <a:t>σύνθετες </a:t>
            </a:r>
            <a:r>
              <a:rPr lang="el-GR" dirty="0" smtClean="0">
                <a:latin typeface="Arial" panose="020B0604020202020204" pitchFamily="34" charset="0"/>
                <a:cs typeface="Arial" panose="020B0604020202020204" pitchFamily="34" charset="0"/>
              </a:rPr>
              <a:t>βαθμολογίες:</a:t>
            </a:r>
            <a:endParaRPr lang="el-GR" dirty="0" smtClean="0">
              <a:latin typeface="Arial" panose="020B0604020202020204" pitchFamily="34" charset="0"/>
              <a:cs typeface="Arial" panose="020B0604020202020204" pitchFamily="34" charset="0"/>
            </a:endParaRPr>
          </a:p>
          <a:p>
            <a:pPr algn="ctr">
              <a:buFont typeface="Wingdings" panose="05000000000000000000" pitchFamily="2" charset="2"/>
              <a:buChar char="ü"/>
            </a:pPr>
            <a:r>
              <a:rPr lang="el-GR" dirty="0" smtClean="0">
                <a:latin typeface="Arial" panose="020B0604020202020204" pitchFamily="34" charset="0"/>
                <a:cs typeface="Arial" panose="020B0604020202020204" pitchFamily="34" charset="0"/>
              </a:rPr>
              <a:t>λεπτής κίνησης </a:t>
            </a:r>
            <a:endParaRPr lang="el-GR" dirty="0" smtClean="0">
              <a:latin typeface="Arial" panose="020B0604020202020204" pitchFamily="34" charset="0"/>
              <a:cs typeface="Arial" panose="020B0604020202020204" pitchFamily="34" charset="0"/>
            </a:endParaRPr>
          </a:p>
          <a:p>
            <a:pPr algn="ctr">
              <a:buFont typeface="Wingdings" panose="05000000000000000000" pitchFamily="2" charset="2"/>
              <a:buChar char="ü"/>
            </a:pPr>
            <a:r>
              <a:rPr lang="el-GR" dirty="0" smtClean="0">
                <a:latin typeface="Arial" panose="020B0604020202020204" pitchFamily="34" charset="0"/>
                <a:cs typeface="Arial" panose="020B0604020202020204" pitchFamily="34" charset="0"/>
              </a:rPr>
              <a:t> αδρής κίνησης </a:t>
            </a:r>
            <a:endParaRPr lang="el-GR" dirty="0" smtClean="0">
              <a:latin typeface="Arial" panose="020B0604020202020204" pitchFamily="34" charset="0"/>
              <a:cs typeface="Arial" panose="020B0604020202020204" pitchFamily="34" charset="0"/>
            </a:endParaRPr>
          </a:p>
          <a:p>
            <a:pPr algn="ctr">
              <a:buFont typeface="Wingdings" panose="05000000000000000000" pitchFamily="2" charset="2"/>
              <a:buChar char="ü"/>
            </a:pPr>
            <a:r>
              <a:rPr lang="el-GR" dirty="0" smtClean="0">
                <a:latin typeface="Arial" panose="020B0604020202020204" pitchFamily="34" charset="0"/>
                <a:cs typeface="Arial" panose="020B0604020202020204" pitchFamily="34" charset="0"/>
              </a:rPr>
              <a:t>συνολική βαθμολογία</a:t>
            </a:r>
            <a:endParaRPr lang="el-GR" dirty="0" smtClean="0">
              <a:latin typeface="Arial" panose="020B0604020202020204" pitchFamily="34" charset="0"/>
              <a:cs typeface="Arial" panose="020B0604020202020204" pitchFamily="34" charset="0"/>
            </a:endParaRPr>
          </a:p>
          <a:p>
            <a:pPr marL="0" indent="0">
              <a:buNone/>
            </a:pPr>
            <a:r>
              <a:rPr lang="el-GR" dirty="0" smtClean="0">
                <a:latin typeface="Arial" panose="020B0604020202020204" pitchFamily="34" charset="0"/>
                <a:cs typeface="Arial" panose="020B0604020202020204" pitchFamily="34" charset="0"/>
              </a:rPr>
              <a:t>Με </a:t>
            </a:r>
            <a:r>
              <a:rPr lang="el-GR" dirty="0">
                <a:latin typeface="Arial" panose="020B0604020202020204" pitchFamily="34" charset="0"/>
                <a:cs typeface="Arial" panose="020B0604020202020204" pitchFamily="34" charset="0"/>
              </a:rPr>
              <a:t>βάση όλα τα παραπάνω, σκιαγραφείται το Κινητικό Αναπτυξιακό Προφίλ του παιδιού και αξιολογείται αν αυτό συμβαδίζει με την χρονολογική του </a:t>
            </a:r>
            <a:r>
              <a:rPr lang="el-GR" dirty="0" smtClean="0">
                <a:latin typeface="Arial" panose="020B0604020202020204" pitchFamily="34" charset="0"/>
                <a:cs typeface="Arial" panose="020B0604020202020204" pitchFamily="34" charset="0"/>
              </a:rPr>
              <a:t>ηλικία.</a:t>
            </a:r>
            <a:endParaRPr lang="el-GR" dirty="0" smtClean="0">
              <a:latin typeface="Arial" panose="020B0604020202020204" pitchFamily="34" charset="0"/>
              <a:cs typeface="Arial" panose="020B0604020202020204" pitchFamily="34" charset="0"/>
            </a:endParaRPr>
          </a:p>
          <a:p>
            <a:pPr marL="0" indent="0">
              <a:buNone/>
            </a:pP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a:t>
            </a:r>
            <a:r>
              <a:rPr lang="el-GR" sz="2000" dirty="0">
                <a:solidFill>
                  <a:schemeClr val="accent5">
                    <a:lumMod val="50000"/>
                  </a:schemeClr>
                </a:solidFill>
                <a:latin typeface="Arial" panose="020B0604020202020204" pitchFamily="34" charset="0"/>
                <a:cs typeface="Arial" panose="020B0604020202020204" pitchFamily="34" charset="0"/>
              </a:rPr>
              <a:t>(</a:t>
            </a:r>
            <a:r>
              <a:rPr lang="el-GR" sz="2000" dirty="0" err="1">
                <a:solidFill>
                  <a:schemeClr val="accent5">
                    <a:lumMod val="50000"/>
                  </a:schemeClr>
                </a:solidFill>
                <a:latin typeface="Arial" panose="020B0604020202020204" pitchFamily="34" charset="0"/>
                <a:cs typeface="Arial" panose="020B0604020202020204" pitchFamily="34" charset="0"/>
              </a:rPr>
              <a:t>Tecklin</a:t>
            </a:r>
            <a:r>
              <a:rPr lang="el-GR" sz="2000" dirty="0">
                <a:solidFill>
                  <a:schemeClr val="accent5">
                    <a:lumMod val="50000"/>
                  </a:schemeClr>
                </a:solidFill>
                <a:latin typeface="Arial" panose="020B0604020202020204" pitchFamily="34" charset="0"/>
                <a:cs typeface="Arial" panose="020B0604020202020204" pitchFamily="34" charset="0"/>
              </a:rPr>
              <a:t>, 2008; </a:t>
            </a:r>
            <a:r>
              <a:rPr lang="el-GR" sz="2000" dirty="0" err="1">
                <a:solidFill>
                  <a:schemeClr val="accent5">
                    <a:lumMod val="50000"/>
                  </a:schemeClr>
                </a:solidFill>
                <a:latin typeface="Arial" panose="020B0604020202020204" pitchFamily="34" charset="0"/>
                <a:cs typeface="Arial" panose="020B0604020202020204" pitchFamily="34" charset="0"/>
              </a:rPr>
              <a:t>Provost</a:t>
            </a:r>
            <a:r>
              <a:rPr lang="el-GR" sz="2000" dirty="0">
                <a:solidFill>
                  <a:schemeClr val="accent5">
                    <a:lumMod val="50000"/>
                  </a:schemeClr>
                </a:solidFill>
                <a:latin typeface="Arial" panose="020B0604020202020204" pitchFamily="34" charset="0"/>
                <a:cs typeface="Arial" panose="020B0604020202020204" pitchFamily="34" charset="0"/>
              </a:rPr>
              <a:t>, </a:t>
            </a:r>
            <a:r>
              <a:rPr lang="el-GR" sz="2000" dirty="0" err="1">
                <a:solidFill>
                  <a:schemeClr val="accent5">
                    <a:lumMod val="50000"/>
                  </a:schemeClr>
                </a:solidFill>
                <a:latin typeface="Arial" panose="020B0604020202020204" pitchFamily="34" charset="0"/>
                <a:cs typeface="Arial" panose="020B0604020202020204" pitchFamily="34" charset="0"/>
              </a:rPr>
              <a:t>Heimerl</a:t>
            </a:r>
            <a:r>
              <a:rPr lang="el-GR" sz="2000" dirty="0">
                <a:solidFill>
                  <a:schemeClr val="accent5">
                    <a:lumMod val="50000"/>
                  </a:schemeClr>
                </a:solidFill>
                <a:latin typeface="Arial" panose="020B0604020202020204" pitchFamily="34" charset="0"/>
                <a:cs typeface="Arial" panose="020B0604020202020204" pitchFamily="34" charset="0"/>
              </a:rPr>
              <a:t>, &amp; </a:t>
            </a:r>
            <a:r>
              <a:rPr lang="el-GR" sz="2000" dirty="0" err="1">
                <a:solidFill>
                  <a:schemeClr val="accent5">
                    <a:lumMod val="50000"/>
                  </a:schemeClr>
                </a:solidFill>
                <a:latin typeface="Arial" panose="020B0604020202020204" pitchFamily="34" charset="0"/>
                <a:cs typeface="Arial" panose="020B0604020202020204" pitchFamily="34" charset="0"/>
              </a:rPr>
              <a:t>Lopez</a:t>
            </a:r>
            <a:r>
              <a:rPr lang="el-GR" sz="2000" dirty="0">
                <a:solidFill>
                  <a:schemeClr val="accent5">
                    <a:lumMod val="50000"/>
                  </a:schemeClr>
                </a:solidFill>
                <a:latin typeface="Arial" panose="020B0604020202020204" pitchFamily="34" charset="0"/>
                <a:cs typeface="Arial" panose="020B0604020202020204" pitchFamily="34" charset="0"/>
              </a:rPr>
              <a:t>, 2007</a:t>
            </a:r>
            <a:r>
              <a:rPr lang="el-GR" sz="2000" dirty="0" smtClean="0">
                <a:solidFill>
                  <a:schemeClr val="accent5">
                    <a:lumMod val="50000"/>
                  </a:schemeClr>
                </a:solidFill>
                <a:latin typeface="Arial" panose="020B0604020202020204" pitchFamily="34" charset="0"/>
                <a:cs typeface="Arial" panose="020B0604020202020204" pitchFamily="34" charset="0"/>
              </a:rPr>
              <a:t>)</a:t>
            </a:r>
            <a:endParaRPr lang="el-GR" sz="2000"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00034" y="357166"/>
            <a:ext cx="7929618" cy="6072230"/>
          </a:xfrm>
        </p:spPr>
        <p:txBody>
          <a:bodyPr>
            <a:noAutofit/>
          </a:bodyPr>
          <a:lstStyle/>
          <a:p>
            <a:pPr>
              <a:buNone/>
            </a:pPr>
            <a:r>
              <a:rPr lang="el-GR" sz="2400" dirty="0" smtClean="0">
                <a:latin typeface="Arial" panose="020B0604020202020204" pitchFamily="34" charset="0"/>
                <a:cs typeface="Arial" panose="020B0604020202020204" pitchFamily="34" charset="0"/>
              </a:rPr>
              <a:t>Για τις 5 υποκατηγορίες</a:t>
            </a:r>
            <a:endParaRPr lang="el-GR" sz="2400" dirty="0" smtClean="0">
              <a:latin typeface="Arial" panose="020B0604020202020204" pitchFamily="34" charset="0"/>
              <a:cs typeface="Arial" panose="020B0604020202020204" pitchFamily="34" charset="0"/>
            </a:endParaRPr>
          </a:p>
          <a:p>
            <a:pPr marL="457200" indent="-457200">
              <a:buFont typeface="+mj-lt"/>
              <a:buAutoNum type="arabicPeriod"/>
            </a:pPr>
            <a:r>
              <a:rPr lang="el-GR" sz="2400" dirty="0" smtClean="0">
                <a:latin typeface="Arial" panose="020B0604020202020204" pitchFamily="34" charset="0"/>
                <a:cs typeface="Arial" panose="020B0604020202020204" pitchFamily="34" charset="0"/>
              </a:rPr>
              <a:t>Στατικές κινήσεις</a:t>
            </a:r>
            <a:endParaRPr lang="el-GR" sz="2400" dirty="0" smtClean="0">
              <a:latin typeface="Arial" panose="020B0604020202020204" pitchFamily="34" charset="0"/>
              <a:cs typeface="Arial" panose="020B0604020202020204" pitchFamily="34" charset="0"/>
            </a:endParaRPr>
          </a:p>
          <a:p>
            <a:pPr marL="457200" indent="-457200">
              <a:buFont typeface="+mj-lt"/>
              <a:buAutoNum type="arabicPeriod"/>
            </a:pPr>
            <a:r>
              <a:rPr lang="el-GR" sz="2400" dirty="0" smtClean="0">
                <a:latin typeface="Arial" panose="020B0604020202020204" pitchFamily="34" charset="0"/>
                <a:cs typeface="Arial" panose="020B0604020202020204" pitchFamily="34" charset="0"/>
              </a:rPr>
              <a:t>Μετακινήσεις</a:t>
            </a:r>
            <a:endParaRPr lang="el-GR" sz="2400" dirty="0" smtClean="0">
              <a:latin typeface="Arial" panose="020B0604020202020204" pitchFamily="34" charset="0"/>
              <a:cs typeface="Arial" panose="020B0604020202020204" pitchFamily="34" charset="0"/>
            </a:endParaRPr>
          </a:p>
          <a:p>
            <a:pPr marL="457200" indent="-457200">
              <a:buFont typeface="+mj-lt"/>
              <a:buAutoNum type="arabicPeriod"/>
            </a:pPr>
            <a:r>
              <a:rPr lang="el-GR" sz="2400" dirty="0" smtClean="0">
                <a:latin typeface="Arial" panose="020B0604020202020204" pitchFamily="34" charset="0"/>
                <a:cs typeface="Arial" panose="020B0604020202020204" pitchFamily="34" charset="0"/>
              </a:rPr>
              <a:t>Χειρισμός αντικειμένων</a:t>
            </a:r>
            <a:endParaRPr lang="el-GR" sz="2400" dirty="0" smtClean="0">
              <a:latin typeface="Arial" panose="020B0604020202020204" pitchFamily="34" charset="0"/>
              <a:cs typeface="Arial" panose="020B0604020202020204" pitchFamily="34" charset="0"/>
            </a:endParaRPr>
          </a:p>
          <a:p>
            <a:pPr marL="457200" indent="-457200">
              <a:buFont typeface="+mj-lt"/>
              <a:buAutoNum type="arabicPeriod"/>
            </a:pPr>
            <a:r>
              <a:rPr lang="el-GR" sz="2400" dirty="0" smtClean="0">
                <a:latin typeface="Arial" panose="020B0604020202020204" pitchFamily="34" charset="0"/>
                <a:cs typeface="Arial" panose="020B0604020202020204" pitchFamily="34" charset="0"/>
              </a:rPr>
              <a:t>Άρπαγμα-Σύλληψη</a:t>
            </a:r>
            <a:endParaRPr lang="el-GR" sz="2400" dirty="0" smtClean="0">
              <a:latin typeface="Arial" panose="020B0604020202020204" pitchFamily="34" charset="0"/>
              <a:cs typeface="Arial" panose="020B0604020202020204" pitchFamily="34" charset="0"/>
            </a:endParaRPr>
          </a:p>
          <a:p>
            <a:pPr marL="457200" indent="-457200">
              <a:buFont typeface="+mj-lt"/>
              <a:buAutoNum type="arabicPeriod"/>
            </a:pPr>
            <a:r>
              <a:rPr lang="el-GR" sz="2400" dirty="0" err="1" smtClean="0">
                <a:latin typeface="Arial" panose="020B0604020202020204" pitchFamily="34" charset="0"/>
                <a:cs typeface="Arial" panose="020B0604020202020204" pitchFamily="34" charset="0"/>
              </a:rPr>
              <a:t>Οπτικοκινητικός</a:t>
            </a:r>
            <a:r>
              <a:rPr lang="el-GR" sz="2400" dirty="0" smtClean="0">
                <a:latin typeface="Arial" panose="020B0604020202020204" pitchFamily="34" charset="0"/>
                <a:cs typeface="Arial" panose="020B0604020202020204" pitchFamily="34" charset="0"/>
              </a:rPr>
              <a:t> συντονισμός</a:t>
            </a: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Η ηλικία καθορίζει από ποια δοκιμασία θα ξεκινήσει.</a:t>
            </a:r>
            <a:endParaRPr lang="el-GR" sz="2400" dirty="0" smtClean="0">
              <a:latin typeface="Arial" panose="020B0604020202020204" pitchFamily="34" charset="0"/>
              <a:cs typeface="Arial" panose="020B0604020202020204" pitchFamily="34" charset="0"/>
            </a:endParaRPr>
          </a:p>
          <a:p>
            <a:pPr marL="457200" indent="-457200">
              <a:buNone/>
            </a:pP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Αντανακλαστικές κινήσεις αξιολογούνται μόνο σε παιδιά κάτω του ενός έτους.</a:t>
            </a:r>
            <a:endParaRPr lang="el-GR" sz="2400" dirty="0" smtClean="0">
              <a:latin typeface="Arial" panose="020B0604020202020204" pitchFamily="34" charset="0"/>
              <a:cs typeface="Arial" panose="020B0604020202020204" pitchFamily="34" charset="0"/>
            </a:endParaRPr>
          </a:p>
          <a:p>
            <a:pPr marL="457200" indent="-457200">
              <a:buNone/>
            </a:pP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Μεγαλύτερα παιδιά με κινητικές ή νευρολογικές αναπηρίες μπορεί να είναι σκόπιμο να εξεταστούν και στις αντανακλαστικές κινήσεις.</a:t>
            </a:r>
            <a:endParaRPr lang="el-GR" sz="2400" dirty="0" smtClean="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2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714356"/>
            <a:ext cx="7239748" cy="5378940"/>
          </a:xfrm>
        </p:spPr>
        <p:txBody>
          <a:bodyPr>
            <a:normAutofit/>
          </a:bodyPr>
          <a:lstStyle/>
          <a:p>
            <a:r>
              <a:rPr lang="en-US" sz="2400" b="1" dirty="0" smtClean="0">
                <a:latin typeface="Arial" panose="020B0604020202020204" pitchFamily="34" charset="0"/>
                <a:cs typeface="Arial" panose="020B0604020202020204" pitchFamily="34" charset="0"/>
              </a:rPr>
              <a:t>Entry points:</a:t>
            </a:r>
            <a:r>
              <a:rPr lang="el-GR"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Το σημείο έναρξης σύμφωνα με την ηλικία του παιδιού</a:t>
            </a:r>
            <a:endParaRPr lang="el-GR" sz="2400" dirty="0" smtClean="0">
              <a:latin typeface="Arial" panose="020B0604020202020204" pitchFamily="34" charset="0"/>
              <a:cs typeface="Arial" panose="020B0604020202020204" pitchFamily="34" charset="0"/>
            </a:endParaRPr>
          </a:p>
          <a:p>
            <a:pPr>
              <a:buNone/>
            </a:pPr>
            <a:r>
              <a:rPr lang="el-GR" sz="2400" dirty="0" smtClean="0">
                <a:latin typeface="Arial" panose="020B0604020202020204" pitchFamily="34" charset="0"/>
                <a:cs typeface="Arial" panose="020B0604020202020204" pitchFamily="34" charset="0"/>
              </a:rPr>
              <a:t>		Αν η δοκιμασία αφορά παιδί με αναπηρία ο εξεταστής 	ορίζει το σημείο έναρξης </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Basal Level:</a:t>
            </a:r>
            <a:r>
              <a:rPr lang="el-GR"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όταν το παιδί βαθμολογηθεί σε τρεις συνεχόμενες δοκιμασίες με 2.</a:t>
            </a:r>
            <a:endParaRPr lang="el-GR" sz="24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Ceiling Level:</a:t>
            </a:r>
            <a:r>
              <a:rPr lang="el-GR"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όταν το παιδί βαθμολογηθεί σε τρεις συνεχόμενες δοκιμασίες με 0.</a:t>
            </a:r>
            <a:endParaRPr lang="el-G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6329378" cy="936104"/>
          </a:xfrm>
        </p:spPr>
        <p:txBody>
          <a:bodyPr>
            <a:normAutofit/>
          </a:bodyPr>
          <a:lstStyle/>
          <a:p>
            <a:r>
              <a:rPr lang="en-US" sz="2800" b="0" dirty="0" smtClean="0">
                <a:solidFill>
                  <a:schemeClr val="accent5">
                    <a:lumMod val="50000"/>
                  </a:schemeClr>
                </a:solidFill>
                <a:latin typeface="Arial" panose="020B0604020202020204" pitchFamily="34" charset="0"/>
                <a:cs typeface="Arial" panose="020B0604020202020204" pitchFamily="34" charset="0"/>
              </a:rPr>
              <a:t>Visual-Motor</a:t>
            </a:r>
            <a:br>
              <a:rPr lang="en-US" sz="2800" b="0" dirty="0" smtClean="0">
                <a:solidFill>
                  <a:schemeClr val="accent5">
                    <a:lumMod val="50000"/>
                  </a:schemeClr>
                </a:solidFill>
                <a:latin typeface="Arial" panose="020B0604020202020204" pitchFamily="34" charset="0"/>
                <a:cs typeface="Arial" panose="020B0604020202020204" pitchFamily="34" charset="0"/>
              </a:rPr>
            </a:br>
            <a:r>
              <a:rPr lang="en-US" sz="2800" b="0" dirty="0" smtClean="0">
                <a:solidFill>
                  <a:schemeClr val="accent5">
                    <a:lumMod val="50000"/>
                  </a:schemeClr>
                </a:solidFill>
                <a:latin typeface="Arial" panose="020B0604020202020204" pitchFamily="34" charset="0"/>
                <a:cs typeface="Arial" panose="020B0604020202020204" pitchFamily="34" charset="0"/>
              </a:rPr>
              <a:t>Starting point</a:t>
            </a:r>
            <a:r>
              <a:rPr lang="en-US" sz="2800" b="0" dirty="0" smtClean="0">
                <a:solidFill>
                  <a:schemeClr val="accent5">
                    <a:lumMod val="50000"/>
                  </a:schemeClr>
                </a:solidFill>
                <a:latin typeface="Arial" panose="020B0604020202020204" pitchFamily="34" charset="0"/>
                <a:cs typeface="Arial" panose="020B0604020202020204" pitchFamily="34" charset="0"/>
              </a:rPr>
              <a:t>:</a:t>
            </a:r>
            <a:r>
              <a:rPr lang="el-GR" sz="2800" b="0" dirty="0" smtClean="0">
                <a:solidFill>
                  <a:schemeClr val="accent5">
                    <a:lumMod val="50000"/>
                  </a:schemeClr>
                </a:solidFill>
                <a:latin typeface="Arial" panose="020B0604020202020204" pitchFamily="34" charset="0"/>
                <a:cs typeface="Arial" panose="020B0604020202020204" pitchFamily="34" charset="0"/>
              </a:rPr>
              <a:t> </a:t>
            </a:r>
            <a:r>
              <a:rPr lang="en-US" sz="2800" b="0" dirty="0" smtClean="0">
                <a:solidFill>
                  <a:schemeClr val="accent5">
                    <a:lumMod val="50000"/>
                  </a:schemeClr>
                </a:solidFill>
                <a:latin typeface="Arial" panose="020B0604020202020204" pitchFamily="34" charset="0"/>
                <a:cs typeface="Arial" panose="020B0604020202020204" pitchFamily="34" charset="0"/>
              </a:rPr>
              <a:t>23-26 </a:t>
            </a:r>
            <a:r>
              <a:rPr lang="en-US" sz="2800" b="0" dirty="0" smtClean="0">
                <a:solidFill>
                  <a:schemeClr val="accent5">
                    <a:lumMod val="50000"/>
                  </a:schemeClr>
                </a:solidFill>
                <a:latin typeface="Arial" panose="020B0604020202020204" pitchFamily="34" charset="0"/>
                <a:cs typeface="Arial" panose="020B0604020202020204" pitchFamily="34" charset="0"/>
              </a:rPr>
              <a:t>months</a:t>
            </a:r>
            <a:endParaRPr lang="el-GR" sz="2800" b="0" dirty="0">
              <a:solidFill>
                <a:schemeClr val="accent5">
                  <a:lumMod val="50000"/>
                </a:schemeClr>
              </a:solidFill>
              <a:latin typeface="Arial" panose="020B0604020202020204" pitchFamily="34" charset="0"/>
              <a:cs typeface="Arial" panose="020B0604020202020204" pitchFamily="34" charset="0"/>
            </a:endParaRPr>
          </a:p>
        </p:txBody>
      </p:sp>
      <p:graphicFrame>
        <p:nvGraphicFramePr>
          <p:cNvPr id="4" name="3 - Θέση περιεχομένου"/>
          <p:cNvGraphicFramePr>
            <a:graphicFrameLocks noGrp="1"/>
          </p:cNvGraphicFramePr>
          <p:nvPr>
            <p:ph idx="1"/>
          </p:nvPr>
        </p:nvGraphicFramePr>
        <p:xfrm>
          <a:off x="457201" y="1600200"/>
          <a:ext cx="7283151" cy="4716694"/>
        </p:xfrm>
        <a:graphic>
          <a:graphicData uri="http://schemas.openxmlformats.org/drawingml/2006/table">
            <a:tbl>
              <a:tblPr firstRow="1" bandRow="1">
                <a:tableStyleId>{073A0DAA-6AF3-43AB-8588-CEC1D06C72B9}</a:tableStyleId>
              </a:tblPr>
              <a:tblGrid>
                <a:gridCol w="2427717"/>
                <a:gridCol w="2427717"/>
                <a:gridCol w="2427717"/>
              </a:tblGrid>
              <a:tr h="390030">
                <a:tc>
                  <a:txBody>
                    <a:bodyPr/>
                    <a:lstStyle/>
                    <a:p>
                      <a:pPr algn="ctr"/>
                      <a:r>
                        <a:rPr lang="en-US" dirty="0" smtClean="0">
                          <a:latin typeface="Comic Sans MS" panose="030F0702030302020204" pitchFamily="66" charset="0"/>
                        </a:rPr>
                        <a:t>Item</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Description</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SCORE</a:t>
                      </a:r>
                      <a:endParaRPr lang="el-GR" dirty="0">
                        <a:latin typeface="Comic Sans MS" panose="030F0702030302020204" pitchFamily="66" charset="0"/>
                      </a:endParaRPr>
                    </a:p>
                  </a:txBody>
                  <a:tcPr/>
                </a:tc>
              </a:tr>
              <a:tr h="390030">
                <a:tc>
                  <a:txBody>
                    <a:bodyPr/>
                    <a:lstStyle/>
                    <a:p>
                      <a:pPr algn="ctr"/>
                      <a:r>
                        <a:rPr lang="en-US" dirty="0" smtClean="0">
                          <a:latin typeface="Comic Sans MS" panose="030F0702030302020204" pitchFamily="66" charset="0"/>
                        </a:rPr>
                        <a:t>40</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Building</a:t>
                      </a:r>
                      <a:r>
                        <a:rPr lang="en-US" baseline="0" dirty="0" smtClean="0">
                          <a:latin typeface="Comic Sans MS" panose="030F0702030302020204" pitchFamily="66" charset="0"/>
                        </a:rPr>
                        <a:t> Tower</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390030">
                <a:tc>
                  <a:txBody>
                    <a:bodyPr/>
                    <a:lstStyle/>
                    <a:p>
                      <a:pPr algn="ctr"/>
                      <a:r>
                        <a:rPr lang="en-US" dirty="0" smtClean="0">
                          <a:latin typeface="Comic Sans MS" panose="030F0702030302020204" pitchFamily="66" charset="0"/>
                        </a:rPr>
                        <a:t>41</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Turning Pages</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390030">
                <a:tc>
                  <a:txBody>
                    <a:bodyPr/>
                    <a:lstStyle/>
                    <a:p>
                      <a:pPr algn="ctr"/>
                      <a:r>
                        <a:rPr lang="en-US" dirty="0" smtClean="0">
                          <a:latin typeface="Comic Sans MS" panose="030F0702030302020204" pitchFamily="66" charset="0"/>
                        </a:rPr>
                        <a:t>42</a:t>
                      </a:r>
                      <a:endParaRPr lang="el-GR" dirty="0">
                        <a:latin typeface="Comic Sans MS" panose="030F0702030302020204"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dirty="0" smtClean="0">
                          <a:latin typeface="Comic Sans MS" panose="030F0702030302020204" pitchFamily="66" charset="0"/>
                        </a:rPr>
                        <a:t>Inserting</a:t>
                      </a:r>
                      <a:r>
                        <a:rPr lang="en-US" baseline="0" dirty="0" smtClean="0">
                          <a:latin typeface="Comic Sans MS" panose="030F0702030302020204" pitchFamily="66" charset="0"/>
                        </a:rPr>
                        <a:t> Shapes</a:t>
                      </a:r>
                      <a:endParaRPr lang="el-GR" dirty="0" smtClean="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390030">
                <a:tc>
                  <a:txBody>
                    <a:bodyPr/>
                    <a:lstStyle/>
                    <a:p>
                      <a:pPr algn="ctr"/>
                      <a:r>
                        <a:rPr lang="en-US" dirty="0" smtClean="0">
                          <a:latin typeface="Comic Sans MS" panose="030F0702030302020204" pitchFamily="66" charset="0"/>
                        </a:rPr>
                        <a:t>43</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Building</a:t>
                      </a:r>
                      <a:r>
                        <a:rPr lang="en-US" baseline="0" dirty="0" smtClean="0">
                          <a:latin typeface="Comic Sans MS" panose="030F0702030302020204" pitchFamily="66" charset="0"/>
                        </a:rPr>
                        <a:t> Tower</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673202">
                <a:tc>
                  <a:txBody>
                    <a:bodyPr/>
                    <a:lstStyle/>
                    <a:p>
                      <a:pPr algn="ctr"/>
                      <a:r>
                        <a:rPr lang="en-US" dirty="0" smtClean="0">
                          <a:latin typeface="Comic Sans MS" panose="030F0702030302020204" pitchFamily="66" charset="0"/>
                        </a:rPr>
                        <a:t>44</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Imitating Vertical stokes</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390030">
                <a:tc>
                  <a:txBody>
                    <a:bodyPr/>
                    <a:lstStyle/>
                    <a:p>
                      <a:pPr algn="ctr"/>
                      <a:r>
                        <a:rPr lang="en-US" dirty="0" smtClean="0">
                          <a:latin typeface="Comic Sans MS" panose="030F0702030302020204" pitchFamily="66" charset="0"/>
                        </a:rPr>
                        <a:t>45</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Removing Top</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390030">
                <a:tc>
                  <a:txBody>
                    <a:bodyPr/>
                    <a:lstStyle/>
                    <a:p>
                      <a:pPr algn="ctr"/>
                      <a:r>
                        <a:rPr lang="en-US" dirty="0" smtClean="0">
                          <a:latin typeface="Comic Sans MS" panose="030F0702030302020204" pitchFamily="66" charset="0"/>
                        </a:rPr>
                        <a:t>46</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Building Tower</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390030">
                <a:tc>
                  <a:txBody>
                    <a:bodyPr/>
                    <a:lstStyle/>
                    <a:p>
                      <a:pPr algn="ctr"/>
                      <a:r>
                        <a:rPr lang="en-US" dirty="0" smtClean="0">
                          <a:latin typeface="Comic Sans MS" panose="030F0702030302020204" pitchFamily="66" charset="0"/>
                        </a:rPr>
                        <a:t>47</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Snipping with</a:t>
                      </a:r>
                      <a:r>
                        <a:rPr lang="en-US" baseline="0" dirty="0" smtClean="0">
                          <a:latin typeface="Comic Sans MS" panose="030F0702030302020204" pitchFamily="66" charset="0"/>
                        </a:rPr>
                        <a:t> scissors</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r h="673202">
                <a:tc>
                  <a:txBody>
                    <a:bodyPr/>
                    <a:lstStyle/>
                    <a:p>
                      <a:pPr algn="ctr"/>
                      <a:r>
                        <a:rPr lang="en-US" dirty="0" smtClean="0">
                          <a:latin typeface="Comic Sans MS" panose="030F0702030302020204" pitchFamily="66" charset="0"/>
                        </a:rPr>
                        <a:t>48</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Imitating Horizontal Strokes</a:t>
                      </a:r>
                      <a:endParaRPr lang="el-GR" dirty="0">
                        <a:latin typeface="Comic Sans MS" panose="030F0702030302020204" pitchFamily="66" charset="0"/>
                      </a:endParaRPr>
                    </a:p>
                  </a:txBody>
                  <a:tcPr/>
                </a:tc>
                <a:tc>
                  <a:txBody>
                    <a:bodyPr/>
                    <a:lstStyle/>
                    <a:p>
                      <a:pPr algn="ctr"/>
                      <a:endParaRPr lang="el-GR" dirty="0">
                        <a:latin typeface="Comic Sans MS" panose="030F0702030302020204" pitchFamily="66" charset="0"/>
                      </a:endParaRPr>
                    </a:p>
                  </a:txBody>
                  <a:tcPr/>
                </a:tc>
              </a:tr>
            </a:tbl>
          </a:graphicData>
        </a:graphic>
      </p:graphicFrame>
      <p:sp>
        <p:nvSpPr>
          <p:cNvPr id="5" name="4 - TextBox"/>
          <p:cNvSpPr txBox="1"/>
          <p:nvPr/>
        </p:nvSpPr>
        <p:spPr>
          <a:xfrm>
            <a:off x="6858016" y="2071678"/>
            <a:ext cx="571504" cy="369332"/>
          </a:xfrm>
          <a:prstGeom prst="rect">
            <a:avLst/>
          </a:prstGeom>
          <a:noFill/>
        </p:spPr>
        <p:txBody>
          <a:bodyPr wrap="square" rtlCol="0">
            <a:spAutoFit/>
          </a:bodyPr>
          <a:lstStyle/>
          <a:p>
            <a:r>
              <a:rPr lang="en-US" b="1" dirty="0" smtClean="0"/>
              <a:t>2</a:t>
            </a:r>
            <a:endParaRPr lang="el-GR" b="1" dirty="0"/>
          </a:p>
        </p:txBody>
      </p:sp>
      <p:sp>
        <p:nvSpPr>
          <p:cNvPr id="6" name="5 - TextBox"/>
          <p:cNvSpPr txBox="1"/>
          <p:nvPr/>
        </p:nvSpPr>
        <p:spPr>
          <a:xfrm>
            <a:off x="6858016" y="2500306"/>
            <a:ext cx="571504" cy="369332"/>
          </a:xfrm>
          <a:prstGeom prst="rect">
            <a:avLst/>
          </a:prstGeom>
          <a:noFill/>
        </p:spPr>
        <p:txBody>
          <a:bodyPr wrap="square" rtlCol="0">
            <a:spAutoFit/>
          </a:bodyPr>
          <a:lstStyle/>
          <a:p>
            <a:r>
              <a:rPr lang="en-US" b="1" dirty="0" smtClean="0"/>
              <a:t>2</a:t>
            </a:r>
            <a:endParaRPr lang="el-GR" b="1" dirty="0"/>
          </a:p>
        </p:txBody>
      </p:sp>
      <p:sp>
        <p:nvSpPr>
          <p:cNvPr id="7" name="6 - TextBox"/>
          <p:cNvSpPr txBox="1"/>
          <p:nvPr/>
        </p:nvSpPr>
        <p:spPr>
          <a:xfrm>
            <a:off x="6858016" y="2928934"/>
            <a:ext cx="571504" cy="369332"/>
          </a:xfrm>
          <a:prstGeom prst="rect">
            <a:avLst/>
          </a:prstGeom>
          <a:noFill/>
        </p:spPr>
        <p:txBody>
          <a:bodyPr wrap="square" rtlCol="0">
            <a:spAutoFit/>
          </a:bodyPr>
          <a:lstStyle/>
          <a:p>
            <a:r>
              <a:rPr lang="en-US" b="1" dirty="0" smtClean="0"/>
              <a:t>2</a:t>
            </a:r>
            <a:endParaRPr lang="el-GR" b="1" dirty="0"/>
          </a:p>
        </p:txBody>
      </p:sp>
      <p:sp>
        <p:nvSpPr>
          <p:cNvPr id="8" name="7 - TextBox"/>
          <p:cNvSpPr txBox="1"/>
          <p:nvPr/>
        </p:nvSpPr>
        <p:spPr>
          <a:xfrm>
            <a:off x="6858016" y="3357562"/>
            <a:ext cx="571504" cy="369332"/>
          </a:xfrm>
          <a:prstGeom prst="rect">
            <a:avLst/>
          </a:prstGeom>
          <a:noFill/>
        </p:spPr>
        <p:txBody>
          <a:bodyPr wrap="square" rtlCol="0">
            <a:spAutoFit/>
          </a:bodyPr>
          <a:lstStyle/>
          <a:p>
            <a:r>
              <a:rPr lang="en-US" b="1" dirty="0" smtClean="0"/>
              <a:t>1</a:t>
            </a:r>
            <a:endParaRPr lang="el-GR" b="1" dirty="0"/>
          </a:p>
        </p:txBody>
      </p:sp>
      <p:sp>
        <p:nvSpPr>
          <p:cNvPr id="9" name="8 - TextBox"/>
          <p:cNvSpPr txBox="1"/>
          <p:nvPr/>
        </p:nvSpPr>
        <p:spPr>
          <a:xfrm>
            <a:off x="6858016" y="4000504"/>
            <a:ext cx="571504" cy="369332"/>
          </a:xfrm>
          <a:prstGeom prst="rect">
            <a:avLst/>
          </a:prstGeom>
          <a:noFill/>
        </p:spPr>
        <p:txBody>
          <a:bodyPr wrap="square" rtlCol="0">
            <a:spAutoFit/>
          </a:bodyPr>
          <a:lstStyle/>
          <a:p>
            <a:r>
              <a:rPr lang="en-US" b="1" dirty="0" smtClean="0"/>
              <a:t>1</a:t>
            </a:r>
            <a:endParaRPr lang="el-GR" b="1" dirty="0"/>
          </a:p>
        </p:txBody>
      </p:sp>
      <p:sp>
        <p:nvSpPr>
          <p:cNvPr id="10" name="9 - TextBox"/>
          <p:cNvSpPr txBox="1"/>
          <p:nvPr/>
        </p:nvSpPr>
        <p:spPr>
          <a:xfrm>
            <a:off x="6858016" y="4429132"/>
            <a:ext cx="571504" cy="369332"/>
          </a:xfrm>
          <a:prstGeom prst="rect">
            <a:avLst/>
          </a:prstGeom>
          <a:noFill/>
        </p:spPr>
        <p:txBody>
          <a:bodyPr wrap="square" rtlCol="0">
            <a:spAutoFit/>
          </a:bodyPr>
          <a:lstStyle/>
          <a:p>
            <a:r>
              <a:rPr lang="en-US" b="1" dirty="0" smtClean="0"/>
              <a:t>1</a:t>
            </a:r>
            <a:endParaRPr lang="el-GR" b="1" dirty="0"/>
          </a:p>
        </p:txBody>
      </p:sp>
      <p:sp>
        <p:nvSpPr>
          <p:cNvPr id="11" name="10 - TextBox"/>
          <p:cNvSpPr txBox="1"/>
          <p:nvPr/>
        </p:nvSpPr>
        <p:spPr>
          <a:xfrm>
            <a:off x="6786578" y="5429264"/>
            <a:ext cx="571504" cy="369332"/>
          </a:xfrm>
          <a:prstGeom prst="rect">
            <a:avLst/>
          </a:prstGeom>
          <a:noFill/>
        </p:spPr>
        <p:txBody>
          <a:bodyPr wrap="square" rtlCol="0">
            <a:spAutoFit/>
          </a:bodyPr>
          <a:lstStyle/>
          <a:p>
            <a:r>
              <a:rPr lang="en-US" b="1" dirty="0" smtClean="0"/>
              <a:t>0</a:t>
            </a:r>
            <a:endParaRPr lang="el-GR" b="1" dirty="0"/>
          </a:p>
        </p:txBody>
      </p:sp>
      <p:sp>
        <p:nvSpPr>
          <p:cNvPr id="12" name="11 - TextBox"/>
          <p:cNvSpPr txBox="1"/>
          <p:nvPr/>
        </p:nvSpPr>
        <p:spPr>
          <a:xfrm>
            <a:off x="6786578" y="4929198"/>
            <a:ext cx="571504" cy="369332"/>
          </a:xfrm>
          <a:prstGeom prst="rect">
            <a:avLst/>
          </a:prstGeom>
          <a:noFill/>
        </p:spPr>
        <p:txBody>
          <a:bodyPr wrap="square" rtlCol="0">
            <a:spAutoFit/>
          </a:bodyPr>
          <a:lstStyle/>
          <a:p>
            <a:r>
              <a:rPr lang="en-US" b="1" dirty="0" smtClean="0"/>
              <a:t>0</a:t>
            </a:r>
            <a:endParaRPr lang="el-GR" b="1" dirty="0"/>
          </a:p>
        </p:txBody>
      </p:sp>
      <p:sp>
        <p:nvSpPr>
          <p:cNvPr id="13" name="12 - TextBox"/>
          <p:cNvSpPr txBox="1"/>
          <p:nvPr/>
        </p:nvSpPr>
        <p:spPr>
          <a:xfrm>
            <a:off x="6786578" y="6000768"/>
            <a:ext cx="571504" cy="369332"/>
          </a:xfrm>
          <a:prstGeom prst="rect">
            <a:avLst/>
          </a:prstGeom>
          <a:noFill/>
        </p:spPr>
        <p:txBody>
          <a:bodyPr wrap="square" rtlCol="0">
            <a:spAutoFit/>
          </a:bodyPr>
          <a:lstStyle/>
          <a:p>
            <a:r>
              <a:rPr lang="en-US" b="1" dirty="0" smtClean="0"/>
              <a:t>0</a:t>
            </a:r>
            <a:endParaRPr lang="el-GR" b="1" dirty="0"/>
          </a:p>
        </p:txBody>
      </p:sp>
      <p:sp>
        <p:nvSpPr>
          <p:cNvPr id="14" name="13 - TextBox"/>
          <p:cNvSpPr txBox="1"/>
          <p:nvPr/>
        </p:nvSpPr>
        <p:spPr>
          <a:xfrm>
            <a:off x="500034" y="2071678"/>
            <a:ext cx="928694" cy="923330"/>
          </a:xfrm>
          <a:prstGeom prst="rect">
            <a:avLst/>
          </a:prstGeom>
          <a:noFill/>
        </p:spPr>
        <p:txBody>
          <a:bodyPr wrap="square" rtlCol="0">
            <a:spAutoFit/>
          </a:bodyPr>
          <a:lstStyle/>
          <a:p>
            <a:r>
              <a:rPr lang="en-US" dirty="0" smtClean="0">
                <a:latin typeface="Comic Sans MS" panose="030F0702030302020204" pitchFamily="66" charset="0"/>
              </a:rPr>
              <a:t>Basal level</a:t>
            </a:r>
            <a:endParaRPr lang="en-US" dirty="0" smtClean="0">
              <a:latin typeface="Comic Sans MS" panose="030F0702030302020204" pitchFamily="66" charset="0"/>
            </a:endParaRPr>
          </a:p>
          <a:p>
            <a:endParaRPr lang="el-GR" dirty="0">
              <a:latin typeface="Comic Sans MS" panose="030F0702030302020204" pitchFamily="66" charset="0"/>
            </a:endParaRPr>
          </a:p>
        </p:txBody>
      </p:sp>
      <p:sp>
        <p:nvSpPr>
          <p:cNvPr id="15" name="14 - Αριστερό άγκιστρο"/>
          <p:cNvSpPr/>
          <p:nvPr/>
        </p:nvSpPr>
        <p:spPr>
          <a:xfrm>
            <a:off x="1214414" y="2214554"/>
            <a:ext cx="285752" cy="9286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15 - TextBox"/>
          <p:cNvSpPr txBox="1"/>
          <p:nvPr/>
        </p:nvSpPr>
        <p:spPr>
          <a:xfrm>
            <a:off x="500034" y="5143512"/>
            <a:ext cx="928694" cy="923330"/>
          </a:xfrm>
          <a:prstGeom prst="rect">
            <a:avLst/>
          </a:prstGeom>
          <a:noFill/>
        </p:spPr>
        <p:txBody>
          <a:bodyPr wrap="square" rtlCol="0">
            <a:spAutoFit/>
          </a:bodyPr>
          <a:lstStyle/>
          <a:p>
            <a:r>
              <a:rPr lang="en-US" dirty="0" smtClean="0">
                <a:latin typeface="Comic Sans MS" panose="030F0702030302020204" pitchFamily="66" charset="0"/>
              </a:rPr>
              <a:t>Ceiling level</a:t>
            </a:r>
            <a:endParaRPr lang="en-US" dirty="0" smtClean="0">
              <a:latin typeface="Comic Sans MS" panose="030F0702030302020204" pitchFamily="66" charset="0"/>
            </a:endParaRPr>
          </a:p>
          <a:p>
            <a:endParaRPr lang="el-GR" dirty="0">
              <a:latin typeface="Comic Sans MS" panose="030F0702030302020204" pitchFamily="66" charset="0"/>
            </a:endParaRPr>
          </a:p>
        </p:txBody>
      </p:sp>
      <p:sp>
        <p:nvSpPr>
          <p:cNvPr id="17" name="16 - Αριστερό άγκιστρο"/>
          <p:cNvSpPr/>
          <p:nvPr/>
        </p:nvSpPr>
        <p:spPr>
          <a:xfrm>
            <a:off x="1285852" y="5072074"/>
            <a:ext cx="285752" cy="9286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4">
                                            <p:txEl>
                                              <p:pRg st="0" end="0"/>
                                            </p:txEl>
                                          </p:spTgt>
                                        </p:tgtEl>
                                        <p:attrNameLst>
                                          <p:attrName>style.visibility</p:attrName>
                                        </p:attrNameLst>
                                      </p:cBhvr>
                                      <p:to>
                                        <p:strVal val="visible"/>
                                      </p:to>
                                    </p:set>
                                    <p:anim calcmode="lin" valueType="num">
                                      <p:cBhvr additive="base">
                                        <p:cTn id="7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xEl>
                                              <p:pRg st="0" end="0"/>
                                            </p:txEl>
                                          </p:spTgt>
                                        </p:tgtEl>
                                        <p:attrNameLst>
                                          <p:attrName>style.visibility</p:attrName>
                                        </p:attrNameLst>
                                      </p:cBhvr>
                                      <p:to>
                                        <p:strVal val="visible"/>
                                      </p:to>
                                    </p:set>
                                    <p:anim calcmode="lin" valueType="num">
                                      <p:cBhvr additive="base">
                                        <p:cTn id="8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2"/>
      <p:bldP spid="6" grpId="0"/>
      <p:bldP spid="7" grpId="0"/>
      <p:bldP spid="8" grpId="0"/>
      <p:bldP spid="9" grpId="0"/>
      <p:bldP spid="10" grpId="0"/>
      <p:bldP spid="11" grpId="0"/>
      <p:bldP spid="12" grpId="0"/>
      <p:bldP spid="13" grpId="0"/>
      <p:bldP spid="14" grpId="0" build="allAtOnce"/>
      <p:bldP spid="15" grpId="0" animBg="1"/>
      <p:bldP spid="16" grpId="0" build="p"/>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idx="1"/>
          </p:nvPr>
        </p:nvSpPr>
        <p:spPr>
          <a:xfrm>
            <a:off x="-180528" y="1988840"/>
            <a:ext cx="8229600" cy="1296144"/>
          </a:xfrm>
        </p:spPr>
        <p:txBody>
          <a:bodyPr>
            <a:normAutofit/>
          </a:bodyPr>
          <a:lstStyle/>
          <a:p>
            <a:pPr algn="ctr">
              <a:buNone/>
            </a:pPr>
            <a:r>
              <a:rPr lang="en-US" sz="3200" b="1" dirty="0" smtClean="0">
                <a:solidFill>
                  <a:schemeClr val="accent5">
                    <a:lumMod val="50000"/>
                  </a:schemeClr>
                </a:solidFill>
                <a:latin typeface="Comic Sans MS" panose="030F0702030302020204" pitchFamily="66" charset="0"/>
              </a:rPr>
              <a:t>Gross Motor Scales</a:t>
            </a:r>
            <a:br>
              <a:rPr lang="en-US" sz="3200" b="1" dirty="0" smtClean="0">
                <a:latin typeface="Comic Sans MS" panose="030F0702030302020204" pitchFamily="66" charset="0"/>
              </a:rPr>
            </a:br>
            <a:endParaRPr lang="el-GR" sz="32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714356"/>
            <a:ext cx="7643192" cy="5411807"/>
          </a:xfrm>
        </p:spPr>
        <p:txBody>
          <a:bodyPr>
            <a:normAutofit/>
          </a:bodyPr>
          <a:lstStyle/>
          <a:p>
            <a:pPr>
              <a:buNone/>
            </a:pPr>
            <a:r>
              <a:rPr lang="el-GR" sz="2400" b="1" dirty="0" smtClean="0">
                <a:solidFill>
                  <a:schemeClr val="accent5">
                    <a:lumMod val="50000"/>
                  </a:schemeClr>
                </a:solidFill>
                <a:latin typeface="Arial" panose="020B0604020202020204" pitchFamily="34" charset="0"/>
                <a:cs typeface="Arial" panose="020B0604020202020204" pitchFamily="34" charset="0"/>
              </a:rPr>
              <a:t>Λεπτή κινητική δεξιότητα:</a:t>
            </a:r>
            <a:endParaRPr lang="en-US" sz="2400" b="1" dirty="0" smtClean="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είναι η κινητική δεξιότητα που απαιτεί τη συμμετοχή μικρών μυϊκών ομάδων για την εκτέλεση της και απαιτεί κίνηση με ακρίβεια. </a:t>
            </a:r>
            <a:endParaRPr lang="el-GR" sz="2400" dirty="0" smtClean="0">
              <a:latin typeface="Arial" panose="020B0604020202020204" pitchFamily="34" charset="0"/>
              <a:cs typeface="Arial" panose="020B0604020202020204" pitchFamily="34" charset="0"/>
            </a:endParaRPr>
          </a:p>
          <a:p>
            <a:pPr marL="0" indent="0">
              <a:buNone/>
            </a:pPr>
            <a:r>
              <a:rPr lang="el-GR" sz="2400" dirty="0">
                <a:latin typeface="Arial" panose="020B0604020202020204" pitchFamily="34" charset="0"/>
                <a:cs typeface="Arial" panose="020B0604020202020204" pitchFamily="34" charset="0"/>
              </a:rPr>
              <a:t>Κ</a:t>
            </a:r>
            <a:r>
              <a:rPr lang="el-GR" sz="2400" dirty="0" smtClean="0">
                <a:latin typeface="Arial" panose="020B0604020202020204" pitchFamily="34" charset="0"/>
                <a:cs typeface="Arial" panose="020B0604020202020204" pitchFamily="34" charset="0"/>
              </a:rPr>
              <a:t>αθημερινές δεξιότητες εξυπηρέτησης (γραφή, ζωγραφική, πιάνο, δέσιμο κορδονιών)</a:t>
            </a:r>
            <a:r>
              <a:rPr lang="en-US"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a:buNone/>
            </a:pPr>
            <a:r>
              <a:rPr lang="en-US" sz="2000"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 </a:t>
            </a:r>
            <a:r>
              <a:rPr lang="el-GR" sz="2000" dirty="0" smtClean="0">
                <a:solidFill>
                  <a:schemeClr val="accent5">
                    <a:lumMod val="50000"/>
                  </a:schemeClr>
                </a:solidFill>
                <a:latin typeface="Arial" panose="020B0604020202020204" pitchFamily="34" charset="0"/>
                <a:cs typeface="Arial" panose="020B0604020202020204" pitchFamily="34" charset="0"/>
              </a:rPr>
              <a:t>(</a:t>
            </a:r>
            <a:r>
              <a:rPr lang="en-US" sz="2000" dirty="0" err="1" smtClean="0">
                <a:solidFill>
                  <a:schemeClr val="accent5">
                    <a:lumMod val="50000"/>
                  </a:schemeClr>
                </a:solidFill>
                <a:latin typeface="Arial" panose="020B0604020202020204" pitchFamily="34" charset="0"/>
                <a:cs typeface="Arial" panose="020B0604020202020204" pitchFamily="34" charset="0"/>
              </a:rPr>
              <a:t>Gallahue</a:t>
            </a:r>
            <a:r>
              <a:rPr lang="el-GR" sz="2000" dirty="0" smtClean="0">
                <a:solidFill>
                  <a:schemeClr val="accent5">
                    <a:lumMod val="50000"/>
                  </a:schemeClr>
                </a:solidFill>
                <a:latin typeface="Arial" panose="020B0604020202020204" pitchFamily="34" charset="0"/>
                <a:cs typeface="Arial" panose="020B0604020202020204" pitchFamily="34" charset="0"/>
              </a:rPr>
              <a:t>, 2002; Καμπάς, 2004)</a:t>
            </a:r>
            <a:endParaRPr lang="el-GR" sz="2000" dirty="0" smtClean="0">
              <a:solidFill>
                <a:schemeClr val="accent5">
                  <a:lumMod val="50000"/>
                </a:schemeClr>
              </a:solidFill>
              <a:latin typeface="Arial" panose="020B0604020202020204" pitchFamily="34" charset="0"/>
              <a:cs typeface="Arial" panose="020B0604020202020204" pitchFamily="34" charset="0"/>
            </a:endParaRPr>
          </a:p>
          <a:p>
            <a:pPr>
              <a:buNone/>
            </a:pPr>
            <a:r>
              <a:rPr lang="el-GR" sz="2400" b="1" dirty="0" smtClean="0">
                <a:solidFill>
                  <a:schemeClr val="accent5">
                    <a:lumMod val="50000"/>
                  </a:schemeClr>
                </a:solidFill>
                <a:latin typeface="Arial" panose="020B0604020202020204" pitchFamily="34" charset="0"/>
                <a:cs typeface="Arial" panose="020B0604020202020204" pitchFamily="34" charset="0"/>
              </a:rPr>
              <a:t>Αδρή κινητική δεξιότητα:</a:t>
            </a:r>
            <a:endParaRPr lang="en-US" sz="2400" b="1" dirty="0" smtClean="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Αφορά την κίνηση που περιλαμβάνει μεγάλες μυϊκές ομάδες του σώματος για την εκτέλεση της</a:t>
            </a:r>
            <a:endParaRPr lang="el-GR" sz="2400" dirty="0" smtClean="0">
              <a:latin typeface="Arial" panose="020B0604020202020204" pitchFamily="34" charset="0"/>
              <a:cs typeface="Arial" panose="020B0604020202020204" pitchFamily="34" charset="0"/>
            </a:endParaRPr>
          </a:p>
          <a:p>
            <a:pPr marL="0" indent="0">
              <a:buNone/>
            </a:pPr>
            <a:r>
              <a:rPr lang="el-GR" sz="2400" dirty="0" smtClean="0">
                <a:latin typeface="Arial" panose="020B0604020202020204" pitchFamily="34" charset="0"/>
                <a:cs typeface="Arial" panose="020B0604020202020204" pitchFamily="34" charset="0"/>
              </a:rPr>
              <a:t>(τρέξιμο, λάκτισμα, άλμα, </a:t>
            </a:r>
            <a:r>
              <a:rPr lang="el-GR" sz="2400" dirty="0" err="1" smtClean="0">
                <a:latin typeface="Arial" panose="020B0604020202020204" pitchFamily="34" charset="0"/>
                <a:cs typeface="Arial" panose="020B0604020202020204" pitchFamily="34" charset="0"/>
              </a:rPr>
              <a:t>κ.ά</a:t>
            </a:r>
            <a:r>
              <a:rPr lang="el-GR"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a:t>
            </a:r>
            <a:r>
              <a:rPr lang="el-GR" sz="2000" dirty="0" smtClean="0">
                <a:solidFill>
                  <a:schemeClr val="accent5">
                    <a:lumMod val="50000"/>
                  </a:schemeClr>
                </a:solidFill>
                <a:latin typeface="Arial" panose="020B0604020202020204" pitchFamily="34" charset="0"/>
                <a:cs typeface="Arial" panose="020B0604020202020204" pitchFamily="34" charset="0"/>
              </a:rPr>
              <a:t>(</a:t>
            </a:r>
            <a:r>
              <a:rPr lang="en-US" sz="2000" dirty="0" err="1" smtClean="0">
                <a:solidFill>
                  <a:schemeClr val="accent5">
                    <a:lumMod val="50000"/>
                  </a:schemeClr>
                </a:solidFill>
                <a:latin typeface="Arial" panose="020B0604020202020204" pitchFamily="34" charset="0"/>
                <a:cs typeface="Arial" panose="020B0604020202020204" pitchFamily="34" charset="0"/>
              </a:rPr>
              <a:t>Gallahue</a:t>
            </a:r>
            <a:r>
              <a:rPr lang="el-GR" sz="2000" dirty="0" smtClean="0">
                <a:solidFill>
                  <a:schemeClr val="accent5">
                    <a:lumMod val="50000"/>
                  </a:schemeClr>
                </a:solidFill>
                <a:latin typeface="Arial" panose="020B0604020202020204" pitchFamily="34" charset="0"/>
                <a:cs typeface="Arial" panose="020B0604020202020204" pitchFamily="34" charset="0"/>
              </a:rPr>
              <a:t>, 2002; Καμπάς, 2004)</a:t>
            </a:r>
            <a:endParaRPr lang="el-GR" sz="2000" dirty="0" smtClean="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q"/>
            </a:pPr>
            <a:endParaRPr lang="el-GR" sz="2400" dirty="0" smtClean="0">
              <a:latin typeface="Arial" panose="020B0604020202020204" pitchFamily="34" charset="0"/>
              <a:cs typeface="Arial" panose="020B0604020202020204" pitchFamily="34" charset="0"/>
            </a:endParaRPr>
          </a:p>
          <a:p>
            <a:pPr>
              <a:buFont typeface="Wingdings" panose="05000000000000000000" pitchFamily="2" charset="2"/>
              <a:buChar char="q"/>
            </a:pPr>
            <a:endParaRPr lang="el-G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76672"/>
            <a:ext cx="7239000" cy="770344"/>
          </a:xfrm>
        </p:spPr>
        <p:txBody>
          <a:bodyPr>
            <a:normAutofit/>
          </a:bodyPr>
          <a:lstStyle/>
          <a:p>
            <a:pPr algn="ctr"/>
            <a:r>
              <a:rPr lang="el-GR" sz="3200" b="0" dirty="0" smtClean="0">
                <a:solidFill>
                  <a:schemeClr val="accent5">
                    <a:lumMod val="50000"/>
                  </a:schemeClr>
                </a:solidFill>
                <a:latin typeface="Arial" panose="020B0604020202020204" pitchFamily="34" charset="0"/>
                <a:cs typeface="Arial" panose="020B0604020202020204" pitchFamily="34" charset="0"/>
              </a:rPr>
              <a:t>ΑΝΤΑΝΑΚΛΑΣΤΙΚΕΣ</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pic>
        <p:nvPicPr>
          <p:cNvPr id="4" name="3 - Θέση περιεχομένου" descr="baby-mom-playing-ball-blog.jpg"/>
          <p:cNvPicPr>
            <a:picLocks noGrp="1" noChangeAspect="1"/>
          </p:cNvPicPr>
          <p:nvPr>
            <p:ph idx="1"/>
          </p:nvPr>
        </p:nvPicPr>
        <p:blipFill>
          <a:blip r:embed="rId1" cstate="print"/>
          <a:stretch>
            <a:fillRect/>
          </a:stretch>
        </p:blipFill>
        <p:spPr>
          <a:xfrm>
            <a:off x="1813560" y="1769904"/>
            <a:ext cx="4526280" cy="452628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500034" y="142852"/>
            <a:ext cx="8229600" cy="642942"/>
          </a:xfrm>
        </p:spPr>
        <p:txBody>
          <a:bodyPr>
            <a:noAutofit/>
          </a:bodyPr>
          <a:lstStyle/>
          <a:p>
            <a:r>
              <a:rPr lang="en-US" sz="3200" b="1" dirty="0" smtClean="0">
                <a:solidFill>
                  <a:schemeClr val="accent5">
                    <a:lumMod val="50000"/>
                  </a:schemeClr>
                </a:solidFill>
                <a:latin typeface="Comic Sans MS" panose="030F0702030302020204" pitchFamily="66" charset="0"/>
              </a:rPr>
              <a:t>1.Walking </a:t>
            </a:r>
            <a:r>
              <a:rPr lang="en-US" sz="3200" b="1" dirty="0" smtClean="0">
                <a:solidFill>
                  <a:schemeClr val="accent5">
                    <a:lumMod val="50000"/>
                  </a:schemeClr>
                </a:solidFill>
                <a:latin typeface="Comic Sans MS" panose="030F0702030302020204" pitchFamily="66" charset="0"/>
              </a:rPr>
              <a:t>Reflex</a:t>
            </a:r>
            <a:endParaRPr lang="el-GR" sz="3200" b="1" dirty="0">
              <a:solidFill>
                <a:schemeClr val="accent5">
                  <a:lumMod val="50000"/>
                </a:schemeClr>
              </a:solidFill>
              <a:latin typeface="Comic Sans MS" panose="030F0702030302020204" pitchFamily="66" charset="0"/>
            </a:endParaRPr>
          </a:p>
        </p:txBody>
      </p:sp>
      <p:sp>
        <p:nvSpPr>
          <p:cNvPr id="5" name="4 - Θέση περιεχομένου"/>
          <p:cNvSpPr>
            <a:spLocks noGrp="1"/>
          </p:cNvSpPr>
          <p:nvPr>
            <p:ph sz="half" idx="1"/>
          </p:nvPr>
        </p:nvSpPr>
        <p:spPr>
          <a:xfrm>
            <a:off x="214282" y="785794"/>
            <a:ext cx="4501734" cy="4371398"/>
          </a:xfrm>
        </p:spPr>
        <p:txBody>
          <a:bodyPr>
            <a:normAutofit fontScale="70000" lnSpcReduction="20000"/>
          </a:bodyPr>
          <a:lstStyle/>
          <a:p>
            <a:pPr marL="457200" indent="-457200" algn="just"/>
            <a:r>
              <a:rPr lang="el-GR" b="1" dirty="0" smtClean="0">
                <a:latin typeface="Arial" panose="020B0604020202020204" pitchFamily="34" charset="0"/>
                <a:cs typeface="Arial" panose="020B0604020202020204" pitchFamily="34" charset="0"/>
              </a:rPr>
              <a:t>Ηλικία: </a:t>
            </a:r>
            <a:r>
              <a:rPr lang="el-GR" dirty="0" smtClean="0">
                <a:latin typeface="Arial" panose="020B0604020202020204" pitchFamily="34" charset="0"/>
                <a:cs typeface="Arial" panose="020B0604020202020204" pitchFamily="34" charset="0"/>
              </a:rPr>
              <a:t>2 μηνών</a:t>
            </a:r>
            <a:endParaRPr lang="el-GR" dirty="0" smtClean="0">
              <a:latin typeface="Arial" panose="020B0604020202020204" pitchFamily="34" charset="0"/>
              <a:cs typeface="Arial" panose="020B0604020202020204" pitchFamily="34" charset="0"/>
            </a:endParaRPr>
          </a:p>
          <a:p>
            <a:pPr algn="just"/>
            <a:r>
              <a:rPr lang="el-GR" b="1" dirty="0" smtClean="0">
                <a:latin typeface="Arial" panose="020B0604020202020204" pitchFamily="34" charset="0"/>
                <a:cs typeface="Arial" panose="020B0604020202020204" pitchFamily="34" charset="0"/>
              </a:rPr>
              <a:t>Θέση: </a:t>
            </a:r>
            <a:r>
              <a:rPr lang="el-GR" dirty="0" smtClean="0">
                <a:latin typeface="Arial" panose="020B0604020202020204" pitchFamily="34" charset="0"/>
                <a:cs typeface="Arial" panose="020B0604020202020204" pitchFamily="34" charset="0"/>
              </a:rPr>
              <a:t>όρθια στάση</a:t>
            </a:r>
            <a:endParaRPr lang="el-GR" dirty="0" smtClean="0">
              <a:latin typeface="Arial" panose="020B0604020202020204" pitchFamily="34" charset="0"/>
              <a:cs typeface="Arial" panose="020B0604020202020204" pitchFamily="34" charset="0"/>
            </a:endParaRPr>
          </a:p>
          <a:p>
            <a:pPr algn="just"/>
            <a:r>
              <a:rPr lang="el-GR" b="1" dirty="0" smtClean="0">
                <a:latin typeface="Arial" panose="020B0604020202020204" pitchFamily="34" charset="0"/>
                <a:cs typeface="Arial" panose="020B0604020202020204" pitchFamily="34" charset="0"/>
              </a:rPr>
              <a:t>Διαδικασία</a:t>
            </a:r>
            <a:r>
              <a:rPr lang="el-GR" b="1"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Κρατήστε </a:t>
            </a:r>
            <a:r>
              <a:rPr lang="el-GR" dirty="0" smtClean="0">
                <a:latin typeface="Arial" panose="020B0604020202020204" pitchFamily="34" charset="0"/>
                <a:cs typeface="Arial" panose="020B0604020202020204" pitchFamily="34" charset="0"/>
              </a:rPr>
              <a:t>το παιδί σε όρθια θέση, κοιτώντας μακριά από σας, με τα χέρια σας γύρω από τον κορμό του παιδιού κάτω από τα χέρια του. Δίνοντας ελαφριά κλίση προς τα εμπρός στο παιδί. Τρίψτε απαλά το πάνω μέρος των ποδιών του παιδιού στην άκρη της επιφάνειας του τραπεζιού και έπειτα κρατήστε το παιδί έτσι ώστε τα πόδια του να ακουμπούν πάνω στο τραπέζι. Παρατηρήστε τις κινήσεις των ποδιών του παιδιού.</a:t>
            </a:r>
            <a:endParaRPr lang="el-GR" dirty="0" smtClean="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p:txBody>
      </p:sp>
      <p:pic>
        <p:nvPicPr>
          <p:cNvPr id="7" name="6 - Θέση περιεχομένου" descr="reflex1.jpg"/>
          <p:cNvPicPr>
            <a:picLocks noGrp="1" noChangeAspect="1"/>
          </p:cNvPicPr>
          <p:nvPr>
            <p:ph sz="half" idx="2"/>
          </p:nvPr>
        </p:nvPicPr>
        <p:blipFill>
          <a:blip r:embed="rId1"/>
          <a:srcRect l="58187" t="8839" r="3858" b="75377"/>
          <a:stretch>
            <a:fillRect/>
          </a:stretch>
        </p:blipFill>
        <p:spPr>
          <a:xfrm>
            <a:off x="5436096" y="980728"/>
            <a:ext cx="2635199" cy="3456384"/>
          </a:xfrm>
        </p:spPr>
      </p:pic>
      <p:graphicFrame>
        <p:nvGraphicFramePr>
          <p:cNvPr id="8" name="7 - Πίνακας"/>
          <p:cNvGraphicFramePr>
            <a:graphicFrameLocks noGrp="1"/>
          </p:cNvGraphicFramePr>
          <p:nvPr/>
        </p:nvGraphicFramePr>
        <p:xfrm>
          <a:off x="467544" y="4941168"/>
          <a:ext cx="6286947" cy="1645920"/>
        </p:xfrm>
        <a:graphic>
          <a:graphicData uri="http://schemas.openxmlformats.org/drawingml/2006/table">
            <a:tbl>
              <a:tblPr firstRow="1" bandRow="1">
                <a:tableStyleId>{5C22544A-7EE6-4342-B048-85BDC9FD1C3A}</a:tableStyleId>
              </a:tblPr>
              <a:tblGrid>
                <a:gridCol w="351155"/>
                <a:gridCol w="5935792"/>
              </a:tblGrid>
              <a:tr h="360261">
                <a:tc>
                  <a:txBody>
                    <a:bodyPr/>
                    <a:lstStyle/>
                    <a:p>
                      <a:r>
                        <a:rPr lang="el-GR" dirty="0" smtClean="0"/>
                        <a:t>2</a:t>
                      </a:r>
                      <a:endParaRPr lang="el-GR" dirty="0"/>
                    </a:p>
                  </a:txBody>
                  <a:tcPr/>
                </a:tc>
                <a:tc>
                  <a:txBody>
                    <a:bodyPr/>
                    <a:lstStyle/>
                    <a:p>
                      <a:r>
                        <a:rPr lang="el-GR" dirty="0" smtClean="0"/>
                        <a:t>Το παιδί σηκώνει το 1</a:t>
                      </a:r>
                      <a:r>
                        <a:rPr lang="el-GR" baseline="0" dirty="0" smtClean="0"/>
                        <a:t> πόδι, έπειτα το άλλο, σε μπροστινή κίνηση βάδισης σε 3 δευτερόλεπτα.  </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σηκώνει το 1</a:t>
                      </a:r>
                      <a:r>
                        <a:rPr lang="el-GR" baseline="0" dirty="0" smtClean="0"/>
                        <a:t> πόδι σε 3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Οι  πατούσες και τα πόδια του παιδιού παραμένουν σταθερά</a:t>
                      </a:r>
                      <a:r>
                        <a:rPr lang="el-GR" baseline="0" dirty="0" smtClean="0"/>
                        <a:t>.</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4" y="116632"/>
            <a:ext cx="7098012" cy="648072"/>
          </a:xfrm>
        </p:spPr>
        <p:txBody>
          <a:bodyPr>
            <a:normAutofit fontScale="90000"/>
          </a:bodyPr>
          <a:lstStyle/>
          <a:p>
            <a:pPr algn="ctr"/>
            <a:r>
              <a:rPr lang="el-GR" sz="3200" dirty="0" smtClean="0">
                <a:solidFill>
                  <a:schemeClr val="accent5">
                    <a:lumMod val="50000"/>
                  </a:schemeClr>
                </a:solidFill>
                <a:latin typeface="Arial" panose="020B0604020202020204" pitchFamily="34" charset="0"/>
                <a:cs typeface="Arial" panose="020B0604020202020204" pitchFamily="34" charset="0"/>
              </a:rPr>
              <a:t>7</a:t>
            </a:r>
            <a:r>
              <a:rPr lang="en-US" sz="3200" dirty="0" smtClean="0">
                <a:solidFill>
                  <a:schemeClr val="accent5">
                    <a:lumMod val="50000"/>
                  </a:schemeClr>
                </a:solidFill>
                <a:latin typeface="Arial" panose="020B0604020202020204" pitchFamily="34" charset="0"/>
                <a:cs typeface="Arial" panose="020B0604020202020204" pitchFamily="34" charset="0"/>
              </a:rPr>
              <a:t>.</a:t>
            </a:r>
            <a:r>
              <a:rPr lang="el-GR"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smtClean="0">
                <a:solidFill>
                  <a:schemeClr val="accent5">
                    <a:lumMod val="50000"/>
                  </a:schemeClr>
                </a:solidFill>
                <a:latin typeface="Arial" panose="020B0604020202020204" pitchFamily="34" charset="0"/>
                <a:cs typeface="Arial" panose="020B0604020202020204" pitchFamily="34" charset="0"/>
              </a:rPr>
              <a:t>Protecting Reaction- Forward</a:t>
            </a:r>
            <a:endParaRPr lang="el-GR" sz="320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51520" y="764704"/>
            <a:ext cx="3643338" cy="4071965"/>
          </a:xfrm>
        </p:spPr>
        <p:txBody>
          <a:bodyPr>
            <a:normAutofit fontScale="92500"/>
          </a:bodyPr>
          <a:lstStyle/>
          <a:p>
            <a:pPr marL="457200" indent="-457200" algn="just">
              <a:buNone/>
            </a:pPr>
            <a:r>
              <a:rPr lang="el-GR" sz="2000" b="1" dirty="0" smtClean="0">
                <a:latin typeface="Arial" panose="020B0604020202020204" pitchFamily="34" charset="0"/>
                <a:cs typeface="Arial" panose="020B0604020202020204" pitchFamily="34" charset="0"/>
              </a:rPr>
              <a:t>Ηλικία: </a:t>
            </a:r>
            <a:r>
              <a:rPr lang="el-GR" sz="2000" dirty="0" smtClean="0">
                <a:latin typeface="Arial" panose="020B0604020202020204" pitchFamily="34" charset="0"/>
                <a:cs typeface="Arial" panose="020B0604020202020204" pitchFamily="34" charset="0"/>
              </a:rPr>
              <a:t>6 μηνών</a:t>
            </a:r>
            <a:endParaRPr lang="el-GR" sz="2000" dirty="0" smtClean="0">
              <a:latin typeface="Arial" panose="020B0604020202020204" pitchFamily="34" charset="0"/>
              <a:cs typeface="Arial" panose="020B0604020202020204" pitchFamily="34" charset="0"/>
            </a:endParaRPr>
          </a:p>
          <a:p>
            <a:pPr algn="just">
              <a:buNone/>
            </a:pPr>
            <a:r>
              <a:rPr lang="el-GR" sz="2000" b="1" dirty="0" smtClean="0">
                <a:latin typeface="Arial" panose="020B0604020202020204" pitchFamily="34" charset="0"/>
                <a:cs typeface="Arial" panose="020B0604020202020204" pitchFamily="34" charset="0"/>
              </a:rPr>
              <a:t>Θέση: </a:t>
            </a:r>
            <a:r>
              <a:rPr lang="el-GR" sz="2000" dirty="0" smtClean="0">
                <a:latin typeface="Arial" panose="020B0604020202020204" pitchFamily="34" charset="0"/>
                <a:cs typeface="Arial" panose="020B0604020202020204" pitchFamily="34" charset="0"/>
              </a:rPr>
              <a:t>καθιστή</a:t>
            </a:r>
            <a:endParaRPr lang="el-GR" sz="2000" dirty="0" smtClean="0">
              <a:latin typeface="Arial" panose="020B0604020202020204" pitchFamily="34" charset="0"/>
              <a:cs typeface="Arial" panose="020B0604020202020204" pitchFamily="34" charset="0"/>
            </a:endParaRPr>
          </a:p>
          <a:p>
            <a:pPr algn="just">
              <a:buNone/>
            </a:pPr>
            <a:r>
              <a:rPr lang="el-GR" sz="2000" b="1" dirty="0" smtClean="0">
                <a:latin typeface="Arial" panose="020B0604020202020204" pitchFamily="34" charset="0"/>
                <a:cs typeface="Arial" panose="020B0604020202020204" pitchFamily="34" charset="0"/>
              </a:rPr>
              <a:t>Διαδικασία: </a:t>
            </a:r>
            <a:r>
              <a:rPr lang="el-GR" sz="2000" dirty="0" smtClean="0">
                <a:latin typeface="Arial" panose="020B0604020202020204" pitchFamily="34" charset="0"/>
                <a:cs typeface="Arial" panose="020B0604020202020204" pitchFamily="34" charset="0"/>
              </a:rPr>
              <a:t>Τοποθετήστε</a:t>
            </a:r>
            <a:r>
              <a:rPr lang="el-GR" sz="2000" b="1"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το παιδί σε καθιστή κοιτάζοντας μακριά από σας. Υποστηρίξτε το παιδί με τα χέρια σας τοποθετημένα πάνω στους γοφούς του. </a:t>
            </a:r>
            <a:r>
              <a:rPr lang="el-GR" sz="2000" dirty="0" err="1" smtClean="0">
                <a:latin typeface="Arial" panose="020B0604020202020204" pitchFamily="34" charset="0"/>
                <a:cs typeface="Arial" panose="020B0604020202020204" pitchFamily="34" charset="0"/>
              </a:rPr>
              <a:t>Γείρτε</a:t>
            </a:r>
            <a:r>
              <a:rPr lang="el-GR" sz="2000" b="1"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το παιδί 45 μοίρες προς τα μπροστά. Παρατηρήστε τις κινήσεις το</a:t>
            </a:r>
            <a:r>
              <a:rPr lang="el-GR" sz="2000" b="1"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παιδιού και συγκεκριμένα των χεριών του.</a:t>
            </a:r>
            <a:endParaRPr lang="el-GR" sz="2000" dirty="0">
              <a:latin typeface="Arial" panose="020B0604020202020204" pitchFamily="34" charset="0"/>
              <a:cs typeface="Arial" panose="020B0604020202020204" pitchFamily="34" charset="0"/>
            </a:endParaRPr>
          </a:p>
        </p:txBody>
      </p:sp>
      <p:pic>
        <p:nvPicPr>
          <p:cNvPr id="6" name="5 - Θέση περιεχομένου" descr="reflex1.jpg"/>
          <p:cNvPicPr>
            <a:picLocks noGrp="1" noChangeAspect="1"/>
          </p:cNvPicPr>
          <p:nvPr>
            <p:ph sz="half" idx="2"/>
          </p:nvPr>
        </p:nvPicPr>
        <p:blipFill>
          <a:blip r:embed="rId1"/>
          <a:stretch>
            <a:fillRect/>
          </a:stretch>
        </p:blipFill>
        <p:spPr>
          <a:xfrm>
            <a:off x="5220072" y="620688"/>
            <a:ext cx="3168352" cy="4481686"/>
          </a:xfrm>
        </p:spPr>
      </p:pic>
      <p:graphicFrame>
        <p:nvGraphicFramePr>
          <p:cNvPr id="4" name="3 - Πίνακας"/>
          <p:cNvGraphicFramePr>
            <a:graphicFrameLocks noGrp="1"/>
          </p:cNvGraphicFramePr>
          <p:nvPr/>
        </p:nvGraphicFramePr>
        <p:xfrm>
          <a:off x="0" y="4794709"/>
          <a:ext cx="6300192" cy="1920240"/>
        </p:xfrm>
        <a:graphic>
          <a:graphicData uri="http://schemas.openxmlformats.org/drawingml/2006/table">
            <a:tbl>
              <a:tblPr firstRow="1" bandRow="1">
                <a:tableStyleId>{5C22544A-7EE6-4342-B048-85BDC9FD1C3A}</a:tableStyleId>
              </a:tblPr>
              <a:tblGrid>
                <a:gridCol w="418353"/>
                <a:gridCol w="5881839"/>
              </a:tblGrid>
              <a:tr h="495250">
                <a:tc>
                  <a:txBody>
                    <a:bodyPr/>
                    <a:lstStyle/>
                    <a:p>
                      <a:r>
                        <a:rPr lang="el-GR" dirty="0" smtClean="0"/>
                        <a:t>2</a:t>
                      </a:r>
                      <a:endParaRPr lang="el-GR" dirty="0"/>
                    </a:p>
                  </a:txBody>
                  <a:tcPr/>
                </a:tc>
                <a:tc>
                  <a:txBody>
                    <a:bodyPr/>
                    <a:lstStyle/>
                    <a:p>
                      <a:r>
                        <a:rPr lang="el-GR" dirty="0" smtClean="0"/>
                        <a:t>Το</a:t>
                      </a:r>
                      <a:r>
                        <a:rPr lang="en-US" dirty="0" smtClean="0"/>
                        <a:t> </a:t>
                      </a:r>
                      <a:r>
                        <a:rPr lang="el-GR" dirty="0" smtClean="0"/>
                        <a:t>παιδί εκτείνει τα χέρια, ισιώνει</a:t>
                      </a:r>
                      <a:r>
                        <a:rPr lang="el-GR" baseline="0" dirty="0" smtClean="0"/>
                        <a:t> τους αγκώνες και μεταφέρει το βάρος στις ανοιχτές παλάμες.</a:t>
                      </a:r>
                      <a:endParaRPr lang="el-GR" dirty="0"/>
                    </a:p>
                  </a:txBody>
                  <a:tcPr/>
                </a:tc>
              </a:tr>
              <a:tr h="707500">
                <a:tc>
                  <a:txBody>
                    <a:bodyPr/>
                    <a:lstStyle/>
                    <a:p>
                      <a:r>
                        <a:rPr lang="el-GR" dirty="0" smtClean="0"/>
                        <a:t>1</a:t>
                      </a:r>
                      <a:endParaRPr lang="el-GR" dirty="0"/>
                    </a:p>
                  </a:txBody>
                  <a:tcPr/>
                </a:tc>
                <a:tc>
                  <a:txBody>
                    <a:bodyPr/>
                    <a:lstStyle/>
                    <a:p>
                      <a:r>
                        <a:rPr lang="el-GR" dirty="0" smtClean="0"/>
                        <a:t>Το παιδί εκτείνει</a:t>
                      </a:r>
                      <a:r>
                        <a:rPr lang="el-GR" baseline="0" dirty="0" smtClean="0"/>
                        <a:t> τα </a:t>
                      </a:r>
                      <a:r>
                        <a:rPr lang="el-GR" dirty="0" smtClean="0"/>
                        <a:t>χέρια του ή τα</a:t>
                      </a:r>
                      <a:r>
                        <a:rPr lang="el-GR" baseline="0" dirty="0" smtClean="0"/>
                        <a:t> βάζει στην επιφάνεια</a:t>
                      </a:r>
                      <a:r>
                        <a:rPr lang="el-GR" dirty="0" smtClean="0"/>
                        <a:t>, με λυγισμένους</a:t>
                      </a:r>
                      <a:r>
                        <a:rPr lang="el-GR" baseline="0" dirty="0" smtClean="0"/>
                        <a:t> τους αγκώνες αλλά δεν μεταφέρει το βάρος του.</a:t>
                      </a:r>
                      <a:endParaRPr lang="el-GR" dirty="0"/>
                    </a:p>
                  </a:txBody>
                  <a:tcPr/>
                </a:tc>
              </a:tr>
              <a:tr h="283000">
                <a:tc>
                  <a:txBody>
                    <a:bodyPr/>
                    <a:lstStyle/>
                    <a:p>
                      <a:r>
                        <a:rPr lang="el-GR" dirty="0" smtClean="0"/>
                        <a:t>0</a:t>
                      </a:r>
                      <a:endParaRPr lang="el-GR" dirty="0"/>
                    </a:p>
                  </a:txBody>
                  <a:tcPr/>
                </a:tc>
                <a:tc>
                  <a:txBody>
                    <a:bodyPr/>
                    <a:lstStyle/>
                    <a:p>
                      <a:r>
                        <a:rPr lang="el-GR" dirty="0" smtClean="0"/>
                        <a:t>Το παιδί δεν εκτείνει</a:t>
                      </a:r>
                      <a:r>
                        <a:rPr lang="el-GR" baseline="0" dirty="0" smtClean="0"/>
                        <a:t> τα χέρια του.</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7286676" cy="654032"/>
          </a:xfrm>
        </p:spPr>
        <p:txBody>
          <a:bodyPr>
            <a:normAutofit fontScale="90000"/>
          </a:bodyPr>
          <a:lstStyle/>
          <a:p>
            <a:pPr algn="ctr"/>
            <a:r>
              <a:rPr lang="el-GR" sz="3200" dirty="0" smtClean="0">
                <a:solidFill>
                  <a:schemeClr val="accent5">
                    <a:lumMod val="50000"/>
                  </a:schemeClr>
                </a:solidFill>
                <a:latin typeface="Arial" panose="020B0604020202020204" pitchFamily="34" charset="0"/>
                <a:cs typeface="Arial" panose="020B0604020202020204" pitchFamily="34" charset="0"/>
              </a:rPr>
              <a:t>8</a:t>
            </a:r>
            <a:r>
              <a:rPr lang="en-US" sz="3200" dirty="0" smtClean="0">
                <a:solidFill>
                  <a:schemeClr val="accent5">
                    <a:lumMod val="50000"/>
                  </a:schemeClr>
                </a:solidFill>
                <a:latin typeface="Arial" panose="020B0604020202020204" pitchFamily="34" charset="0"/>
                <a:cs typeface="Arial" panose="020B0604020202020204" pitchFamily="34" charset="0"/>
              </a:rPr>
              <a:t>.</a:t>
            </a:r>
            <a:r>
              <a:rPr lang="el-GR"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smtClean="0">
                <a:solidFill>
                  <a:schemeClr val="accent5">
                    <a:lumMod val="50000"/>
                  </a:schemeClr>
                </a:solidFill>
                <a:latin typeface="Arial" panose="020B0604020202020204" pitchFamily="34" charset="0"/>
                <a:cs typeface="Arial" panose="020B0604020202020204" pitchFamily="34" charset="0"/>
              </a:rPr>
              <a:t>Protecting Reaction- Forward</a:t>
            </a:r>
            <a:endParaRPr lang="el-GR" sz="320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0" y="857233"/>
            <a:ext cx="3786214" cy="3651888"/>
          </a:xfrm>
        </p:spPr>
        <p:txBody>
          <a:bodyPr>
            <a:normAutofit fontScale="77500" lnSpcReduction="20000"/>
          </a:bodyPr>
          <a:lstStyle/>
          <a:p>
            <a:pPr marL="457200" indent="-457200" algn="just"/>
            <a:r>
              <a:rPr lang="el-GR" sz="2400" b="1" dirty="0" smtClean="0">
                <a:latin typeface="Arial" panose="020B0604020202020204" pitchFamily="34" charset="0"/>
                <a:cs typeface="Arial" panose="020B0604020202020204" pitchFamily="34" charset="0"/>
              </a:rPr>
              <a:t>Ηλικία: </a:t>
            </a:r>
            <a:r>
              <a:rPr lang="en-US" sz="2400" dirty="0" smtClean="0">
                <a:latin typeface="Arial" panose="020B0604020202020204" pitchFamily="34" charset="0"/>
                <a:cs typeface="Arial" panose="020B0604020202020204" pitchFamily="34" charset="0"/>
              </a:rPr>
              <a:t>9</a:t>
            </a:r>
            <a:r>
              <a:rPr lang="el-GR" sz="2400" dirty="0" smtClean="0">
                <a:latin typeface="Arial" panose="020B0604020202020204" pitchFamily="34" charset="0"/>
                <a:cs typeface="Arial" panose="020B0604020202020204" pitchFamily="34" charset="0"/>
              </a:rPr>
              <a:t>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Κρατήστε το παιδί σε καθιστή θέση στο πάτωμα. Από πίσω από το παιδί, τοποθετήστε τα χέρια σας στους ώμους  του και τραβήξτε προς τα πίσω 20 μοίρες κάθετα. Παρατηρήστε τα χέρια και το κεφάλι του παιδιού. Να είστε προετοιμασμένοι να πιάσετε το παιδί σε περίπτωση μη αντίδρασης.</a:t>
            </a:r>
            <a:endParaRPr lang="el-GR" sz="2400" dirty="0">
              <a:latin typeface="Arial" panose="020B0604020202020204" pitchFamily="34" charset="0"/>
              <a:cs typeface="Arial" panose="020B0604020202020204" pitchFamily="34" charset="0"/>
            </a:endParaRPr>
          </a:p>
        </p:txBody>
      </p:sp>
      <p:pic>
        <p:nvPicPr>
          <p:cNvPr id="6" name="5 - Θέση περιεχομένου" descr="stationary2.jpg"/>
          <p:cNvPicPr>
            <a:picLocks noGrp="1" noChangeAspect="1"/>
          </p:cNvPicPr>
          <p:nvPr>
            <p:ph sz="half" idx="2"/>
          </p:nvPr>
        </p:nvPicPr>
        <p:blipFill>
          <a:blip r:embed="rId1"/>
          <a:srcRect l="60870" t="34836" r="7246" b="49796"/>
          <a:stretch>
            <a:fillRect/>
          </a:stretch>
        </p:blipFill>
        <p:spPr>
          <a:xfrm>
            <a:off x="3923928" y="1340768"/>
            <a:ext cx="3709646" cy="2529304"/>
          </a:xfrm>
        </p:spPr>
      </p:pic>
      <p:graphicFrame>
        <p:nvGraphicFramePr>
          <p:cNvPr id="4" name="3 - Πίνακας"/>
          <p:cNvGraphicFramePr>
            <a:graphicFrameLocks noGrp="1"/>
          </p:cNvGraphicFramePr>
          <p:nvPr/>
        </p:nvGraphicFramePr>
        <p:xfrm>
          <a:off x="467544" y="4365104"/>
          <a:ext cx="6357982" cy="2194560"/>
        </p:xfrm>
        <a:graphic>
          <a:graphicData uri="http://schemas.openxmlformats.org/drawingml/2006/table">
            <a:tbl>
              <a:tblPr firstRow="1" bandRow="1">
                <a:tableStyleId>{5C22544A-7EE6-4342-B048-85BDC9FD1C3A}</a:tableStyleId>
              </a:tblPr>
              <a:tblGrid>
                <a:gridCol w="422190"/>
                <a:gridCol w="5935792"/>
              </a:tblGrid>
              <a:tr h="360261">
                <a:tc>
                  <a:txBody>
                    <a:bodyPr/>
                    <a:lstStyle/>
                    <a:p>
                      <a:r>
                        <a:rPr lang="el-GR" dirty="0" smtClean="0"/>
                        <a:t>2</a:t>
                      </a:r>
                      <a:endParaRPr lang="el-GR" dirty="0"/>
                    </a:p>
                  </a:txBody>
                  <a:tcPr/>
                </a:tc>
                <a:tc>
                  <a:txBody>
                    <a:bodyPr/>
                    <a:lstStyle/>
                    <a:p>
                      <a:r>
                        <a:rPr lang="el-GR" dirty="0" smtClean="0"/>
                        <a:t>Το παιδί εκτείνει τα χέρια και το κεφάλι μπροστά για</a:t>
                      </a:r>
                      <a:r>
                        <a:rPr lang="el-GR" baseline="0" dirty="0" smtClean="0"/>
                        <a:t> να ανακτήσει την ισορροπία του και επιστρέφει στην καθιστή θέση.</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εκτείνει τα χέρια και μπροστά  και στο πάτωμα</a:t>
                      </a:r>
                      <a:r>
                        <a:rPr lang="el-GR" baseline="0" dirty="0" smtClean="0"/>
                        <a:t> </a:t>
                      </a:r>
                      <a:r>
                        <a:rPr lang="el-GR" dirty="0" smtClean="0"/>
                        <a:t>για</a:t>
                      </a:r>
                      <a:r>
                        <a:rPr lang="el-GR" baseline="0" dirty="0" smtClean="0"/>
                        <a:t> να ανακτήσει την ισορροπία του και επιστρέφει στην καθιστή θέση.</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δεν εκτείνει</a:t>
                      </a:r>
                      <a:r>
                        <a:rPr lang="el-GR" baseline="0" dirty="0" smtClean="0"/>
                        <a:t> τα χέρια ή το κεφάλι του.</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786" y="142852"/>
            <a:ext cx="7358114" cy="785818"/>
          </a:xfrm>
        </p:spPr>
        <p:txBody>
          <a:bodyPr>
            <a:normAutofit fontScale="90000"/>
          </a:bodyPr>
          <a:lstStyle/>
          <a:p>
            <a:pPr algn="ctr"/>
            <a:r>
              <a:rPr lang="el-GR" sz="3200" dirty="0" smtClean="0">
                <a:solidFill>
                  <a:schemeClr val="accent5">
                    <a:lumMod val="50000"/>
                  </a:schemeClr>
                </a:solidFill>
                <a:latin typeface="Arial" panose="020B0604020202020204" pitchFamily="34" charset="0"/>
                <a:cs typeface="Arial" panose="020B0604020202020204" pitchFamily="34" charset="0"/>
              </a:rPr>
              <a:t>8</a:t>
            </a:r>
            <a:r>
              <a:rPr lang="en-US" sz="3200" dirty="0" smtClean="0">
                <a:solidFill>
                  <a:schemeClr val="accent5">
                    <a:lumMod val="50000"/>
                  </a:schemeClr>
                </a:solidFill>
                <a:latin typeface="Arial" panose="020B0604020202020204" pitchFamily="34" charset="0"/>
                <a:cs typeface="Arial" panose="020B0604020202020204" pitchFamily="34" charset="0"/>
              </a:rPr>
              <a:t>.</a:t>
            </a:r>
            <a:r>
              <a:rPr lang="el-GR"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smtClean="0">
                <a:solidFill>
                  <a:schemeClr val="accent5">
                    <a:lumMod val="50000"/>
                  </a:schemeClr>
                </a:solidFill>
                <a:latin typeface="Arial" panose="020B0604020202020204" pitchFamily="34" charset="0"/>
                <a:cs typeface="Arial" panose="020B0604020202020204" pitchFamily="34" charset="0"/>
              </a:rPr>
              <a:t>Protecting Reaction- Backward</a:t>
            </a:r>
            <a:endParaRPr lang="el-GR" sz="320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142844" y="928670"/>
            <a:ext cx="4038600" cy="4525963"/>
          </a:xfrm>
        </p:spPr>
        <p:txBody>
          <a:bodyPr>
            <a:normAutofit fontScale="85000" lnSpcReduction="20000"/>
          </a:bodyPr>
          <a:lstStyle/>
          <a:p>
            <a:pPr marL="457200" indent="-457200" algn="just"/>
            <a:r>
              <a:rPr lang="el-GR" sz="2400" b="1" dirty="0" smtClean="0">
                <a:latin typeface="Arial" panose="020B0604020202020204" pitchFamily="34" charset="0"/>
                <a:cs typeface="Arial" panose="020B0604020202020204" pitchFamily="34" charset="0"/>
              </a:rPr>
              <a:t>Ηλικία: </a:t>
            </a:r>
            <a:r>
              <a:rPr lang="en-US" sz="2400" dirty="0" smtClean="0">
                <a:latin typeface="Arial" panose="020B0604020202020204" pitchFamily="34" charset="0"/>
                <a:cs typeface="Arial" panose="020B0604020202020204" pitchFamily="34" charset="0"/>
              </a:rPr>
              <a:t>10</a:t>
            </a:r>
            <a:r>
              <a:rPr lang="el-GR" sz="2400" dirty="0" smtClean="0">
                <a:latin typeface="Arial" panose="020B0604020202020204" pitchFamily="34" charset="0"/>
                <a:cs typeface="Arial" panose="020B0604020202020204" pitchFamily="34" charset="0"/>
              </a:rPr>
              <a:t>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Κρατήστε το παιδί σε καθιστή θέση στο πάτωμα. Μπροστά από το παιδί, τοποθετήστε τα χέρια σας στο στήθος του και σπρώξτε απαλά και γρήγορα προς τα πίσω με κλίση τουλάχιστο 45 μοιρών. Παρατηρήστε τις αντιδράσεις του παιδιού να σταματήσει την πτώση. Να είστε προετοιμασμένοι να πιάσετε και να σταματήσετε την πτώση σε περίπτωση μη αντίδρασης από το παιδί.</a:t>
            </a:r>
            <a:endParaRPr lang="el-GR" sz="2400" dirty="0">
              <a:latin typeface="Arial" panose="020B0604020202020204" pitchFamily="34" charset="0"/>
              <a:cs typeface="Arial" panose="020B0604020202020204" pitchFamily="34" charset="0"/>
            </a:endParaRPr>
          </a:p>
        </p:txBody>
      </p:sp>
      <p:pic>
        <p:nvPicPr>
          <p:cNvPr id="6" name="5 - Θέση περιεχομένου" descr="stationary2.jpg"/>
          <p:cNvPicPr>
            <a:picLocks noGrp="1" noChangeAspect="1"/>
          </p:cNvPicPr>
          <p:nvPr>
            <p:ph sz="half" idx="2"/>
          </p:nvPr>
        </p:nvPicPr>
        <p:blipFill>
          <a:blip r:embed="rId1"/>
          <a:srcRect l="60282" t="52087" r="6228" b="35285"/>
          <a:stretch>
            <a:fillRect/>
          </a:stretch>
        </p:blipFill>
        <p:spPr>
          <a:xfrm>
            <a:off x="4286248" y="1571612"/>
            <a:ext cx="4183795" cy="2505460"/>
          </a:xfrm>
        </p:spPr>
      </p:pic>
      <p:graphicFrame>
        <p:nvGraphicFramePr>
          <p:cNvPr id="4" name="3 - Πίνακας"/>
          <p:cNvGraphicFramePr>
            <a:graphicFrameLocks noGrp="1"/>
          </p:cNvGraphicFramePr>
          <p:nvPr/>
        </p:nvGraphicFramePr>
        <p:xfrm>
          <a:off x="518" y="5085184"/>
          <a:ext cx="6875738" cy="1920240"/>
        </p:xfrm>
        <a:graphic>
          <a:graphicData uri="http://schemas.openxmlformats.org/drawingml/2006/table">
            <a:tbl>
              <a:tblPr firstRow="1" bandRow="1">
                <a:tableStyleId>{5C22544A-7EE6-4342-B048-85BDC9FD1C3A}</a:tableStyleId>
              </a:tblPr>
              <a:tblGrid>
                <a:gridCol w="456570"/>
                <a:gridCol w="6419168"/>
              </a:tblGrid>
              <a:tr h="788659">
                <a:tc>
                  <a:txBody>
                    <a:bodyPr/>
                    <a:lstStyle/>
                    <a:p>
                      <a:r>
                        <a:rPr lang="el-GR" dirty="0" smtClean="0"/>
                        <a:t>2</a:t>
                      </a:r>
                      <a:endParaRPr lang="el-GR" dirty="0"/>
                    </a:p>
                  </a:txBody>
                  <a:tcPr/>
                </a:tc>
                <a:tc>
                  <a:txBody>
                    <a:bodyPr/>
                    <a:lstStyle/>
                    <a:p>
                      <a:r>
                        <a:rPr lang="el-GR" dirty="0" smtClean="0"/>
                        <a:t>Το παιδί σταματάει</a:t>
                      </a:r>
                      <a:r>
                        <a:rPr lang="el-GR" baseline="0" dirty="0" smtClean="0"/>
                        <a:t> την πτώση βάζοντας το ένα ή και τα δυο του χέρια πίσω και υποστηρίζει τον εαυτό του με την ανοιχτή παλάμη.</a:t>
                      </a:r>
                      <a:endParaRPr lang="el-GR" dirty="0"/>
                    </a:p>
                  </a:txBody>
                  <a:tcPr/>
                </a:tc>
              </a:tr>
              <a:tr h="552061">
                <a:tc>
                  <a:txBody>
                    <a:bodyPr/>
                    <a:lstStyle/>
                    <a:p>
                      <a:r>
                        <a:rPr lang="el-GR" dirty="0" smtClean="0"/>
                        <a:t>1</a:t>
                      </a:r>
                      <a:endParaRPr lang="el-GR" dirty="0"/>
                    </a:p>
                  </a:txBody>
                  <a:tcPr/>
                </a:tc>
                <a:tc>
                  <a:txBody>
                    <a:bodyPr/>
                    <a:lstStyle/>
                    <a:p>
                      <a:r>
                        <a:rPr lang="el-GR" dirty="0" smtClean="0"/>
                        <a:t>Το παιδί περιστρέφει</a:t>
                      </a:r>
                      <a:r>
                        <a:rPr lang="el-GR" baseline="0" dirty="0" smtClean="0"/>
                        <a:t> τον κορμό προς την μια πλευρά και εκτείνει το χέρι του, αλλά συνεχίζει να πέφτει.</a:t>
                      </a:r>
                      <a:endParaRPr lang="el-GR" dirty="0"/>
                    </a:p>
                  </a:txBody>
                  <a:tcPr/>
                </a:tc>
              </a:tr>
              <a:tr h="315464">
                <a:tc>
                  <a:txBody>
                    <a:bodyPr/>
                    <a:lstStyle/>
                    <a:p>
                      <a:r>
                        <a:rPr lang="el-GR" dirty="0" smtClean="0"/>
                        <a:t>0</a:t>
                      </a:r>
                      <a:endParaRPr lang="el-GR" dirty="0"/>
                    </a:p>
                  </a:txBody>
                  <a:tcPr/>
                </a:tc>
                <a:tc>
                  <a:txBody>
                    <a:bodyPr/>
                    <a:lstStyle/>
                    <a:p>
                      <a:r>
                        <a:rPr lang="el-GR" dirty="0" smtClean="0"/>
                        <a:t>Το παιδί δεν εκτείνει</a:t>
                      </a:r>
                      <a:r>
                        <a:rPr lang="el-GR" baseline="0" dirty="0" smtClean="0"/>
                        <a:t> το χέρι του.</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60648"/>
            <a:ext cx="7239000" cy="698336"/>
          </a:xfrm>
        </p:spPr>
        <p:txBody>
          <a:bodyPr>
            <a:normAutofit/>
          </a:bodyPr>
          <a:lstStyle/>
          <a:p>
            <a:pPr algn="ctr"/>
            <a:r>
              <a:rPr lang="el-GR" sz="3200" b="1" dirty="0" err="1" smtClean="0">
                <a:solidFill>
                  <a:schemeClr val="accent5">
                    <a:lumMod val="50000"/>
                  </a:schemeClr>
                </a:solidFill>
                <a:latin typeface="Arial" panose="020B0604020202020204" pitchFamily="34" charset="0"/>
                <a:cs typeface="Arial" panose="020B0604020202020204" pitchFamily="34" charset="0"/>
              </a:rPr>
              <a:t>Στατικεσ</a:t>
            </a:r>
            <a:r>
              <a:rPr lang="el-GR" sz="3200" b="1" dirty="0" smtClean="0">
                <a:solidFill>
                  <a:schemeClr val="accent5">
                    <a:lumMod val="50000"/>
                  </a:schemeClr>
                </a:solidFill>
                <a:latin typeface="Arial" panose="020B0604020202020204" pitchFamily="34" charset="0"/>
                <a:cs typeface="Arial" panose="020B0604020202020204" pitchFamily="34" charset="0"/>
              </a:rPr>
              <a:t> </a:t>
            </a:r>
            <a:r>
              <a:rPr lang="el-GR" sz="3200" b="1" dirty="0" err="1" smtClean="0">
                <a:solidFill>
                  <a:schemeClr val="accent5">
                    <a:lumMod val="50000"/>
                  </a:schemeClr>
                </a:solidFill>
                <a:latin typeface="Arial" panose="020B0604020202020204" pitchFamily="34" charset="0"/>
                <a:cs typeface="Arial" panose="020B0604020202020204" pitchFamily="34" charset="0"/>
              </a:rPr>
              <a:t>κινησεισ</a:t>
            </a:r>
            <a:endParaRPr lang="el-GR" sz="3200" b="1" dirty="0">
              <a:solidFill>
                <a:schemeClr val="accent5">
                  <a:lumMod val="50000"/>
                </a:schemeClr>
              </a:solidFill>
              <a:latin typeface="Arial" panose="020B0604020202020204" pitchFamily="34" charset="0"/>
              <a:cs typeface="Arial" panose="020B0604020202020204" pitchFamily="34" charset="0"/>
            </a:endParaRPr>
          </a:p>
        </p:txBody>
      </p:sp>
      <p:pic>
        <p:nvPicPr>
          <p:cNvPr id="7" name="6 - Θέση περιεχομένου" descr="Yoga-2.jpg"/>
          <p:cNvPicPr>
            <a:picLocks noGrp="1" noChangeAspect="1"/>
          </p:cNvPicPr>
          <p:nvPr>
            <p:ph idx="1"/>
          </p:nvPr>
        </p:nvPicPr>
        <p:blipFill>
          <a:blip r:embed="rId1" cstate="print"/>
          <a:stretch>
            <a:fillRect/>
          </a:stretch>
        </p:blipFill>
        <p:spPr>
          <a:xfrm>
            <a:off x="1618211" y="1769904"/>
            <a:ext cx="4916978" cy="452628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1538" y="116632"/>
            <a:ext cx="7028854" cy="936104"/>
          </a:xfrm>
        </p:spPr>
        <p:txBody>
          <a:bodyPr>
            <a:noAutofit/>
          </a:bodyPr>
          <a:lstStyle/>
          <a:p>
            <a:br>
              <a:rPr lang="el-GR" sz="3200" dirty="0" smtClean="0">
                <a:solidFill>
                  <a:srgbClr val="FF0000"/>
                </a:solidFill>
                <a:latin typeface="Comic Sans MS" panose="030F0702030302020204" pitchFamily="66" charset="0"/>
              </a:rPr>
            </a:br>
            <a:r>
              <a:rPr lang="el-GR" sz="3200" b="0" dirty="0" smtClean="0">
                <a:solidFill>
                  <a:schemeClr val="accent5">
                    <a:lumMod val="50000"/>
                  </a:schemeClr>
                </a:solidFill>
                <a:latin typeface="Comic Sans MS" panose="030F0702030302020204" pitchFamily="66" charset="0"/>
              </a:rPr>
              <a:t> </a:t>
            </a:r>
            <a:r>
              <a:rPr lang="el-GR" sz="2800" b="0" dirty="0" smtClean="0">
                <a:solidFill>
                  <a:schemeClr val="accent5">
                    <a:lumMod val="50000"/>
                  </a:schemeClr>
                </a:solidFill>
                <a:latin typeface="Arial" panose="020B0604020202020204" pitchFamily="34" charset="0"/>
                <a:cs typeface="Arial" panose="020B0604020202020204" pitchFamily="34" charset="0"/>
              </a:rPr>
              <a:t>22.</a:t>
            </a:r>
            <a:r>
              <a:rPr lang="en-US" sz="2800" b="0" dirty="0" smtClean="0">
                <a:solidFill>
                  <a:schemeClr val="accent5">
                    <a:lumMod val="50000"/>
                  </a:schemeClr>
                </a:solidFill>
                <a:latin typeface="Arial" panose="020B0604020202020204" pitchFamily="34" charset="0"/>
                <a:cs typeface="Arial" panose="020B0604020202020204" pitchFamily="34" charset="0"/>
              </a:rPr>
              <a:t> Standing on Tiptoes</a:t>
            </a:r>
            <a:br>
              <a:rPr lang="el-GR" sz="3200" b="1" dirty="0" smtClean="0">
                <a:solidFill>
                  <a:srgbClr val="FF0000"/>
                </a:solidFill>
                <a:latin typeface="Comic Sans MS" panose="030F0702030302020204" pitchFamily="66" charset="0"/>
              </a:rPr>
            </a:br>
            <a:endParaRPr lang="el-GR" sz="3200" b="1" dirty="0">
              <a:solidFill>
                <a:srgbClr val="FF0000"/>
              </a:solidFill>
              <a:latin typeface="Comic Sans MS" panose="030F0702030302020204" pitchFamily="66" charset="0"/>
            </a:endParaRPr>
          </a:p>
        </p:txBody>
      </p:sp>
      <p:sp>
        <p:nvSpPr>
          <p:cNvPr id="3" name="2 - Θέση περιεχομένου"/>
          <p:cNvSpPr>
            <a:spLocks noGrp="1"/>
          </p:cNvSpPr>
          <p:nvPr>
            <p:ph sz="half" idx="1"/>
          </p:nvPr>
        </p:nvSpPr>
        <p:spPr>
          <a:xfrm>
            <a:off x="142844" y="928670"/>
            <a:ext cx="4357718" cy="4525963"/>
          </a:xfrm>
        </p:spPr>
        <p:txBody>
          <a:bodyPr>
            <a:normAutofit/>
          </a:bodyPr>
          <a:lstStyle/>
          <a:p>
            <a:pPr algn="just"/>
            <a:r>
              <a:rPr lang="el-GR" sz="2000" b="1" dirty="0" smtClean="0">
                <a:latin typeface="Arial" panose="020B0604020202020204" pitchFamily="34" charset="0"/>
                <a:cs typeface="Arial" panose="020B0604020202020204" pitchFamily="34" charset="0"/>
              </a:rPr>
              <a:t>Ηλικία: </a:t>
            </a:r>
            <a:r>
              <a:rPr lang="el-GR" sz="2000" dirty="0" smtClean="0">
                <a:latin typeface="Arial" panose="020B0604020202020204" pitchFamily="34" charset="0"/>
                <a:cs typeface="Arial" panose="020B0604020202020204" pitchFamily="34" charset="0"/>
              </a:rPr>
              <a:t>43-44 μηνών</a:t>
            </a:r>
            <a:endParaRPr lang="el-GR" sz="2000" dirty="0" smtClean="0">
              <a:latin typeface="Arial" panose="020B0604020202020204" pitchFamily="34" charset="0"/>
              <a:cs typeface="Arial" panose="020B0604020202020204" pitchFamily="34" charset="0"/>
            </a:endParaRPr>
          </a:p>
          <a:p>
            <a:pPr algn="just"/>
            <a:r>
              <a:rPr lang="el-GR" sz="2000" dirty="0" smtClean="0">
                <a:latin typeface="Arial" panose="020B0604020202020204" pitchFamily="34" charset="0"/>
                <a:cs typeface="Arial" panose="020B0604020202020204" pitchFamily="34" charset="0"/>
              </a:rPr>
              <a:t>Θέση: όρθια</a:t>
            </a:r>
            <a:endParaRPr lang="el-GR" sz="2000" dirty="0" smtClean="0">
              <a:latin typeface="Arial" panose="020B0604020202020204" pitchFamily="34" charset="0"/>
              <a:cs typeface="Arial" panose="020B0604020202020204" pitchFamily="34" charset="0"/>
            </a:endParaRPr>
          </a:p>
          <a:p>
            <a:pPr algn="just"/>
            <a:r>
              <a:rPr lang="el-GR" sz="2000" b="1" dirty="0" err="1" smtClean="0">
                <a:latin typeface="Arial" panose="020B0604020202020204" pitchFamily="34" charset="0"/>
                <a:cs typeface="Arial" panose="020B0604020202020204" pitchFamily="34" charset="0"/>
              </a:rPr>
              <a:t>Διαδικασία:</a:t>
            </a:r>
            <a:r>
              <a:rPr lang="el-GR" sz="2000" dirty="0" err="1" smtClean="0">
                <a:latin typeface="Arial" panose="020B0604020202020204" pitchFamily="34" charset="0"/>
                <a:cs typeface="Arial" panose="020B0604020202020204" pitchFamily="34" charset="0"/>
              </a:rPr>
              <a:t>Κάντε</a:t>
            </a:r>
            <a:r>
              <a:rPr lang="el-GR" sz="2000" dirty="0" smtClean="0">
                <a:latin typeface="Arial" panose="020B0604020202020204" pitchFamily="34" charset="0"/>
                <a:cs typeface="Arial" panose="020B0604020202020204" pitchFamily="34" charset="0"/>
              </a:rPr>
              <a:t> επίδειξη, να στέκετε στις μύτες των ποδιών με τα χέρια πάνω από το κεφάλι για 3 δευτερόλεπτα. </a:t>
            </a:r>
            <a:endParaRPr lang="el-GR" sz="2000" dirty="0" smtClean="0">
              <a:latin typeface="Arial" panose="020B0604020202020204" pitchFamily="34" charset="0"/>
              <a:cs typeface="Arial" panose="020B0604020202020204" pitchFamily="34" charset="0"/>
            </a:endParaRPr>
          </a:p>
          <a:p>
            <a:pPr algn="just"/>
            <a:r>
              <a:rPr lang="el-GR" sz="2000" b="1" dirty="0" smtClean="0">
                <a:latin typeface="Arial" panose="020B0604020202020204" pitchFamily="34" charset="0"/>
                <a:cs typeface="Arial" panose="020B0604020202020204" pitchFamily="34" charset="0"/>
              </a:rPr>
              <a:t>Οδηγία: </a:t>
            </a:r>
            <a:r>
              <a:rPr lang="el-GR" sz="2000" dirty="0" smtClean="0">
                <a:latin typeface="Arial" panose="020B0604020202020204" pitchFamily="34" charset="0"/>
                <a:cs typeface="Arial" panose="020B0604020202020204" pitchFamily="34" charset="0"/>
              </a:rPr>
              <a:t>«Κράτησε τα χέρια σου πάνω από το κεφάλι σου και στάσου στις μύτες των ποδιών σου όπως έκανα εγώ.»</a:t>
            </a:r>
            <a:endParaRPr lang="el-GR" sz="2000" dirty="0">
              <a:latin typeface="Arial" panose="020B0604020202020204" pitchFamily="34" charset="0"/>
              <a:cs typeface="Arial" panose="020B0604020202020204" pitchFamily="34" charset="0"/>
            </a:endParaRPr>
          </a:p>
        </p:txBody>
      </p:sp>
      <p:pic>
        <p:nvPicPr>
          <p:cNvPr id="6" name="5 - Θέση περιεχομένου" descr="stationery7.jpg"/>
          <p:cNvPicPr>
            <a:picLocks noGrp="1" noChangeAspect="1"/>
          </p:cNvPicPr>
          <p:nvPr>
            <p:ph sz="half" idx="2"/>
          </p:nvPr>
        </p:nvPicPr>
        <p:blipFill>
          <a:blip r:embed="rId1"/>
          <a:srcRect l="55954" t="4140" r="15768" b="80112"/>
          <a:stretch>
            <a:fillRect/>
          </a:stretch>
        </p:blipFill>
        <p:spPr>
          <a:xfrm>
            <a:off x="4841266" y="928670"/>
            <a:ext cx="3292027" cy="2500330"/>
          </a:xfrm>
        </p:spPr>
      </p:pic>
      <p:graphicFrame>
        <p:nvGraphicFramePr>
          <p:cNvPr id="4" name="3 - Πίνακας"/>
          <p:cNvGraphicFramePr>
            <a:graphicFrameLocks noGrp="1"/>
          </p:cNvGraphicFramePr>
          <p:nvPr/>
        </p:nvGraphicFramePr>
        <p:xfrm>
          <a:off x="899592" y="4389120"/>
          <a:ext cx="5124400" cy="2468880"/>
        </p:xfrm>
        <a:graphic>
          <a:graphicData uri="http://schemas.openxmlformats.org/drawingml/2006/table">
            <a:tbl>
              <a:tblPr firstRow="1" bandRow="1">
                <a:tableStyleId>{5C22544A-7EE6-4342-B048-85BDC9FD1C3A}</a:tableStyleId>
              </a:tblPr>
              <a:tblGrid>
                <a:gridCol w="340277"/>
                <a:gridCol w="4784123"/>
              </a:tblGrid>
              <a:tr h="709938">
                <a:tc>
                  <a:txBody>
                    <a:bodyPr/>
                    <a:lstStyle/>
                    <a:p>
                      <a:r>
                        <a:rPr lang="el-GR" dirty="0" smtClean="0"/>
                        <a:t>2</a:t>
                      </a:r>
                      <a:endParaRPr lang="el-GR" dirty="0"/>
                    </a:p>
                  </a:txBody>
                  <a:tcPr/>
                </a:tc>
                <a:tc>
                  <a:txBody>
                    <a:bodyPr/>
                    <a:lstStyle/>
                    <a:p>
                      <a:r>
                        <a:rPr lang="el-GR" dirty="0" smtClean="0"/>
                        <a:t>Το παιδί στέκεται στις μύτες</a:t>
                      </a:r>
                      <a:r>
                        <a:rPr lang="el-GR" baseline="0" dirty="0" smtClean="0"/>
                        <a:t> με τα χέρια πάνω από το κεφάλι και χωρίς να κουνάει τα πόδια του για 3 δευτερόλεπτα.</a:t>
                      </a:r>
                      <a:endParaRPr lang="el-GR" dirty="0"/>
                    </a:p>
                  </a:txBody>
                  <a:tcPr/>
                </a:tc>
              </a:tr>
              <a:tr h="709938">
                <a:tc>
                  <a:txBody>
                    <a:bodyPr/>
                    <a:lstStyle/>
                    <a:p>
                      <a:r>
                        <a:rPr lang="el-GR" dirty="0" smtClean="0"/>
                        <a:t>1</a:t>
                      </a:r>
                      <a:endParaRPr lang="el-GR" dirty="0"/>
                    </a:p>
                  </a:txBody>
                  <a:tcPr/>
                </a:tc>
                <a:tc>
                  <a:txBody>
                    <a:bodyPr/>
                    <a:lstStyle/>
                    <a:p>
                      <a:r>
                        <a:rPr lang="el-GR" dirty="0" smtClean="0"/>
                        <a:t>Το παιδί στέκεται στις μύτες</a:t>
                      </a:r>
                      <a:r>
                        <a:rPr lang="el-GR" baseline="0" dirty="0" smtClean="0"/>
                        <a:t> με τα χέρια πάνω από το κεφάλι και χωρίς να κουνάει τα πόδια του για 1-2 δευτερόλεπτα.</a:t>
                      </a:r>
                      <a:endParaRPr lang="el-GR" dirty="0"/>
                    </a:p>
                  </a:txBody>
                  <a:tcPr/>
                </a:tc>
              </a:tr>
              <a:tr h="496956">
                <a:tc>
                  <a:txBody>
                    <a:bodyPr/>
                    <a:lstStyle/>
                    <a:p>
                      <a:r>
                        <a:rPr lang="el-GR" dirty="0" smtClean="0"/>
                        <a:t>0</a:t>
                      </a:r>
                      <a:endParaRPr lang="el-GR" dirty="0"/>
                    </a:p>
                  </a:txBody>
                  <a:tcPr/>
                </a:tc>
                <a:tc>
                  <a:txBody>
                    <a:bodyPr/>
                    <a:lstStyle/>
                    <a:p>
                      <a:r>
                        <a:rPr lang="el-GR" dirty="0" smtClean="0"/>
                        <a:t>Το παιδί κουνάει τα πόδια του ή οι φτέρνες παραμένουν στο πάτωμα.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24" y="274638"/>
            <a:ext cx="7500990" cy="796908"/>
          </a:xfrm>
        </p:spPr>
        <p:txBody>
          <a:bodyPr>
            <a:noAutofit/>
          </a:bodyPr>
          <a:lstStyle/>
          <a:p>
            <a:br>
              <a:rPr lang="el-GR" sz="2800" dirty="0" smtClean="0">
                <a:solidFill>
                  <a:schemeClr val="accent5">
                    <a:lumMod val="50000"/>
                  </a:schemeClr>
                </a:solidFill>
                <a:latin typeface="Arial" panose="020B0604020202020204" pitchFamily="34" charset="0"/>
                <a:cs typeface="Arial" panose="020B0604020202020204" pitchFamily="34" charset="0"/>
              </a:rPr>
            </a:br>
            <a:r>
              <a:rPr lang="el-GR" sz="2800" dirty="0" smtClean="0">
                <a:solidFill>
                  <a:schemeClr val="accent5">
                    <a:lumMod val="50000"/>
                  </a:schemeClr>
                </a:solidFill>
                <a:latin typeface="Arial" panose="020B0604020202020204" pitchFamily="34" charset="0"/>
                <a:cs typeface="Arial" panose="020B0604020202020204" pitchFamily="34" charset="0"/>
              </a:rPr>
              <a:t> 23.</a:t>
            </a:r>
            <a:r>
              <a:rPr lang="en-US" sz="2800" dirty="0" smtClean="0">
                <a:solidFill>
                  <a:schemeClr val="accent5">
                    <a:lumMod val="50000"/>
                  </a:schemeClr>
                </a:solidFill>
                <a:latin typeface="Arial" panose="020B0604020202020204" pitchFamily="34" charset="0"/>
                <a:cs typeface="Arial" panose="020B0604020202020204" pitchFamily="34" charset="0"/>
              </a:rPr>
              <a:t> </a:t>
            </a:r>
            <a:r>
              <a:rPr lang="en-US" sz="2800" b="1" dirty="0" smtClean="0">
                <a:solidFill>
                  <a:schemeClr val="accent5">
                    <a:lumMod val="50000"/>
                  </a:schemeClr>
                </a:solidFill>
                <a:latin typeface="Arial" panose="020B0604020202020204" pitchFamily="34" charset="0"/>
                <a:cs typeface="Arial" panose="020B0604020202020204" pitchFamily="34" charset="0"/>
              </a:rPr>
              <a:t>Standing on 1 foot</a:t>
            </a:r>
            <a:br>
              <a:rPr lang="el-GR" sz="2800" b="1" dirty="0" smtClean="0">
                <a:solidFill>
                  <a:srgbClr val="FF0000"/>
                </a:solidFill>
                <a:latin typeface="Comic Sans MS" panose="030F0702030302020204" pitchFamily="66" charset="0"/>
              </a:rPr>
            </a:br>
            <a:endParaRPr lang="el-GR" sz="2800" b="1" dirty="0">
              <a:solidFill>
                <a:srgbClr val="FF0000"/>
              </a:solidFill>
              <a:latin typeface="Comic Sans MS" panose="030F0702030302020204" pitchFamily="66" charset="0"/>
            </a:endParaRPr>
          </a:p>
        </p:txBody>
      </p:sp>
      <p:sp>
        <p:nvSpPr>
          <p:cNvPr id="3" name="2 - Θέση περιεχομένου"/>
          <p:cNvSpPr>
            <a:spLocks noGrp="1"/>
          </p:cNvSpPr>
          <p:nvPr>
            <p:ph sz="half" idx="1"/>
          </p:nvPr>
        </p:nvSpPr>
        <p:spPr>
          <a:xfrm>
            <a:off x="285720" y="1071547"/>
            <a:ext cx="4714908" cy="3357585"/>
          </a:xfrm>
        </p:spPr>
        <p:txBody>
          <a:bodyPr>
            <a:normAutofit fontScale="92500" lnSpcReduction="100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45-46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Σταθείτε στο ένα πόδι με το ελεύθερο πόδι λυγισμένο πίσω στο γόνατο και τα χέρια στους γοφούς για 5 δευτερόλεπτα.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«Βάλε τα χέρια στους γοφούς και μείνε στάσιμος στο ένα πόδι, όπως έκανα εγώ.»</a:t>
            </a:r>
            <a:endParaRPr lang="el-GR" sz="2400" dirty="0">
              <a:latin typeface="Arial" panose="020B0604020202020204" pitchFamily="34" charset="0"/>
              <a:cs typeface="Arial" panose="020B0604020202020204" pitchFamily="34" charset="0"/>
            </a:endParaRPr>
          </a:p>
        </p:txBody>
      </p:sp>
      <p:pic>
        <p:nvPicPr>
          <p:cNvPr id="6" name="5 - Θέση περιεχομένου" descr="stationery7.jpg"/>
          <p:cNvPicPr>
            <a:picLocks noGrp="1" noChangeAspect="1"/>
          </p:cNvPicPr>
          <p:nvPr>
            <p:ph sz="half" idx="2"/>
          </p:nvPr>
        </p:nvPicPr>
        <p:blipFill>
          <a:blip r:embed="rId1"/>
          <a:srcRect l="56132" t="21121" r="10258" b="63039"/>
          <a:stretch>
            <a:fillRect/>
          </a:stretch>
        </p:blipFill>
        <p:spPr>
          <a:xfrm>
            <a:off x="5214942" y="928670"/>
            <a:ext cx="2879404" cy="2860370"/>
          </a:xfrm>
        </p:spPr>
      </p:pic>
      <p:graphicFrame>
        <p:nvGraphicFramePr>
          <p:cNvPr id="4" name="3 - Πίνακας"/>
          <p:cNvGraphicFramePr>
            <a:graphicFrameLocks noGrp="1"/>
          </p:cNvGraphicFramePr>
          <p:nvPr/>
        </p:nvGraphicFramePr>
        <p:xfrm>
          <a:off x="0" y="4437112"/>
          <a:ext cx="6357982" cy="2743200"/>
        </p:xfrm>
        <a:graphic>
          <a:graphicData uri="http://schemas.openxmlformats.org/drawingml/2006/table">
            <a:tbl>
              <a:tblPr firstRow="1" bandRow="1">
                <a:tableStyleId>{5C22544A-7EE6-4342-B048-85BDC9FD1C3A}</a:tableStyleId>
              </a:tblPr>
              <a:tblGrid>
                <a:gridCol w="422190"/>
                <a:gridCol w="5935792"/>
              </a:tblGrid>
              <a:tr h="528630">
                <a:tc>
                  <a:txBody>
                    <a:bodyPr/>
                    <a:lstStyle/>
                    <a:p>
                      <a:r>
                        <a:rPr lang="el-GR" dirty="0" smtClean="0"/>
                        <a:t>2</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5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2-4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στέκεται στο 1 πόδι </a:t>
                      </a:r>
                      <a:r>
                        <a:rPr lang="el-GR" baseline="0" dirty="0" smtClean="0"/>
                        <a:t>για λιγότερο από 2 δευτερόλεπτα ή ταλαντεύεται περισσότερο από 20 μοίρες.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14414" y="214290"/>
            <a:ext cx="6072230" cy="868346"/>
          </a:xfrm>
        </p:spPr>
        <p:txBody>
          <a:bodyPr>
            <a:noAutofit/>
          </a:bodyPr>
          <a:lstStyle/>
          <a:p>
            <a:pPr algn="ctr"/>
            <a:br>
              <a:rPr lang="el-GR" sz="3200" dirty="0" smtClean="0">
                <a:latin typeface="Comic Sans MS" panose="030F0702030302020204" pitchFamily="66" charset="0"/>
              </a:rPr>
            </a:br>
            <a:r>
              <a:rPr lang="el-GR" sz="2400" dirty="0" smtClean="0">
                <a:solidFill>
                  <a:schemeClr val="accent5">
                    <a:lumMod val="50000"/>
                  </a:schemeClr>
                </a:solidFill>
                <a:latin typeface="Arial" panose="020B0604020202020204" pitchFamily="34" charset="0"/>
                <a:cs typeface="Arial" panose="020B0604020202020204" pitchFamily="34" charset="0"/>
              </a:rPr>
              <a:t> 24.</a:t>
            </a:r>
            <a:r>
              <a:rPr lang="en-US" sz="2400" dirty="0" smtClean="0">
                <a:solidFill>
                  <a:schemeClr val="accent5">
                    <a:lumMod val="50000"/>
                  </a:schemeClr>
                </a:solidFill>
                <a:latin typeface="Arial" panose="020B0604020202020204" pitchFamily="34" charset="0"/>
                <a:cs typeface="Arial" panose="020B0604020202020204" pitchFamily="34" charset="0"/>
              </a:rPr>
              <a:t> </a:t>
            </a:r>
            <a:r>
              <a:rPr lang="en-US" sz="2400" b="1" dirty="0" smtClean="0">
                <a:solidFill>
                  <a:schemeClr val="accent5">
                    <a:lumMod val="50000"/>
                  </a:schemeClr>
                </a:solidFill>
                <a:latin typeface="Arial" panose="020B0604020202020204" pitchFamily="34" charset="0"/>
                <a:cs typeface="Arial" panose="020B0604020202020204" pitchFamily="34" charset="0"/>
              </a:rPr>
              <a:t>Standing on Tiptoes </a:t>
            </a:r>
            <a:br>
              <a:rPr lang="el-GR" sz="3200" b="1" dirty="0" smtClean="0">
                <a:latin typeface="Comic Sans MS" panose="030F0702030302020204" pitchFamily="66" charset="0"/>
              </a:rPr>
            </a:br>
            <a:endParaRPr lang="el-GR" sz="3200" b="1" dirty="0">
              <a:latin typeface="Comic Sans MS" panose="030F0702030302020204" pitchFamily="66" charset="0"/>
            </a:endParaRPr>
          </a:p>
        </p:txBody>
      </p:sp>
      <p:sp>
        <p:nvSpPr>
          <p:cNvPr id="3" name="2 - Θέση περιεχομένου"/>
          <p:cNvSpPr>
            <a:spLocks noGrp="1"/>
          </p:cNvSpPr>
          <p:nvPr>
            <p:ph sz="half" idx="1"/>
          </p:nvPr>
        </p:nvSpPr>
        <p:spPr>
          <a:xfrm>
            <a:off x="285720" y="1000108"/>
            <a:ext cx="4714908" cy="3857652"/>
          </a:xfrm>
        </p:spPr>
        <p:txBody>
          <a:bodyPr>
            <a:normAutofit/>
          </a:bodyPr>
          <a:lstStyle/>
          <a:p>
            <a:pPr algn="just"/>
            <a:r>
              <a:rPr lang="el-GR" sz="1800" b="1" dirty="0" smtClean="0">
                <a:latin typeface="Arial" panose="020B0604020202020204" pitchFamily="34" charset="0"/>
                <a:cs typeface="Arial" panose="020B0604020202020204" pitchFamily="34" charset="0"/>
              </a:rPr>
              <a:t>Ηλικία:</a:t>
            </a:r>
            <a:r>
              <a:rPr lang="el-GR" sz="1800" dirty="0" smtClean="0">
                <a:latin typeface="Arial" panose="020B0604020202020204" pitchFamily="34" charset="0"/>
                <a:cs typeface="Arial" panose="020B0604020202020204" pitchFamily="34" charset="0"/>
              </a:rPr>
              <a:t> 51-52 μηνών</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Θέση:</a:t>
            </a:r>
            <a:r>
              <a:rPr lang="el-GR" sz="1800" dirty="0" smtClean="0">
                <a:latin typeface="Arial" panose="020B0604020202020204" pitchFamily="34" charset="0"/>
                <a:cs typeface="Arial" panose="020B0604020202020204" pitchFamily="34" charset="0"/>
              </a:rPr>
              <a:t> όρθια</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Διαδικασία</a:t>
            </a:r>
            <a:r>
              <a:rPr lang="el-GR" sz="1800" dirty="0" smtClean="0">
                <a:latin typeface="Arial" panose="020B0604020202020204" pitchFamily="34" charset="0"/>
                <a:cs typeface="Arial" panose="020B0604020202020204" pitchFamily="34" charset="0"/>
              </a:rPr>
              <a:t>: Κάντε επίδειξη, να στέκετε στις μύτες των ποδιών με τα χέρια πάνω από το κεφάλι για 8 δευτερόλεπτα</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Οδηγία:</a:t>
            </a:r>
            <a:r>
              <a:rPr lang="el-GR" sz="1800" dirty="0" smtClean="0">
                <a:latin typeface="Arial" panose="020B0604020202020204" pitchFamily="34" charset="0"/>
                <a:cs typeface="Arial" panose="020B0604020202020204" pitchFamily="34" charset="0"/>
              </a:rPr>
              <a:t> «Κράτησε τα χέρια σου πάνω από το κεφάλι σου και στάσου στις μύτες των ποδιών σου όπως έκανα εγώ, για όσο περισσότερο μπορείς.»</a:t>
            </a:r>
            <a:endParaRPr lang="el-GR" sz="1800" dirty="0">
              <a:latin typeface="Arial" panose="020B0604020202020204" pitchFamily="34" charset="0"/>
              <a:cs typeface="Arial" panose="020B0604020202020204" pitchFamily="34" charset="0"/>
            </a:endParaRPr>
          </a:p>
        </p:txBody>
      </p:sp>
      <p:pic>
        <p:nvPicPr>
          <p:cNvPr id="6" name="5 - Θέση περιεχομένου" descr="stationery7.jpg"/>
          <p:cNvPicPr>
            <a:picLocks noGrp="1" noChangeAspect="1"/>
          </p:cNvPicPr>
          <p:nvPr>
            <p:ph sz="half" idx="2"/>
          </p:nvPr>
        </p:nvPicPr>
        <p:blipFill>
          <a:blip r:embed="rId1"/>
          <a:srcRect l="57202" t="38828" r="15094" b="46966"/>
          <a:stretch>
            <a:fillRect/>
          </a:stretch>
        </p:blipFill>
        <p:spPr>
          <a:xfrm>
            <a:off x="5076056" y="1052736"/>
            <a:ext cx="3544677" cy="2575220"/>
          </a:xfrm>
        </p:spPr>
      </p:pic>
      <p:graphicFrame>
        <p:nvGraphicFramePr>
          <p:cNvPr id="4" name="3 - Πίνακας"/>
          <p:cNvGraphicFramePr>
            <a:graphicFrameLocks noGrp="1"/>
          </p:cNvGraphicFramePr>
          <p:nvPr/>
        </p:nvGraphicFramePr>
        <p:xfrm>
          <a:off x="179512" y="3933056"/>
          <a:ext cx="7143768" cy="2743200"/>
        </p:xfrm>
        <a:graphic>
          <a:graphicData uri="http://schemas.openxmlformats.org/drawingml/2006/table">
            <a:tbl>
              <a:tblPr firstRow="1" bandRow="1">
                <a:tableStyleId>{5C22544A-7EE6-4342-B048-85BDC9FD1C3A}</a:tableStyleId>
              </a:tblPr>
              <a:tblGrid>
                <a:gridCol w="474369"/>
                <a:gridCol w="6669399"/>
              </a:tblGrid>
              <a:tr h="1021563">
                <a:tc>
                  <a:txBody>
                    <a:bodyPr/>
                    <a:lstStyle/>
                    <a:p>
                      <a:r>
                        <a:rPr lang="el-GR" dirty="0" smtClean="0"/>
                        <a:t>2</a:t>
                      </a:r>
                      <a:endParaRPr lang="el-GR" dirty="0"/>
                    </a:p>
                  </a:txBody>
                  <a:tcPr/>
                </a:tc>
                <a:tc>
                  <a:txBody>
                    <a:bodyPr/>
                    <a:lstStyle/>
                    <a:p>
                      <a:r>
                        <a:rPr lang="el-GR" dirty="0" smtClean="0"/>
                        <a:t>Το παιδί στέκεται στις μύτες</a:t>
                      </a:r>
                      <a:r>
                        <a:rPr lang="el-GR" baseline="0" dirty="0" smtClean="0"/>
                        <a:t> με τα χέρια πάνω από το κεφάλι , χωρίς να κουνάει τα πόδια του και χωρίς να ταλαντεύεται περισσότερο από 20 μοίρες</a:t>
                      </a:r>
                      <a:r>
                        <a:rPr lang="en-US" baseline="0" dirty="0" smtClean="0"/>
                        <a:t> </a:t>
                      </a:r>
                      <a:r>
                        <a:rPr lang="el-GR" baseline="0" dirty="0" smtClean="0"/>
                        <a:t>για 8 δευτερόλεπτα.</a:t>
                      </a:r>
                      <a:endParaRPr lang="el-GR" dirty="0"/>
                    </a:p>
                  </a:txBody>
                  <a:tcPr/>
                </a:tc>
              </a:tr>
              <a:tr h="785818">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Το παιδί στέκεται στις μύτες</a:t>
                      </a:r>
                      <a:r>
                        <a:rPr lang="el-GR" baseline="0" dirty="0" smtClean="0"/>
                        <a:t> με τα χέρια πάνω από το κεφάλι και χωρίς να κουνάει τα πόδια του και χωρίς να ταλαντεύεται περισσότερο από 20 μοίρες</a:t>
                      </a:r>
                      <a:r>
                        <a:rPr lang="en-US" baseline="0" dirty="0" smtClean="0"/>
                        <a:t> </a:t>
                      </a:r>
                      <a:r>
                        <a:rPr lang="el-GR" baseline="0" dirty="0" smtClean="0"/>
                        <a:t>για 5-7 δευτερόλεπτα.</a:t>
                      </a:r>
                      <a:endParaRPr lang="el-GR" dirty="0" smtClean="0"/>
                    </a:p>
                  </a:txBody>
                  <a:tcPr/>
                </a:tc>
              </a:tr>
              <a:tr h="550073">
                <a:tc>
                  <a:txBody>
                    <a:bodyPr/>
                    <a:lstStyle/>
                    <a:p>
                      <a:r>
                        <a:rPr lang="el-GR" dirty="0" smtClean="0"/>
                        <a:t>0</a:t>
                      </a:r>
                      <a:endParaRPr lang="el-GR" dirty="0"/>
                    </a:p>
                  </a:txBody>
                  <a:tcPr/>
                </a:tc>
                <a:tc>
                  <a:txBody>
                    <a:bodyPr/>
                    <a:lstStyle/>
                    <a:p>
                      <a:r>
                        <a:rPr lang="el-GR" dirty="0" smtClean="0"/>
                        <a:t>Το παιδί στέκεται στις μύτες</a:t>
                      </a:r>
                      <a:r>
                        <a:rPr lang="el-GR" baseline="0" dirty="0" smtClean="0"/>
                        <a:t> για λιγότερο από 2 δευτερόλεπτα ή ταλαντεύεται περισσότερο από 20 μοίρες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142852"/>
            <a:ext cx="6215106" cy="785818"/>
          </a:xfrm>
        </p:spPr>
        <p:txBody>
          <a:bodyPr>
            <a:noAutofit/>
          </a:bodyPr>
          <a:lstStyle/>
          <a:p>
            <a:br>
              <a:rPr lang="el-GR" sz="3200" dirty="0" smtClean="0">
                <a:solidFill>
                  <a:schemeClr val="accent5">
                    <a:lumMod val="50000"/>
                  </a:schemeClr>
                </a:solidFill>
                <a:latin typeface="Arial" panose="020B0604020202020204" pitchFamily="34" charset="0"/>
                <a:cs typeface="Arial" panose="020B0604020202020204" pitchFamily="34" charset="0"/>
              </a:rPr>
            </a:br>
            <a:r>
              <a:rPr lang="el-GR" sz="3200" dirty="0" smtClean="0">
                <a:solidFill>
                  <a:schemeClr val="accent5">
                    <a:lumMod val="50000"/>
                  </a:schemeClr>
                </a:solidFill>
                <a:latin typeface="Arial" panose="020B0604020202020204" pitchFamily="34" charset="0"/>
                <a:cs typeface="Arial" panose="020B0604020202020204" pitchFamily="34" charset="0"/>
              </a:rPr>
              <a:t> 25.</a:t>
            </a:r>
            <a:r>
              <a:rPr lang="en-US" sz="3200" dirty="0" smtClean="0">
                <a:solidFill>
                  <a:schemeClr val="accent5">
                    <a:lumMod val="50000"/>
                  </a:schemeClr>
                </a:solidFill>
                <a:latin typeface="Arial" panose="020B0604020202020204" pitchFamily="34" charset="0"/>
                <a:cs typeface="Arial" panose="020B0604020202020204" pitchFamily="34" charset="0"/>
              </a:rPr>
              <a:t> </a:t>
            </a:r>
            <a:r>
              <a:rPr lang="en-US" sz="3200" b="1" dirty="0" smtClean="0">
                <a:solidFill>
                  <a:schemeClr val="accent5">
                    <a:lumMod val="50000"/>
                  </a:schemeClr>
                </a:solidFill>
                <a:latin typeface="Arial" panose="020B0604020202020204" pitchFamily="34" charset="0"/>
                <a:cs typeface="Arial" panose="020B0604020202020204" pitchFamily="34" charset="0"/>
              </a:rPr>
              <a:t>Standing on 1 foot</a:t>
            </a:r>
            <a:endParaRPr lang="el-GR" sz="3200" b="1"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0" y="1071546"/>
            <a:ext cx="4000528" cy="3214710"/>
          </a:xfrm>
        </p:spPr>
        <p:txBody>
          <a:bodyPr>
            <a:noAutofit/>
          </a:bodyPr>
          <a:lstStyle/>
          <a:p>
            <a:pPr algn="just"/>
            <a:r>
              <a:rPr lang="el-GR" sz="2400" b="1" dirty="0" smtClean="0">
                <a:latin typeface="Arial" panose="020B0604020202020204" pitchFamily="34" charset="0"/>
                <a:cs typeface="Arial" panose="020B0604020202020204" pitchFamily="34" charset="0"/>
              </a:rPr>
              <a:t>Ηλικία:</a:t>
            </a:r>
            <a:r>
              <a:rPr lang="el-GR" sz="2400" dirty="0" smtClean="0">
                <a:latin typeface="Arial" panose="020B0604020202020204" pitchFamily="34" charset="0"/>
                <a:cs typeface="Arial" panose="020B0604020202020204" pitchFamily="34" charset="0"/>
              </a:rPr>
              <a:t> 53-54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a:t>
            </a:r>
            <a:r>
              <a:rPr lang="el-GR" sz="2400" dirty="0" smtClean="0">
                <a:latin typeface="Arial" panose="020B0604020202020204" pitchFamily="34" charset="0"/>
                <a:cs typeface="Arial" panose="020B0604020202020204" pitchFamily="34" charset="0"/>
              </a:rPr>
              <a:t>: 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a:t>
            </a:r>
            <a:r>
              <a:rPr lang="el-GR" sz="2400" dirty="0" smtClean="0">
                <a:latin typeface="Arial" panose="020B0604020202020204" pitchFamily="34" charset="0"/>
                <a:cs typeface="Arial" panose="020B0604020202020204" pitchFamily="34" charset="0"/>
              </a:rPr>
              <a:t>: Στάσιμος στο ένα πόδι 10 δευτερόλεπτα και μετά για άλλα 10 δευτερόλεπτα στο άλλο πόδι.</a:t>
            </a:r>
            <a:endParaRPr lang="el-GR" sz="2400" dirty="0" smtClean="0">
              <a:latin typeface="Arial" panose="020B0604020202020204" pitchFamily="34" charset="0"/>
              <a:cs typeface="Arial" panose="020B0604020202020204" pitchFamily="34" charset="0"/>
            </a:endParaRPr>
          </a:p>
          <a:p>
            <a:pPr algn="just"/>
            <a:r>
              <a:rPr lang="el-GR" sz="2400" dirty="0" smtClean="0">
                <a:latin typeface="Arial" panose="020B0604020202020204" pitchFamily="34" charset="0"/>
                <a:cs typeface="Arial" panose="020B0604020202020204" pitchFamily="34" charset="0"/>
              </a:rPr>
              <a:t>Οδηγία: «Βάλε τα χέρια στους γοφούς και μείνε στάσιμος στο ένα πόδι, όπως έκανα εγώ.»</a:t>
            </a:r>
            <a:endParaRPr lang="el-GR" sz="2400" dirty="0">
              <a:latin typeface="Arial" panose="020B0604020202020204" pitchFamily="34" charset="0"/>
              <a:cs typeface="Arial" panose="020B0604020202020204" pitchFamily="34" charset="0"/>
            </a:endParaRPr>
          </a:p>
        </p:txBody>
      </p:sp>
      <p:pic>
        <p:nvPicPr>
          <p:cNvPr id="8" name="7 - Θέση περιεχομένου" descr="stationery7.jpg"/>
          <p:cNvPicPr>
            <a:picLocks noGrp="1" noChangeAspect="1"/>
          </p:cNvPicPr>
          <p:nvPr>
            <p:ph sz="half" idx="2"/>
          </p:nvPr>
        </p:nvPicPr>
        <p:blipFill>
          <a:blip r:embed="rId1"/>
          <a:srcRect l="55817" t="55244" r="15158" b="25815"/>
          <a:stretch>
            <a:fillRect/>
          </a:stretch>
        </p:blipFill>
        <p:spPr>
          <a:xfrm>
            <a:off x="4071934" y="1071546"/>
            <a:ext cx="3357586" cy="2919401"/>
          </a:xfrm>
        </p:spPr>
      </p:pic>
      <p:graphicFrame>
        <p:nvGraphicFramePr>
          <p:cNvPr id="4" name="3 - Πίνακας"/>
          <p:cNvGraphicFramePr>
            <a:graphicFrameLocks noGrp="1"/>
          </p:cNvGraphicFramePr>
          <p:nvPr/>
        </p:nvGraphicFramePr>
        <p:xfrm>
          <a:off x="2214546" y="4143380"/>
          <a:ext cx="6929454" cy="3017520"/>
        </p:xfrm>
        <a:graphic>
          <a:graphicData uri="http://schemas.openxmlformats.org/drawingml/2006/table">
            <a:tbl>
              <a:tblPr firstRow="1" bandRow="1">
                <a:tableStyleId>{5C22544A-7EE6-4342-B048-85BDC9FD1C3A}</a:tableStyleId>
              </a:tblPr>
              <a:tblGrid>
                <a:gridCol w="460138"/>
                <a:gridCol w="6469316"/>
              </a:tblGrid>
              <a:tr h="528630">
                <a:tc>
                  <a:txBody>
                    <a:bodyPr/>
                    <a:lstStyle/>
                    <a:p>
                      <a:r>
                        <a:rPr lang="el-GR" dirty="0" smtClean="0"/>
                        <a:t>2</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6 δευτερόλεπτα. Και έπειτα στο άλλο πόδι για άλλα 6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1-5 δευτερόλεπτα. Και έπειτα στο άλλο πόδι.</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στέκεται  μόνο στο 1 πόδι(δεν αλλάζει πόδι)</a:t>
                      </a:r>
                      <a:r>
                        <a:rPr lang="el-GR" baseline="0" dirty="0" smtClean="0"/>
                        <a:t>  ή ταλαντεύεται περισσότερο από 20 μοίρες.</a:t>
                      </a:r>
                      <a:endParaRPr lang="el-GR" dirty="0"/>
                    </a:p>
                  </a:txBody>
                  <a:tcPr/>
                </a:tc>
              </a:tr>
            </a:tbl>
          </a:graphicData>
        </a:graphic>
      </p:graphicFrame>
      <p:sp>
        <p:nvSpPr>
          <p:cNvPr id="5" name="4 - TextBox"/>
          <p:cNvSpPr txBox="1"/>
          <p:nvPr/>
        </p:nvSpPr>
        <p:spPr>
          <a:xfrm>
            <a:off x="6715108" y="214290"/>
            <a:ext cx="2428892"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l-GR" sz="1600" dirty="0" smtClean="0"/>
              <a:t>   Ο εξεταστής μπορεί να μετράει </a:t>
            </a:r>
            <a:r>
              <a:rPr lang="el-GR" sz="1600" dirty="0" smtClean="0"/>
              <a:t>δυνατά για </a:t>
            </a:r>
            <a:r>
              <a:rPr lang="el-GR" sz="1600" dirty="0" smtClean="0"/>
              <a:t>να ενθαρρύνει το παιδί και να κρατήσει την ισορροπία του παραπάνω.</a:t>
            </a:r>
            <a:endParaRPr lang="el-GR" sz="1600" dirty="0"/>
          </a:p>
        </p:txBody>
      </p:sp>
      <p:sp>
        <p:nvSpPr>
          <p:cNvPr id="6" name="5 - Αστέρι 7 ακτινών"/>
          <p:cNvSpPr/>
          <p:nvPr/>
        </p:nvSpPr>
        <p:spPr>
          <a:xfrm>
            <a:off x="6715140" y="142852"/>
            <a:ext cx="214314" cy="21431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bg/>
                                          </p:spTgt>
                                        </p:tgtEl>
                                        <p:attrNameLst>
                                          <p:attrName>style.visibility</p:attrName>
                                        </p:attrNameLst>
                                      </p:cBhvr>
                                      <p:to>
                                        <p:strVal val="visible"/>
                                      </p:to>
                                    </p:set>
                                    <p:animEffect transition="in" filter="fade">
                                      <p:cBhvr>
                                        <p:cTn id="37" dur="2000"/>
                                        <p:tgtEl>
                                          <p:spTgt spid="5">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20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219"/>
            <a:ext cx="8501122" cy="597154"/>
          </a:xfrm>
        </p:spPr>
        <p:txBody>
          <a:bodyPr>
            <a:normAutofit fontScale="90000"/>
          </a:bodyPr>
          <a:lstStyle/>
          <a:p>
            <a:r>
              <a:rPr lang="el-GR" sz="2800" dirty="0" err="1" smtClean="0">
                <a:solidFill>
                  <a:schemeClr val="accent5">
                    <a:lumMod val="50000"/>
                  </a:schemeClr>
                </a:solidFill>
                <a:latin typeface="Arial" panose="020B0604020202020204" pitchFamily="34" charset="0"/>
                <a:cs typeface="Arial" panose="020B0604020202020204" pitchFamily="34" charset="0"/>
              </a:rPr>
              <a:t>ΕργαλεΙΑ</a:t>
            </a:r>
            <a:r>
              <a:rPr lang="el-GR" sz="2800" dirty="0" smtClean="0">
                <a:solidFill>
                  <a:schemeClr val="accent5">
                    <a:lumMod val="50000"/>
                  </a:schemeClr>
                </a:solidFill>
                <a:latin typeface="Arial" panose="020B0604020202020204" pitchFamily="34" charset="0"/>
                <a:cs typeface="Arial" panose="020B0604020202020204" pitchFamily="34" charset="0"/>
              </a:rPr>
              <a:t> </a:t>
            </a:r>
            <a:r>
              <a:rPr lang="el-GR" sz="2800" dirty="0" err="1" smtClean="0">
                <a:solidFill>
                  <a:schemeClr val="accent5">
                    <a:lumMod val="50000"/>
                  </a:schemeClr>
                </a:solidFill>
                <a:latin typeface="Arial" panose="020B0604020202020204" pitchFamily="34" charset="0"/>
                <a:cs typeface="Arial" panose="020B0604020202020204" pitchFamily="34" charset="0"/>
              </a:rPr>
              <a:t>αξιολΟΓΗΣΗΣ</a:t>
            </a:r>
            <a:r>
              <a:rPr lang="el-GR" sz="2800" dirty="0" smtClean="0">
                <a:solidFill>
                  <a:schemeClr val="accent5">
                    <a:lumMod val="50000"/>
                  </a:schemeClr>
                </a:solidFill>
                <a:latin typeface="Arial" panose="020B0604020202020204" pitchFamily="34" charset="0"/>
                <a:cs typeface="Arial" panose="020B0604020202020204" pitchFamily="34" charset="0"/>
              </a:rPr>
              <a:t> </a:t>
            </a:r>
            <a:r>
              <a:rPr lang="el-GR" sz="2800" dirty="0" err="1" smtClean="0">
                <a:solidFill>
                  <a:schemeClr val="accent5">
                    <a:lumMod val="50000"/>
                  </a:schemeClr>
                </a:solidFill>
                <a:latin typeface="Arial" panose="020B0604020202020204" pitchFamily="34" charset="0"/>
                <a:cs typeface="Arial" panose="020B0604020202020204" pitchFamily="34" charset="0"/>
              </a:rPr>
              <a:t>κινητικΗΣ</a:t>
            </a:r>
            <a:r>
              <a:rPr lang="el-GR" sz="2800" dirty="0" smtClean="0">
                <a:solidFill>
                  <a:schemeClr val="accent5">
                    <a:lumMod val="50000"/>
                  </a:schemeClr>
                </a:solidFill>
                <a:latin typeface="Arial" panose="020B0604020202020204" pitchFamily="34" charset="0"/>
                <a:cs typeface="Arial" panose="020B0604020202020204" pitchFamily="34" charset="0"/>
              </a:rPr>
              <a:t> </a:t>
            </a:r>
            <a:r>
              <a:rPr lang="el-GR" sz="2800" dirty="0" err="1" smtClean="0">
                <a:solidFill>
                  <a:schemeClr val="accent5">
                    <a:lumMod val="50000"/>
                  </a:schemeClr>
                </a:solidFill>
                <a:latin typeface="Arial" panose="020B0604020202020204" pitchFamily="34" charset="0"/>
                <a:cs typeface="Arial" panose="020B0604020202020204" pitchFamily="34" charset="0"/>
              </a:rPr>
              <a:t>ανΑΠΤΥΞΗΣ</a:t>
            </a:r>
            <a:endParaRPr lang="el-GR" sz="2800" dirty="0">
              <a:solidFill>
                <a:schemeClr val="accent5">
                  <a:lumMod val="50000"/>
                </a:schemeClr>
              </a:solidFill>
              <a:latin typeface="Arial" panose="020B0604020202020204" pitchFamily="34" charset="0"/>
              <a:cs typeface="Arial" panose="020B0604020202020204" pitchFamily="34" charset="0"/>
            </a:endParaRPr>
          </a:p>
        </p:txBody>
      </p:sp>
      <p:graphicFrame>
        <p:nvGraphicFramePr>
          <p:cNvPr id="6" name="5 - Θέση περιεχομένου"/>
          <p:cNvGraphicFramePr>
            <a:graphicFrameLocks noGrp="1"/>
          </p:cNvGraphicFramePr>
          <p:nvPr>
            <p:ph idx="1"/>
          </p:nvPr>
        </p:nvGraphicFramePr>
        <p:xfrm>
          <a:off x="357156" y="764705"/>
          <a:ext cx="7743237" cy="6079349"/>
        </p:xfrm>
        <a:graphic>
          <a:graphicData uri="http://schemas.openxmlformats.org/drawingml/2006/table">
            <a:tbl>
              <a:tblPr firstRow="1" bandRow="1">
                <a:tableStyleId>{5C22544A-7EE6-4342-B048-85BDC9FD1C3A}</a:tableStyleId>
              </a:tblPr>
              <a:tblGrid>
                <a:gridCol w="1339923"/>
                <a:gridCol w="1339923"/>
                <a:gridCol w="1339923"/>
                <a:gridCol w="1339923"/>
                <a:gridCol w="1339923"/>
                <a:gridCol w="1043622"/>
              </a:tblGrid>
              <a:tr h="821994">
                <a:tc>
                  <a:txBody>
                    <a:bodyPr/>
                    <a:lstStyle/>
                    <a:p>
                      <a:pPr algn="ctr">
                        <a:lnSpc>
                          <a:spcPct val="115000"/>
                        </a:lnSpc>
                        <a:spcAft>
                          <a:spcPts val="0"/>
                        </a:spcAft>
                      </a:pPr>
                      <a:r>
                        <a:rPr lang="en-US" sz="1600" b="1" dirty="0">
                          <a:latin typeface="Times New Roman" panose="02020603050405020304"/>
                          <a:ea typeface="Calibri" panose="020F0502020204030204"/>
                          <a:cs typeface="Times New Roman" panose="02020603050405020304"/>
                        </a:rPr>
                        <a:t>TEST</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Συγγραφείς</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Σκοπός</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Ηλικία</a:t>
                      </a:r>
                      <a:endParaRPr lang="el-GR" sz="1600">
                        <a:latin typeface="Calibri" panose="020F0502020204030204"/>
                        <a:ea typeface="Calibri" panose="020F0502020204030204"/>
                        <a:cs typeface="Times New Roman" panose="02020603050405020304"/>
                      </a:endParaRPr>
                    </a:p>
                    <a:p>
                      <a:pPr algn="ctr">
                        <a:lnSpc>
                          <a:spcPct val="115000"/>
                        </a:lnSpc>
                        <a:spcAft>
                          <a:spcPts val="0"/>
                        </a:spcAft>
                      </a:pPr>
                      <a:r>
                        <a:rPr lang="el-GR" sz="1600" b="1">
                          <a:latin typeface="Times New Roman" panose="02020603050405020304"/>
                          <a:ea typeface="Calibri" panose="020F0502020204030204"/>
                          <a:cs typeface="Times New Roman" panose="02020603050405020304"/>
                        </a:rPr>
                        <a:t>(χρ</a:t>
                      </a:r>
                      <a:r>
                        <a:rPr lang="en-US" sz="1600" b="1">
                          <a:latin typeface="Times New Roman" panose="02020603050405020304"/>
                          <a:ea typeface="Calibri" panose="020F0502020204030204"/>
                          <a:cs typeface="Times New Roman" panose="02020603050405020304"/>
                        </a:rPr>
                        <a:t>:</a:t>
                      </a:r>
                      <a:r>
                        <a:rPr lang="el-GR" sz="1600" b="1">
                          <a:latin typeface="Times New Roman" panose="02020603050405020304"/>
                          <a:ea typeface="Calibri" panose="020F0502020204030204"/>
                          <a:cs typeface="Times New Roman" panose="02020603050405020304"/>
                        </a:rPr>
                        <a:t>μην.</a:t>
                      </a:r>
                      <a:r>
                        <a:rPr lang="en-US" sz="1600" b="1">
                          <a:latin typeface="Times New Roman" panose="02020603050405020304"/>
                          <a:ea typeface="Calibri" panose="020F0502020204030204"/>
                          <a:cs typeface="Times New Roman" panose="02020603050405020304"/>
                        </a:rPr>
                        <a:t>)</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Χρόνος δοκιμασίας</a:t>
                      </a:r>
                      <a:r>
                        <a:rPr lang="en-US" sz="1600" b="1">
                          <a:latin typeface="Times New Roman" panose="02020603050405020304"/>
                          <a:ea typeface="Calibri" panose="020F0502020204030204"/>
                          <a:cs typeface="Times New Roman" panose="02020603050405020304"/>
                        </a:rPr>
                        <a:t> (</a:t>
                      </a:r>
                      <a:r>
                        <a:rPr lang="el-GR" sz="1600" b="1">
                          <a:latin typeface="Times New Roman" panose="02020603050405020304"/>
                          <a:ea typeface="Calibri" panose="020F0502020204030204"/>
                          <a:cs typeface="Times New Roman" panose="02020603050405020304"/>
                        </a:rPr>
                        <a:t>λεπτά</a:t>
                      </a:r>
                      <a:r>
                        <a:rPr lang="en-US" sz="1600" b="1">
                          <a:latin typeface="Times New Roman" panose="02020603050405020304"/>
                          <a:ea typeface="Calibri" panose="020F0502020204030204"/>
                          <a:cs typeface="Times New Roman" panose="02020603050405020304"/>
                        </a:rPr>
                        <a:t>)</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Αριθμός αντικειμένων</a:t>
                      </a:r>
                      <a:endParaRPr lang="el-GR" sz="1600">
                        <a:latin typeface="Calibri" panose="020F0502020204030204"/>
                        <a:ea typeface="Calibri" panose="020F0502020204030204"/>
                        <a:cs typeface="Times New Roman" panose="02020603050405020304"/>
                      </a:endParaRPr>
                    </a:p>
                  </a:txBody>
                  <a:tcPr marL="68580" marR="68580" marT="0" marB="0" anchor="ctr"/>
                </a:tc>
              </a:tr>
              <a:tr h="1369991">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MOT 4-6</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Zimmer and Volkamer</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Κινητική ανάπτυξη στην προσχολική ηλικία</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4:0-6:11</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15-20</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18</a:t>
                      </a:r>
                      <a:endParaRPr lang="el-GR" sz="1600">
                        <a:latin typeface="Calibri" panose="020F0502020204030204"/>
                        <a:ea typeface="Calibri" panose="020F0502020204030204"/>
                        <a:cs typeface="Times New Roman" panose="02020603050405020304"/>
                      </a:endParaRPr>
                    </a:p>
                  </a:txBody>
                  <a:tcPr marL="68580" marR="68580" marT="0" marB="0"/>
                </a:tc>
              </a:tr>
              <a:tr h="2191985">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ABC Movement</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Henderson, S.E. and </a:t>
                      </a:r>
                      <a:r>
                        <a:rPr lang="en-US" sz="1600" dirty="0" err="1">
                          <a:latin typeface="Times New Roman" panose="02020603050405020304"/>
                          <a:ea typeface="Calibri" panose="020F0502020204030204"/>
                          <a:cs typeface="Times New Roman" panose="02020603050405020304"/>
                        </a:rPr>
                        <a:t>Sugden</a:t>
                      </a:r>
                      <a:r>
                        <a:rPr lang="en-US" sz="1600" dirty="0">
                          <a:latin typeface="Times New Roman" panose="02020603050405020304"/>
                          <a:ea typeface="Calibri" panose="020F0502020204030204"/>
                          <a:cs typeface="Times New Roman" panose="02020603050405020304"/>
                        </a:rPr>
                        <a:t>, D.A.</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Προσδιορισμός  και περιγραφή κινητικών προβλημάτων της καθημερινότητας</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4:00-12:0</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20-30</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32: </a:t>
                      </a:r>
                      <a:endParaRPr lang="el-GR" sz="1600">
                        <a:latin typeface="Calibri" panose="020F0502020204030204"/>
                        <a:ea typeface="Calibri" panose="020F0502020204030204"/>
                        <a:cs typeface="Times New Roman" panose="02020603050405020304"/>
                      </a:endParaRPr>
                    </a:p>
                  </a:txBody>
                  <a:tcPr marL="68580" marR="68580" marT="0" marB="0"/>
                </a:tc>
              </a:tr>
              <a:tr h="1592693">
                <a:tc>
                  <a:txBody>
                    <a:bodyPr/>
                    <a:lstStyle/>
                    <a:p>
                      <a:pPr>
                        <a:lnSpc>
                          <a:spcPct val="115000"/>
                        </a:lnSpc>
                        <a:spcAft>
                          <a:spcPts val="0"/>
                        </a:spcAft>
                      </a:pPr>
                      <a:r>
                        <a:rPr lang="el-GR" sz="1600" b="1" dirty="0">
                          <a:latin typeface="Times New Roman" panose="02020603050405020304"/>
                          <a:ea typeface="Calibri" panose="020F0502020204030204"/>
                          <a:cs typeface="Times New Roman" panose="02020603050405020304"/>
                        </a:rPr>
                        <a:t>PDMS 2</a:t>
                      </a:r>
                      <a:endParaRPr lang="el-GR" sz="1600" b="1"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1">
                          <a:latin typeface="Times New Roman" panose="02020603050405020304"/>
                          <a:ea typeface="Calibri" panose="020F0502020204030204"/>
                          <a:cs typeface="Times New Roman" panose="02020603050405020304"/>
                        </a:rPr>
                        <a:t>Folio and Fewell</a:t>
                      </a:r>
                      <a:endParaRPr lang="el-GR" sz="1600" b="1">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b="1" dirty="0">
                          <a:latin typeface="Times New Roman" panose="02020603050405020304"/>
                          <a:ea typeface="Calibri" panose="020F0502020204030204"/>
                          <a:cs typeface="Times New Roman" panose="02020603050405020304"/>
                        </a:rPr>
                        <a:t>MDA and programming for young children with disabilities</a:t>
                      </a:r>
                      <a:endParaRPr lang="el-GR" sz="1600" b="1"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1">
                          <a:latin typeface="Times New Roman" panose="02020603050405020304"/>
                          <a:ea typeface="Calibri" panose="020F0502020204030204"/>
                          <a:cs typeface="Times New Roman" panose="02020603050405020304"/>
                        </a:rPr>
                        <a:t>0:0-6:11</a:t>
                      </a:r>
                      <a:endParaRPr lang="el-GR" sz="1600" b="1">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endParaRPr lang="en-US" sz="1600" b="1" dirty="0">
                        <a:latin typeface="Times New Roman" panose="020206030504050203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1" dirty="0">
                          <a:latin typeface="Times New Roman" panose="02020603050405020304"/>
                          <a:ea typeface="Calibri" panose="020F0502020204030204"/>
                          <a:cs typeface="Times New Roman" panose="02020603050405020304"/>
                        </a:rPr>
                        <a:t>249 </a:t>
                      </a:r>
                      <a:endParaRPr lang="el-GR" sz="1600" b="1" dirty="0">
                        <a:latin typeface="Calibri" panose="020F0502020204030204"/>
                        <a:ea typeface="Calibri" panose="020F0502020204030204"/>
                        <a:cs typeface="Times New Roman" panose="02020603050405020304"/>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24" y="274638"/>
            <a:ext cx="6786610" cy="725470"/>
          </a:xfrm>
        </p:spPr>
        <p:txBody>
          <a:bodyPr>
            <a:noAutofit/>
          </a:bodyPr>
          <a:lstStyle/>
          <a:p>
            <a:br>
              <a:rPr lang="el-GR" sz="3200" dirty="0" smtClean="0">
                <a:solidFill>
                  <a:srgbClr val="FF0000"/>
                </a:solidFill>
                <a:latin typeface="Comic Sans MS" panose="030F0702030302020204" pitchFamily="66" charset="0"/>
              </a:rPr>
            </a:br>
            <a:r>
              <a:rPr lang="el-GR" sz="3200" dirty="0" smtClean="0">
                <a:solidFill>
                  <a:schemeClr val="accent5">
                    <a:lumMod val="50000"/>
                  </a:schemeClr>
                </a:solidFill>
                <a:latin typeface="Arial" panose="020B0604020202020204" pitchFamily="34" charset="0"/>
                <a:cs typeface="Arial" panose="020B0604020202020204" pitchFamily="34" charset="0"/>
              </a:rPr>
              <a:t> 26.</a:t>
            </a:r>
            <a:r>
              <a:rPr lang="en-US" sz="3200" dirty="0" smtClean="0">
                <a:solidFill>
                  <a:schemeClr val="accent5">
                    <a:lumMod val="50000"/>
                  </a:schemeClr>
                </a:solidFill>
                <a:latin typeface="Arial" panose="020B0604020202020204" pitchFamily="34" charset="0"/>
                <a:cs typeface="Arial" panose="020B0604020202020204" pitchFamily="34" charset="0"/>
              </a:rPr>
              <a:t> </a:t>
            </a:r>
            <a:r>
              <a:rPr lang="en-US" sz="3200" b="1" dirty="0" smtClean="0">
                <a:solidFill>
                  <a:schemeClr val="accent5">
                    <a:lumMod val="50000"/>
                  </a:schemeClr>
                </a:solidFill>
                <a:latin typeface="Arial" panose="020B0604020202020204" pitchFamily="34" charset="0"/>
                <a:cs typeface="Arial" panose="020B0604020202020204" pitchFamily="34" charset="0"/>
              </a:rPr>
              <a:t>Imitating Movements</a:t>
            </a:r>
            <a:br>
              <a:rPr lang="el-GR" sz="3200" b="1" dirty="0" smtClean="0">
                <a:solidFill>
                  <a:srgbClr val="FF0000"/>
                </a:solidFill>
                <a:latin typeface="Comic Sans MS" panose="030F0702030302020204" pitchFamily="66" charset="0"/>
              </a:rPr>
            </a:br>
            <a:endParaRPr lang="el-GR" sz="3200" b="1" dirty="0">
              <a:solidFill>
                <a:srgbClr val="FF0000"/>
              </a:solidFill>
              <a:latin typeface="Comic Sans MS" panose="030F0702030302020204" pitchFamily="66" charset="0"/>
            </a:endParaRPr>
          </a:p>
        </p:txBody>
      </p:sp>
      <p:sp>
        <p:nvSpPr>
          <p:cNvPr id="3" name="2 - Θέση περιεχομένου"/>
          <p:cNvSpPr>
            <a:spLocks noGrp="1"/>
          </p:cNvSpPr>
          <p:nvPr>
            <p:ph sz="half" idx="1"/>
          </p:nvPr>
        </p:nvSpPr>
        <p:spPr>
          <a:xfrm>
            <a:off x="357158" y="1000108"/>
            <a:ext cx="4038600" cy="4525963"/>
          </a:xfrm>
        </p:spPr>
        <p:txBody>
          <a:bodyPr>
            <a:normAutofit fontScale="92500" lnSpcReduction="10000"/>
          </a:bodyPr>
          <a:lstStyle/>
          <a:p>
            <a:pPr algn="just"/>
            <a:r>
              <a:rPr lang="el-GR" sz="2400" b="1" dirty="0" smtClean="0">
                <a:latin typeface="Arial" panose="020B0604020202020204" pitchFamily="34" charset="0"/>
                <a:cs typeface="Arial" panose="020B0604020202020204" pitchFamily="34" charset="0"/>
              </a:rPr>
              <a:t>Ηλικία:</a:t>
            </a:r>
            <a:r>
              <a:rPr lang="el-GR" sz="2400" dirty="0" smtClean="0">
                <a:latin typeface="Arial" panose="020B0604020202020204" pitchFamily="34" charset="0"/>
                <a:cs typeface="Arial" panose="020B0604020202020204" pitchFamily="34" charset="0"/>
              </a:rPr>
              <a:t> 57-58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a:t>
            </a:r>
            <a:r>
              <a:rPr lang="el-GR" sz="2400" dirty="0" smtClean="0">
                <a:latin typeface="Arial" panose="020B0604020202020204" pitchFamily="34" charset="0"/>
                <a:cs typeface="Arial" panose="020B0604020202020204" pitchFamily="34" charset="0"/>
              </a:rPr>
              <a:t> όρθια</a:t>
            </a:r>
            <a:endParaRPr lang="el-GR" sz="2400" dirty="0" smtClean="0">
              <a:latin typeface="Arial" panose="020B0604020202020204" pitchFamily="34" charset="0"/>
              <a:cs typeface="Arial" panose="020B0604020202020204" pitchFamily="34" charset="0"/>
            </a:endParaRPr>
          </a:p>
          <a:p>
            <a:pPr algn="just"/>
            <a:r>
              <a:rPr lang="el-GR" sz="2400" dirty="0" smtClean="0">
                <a:latin typeface="Arial" panose="020B0604020202020204" pitchFamily="34" charset="0"/>
                <a:cs typeface="Arial" panose="020B0604020202020204" pitchFamily="34" charset="0"/>
              </a:rPr>
              <a:t>Διαδικασία:</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Σταθείτε 3 </a:t>
            </a:r>
            <a:r>
              <a:rPr lang="en-US" sz="2400" dirty="0" smtClean="0">
                <a:latin typeface="Arial" panose="020B0604020202020204" pitchFamily="34" charset="0"/>
                <a:cs typeface="Arial" panose="020B0604020202020204" pitchFamily="34" charset="0"/>
              </a:rPr>
              <a:t>ft</a:t>
            </a:r>
            <a:r>
              <a:rPr lang="el-GR" sz="2400" dirty="0" smtClean="0">
                <a:latin typeface="Arial" panose="020B0604020202020204" pitchFamily="34" charset="0"/>
                <a:cs typeface="Arial" panose="020B0604020202020204" pitchFamily="34" charset="0"/>
              </a:rPr>
              <a:t> (91.44 </a:t>
            </a:r>
            <a:r>
              <a:rPr lang="en-US" sz="2400" dirty="0" smtClean="0">
                <a:latin typeface="Arial" panose="020B0604020202020204" pitchFamily="34" charset="0"/>
                <a:cs typeface="Arial" panose="020B0604020202020204" pitchFamily="34" charset="0"/>
              </a:rPr>
              <a:t>cm</a:t>
            </a:r>
            <a:r>
              <a:rPr lang="el-GR" sz="2400" dirty="0" smtClean="0">
                <a:latin typeface="Arial" panose="020B0604020202020204" pitchFamily="34" charset="0"/>
                <a:cs typeface="Arial" panose="020B0604020202020204" pitchFamily="34" charset="0"/>
              </a:rPr>
              <a:t>) μακριά κοιτάζοντας προς το παιδί.</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«Θα κουνάω τα χέρια μου και θέλω να αντιγράψεις τις κινήσεις μου.»</a:t>
            </a:r>
            <a:endParaRPr lang="el-GR" sz="2400" dirty="0" smtClean="0">
              <a:latin typeface="Arial" panose="020B0604020202020204" pitchFamily="34" charset="0"/>
              <a:cs typeface="Arial" panose="020B0604020202020204" pitchFamily="34" charset="0"/>
            </a:endParaRPr>
          </a:p>
          <a:p>
            <a:pPr algn="just"/>
            <a:r>
              <a:rPr lang="el-GR" sz="2400" dirty="0" smtClean="0">
                <a:latin typeface="Arial" panose="020B0604020202020204" pitchFamily="34" charset="0"/>
                <a:cs typeface="Arial" panose="020B0604020202020204" pitchFamily="34" charset="0"/>
              </a:rPr>
              <a:t>Κάντε μια δοκιμή με μια κίνηση που δεν είναι μέσα στην δοκιμασία, για να δείτε αν το παιδί καταλαβαίνει.</a:t>
            </a:r>
            <a:endParaRPr lang="el-GR" sz="2400" dirty="0">
              <a:latin typeface="Arial" panose="020B0604020202020204" pitchFamily="34" charset="0"/>
              <a:cs typeface="Arial" panose="020B0604020202020204" pitchFamily="34" charset="0"/>
            </a:endParaRPr>
          </a:p>
        </p:txBody>
      </p:sp>
      <p:pic>
        <p:nvPicPr>
          <p:cNvPr id="8" name="7 - Θέση περιεχομένου" descr="stationery7.jpg"/>
          <p:cNvPicPr>
            <a:picLocks noGrp="1" noChangeAspect="1"/>
          </p:cNvPicPr>
          <p:nvPr>
            <p:ph sz="half" idx="2"/>
          </p:nvPr>
        </p:nvPicPr>
        <p:blipFill>
          <a:blip r:embed="rId1"/>
          <a:srcRect l="55229" t="76710" r="6090" b="4349"/>
          <a:stretch>
            <a:fillRect/>
          </a:stretch>
        </p:blipFill>
        <p:spPr>
          <a:xfrm>
            <a:off x="4572000" y="1071546"/>
            <a:ext cx="4572000" cy="3214710"/>
          </a:xfrm>
        </p:spPr>
      </p:pic>
      <p:graphicFrame>
        <p:nvGraphicFramePr>
          <p:cNvPr id="4" name="3 - Πίνακας"/>
          <p:cNvGraphicFramePr>
            <a:graphicFrameLocks noGrp="1"/>
          </p:cNvGraphicFramePr>
          <p:nvPr/>
        </p:nvGraphicFramePr>
        <p:xfrm>
          <a:off x="2786018" y="5143512"/>
          <a:ext cx="6357982" cy="1534470"/>
        </p:xfrm>
        <a:graphic>
          <a:graphicData uri="http://schemas.openxmlformats.org/drawingml/2006/table">
            <a:tbl>
              <a:tblPr firstRow="1" bandRow="1">
                <a:tableStyleId>{5C22544A-7EE6-4342-B048-85BDC9FD1C3A}</a:tableStyleId>
              </a:tblPr>
              <a:tblGrid>
                <a:gridCol w="422190"/>
                <a:gridCol w="5935792"/>
              </a:tblGrid>
              <a:tr h="528630">
                <a:tc>
                  <a:txBody>
                    <a:bodyPr/>
                    <a:lstStyle/>
                    <a:p>
                      <a:r>
                        <a:rPr lang="el-GR" dirty="0" smtClean="0"/>
                        <a:t>2</a:t>
                      </a:r>
                      <a:endParaRPr lang="el-GR" dirty="0"/>
                    </a:p>
                  </a:txBody>
                  <a:tcPr/>
                </a:tc>
                <a:tc>
                  <a:txBody>
                    <a:bodyPr/>
                    <a:lstStyle/>
                    <a:p>
                      <a:r>
                        <a:rPr lang="el-GR" dirty="0" smtClean="0"/>
                        <a:t>Το παιδί με ακρίβεια μιμείται 4 θέσεις.</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με ακρίβεια μιμείται 1-3 θέσεις</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αποτυγχάνει να εκτελέσει με ακρίβεια καμία</a:t>
                      </a:r>
                      <a:r>
                        <a:rPr lang="el-GR" baseline="0" dirty="0" smtClean="0"/>
                        <a:t> από τις</a:t>
                      </a:r>
                      <a:r>
                        <a:rPr lang="el-GR" dirty="0" smtClean="0"/>
                        <a:t> θέσεις</a:t>
                      </a:r>
                      <a:r>
                        <a:rPr lang="el-GR" baseline="0" dirty="0" smtClean="0"/>
                        <a:t>.</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b="1" dirty="0" smtClean="0">
                <a:solidFill>
                  <a:schemeClr val="accent5">
                    <a:lumMod val="50000"/>
                  </a:schemeClr>
                </a:solidFill>
                <a:latin typeface="Arial" panose="020B0604020202020204" pitchFamily="34" charset="0"/>
                <a:cs typeface="Arial" panose="020B0604020202020204" pitchFamily="34" charset="0"/>
              </a:rPr>
              <a:t>ΜΕΤΑΚΙΝΗΣΗ</a:t>
            </a:r>
            <a:endParaRPr lang="el-GR" sz="3200" b="1" dirty="0">
              <a:solidFill>
                <a:schemeClr val="accent5">
                  <a:lumMod val="50000"/>
                </a:schemeClr>
              </a:solidFill>
              <a:latin typeface="Arial" panose="020B0604020202020204" pitchFamily="34" charset="0"/>
              <a:cs typeface="Arial" panose="020B0604020202020204" pitchFamily="34" charset="0"/>
            </a:endParaRPr>
          </a:p>
        </p:txBody>
      </p:sp>
      <p:pic>
        <p:nvPicPr>
          <p:cNvPr id="4" name="3 - Θέση περιεχομένου" descr="running-kids.jpg"/>
          <p:cNvPicPr>
            <a:picLocks noGrp="1" noChangeAspect="1"/>
          </p:cNvPicPr>
          <p:nvPr>
            <p:ph idx="1"/>
          </p:nvPr>
        </p:nvPicPr>
        <p:blipFill>
          <a:blip r:embed="rId1" cstate="print"/>
          <a:stretch>
            <a:fillRect/>
          </a:stretch>
        </p:blipFill>
        <p:spPr>
          <a:xfrm>
            <a:off x="457200" y="1911604"/>
            <a:ext cx="7239000" cy="424287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5757874" cy="1143000"/>
          </a:xfrm>
        </p:spPr>
        <p:txBody>
          <a:bodyPr>
            <a:noAutofit/>
          </a:bodyPr>
          <a:lstStyle/>
          <a:p>
            <a:pPr algn="ctr"/>
            <a:br>
              <a:rPr lang="el-GR" sz="3200" dirty="0" smtClean="0">
                <a:solidFill>
                  <a:srgbClr val="7030A0"/>
                </a:solidFill>
                <a:latin typeface="Comic Sans MS" panose="030F0702030302020204" pitchFamily="66" charset="0"/>
              </a:rPr>
            </a:br>
            <a:r>
              <a:rPr lang="el-GR" sz="3200" dirty="0" smtClean="0">
                <a:solidFill>
                  <a:schemeClr val="accent5">
                    <a:lumMod val="50000"/>
                  </a:schemeClr>
                </a:solidFill>
                <a:latin typeface="Arial" panose="020B0604020202020204" pitchFamily="34" charset="0"/>
                <a:cs typeface="Arial" panose="020B0604020202020204" pitchFamily="34" charset="0"/>
              </a:rPr>
              <a:t>86.</a:t>
            </a:r>
            <a:r>
              <a:rPr lang="en-US" sz="3200" dirty="0" smtClean="0">
                <a:solidFill>
                  <a:schemeClr val="accent5">
                    <a:lumMod val="50000"/>
                  </a:schemeClr>
                </a:solidFill>
                <a:latin typeface="Arial" panose="020B0604020202020204" pitchFamily="34" charset="0"/>
                <a:cs typeface="Arial" panose="020B0604020202020204" pitchFamily="34" charset="0"/>
              </a:rPr>
              <a:t> </a:t>
            </a:r>
            <a:r>
              <a:rPr lang="en-US" sz="3200" b="1" dirty="0" smtClean="0">
                <a:solidFill>
                  <a:schemeClr val="accent5">
                    <a:lumMod val="50000"/>
                  </a:schemeClr>
                </a:solidFill>
                <a:latin typeface="Arial" panose="020B0604020202020204" pitchFamily="34" charset="0"/>
                <a:cs typeface="Arial" panose="020B0604020202020204" pitchFamily="34" charset="0"/>
              </a:rPr>
              <a:t>skipping</a:t>
            </a:r>
            <a:br>
              <a:rPr lang="el-GR" sz="3200" b="1" dirty="0" smtClean="0">
                <a:solidFill>
                  <a:schemeClr val="accent5">
                    <a:lumMod val="50000"/>
                  </a:schemeClr>
                </a:solidFill>
                <a:latin typeface="Arial" panose="020B0604020202020204" pitchFamily="34" charset="0"/>
                <a:cs typeface="Arial" panose="020B0604020202020204" pitchFamily="34" charset="0"/>
              </a:rPr>
            </a:br>
            <a:endParaRPr lang="el-GR" sz="3200" b="1"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357158" y="1285860"/>
            <a:ext cx="4038600" cy="2471742"/>
          </a:xfrm>
        </p:spPr>
        <p:txBody>
          <a:bodyPr>
            <a:normAutofit fontScale="925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57-58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Κάντε επίδειξη </a:t>
            </a:r>
            <a:r>
              <a:rPr lang="en-US" sz="2400" dirty="0" smtClean="0">
                <a:latin typeface="Arial" panose="020B0604020202020204" pitchFamily="34" charset="0"/>
                <a:cs typeface="Arial" panose="020B0604020202020204" pitchFamily="34" charset="0"/>
              </a:rPr>
              <a:t>skipping </a:t>
            </a:r>
            <a:r>
              <a:rPr lang="el-GR" sz="2400" dirty="0" smtClean="0">
                <a:latin typeface="Arial" panose="020B0604020202020204" pitchFamily="34" charset="0"/>
                <a:cs typeface="Arial" panose="020B0604020202020204" pitchFamily="34" charset="0"/>
              </a:rPr>
              <a:t>για 10 βήματα.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«Πήδα όπως εγώ.»</a:t>
            </a:r>
            <a:endParaRPr lang="el-GR" sz="2400" dirty="0" smtClean="0">
              <a:latin typeface="Arial" panose="020B0604020202020204" pitchFamily="34" charset="0"/>
              <a:cs typeface="Arial" panose="020B0604020202020204" pitchFamily="34" charset="0"/>
            </a:endParaRPr>
          </a:p>
        </p:txBody>
      </p:sp>
      <p:pic>
        <p:nvPicPr>
          <p:cNvPr id="6" name="5 - Θέση περιεχομένου" descr="Object manip27.jpg"/>
          <p:cNvPicPr>
            <a:picLocks noGrp="1" noChangeAspect="1"/>
          </p:cNvPicPr>
          <p:nvPr>
            <p:ph sz="half" idx="2"/>
          </p:nvPr>
        </p:nvPicPr>
        <p:blipFill>
          <a:blip r:embed="rId1"/>
          <a:srcRect l="53722" t="1924" r="15352" b="84848"/>
          <a:stretch>
            <a:fillRect/>
          </a:stretch>
        </p:blipFill>
        <p:spPr>
          <a:xfrm>
            <a:off x="4644008" y="620688"/>
            <a:ext cx="3643338" cy="3786214"/>
          </a:xfrm>
        </p:spPr>
      </p:pic>
      <p:graphicFrame>
        <p:nvGraphicFramePr>
          <p:cNvPr id="4" name="3 - Πίνακας"/>
          <p:cNvGraphicFramePr>
            <a:graphicFrameLocks noGrp="1"/>
          </p:cNvGraphicFramePr>
          <p:nvPr/>
        </p:nvGraphicFramePr>
        <p:xfrm>
          <a:off x="928662" y="4389120"/>
          <a:ext cx="7000924" cy="2468880"/>
        </p:xfrm>
        <a:graphic>
          <a:graphicData uri="http://schemas.openxmlformats.org/drawingml/2006/table">
            <a:tbl>
              <a:tblPr firstRow="1" bandRow="1">
                <a:tableStyleId>{5C22544A-7EE6-4342-B048-85BDC9FD1C3A}</a:tableStyleId>
              </a:tblPr>
              <a:tblGrid>
                <a:gridCol w="464883"/>
                <a:gridCol w="6536041"/>
              </a:tblGrid>
              <a:tr h="528630">
                <a:tc>
                  <a:txBody>
                    <a:bodyPr/>
                    <a:lstStyle/>
                    <a:p>
                      <a:r>
                        <a:rPr lang="el-GR" dirty="0" smtClean="0"/>
                        <a:t>2</a:t>
                      </a:r>
                      <a:endParaRPr lang="el-GR" dirty="0"/>
                    </a:p>
                  </a:txBody>
                  <a:tcPr/>
                </a:tc>
                <a:tc>
                  <a:txBody>
                    <a:bodyPr/>
                    <a:lstStyle/>
                    <a:p>
                      <a:r>
                        <a:rPr lang="el-GR" dirty="0" smtClean="0"/>
                        <a:t>Το παιδί  πηδάει προς τα εμπρός 8 βήματα ενώ</a:t>
                      </a:r>
                      <a:r>
                        <a:rPr lang="el-GR" baseline="0" dirty="0" smtClean="0"/>
                        <a:t> παράλληλα  διατηρεί την ισορροπία, χρησιμοποιώντας αντίθετα χέρια και κινήσεις ποδιού καθώς  και εναλλάξ τα πόδια.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πηδάει προς τα εμπρός 4-7 βήματα διατηρώντας την ισορροπία χρησιμοποιώντας αντίθετο χέρι και πόδι και χρησιμοποιώντας πόδια</a:t>
                      </a:r>
                      <a:r>
                        <a:rPr lang="en-US" dirty="0" smtClean="0"/>
                        <a:t> </a:t>
                      </a:r>
                      <a:r>
                        <a:rPr lang="el-GR" dirty="0" smtClean="0"/>
                        <a:t>εναλλάξ.</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πηδάει λιγότερο 4 βήματα ή τα χέρια  του είναι σφιχτά στα πλάγια.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71670" y="214290"/>
            <a:ext cx="4857784" cy="785818"/>
          </a:xfrm>
        </p:spPr>
        <p:txBody>
          <a:bodyPr>
            <a:noAutofit/>
          </a:bodyPr>
          <a:lstStyle/>
          <a:p>
            <a:br>
              <a:rPr lang="el-GR" sz="3200" b="1" dirty="0" smtClean="0">
                <a:solidFill>
                  <a:srgbClr val="7030A0"/>
                </a:solidFill>
                <a:latin typeface="Comic Sans MS" panose="030F0702030302020204" pitchFamily="66" charset="0"/>
              </a:rPr>
            </a:br>
            <a:r>
              <a:rPr lang="el-GR" sz="3200" b="1" dirty="0" smtClean="0">
                <a:solidFill>
                  <a:srgbClr val="7030A0"/>
                </a:solidFill>
                <a:latin typeface="Comic Sans MS" panose="030F0702030302020204" pitchFamily="66" charset="0"/>
              </a:rPr>
              <a:t> </a:t>
            </a:r>
            <a:r>
              <a:rPr lang="el-GR" sz="3200" b="1" dirty="0" smtClean="0">
                <a:solidFill>
                  <a:schemeClr val="accent5">
                    <a:lumMod val="50000"/>
                  </a:schemeClr>
                </a:solidFill>
                <a:latin typeface="Arial" panose="020B0604020202020204" pitchFamily="34" charset="0"/>
                <a:cs typeface="Arial" panose="020B0604020202020204" pitchFamily="34" charset="0"/>
              </a:rPr>
              <a:t>87</a:t>
            </a:r>
            <a:r>
              <a:rPr lang="en-US" sz="3200" b="1" dirty="0" smtClean="0">
                <a:solidFill>
                  <a:schemeClr val="accent5">
                    <a:lumMod val="50000"/>
                  </a:schemeClr>
                </a:solidFill>
                <a:latin typeface="Arial" panose="020B0604020202020204" pitchFamily="34" charset="0"/>
                <a:cs typeface="Arial" panose="020B0604020202020204" pitchFamily="34" charset="0"/>
              </a:rPr>
              <a:t>. Jumping Sideways</a:t>
            </a:r>
            <a:endParaRPr lang="el-GR" sz="3200" b="1"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0" y="1142984"/>
            <a:ext cx="4038600" cy="4525963"/>
          </a:xfrm>
        </p:spPr>
        <p:txBody>
          <a:bodyPr>
            <a:normAutofit fontScale="77500" lnSpcReduction="200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59-60 μηνών</a:t>
            </a:r>
            <a:endParaRPr lang="el-GR" sz="2400" i="1"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a:t>
            </a:r>
            <a:r>
              <a:rPr lang="el-GR" sz="2400" dirty="0" smtClean="0">
                <a:latin typeface="Arial" panose="020B0604020202020204" pitchFamily="34" charset="0"/>
                <a:cs typeface="Arial" panose="020B0604020202020204" pitchFamily="34" charset="0"/>
              </a:rPr>
              <a:t> όρθια</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κολλητική ταινία (2 </a:t>
            </a:r>
            <a:r>
              <a:rPr lang="en-US" sz="2400" dirty="0" smtClean="0">
                <a:latin typeface="Arial" panose="020B0604020202020204" pitchFamily="34" charset="0"/>
                <a:cs typeface="Arial" panose="020B0604020202020204" pitchFamily="34" charset="0"/>
              </a:rPr>
              <a:t>in.</a:t>
            </a:r>
            <a:r>
              <a:rPr lang="el-GR" sz="2400" dirty="0" smtClean="0">
                <a:latin typeface="Arial" panose="020B0604020202020204" pitchFamily="34" charset="0"/>
                <a:cs typeface="Arial" panose="020B0604020202020204" pitchFamily="34" charset="0"/>
              </a:rPr>
              <a:t> *2 </a:t>
            </a:r>
            <a:r>
              <a:rPr lang="en-US" sz="2400" dirty="0" smtClean="0">
                <a:latin typeface="Arial" panose="020B0604020202020204" pitchFamily="34" charset="0"/>
                <a:cs typeface="Arial" panose="020B0604020202020204" pitchFamily="34" charset="0"/>
              </a:rPr>
              <a:t>ft.)</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Σταθείτε με την αριστερή σας μεριά δίπλα στην γραμμή. Με τα χέρια στους γοφούς και κρατώντας τα πόδια ενωμένα, πηδήξτε  μπροστά-πίσω (πλαγίως) πάνω από την γραμμή για 3 κύκλους χωρίς παύση ανάμεσα στα άλματα.(αριστερά-</a:t>
            </a:r>
            <a:r>
              <a:rPr lang="el-GR" sz="2400" dirty="0" err="1" smtClean="0">
                <a:latin typeface="Arial" panose="020B0604020202020204" pitchFamily="34" charset="0"/>
                <a:cs typeface="Arial" panose="020B0604020202020204" pitchFamily="34" charset="0"/>
              </a:rPr>
              <a:t>δεξι</a:t>
            </a:r>
            <a:r>
              <a:rPr lang="el-GR" sz="2400" dirty="0" smtClean="0">
                <a:latin typeface="Arial" panose="020B0604020202020204" pitchFamily="34" charset="0"/>
                <a:cs typeface="Arial" panose="020B0604020202020204" pitchFamily="34" charset="0"/>
              </a:rPr>
              <a:t>ά =1 κύκλος).</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«Πήδα  από την μια μεριά της γραμμής στην άλλη, όπως έκανα εγώ.»</a:t>
            </a:r>
            <a:endParaRPr lang="el-GR" sz="2400" dirty="0" smtClean="0">
              <a:latin typeface="Arial" panose="020B0604020202020204" pitchFamily="34" charset="0"/>
              <a:cs typeface="Arial" panose="020B0604020202020204" pitchFamily="34" charset="0"/>
            </a:endParaRPr>
          </a:p>
        </p:txBody>
      </p:sp>
      <p:pic>
        <p:nvPicPr>
          <p:cNvPr id="6" name="5 - Θέση περιεχομένου" descr="Object manip27.jpg"/>
          <p:cNvPicPr>
            <a:picLocks noGrp="1" noChangeAspect="1"/>
          </p:cNvPicPr>
          <p:nvPr>
            <p:ph sz="half" idx="2"/>
          </p:nvPr>
        </p:nvPicPr>
        <p:blipFill>
          <a:blip r:embed="rId1"/>
          <a:srcRect l="53722" t="16731" r="15020" b="67485"/>
          <a:stretch>
            <a:fillRect/>
          </a:stretch>
        </p:blipFill>
        <p:spPr>
          <a:xfrm>
            <a:off x="4143371" y="1142984"/>
            <a:ext cx="4800633" cy="3429024"/>
          </a:xfrm>
        </p:spPr>
      </p:pic>
      <p:graphicFrame>
        <p:nvGraphicFramePr>
          <p:cNvPr id="4" name="3 - Πίνακας"/>
          <p:cNvGraphicFramePr>
            <a:graphicFrameLocks noGrp="1"/>
          </p:cNvGraphicFramePr>
          <p:nvPr/>
        </p:nvGraphicFramePr>
        <p:xfrm>
          <a:off x="2285952" y="4674896"/>
          <a:ext cx="6858048" cy="2468880"/>
        </p:xfrm>
        <a:graphic>
          <a:graphicData uri="http://schemas.openxmlformats.org/drawingml/2006/table">
            <a:tbl>
              <a:tblPr firstRow="1" bandRow="1">
                <a:tableStyleId>{5C22544A-7EE6-4342-B048-85BDC9FD1C3A}</a:tableStyleId>
              </a:tblPr>
              <a:tblGrid>
                <a:gridCol w="455396"/>
                <a:gridCol w="6402652"/>
              </a:tblGrid>
              <a:tr h="528630">
                <a:tc>
                  <a:txBody>
                    <a:bodyPr/>
                    <a:lstStyle/>
                    <a:p>
                      <a:r>
                        <a:rPr lang="el-GR" dirty="0" smtClean="0"/>
                        <a:t>2</a:t>
                      </a:r>
                      <a:endParaRPr lang="el-GR" dirty="0"/>
                    </a:p>
                  </a:txBody>
                  <a:tcPr/>
                </a:tc>
                <a:tc>
                  <a:txBody>
                    <a:bodyPr/>
                    <a:lstStyle/>
                    <a:p>
                      <a:r>
                        <a:rPr lang="el-GR" dirty="0" smtClean="0"/>
                        <a:t>Το παιδί πηδάει μπρός-πίσω</a:t>
                      </a:r>
                      <a:r>
                        <a:rPr lang="el-GR" baseline="0" dirty="0" smtClean="0"/>
                        <a:t> για 3 κύκλους με τα χέρια στους  γοφούς, πόδια ενωμένα και χωρίς να ακουμπήσει την γραμμή  ή παύσεις ανάμεσα στα άλματα.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πηδάει μπρός-πίσω</a:t>
                      </a:r>
                      <a:r>
                        <a:rPr lang="el-GR" baseline="0" dirty="0" smtClean="0"/>
                        <a:t> για 1-2 κύκλους με τα χέρια στους  γοφούς, πόδια ενωμένα και χωρίς να ακουμπήσει την γραμμή  ή παύσεις ανάμεσα στα άλματα.</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προσγειώνεται</a:t>
                      </a:r>
                      <a:r>
                        <a:rPr lang="el-GR" baseline="0" dirty="0" smtClean="0"/>
                        <a:t> πάνω στη γραμμή ή κάνει παύσεις ανάμεσα στα άλματα.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00166" y="274638"/>
            <a:ext cx="5500726" cy="939784"/>
          </a:xfrm>
        </p:spPr>
        <p:txBody>
          <a:bodyPr>
            <a:noAutofit/>
          </a:bodyPr>
          <a:lstStyle/>
          <a:p>
            <a:br>
              <a:rPr lang="el-GR" sz="3200" dirty="0" smtClean="0">
                <a:solidFill>
                  <a:srgbClr val="7030A0"/>
                </a:solidFill>
                <a:latin typeface="Comic Sans MS" panose="030F0702030302020204" pitchFamily="66" charset="0"/>
              </a:rPr>
            </a:br>
            <a:r>
              <a:rPr lang="el-GR" sz="3200" b="0" dirty="0" smtClean="0">
                <a:solidFill>
                  <a:srgbClr val="7030A0"/>
                </a:solidFill>
                <a:latin typeface="Comic Sans MS" panose="030F0702030302020204" pitchFamily="66" charset="0"/>
              </a:rPr>
              <a:t>88.</a:t>
            </a:r>
            <a:r>
              <a:rPr lang="en-US" sz="3200" b="0" dirty="0" smtClean="0">
                <a:solidFill>
                  <a:srgbClr val="7030A0"/>
                </a:solidFill>
                <a:latin typeface="Comic Sans MS" panose="030F0702030302020204" pitchFamily="66" charset="0"/>
              </a:rPr>
              <a:t> skipping</a:t>
            </a:r>
            <a:br>
              <a:rPr lang="el-GR" sz="3200" b="1" dirty="0" smtClean="0">
                <a:solidFill>
                  <a:srgbClr val="7030A0"/>
                </a:solidFill>
                <a:latin typeface="Comic Sans MS" panose="030F0702030302020204" pitchFamily="66" charset="0"/>
              </a:rPr>
            </a:br>
            <a:endParaRPr lang="el-GR" sz="3200" b="1" dirty="0">
              <a:solidFill>
                <a:srgbClr val="7030A0"/>
              </a:solidFill>
              <a:latin typeface="Comic Sans MS" panose="030F0702030302020204" pitchFamily="66" charset="0"/>
            </a:endParaRPr>
          </a:p>
        </p:txBody>
      </p:sp>
      <p:sp>
        <p:nvSpPr>
          <p:cNvPr id="3" name="2 - Θέση περιεχομένου"/>
          <p:cNvSpPr>
            <a:spLocks noGrp="1"/>
          </p:cNvSpPr>
          <p:nvPr>
            <p:ph sz="half" idx="1"/>
          </p:nvPr>
        </p:nvSpPr>
        <p:spPr>
          <a:xfrm>
            <a:off x="285720" y="1071547"/>
            <a:ext cx="4000528" cy="3071833"/>
          </a:xfrm>
        </p:spPr>
        <p:txBody>
          <a:bodyPr>
            <a:normAutofit fontScale="92500" lnSpcReduction="200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61-62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Κάντε </a:t>
            </a:r>
            <a:r>
              <a:rPr lang="en-US" sz="2400" dirty="0" smtClean="0">
                <a:latin typeface="Arial" panose="020B0604020202020204" pitchFamily="34" charset="0"/>
                <a:cs typeface="Arial" panose="020B0604020202020204" pitchFamily="34" charset="0"/>
              </a:rPr>
              <a:t>skipping </a:t>
            </a:r>
            <a:r>
              <a:rPr lang="el-GR" sz="2400" dirty="0" smtClean="0">
                <a:latin typeface="Arial" panose="020B0604020202020204" pitchFamily="34" charset="0"/>
                <a:cs typeface="Arial" panose="020B0604020202020204" pitchFamily="34" charset="0"/>
              </a:rPr>
              <a:t>για 10 </a:t>
            </a:r>
            <a:r>
              <a:rPr lang="en-US" sz="2400" dirty="0" smtClean="0">
                <a:latin typeface="Arial" panose="020B0604020202020204" pitchFamily="34" charset="0"/>
                <a:cs typeface="Arial" panose="020B0604020202020204" pitchFamily="34" charset="0"/>
              </a:rPr>
              <a:t>ft</a:t>
            </a:r>
            <a:r>
              <a:rPr lang="el-GR" sz="2400" dirty="0" smtClean="0">
                <a:latin typeface="Arial" panose="020B0604020202020204" pitchFamily="34" charset="0"/>
                <a:cs typeface="Arial" panose="020B0604020202020204" pitchFamily="34" charset="0"/>
              </a:rPr>
              <a:t>.</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«Κάνε </a:t>
            </a:r>
            <a:r>
              <a:rPr lang="en-US" sz="2400" dirty="0" smtClean="0">
                <a:latin typeface="Arial" panose="020B0604020202020204" pitchFamily="34" charset="0"/>
                <a:cs typeface="Arial" panose="020B0604020202020204" pitchFamily="34" charset="0"/>
              </a:rPr>
              <a:t>skipping</a:t>
            </a:r>
            <a:r>
              <a:rPr lang="el-GR" sz="2400" dirty="0" smtClean="0">
                <a:latin typeface="Arial" panose="020B0604020202020204" pitchFamily="34" charset="0"/>
                <a:cs typeface="Arial" panose="020B0604020202020204" pitchFamily="34" charset="0"/>
              </a:rPr>
              <a:t>- όπως εγώ.»</a:t>
            </a: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Παρατήρησε το ρυθμό του παιδιού και τον συντονισμό των άκρων.</a:t>
            </a:r>
            <a:endParaRPr lang="el-GR" sz="2400" dirty="0" smtClean="0">
              <a:latin typeface="Arial" panose="020B0604020202020204" pitchFamily="34" charset="0"/>
              <a:cs typeface="Arial" panose="020B0604020202020204" pitchFamily="34" charset="0"/>
            </a:endParaRPr>
          </a:p>
        </p:txBody>
      </p:sp>
      <p:pic>
        <p:nvPicPr>
          <p:cNvPr id="6" name="5 - Θέση περιεχομένου" descr="Object manip27.jpg"/>
          <p:cNvPicPr>
            <a:picLocks noGrp="1" noChangeAspect="1"/>
          </p:cNvPicPr>
          <p:nvPr>
            <p:ph sz="half" idx="2"/>
          </p:nvPr>
        </p:nvPicPr>
        <p:blipFill>
          <a:blip r:embed="rId1"/>
          <a:srcRect l="58187" t="34093" r="23951" b="53280"/>
          <a:stretch>
            <a:fillRect/>
          </a:stretch>
        </p:blipFill>
        <p:spPr>
          <a:xfrm>
            <a:off x="5143504" y="1000108"/>
            <a:ext cx="3571900" cy="3286148"/>
          </a:xfrm>
        </p:spPr>
      </p:pic>
      <p:graphicFrame>
        <p:nvGraphicFramePr>
          <p:cNvPr id="4" name="3 - Πίνακας"/>
          <p:cNvGraphicFramePr>
            <a:graphicFrameLocks noGrp="1"/>
          </p:cNvGraphicFramePr>
          <p:nvPr/>
        </p:nvGraphicFramePr>
        <p:xfrm>
          <a:off x="1357290" y="4214818"/>
          <a:ext cx="7786710" cy="2468880"/>
        </p:xfrm>
        <a:graphic>
          <a:graphicData uri="http://schemas.openxmlformats.org/drawingml/2006/table">
            <a:tbl>
              <a:tblPr firstRow="1" bandRow="1">
                <a:tableStyleId>{5C22544A-7EE6-4342-B048-85BDC9FD1C3A}</a:tableStyleId>
              </a:tblPr>
              <a:tblGrid>
                <a:gridCol w="517062"/>
                <a:gridCol w="7269648"/>
              </a:tblGrid>
              <a:tr h="528630">
                <a:tc>
                  <a:txBody>
                    <a:bodyPr/>
                    <a:lstStyle/>
                    <a:p>
                      <a:r>
                        <a:rPr lang="el-GR" dirty="0" smtClean="0"/>
                        <a:t>2</a:t>
                      </a:r>
                      <a:endParaRPr lang="el-GR" dirty="0"/>
                    </a:p>
                  </a:txBody>
                  <a:tcPr/>
                </a:tc>
                <a:tc>
                  <a:txBody>
                    <a:bodyPr/>
                    <a:lstStyle/>
                    <a:p>
                      <a:r>
                        <a:rPr lang="el-GR" dirty="0" smtClean="0"/>
                        <a:t>Το παιδί  κάνει </a:t>
                      </a:r>
                      <a:r>
                        <a:rPr lang="en-US" dirty="0" smtClean="0"/>
                        <a:t>skipping</a:t>
                      </a:r>
                      <a:r>
                        <a:rPr lang="el-GR" dirty="0" smtClean="0"/>
                        <a:t> για  10 βήματα ενώ</a:t>
                      </a:r>
                      <a:r>
                        <a:rPr lang="el-GR" baseline="0" dirty="0" smtClean="0"/>
                        <a:t> παράλληλα  διατηρεί την ισορροπία, και τον ρυθμό, χρησιμοποιώντας αντίθετα χέρια και κινήσεις ποδιού καθώς  και τα πόδια εναλλάξ .</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Το παιδί  κάνει </a:t>
                      </a:r>
                      <a:r>
                        <a:rPr lang="en-US" dirty="0" smtClean="0"/>
                        <a:t>skipping</a:t>
                      </a:r>
                      <a:r>
                        <a:rPr lang="el-GR" dirty="0" smtClean="0"/>
                        <a:t> 5-9 βήματα ενώ</a:t>
                      </a:r>
                      <a:r>
                        <a:rPr lang="el-GR" baseline="0" dirty="0" smtClean="0"/>
                        <a:t> παράλληλα  διατηρεί την ισορροπία, και τον ρυθμό, χρησιμοποιώντας αντίθετα χέρια και κινήσεις ποδιού καθώς  και τα πόδια εναλλάξ .</a:t>
                      </a:r>
                      <a:endParaRPr lang="el-GR" dirty="0" smtClean="0"/>
                    </a:p>
                  </a:txBody>
                  <a:tcPr/>
                </a:tc>
              </a:tr>
              <a:tr h="360261">
                <a:tc>
                  <a:txBody>
                    <a:bodyPr/>
                    <a:lstStyle/>
                    <a:p>
                      <a:r>
                        <a:rPr lang="el-GR" dirty="0" smtClean="0"/>
                        <a:t>0</a:t>
                      </a:r>
                      <a:endParaRPr lang="el-GR" dirty="0"/>
                    </a:p>
                  </a:txBody>
                  <a:tcPr/>
                </a:tc>
                <a:tc>
                  <a:txBody>
                    <a:bodyPr/>
                    <a:lstStyle/>
                    <a:p>
                      <a:r>
                        <a:rPr lang="el-GR" dirty="0" smtClean="0"/>
                        <a:t>Το παιδί κάνει</a:t>
                      </a:r>
                      <a:r>
                        <a:rPr lang="en-US" dirty="0" smtClean="0"/>
                        <a:t> skipping </a:t>
                      </a:r>
                      <a:r>
                        <a:rPr lang="el-GR" dirty="0" smtClean="0"/>
                        <a:t>για λιγότερο  από 4 βήματα ή τα χέρια  του είναι σφιχτά στα πλάγια.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2976" y="214290"/>
            <a:ext cx="6286544" cy="642942"/>
          </a:xfrm>
        </p:spPr>
        <p:txBody>
          <a:bodyPr>
            <a:noAutofit/>
          </a:bodyPr>
          <a:lstStyle/>
          <a:p>
            <a:br>
              <a:rPr lang="el-GR" sz="3200" dirty="0" smtClean="0">
                <a:solidFill>
                  <a:srgbClr val="7030A0"/>
                </a:solidFill>
                <a:latin typeface="Comic Sans MS" panose="030F0702030302020204" pitchFamily="66" charset="0"/>
              </a:rPr>
            </a:br>
            <a:r>
              <a:rPr lang="el-GR" sz="3200" dirty="0" smtClean="0">
                <a:solidFill>
                  <a:srgbClr val="7030A0"/>
                </a:solidFill>
                <a:latin typeface="Comic Sans MS" panose="030F0702030302020204" pitchFamily="66" charset="0"/>
              </a:rPr>
              <a:t>89.</a:t>
            </a:r>
            <a:r>
              <a:rPr lang="en-US" sz="3200" dirty="0" smtClean="0">
                <a:solidFill>
                  <a:srgbClr val="7030A0"/>
                </a:solidFill>
                <a:latin typeface="Comic Sans MS" panose="030F0702030302020204" pitchFamily="66" charset="0"/>
              </a:rPr>
              <a:t> </a:t>
            </a:r>
            <a:r>
              <a:rPr lang="en-US" sz="3200" b="1" dirty="0" smtClean="0">
                <a:solidFill>
                  <a:srgbClr val="7030A0"/>
                </a:solidFill>
                <a:latin typeface="Comic Sans MS" panose="030F0702030302020204" pitchFamily="66" charset="0"/>
              </a:rPr>
              <a:t>Hopping Speed</a:t>
            </a:r>
            <a:endParaRPr lang="el-GR" sz="3200" b="1" dirty="0">
              <a:solidFill>
                <a:srgbClr val="7030A0"/>
              </a:solidFill>
              <a:latin typeface="Comic Sans MS" panose="030F0702030302020204" pitchFamily="66" charset="0"/>
            </a:endParaRPr>
          </a:p>
        </p:txBody>
      </p:sp>
      <p:sp>
        <p:nvSpPr>
          <p:cNvPr id="3" name="2 - Θέση περιεχομένου"/>
          <p:cNvSpPr>
            <a:spLocks noGrp="1"/>
          </p:cNvSpPr>
          <p:nvPr>
            <p:ph sz="half" idx="1"/>
          </p:nvPr>
        </p:nvSpPr>
        <p:spPr>
          <a:xfrm>
            <a:off x="214282" y="1071546"/>
            <a:ext cx="3857652" cy="4525963"/>
          </a:xfrm>
        </p:spPr>
        <p:txBody>
          <a:bodyPr>
            <a:normAutofit fontScale="92500" lnSpcReduction="20000"/>
          </a:bodyPr>
          <a:lstStyle/>
          <a:p>
            <a:r>
              <a:rPr lang="el-GR" sz="2400" b="1" dirty="0" smtClean="0">
                <a:latin typeface="Arial" panose="020B0604020202020204" pitchFamily="34" charset="0"/>
                <a:cs typeface="Arial" panose="020B0604020202020204" pitchFamily="34" charset="0"/>
              </a:rPr>
              <a:t>Ηλικία:</a:t>
            </a:r>
            <a:r>
              <a:rPr lang="el-GR" sz="2400" dirty="0" smtClean="0">
                <a:latin typeface="Arial" panose="020B0604020202020204" pitchFamily="34" charset="0"/>
                <a:cs typeface="Arial" panose="020B0604020202020204" pitchFamily="34" charset="0"/>
              </a:rPr>
              <a:t> 63-64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a:t>
            </a:r>
            <a:r>
              <a:rPr lang="el-GR" sz="2400" dirty="0" smtClean="0">
                <a:latin typeface="Arial" panose="020B0604020202020204" pitchFamily="34" charset="0"/>
                <a:cs typeface="Arial" panose="020B0604020202020204" pitchFamily="34" charset="0"/>
              </a:rPr>
              <a:t> 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κολλητική ταινία (2 </a:t>
            </a:r>
            <a:r>
              <a:rPr lang="en-US" sz="2400" dirty="0" smtClean="0">
                <a:latin typeface="Arial" panose="020B0604020202020204" pitchFamily="34" charset="0"/>
                <a:cs typeface="Arial" panose="020B0604020202020204" pitchFamily="34" charset="0"/>
              </a:rPr>
              <a:t>in.</a:t>
            </a:r>
            <a:r>
              <a:rPr lang="el-GR" sz="2400" dirty="0" smtClean="0">
                <a:latin typeface="Arial" panose="020B0604020202020204" pitchFamily="34" charset="0"/>
                <a:cs typeface="Arial" panose="020B0604020202020204" pitchFamily="34" charset="0"/>
              </a:rPr>
              <a:t> *2 </a:t>
            </a:r>
            <a:r>
              <a:rPr lang="en-US" sz="2400" dirty="0" smtClean="0">
                <a:latin typeface="Arial" panose="020B0604020202020204" pitchFamily="34" charset="0"/>
                <a:cs typeface="Arial" panose="020B0604020202020204" pitchFamily="34" charset="0"/>
              </a:rPr>
              <a:t>ft.)</a:t>
            </a:r>
            <a:r>
              <a:rPr lang="el-GR" sz="2400" dirty="0" smtClean="0">
                <a:latin typeface="Arial" panose="020B0604020202020204" pitchFamily="34" charset="0"/>
                <a:cs typeface="Arial" panose="020B0604020202020204" pitchFamily="34" charset="0"/>
              </a:rPr>
              <a:t>,20 </a:t>
            </a:r>
            <a:r>
              <a:rPr lang="en-US" sz="2400" dirty="0" smtClean="0">
                <a:latin typeface="Arial" panose="020B0604020202020204" pitchFamily="34" charset="0"/>
                <a:cs typeface="Arial" panose="020B0604020202020204" pitchFamily="34" charset="0"/>
              </a:rPr>
              <a:t>ft </a:t>
            </a:r>
            <a:r>
              <a:rPr lang="el-GR" sz="2400" dirty="0" smtClean="0">
                <a:latin typeface="Arial" panose="020B0604020202020204" pitchFamily="34" charset="0"/>
                <a:cs typeface="Arial" panose="020B0604020202020204" pitchFamily="34" charset="0"/>
              </a:rPr>
              <a:t>μακριά.</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Διαδικασία:</a:t>
            </a:r>
            <a:r>
              <a:rPr lang="el-GR" sz="2400" dirty="0" smtClean="0">
                <a:latin typeface="Arial" panose="020B0604020202020204" pitchFamily="34" charset="0"/>
                <a:cs typeface="Arial" panose="020B0604020202020204" pitchFamily="34" charset="0"/>
              </a:rPr>
              <a:t> Τοποθετήστε το παιδί πίσω από την γραμμή εκκίνησης.</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«Αναπήδησε στο 1 πόδι έως την άλλη γραμμή, όσο πιο γρήγορα μπορείς.»</a:t>
            </a:r>
            <a:endParaRPr lang="el-GR" sz="2400" dirty="0" smtClean="0">
              <a:latin typeface="Arial" panose="020B0604020202020204" pitchFamily="34" charset="0"/>
              <a:cs typeface="Arial" panose="020B0604020202020204" pitchFamily="34" charset="0"/>
            </a:endParaRPr>
          </a:p>
          <a:p>
            <a:r>
              <a:rPr lang="el-GR" sz="2400" dirty="0" smtClean="0">
                <a:latin typeface="Arial" panose="020B0604020202020204" pitchFamily="34" charset="0"/>
                <a:cs typeface="Arial" panose="020B0604020202020204" pitchFamily="34" charset="0"/>
              </a:rPr>
              <a:t>Παρατήρησε την ισορροπία και τον χρόνο που θα χρειαστεί μέχρι να φτάσει στην άλλη γραμμή.</a:t>
            </a:r>
            <a:endParaRPr lang="el-GR" sz="2400" dirty="0" smtClean="0">
              <a:latin typeface="Arial" panose="020B0604020202020204" pitchFamily="34" charset="0"/>
              <a:cs typeface="Arial" panose="020B0604020202020204" pitchFamily="34" charset="0"/>
            </a:endParaRPr>
          </a:p>
        </p:txBody>
      </p:sp>
      <p:pic>
        <p:nvPicPr>
          <p:cNvPr id="6" name="5 - Θέση περιεχομένου" descr="Object manip27.jpg"/>
          <p:cNvPicPr>
            <a:picLocks noGrp="1" noChangeAspect="1"/>
          </p:cNvPicPr>
          <p:nvPr>
            <p:ph sz="half" idx="2"/>
          </p:nvPr>
        </p:nvPicPr>
        <p:blipFill>
          <a:blip r:embed="rId1"/>
          <a:srcRect l="53722" t="48026" r="15021" b="37496"/>
          <a:stretch>
            <a:fillRect/>
          </a:stretch>
        </p:blipFill>
        <p:spPr>
          <a:xfrm>
            <a:off x="4357685" y="1357298"/>
            <a:ext cx="4357719" cy="3143272"/>
          </a:xfrm>
        </p:spPr>
      </p:pic>
      <p:graphicFrame>
        <p:nvGraphicFramePr>
          <p:cNvPr id="4" name="3 - Πίνακας"/>
          <p:cNvGraphicFramePr>
            <a:graphicFrameLocks noGrp="1"/>
          </p:cNvGraphicFramePr>
          <p:nvPr/>
        </p:nvGraphicFramePr>
        <p:xfrm>
          <a:off x="1928762" y="5120640"/>
          <a:ext cx="7215238" cy="1981200"/>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αναπηδά </a:t>
                      </a:r>
                      <a:r>
                        <a:rPr lang="en-US" sz="1600" dirty="0" smtClean="0"/>
                        <a:t>20</a:t>
                      </a:r>
                      <a:r>
                        <a:rPr lang="en-US" sz="1600" baseline="0" dirty="0" smtClean="0"/>
                        <a:t> ft  </a:t>
                      </a:r>
                      <a:r>
                        <a:rPr lang="el-GR" sz="1600" baseline="0" dirty="0" smtClean="0"/>
                        <a:t>σε 6 δευτερόλεπτα ή λιγότερο χωρίς να χάνει την ισορροπία ή να αφήνει το ελεύθερο πόδι να ακουμπήσει το πάτωμα.</a:t>
                      </a:r>
                      <a:endParaRPr lang="el-GR" sz="1600" dirty="0"/>
                    </a:p>
                  </a:txBody>
                  <a:tcPr/>
                </a:tc>
              </a:tr>
              <a:tr h="360261">
                <a:tc>
                  <a:txBody>
                    <a:bodyPr/>
                    <a:lstStyle/>
                    <a:p>
                      <a:r>
                        <a:rPr lang="el-GR" sz="1600" dirty="0" smtClean="0"/>
                        <a:t>1</a:t>
                      </a:r>
                      <a:endParaRPr lang="el-GR" sz="1600" dirty="0"/>
                    </a:p>
                  </a:txBody>
                  <a:tcPr/>
                </a:tc>
                <a:tc>
                  <a:txBody>
                    <a:bodyPr/>
                    <a:lstStyle/>
                    <a:p>
                      <a:r>
                        <a:rPr lang="el-GR" sz="1600" dirty="0" smtClean="0"/>
                        <a:t>Το παιδί  αναπηδά </a:t>
                      </a:r>
                      <a:r>
                        <a:rPr lang="en-US" sz="1600" dirty="0" smtClean="0"/>
                        <a:t>20</a:t>
                      </a:r>
                      <a:r>
                        <a:rPr lang="en-US" sz="1600" baseline="0" dirty="0" smtClean="0"/>
                        <a:t> ft  </a:t>
                      </a:r>
                      <a:r>
                        <a:rPr lang="el-GR" sz="1600" baseline="0" dirty="0" smtClean="0"/>
                        <a:t>σε 7-10 δευτερόλεπτα χωρίς να χάνει την ισορροπία ή να αφήνει το ελεύθερο πόδι να ακουμπήσει το πάτωμα.</a:t>
                      </a:r>
                      <a:endParaRPr lang="el-GR" sz="1600" dirty="0"/>
                    </a:p>
                  </a:txBody>
                  <a:tcPr/>
                </a:tc>
              </a:tr>
              <a:tr h="360261">
                <a:tc>
                  <a:txBody>
                    <a:bodyPr/>
                    <a:lstStyle/>
                    <a:p>
                      <a:r>
                        <a:rPr lang="el-GR" sz="1600" dirty="0" smtClean="0"/>
                        <a:t>0</a:t>
                      </a:r>
                      <a:endParaRPr lang="el-GR" sz="1600" dirty="0"/>
                    </a:p>
                  </a:txBody>
                  <a:tcPr/>
                </a:tc>
                <a:tc>
                  <a:txBody>
                    <a:bodyPr/>
                    <a:lstStyle/>
                    <a:p>
                      <a:r>
                        <a:rPr lang="el-GR" sz="1600" dirty="0" smtClean="0"/>
                        <a:t>Το παιδί αναπηδά</a:t>
                      </a:r>
                      <a:r>
                        <a:rPr lang="el-GR" sz="1600" baseline="0" dirty="0" smtClean="0"/>
                        <a:t> για λιγότερο από 20 </a:t>
                      </a:r>
                      <a:r>
                        <a:rPr lang="en-US" sz="1600" baseline="0" dirty="0" smtClean="0"/>
                        <a:t>ft </a:t>
                      </a:r>
                      <a:r>
                        <a:rPr lang="el-GR" sz="1600" baseline="0" dirty="0" smtClean="0"/>
                        <a:t>ή χρειάζεται πάνω από 10 δευτερόλεπτα.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5">
                    <a:lumMod val="50000"/>
                  </a:schemeClr>
                </a:solidFill>
                <a:latin typeface="Comic Sans MS" panose="030F0702030302020204" pitchFamily="66" charset="0"/>
              </a:rPr>
              <a:t>ΧΕΙΡΙΣΜΟΣ ΑΝΤΙΚΕΙΜΕΝΩΝ</a:t>
            </a:r>
            <a:endParaRPr lang="el-GR" sz="3200" b="1" dirty="0">
              <a:solidFill>
                <a:schemeClr val="accent5">
                  <a:lumMod val="50000"/>
                </a:schemeClr>
              </a:solidFill>
              <a:latin typeface="Comic Sans MS" panose="030F0702030302020204" pitchFamily="66" charset="0"/>
            </a:endParaRPr>
          </a:p>
        </p:txBody>
      </p:sp>
      <p:pic>
        <p:nvPicPr>
          <p:cNvPr id="6" name="5 - Θέση περιεχομένου" descr="BenefitsJuggling-640x480.jpg"/>
          <p:cNvPicPr>
            <a:picLocks noGrp="1" noChangeAspect="1"/>
          </p:cNvPicPr>
          <p:nvPr>
            <p:ph idx="1"/>
          </p:nvPr>
        </p:nvPicPr>
        <p:blipFill>
          <a:blip r:embed="rId1"/>
          <a:stretch>
            <a:fillRect/>
          </a:stretch>
        </p:blipFill>
        <p:spPr>
          <a:xfrm>
            <a:off x="2044700" y="2509044"/>
            <a:ext cx="4064000" cy="30480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615262" cy="939784"/>
          </a:xfrm>
        </p:spPr>
        <p:txBody>
          <a:bodyPr>
            <a:noAutofit/>
          </a:bodyPr>
          <a:lstStyle/>
          <a:p>
            <a:br>
              <a:rPr lang="el-GR" sz="3200" b="1" dirty="0" smtClean="0">
                <a:solidFill>
                  <a:srgbClr val="0070C0"/>
                </a:solidFill>
                <a:latin typeface="Comic Sans MS" panose="030F0702030302020204" pitchFamily="66" charset="0"/>
              </a:rPr>
            </a:br>
            <a:r>
              <a:rPr lang="en-US" sz="3200" b="1" dirty="0" smtClean="0">
                <a:solidFill>
                  <a:schemeClr val="accent5">
                    <a:lumMod val="50000"/>
                  </a:schemeClr>
                </a:solidFill>
                <a:latin typeface="Comic Sans MS" panose="030F0702030302020204" pitchFamily="66" charset="0"/>
              </a:rPr>
              <a:t>20</a:t>
            </a:r>
            <a:r>
              <a:rPr lang="el-GR" sz="3200" b="1" dirty="0" smtClean="0">
                <a:solidFill>
                  <a:schemeClr val="accent5">
                    <a:lumMod val="50000"/>
                  </a:schemeClr>
                </a:solidFill>
                <a:latin typeface="Comic Sans MS" panose="030F0702030302020204" pitchFamily="66" charset="0"/>
              </a:rPr>
              <a:t>.</a:t>
            </a:r>
            <a:r>
              <a:rPr lang="en-US" sz="3200" b="1" dirty="0" smtClean="0">
                <a:solidFill>
                  <a:schemeClr val="accent5">
                    <a:lumMod val="50000"/>
                  </a:schemeClr>
                </a:solidFill>
                <a:latin typeface="Comic Sans MS" panose="030F0702030302020204" pitchFamily="66" charset="0"/>
              </a:rPr>
              <a:t> Hitting Target- Overhand</a:t>
            </a:r>
            <a:br>
              <a:rPr lang="el-GR" sz="3200" b="1" dirty="0" smtClean="0">
                <a:solidFill>
                  <a:srgbClr val="0070C0"/>
                </a:solidFill>
                <a:latin typeface="Comic Sans MS" panose="030F0702030302020204" pitchFamily="66" charset="0"/>
              </a:rPr>
            </a:br>
            <a:endParaRPr lang="el-GR" sz="3200" b="1" dirty="0">
              <a:solidFill>
                <a:srgbClr val="0070C0"/>
              </a:solidFill>
              <a:latin typeface="Comic Sans MS" panose="030F0702030302020204" pitchFamily="66" charset="0"/>
            </a:endParaRPr>
          </a:p>
        </p:txBody>
      </p:sp>
      <p:sp>
        <p:nvSpPr>
          <p:cNvPr id="3" name="2 - Θέση περιεχομένου"/>
          <p:cNvSpPr>
            <a:spLocks noGrp="1"/>
          </p:cNvSpPr>
          <p:nvPr>
            <p:ph sz="half" idx="1"/>
          </p:nvPr>
        </p:nvSpPr>
        <p:spPr>
          <a:xfrm>
            <a:off x="142844" y="1214422"/>
            <a:ext cx="3786214" cy="4525963"/>
          </a:xfrm>
        </p:spPr>
        <p:txBody>
          <a:bodyPr>
            <a:normAutofit fontScale="92500" lnSpcReduction="20000"/>
          </a:bodyPr>
          <a:lstStyle/>
          <a:p>
            <a:r>
              <a:rPr lang="el-GR" sz="2400" b="1" dirty="0" smtClean="0">
                <a:latin typeface="Arial" panose="020B0604020202020204" pitchFamily="34" charset="0"/>
                <a:cs typeface="Arial" panose="020B0604020202020204" pitchFamily="34" charset="0"/>
              </a:rPr>
              <a:t>Ηλικία:</a:t>
            </a:r>
            <a:r>
              <a:rPr lang="el-GR" sz="2400" dirty="0" smtClean="0">
                <a:latin typeface="Arial" panose="020B0604020202020204" pitchFamily="34" charset="0"/>
                <a:cs typeface="Arial" panose="020B0604020202020204" pitchFamily="34" charset="0"/>
              </a:rPr>
              <a:t> 51-52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a:t>
            </a:r>
            <a:r>
              <a:rPr lang="el-GR" sz="2400" dirty="0" smtClean="0">
                <a:latin typeface="Arial" panose="020B0604020202020204" pitchFamily="34" charset="0"/>
                <a:cs typeface="Arial" panose="020B0604020202020204" pitchFamily="34" charset="0"/>
              </a:rPr>
              <a:t> 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a:t>
            </a:r>
            <a:r>
              <a:rPr lang="el-GR" sz="2400" dirty="0" smtClean="0">
                <a:latin typeface="Arial" panose="020B0604020202020204" pitchFamily="34" charset="0"/>
                <a:cs typeface="Arial" panose="020B0604020202020204" pitchFamily="34" charset="0"/>
              </a:rPr>
              <a:t> μπάλα του τένις, τετράγωνος στόχος στον τοίχο (2 </a:t>
            </a:r>
            <a:r>
              <a:rPr lang="en-US" sz="2400" dirty="0" smtClean="0">
                <a:latin typeface="Arial" panose="020B0604020202020204" pitchFamily="34" charset="0"/>
                <a:cs typeface="Arial" panose="020B0604020202020204" pitchFamily="34" charset="0"/>
              </a:rPr>
              <a:t>ft </a:t>
            </a:r>
            <a:r>
              <a:rPr lang="el-GR" sz="2400" dirty="0" smtClean="0">
                <a:latin typeface="Arial" panose="020B0604020202020204" pitchFamily="34" charset="0"/>
                <a:cs typeface="Arial" panose="020B0604020202020204" pitchFamily="34" charset="0"/>
              </a:rPr>
              <a:t>ύψος- από το πάτωμα).</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Διαδικασία:</a:t>
            </a:r>
            <a:r>
              <a:rPr lang="el-GR" sz="2400" dirty="0" smtClean="0">
                <a:latin typeface="Arial" panose="020B0604020202020204" pitchFamily="34" charset="0"/>
                <a:cs typeface="Arial" panose="020B0604020202020204" pitchFamily="34" charset="0"/>
              </a:rPr>
              <a:t> Κάντε επίδειξη ρίψης της μπάλας πάνω από το κεφάλι, στο στόχο από απόσταση 12 </a:t>
            </a:r>
            <a:r>
              <a:rPr lang="en-US" sz="2400" dirty="0" smtClean="0">
                <a:latin typeface="Arial" panose="020B0604020202020204" pitchFamily="34" charset="0"/>
                <a:cs typeface="Arial" panose="020B0604020202020204" pitchFamily="34" charset="0"/>
              </a:rPr>
              <a:t>ft.</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«Πέτα την μπάλα και χτύπα τον στόχο, όπως έκανα εγώ.»</a:t>
            </a:r>
            <a:endParaRPr lang="el-GR" sz="2400" dirty="0" smtClean="0">
              <a:latin typeface="Arial" panose="020B0604020202020204" pitchFamily="34" charset="0"/>
              <a:cs typeface="Arial" panose="020B0604020202020204" pitchFamily="34" charset="0"/>
            </a:endParaRPr>
          </a:p>
        </p:txBody>
      </p:sp>
      <p:pic>
        <p:nvPicPr>
          <p:cNvPr id="7" name="6 - Θέση περιεχομένου" descr="Object manip31.jpg"/>
          <p:cNvPicPr>
            <a:picLocks noGrp="1" noChangeAspect="1"/>
          </p:cNvPicPr>
          <p:nvPr>
            <p:ph sz="half" idx="2"/>
          </p:nvPr>
        </p:nvPicPr>
        <p:blipFill>
          <a:blip r:embed="rId1"/>
          <a:srcRect l="58187" t="65661" r="8323" b="20134"/>
          <a:stretch>
            <a:fillRect/>
          </a:stretch>
        </p:blipFill>
        <p:spPr>
          <a:xfrm>
            <a:off x="4143372" y="1428736"/>
            <a:ext cx="5000628" cy="3500462"/>
          </a:xfrm>
        </p:spPr>
      </p:pic>
      <p:graphicFrame>
        <p:nvGraphicFramePr>
          <p:cNvPr id="4" name="3 - Πίνακας"/>
          <p:cNvGraphicFramePr>
            <a:graphicFrameLocks noGrp="1"/>
          </p:cNvGraphicFramePr>
          <p:nvPr/>
        </p:nvGraphicFramePr>
        <p:xfrm>
          <a:off x="1928762" y="5120640"/>
          <a:ext cx="7215238" cy="1737360"/>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χτυπά</a:t>
                      </a:r>
                      <a:r>
                        <a:rPr lang="el-GR" sz="1600" baseline="0" dirty="0" smtClean="0"/>
                        <a:t> το στόχο 2 από τις 3 φορές, εκτελώντας ρίψη πάνω από το κεφάλι.</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sz="1600" dirty="0" smtClean="0"/>
                        <a:t>Το παιδί  χτυπά</a:t>
                      </a:r>
                      <a:r>
                        <a:rPr lang="el-GR" sz="1600" baseline="0" dirty="0" smtClean="0"/>
                        <a:t> το στόχο 1 από τις 3 φορές, εκτελώντας ρίψη πάνω από το κεφάλι.</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δεν</a:t>
                      </a:r>
                      <a:r>
                        <a:rPr lang="el-GR" sz="1600" baseline="0" dirty="0" smtClean="0"/>
                        <a:t> καταφέρνει να εκτελέσει ρίψη πάνω από το κεφάλι ή δεν πετυχαίνει τον στόχο.</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5984" y="285728"/>
            <a:ext cx="4714908" cy="928694"/>
          </a:xfrm>
        </p:spPr>
        <p:txBody>
          <a:bodyPr>
            <a:noAutofit/>
          </a:bodyPr>
          <a:lstStyle/>
          <a:p>
            <a:br>
              <a:rPr lang="el-GR" sz="3200" b="1" dirty="0" smtClean="0">
                <a:solidFill>
                  <a:srgbClr val="0070C0"/>
                </a:solidFill>
                <a:latin typeface="Comic Sans MS" panose="030F0702030302020204" pitchFamily="66" charset="0"/>
              </a:rPr>
            </a:br>
            <a:r>
              <a:rPr lang="en-US" sz="3200" b="1" dirty="0" smtClean="0">
                <a:solidFill>
                  <a:schemeClr val="accent5">
                    <a:lumMod val="50000"/>
                  </a:schemeClr>
                </a:solidFill>
                <a:latin typeface="Comic Sans MS" panose="030F0702030302020204" pitchFamily="66" charset="0"/>
              </a:rPr>
              <a:t>2</a:t>
            </a:r>
            <a:r>
              <a:rPr lang="el-GR" sz="3200" b="1" dirty="0" smtClean="0">
                <a:solidFill>
                  <a:schemeClr val="accent5">
                    <a:lumMod val="50000"/>
                  </a:schemeClr>
                </a:solidFill>
                <a:latin typeface="Comic Sans MS" panose="030F0702030302020204" pitchFamily="66" charset="0"/>
              </a:rPr>
              <a:t>1.</a:t>
            </a:r>
            <a:r>
              <a:rPr lang="en-US" sz="3200" b="1" dirty="0" smtClean="0">
                <a:solidFill>
                  <a:schemeClr val="accent5">
                    <a:lumMod val="50000"/>
                  </a:schemeClr>
                </a:solidFill>
                <a:latin typeface="Comic Sans MS" panose="030F0702030302020204" pitchFamily="66" charset="0"/>
              </a:rPr>
              <a:t> Bouncing Ball</a:t>
            </a:r>
            <a:br>
              <a:rPr lang="el-GR" sz="3200" b="1" dirty="0" smtClean="0">
                <a:solidFill>
                  <a:srgbClr val="0070C0"/>
                </a:solidFill>
                <a:latin typeface="Comic Sans MS" panose="030F0702030302020204" pitchFamily="66" charset="0"/>
              </a:rPr>
            </a:br>
            <a:endParaRPr lang="el-GR" sz="3200" b="1" dirty="0">
              <a:solidFill>
                <a:srgbClr val="0070C0"/>
              </a:solidFill>
              <a:latin typeface="Comic Sans MS" panose="030F0702030302020204" pitchFamily="66" charset="0"/>
            </a:endParaRPr>
          </a:p>
        </p:txBody>
      </p:sp>
      <p:sp>
        <p:nvSpPr>
          <p:cNvPr id="3" name="2 - Θέση περιεχομένου"/>
          <p:cNvSpPr>
            <a:spLocks noGrp="1"/>
          </p:cNvSpPr>
          <p:nvPr>
            <p:ph sz="half" idx="1"/>
          </p:nvPr>
        </p:nvSpPr>
        <p:spPr>
          <a:xfrm>
            <a:off x="214282" y="1214422"/>
            <a:ext cx="4071966" cy="4000529"/>
          </a:xfrm>
        </p:spPr>
        <p:txBody>
          <a:bodyPr>
            <a:normAutofit fontScale="92500" lnSpcReduction="20000"/>
          </a:bodyPr>
          <a:lstStyle/>
          <a:p>
            <a:r>
              <a:rPr lang="el-GR" sz="2400" b="1" dirty="0" smtClean="0">
                <a:latin typeface="Arial" panose="020B0604020202020204" pitchFamily="34" charset="0"/>
                <a:cs typeface="Arial" panose="020B0604020202020204" pitchFamily="34" charset="0"/>
              </a:rPr>
              <a:t>Ηλικία:</a:t>
            </a:r>
            <a:r>
              <a:rPr lang="el-GR" sz="2400" dirty="0" smtClean="0">
                <a:latin typeface="Arial" panose="020B0604020202020204" pitchFamily="34" charset="0"/>
                <a:cs typeface="Arial" panose="020B0604020202020204" pitchFamily="34" charset="0"/>
              </a:rPr>
              <a:t> 51-52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a:t>
            </a:r>
            <a:r>
              <a:rPr lang="el-GR" sz="2400" dirty="0" smtClean="0">
                <a:latin typeface="Arial" panose="020B0604020202020204" pitchFamily="34" charset="0"/>
                <a:cs typeface="Arial" panose="020B0604020202020204" pitchFamily="34" charset="0"/>
              </a:rPr>
              <a:t> μπάλα του τένις</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Διαδικασία:</a:t>
            </a:r>
            <a:r>
              <a:rPr lang="el-GR" sz="2400" dirty="0" smtClean="0">
                <a:latin typeface="Arial" panose="020B0604020202020204" pitchFamily="34" charset="0"/>
                <a:cs typeface="Arial" panose="020B0604020202020204" pitchFamily="34" charset="0"/>
              </a:rPr>
              <a:t> Σε απόσταση 5 </a:t>
            </a:r>
            <a:r>
              <a:rPr lang="en-US" sz="2400" dirty="0" smtClean="0">
                <a:latin typeface="Arial" panose="020B0604020202020204" pitchFamily="34" charset="0"/>
                <a:cs typeface="Arial" panose="020B0604020202020204" pitchFamily="34" charset="0"/>
              </a:rPr>
              <a:t>ft</a:t>
            </a:r>
            <a:r>
              <a:rPr lang="el-GR" sz="2400" dirty="0" smtClean="0">
                <a:latin typeface="Arial" panose="020B0604020202020204" pitchFamily="34" charset="0"/>
                <a:cs typeface="Arial" panose="020B0604020202020204" pitchFamily="34" charset="0"/>
              </a:rPr>
              <a:t> από τον τοίχο</a:t>
            </a:r>
            <a:r>
              <a:rPr lang="en-US"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Χρησιμοποιώντας  1 χέρι, κάνετε την μπάλα να αναπηδήσει μια φορά και μετά να χτυπήσει τον τοίχο.</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«Κάνε την μπάλα να αναπηδήσει όπως έκανα εγώ».</a:t>
            </a:r>
            <a:endParaRPr lang="el-GR" sz="2400" dirty="0" smtClean="0">
              <a:latin typeface="Arial" panose="020B0604020202020204" pitchFamily="34" charset="0"/>
              <a:cs typeface="Arial" panose="020B0604020202020204" pitchFamily="34" charset="0"/>
            </a:endParaRPr>
          </a:p>
        </p:txBody>
      </p:sp>
      <p:pic>
        <p:nvPicPr>
          <p:cNvPr id="7" name="6 - Θέση περιεχομένου" descr="Object Manip32.jpg"/>
          <p:cNvPicPr>
            <a:picLocks noGrp="1" noChangeAspect="1"/>
          </p:cNvPicPr>
          <p:nvPr>
            <p:ph sz="half" idx="2"/>
          </p:nvPr>
        </p:nvPicPr>
        <p:blipFill>
          <a:blip r:embed="rId1"/>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1928762" y="5120640"/>
          <a:ext cx="7215238" cy="1737360"/>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έκανε</a:t>
                      </a:r>
                      <a:r>
                        <a:rPr lang="el-GR" sz="1600" baseline="0" dirty="0" smtClean="0"/>
                        <a:t>  </a:t>
                      </a:r>
                      <a:r>
                        <a:rPr lang="el-GR" sz="1600" dirty="0" smtClean="0"/>
                        <a:t>την μπάλα να αναπηδήσει μια φορά και μετά να χτυπήσει τον τοίχο.</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sz="1600" dirty="0" smtClean="0"/>
                        <a:t>Το παιδί  την μπάλα να αναπηδήσει  πάνω από μια φορά πριν χτυπήσει τον τοίχο.</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πετά την μπάλα και χτυπά τον τοίχο ή δεν καταφέρνει </a:t>
                      </a:r>
                      <a:r>
                        <a:rPr lang="el-GR" sz="1600" baseline="0" dirty="0" smtClean="0"/>
                        <a:t>να </a:t>
                      </a:r>
                      <a:r>
                        <a:rPr lang="el-GR" sz="1600" dirty="0" smtClean="0"/>
                        <a:t>χτυπήσει</a:t>
                      </a:r>
                      <a:r>
                        <a:rPr lang="el-GR" sz="1600" baseline="0" dirty="0" smtClean="0"/>
                        <a:t> τον τοίχο μετά την αναπήδηση του κάνει η μπάλα.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71670" y="274638"/>
            <a:ext cx="5000660" cy="868346"/>
          </a:xfrm>
        </p:spPr>
        <p:txBody>
          <a:bodyPr>
            <a:noAutofit/>
          </a:bodyPr>
          <a:lstStyle/>
          <a:p>
            <a:br>
              <a:rPr lang="el-GR" sz="3200" b="1" dirty="0" smtClean="0">
                <a:solidFill>
                  <a:srgbClr val="0070C0"/>
                </a:solidFill>
                <a:latin typeface="Comic Sans MS" panose="030F0702030302020204" pitchFamily="66" charset="0"/>
              </a:rPr>
            </a:br>
            <a:r>
              <a:rPr lang="en-US" sz="3200" b="1" dirty="0" smtClean="0">
                <a:solidFill>
                  <a:schemeClr val="accent5">
                    <a:lumMod val="50000"/>
                  </a:schemeClr>
                </a:solidFill>
                <a:latin typeface="Comic Sans MS" panose="030F0702030302020204" pitchFamily="66" charset="0"/>
              </a:rPr>
              <a:t>2</a:t>
            </a:r>
            <a:r>
              <a:rPr lang="el-GR" sz="3200" b="1" dirty="0" smtClean="0">
                <a:solidFill>
                  <a:schemeClr val="accent5">
                    <a:lumMod val="50000"/>
                  </a:schemeClr>
                </a:solidFill>
                <a:latin typeface="Comic Sans MS" panose="030F0702030302020204" pitchFamily="66" charset="0"/>
              </a:rPr>
              <a:t>2.</a:t>
            </a:r>
            <a:r>
              <a:rPr lang="en-US" sz="3200" b="1" dirty="0" smtClean="0">
                <a:solidFill>
                  <a:schemeClr val="accent5">
                    <a:lumMod val="50000"/>
                  </a:schemeClr>
                </a:solidFill>
                <a:latin typeface="Comic Sans MS" panose="030F0702030302020204" pitchFamily="66" charset="0"/>
              </a:rPr>
              <a:t> Catching Ball</a:t>
            </a:r>
            <a:br>
              <a:rPr lang="el-GR" sz="3200" b="1" dirty="0" smtClean="0">
                <a:solidFill>
                  <a:srgbClr val="0070C0"/>
                </a:solidFill>
                <a:latin typeface="Comic Sans MS" panose="030F0702030302020204" pitchFamily="66" charset="0"/>
              </a:rPr>
            </a:br>
            <a:endParaRPr lang="el-GR" sz="3200" b="1" dirty="0">
              <a:solidFill>
                <a:srgbClr val="0070C0"/>
              </a:solidFill>
              <a:latin typeface="Comic Sans MS" panose="030F0702030302020204" pitchFamily="66" charset="0"/>
            </a:endParaRPr>
          </a:p>
        </p:txBody>
      </p:sp>
      <p:sp>
        <p:nvSpPr>
          <p:cNvPr id="3" name="2 - Θέση περιεχομένου"/>
          <p:cNvSpPr>
            <a:spLocks noGrp="1"/>
          </p:cNvSpPr>
          <p:nvPr>
            <p:ph sz="half" idx="1"/>
          </p:nvPr>
        </p:nvSpPr>
        <p:spPr>
          <a:xfrm>
            <a:off x="357158" y="1142984"/>
            <a:ext cx="3714776" cy="4525963"/>
          </a:xfrm>
        </p:spPr>
        <p:txBody>
          <a:bodyPr>
            <a:normAutofit fontScale="92500" lnSpcReduction="10000"/>
          </a:bodyPr>
          <a:lstStyle/>
          <a:p>
            <a:pPr algn="just"/>
            <a:r>
              <a:rPr lang="el-GR" sz="2400" b="1" dirty="0" smtClean="0">
                <a:latin typeface="Arial" panose="020B0604020202020204" pitchFamily="34" charset="0"/>
                <a:cs typeface="Arial" panose="020B0604020202020204" pitchFamily="34" charset="0"/>
              </a:rPr>
              <a:t>Ηλικία:</a:t>
            </a:r>
            <a:r>
              <a:rPr lang="el-GR" sz="2400" dirty="0" smtClean="0">
                <a:latin typeface="Arial" panose="020B0604020202020204" pitchFamily="34" charset="0"/>
                <a:cs typeface="Arial" panose="020B0604020202020204" pitchFamily="34" charset="0"/>
              </a:rPr>
              <a:t> 51-52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όρθια</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a:t>
            </a:r>
            <a:r>
              <a:rPr lang="el-GR" sz="2400" dirty="0" smtClean="0">
                <a:latin typeface="Arial" panose="020B0604020202020204" pitchFamily="34" charset="0"/>
                <a:cs typeface="Arial" panose="020B0604020202020204" pitchFamily="34" charset="0"/>
              </a:rPr>
              <a:t> μπάλα του τένις</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Διαδικασία:</a:t>
            </a:r>
            <a:r>
              <a:rPr lang="el-GR" sz="2400" dirty="0" smtClean="0">
                <a:latin typeface="Arial" panose="020B0604020202020204" pitchFamily="34" charset="0"/>
                <a:cs typeface="Arial" panose="020B0604020202020204" pitchFamily="34" charset="0"/>
              </a:rPr>
              <a:t> Σε απόσταση 5 </a:t>
            </a:r>
            <a:r>
              <a:rPr lang="en-US" sz="2400" dirty="0" smtClean="0">
                <a:latin typeface="Arial" panose="020B0604020202020204" pitchFamily="34" charset="0"/>
                <a:cs typeface="Arial" panose="020B0604020202020204" pitchFamily="34" charset="0"/>
              </a:rPr>
              <a:t>ft</a:t>
            </a:r>
            <a:r>
              <a:rPr lang="el-GR" sz="2400" dirty="0" smtClean="0">
                <a:latin typeface="Arial" panose="020B0604020202020204" pitchFamily="34" charset="0"/>
                <a:cs typeface="Arial" panose="020B0604020202020204" pitchFamily="34" charset="0"/>
              </a:rPr>
              <a:t> μπροστά από το παιδί</a:t>
            </a:r>
            <a:r>
              <a:rPr lang="en-US"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Πετάξτε την μπάλα στο παιδί, με 45 μοίρες γωνία,  έτσι ώστε να προσγειωθεί στα χέρια του παιδιού.</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a:t>
            </a:r>
            <a:r>
              <a:rPr lang="en-US"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«Πιάσε τη μπάλα».</a:t>
            </a:r>
            <a:endParaRPr lang="el-GR" sz="2400" dirty="0" smtClean="0">
              <a:latin typeface="Arial" panose="020B0604020202020204" pitchFamily="34" charset="0"/>
              <a:cs typeface="Arial" panose="020B0604020202020204" pitchFamily="34" charset="0"/>
            </a:endParaRPr>
          </a:p>
        </p:txBody>
      </p:sp>
      <p:pic>
        <p:nvPicPr>
          <p:cNvPr id="6" name="5 - Θέση περιεχομένου" descr="Object Manip32.jpg"/>
          <p:cNvPicPr>
            <a:picLocks noGrp="1" noChangeAspect="1"/>
          </p:cNvPicPr>
          <p:nvPr>
            <p:ph sz="half" idx="2"/>
          </p:nvPr>
        </p:nvPicPr>
        <p:blipFill>
          <a:blip r:embed="rId1"/>
          <a:srcRect l="60419" t="19493" r="9136" b="67485"/>
          <a:stretch>
            <a:fillRect/>
          </a:stretch>
        </p:blipFill>
        <p:spPr>
          <a:xfrm>
            <a:off x="3929058" y="1643050"/>
            <a:ext cx="4643470" cy="3289468"/>
          </a:xfrm>
        </p:spPr>
      </p:pic>
      <p:graphicFrame>
        <p:nvGraphicFramePr>
          <p:cNvPr id="4" name="3 - Πίνακας"/>
          <p:cNvGraphicFramePr>
            <a:graphicFrameLocks noGrp="1"/>
          </p:cNvGraphicFramePr>
          <p:nvPr/>
        </p:nvGraphicFramePr>
        <p:xfrm>
          <a:off x="1714480" y="5339499"/>
          <a:ext cx="7215238" cy="1518501"/>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πιάνει</a:t>
                      </a:r>
                      <a:r>
                        <a:rPr lang="el-GR" sz="1600" baseline="0" dirty="0" smtClean="0"/>
                        <a:t> την μπάλα 2 από τις 3 φορές, χρησιμοποιώντας μόνο λυγισμένα χέρια</a:t>
                      </a:r>
                      <a:r>
                        <a:rPr lang="el-GR" sz="1600" dirty="0" smtClean="0"/>
                        <a:t>.</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sz="1600" dirty="0" smtClean="0"/>
                        <a:t>Το παιδί  πιάνει</a:t>
                      </a:r>
                      <a:r>
                        <a:rPr lang="el-GR" sz="1600" baseline="0" dirty="0" smtClean="0"/>
                        <a:t> την μπάλα 1 από τις 3 φορές, χρησιμοποιώντας μόνο λυγισμένα χέρια</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δεν καταφέρνει </a:t>
                      </a:r>
                      <a:r>
                        <a:rPr lang="el-GR" sz="1600" baseline="0" dirty="0" smtClean="0"/>
                        <a:t>να πιάσει την μπάλα.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Θέση περιεχομένου"/>
          <p:cNvGraphicFramePr>
            <a:graphicFrameLocks noGrp="1"/>
          </p:cNvGraphicFramePr>
          <p:nvPr>
            <p:ph idx="1"/>
          </p:nvPr>
        </p:nvGraphicFramePr>
        <p:xfrm>
          <a:off x="142844" y="428605"/>
          <a:ext cx="7957549" cy="6024732"/>
        </p:xfrm>
        <a:graphic>
          <a:graphicData uri="http://schemas.openxmlformats.org/drawingml/2006/table">
            <a:tbl>
              <a:tblPr firstRow="1" bandRow="1">
                <a:tableStyleId>{5C22544A-7EE6-4342-B048-85BDC9FD1C3A}</a:tableStyleId>
              </a:tblPr>
              <a:tblGrid>
                <a:gridCol w="1028994"/>
                <a:gridCol w="1371992"/>
                <a:gridCol w="2126586"/>
                <a:gridCol w="1028994"/>
                <a:gridCol w="1246226"/>
                <a:gridCol w="1154757"/>
              </a:tblGrid>
              <a:tr h="1073787">
                <a:tc>
                  <a:txBody>
                    <a:bodyPr/>
                    <a:lstStyle/>
                    <a:p>
                      <a:pPr algn="ctr">
                        <a:lnSpc>
                          <a:spcPct val="115000"/>
                        </a:lnSpc>
                        <a:spcAft>
                          <a:spcPts val="0"/>
                        </a:spcAft>
                      </a:pPr>
                      <a:r>
                        <a:rPr lang="en-US" sz="1600" b="1" dirty="0">
                          <a:latin typeface="Times New Roman" panose="02020603050405020304"/>
                          <a:ea typeface="Calibri" panose="020F0502020204030204"/>
                          <a:cs typeface="Times New Roman" panose="02020603050405020304"/>
                        </a:rPr>
                        <a:t>TEST</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Συγγραφείς</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Σκοπός</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Ηλικία</a:t>
                      </a:r>
                      <a:endParaRPr lang="el-GR" sz="1600">
                        <a:latin typeface="Calibri" panose="020F0502020204030204"/>
                        <a:ea typeface="Calibri" panose="020F0502020204030204"/>
                        <a:cs typeface="Times New Roman" panose="02020603050405020304"/>
                      </a:endParaRPr>
                    </a:p>
                    <a:p>
                      <a:pPr algn="ctr">
                        <a:lnSpc>
                          <a:spcPct val="115000"/>
                        </a:lnSpc>
                        <a:spcAft>
                          <a:spcPts val="0"/>
                        </a:spcAft>
                      </a:pPr>
                      <a:r>
                        <a:rPr lang="el-GR" sz="1600" b="1">
                          <a:latin typeface="Times New Roman" panose="02020603050405020304"/>
                          <a:ea typeface="Calibri" panose="020F0502020204030204"/>
                          <a:cs typeface="Times New Roman" panose="02020603050405020304"/>
                        </a:rPr>
                        <a:t>(χρ</a:t>
                      </a:r>
                      <a:r>
                        <a:rPr lang="en-US" sz="1600" b="1">
                          <a:latin typeface="Times New Roman" panose="02020603050405020304"/>
                          <a:ea typeface="Calibri" panose="020F0502020204030204"/>
                          <a:cs typeface="Times New Roman" panose="02020603050405020304"/>
                        </a:rPr>
                        <a:t>:</a:t>
                      </a:r>
                      <a:r>
                        <a:rPr lang="el-GR" sz="1600" b="1">
                          <a:latin typeface="Times New Roman" panose="02020603050405020304"/>
                          <a:ea typeface="Calibri" panose="020F0502020204030204"/>
                          <a:cs typeface="Times New Roman" panose="02020603050405020304"/>
                        </a:rPr>
                        <a:t>μην.</a:t>
                      </a:r>
                      <a:r>
                        <a:rPr lang="en-US" sz="1600" b="1">
                          <a:latin typeface="Times New Roman" panose="02020603050405020304"/>
                          <a:ea typeface="Calibri" panose="020F0502020204030204"/>
                          <a:cs typeface="Times New Roman" panose="02020603050405020304"/>
                        </a:rPr>
                        <a:t>)</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Χρόνος δοκιμασίας</a:t>
                      </a:r>
                      <a:r>
                        <a:rPr lang="en-US" sz="1600" b="1" dirty="0">
                          <a:latin typeface="Times New Roman" panose="02020603050405020304"/>
                          <a:ea typeface="Calibri" panose="020F0502020204030204"/>
                          <a:cs typeface="Times New Roman" panose="02020603050405020304"/>
                        </a:rPr>
                        <a:t> (</a:t>
                      </a:r>
                      <a:r>
                        <a:rPr lang="el-GR" sz="1600" b="1" dirty="0">
                          <a:latin typeface="Times New Roman" panose="02020603050405020304"/>
                          <a:ea typeface="Calibri" panose="020F0502020204030204"/>
                          <a:cs typeface="Times New Roman" panose="02020603050405020304"/>
                        </a:rPr>
                        <a:t>λεπτά</a:t>
                      </a:r>
                      <a:r>
                        <a:rPr lang="en-US" sz="1600" b="1" dirty="0">
                          <a:latin typeface="Times New Roman" panose="02020603050405020304"/>
                          <a:ea typeface="Calibri" panose="020F0502020204030204"/>
                          <a:cs typeface="Times New Roman" panose="02020603050405020304"/>
                        </a:rPr>
                        <a:t>)</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Αριθμός αντικειμένων</a:t>
                      </a:r>
                      <a:endParaRPr lang="el-GR" sz="1600" dirty="0">
                        <a:latin typeface="Calibri" panose="020F0502020204030204"/>
                        <a:ea typeface="Calibri" panose="020F0502020204030204"/>
                        <a:cs typeface="Times New Roman" panose="02020603050405020304"/>
                      </a:endParaRPr>
                    </a:p>
                  </a:txBody>
                  <a:tcPr marL="68580" marR="68580" marT="0" marB="0" anchor="ctr"/>
                </a:tc>
              </a:tr>
              <a:tr h="1432608">
                <a:tc>
                  <a:txBody>
                    <a:bodyPr/>
                    <a:lstStyle/>
                    <a:p>
                      <a:pPr>
                        <a:lnSpc>
                          <a:spcPct val="115000"/>
                        </a:lnSpc>
                        <a:spcAft>
                          <a:spcPts val="0"/>
                        </a:spcAft>
                      </a:pPr>
                      <a:r>
                        <a:rPr lang="el-GR" sz="1600" b="0" dirty="0">
                          <a:latin typeface="Times New Roman" panose="02020603050405020304"/>
                          <a:ea typeface="Calibri" panose="020F0502020204030204"/>
                          <a:cs typeface="Times New Roman" panose="02020603050405020304"/>
                        </a:rPr>
                        <a:t>BOT-2</a:t>
                      </a:r>
                      <a:endParaRPr lang="el-GR" sz="1600" b="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0" dirty="0" err="1">
                          <a:latin typeface="Times New Roman" panose="02020603050405020304"/>
                          <a:ea typeface="Calibri" panose="020F0502020204030204"/>
                          <a:cs typeface="Times New Roman" panose="02020603050405020304"/>
                        </a:rPr>
                        <a:t>Bruininks</a:t>
                      </a:r>
                      <a:r>
                        <a:rPr lang="el-GR" sz="1600" b="0" dirty="0">
                          <a:latin typeface="Times New Roman" panose="02020603050405020304"/>
                          <a:ea typeface="Calibri" panose="020F0502020204030204"/>
                          <a:cs typeface="Times New Roman" panose="02020603050405020304"/>
                        </a:rPr>
                        <a:t> </a:t>
                      </a:r>
                      <a:r>
                        <a:rPr lang="el-GR" sz="1600" b="0" dirty="0" err="1">
                          <a:latin typeface="Times New Roman" panose="02020603050405020304"/>
                          <a:ea typeface="Calibri" panose="020F0502020204030204"/>
                          <a:cs typeface="Times New Roman" panose="02020603050405020304"/>
                        </a:rPr>
                        <a:t>and</a:t>
                      </a:r>
                      <a:r>
                        <a:rPr lang="el-GR" sz="1600" b="0" dirty="0">
                          <a:latin typeface="Times New Roman" panose="02020603050405020304"/>
                          <a:ea typeface="Calibri" panose="020F0502020204030204"/>
                          <a:cs typeface="Times New Roman" panose="02020603050405020304"/>
                        </a:rPr>
                        <a:t> </a:t>
                      </a:r>
                      <a:r>
                        <a:rPr lang="el-GR" sz="1600" b="0" dirty="0" err="1">
                          <a:latin typeface="Times New Roman" panose="02020603050405020304"/>
                          <a:ea typeface="Calibri" panose="020F0502020204030204"/>
                          <a:cs typeface="Times New Roman" panose="02020603050405020304"/>
                        </a:rPr>
                        <a:t>Bruininks</a:t>
                      </a:r>
                      <a:endParaRPr lang="el-GR" sz="1600" b="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0" dirty="0">
                          <a:latin typeface="Times New Roman" panose="02020603050405020304"/>
                          <a:ea typeface="Calibri" panose="020F0502020204030204"/>
                          <a:cs typeface="Times New Roman" panose="02020603050405020304"/>
                        </a:rPr>
                        <a:t>Προσδιορισμός ατόμων με ελαφριά έως μέτρια συντονισμό των κινητικών δυσκολιών</a:t>
                      </a:r>
                      <a:endParaRPr lang="el-GR" sz="1600" b="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0" dirty="0">
                          <a:latin typeface="Times New Roman" panose="02020603050405020304"/>
                          <a:ea typeface="Calibri" panose="020F0502020204030204"/>
                          <a:cs typeface="Times New Roman" panose="02020603050405020304"/>
                        </a:rPr>
                        <a:t>4:0 - 21:0</a:t>
                      </a:r>
                      <a:endParaRPr lang="el-GR" sz="1600" b="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0" dirty="0">
                          <a:latin typeface="Times New Roman" panose="02020603050405020304"/>
                          <a:ea typeface="Calibri" panose="020F0502020204030204"/>
                          <a:cs typeface="Times New Roman" panose="02020603050405020304"/>
                        </a:rPr>
                        <a:t>LF: 45 - 60 SF: 15 - 20</a:t>
                      </a:r>
                      <a:endParaRPr lang="el-GR" sz="1600" b="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b="0" dirty="0">
                          <a:latin typeface="Times New Roman" panose="02020603050405020304"/>
                          <a:ea typeface="Calibri" panose="020F0502020204030204"/>
                          <a:cs typeface="Times New Roman" panose="02020603050405020304"/>
                        </a:rPr>
                        <a:t>LF: 53 </a:t>
                      </a:r>
                      <a:r>
                        <a:rPr lang="el-GR" sz="1600" b="0" dirty="0" err="1">
                          <a:latin typeface="Times New Roman" panose="02020603050405020304"/>
                          <a:ea typeface="Calibri" panose="020F0502020204030204"/>
                          <a:cs typeface="Times New Roman" panose="02020603050405020304"/>
                        </a:rPr>
                        <a:t>items</a:t>
                      </a:r>
                      <a:r>
                        <a:rPr lang="el-GR" sz="1600" b="0" dirty="0">
                          <a:latin typeface="Times New Roman" panose="02020603050405020304"/>
                          <a:ea typeface="Calibri" panose="020F0502020204030204"/>
                          <a:cs typeface="Times New Roman" panose="02020603050405020304"/>
                        </a:rPr>
                        <a:t> SF: 14 </a:t>
                      </a:r>
                      <a:r>
                        <a:rPr lang="el-GR" sz="1600" b="0" dirty="0" err="1">
                          <a:latin typeface="Times New Roman" panose="02020603050405020304"/>
                          <a:ea typeface="Calibri" panose="020F0502020204030204"/>
                          <a:cs typeface="Times New Roman" panose="02020603050405020304"/>
                        </a:rPr>
                        <a:t>items</a:t>
                      </a:r>
                      <a:endParaRPr lang="el-GR" sz="1600" b="0" dirty="0">
                        <a:latin typeface="Calibri" panose="020F0502020204030204"/>
                        <a:ea typeface="Calibri" panose="020F0502020204030204"/>
                        <a:cs typeface="Times New Roman" panose="02020603050405020304"/>
                      </a:endParaRPr>
                    </a:p>
                  </a:txBody>
                  <a:tcPr marL="68580" marR="68580" marT="0" marB="0"/>
                </a:tc>
              </a:tr>
              <a:tr h="1225384">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KTK</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err="1">
                          <a:latin typeface="Times New Roman" panose="02020603050405020304"/>
                          <a:ea typeface="Calibri" panose="020F0502020204030204"/>
                          <a:cs typeface="Times New Roman" panose="02020603050405020304"/>
                        </a:rPr>
                        <a:t>Kiphard</a:t>
                      </a:r>
                      <a:r>
                        <a:rPr lang="el-GR" sz="1600" dirty="0">
                          <a:latin typeface="Times New Roman" panose="02020603050405020304"/>
                          <a:ea typeface="Calibri" panose="020F0502020204030204"/>
                          <a:cs typeface="Times New Roman" panose="02020603050405020304"/>
                        </a:rPr>
                        <a:t> </a:t>
                      </a:r>
                      <a:r>
                        <a:rPr lang="el-GR" sz="1600" dirty="0" err="1">
                          <a:latin typeface="Times New Roman" panose="02020603050405020304"/>
                          <a:ea typeface="Calibri" panose="020F0502020204030204"/>
                          <a:cs typeface="Times New Roman" panose="02020603050405020304"/>
                        </a:rPr>
                        <a:t>and</a:t>
                      </a:r>
                      <a:r>
                        <a:rPr lang="el-GR" sz="1600" dirty="0">
                          <a:latin typeface="Times New Roman" panose="02020603050405020304"/>
                          <a:ea typeface="Calibri" panose="020F0502020204030204"/>
                          <a:cs typeface="Times New Roman" panose="02020603050405020304"/>
                        </a:rPr>
                        <a:t> </a:t>
                      </a:r>
                      <a:r>
                        <a:rPr lang="el-GR" sz="1600" dirty="0" err="1">
                          <a:latin typeface="Times New Roman" panose="02020603050405020304"/>
                          <a:ea typeface="Calibri" panose="020F0502020204030204"/>
                          <a:cs typeface="Times New Roman" panose="02020603050405020304"/>
                        </a:rPr>
                        <a:t>Shilling</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Αξιολογεί γενική δυναμική ικανότητα ισορροπίας</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5:0 - 14:0</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20</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4</a:t>
                      </a:r>
                      <a:endParaRPr lang="el-GR" sz="1600">
                        <a:latin typeface="Calibri" panose="020F0502020204030204"/>
                        <a:ea typeface="Calibri" panose="020F0502020204030204"/>
                        <a:cs typeface="Times New Roman" panose="02020603050405020304"/>
                      </a:endParaRPr>
                    </a:p>
                  </a:txBody>
                  <a:tcPr marL="68580" marR="68580" marT="0" marB="0"/>
                </a:tc>
              </a:tr>
              <a:tr h="1177207">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TGMD-2</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err="1">
                          <a:latin typeface="Times New Roman" panose="02020603050405020304"/>
                          <a:ea typeface="Calibri" panose="020F0502020204030204"/>
                          <a:cs typeface="Times New Roman" panose="02020603050405020304"/>
                        </a:rPr>
                        <a:t>Ulrich</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 </a:t>
                      </a:r>
                      <a:r>
                        <a:rPr lang="el-GR" sz="1600" dirty="0">
                          <a:latin typeface="Times New Roman" panose="02020603050405020304"/>
                          <a:ea typeface="Calibri" panose="020F0502020204030204"/>
                          <a:cs typeface="Times New Roman" panose="02020603050405020304"/>
                        </a:rPr>
                        <a:t>Εντοπίζει παιδία που κινητικά είναι σημαντικά πίσω από την ηλικία τους</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3:0 - 10:0</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15 – 20</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12</a:t>
                      </a:r>
                      <a:endParaRPr lang="el-GR" sz="1600">
                        <a:latin typeface="Calibri" panose="020F0502020204030204"/>
                        <a:ea typeface="Calibri" panose="020F0502020204030204"/>
                        <a:cs typeface="Times New Roman" panose="02020603050405020304"/>
                      </a:endParaRPr>
                    </a:p>
                  </a:txBody>
                  <a:tcPr marL="68580" marR="68580" marT="0" marB="0"/>
                </a:tc>
              </a:tr>
              <a:tr h="1115746">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MMT</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Vles, Kroes and Feron</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Αντικειμενοποιούν  ποιοτικές και ποσοτικές πτυχές της κίνησης</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5:0 – 6:11</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LV: 30 SV: 7</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LV: 70 </a:t>
                      </a:r>
                      <a:r>
                        <a:rPr lang="el-GR" sz="1600" dirty="0" err="1">
                          <a:latin typeface="Times New Roman" panose="02020603050405020304"/>
                          <a:ea typeface="Calibri" panose="020F0502020204030204"/>
                          <a:cs typeface="Times New Roman" panose="02020603050405020304"/>
                        </a:rPr>
                        <a:t>items</a:t>
                      </a:r>
                      <a:r>
                        <a:rPr lang="el-GR" sz="1600" dirty="0">
                          <a:latin typeface="Times New Roman" panose="02020603050405020304"/>
                          <a:ea typeface="Calibri" panose="020F0502020204030204"/>
                          <a:cs typeface="Times New Roman" panose="02020603050405020304"/>
                        </a:rPr>
                        <a:t> SV: 20 </a:t>
                      </a:r>
                      <a:r>
                        <a:rPr lang="el-GR" sz="1600" dirty="0" err="1">
                          <a:latin typeface="Times New Roman" panose="02020603050405020304"/>
                          <a:ea typeface="Calibri" panose="020F0502020204030204"/>
                          <a:cs typeface="Times New Roman" panose="02020603050405020304"/>
                        </a:rPr>
                        <a:t>items</a:t>
                      </a:r>
                      <a:endParaRPr lang="el-GR" sz="1600" dirty="0">
                        <a:latin typeface="Calibri" panose="020F0502020204030204"/>
                        <a:ea typeface="Calibri" panose="020F0502020204030204"/>
                        <a:cs typeface="Times New Roman" panose="02020603050405020304"/>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186634" cy="1082660"/>
          </a:xfrm>
        </p:spPr>
        <p:txBody>
          <a:bodyPr>
            <a:noAutofit/>
          </a:bodyPr>
          <a:lstStyle/>
          <a:p>
            <a:br>
              <a:rPr lang="el-GR" sz="3200" b="1" dirty="0" smtClean="0">
                <a:solidFill>
                  <a:srgbClr val="0070C0"/>
                </a:solidFill>
                <a:latin typeface="Comic Sans MS" panose="030F0702030302020204" pitchFamily="66" charset="0"/>
              </a:rPr>
            </a:br>
            <a:r>
              <a:rPr lang="en-US" sz="3200" b="1" dirty="0" smtClean="0">
                <a:solidFill>
                  <a:schemeClr val="accent5">
                    <a:lumMod val="50000"/>
                  </a:schemeClr>
                </a:solidFill>
                <a:latin typeface="Comic Sans MS" panose="030F0702030302020204" pitchFamily="66" charset="0"/>
              </a:rPr>
              <a:t>2</a:t>
            </a:r>
            <a:r>
              <a:rPr lang="el-GR" sz="3200" b="1" dirty="0" smtClean="0">
                <a:solidFill>
                  <a:schemeClr val="accent5">
                    <a:lumMod val="50000"/>
                  </a:schemeClr>
                </a:solidFill>
                <a:latin typeface="Comic Sans MS" panose="030F0702030302020204" pitchFamily="66" charset="0"/>
              </a:rPr>
              <a:t>3</a:t>
            </a:r>
            <a:r>
              <a:rPr lang="en-US" sz="3200" b="1" dirty="0" smtClean="0">
                <a:solidFill>
                  <a:schemeClr val="accent5">
                    <a:lumMod val="50000"/>
                  </a:schemeClr>
                </a:solidFill>
                <a:latin typeface="Comic Sans MS" panose="030F0702030302020204" pitchFamily="66" charset="0"/>
              </a:rPr>
              <a:t>. Kicking Ball</a:t>
            </a:r>
            <a:br>
              <a:rPr lang="el-GR" sz="3200" b="1" dirty="0" smtClean="0">
                <a:solidFill>
                  <a:srgbClr val="0070C0"/>
                </a:solidFill>
                <a:latin typeface="Comic Sans MS" panose="030F0702030302020204" pitchFamily="66" charset="0"/>
              </a:rPr>
            </a:br>
            <a:endParaRPr lang="el-GR" sz="3200" b="1" dirty="0">
              <a:solidFill>
                <a:srgbClr val="0070C0"/>
              </a:solidFill>
              <a:latin typeface="Comic Sans MS" panose="030F0702030302020204" pitchFamily="66" charset="0"/>
            </a:endParaRPr>
          </a:p>
        </p:txBody>
      </p:sp>
      <p:sp>
        <p:nvSpPr>
          <p:cNvPr id="3" name="2 - Θέση περιεχομένου"/>
          <p:cNvSpPr>
            <a:spLocks noGrp="1"/>
          </p:cNvSpPr>
          <p:nvPr>
            <p:ph sz="half" idx="1"/>
          </p:nvPr>
        </p:nvSpPr>
        <p:spPr>
          <a:xfrm>
            <a:off x="214282" y="1357299"/>
            <a:ext cx="4071966" cy="4071966"/>
          </a:xfrm>
        </p:spPr>
        <p:txBody>
          <a:bodyPr>
            <a:normAutofit fontScale="92500" lnSpcReduction="200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68-72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όρθια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μπάλα</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Από ένα σταθερό σημείο κλωτσήστε την μπάλα έτσι ώστε να διανύσει στο αέρα μια απόσταση τουλάχιστον 12</a:t>
            </a:r>
            <a:r>
              <a:rPr lang="en-US" sz="2400" dirty="0" smtClean="0">
                <a:latin typeface="Arial" panose="020B0604020202020204" pitchFamily="34" charset="0"/>
                <a:cs typeface="Arial" panose="020B0604020202020204" pitchFamily="34" charset="0"/>
              </a:rPr>
              <a:t>ft. </a:t>
            </a:r>
            <a:r>
              <a:rPr lang="el-GR" sz="2400" dirty="0" smtClean="0">
                <a:latin typeface="Arial" panose="020B0604020202020204" pitchFamily="34" charset="0"/>
                <a:cs typeface="Arial" panose="020B0604020202020204" pitchFamily="34" charset="0"/>
              </a:rPr>
              <a:t>Τοποθετήστε την μπάλα 6 ίντσες  μπροστά από το παιδί και.</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a:t>
            </a:r>
            <a:r>
              <a:rPr lang="en-US"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«Κλώτσησε τη μπάλα, όπως έκανα εγώ».</a:t>
            </a:r>
            <a:endParaRPr lang="el-GR" sz="2400" dirty="0" smtClean="0">
              <a:latin typeface="Arial" panose="020B0604020202020204" pitchFamily="34" charset="0"/>
              <a:cs typeface="Arial" panose="020B0604020202020204" pitchFamily="34" charset="0"/>
            </a:endParaRPr>
          </a:p>
        </p:txBody>
      </p:sp>
      <p:pic>
        <p:nvPicPr>
          <p:cNvPr id="6" name="5 - Θέση περιεχομένου" descr="Object Manip32.jpg"/>
          <p:cNvPicPr>
            <a:picLocks noGrp="1" noChangeAspect="1"/>
          </p:cNvPicPr>
          <p:nvPr>
            <p:ph sz="half" idx="2"/>
          </p:nvPr>
        </p:nvPicPr>
        <p:blipFill>
          <a:blip r:embed="rId1"/>
          <a:srcRect l="60419" t="34093" r="10556" b="46966"/>
          <a:stretch>
            <a:fillRect/>
          </a:stretch>
        </p:blipFill>
        <p:spPr>
          <a:xfrm>
            <a:off x="4643438" y="1000108"/>
            <a:ext cx="3714776" cy="3571900"/>
          </a:xfrm>
        </p:spPr>
      </p:pic>
      <p:graphicFrame>
        <p:nvGraphicFramePr>
          <p:cNvPr id="4" name="3 - Πίνακας"/>
          <p:cNvGraphicFramePr>
            <a:graphicFrameLocks noGrp="1"/>
          </p:cNvGraphicFramePr>
          <p:nvPr/>
        </p:nvGraphicFramePr>
        <p:xfrm>
          <a:off x="1785918" y="5429264"/>
          <a:ext cx="7215238" cy="1249152"/>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κλωτσάει την μπάλα χρησιμοποιώντας αντίθετο</a:t>
                      </a:r>
                      <a:r>
                        <a:rPr lang="el-GR" sz="1600" baseline="0" dirty="0" smtClean="0"/>
                        <a:t> χέρι</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sz="1600" dirty="0" smtClean="0"/>
                        <a:t>Το παιδί</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δεν καταφέρνει </a:t>
                      </a:r>
                      <a:r>
                        <a:rPr lang="el-GR" sz="1600" baseline="0" dirty="0" smtClean="0"/>
                        <a:t>να.</a:t>
                      </a:r>
                      <a:endParaRPr lang="el-GR" sz="1600" dirty="0"/>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Autofit/>
          </a:bodyPr>
          <a:lstStyle/>
          <a:p>
            <a:br>
              <a:rPr lang="el-GR" sz="3200" b="1" dirty="0" smtClean="0">
                <a:solidFill>
                  <a:srgbClr val="0070C0"/>
                </a:solidFill>
                <a:latin typeface="Comic Sans MS" panose="030F0702030302020204" pitchFamily="66" charset="0"/>
              </a:rPr>
            </a:br>
            <a:r>
              <a:rPr lang="en-US" sz="3200" b="1" dirty="0" smtClean="0">
                <a:solidFill>
                  <a:schemeClr val="accent5">
                    <a:lumMod val="50000"/>
                  </a:schemeClr>
                </a:solidFill>
                <a:latin typeface="Comic Sans MS" panose="030F0702030302020204" pitchFamily="66" charset="0"/>
              </a:rPr>
              <a:t>2</a:t>
            </a:r>
            <a:r>
              <a:rPr lang="el-GR" sz="3200" b="1" dirty="0" smtClean="0">
                <a:solidFill>
                  <a:schemeClr val="accent5">
                    <a:lumMod val="50000"/>
                  </a:schemeClr>
                </a:solidFill>
                <a:latin typeface="Comic Sans MS" panose="030F0702030302020204" pitchFamily="66" charset="0"/>
              </a:rPr>
              <a:t>4.</a:t>
            </a:r>
            <a:r>
              <a:rPr lang="en-US" sz="3200" b="1" dirty="0" smtClean="0">
                <a:solidFill>
                  <a:schemeClr val="accent5">
                    <a:lumMod val="50000"/>
                  </a:schemeClr>
                </a:solidFill>
                <a:latin typeface="Comic Sans MS" panose="030F0702030302020204" pitchFamily="66" charset="0"/>
              </a:rPr>
              <a:t>Catching Bounced Ball</a:t>
            </a:r>
            <a:r>
              <a:rPr lang="en-US" sz="3200" b="1" dirty="0" smtClean="0">
                <a:solidFill>
                  <a:srgbClr val="0070C0"/>
                </a:solidFill>
                <a:latin typeface="Comic Sans MS" panose="030F0702030302020204" pitchFamily="66" charset="0"/>
              </a:rPr>
              <a:t> </a:t>
            </a:r>
            <a:br>
              <a:rPr lang="el-GR" sz="3200" b="1" dirty="0" smtClean="0">
                <a:solidFill>
                  <a:srgbClr val="0070C0"/>
                </a:solidFill>
                <a:latin typeface="Comic Sans MS" panose="030F0702030302020204" pitchFamily="66" charset="0"/>
              </a:rPr>
            </a:br>
            <a:endParaRPr lang="el-GR" sz="3200" b="1" dirty="0">
              <a:solidFill>
                <a:srgbClr val="0070C0"/>
              </a:solidFill>
              <a:latin typeface="Comic Sans MS" panose="030F0702030302020204" pitchFamily="66" charset="0"/>
            </a:endParaRPr>
          </a:p>
        </p:txBody>
      </p:sp>
      <p:sp>
        <p:nvSpPr>
          <p:cNvPr id="3" name="2 - Θέση περιεχομένου"/>
          <p:cNvSpPr>
            <a:spLocks noGrp="1"/>
          </p:cNvSpPr>
          <p:nvPr>
            <p:ph sz="half" idx="1"/>
          </p:nvPr>
        </p:nvSpPr>
        <p:spPr>
          <a:xfrm>
            <a:off x="214282" y="1071547"/>
            <a:ext cx="4038600" cy="4214842"/>
          </a:xfrm>
        </p:spPr>
        <p:txBody>
          <a:bodyPr>
            <a:normAutofit fontScale="925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68-72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όρθια</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μπάλα του τένις</a:t>
            </a:r>
            <a:endParaRPr lang="el-GR" sz="2400" dirty="0" smtClean="0">
              <a:latin typeface="Arial" panose="020B0604020202020204" pitchFamily="34" charset="0"/>
              <a:cs typeface="Arial" panose="020B0604020202020204" pitchFamily="34" charset="0"/>
            </a:endParaRPr>
          </a:p>
          <a:p>
            <a:pPr algn="just"/>
            <a:r>
              <a:rPr lang="el-GR" sz="2400" b="1" dirty="0" err="1" smtClean="0">
                <a:latin typeface="Arial" panose="020B0604020202020204" pitchFamily="34" charset="0"/>
                <a:cs typeface="Arial" panose="020B0604020202020204" pitchFamily="34" charset="0"/>
              </a:rPr>
              <a:t>Διαδικασία:</a:t>
            </a:r>
            <a:r>
              <a:rPr lang="el-GR" sz="2400" dirty="0" err="1" smtClean="0">
                <a:latin typeface="Arial" panose="020B0604020202020204" pitchFamily="34" charset="0"/>
                <a:cs typeface="Arial" panose="020B0604020202020204" pitchFamily="34" charset="0"/>
              </a:rPr>
              <a:t>Κάνετε</a:t>
            </a:r>
            <a:r>
              <a:rPr lang="el-GR" sz="2400" dirty="0" smtClean="0">
                <a:latin typeface="Arial" panose="020B0604020202020204" pitchFamily="34" charset="0"/>
                <a:cs typeface="Arial" panose="020B0604020202020204" pitchFamily="34" charset="0"/>
              </a:rPr>
              <a:t> επίδειξη της αναπήδησης της μπάλας στο πάτωμα μια φορά και μετά πιάσιμο της μπάλας με το ένα χέρι.</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a:t>
            </a:r>
            <a:r>
              <a:rPr lang="en-US"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«Κάνε την μπάλα να αναπηδήσει  και πιάσε την όπως έκανα εγώ».</a:t>
            </a:r>
            <a:endParaRPr lang="el-GR" sz="2400" dirty="0" smtClean="0">
              <a:latin typeface="Arial" panose="020B0604020202020204" pitchFamily="34" charset="0"/>
              <a:cs typeface="Arial" panose="020B0604020202020204" pitchFamily="34" charset="0"/>
            </a:endParaRPr>
          </a:p>
        </p:txBody>
      </p:sp>
      <p:pic>
        <p:nvPicPr>
          <p:cNvPr id="6" name="5 - Θέση περιεχομένου" descr="Object Manip32.jpg"/>
          <p:cNvPicPr>
            <a:picLocks noGrp="1" noChangeAspect="1"/>
          </p:cNvPicPr>
          <p:nvPr>
            <p:ph sz="half" idx="2"/>
          </p:nvPr>
        </p:nvPicPr>
        <p:blipFill>
          <a:blip r:embed="rId1"/>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1928762" y="5143512"/>
          <a:ext cx="7215238" cy="1518501"/>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έκανε</a:t>
                      </a:r>
                      <a:r>
                        <a:rPr lang="el-GR" sz="1600" baseline="0" dirty="0" smtClean="0"/>
                        <a:t>  </a:t>
                      </a:r>
                      <a:r>
                        <a:rPr lang="el-GR" sz="1600" dirty="0" smtClean="0"/>
                        <a:t>την μπάλα να αναπηδήσει και πιάνει την μπάλα τις 2 από</a:t>
                      </a:r>
                      <a:r>
                        <a:rPr lang="el-GR" sz="1600" baseline="0" dirty="0" smtClean="0"/>
                        <a:t> τις 3 φορές.</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sz="1600" dirty="0" smtClean="0"/>
                        <a:t>Το παιδί  έκανε</a:t>
                      </a:r>
                      <a:r>
                        <a:rPr lang="el-GR" sz="1600" baseline="0" dirty="0" smtClean="0"/>
                        <a:t>  </a:t>
                      </a:r>
                      <a:r>
                        <a:rPr lang="el-GR" sz="1600" dirty="0" smtClean="0"/>
                        <a:t>την μπάλα να αναπηδήσει και πιάνει την μπάλα τις 1 από</a:t>
                      </a:r>
                      <a:r>
                        <a:rPr lang="el-GR" sz="1600" baseline="0" dirty="0" smtClean="0"/>
                        <a:t> τις 3 φορές.</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δεν καταφέρνει </a:t>
                      </a:r>
                      <a:r>
                        <a:rPr lang="el-GR" sz="1600" baseline="0" dirty="0" smtClean="0"/>
                        <a:t>να </a:t>
                      </a:r>
                      <a:r>
                        <a:rPr lang="el-GR" sz="1600" dirty="0" smtClean="0"/>
                        <a:t>πιάσει τ</a:t>
                      </a:r>
                      <a:r>
                        <a:rPr lang="el-GR" sz="1600" baseline="0" dirty="0" smtClean="0"/>
                        <a:t>η μπάλα.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pPr algn="ctr"/>
            <a:r>
              <a:rPr lang="el-GR" sz="3200" dirty="0" smtClean="0">
                <a:solidFill>
                  <a:schemeClr val="accent5">
                    <a:lumMod val="50000"/>
                  </a:schemeClr>
                </a:solidFill>
                <a:latin typeface="Arial" panose="020B0604020202020204" pitchFamily="34" charset="0"/>
                <a:cs typeface="Arial" panose="020B0604020202020204" pitchFamily="34" charset="0"/>
              </a:rPr>
              <a:t>ΑΡΠΑΓΜΑ-ΣΥΛΛΗΨΗ</a:t>
            </a:r>
            <a:endParaRPr lang="el-GR" sz="3200" dirty="0">
              <a:solidFill>
                <a:schemeClr val="accent5">
                  <a:lumMod val="50000"/>
                </a:schemeClr>
              </a:solidFill>
              <a:latin typeface="Arial" panose="020B0604020202020204" pitchFamily="34" charset="0"/>
              <a:cs typeface="Arial" panose="020B0604020202020204" pitchFamily="34" charset="0"/>
            </a:endParaRPr>
          </a:p>
        </p:txBody>
      </p:sp>
      <p:pic>
        <p:nvPicPr>
          <p:cNvPr id="6" name="5 - Θέση περιεχομένου" descr="Pincer-Grasp-in-Babies-1.jpg"/>
          <p:cNvPicPr>
            <a:picLocks noGrp="1" noChangeAspect="1"/>
          </p:cNvPicPr>
          <p:nvPr>
            <p:ph idx="1"/>
          </p:nvPr>
        </p:nvPicPr>
        <p:blipFill>
          <a:blip r:embed="rId1"/>
          <a:stretch>
            <a:fillRect/>
          </a:stretch>
        </p:blipFill>
        <p:spPr>
          <a:xfrm>
            <a:off x="647700" y="1747044"/>
            <a:ext cx="6858000" cy="4572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br>
              <a:rPr lang="el-GR" sz="3200" b="1" dirty="0" smtClean="0">
                <a:solidFill>
                  <a:schemeClr val="accent6">
                    <a:lumMod val="75000"/>
                  </a:schemeClr>
                </a:solidFill>
                <a:latin typeface="Comic Sans MS" panose="030F0702030302020204" pitchFamily="66" charset="0"/>
              </a:rPr>
            </a:br>
            <a:r>
              <a:rPr lang="el-GR" sz="3200" b="1" dirty="0" smtClean="0">
                <a:solidFill>
                  <a:schemeClr val="accent5">
                    <a:lumMod val="50000"/>
                  </a:schemeClr>
                </a:solidFill>
                <a:latin typeface="Arial" panose="020B0604020202020204" pitchFamily="34" charset="0"/>
                <a:cs typeface="Arial" panose="020B0604020202020204" pitchFamily="34" charset="0"/>
              </a:rPr>
              <a:t> 23.</a:t>
            </a:r>
            <a:r>
              <a:rPr lang="en-US" sz="3200" b="1" dirty="0" smtClean="0">
                <a:solidFill>
                  <a:schemeClr val="accent5">
                    <a:lumMod val="50000"/>
                  </a:schemeClr>
                </a:solidFill>
                <a:latin typeface="Arial" panose="020B0604020202020204" pitchFamily="34" charset="0"/>
                <a:cs typeface="Arial" panose="020B0604020202020204" pitchFamily="34" charset="0"/>
              </a:rPr>
              <a:t> Unbuttoning Button</a:t>
            </a:r>
            <a:br>
              <a:rPr lang="el-GR" sz="3200" b="1" dirty="0" smtClean="0">
                <a:solidFill>
                  <a:schemeClr val="accent6">
                    <a:lumMod val="75000"/>
                  </a:schemeClr>
                </a:solidFill>
                <a:latin typeface="Comic Sans MS" panose="030F0702030302020204" pitchFamily="66" charset="0"/>
              </a:rPr>
            </a:br>
            <a:endParaRPr lang="el-GR" sz="3200" b="1" dirty="0">
              <a:solidFill>
                <a:schemeClr val="accent6">
                  <a:lumMod val="75000"/>
                </a:schemeClr>
              </a:solidFill>
              <a:latin typeface="Comic Sans MS" panose="030F0702030302020204" pitchFamily="66" charset="0"/>
            </a:endParaRPr>
          </a:p>
        </p:txBody>
      </p:sp>
      <p:sp>
        <p:nvSpPr>
          <p:cNvPr id="3" name="2 - Θέση περιεχομένου"/>
          <p:cNvSpPr>
            <a:spLocks noGrp="1"/>
          </p:cNvSpPr>
          <p:nvPr>
            <p:ph sz="half" idx="1"/>
          </p:nvPr>
        </p:nvSpPr>
        <p:spPr>
          <a:xfrm>
            <a:off x="0" y="1142984"/>
            <a:ext cx="4038600" cy="4525963"/>
          </a:xfrm>
        </p:spPr>
        <p:txBody>
          <a:bodyPr>
            <a:normAutofit/>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41-42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err="1" smtClean="0">
                <a:latin typeface="Arial" panose="020B0604020202020204" pitchFamily="34" charset="0"/>
                <a:cs typeface="Arial" panose="020B0604020202020204" pitchFamily="34" charset="0"/>
              </a:rPr>
              <a:t>Ερέθισμα:</a:t>
            </a:r>
            <a:r>
              <a:rPr lang="el-GR" sz="2400" dirty="0" err="1" smtClean="0">
                <a:latin typeface="Arial" panose="020B0604020202020204" pitchFamily="34" charset="0"/>
                <a:cs typeface="Arial" panose="020B0604020202020204" pitchFamily="34" charset="0"/>
              </a:rPr>
              <a:t>σειρά</a:t>
            </a:r>
            <a:r>
              <a:rPr lang="el-GR" sz="2400" dirty="0" smtClean="0">
                <a:latin typeface="Arial" panose="020B0604020202020204" pitchFamily="34" charset="0"/>
                <a:cs typeface="Arial" panose="020B0604020202020204" pitchFamily="34" charset="0"/>
              </a:rPr>
              <a:t> με κουμπιά, χρονόμετρο</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τοποθέτησε  την σειρά με τα κουμπιά πάνω στο τραπέζι μπροστά από το παιδί. </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Ξεκούμπωσε τα κουμπιά όσο πιο γρήγορα μπορείς.</a:t>
            </a: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37.jpg"/>
          <p:cNvPicPr>
            <a:picLocks noGrp="1" noChangeAspect="1"/>
          </p:cNvPicPr>
          <p:nvPr>
            <p:ph sz="half" idx="2"/>
          </p:nvPr>
        </p:nvPicPr>
        <p:blipFill>
          <a:blip r:embed="rId1"/>
          <a:srcRect l="53722" r="12788" b="86426"/>
          <a:stretch>
            <a:fillRect/>
          </a:stretch>
        </p:blipFill>
        <p:spPr>
          <a:xfrm>
            <a:off x="4643438" y="1285859"/>
            <a:ext cx="4000528" cy="3302629"/>
          </a:xfrm>
        </p:spPr>
      </p:pic>
      <p:graphicFrame>
        <p:nvGraphicFramePr>
          <p:cNvPr id="4" name="3 - Πίνακας"/>
          <p:cNvGraphicFramePr>
            <a:graphicFrameLocks noGrp="1"/>
          </p:cNvGraphicFramePr>
          <p:nvPr/>
        </p:nvGraphicFramePr>
        <p:xfrm>
          <a:off x="2714612" y="5143512"/>
          <a:ext cx="6096000" cy="1645920"/>
        </p:xfrm>
        <a:graphic>
          <a:graphicData uri="http://schemas.openxmlformats.org/drawingml/2006/table">
            <a:tbl>
              <a:tblPr firstRow="1" bandRow="1">
                <a:tableStyleId>{5C22544A-7EE6-4342-B048-85BDC9FD1C3A}</a:tableStyleId>
              </a:tblPr>
              <a:tblGrid>
                <a:gridCol w="404794"/>
                <a:gridCol w="5691206"/>
              </a:tblGrid>
              <a:tr h="360261">
                <a:tc>
                  <a:txBody>
                    <a:bodyPr/>
                    <a:lstStyle/>
                    <a:p>
                      <a:r>
                        <a:rPr lang="el-GR" dirty="0" smtClean="0"/>
                        <a:t>2</a:t>
                      </a:r>
                      <a:endParaRPr lang="el-GR" dirty="0"/>
                    </a:p>
                  </a:txBody>
                  <a:tcPr/>
                </a:tc>
                <a:tc>
                  <a:txBody>
                    <a:bodyPr/>
                    <a:lstStyle/>
                    <a:p>
                      <a:r>
                        <a:rPr lang="el-GR" dirty="0" smtClean="0"/>
                        <a:t> Ξεκουμπώνει 3 κουμπιά σε 75  δευτερόλεπτα ή λιγότερο</a:t>
                      </a:r>
                      <a:endParaRPr lang="el-GR" dirty="0"/>
                    </a:p>
                  </a:txBody>
                  <a:tcPr/>
                </a:tc>
              </a:tr>
              <a:tr h="360261">
                <a:tc>
                  <a:txBody>
                    <a:bodyPr/>
                    <a:lstStyle/>
                    <a:p>
                      <a:r>
                        <a:rPr lang="el-GR" dirty="0" smtClean="0"/>
                        <a:t>1</a:t>
                      </a:r>
                      <a:endParaRPr lang="el-GR" dirty="0"/>
                    </a:p>
                  </a:txBody>
                  <a:tcPr/>
                </a:tc>
                <a:tc>
                  <a:txBody>
                    <a:bodyPr/>
                    <a:lstStyle/>
                    <a:p>
                      <a:r>
                        <a:rPr lang="el-GR" dirty="0" smtClean="0"/>
                        <a:t>Ξεκουμπώνει 3 κουμπιά σε 76  δευτερόλεπτα ή παραπάνω </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προσπαθεί να ξεκουμπώσει</a:t>
                      </a:r>
                      <a:r>
                        <a:rPr lang="el-GR" baseline="0" dirty="0" smtClean="0"/>
                        <a:t> τα κουμπιά</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Autofit/>
          </a:bodyPr>
          <a:lstStyle/>
          <a:p>
            <a:pPr algn="ctr"/>
            <a:br>
              <a:rPr lang="el-GR" sz="3200" b="1" dirty="0" smtClean="0">
                <a:solidFill>
                  <a:schemeClr val="accent6">
                    <a:lumMod val="75000"/>
                  </a:schemeClr>
                </a:solidFill>
                <a:latin typeface="Comic Sans MS" panose="030F0702030302020204" pitchFamily="66" charset="0"/>
              </a:rPr>
            </a:br>
            <a:r>
              <a:rPr lang="el-GR" sz="3200" b="0" dirty="0" smtClean="0">
                <a:solidFill>
                  <a:schemeClr val="accent5">
                    <a:lumMod val="50000"/>
                  </a:schemeClr>
                </a:solidFill>
                <a:latin typeface="Arial" panose="020B0604020202020204" pitchFamily="34" charset="0"/>
                <a:cs typeface="Arial" panose="020B0604020202020204" pitchFamily="34" charset="0"/>
              </a:rPr>
              <a:t>24.</a:t>
            </a:r>
            <a:r>
              <a:rPr lang="en-US" sz="3200" b="0" dirty="0" smtClean="0">
                <a:solidFill>
                  <a:schemeClr val="accent5">
                    <a:lumMod val="50000"/>
                  </a:schemeClr>
                </a:solidFill>
                <a:latin typeface="Arial" panose="020B0604020202020204" pitchFamily="34" charset="0"/>
                <a:cs typeface="Arial" panose="020B0604020202020204" pitchFamily="34" charset="0"/>
              </a:rPr>
              <a:t> Buttoning Button</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14282" y="1142984"/>
            <a:ext cx="3929090" cy="4214842"/>
          </a:xfrm>
        </p:spPr>
        <p:txBody>
          <a:bodyPr>
            <a:normAutofit fontScale="92500" lnSpcReduction="200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47-48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σειρά με κουμπιά</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τοποθέτησε  την σειρά με τα κουμπιά πάνω στο τραπέζι μπροστά από το παιδί. Ξεκούμπωσε όλα τα κουμπιά. Δείχνοντας το τελευταίο κουμπί πες</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«Κούμπωσε και ξεκούμπωσε το κουμπί  όσο πιο γρήγορα μπορείς».</a:t>
            </a: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37.jpg"/>
          <p:cNvPicPr>
            <a:picLocks noGrp="1" noChangeAspect="1"/>
          </p:cNvPicPr>
          <p:nvPr>
            <p:ph sz="half" idx="2"/>
          </p:nvPr>
        </p:nvPicPr>
        <p:blipFill>
          <a:blip r:embed="rId1"/>
          <a:srcRect l="55955" t="15152" r="10555" b="73798"/>
          <a:stretch>
            <a:fillRect/>
          </a:stretch>
        </p:blipFill>
        <p:spPr>
          <a:xfrm>
            <a:off x="4214810" y="1428736"/>
            <a:ext cx="4765935" cy="2500330"/>
          </a:xfrm>
        </p:spPr>
      </p:pic>
      <p:graphicFrame>
        <p:nvGraphicFramePr>
          <p:cNvPr id="4" name="3 - Πίνακας"/>
          <p:cNvGraphicFramePr>
            <a:graphicFrameLocks noGrp="1"/>
          </p:cNvGraphicFramePr>
          <p:nvPr/>
        </p:nvGraphicFramePr>
        <p:xfrm>
          <a:off x="3857588" y="4714884"/>
          <a:ext cx="5286412" cy="2143116"/>
        </p:xfrm>
        <a:graphic>
          <a:graphicData uri="http://schemas.openxmlformats.org/drawingml/2006/table">
            <a:tbl>
              <a:tblPr firstRow="1" bandRow="1">
                <a:tableStyleId>{5C22544A-7EE6-4342-B048-85BDC9FD1C3A}</a:tableStyleId>
              </a:tblPr>
              <a:tblGrid>
                <a:gridCol w="351035"/>
                <a:gridCol w="4935377"/>
              </a:tblGrid>
              <a:tr h="1137276">
                <a:tc>
                  <a:txBody>
                    <a:bodyPr/>
                    <a:lstStyle/>
                    <a:p>
                      <a:r>
                        <a:rPr lang="el-GR" dirty="0" smtClean="0"/>
                        <a:t>2</a:t>
                      </a:r>
                      <a:endParaRPr lang="el-GR" dirty="0"/>
                    </a:p>
                  </a:txBody>
                  <a:tcPr/>
                </a:tc>
                <a:tc>
                  <a:txBody>
                    <a:bodyPr/>
                    <a:lstStyle/>
                    <a:p>
                      <a:r>
                        <a:rPr lang="el-GR" dirty="0" smtClean="0"/>
                        <a:t>Κουμπώνει</a:t>
                      </a:r>
                      <a:r>
                        <a:rPr lang="el-GR" baseline="0" dirty="0" smtClean="0"/>
                        <a:t> και ξ</a:t>
                      </a:r>
                      <a:r>
                        <a:rPr lang="el-GR" dirty="0" smtClean="0"/>
                        <a:t>εκουμπώνει 1 κουμπί σε 20 δευτερόλεπτα ή λιγότερο</a:t>
                      </a:r>
                      <a:endParaRPr lang="el-GR" dirty="0"/>
                    </a:p>
                  </a:txBody>
                  <a:tcPr/>
                </a:tc>
              </a:tr>
              <a:tr h="360261">
                <a:tc>
                  <a:txBody>
                    <a:bodyPr/>
                    <a:lstStyle/>
                    <a:p>
                      <a:r>
                        <a:rPr lang="el-GR" dirty="0" smtClean="0"/>
                        <a:t>1</a:t>
                      </a:r>
                      <a:endParaRPr lang="el-GR" dirty="0"/>
                    </a:p>
                  </a:txBody>
                  <a:tcPr/>
                </a:tc>
                <a:tc>
                  <a:txBody>
                    <a:bodyPr/>
                    <a:lstStyle/>
                    <a:p>
                      <a:r>
                        <a:rPr lang="el-GR" dirty="0" smtClean="0"/>
                        <a:t>Κουμπώνει και ξεκουμπώνει 1</a:t>
                      </a:r>
                      <a:r>
                        <a:rPr lang="el-GR" baseline="0" dirty="0" smtClean="0"/>
                        <a:t> </a:t>
                      </a:r>
                      <a:r>
                        <a:rPr lang="el-GR" dirty="0" smtClean="0"/>
                        <a:t>κουμπί σε 21  δευτερόλεπτα ή παραπάνω </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κρατάει και τις δύο λωρίδες μαζί.</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85852" y="214290"/>
            <a:ext cx="6000792" cy="1143000"/>
          </a:xfrm>
        </p:spPr>
        <p:txBody>
          <a:bodyPr>
            <a:noAutofit/>
          </a:bodyPr>
          <a:lstStyle/>
          <a:p>
            <a:br>
              <a:rPr lang="el-GR" sz="3200" b="1" dirty="0" smtClean="0">
                <a:solidFill>
                  <a:schemeClr val="accent6">
                    <a:lumMod val="75000"/>
                  </a:schemeClr>
                </a:solidFill>
                <a:latin typeface="Comic Sans MS" panose="030F0702030302020204" pitchFamily="66" charset="0"/>
              </a:rPr>
            </a:br>
            <a:r>
              <a:rPr lang="el-GR" sz="3200" b="0" dirty="0" smtClean="0">
                <a:solidFill>
                  <a:schemeClr val="accent5">
                    <a:lumMod val="50000"/>
                  </a:schemeClr>
                </a:solidFill>
                <a:latin typeface="Arial" panose="020B0604020202020204" pitchFamily="34" charset="0"/>
                <a:cs typeface="Arial" panose="020B0604020202020204" pitchFamily="34" charset="0"/>
              </a:rPr>
              <a:t>25.</a:t>
            </a:r>
            <a:r>
              <a:rPr lang="en-US" sz="3200" b="0" i="1" dirty="0" smtClean="0">
                <a:solidFill>
                  <a:schemeClr val="accent5">
                    <a:lumMod val="50000"/>
                  </a:schemeClr>
                </a:solidFill>
                <a:latin typeface="Arial" panose="020B0604020202020204" pitchFamily="34" charset="0"/>
                <a:cs typeface="Arial" panose="020B0604020202020204" pitchFamily="34" charset="0"/>
              </a:rPr>
              <a:t> </a:t>
            </a:r>
            <a:r>
              <a:rPr lang="en-US" sz="3200" b="0" dirty="0" smtClean="0">
                <a:solidFill>
                  <a:schemeClr val="accent5">
                    <a:lumMod val="50000"/>
                  </a:schemeClr>
                </a:solidFill>
                <a:latin typeface="Arial" panose="020B0604020202020204" pitchFamily="34" charset="0"/>
                <a:cs typeface="Arial" panose="020B0604020202020204" pitchFamily="34" charset="0"/>
              </a:rPr>
              <a:t>Grasping Marker</a:t>
            </a:r>
            <a:br>
              <a:rPr lang="el-GR" sz="3200" b="1" dirty="0" smtClean="0">
                <a:solidFill>
                  <a:schemeClr val="accent6">
                    <a:lumMod val="75000"/>
                  </a:schemeClr>
                </a:solidFill>
                <a:latin typeface="Comic Sans MS" panose="030F0702030302020204" pitchFamily="66" charset="0"/>
              </a:rPr>
            </a:br>
            <a:endParaRPr lang="el-GR" sz="3200" b="1" dirty="0">
              <a:solidFill>
                <a:schemeClr val="accent6">
                  <a:lumMod val="75000"/>
                </a:schemeClr>
              </a:solidFill>
              <a:latin typeface="Comic Sans MS" panose="030F0702030302020204" pitchFamily="66" charset="0"/>
            </a:endParaRPr>
          </a:p>
        </p:txBody>
      </p:sp>
      <p:sp>
        <p:nvSpPr>
          <p:cNvPr id="3" name="2 - Θέση περιεχομένου"/>
          <p:cNvSpPr>
            <a:spLocks noGrp="1"/>
          </p:cNvSpPr>
          <p:nvPr>
            <p:ph sz="half" idx="1"/>
          </p:nvPr>
        </p:nvSpPr>
        <p:spPr>
          <a:xfrm>
            <a:off x="142844" y="1142985"/>
            <a:ext cx="3643338" cy="3571899"/>
          </a:xfrm>
        </p:spPr>
        <p:txBody>
          <a:bodyPr>
            <a:normAutofit fontScale="85000" lnSpcReduction="100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49-50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μαρκαδόρος και χαρτί</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τοποθέτησε  τον μαρκαδόρο και το χαρτί από το χέρι του παιδιού στο τραπέζι. Παρατήρησε πως κρατάει το παιδί το μαρκαδόρο.</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Κάνε ένα σημάδι</a:t>
            </a: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37.jpg"/>
          <p:cNvPicPr>
            <a:picLocks noGrp="1" noChangeAspect="1"/>
          </p:cNvPicPr>
          <p:nvPr>
            <p:ph sz="half" idx="2"/>
          </p:nvPr>
        </p:nvPicPr>
        <p:blipFill>
          <a:blip r:embed="rId1"/>
          <a:srcRect l="55954" t="30937" r="15021" b="56436"/>
          <a:stretch>
            <a:fillRect/>
          </a:stretch>
        </p:blipFill>
        <p:spPr>
          <a:xfrm>
            <a:off x="4286248" y="1142984"/>
            <a:ext cx="4143404" cy="2857520"/>
          </a:xfrm>
        </p:spPr>
      </p:pic>
      <p:graphicFrame>
        <p:nvGraphicFramePr>
          <p:cNvPr id="4" name="3 - Πίνακας"/>
          <p:cNvGraphicFramePr>
            <a:graphicFrameLocks noGrp="1"/>
          </p:cNvGraphicFramePr>
          <p:nvPr/>
        </p:nvGraphicFramePr>
        <p:xfrm>
          <a:off x="2857488" y="4389120"/>
          <a:ext cx="6286512" cy="2743200"/>
        </p:xfrm>
        <a:graphic>
          <a:graphicData uri="http://schemas.openxmlformats.org/drawingml/2006/table">
            <a:tbl>
              <a:tblPr firstRow="1" bandRow="1">
                <a:tableStyleId>{5C22544A-7EE6-4342-B048-85BDC9FD1C3A}</a:tableStyleId>
              </a:tblPr>
              <a:tblGrid>
                <a:gridCol w="417445"/>
                <a:gridCol w="5869067"/>
              </a:tblGrid>
              <a:tr h="360261">
                <a:tc>
                  <a:txBody>
                    <a:bodyPr/>
                    <a:lstStyle/>
                    <a:p>
                      <a:r>
                        <a:rPr lang="el-GR" dirty="0" smtClean="0"/>
                        <a:t>2</a:t>
                      </a:r>
                      <a:endParaRPr lang="el-GR" dirty="0"/>
                    </a:p>
                  </a:txBody>
                  <a:tcPr/>
                </a:tc>
                <a:tc>
                  <a:txBody>
                    <a:bodyPr/>
                    <a:lstStyle/>
                    <a:p>
                      <a:r>
                        <a:rPr lang="el-GR" dirty="0" smtClean="0"/>
                        <a:t> κρατά</a:t>
                      </a:r>
                      <a:r>
                        <a:rPr lang="el-GR" baseline="0" dirty="0" smtClean="0"/>
                        <a:t> το μαρκαδόρο ανάμεσα στον αντίχειρα και το δείκτη. Ο μαρκαδόρος στηρίζεται στην πρώτη άρθρωση του μεσαίου δακτύλου.</a:t>
                      </a:r>
                      <a:endParaRPr lang="el-GR" dirty="0"/>
                    </a:p>
                  </a:txBody>
                  <a:tcPr/>
                </a:tc>
              </a:tr>
              <a:tr h="360261">
                <a:tc>
                  <a:txBody>
                    <a:bodyPr/>
                    <a:lstStyle/>
                    <a:p>
                      <a:r>
                        <a:rPr lang="el-GR" dirty="0" smtClean="0"/>
                        <a:t>1</a:t>
                      </a:r>
                      <a:endParaRPr lang="el-GR" dirty="0"/>
                    </a:p>
                  </a:txBody>
                  <a:tcPr/>
                </a:tc>
                <a:tc>
                  <a:txBody>
                    <a:bodyPr/>
                    <a:lstStyle/>
                    <a:p>
                      <a:r>
                        <a:rPr lang="el-GR" dirty="0" smtClean="0"/>
                        <a:t>κρατά</a:t>
                      </a:r>
                      <a:r>
                        <a:rPr lang="el-GR" baseline="0" dirty="0" smtClean="0"/>
                        <a:t> το μαρκαδόρο ανάμεσα στον αντίχειρα και το δείκτη. Ο μαρκαδόρος στηρίζεται στην πρώτη άρθρωση ή στο </a:t>
                      </a:r>
                      <a:r>
                        <a:rPr lang="en-US" baseline="0" dirty="0" smtClean="0"/>
                        <a:t>pad(</a:t>
                      </a:r>
                      <a:r>
                        <a:rPr lang="el-GR" baseline="0" dirty="0" smtClean="0"/>
                        <a:t>μαλακό κομμάτι) του μεσαίου δακτύλου.</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κρατά το μαρκαδόρο με τον αντίχειρα</a:t>
                      </a:r>
                      <a:r>
                        <a:rPr lang="el-GR" baseline="0" dirty="0" smtClean="0"/>
                        <a:t> και το πρώτο δάκτυλο.</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39784"/>
          </a:xfrm>
        </p:spPr>
        <p:txBody>
          <a:bodyPr>
            <a:noAutofit/>
          </a:bodyPr>
          <a:lstStyle/>
          <a:p>
            <a:pPr algn="ctr"/>
            <a:br>
              <a:rPr lang="el-GR" sz="3200" b="1" dirty="0" smtClean="0">
                <a:solidFill>
                  <a:schemeClr val="accent6">
                    <a:lumMod val="75000"/>
                  </a:schemeClr>
                </a:solidFill>
                <a:latin typeface="Comic Sans MS" panose="030F0702030302020204" pitchFamily="66" charset="0"/>
              </a:rPr>
            </a:br>
            <a:r>
              <a:rPr lang="el-GR" sz="3200" b="1" dirty="0" smtClean="0">
                <a:solidFill>
                  <a:schemeClr val="accent6">
                    <a:lumMod val="75000"/>
                  </a:schemeClr>
                </a:solidFill>
                <a:latin typeface="Comic Sans MS" panose="030F0702030302020204" pitchFamily="66" charset="0"/>
              </a:rPr>
              <a:t> </a:t>
            </a:r>
            <a:r>
              <a:rPr lang="el-GR" sz="3200" b="0" dirty="0" smtClean="0">
                <a:solidFill>
                  <a:schemeClr val="accent5">
                    <a:lumMod val="50000"/>
                  </a:schemeClr>
                </a:solidFill>
                <a:latin typeface="Arial" panose="020B0604020202020204" pitchFamily="34" charset="0"/>
                <a:cs typeface="Arial" panose="020B0604020202020204" pitchFamily="34" charset="0"/>
              </a:rPr>
              <a:t>26.</a:t>
            </a:r>
            <a:r>
              <a:rPr lang="en-US" sz="3200" b="0" dirty="0" smtClean="0">
                <a:solidFill>
                  <a:schemeClr val="accent5">
                    <a:lumMod val="50000"/>
                  </a:schemeClr>
                </a:solidFill>
                <a:latin typeface="Arial" panose="020B0604020202020204" pitchFamily="34" charset="0"/>
                <a:cs typeface="Arial" panose="020B0604020202020204" pitchFamily="34" charset="0"/>
              </a:rPr>
              <a:t> Touching Fingers</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0" y="1071546"/>
            <a:ext cx="3643338" cy="4572032"/>
          </a:xfrm>
        </p:spPr>
        <p:txBody>
          <a:bodyPr>
            <a:normAutofit fontScale="85000" lnSpcReduction="100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53-54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δάκτυλα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Κράτησε τα χέρια σου εκεί όπου το παιδί μπορεί να δει καθαρά τι κάνεις. Ξεκινώντας από τον δείκτη, μέτρα ανά 1 δευτερόλεπτο ακουμπώντας κάθε δάκτυλο με τον αντίχειρα.</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Ακούμπησε τα δάκτυλα σου όπως έκανα εγώ όσο πιο γρήγορα μπορείς.</a:t>
            </a: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37.jpg"/>
          <p:cNvPicPr>
            <a:picLocks noGrp="1" noChangeAspect="1"/>
          </p:cNvPicPr>
          <p:nvPr>
            <p:ph sz="half" idx="2"/>
          </p:nvPr>
        </p:nvPicPr>
        <p:blipFill>
          <a:blip r:embed="rId1"/>
          <a:srcRect l="55954" t="45142" r="16005" b="40990"/>
          <a:stretch>
            <a:fillRect/>
          </a:stretch>
        </p:blipFill>
        <p:spPr>
          <a:xfrm>
            <a:off x="4429123" y="1357298"/>
            <a:ext cx="4469231" cy="3214710"/>
          </a:xfrm>
        </p:spPr>
      </p:pic>
      <p:graphicFrame>
        <p:nvGraphicFramePr>
          <p:cNvPr id="4" name="3 - Πίνακας"/>
          <p:cNvGraphicFramePr>
            <a:graphicFrameLocks noGrp="1"/>
          </p:cNvGraphicFramePr>
          <p:nvPr/>
        </p:nvGraphicFramePr>
        <p:xfrm>
          <a:off x="3357522" y="4937760"/>
          <a:ext cx="5786478" cy="1920240"/>
        </p:xfrm>
        <a:graphic>
          <a:graphicData uri="http://schemas.openxmlformats.org/drawingml/2006/table">
            <a:tbl>
              <a:tblPr firstRow="1" bandRow="1">
                <a:tableStyleId>{5C22544A-7EE6-4342-B048-85BDC9FD1C3A}</a:tableStyleId>
              </a:tblPr>
              <a:tblGrid>
                <a:gridCol w="384241"/>
                <a:gridCol w="5402237"/>
              </a:tblGrid>
              <a:tr h="360261">
                <a:tc>
                  <a:txBody>
                    <a:bodyPr/>
                    <a:lstStyle/>
                    <a:p>
                      <a:r>
                        <a:rPr lang="el-GR" dirty="0" smtClean="0"/>
                        <a:t>2</a:t>
                      </a:r>
                      <a:endParaRPr lang="el-GR" dirty="0"/>
                    </a:p>
                  </a:txBody>
                  <a:tcPr/>
                </a:tc>
                <a:tc>
                  <a:txBody>
                    <a:bodyPr/>
                    <a:lstStyle/>
                    <a:p>
                      <a:r>
                        <a:rPr lang="el-GR" dirty="0" smtClean="0"/>
                        <a:t> ακουμπά κάθε δάκτυλο στον αντίχειρα μέσα σε 8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ακουμπά κάθε δάκτυλο στον αντίχειρα από 9-12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ακουμπά κάθε δάκτυλο στον αντίχειρα σε 13 δευτερόλεπτα.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rmAutofit/>
          </a:bodyPr>
          <a:lstStyle/>
          <a:p>
            <a:r>
              <a:rPr lang="el-GR" sz="3200" b="0" dirty="0" smtClean="0">
                <a:solidFill>
                  <a:schemeClr val="accent5">
                    <a:lumMod val="50000"/>
                  </a:schemeClr>
                </a:solidFill>
                <a:latin typeface="Arial" panose="020B0604020202020204" pitchFamily="34" charset="0"/>
                <a:cs typeface="Arial" panose="020B0604020202020204" pitchFamily="34" charset="0"/>
              </a:rPr>
              <a:t>ΟΠΤΙΚΟ-</a:t>
            </a:r>
            <a:r>
              <a:rPr lang="el-GR" sz="3200" b="0" dirty="0" err="1" smtClean="0">
                <a:solidFill>
                  <a:schemeClr val="accent5">
                    <a:lumMod val="50000"/>
                  </a:schemeClr>
                </a:solidFill>
                <a:latin typeface="Arial" panose="020B0604020202020204" pitchFamily="34" charset="0"/>
                <a:cs typeface="Arial" panose="020B0604020202020204" pitchFamily="34" charset="0"/>
              </a:rPr>
              <a:t>ΚΙΝΗΤΙΚΟσ</a:t>
            </a:r>
            <a:r>
              <a:rPr lang="el-GR" sz="3200" b="0" dirty="0" smtClean="0">
                <a:solidFill>
                  <a:schemeClr val="accent5">
                    <a:lumMod val="50000"/>
                  </a:schemeClr>
                </a:solidFill>
                <a:latin typeface="Arial" panose="020B0604020202020204" pitchFamily="34" charset="0"/>
                <a:cs typeface="Arial" panose="020B0604020202020204" pitchFamily="34" charset="0"/>
              </a:rPr>
              <a:t> </a:t>
            </a:r>
            <a:r>
              <a:rPr lang="el-GR" sz="3200" b="0" dirty="0" err="1" smtClean="0">
                <a:solidFill>
                  <a:schemeClr val="accent5">
                    <a:lumMod val="50000"/>
                  </a:schemeClr>
                </a:solidFill>
                <a:latin typeface="Arial" panose="020B0604020202020204" pitchFamily="34" charset="0"/>
                <a:cs typeface="Arial" panose="020B0604020202020204" pitchFamily="34" charset="0"/>
              </a:rPr>
              <a:t>ΣΥΝΤΟΝΙΣΜΟσ</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pic>
        <p:nvPicPr>
          <p:cNvPr id="4" name="3 - Θέση περιεχομένου" descr="Art431101B09450DAFA64F27831E8B183A971ADF56af7c499ecf6_1024x1024.jpg"/>
          <p:cNvPicPr>
            <a:picLocks noGrp="1" noChangeAspect="1"/>
          </p:cNvPicPr>
          <p:nvPr>
            <p:ph idx="1"/>
          </p:nvPr>
        </p:nvPicPr>
        <p:blipFill>
          <a:blip r:embed="rId1"/>
          <a:stretch>
            <a:fillRect/>
          </a:stretch>
        </p:blipFill>
        <p:spPr>
          <a:xfrm>
            <a:off x="2000232" y="1000108"/>
            <a:ext cx="4857784" cy="551209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0"/>
            <a:ext cx="7658128" cy="1143000"/>
          </a:xfrm>
        </p:spPr>
        <p:txBody>
          <a:bodyPr>
            <a:noAutofit/>
          </a:bodyPr>
          <a:lstStyle/>
          <a:p>
            <a:pPr algn="ctr"/>
            <a:br>
              <a:rPr lang="el-GR" sz="3200" b="1" dirty="0" smtClean="0">
                <a:solidFill>
                  <a:srgbClr val="002060"/>
                </a:solidFill>
                <a:latin typeface="Comic Sans MS" panose="030F0702030302020204" pitchFamily="66" charset="0"/>
              </a:rPr>
            </a:br>
            <a:r>
              <a:rPr lang="el-GR" sz="3200" b="0" dirty="0" smtClean="0">
                <a:solidFill>
                  <a:schemeClr val="accent5">
                    <a:lumMod val="50000"/>
                  </a:schemeClr>
                </a:solidFill>
                <a:latin typeface="Arial" panose="020B0604020202020204" pitchFamily="34" charset="0"/>
                <a:cs typeface="Arial" panose="020B0604020202020204" pitchFamily="34" charset="0"/>
              </a:rPr>
              <a:t>1.</a:t>
            </a:r>
            <a:r>
              <a:rPr lang="en-US" sz="3200" b="0" dirty="0" smtClean="0">
                <a:solidFill>
                  <a:schemeClr val="accent5">
                    <a:lumMod val="50000"/>
                  </a:schemeClr>
                </a:solidFill>
                <a:latin typeface="Arial" panose="020B0604020202020204" pitchFamily="34" charset="0"/>
                <a:cs typeface="Arial" panose="020B0604020202020204" pitchFamily="34" charset="0"/>
              </a:rPr>
              <a:t> Tracking Rattle</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14282" y="1071546"/>
            <a:ext cx="4286280" cy="4357718"/>
          </a:xfrm>
        </p:spPr>
        <p:txBody>
          <a:bodyPr>
            <a:noAutofit/>
          </a:bodyPr>
          <a:lstStyle/>
          <a:p>
            <a:r>
              <a:rPr lang="el-GR" sz="1800" b="1" dirty="0" smtClean="0">
                <a:latin typeface="Arial" panose="020B0604020202020204" pitchFamily="34" charset="0"/>
                <a:cs typeface="Arial" panose="020B0604020202020204" pitchFamily="34" charset="0"/>
              </a:rPr>
              <a:t>Ηλικία: </a:t>
            </a:r>
            <a:r>
              <a:rPr lang="el-GR" sz="1800" dirty="0" smtClean="0">
                <a:latin typeface="Arial" panose="020B0604020202020204" pitchFamily="34" charset="0"/>
                <a:cs typeface="Arial" panose="020B0604020202020204" pitchFamily="34" charset="0"/>
              </a:rPr>
              <a:t>1 μηνών</a:t>
            </a:r>
            <a:endParaRPr lang="el-GR" sz="1800" dirty="0" smtClean="0">
              <a:latin typeface="Arial" panose="020B0604020202020204" pitchFamily="34" charset="0"/>
              <a:cs typeface="Arial" panose="020B0604020202020204" pitchFamily="34" charset="0"/>
            </a:endParaRPr>
          </a:p>
          <a:p>
            <a:r>
              <a:rPr lang="el-GR" sz="1800" b="1" dirty="0" smtClean="0">
                <a:latin typeface="Arial" panose="020B0604020202020204" pitchFamily="34" charset="0"/>
                <a:cs typeface="Arial" panose="020B0604020202020204" pitchFamily="34" charset="0"/>
              </a:rPr>
              <a:t>Θέση: </a:t>
            </a:r>
            <a:r>
              <a:rPr lang="el-GR" sz="1800" dirty="0" smtClean="0">
                <a:latin typeface="Arial" panose="020B0604020202020204" pitchFamily="34" charset="0"/>
                <a:cs typeface="Arial" panose="020B0604020202020204" pitchFamily="34" charset="0"/>
              </a:rPr>
              <a:t>ξαπλωμένο στην πλάτη</a:t>
            </a:r>
            <a:endParaRPr lang="el-GR" sz="1800" dirty="0" smtClean="0">
              <a:latin typeface="Arial" panose="020B0604020202020204" pitchFamily="34" charset="0"/>
              <a:cs typeface="Arial" panose="020B0604020202020204" pitchFamily="34" charset="0"/>
            </a:endParaRPr>
          </a:p>
          <a:p>
            <a:r>
              <a:rPr lang="el-GR" sz="1800" b="1" dirty="0" smtClean="0">
                <a:latin typeface="Arial" panose="020B0604020202020204" pitchFamily="34" charset="0"/>
                <a:cs typeface="Arial" panose="020B0604020202020204" pitchFamily="34" charset="0"/>
              </a:rPr>
              <a:t>Ερέθισμα: </a:t>
            </a:r>
            <a:r>
              <a:rPr lang="el-GR" sz="1800" dirty="0" smtClean="0">
                <a:latin typeface="Arial" panose="020B0604020202020204" pitchFamily="34" charset="0"/>
                <a:cs typeface="Arial" panose="020B0604020202020204" pitchFamily="34" charset="0"/>
              </a:rPr>
              <a:t>κουδουνίστρα</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Διαδικασία: </a:t>
            </a:r>
            <a:r>
              <a:rPr lang="el-GR" sz="1800" dirty="0" smtClean="0">
                <a:latin typeface="Arial" panose="020B0604020202020204" pitchFamily="34" charset="0"/>
                <a:cs typeface="Arial" panose="020B0604020202020204" pitchFamily="34" charset="0"/>
              </a:rPr>
              <a:t>Τοποθέτησε το παιδί σε ύπτια θέση. Στάσου με τα πόδια του παιδιού να βρίσκονται στην μεσαία γραμμή σου. Τράβηξε την προσοχή του παιδιού με την κουδουνίστρα που κρατάς 12 ίντσες από την μύτη του παιδιού. Με αργές κινήσεις μετακίνησε την κουδουνίστρα 90 </a:t>
            </a:r>
            <a:r>
              <a:rPr lang="en-US" sz="1800" dirty="0" smtClean="0">
                <a:latin typeface="Arial" panose="020B0604020202020204" pitchFamily="34" charset="0"/>
                <a:cs typeface="Arial" panose="020B0604020202020204" pitchFamily="34" charset="0"/>
              </a:rPr>
              <a:t>degree arc </a:t>
            </a:r>
            <a:r>
              <a:rPr lang="el-GR" sz="1800" dirty="0" smtClean="0">
                <a:latin typeface="Arial" panose="020B0604020202020204" pitchFamily="34" charset="0"/>
                <a:cs typeface="Arial" panose="020B0604020202020204" pitchFamily="34" charset="0"/>
              </a:rPr>
              <a:t>προς μια κατεύθυνση (σχεδόν επιφανειακά). Επέστρεψε στο κέντρο και επανέλαβε  προς την άλλη κατεύθυνση.</a:t>
            </a:r>
            <a:endParaRPr lang="el-GR" sz="1800" dirty="0" smtClean="0">
              <a:latin typeface="Arial" panose="020B0604020202020204" pitchFamily="34" charset="0"/>
              <a:cs typeface="Arial" panose="020B0604020202020204" pitchFamily="34" charset="0"/>
            </a:endParaRPr>
          </a:p>
        </p:txBody>
      </p:sp>
      <p:pic>
        <p:nvPicPr>
          <p:cNvPr id="5" name="4 - Θέση περιεχομένου" descr="visual37.jpg"/>
          <p:cNvPicPr>
            <a:picLocks noGrp="1" noChangeAspect="1"/>
          </p:cNvPicPr>
          <p:nvPr>
            <p:ph sz="half" idx="2"/>
          </p:nvPr>
        </p:nvPicPr>
        <p:blipFill>
          <a:blip r:embed="rId1"/>
          <a:stretch>
            <a:fillRect/>
          </a:stretch>
        </p:blipFill>
        <p:spPr>
          <a:xfrm>
            <a:off x="4716016" y="1412776"/>
            <a:ext cx="3199654"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 Πίνακας"/>
          <p:cNvGraphicFramePr>
            <a:graphicFrameLocks noGrp="1"/>
          </p:cNvGraphicFramePr>
          <p:nvPr/>
        </p:nvGraphicFramePr>
        <p:xfrm>
          <a:off x="1500166" y="2786058"/>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ακολουθεί την κουδουνίστρα 90 </a:t>
                      </a:r>
                      <a:r>
                        <a:rPr lang="en-US" baseline="0" dirty="0" smtClean="0"/>
                        <a:t>degrees</a:t>
                      </a:r>
                      <a:r>
                        <a:rPr lang="el-GR" baseline="0" dirty="0" smtClean="0"/>
                        <a:t> σε κάθε μεριά από την μέση.</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ακολουθεί την κουδουνίστρα  λιγότερο από 90 </a:t>
                      </a:r>
                      <a:r>
                        <a:rPr lang="en-US" baseline="0" dirty="0" smtClean="0"/>
                        <a:t>degrees</a:t>
                      </a:r>
                      <a:r>
                        <a:rPr lang="el-GR" baseline="0" dirty="0" smtClean="0"/>
                        <a:t> και από τις δυο μεριές.</a:t>
                      </a:r>
                      <a:endParaRPr lang="el-GR" dirty="0"/>
                    </a:p>
                  </a:txBody>
                  <a:tcPr/>
                </a:tc>
              </a:tr>
              <a:tr h="360261">
                <a:tc>
                  <a:txBody>
                    <a:bodyPr/>
                    <a:lstStyle/>
                    <a:p>
                      <a:r>
                        <a:rPr lang="el-GR" dirty="0" smtClean="0"/>
                        <a:t>0</a:t>
                      </a:r>
                      <a:endParaRPr lang="el-GR" dirty="0"/>
                    </a:p>
                  </a:txBody>
                  <a:tcPr/>
                </a:tc>
                <a:tc>
                  <a:txBody>
                    <a:bodyPr/>
                    <a:lstStyle/>
                    <a:p>
                      <a:r>
                        <a:rPr lang="el-GR" dirty="0" smtClean="0"/>
                        <a:t> Τα μάτια του παιδιού</a:t>
                      </a:r>
                      <a:r>
                        <a:rPr lang="el-GR" baseline="0" dirty="0" smtClean="0"/>
                        <a:t> προσηλώνονται στην κουδουνίστρα για 3 δευτερόλεπτα ή λιγότερο.</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Θέση περιεχομένου"/>
          <p:cNvGraphicFramePr>
            <a:graphicFrameLocks noGrp="1"/>
          </p:cNvGraphicFramePr>
          <p:nvPr>
            <p:ph idx="1"/>
          </p:nvPr>
        </p:nvGraphicFramePr>
        <p:xfrm>
          <a:off x="-108520" y="0"/>
          <a:ext cx="8208913" cy="6791847"/>
        </p:xfrm>
        <a:graphic>
          <a:graphicData uri="http://schemas.openxmlformats.org/drawingml/2006/table">
            <a:tbl>
              <a:tblPr firstRow="1" bandRow="1">
                <a:tableStyleId>{5C22544A-7EE6-4342-B048-85BDC9FD1C3A}</a:tableStyleId>
              </a:tblPr>
              <a:tblGrid>
                <a:gridCol w="1403536"/>
                <a:gridCol w="1403536"/>
                <a:gridCol w="1403536"/>
                <a:gridCol w="1403536"/>
                <a:gridCol w="1403536"/>
                <a:gridCol w="1191233"/>
              </a:tblGrid>
              <a:tr h="823198">
                <a:tc>
                  <a:txBody>
                    <a:bodyPr/>
                    <a:lstStyle/>
                    <a:p>
                      <a:pPr algn="ctr">
                        <a:lnSpc>
                          <a:spcPct val="115000"/>
                        </a:lnSpc>
                        <a:spcAft>
                          <a:spcPts val="0"/>
                        </a:spcAft>
                      </a:pPr>
                      <a:r>
                        <a:rPr lang="en-US" sz="1600" b="1" dirty="0">
                          <a:latin typeface="Times New Roman" panose="02020603050405020304"/>
                          <a:ea typeface="Calibri" panose="020F0502020204030204"/>
                          <a:cs typeface="Times New Roman" panose="02020603050405020304"/>
                        </a:rPr>
                        <a:t>TEST</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Συγγραφείς</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Σκοπός</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Ηλικία</a:t>
                      </a:r>
                      <a:endParaRPr lang="el-GR" sz="1600">
                        <a:latin typeface="Calibri" panose="020F0502020204030204"/>
                        <a:ea typeface="Calibri" panose="020F0502020204030204"/>
                        <a:cs typeface="Times New Roman" panose="02020603050405020304"/>
                      </a:endParaRPr>
                    </a:p>
                    <a:p>
                      <a:pPr algn="ctr">
                        <a:lnSpc>
                          <a:spcPct val="115000"/>
                        </a:lnSpc>
                        <a:spcAft>
                          <a:spcPts val="0"/>
                        </a:spcAft>
                      </a:pPr>
                      <a:r>
                        <a:rPr lang="el-GR" sz="1600" b="1">
                          <a:latin typeface="Times New Roman" panose="02020603050405020304"/>
                          <a:ea typeface="Calibri" panose="020F0502020204030204"/>
                          <a:cs typeface="Times New Roman" panose="02020603050405020304"/>
                        </a:rPr>
                        <a:t>(χρ</a:t>
                      </a:r>
                      <a:r>
                        <a:rPr lang="en-US" sz="1600" b="1">
                          <a:latin typeface="Times New Roman" panose="02020603050405020304"/>
                          <a:ea typeface="Calibri" panose="020F0502020204030204"/>
                          <a:cs typeface="Times New Roman" panose="02020603050405020304"/>
                        </a:rPr>
                        <a:t>:</a:t>
                      </a:r>
                      <a:r>
                        <a:rPr lang="el-GR" sz="1600" b="1">
                          <a:latin typeface="Times New Roman" panose="02020603050405020304"/>
                          <a:ea typeface="Calibri" panose="020F0502020204030204"/>
                          <a:cs typeface="Times New Roman" panose="02020603050405020304"/>
                        </a:rPr>
                        <a:t>μην.</a:t>
                      </a:r>
                      <a:r>
                        <a:rPr lang="en-US" sz="1600" b="1">
                          <a:latin typeface="Times New Roman" panose="02020603050405020304"/>
                          <a:ea typeface="Calibri" panose="020F0502020204030204"/>
                          <a:cs typeface="Times New Roman" panose="02020603050405020304"/>
                        </a:rPr>
                        <a:t>)</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Χρόνος δοκιμασίας</a:t>
                      </a:r>
                      <a:r>
                        <a:rPr lang="en-US" sz="1600" b="1">
                          <a:latin typeface="Times New Roman" panose="02020603050405020304"/>
                          <a:ea typeface="Calibri" panose="020F0502020204030204"/>
                          <a:cs typeface="Times New Roman" panose="02020603050405020304"/>
                        </a:rPr>
                        <a:t> (</a:t>
                      </a:r>
                      <a:r>
                        <a:rPr lang="el-GR" sz="1600" b="1">
                          <a:latin typeface="Times New Roman" panose="02020603050405020304"/>
                          <a:ea typeface="Calibri" panose="020F0502020204030204"/>
                          <a:cs typeface="Times New Roman" panose="02020603050405020304"/>
                        </a:rPr>
                        <a:t>λεπτά</a:t>
                      </a:r>
                      <a:r>
                        <a:rPr lang="en-US" sz="1600" b="1">
                          <a:latin typeface="Times New Roman" panose="02020603050405020304"/>
                          <a:ea typeface="Calibri" panose="020F0502020204030204"/>
                          <a:cs typeface="Times New Roman" panose="02020603050405020304"/>
                        </a:rPr>
                        <a:t>)</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Αριθμός αντικειμένων</a:t>
                      </a:r>
                      <a:endParaRPr lang="el-GR" sz="1600">
                        <a:latin typeface="Calibri" panose="020F0502020204030204"/>
                        <a:ea typeface="Calibri" panose="020F0502020204030204"/>
                        <a:cs typeface="Times New Roman" panose="02020603050405020304"/>
                      </a:endParaRPr>
                    </a:p>
                  </a:txBody>
                  <a:tcPr marL="68580" marR="68580" marT="0" marB="0" anchor="ctr"/>
                </a:tc>
              </a:tr>
              <a:tr h="3075268">
                <a:tc>
                  <a:txBody>
                    <a:bodyPr/>
                    <a:lstStyle/>
                    <a:p>
                      <a:pPr>
                        <a:lnSpc>
                          <a:spcPct val="115000"/>
                        </a:lnSpc>
                        <a:spcAft>
                          <a:spcPts val="0"/>
                        </a:spcAft>
                      </a:pPr>
                      <a:r>
                        <a:rPr lang="en-US" sz="1600" dirty="0" err="1">
                          <a:latin typeface="Times New Roman" panose="02020603050405020304"/>
                          <a:ea typeface="Calibri" panose="020F0502020204030204"/>
                          <a:cs typeface="Times New Roman" panose="02020603050405020304"/>
                        </a:rPr>
                        <a:t>Bayley</a:t>
                      </a:r>
                      <a:r>
                        <a:rPr lang="en-US" sz="1600" dirty="0">
                          <a:latin typeface="Times New Roman" panose="02020603050405020304"/>
                          <a:ea typeface="Calibri" panose="020F0502020204030204"/>
                          <a:cs typeface="Times New Roman" panose="02020603050405020304"/>
                        </a:rPr>
                        <a:t> II</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err="1">
                          <a:latin typeface="Times New Roman" panose="02020603050405020304"/>
                          <a:ea typeface="Calibri" panose="020F0502020204030204"/>
                          <a:cs typeface="Times New Roman" panose="02020603050405020304"/>
                        </a:rPr>
                        <a:t>Bayley</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Σχεδιάστηκε για την αξιολόγηση του αναπτυξιακού δυναμικού των παιδιών και τις αποκλίσεις από το «γενικό πληθυσμό»</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1</a:t>
                      </a:r>
                      <a:r>
                        <a:rPr lang="en-US" sz="1600" dirty="0">
                          <a:latin typeface="Times New Roman" panose="02020603050405020304"/>
                          <a:ea typeface="Calibri" panose="020F0502020204030204"/>
                          <a:cs typeface="Times New Roman" panose="02020603050405020304"/>
                        </a:rPr>
                        <a:t>:0-42:0</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45-60</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81</a:t>
                      </a:r>
                      <a:endParaRPr lang="el-GR" sz="1600">
                        <a:latin typeface="Calibri" panose="020F0502020204030204"/>
                        <a:ea typeface="Calibri" panose="020F0502020204030204"/>
                        <a:cs typeface="Times New Roman" panose="02020603050405020304"/>
                      </a:endParaRPr>
                    </a:p>
                  </a:txBody>
                  <a:tcPr marL="68580" marR="68580" marT="0" marB="0"/>
                </a:tc>
              </a:tr>
              <a:tr h="2875331">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Brigance II (IED-II)</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err="1">
                          <a:latin typeface="Times New Roman" panose="02020603050405020304"/>
                          <a:ea typeface="Calibri" panose="020F0502020204030204"/>
                          <a:cs typeface="Times New Roman" panose="02020603050405020304"/>
                        </a:rPr>
                        <a:t>Brigance</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Αξιολογεί αντικείμενα που συνδέονται με την διδασκαλία και συγκρίνει τις επιδόσεις τους με αντίστοιχές νόρμες.</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0:0-7:0</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20-55</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endParaRPr lang="en-US" sz="1600" dirty="0">
                        <a:latin typeface="Times New Roman" panose="02020603050405020304"/>
                        <a:ea typeface="Calibri" panose="020F0502020204030204"/>
                        <a:cs typeface="Times New Roman" panose="02020603050405020304"/>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810328"/>
          </a:xfrm>
        </p:spPr>
        <p:txBody>
          <a:bodyPr>
            <a:noAutofit/>
          </a:bodyPr>
          <a:lstStyle/>
          <a:p>
            <a:pPr algn="ctr"/>
            <a:br>
              <a:rPr lang="el-GR" sz="2800" b="0" dirty="0" smtClean="0">
                <a:solidFill>
                  <a:srgbClr val="002060"/>
                </a:solidFill>
                <a:latin typeface="Arial" panose="020B0604020202020204" pitchFamily="34" charset="0"/>
                <a:cs typeface="Arial" panose="020B0604020202020204" pitchFamily="34" charset="0"/>
              </a:rPr>
            </a:br>
            <a:r>
              <a:rPr lang="el-GR" sz="2800" b="0" dirty="0" smtClean="0">
                <a:solidFill>
                  <a:srgbClr val="002060"/>
                </a:solidFill>
                <a:latin typeface="Arial" panose="020B0604020202020204" pitchFamily="34" charset="0"/>
                <a:cs typeface="Arial" panose="020B0604020202020204" pitchFamily="34" charset="0"/>
              </a:rPr>
              <a:t> 2.</a:t>
            </a:r>
            <a:r>
              <a:rPr lang="en-US" sz="2800" b="0" dirty="0" smtClean="0">
                <a:solidFill>
                  <a:srgbClr val="002060"/>
                </a:solidFill>
                <a:latin typeface="Arial" panose="020B0604020202020204" pitchFamily="34" charset="0"/>
                <a:cs typeface="Arial" panose="020B0604020202020204" pitchFamily="34" charset="0"/>
              </a:rPr>
              <a:t> Tracking Rattle- Side</a:t>
            </a:r>
            <a:br>
              <a:rPr lang="el-GR" sz="2800" b="0" dirty="0" smtClean="0">
                <a:solidFill>
                  <a:srgbClr val="002060"/>
                </a:solidFill>
                <a:latin typeface="Arial" panose="020B0604020202020204" pitchFamily="34" charset="0"/>
                <a:cs typeface="Arial" panose="020B0604020202020204" pitchFamily="34" charset="0"/>
              </a:rPr>
            </a:br>
            <a:endParaRPr lang="el-GR" sz="2800" b="0" dirty="0">
              <a:solidFill>
                <a:srgbClr val="002060"/>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142844" y="857232"/>
            <a:ext cx="4357718" cy="5812128"/>
          </a:xfrm>
        </p:spPr>
        <p:txBody>
          <a:bodyPr>
            <a:noAutofit/>
          </a:bodyPr>
          <a:lstStyle/>
          <a:p>
            <a:pPr algn="just"/>
            <a:r>
              <a:rPr lang="el-GR" sz="1600" b="1" dirty="0" smtClean="0">
                <a:latin typeface="Arial" panose="020B0604020202020204" pitchFamily="34" charset="0"/>
                <a:cs typeface="Arial" panose="020B0604020202020204" pitchFamily="34" charset="0"/>
              </a:rPr>
              <a:t>Ηλικία: </a:t>
            </a:r>
            <a:r>
              <a:rPr lang="el-GR" sz="1600" dirty="0" smtClean="0">
                <a:latin typeface="Arial" panose="020B0604020202020204" pitchFamily="34" charset="0"/>
                <a:cs typeface="Arial" panose="020B0604020202020204" pitchFamily="34" charset="0"/>
              </a:rPr>
              <a:t>1 μηνών</a:t>
            </a:r>
            <a:endParaRPr lang="el-GR" sz="1600" dirty="0" smtClean="0">
              <a:latin typeface="Arial" panose="020B0604020202020204" pitchFamily="34" charset="0"/>
              <a:cs typeface="Arial" panose="020B0604020202020204" pitchFamily="34" charset="0"/>
            </a:endParaRPr>
          </a:p>
          <a:p>
            <a:pPr algn="just"/>
            <a:r>
              <a:rPr lang="el-GR" sz="1600" b="1" dirty="0" smtClean="0">
                <a:latin typeface="Arial" panose="020B0604020202020204" pitchFamily="34" charset="0"/>
                <a:cs typeface="Arial" panose="020B0604020202020204" pitchFamily="34" charset="0"/>
              </a:rPr>
              <a:t>Θέση: </a:t>
            </a:r>
            <a:r>
              <a:rPr lang="el-GR" sz="1600" dirty="0" smtClean="0">
                <a:latin typeface="Arial" panose="020B0604020202020204" pitchFamily="34" charset="0"/>
                <a:cs typeface="Arial" panose="020B0604020202020204" pitchFamily="34" charset="0"/>
              </a:rPr>
              <a:t>ξαπλωμένο στην πλάτη</a:t>
            </a:r>
            <a:endParaRPr lang="el-GR" sz="1600" dirty="0" smtClean="0">
              <a:latin typeface="Arial" panose="020B0604020202020204" pitchFamily="34" charset="0"/>
              <a:cs typeface="Arial" panose="020B0604020202020204" pitchFamily="34" charset="0"/>
            </a:endParaRPr>
          </a:p>
          <a:p>
            <a:pPr algn="just"/>
            <a:r>
              <a:rPr lang="el-GR" sz="1600" b="1" dirty="0" smtClean="0">
                <a:latin typeface="Arial" panose="020B0604020202020204" pitchFamily="34" charset="0"/>
                <a:cs typeface="Arial" panose="020B0604020202020204" pitchFamily="34" charset="0"/>
              </a:rPr>
              <a:t>Ερέθισμα: </a:t>
            </a:r>
            <a:r>
              <a:rPr lang="el-GR" sz="1600" dirty="0" smtClean="0">
                <a:latin typeface="Arial" panose="020B0604020202020204" pitchFamily="34" charset="0"/>
                <a:cs typeface="Arial" panose="020B0604020202020204" pitchFamily="34" charset="0"/>
              </a:rPr>
              <a:t>κουδουνίστρα</a:t>
            </a:r>
            <a:endParaRPr lang="el-GR" sz="1600" dirty="0" smtClean="0">
              <a:latin typeface="Arial" panose="020B0604020202020204" pitchFamily="34" charset="0"/>
              <a:cs typeface="Arial" panose="020B0604020202020204" pitchFamily="34" charset="0"/>
            </a:endParaRPr>
          </a:p>
          <a:p>
            <a:pPr algn="just"/>
            <a:r>
              <a:rPr lang="el-GR" sz="1600" b="1" dirty="0" smtClean="0">
                <a:latin typeface="Arial" panose="020B0604020202020204" pitchFamily="34" charset="0"/>
                <a:cs typeface="Arial" panose="020B0604020202020204" pitchFamily="34" charset="0"/>
              </a:rPr>
              <a:t>Διαδικασία: </a:t>
            </a:r>
            <a:r>
              <a:rPr lang="el-GR" sz="1600" dirty="0" smtClean="0">
                <a:latin typeface="Arial" panose="020B0604020202020204" pitchFamily="34" charset="0"/>
                <a:cs typeface="Arial" panose="020B0604020202020204" pitchFamily="34" charset="0"/>
              </a:rPr>
              <a:t>Τοποθετήστε το παιδί σε ύπτια θέση και με το κεφάλι γυρισμένο πλάγια. Κρατήστε την κουδουνίστρα  σε απόσταση 12 ιντσών από την μύτη του παιδιού. Τραβήξτε την προσοχή του παιδιού με την κουδουνίστρα και έπειτα κουνήστε  την αργά σε τόξο προς το κέντρο, κρατώντας την 12 ίντσες από το πρόσωπο του παιδιού. Παρατηρήστε την κίνηση των ματιών του και την περιστροφή του κεφαλιού. Επαναλάβετε την δοκιμασία και προς την άλλη πλευρά.</a:t>
            </a:r>
            <a:endParaRPr lang="el-GR" sz="1600" dirty="0" smtClean="0">
              <a:latin typeface="Arial" panose="020B0604020202020204" pitchFamily="34" charset="0"/>
              <a:cs typeface="Arial" panose="020B0604020202020204" pitchFamily="34" charset="0"/>
            </a:endParaRPr>
          </a:p>
          <a:p>
            <a:pPr algn="just">
              <a:buNone/>
            </a:pPr>
            <a:endParaRPr lang="el-GR" sz="2000" dirty="0">
              <a:latin typeface="Arial" panose="020B0604020202020204" pitchFamily="34" charset="0"/>
              <a:cs typeface="Arial" panose="020B0604020202020204" pitchFamily="34" charset="0"/>
            </a:endParaRPr>
          </a:p>
        </p:txBody>
      </p:sp>
      <p:pic>
        <p:nvPicPr>
          <p:cNvPr id="6" name="5 - Θέση περιεχομένου" descr="visual38.jpg"/>
          <p:cNvPicPr>
            <a:picLocks noGrp="1" noChangeAspect="1"/>
          </p:cNvPicPr>
          <p:nvPr>
            <p:ph sz="half" idx="2"/>
          </p:nvPr>
        </p:nvPicPr>
        <p:blipFill>
          <a:blip r:embed="rId1"/>
          <a:stretch>
            <a:fillRect/>
          </a:stretch>
        </p:blipFill>
        <p:spPr>
          <a:xfrm>
            <a:off x="4644008" y="836712"/>
            <a:ext cx="3199654" cy="4525963"/>
          </a:xfrm>
        </p:spPr>
      </p:pic>
      <p:graphicFrame>
        <p:nvGraphicFramePr>
          <p:cNvPr id="4" name="3 - Πίνακας"/>
          <p:cNvGraphicFramePr>
            <a:graphicFrameLocks noGrp="1"/>
          </p:cNvGraphicFramePr>
          <p:nvPr/>
        </p:nvGraphicFramePr>
        <p:xfrm>
          <a:off x="251520" y="4869160"/>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ακολουθεί την κουδουνίστρα  στο κέντρο και προς τις δυο πλευρές. </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a:t>
                      </a:r>
                      <a:r>
                        <a:rPr lang="el-GR" baseline="0" dirty="0" smtClean="0"/>
                        <a:t> ακολουθεί την κουδουνίστρα στο κέντρο και προς την μια πλευρά.</a:t>
                      </a:r>
                      <a:endParaRPr lang="el-GR" dirty="0"/>
                    </a:p>
                  </a:txBody>
                  <a:tcPr/>
                </a:tc>
              </a:tr>
              <a:tr h="360261">
                <a:tc>
                  <a:txBody>
                    <a:bodyPr/>
                    <a:lstStyle/>
                    <a:p>
                      <a:r>
                        <a:rPr lang="el-GR" dirty="0" smtClean="0"/>
                        <a:t>0</a:t>
                      </a:r>
                      <a:endParaRPr lang="el-GR" dirty="0"/>
                    </a:p>
                  </a:txBody>
                  <a:tcPr/>
                </a:tc>
                <a:tc>
                  <a:txBody>
                    <a:bodyPr/>
                    <a:lstStyle/>
                    <a:p>
                      <a:r>
                        <a:rPr lang="el-GR" dirty="0" smtClean="0"/>
                        <a:t>το κεφάλι του παιδιού παραμένει στραμμένο προς τα πλάγια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1000108"/>
          </a:xfrm>
        </p:spPr>
        <p:txBody>
          <a:bodyPr>
            <a:noAutofit/>
          </a:bodyPr>
          <a:lstStyle/>
          <a:p>
            <a:pPr algn="ctr"/>
            <a:br>
              <a:rPr lang="el-GR" sz="2800" b="0" dirty="0" smtClean="0">
                <a:solidFill>
                  <a:srgbClr val="002060"/>
                </a:solidFill>
                <a:latin typeface="Arial" panose="020B0604020202020204" pitchFamily="34" charset="0"/>
                <a:cs typeface="Arial" panose="020B0604020202020204" pitchFamily="34" charset="0"/>
              </a:rPr>
            </a:br>
            <a:r>
              <a:rPr lang="el-GR" sz="2800" b="0" dirty="0" smtClean="0">
                <a:solidFill>
                  <a:schemeClr val="accent5">
                    <a:lumMod val="50000"/>
                  </a:schemeClr>
                </a:solidFill>
                <a:latin typeface="Arial" panose="020B0604020202020204" pitchFamily="34" charset="0"/>
                <a:cs typeface="Arial" panose="020B0604020202020204" pitchFamily="34" charset="0"/>
              </a:rPr>
              <a:t> 3.</a:t>
            </a:r>
            <a:r>
              <a:rPr lang="en-US" sz="2800" b="0" dirty="0" smtClean="0">
                <a:solidFill>
                  <a:schemeClr val="accent5">
                    <a:lumMod val="50000"/>
                  </a:schemeClr>
                </a:solidFill>
                <a:latin typeface="Arial" panose="020B0604020202020204" pitchFamily="34" charset="0"/>
                <a:cs typeface="Arial" panose="020B0604020202020204" pitchFamily="34" charset="0"/>
              </a:rPr>
              <a:t> Placing Hand</a:t>
            </a:r>
            <a:endParaRPr lang="el-GR" sz="28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0" y="928670"/>
            <a:ext cx="4071934" cy="4357717"/>
          </a:xfrm>
        </p:spPr>
        <p:txBody>
          <a:bodyPr>
            <a:noAutofit/>
          </a:bodyPr>
          <a:lstStyle/>
          <a:p>
            <a:pPr algn="just"/>
            <a:r>
              <a:rPr lang="el-GR" sz="2000" b="1" dirty="0" smtClean="0">
                <a:latin typeface="Arial" panose="020B0604020202020204" pitchFamily="34" charset="0"/>
                <a:cs typeface="Arial" panose="020B0604020202020204" pitchFamily="34" charset="0"/>
              </a:rPr>
              <a:t>Ηλικία: </a:t>
            </a:r>
            <a:r>
              <a:rPr lang="el-GR" sz="2000" dirty="0" smtClean="0">
                <a:latin typeface="Arial" panose="020B0604020202020204" pitchFamily="34" charset="0"/>
                <a:cs typeface="Arial" panose="020B0604020202020204" pitchFamily="34" charset="0"/>
              </a:rPr>
              <a:t>1 μηνών</a:t>
            </a:r>
            <a:endParaRPr lang="el-GR" sz="2000" dirty="0" smtClean="0">
              <a:latin typeface="Arial" panose="020B0604020202020204" pitchFamily="34" charset="0"/>
              <a:cs typeface="Arial" panose="020B0604020202020204" pitchFamily="34" charset="0"/>
            </a:endParaRPr>
          </a:p>
          <a:p>
            <a:pPr algn="just"/>
            <a:r>
              <a:rPr lang="el-GR" sz="2000" b="1" dirty="0" smtClean="0">
                <a:latin typeface="Arial" panose="020B0604020202020204" pitchFamily="34" charset="0"/>
                <a:cs typeface="Arial" panose="020B0604020202020204" pitchFamily="34" charset="0"/>
              </a:rPr>
              <a:t>Θέση: </a:t>
            </a:r>
            <a:r>
              <a:rPr lang="el-GR" sz="2000" dirty="0" smtClean="0">
                <a:latin typeface="Arial" panose="020B0604020202020204" pitchFamily="34" charset="0"/>
                <a:cs typeface="Arial" panose="020B0604020202020204" pitchFamily="34" charset="0"/>
              </a:rPr>
              <a:t>καθιστή</a:t>
            </a:r>
            <a:endParaRPr lang="el-GR" sz="2000" dirty="0" smtClean="0">
              <a:latin typeface="Arial" panose="020B0604020202020204" pitchFamily="34" charset="0"/>
              <a:cs typeface="Arial" panose="020B0604020202020204" pitchFamily="34" charset="0"/>
            </a:endParaRPr>
          </a:p>
          <a:p>
            <a:pPr algn="just"/>
            <a:r>
              <a:rPr lang="el-GR" sz="2000" b="1" dirty="0" smtClean="0">
                <a:latin typeface="Arial" panose="020B0604020202020204" pitchFamily="34" charset="0"/>
                <a:cs typeface="Arial" panose="020B0604020202020204" pitchFamily="34" charset="0"/>
              </a:rPr>
              <a:t>Ερέθισμα: </a:t>
            </a:r>
            <a:r>
              <a:rPr lang="el-GR" sz="2000" dirty="0" smtClean="0">
                <a:latin typeface="Arial" panose="020B0604020202020204" pitchFamily="34" charset="0"/>
                <a:cs typeface="Arial" panose="020B0604020202020204" pitchFamily="34" charset="0"/>
              </a:rPr>
              <a:t>τραπέζι</a:t>
            </a:r>
            <a:endParaRPr lang="el-GR" sz="2000" dirty="0" smtClean="0">
              <a:latin typeface="Arial" panose="020B0604020202020204" pitchFamily="34" charset="0"/>
              <a:cs typeface="Arial" panose="020B0604020202020204" pitchFamily="34" charset="0"/>
            </a:endParaRPr>
          </a:p>
          <a:p>
            <a:pPr algn="just"/>
            <a:r>
              <a:rPr lang="el-GR" sz="2000" b="1" dirty="0" smtClean="0">
                <a:latin typeface="Arial" panose="020B0604020202020204" pitchFamily="34" charset="0"/>
                <a:cs typeface="Arial" panose="020B0604020202020204" pitchFamily="34" charset="0"/>
              </a:rPr>
              <a:t>Διαδικασία: </a:t>
            </a:r>
            <a:r>
              <a:rPr lang="el-GR" sz="2000" dirty="0" smtClean="0">
                <a:latin typeface="Arial" panose="020B0604020202020204" pitchFamily="34" charset="0"/>
                <a:cs typeface="Arial" panose="020B0604020202020204" pitchFamily="34" charset="0"/>
              </a:rPr>
              <a:t>Τοποθετήστε το παιδί σε καθιστή θέση στην αγκαλιά σας (κοιτώντας μακριά από σας). Καθίστε κοντά στο τραπέζι έτσι ώστε το παιδί να μπορεί να το φτάσει άνετα. Χρησιμοποιώντας μια κίνηση προς τα πάνω, «βουρτσίστε-</a:t>
            </a:r>
            <a:r>
              <a:rPr lang="el-GR" sz="2000" dirty="0" err="1" smtClean="0">
                <a:latin typeface="Arial" panose="020B0604020202020204" pitchFamily="34" charset="0"/>
                <a:cs typeface="Arial" panose="020B0604020202020204" pitchFamily="34" charset="0"/>
              </a:rPr>
              <a:t>χαιδέψτ</a:t>
            </a:r>
            <a:r>
              <a:rPr lang="el-GR" sz="2000" dirty="0" smtClean="0">
                <a:latin typeface="Arial" panose="020B0604020202020204" pitchFamily="34" charset="0"/>
                <a:cs typeface="Arial" panose="020B0604020202020204" pitchFamily="34" charset="0"/>
              </a:rPr>
              <a:t>ε» απαλά το πίσω μέρος του χεριού του παιδιού στην άκρη του τραπεζιού. Παρατηρήστε την αντανακλαστική αντίδραση του παιδιού στο ερέθισμα του χεριού.</a:t>
            </a:r>
            <a:endParaRPr lang="el-GR" sz="2000" dirty="0" smtClean="0">
              <a:latin typeface="Arial" panose="020B0604020202020204" pitchFamily="34" charset="0"/>
              <a:cs typeface="Arial" panose="020B0604020202020204" pitchFamily="34" charset="0"/>
            </a:endParaRPr>
          </a:p>
          <a:p>
            <a:pPr algn="just">
              <a:buNone/>
            </a:pPr>
            <a:endParaRPr lang="el-GR" sz="2000" dirty="0">
              <a:latin typeface="Arial" panose="020B0604020202020204" pitchFamily="34" charset="0"/>
              <a:cs typeface="Arial" panose="020B0604020202020204" pitchFamily="34" charset="0"/>
            </a:endParaRPr>
          </a:p>
        </p:txBody>
      </p:sp>
      <p:pic>
        <p:nvPicPr>
          <p:cNvPr id="6" name="5 - Θέση περιεχομένου" descr="visual38.jpg"/>
          <p:cNvPicPr>
            <a:picLocks noGrp="1" noChangeAspect="1"/>
          </p:cNvPicPr>
          <p:nvPr>
            <p:ph sz="half" idx="2"/>
          </p:nvPr>
        </p:nvPicPr>
        <p:blipFill>
          <a:blip r:embed="rId1"/>
          <a:srcRect l="67118" t="21466" r="3858" b="62750"/>
          <a:stretch>
            <a:fillRect/>
          </a:stretch>
        </p:blipFill>
        <p:spPr>
          <a:xfrm>
            <a:off x="4071934" y="1142984"/>
            <a:ext cx="4829209" cy="3714776"/>
          </a:xfrm>
        </p:spPr>
      </p:pic>
      <p:graphicFrame>
        <p:nvGraphicFramePr>
          <p:cNvPr id="4" name="3 - Πίνακας"/>
          <p:cNvGraphicFramePr>
            <a:graphicFrameLocks noGrp="1"/>
          </p:cNvGraphicFramePr>
          <p:nvPr/>
        </p:nvGraphicFramePr>
        <p:xfrm>
          <a:off x="2928894" y="5486400"/>
          <a:ext cx="6215106" cy="164592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τοποθετεί  ανοιχτό το χέρι του στο τραπέζι. </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τοποθετεί σε γροθιά το χέρι του στο τραπέζι.</a:t>
                      </a:r>
                      <a:endParaRPr lang="el-GR" dirty="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αποτυγχάνει να ακουμπήσει το χέρι του στο τραπέζι.</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42852"/>
            <a:ext cx="8229600" cy="642942"/>
          </a:xfrm>
        </p:spPr>
        <p:txBody>
          <a:bodyPr>
            <a:noAutofit/>
          </a:bodyPr>
          <a:lstStyle/>
          <a:p>
            <a:pPr algn="ctr"/>
            <a:br>
              <a:rPr lang="el-GR" sz="2800" b="0" dirty="0" smtClean="0">
                <a:solidFill>
                  <a:srgbClr val="002060"/>
                </a:solidFill>
                <a:latin typeface="Arial" panose="020B0604020202020204" pitchFamily="34" charset="0"/>
                <a:cs typeface="Arial" panose="020B0604020202020204" pitchFamily="34" charset="0"/>
              </a:rPr>
            </a:br>
            <a:r>
              <a:rPr lang="el-GR" sz="2800" b="0" dirty="0" smtClean="0">
                <a:solidFill>
                  <a:srgbClr val="002060"/>
                </a:solidFill>
                <a:latin typeface="Arial" panose="020B0604020202020204" pitchFamily="34" charset="0"/>
                <a:cs typeface="Arial" panose="020B0604020202020204" pitchFamily="34" charset="0"/>
              </a:rPr>
              <a:t> 4. </a:t>
            </a:r>
            <a:r>
              <a:rPr lang="en-US" sz="2800" b="0" dirty="0" smtClean="0">
                <a:solidFill>
                  <a:srgbClr val="002060"/>
                </a:solidFill>
                <a:latin typeface="Arial" panose="020B0604020202020204" pitchFamily="34" charset="0"/>
                <a:cs typeface="Arial" panose="020B0604020202020204" pitchFamily="34" charset="0"/>
              </a:rPr>
              <a:t>Perceiving Rattle</a:t>
            </a:r>
            <a:endParaRPr lang="el-GR" sz="2800" b="0" dirty="0">
              <a:solidFill>
                <a:srgbClr val="002060"/>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14282" y="1000108"/>
            <a:ext cx="4038600" cy="4714908"/>
          </a:xfrm>
        </p:spPr>
        <p:txBody>
          <a:bodyPr>
            <a:normAutofit fontScale="925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2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ξαπλωμένο στην πλάτη</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κουδουνίστρα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Τοποθετήστε το παιδί σε ύπτια θέση. Κρατήστε την κουδουνίστρα  σε απόσταση 12 ιντσών από την μύτη του παιδιού. Αργά μετακινήστε την κουδουνίστρα πιο κοντά του σε 1 ίντσα απόσταση από την μύτη του/της.</a:t>
            </a:r>
            <a:endParaRPr lang="el-GR" sz="2400" dirty="0" smtClean="0">
              <a:latin typeface="Arial" panose="020B0604020202020204" pitchFamily="34" charset="0"/>
              <a:cs typeface="Arial" panose="020B0604020202020204" pitchFamily="34" charset="0"/>
            </a:endParaRPr>
          </a:p>
          <a:p>
            <a:pPr algn="just">
              <a:buNone/>
            </a:pP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38.jpg"/>
          <p:cNvPicPr>
            <a:picLocks noGrp="1" noChangeAspect="1"/>
          </p:cNvPicPr>
          <p:nvPr>
            <p:ph sz="half" idx="2"/>
          </p:nvPr>
        </p:nvPicPr>
        <p:blipFill>
          <a:blip r:embed="rId1"/>
          <a:srcRect l="69350" t="38828" r="1625" b="50123"/>
          <a:stretch>
            <a:fillRect/>
          </a:stretch>
        </p:blipFill>
        <p:spPr>
          <a:xfrm>
            <a:off x="4214810" y="2000240"/>
            <a:ext cx="4643470" cy="2928958"/>
          </a:xfrm>
        </p:spPr>
      </p:pic>
      <p:graphicFrame>
        <p:nvGraphicFramePr>
          <p:cNvPr id="4" name="3 - Πίνακας"/>
          <p:cNvGraphicFramePr>
            <a:graphicFrameLocks noGrp="1"/>
          </p:cNvGraphicFramePr>
          <p:nvPr/>
        </p:nvGraphicFramePr>
        <p:xfrm>
          <a:off x="2928894" y="5486400"/>
          <a:ext cx="6215106" cy="164592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γυρνάει το κεφάλι του περισσότερο από 10 </a:t>
                      </a:r>
                      <a:r>
                        <a:rPr lang="en-US" baseline="0" dirty="0" smtClean="0"/>
                        <a:t>degrees</a:t>
                      </a:r>
                      <a:r>
                        <a:rPr lang="el-GR" baseline="0" dirty="0" smtClean="0"/>
                        <a:t>. </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γυρνάει το κεφάλι του λιγότερο από 10 </a:t>
                      </a:r>
                      <a:r>
                        <a:rPr lang="en-US" baseline="0" dirty="0" smtClean="0"/>
                        <a:t>degrees</a:t>
                      </a:r>
                      <a:r>
                        <a:rPr lang="el-GR" baseline="0" dirty="0" smtClean="0"/>
                        <a:t>.</a:t>
                      </a:r>
                      <a:endParaRPr lang="el-GR" dirty="0"/>
                    </a:p>
                  </a:txBody>
                  <a:tcPr/>
                </a:tc>
              </a:tr>
              <a:tr h="360261">
                <a:tc>
                  <a:txBody>
                    <a:bodyPr/>
                    <a:lstStyle/>
                    <a:p>
                      <a:r>
                        <a:rPr lang="el-GR" dirty="0" smtClean="0"/>
                        <a:t>0</a:t>
                      </a:r>
                      <a:endParaRPr lang="el-GR" dirty="0"/>
                    </a:p>
                  </a:txBody>
                  <a:tcPr/>
                </a:tc>
                <a:tc>
                  <a:txBody>
                    <a:bodyPr/>
                    <a:lstStyle/>
                    <a:p>
                      <a:r>
                        <a:rPr lang="el-GR" dirty="0" smtClean="0"/>
                        <a:t> </a:t>
                      </a:r>
                      <a:r>
                        <a:rPr lang="el-GR" baseline="0" dirty="0" smtClean="0"/>
                        <a:t>Το κεφάλι του</a:t>
                      </a:r>
                      <a:r>
                        <a:rPr lang="el-GR" dirty="0" smtClean="0"/>
                        <a:t> παιδιού</a:t>
                      </a:r>
                      <a:r>
                        <a:rPr lang="el-GR" baseline="0" dirty="0" smtClean="0"/>
                        <a:t> παραμένει στατικό/σταθερό. </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14290"/>
            <a:ext cx="8229600" cy="714380"/>
          </a:xfrm>
        </p:spPr>
        <p:txBody>
          <a:bodyPr>
            <a:noAutofit/>
          </a:bodyPr>
          <a:lstStyle/>
          <a:p>
            <a:pPr algn="ctr"/>
            <a:br>
              <a:rPr lang="el-GR" sz="2800" b="0" dirty="0" smtClean="0">
                <a:solidFill>
                  <a:srgbClr val="002060"/>
                </a:solidFill>
                <a:latin typeface="Arial" panose="020B0604020202020204" pitchFamily="34" charset="0"/>
                <a:cs typeface="Arial" panose="020B0604020202020204" pitchFamily="34" charset="0"/>
              </a:rPr>
            </a:br>
            <a:r>
              <a:rPr lang="el-GR" sz="2800" b="0" dirty="0" smtClean="0">
                <a:solidFill>
                  <a:schemeClr val="accent5">
                    <a:lumMod val="50000"/>
                  </a:schemeClr>
                </a:solidFill>
                <a:latin typeface="Arial" panose="020B0604020202020204" pitchFamily="34" charset="0"/>
                <a:cs typeface="Arial" panose="020B0604020202020204" pitchFamily="34" charset="0"/>
              </a:rPr>
              <a:t> 14. </a:t>
            </a:r>
            <a:r>
              <a:rPr lang="en-US" sz="2800" b="0" dirty="0" smtClean="0">
                <a:solidFill>
                  <a:schemeClr val="accent5">
                    <a:lumMod val="50000"/>
                  </a:schemeClr>
                </a:solidFill>
                <a:latin typeface="Arial" panose="020B0604020202020204" pitchFamily="34" charset="0"/>
                <a:cs typeface="Arial" panose="020B0604020202020204" pitchFamily="34" charset="0"/>
              </a:rPr>
              <a:t>Retaining Cubes</a:t>
            </a:r>
            <a:endParaRPr lang="el-GR" sz="28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85720" y="1142984"/>
            <a:ext cx="3571900" cy="4525963"/>
          </a:xfrm>
        </p:spPr>
        <p:txBody>
          <a:bodyPr>
            <a:normAutofit fontScale="92500" lnSpcReduction="200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6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2 κύβους</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Καθίστε σε ένα τραπέζι με το παιδί στην αγκαλιά σας. Τοποθετήστε έναν κύβο πάνω στο τραπέζι και</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«Πάρε τον κύβο». Αφού το παιδί πάρει τον κύβο, τοποθέτησε και τον δεύτερο κύβο στον τραπέζι. «Πάρε και αυτόν».</a:t>
            </a:r>
            <a:endParaRPr lang="el-GR" sz="2400" dirty="0" smtClean="0">
              <a:latin typeface="Arial" panose="020B0604020202020204" pitchFamily="34" charset="0"/>
              <a:cs typeface="Arial" panose="020B0604020202020204" pitchFamily="34" charset="0"/>
            </a:endParaRPr>
          </a:p>
          <a:p>
            <a:pPr algn="just">
              <a:buNone/>
            </a:pPr>
            <a:endParaRPr lang="el-GR" sz="2400" dirty="0">
              <a:latin typeface="Arial" panose="020B0604020202020204" pitchFamily="34" charset="0"/>
              <a:cs typeface="Arial" panose="020B0604020202020204" pitchFamily="34" charset="0"/>
            </a:endParaRPr>
          </a:p>
        </p:txBody>
      </p:sp>
      <p:pic>
        <p:nvPicPr>
          <p:cNvPr id="8" name="7 - Θέση περιεχομένου" descr="visual40.jpg"/>
          <p:cNvPicPr>
            <a:picLocks noGrp="1" noChangeAspect="1"/>
          </p:cNvPicPr>
          <p:nvPr>
            <p:ph sz="half" idx="2"/>
          </p:nvPr>
        </p:nvPicPr>
        <p:blipFill>
          <a:blip r:embed="rId1"/>
          <a:srcRect l="67118" t="33079" r="6090" b="53280"/>
          <a:stretch>
            <a:fillRect/>
          </a:stretch>
        </p:blipFill>
        <p:spPr>
          <a:xfrm>
            <a:off x="4429124" y="1500174"/>
            <a:ext cx="4000528" cy="2881333"/>
          </a:xfrm>
        </p:spPr>
      </p:pic>
      <p:graphicFrame>
        <p:nvGraphicFramePr>
          <p:cNvPr id="4" name="3 - Πίνακας"/>
          <p:cNvGraphicFramePr>
            <a:graphicFrameLocks noGrp="1"/>
          </p:cNvGraphicFramePr>
          <p:nvPr/>
        </p:nvGraphicFramePr>
        <p:xfrm>
          <a:off x="2928894" y="5212080"/>
          <a:ext cx="6215106" cy="164592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παίρνει τον δεύτερο κύβο και διατηρεί και τους δύο κύβους για 5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παίρνει τον δεύτερο κύβο και διατηρεί και τους δύο κύβους για λιγότερο από 5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 </a:t>
                      </a:r>
                      <a:r>
                        <a:rPr lang="el-GR" baseline="0" dirty="0" smtClean="0"/>
                        <a:t>Το παίρνει μόνο έναν κύβο.</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16632"/>
            <a:ext cx="6923112" cy="792088"/>
          </a:xfrm>
        </p:spPr>
        <p:txBody>
          <a:bodyPr>
            <a:noAutofit/>
          </a:bodyPr>
          <a:lstStyle/>
          <a:p>
            <a:pPr algn="ctr"/>
            <a:br>
              <a:rPr lang="el-GR" sz="2800" b="0" dirty="0" smtClean="0">
                <a:solidFill>
                  <a:schemeClr val="accent5">
                    <a:lumMod val="50000"/>
                  </a:schemeClr>
                </a:solidFill>
                <a:latin typeface="Arial" panose="020B0604020202020204" pitchFamily="34" charset="0"/>
                <a:cs typeface="Arial" panose="020B0604020202020204" pitchFamily="34" charset="0"/>
              </a:rPr>
            </a:br>
            <a:br>
              <a:rPr lang="el-GR" sz="2800" b="0" dirty="0" smtClean="0">
                <a:solidFill>
                  <a:schemeClr val="accent5">
                    <a:lumMod val="50000"/>
                  </a:schemeClr>
                </a:solidFill>
                <a:latin typeface="Arial" panose="020B0604020202020204" pitchFamily="34" charset="0"/>
                <a:cs typeface="Arial" panose="020B0604020202020204" pitchFamily="34" charset="0"/>
              </a:rPr>
            </a:br>
            <a:br>
              <a:rPr lang="el-GR" sz="2800" b="0" dirty="0">
                <a:solidFill>
                  <a:schemeClr val="accent5">
                    <a:lumMod val="50000"/>
                  </a:schemeClr>
                </a:solidFill>
                <a:latin typeface="Arial" panose="020B0604020202020204" pitchFamily="34" charset="0"/>
                <a:cs typeface="Arial" panose="020B0604020202020204" pitchFamily="34" charset="0"/>
              </a:rPr>
            </a:br>
            <a:br>
              <a:rPr lang="el-GR" sz="2800" b="0" dirty="0" smtClean="0">
                <a:solidFill>
                  <a:schemeClr val="accent5">
                    <a:lumMod val="50000"/>
                  </a:schemeClr>
                </a:solidFill>
                <a:latin typeface="Arial" panose="020B0604020202020204" pitchFamily="34" charset="0"/>
                <a:cs typeface="Arial" panose="020B0604020202020204" pitchFamily="34" charset="0"/>
              </a:rPr>
            </a:br>
            <a:r>
              <a:rPr lang="el-GR" sz="2800" b="0" dirty="0" smtClean="0">
                <a:solidFill>
                  <a:schemeClr val="accent5">
                    <a:lumMod val="50000"/>
                  </a:schemeClr>
                </a:solidFill>
                <a:latin typeface="Arial" panose="020B0604020202020204" pitchFamily="34" charset="0"/>
                <a:cs typeface="Arial" panose="020B0604020202020204" pitchFamily="34" charset="0"/>
              </a:rPr>
              <a:t>15</a:t>
            </a:r>
            <a:r>
              <a:rPr lang="el-GR" sz="2800" b="0" dirty="0" smtClean="0">
                <a:solidFill>
                  <a:schemeClr val="accent5">
                    <a:lumMod val="50000"/>
                  </a:schemeClr>
                </a:solidFill>
                <a:latin typeface="Arial" panose="020B0604020202020204" pitchFamily="34" charset="0"/>
                <a:cs typeface="Arial" panose="020B0604020202020204" pitchFamily="34" charset="0"/>
              </a:rPr>
              <a:t>. </a:t>
            </a:r>
            <a:r>
              <a:rPr lang="en-US" sz="2800" b="0" dirty="0" smtClean="0">
                <a:solidFill>
                  <a:schemeClr val="accent5">
                    <a:lumMod val="50000"/>
                  </a:schemeClr>
                </a:solidFill>
                <a:latin typeface="Arial" panose="020B0604020202020204" pitchFamily="34" charset="0"/>
                <a:cs typeface="Arial" panose="020B0604020202020204" pitchFamily="34" charset="0"/>
              </a:rPr>
              <a:t>Transferring Cube</a:t>
            </a:r>
            <a:br>
              <a:rPr lang="el-GR" sz="2800" b="0" dirty="0" smtClean="0">
                <a:solidFill>
                  <a:schemeClr val="accent5">
                    <a:lumMod val="50000"/>
                  </a:schemeClr>
                </a:solidFill>
                <a:latin typeface="Arial" panose="020B0604020202020204" pitchFamily="34" charset="0"/>
                <a:cs typeface="Arial" panose="020B0604020202020204" pitchFamily="34" charset="0"/>
              </a:rPr>
            </a:br>
            <a:endParaRPr lang="el-GR" sz="28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0" y="908720"/>
            <a:ext cx="3419872" cy="4032447"/>
          </a:xfrm>
        </p:spPr>
        <p:txBody>
          <a:bodyPr>
            <a:normAutofit fontScale="70000" lnSpcReduction="20000"/>
          </a:bodyPr>
          <a:lstStyle/>
          <a:p>
            <a:r>
              <a:rPr lang="el-GR" sz="2400" b="1" dirty="0" smtClean="0">
                <a:latin typeface="Arial" panose="020B0604020202020204" pitchFamily="34" charset="0"/>
                <a:cs typeface="Arial" panose="020B0604020202020204" pitchFamily="34" charset="0"/>
              </a:rPr>
              <a:t>Ηλικία:</a:t>
            </a:r>
            <a:r>
              <a:rPr lang="el-GR" sz="2400" dirty="0" smtClean="0">
                <a:latin typeface="Arial" panose="020B0604020202020204" pitchFamily="34" charset="0"/>
                <a:cs typeface="Arial" panose="020B0604020202020204" pitchFamily="34" charset="0"/>
              </a:rPr>
              <a:t>7μηνών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2 κύβους</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Καθίστε σε ένα τραπέζι με το παιδί στην αγκαλιά σας κοιτώντας το τραπέζι. Τοποθετήστε έναν κύβο μέσα στο χέρι του παιδιού. Τοποθετήστε τον δεύτερο κύβο στο τραπέζι σε κοντινή απόσταση από το χέρι που κρατάει ήδη τον κύβο και όσο το δυνατόν πιο μακριά από το χέρι που είναι άδειο.</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«Πάρε και αυτό τον κύβο». </a:t>
            </a:r>
            <a:endParaRPr lang="el-GR" sz="2400" dirty="0" smtClean="0">
              <a:latin typeface="Arial" panose="020B0604020202020204" pitchFamily="34" charset="0"/>
              <a:cs typeface="Arial" panose="020B0604020202020204" pitchFamily="34" charset="0"/>
            </a:endParaRPr>
          </a:p>
          <a:p>
            <a:pPr>
              <a:buNone/>
            </a:pP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40.jpg"/>
          <p:cNvPicPr>
            <a:picLocks noGrp="1" noChangeAspect="1"/>
          </p:cNvPicPr>
          <p:nvPr>
            <p:ph sz="half" idx="2"/>
          </p:nvPr>
        </p:nvPicPr>
        <p:blipFill>
          <a:blip r:embed="rId1"/>
          <a:srcRect l="67118" t="48299" r="1625" b="37495"/>
          <a:stretch>
            <a:fillRect/>
          </a:stretch>
        </p:blipFill>
        <p:spPr>
          <a:xfrm>
            <a:off x="3929058" y="1357298"/>
            <a:ext cx="4445031" cy="2857520"/>
          </a:xfrm>
        </p:spPr>
      </p:pic>
      <p:graphicFrame>
        <p:nvGraphicFramePr>
          <p:cNvPr id="4" name="3 - Πίνακας"/>
          <p:cNvGraphicFramePr>
            <a:graphicFrameLocks noGrp="1"/>
          </p:cNvGraphicFramePr>
          <p:nvPr/>
        </p:nvGraphicFramePr>
        <p:xfrm>
          <a:off x="3071802" y="4937760"/>
          <a:ext cx="5857916" cy="1920240"/>
        </p:xfrm>
        <a:graphic>
          <a:graphicData uri="http://schemas.openxmlformats.org/drawingml/2006/table">
            <a:tbl>
              <a:tblPr firstRow="1" bandRow="1">
                <a:tableStyleId>{5C22544A-7EE6-4342-B048-85BDC9FD1C3A}</a:tableStyleId>
              </a:tblPr>
              <a:tblGrid>
                <a:gridCol w="388984"/>
                <a:gridCol w="5468932"/>
              </a:tblGrid>
              <a:tr h="571496">
                <a:tc>
                  <a:txBody>
                    <a:bodyPr/>
                    <a:lstStyle/>
                    <a:p>
                      <a:r>
                        <a:rPr lang="el-GR" dirty="0" smtClean="0"/>
                        <a:t>2</a:t>
                      </a:r>
                      <a:endParaRPr lang="el-GR" dirty="0"/>
                    </a:p>
                  </a:txBody>
                  <a:tcPr/>
                </a:tc>
                <a:tc>
                  <a:txBody>
                    <a:bodyPr/>
                    <a:lstStyle/>
                    <a:p>
                      <a:r>
                        <a:rPr lang="el-GR" dirty="0" smtClean="0"/>
                        <a:t> Το παιδί</a:t>
                      </a:r>
                      <a:r>
                        <a:rPr lang="el-GR" baseline="0" dirty="0" smtClean="0"/>
                        <a:t> μεταφέρει τον κύβο στο άλλο χέρι και παίρνει το 2</a:t>
                      </a:r>
                      <a:r>
                        <a:rPr lang="el-GR" baseline="30000" dirty="0" smtClean="0"/>
                        <a:t>ο</a:t>
                      </a:r>
                      <a:r>
                        <a:rPr lang="el-GR" baseline="0" dirty="0" smtClean="0"/>
                        <a:t> κύβο με το αρχικό χέρι.</a:t>
                      </a:r>
                      <a:endParaRPr lang="el-GR" dirty="0"/>
                    </a:p>
                  </a:txBody>
                  <a:tcPr/>
                </a:tc>
              </a:tr>
              <a:tr h="571496">
                <a:tc>
                  <a:txBody>
                    <a:bodyPr/>
                    <a:lstStyle/>
                    <a:p>
                      <a:r>
                        <a:rPr lang="el-GR" dirty="0" smtClean="0"/>
                        <a:t>1</a:t>
                      </a:r>
                      <a:endParaRPr lang="el-GR" dirty="0"/>
                    </a:p>
                  </a:txBody>
                  <a:tcPr/>
                </a:tc>
                <a:tc>
                  <a:txBody>
                    <a:bodyPr/>
                    <a:lstStyle/>
                    <a:p>
                      <a:r>
                        <a:rPr lang="el-GR" dirty="0" smtClean="0"/>
                        <a:t> Το παιδί</a:t>
                      </a:r>
                      <a:r>
                        <a:rPr lang="el-GR" baseline="0" dirty="0" smtClean="0"/>
                        <a:t> μεταφέρει τον κύβο στο άλλο χέρι </a:t>
                      </a:r>
                      <a:r>
                        <a:rPr lang="el-GR" u="sng" dirty="0" smtClean="0"/>
                        <a:t>και εκτείνεται με το χέρι στον 2ο κύβο.</a:t>
                      </a:r>
                      <a:endParaRPr lang="el-GR" u="sng" dirty="0">
                        <a:solidFill>
                          <a:schemeClr val="tx1"/>
                        </a:solidFill>
                      </a:endParaRPr>
                    </a:p>
                  </a:txBody>
                  <a:tcPr/>
                </a:tc>
              </a:tr>
              <a:tr h="571496">
                <a:tc>
                  <a:txBody>
                    <a:bodyPr/>
                    <a:lstStyle/>
                    <a:p>
                      <a:r>
                        <a:rPr lang="el-GR" dirty="0" smtClean="0"/>
                        <a:t>0</a:t>
                      </a:r>
                      <a:endParaRPr lang="el-GR" dirty="0"/>
                    </a:p>
                  </a:txBody>
                  <a:tcPr/>
                </a:tc>
                <a:tc>
                  <a:txBody>
                    <a:bodyPr/>
                    <a:lstStyle/>
                    <a:p>
                      <a:r>
                        <a:rPr lang="el-GR" dirty="0" smtClean="0"/>
                        <a:t> </a:t>
                      </a:r>
                      <a:r>
                        <a:rPr lang="el-GR" baseline="0" dirty="0" smtClean="0"/>
                        <a:t>Το  παιδί φτάνει το 2</a:t>
                      </a:r>
                      <a:r>
                        <a:rPr lang="el-GR" baseline="30000" dirty="0" smtClean="0"/>
                        <a:t>ο</a:t>
                      </a:r>
                      <a:r>
                        <a:rPr lang="el-GR" baseline="0" dirty="0" smtClean="0"/>
                        <a:t> κύβο χωρίς προηγούμενος να κάνει μεταφορά του 1</a:t>
                      </a:r>
                      <a:r>
                        <a:rPr lang="el-GR" baseline="30000" dirty="0" smtClean="0"/>
                        <a:t>ου</a:t>
                      </a:r>
                      <a:r>
                        <a:rPr lang="el-GR" baseline="0" dirty="0" smtClean="0"/>
                        <a:t>.</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106694" cy="928670"/>
          </a:xfrm>
        </p:spPr>
        <p:txBody>
          <a:bodyPr>
            <a:noAutofit/>
          </a:bodyPr>
          <a:lstStyle/>
          <a:p>
            <a:pPr algn="ctr"/>
            <a:br>
              <a:rPr lang="el-GR" sz="2800" b="0" dirty="0" smtClean="0">
                <a:solidFill>
                  <a:schemeClr val="accent5">
                    <a:lumMod val="50000"/>
                  </a:schemeClr>
                </a:solidFill>
                <a:latin typeface="Arial" panose="020B0604020202020204" pitchFamily="34" charset="0"/>
                <a:cs typeface="Arial" panose="020B0604020202020204" pitchFamily="34" charset="0"/>
              </a:rPr>
            </a:br>
            <a:r>
              <a:rPr lang="el-GR" sz="2800" b="0" dirty="0" smtClean="0">
                <a:solidFill>
                  <a:schemeClr val="accent5">
                    <a:lumMod val="50000"/>
                  </a:schemeClr>
                </a:solidFill>
                <a:latin typeface="Arial" panose="020B0604020202020204" pitchFamily="34" charset="0"/>
                <a:cs typeface="Arial" panose="020B0604020202020204" pitchFamily="34" charset="0"/>
              </a:rPr>
              <a:t>33. </a:t>
            </a:r>
            <a:r>
              <a:rPr lang="en-US" sz="2800" b="0" dirty="0" smtClean="0">
                <a:solidFill>
                  <a:schemeClr val="accent5">
                    <a:lumMod val="50000"/>
                  </a:schemeClr>
                </a:solidFill>
                <a:latin typeface="Arial" panose="020B0604020202020204" pitchFamily="34" charset="0"/>
                <a:cs typeface="Arial" panose="020B0604020202020204" pitchFamily="34" charset="0"/>
              </a:rPr>
              <a:t>Placing Cubes</a:t>
            </a:r>
            <a:endParaRPr lang="el-GR" sz="28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14282" y="928670"/>
            <a:ext cx="4038600" cy="4929222"/>
          </a:xfrm>
        </p:spPr>
        <p:txBody>
          <a:bodyPr>
            <a:normAutofit fontScale="85000" lnSpcReduction="200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13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πίνακας με διάτρητη επιφάνεια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Καθίστε σε ένα τραπέζι με το παιδί στην αγκαλιά σας ή σε μια ασφαλή καθιστή θέση, κοιτώντας το τραπέζι. Τοποθετήστε τον πίνακα με την διάτρητη επιφάνεια μπροστά από το παιδί. Τοποθετήστε 3 ξύλινους πίρους στο τραπέζι ανάμεσα στο παιδί και τον πίνακα με την διάτρητη επιφάνεια.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«Βάλε τους πίρους  μέσα στον πίνακα». </a:t>
            </a:r>
            <a:endParaRPr lang="el-GR" sz="2400" dirty="0" smtClean="0">
              <a:latin typeface="Arial" panose="020B0604020202020204" pitchFamily="34" charset="0"/>
              <a:cs typeface="Arial" panose="020B0604020202020204" pitchFamily="34" charset="0"/>
            </a:endParaRPr>
          </a:p>
          <a:p>
            <a:pPr algn="just">
              <a:buNone/>
            </a:pPr>
            <a:endParaRPr lang="el-GR" sz="2400" dirty="0">
              <a:latin typeface="Arial" panose="020B0604020202020204" pitchFamily="34" charset="0"/>
              <a:cs typeface="Arial" panose="020B0604020202020204" pitchFamily="34" charset="0"/>
            </a:endParaRPr>
          </a:p>
        </p:txBody>
      </p:sp>
      <p:pic>
        <p:nvPicPr>
          <p:cNvPr id="8" name="7 - Θέση περιεχομένου" descr="visual43.jpg"/>
          <p:cNvPicPr>
            <a:picLocks noGrp="1" noChangeAspect="1"/>
          </p:cNvPicPr>
          <p:nvPr>
            <p:ph sz="half" idx="2"/>
          </p:nvPr>
        </p:nvPicPr>
        <p:blipFill>
          <a:blip r:embed="rId1"/>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2786050" y="5572140"/>
          <a:ext cx="6215106" cy="109728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τοποθετεί 3 πίρους στον πίνακα.</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 Το παιδί</a:t>
                      </a:r>
                      <a:r>
                        <a:rPr lang="el-GR" baseline="0" dirty="0" smtClean="0"/>
                        <a:t> τοποθετεί 1-2 πίρους στον πίνακα.</a:t>
                      </a:r>
                      <a:endParaRPr lang="el-GR" dirty="0" smtClean="0"/>
                    </a:p>
                  </a:txBody>
                  <a:tcPr/>
                </a:tc>
              </a:tr>
              <a:tr h="360261">
                <a:tc>
                  <a:txBody>
                    <a:bodyPr/>
                    <a:lstStyle/>
                    <a:p>
                      <a:r>
                        <a:rPr lang="el-GR" dirty="0" smtClean="0"/>
                        <a:t>0</a:t>
                      </a:r>
                      <a:endParaRPr lang="el-GR" dirty="0"/>
                    </a:p>
                  </a:txBody>
                  <a:tcPr/>
                </a:tc>
                <a:tc>
                  <a:txBody>
                    <a:bodyPr/>
                    <a:lstStyle/>
                    <a:p>
                      <a:r>
                        <a:rPr lang="el-GR" dirty="0" smtClean="0"/>
                        <a:t> </a:t>
                      </a:r>
                      <a:r>
                        <a:rPr lang="el-GR" baseline="0" dirty="0" smtClean="0"/>
                        <a:t>Το παιδί πιάνει τους πίρους.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42852"/>
            <a:ext cx="7892950" cy="714380"/>
          </a:xfrm>
        </p:spPr>
        <p:txBody>
          <a:bodyPr>
            <a:noAutofit/>
          </a:bodyPr>
          <a:lstStyle/>
          <a:p>
            <a:pPr algn="ctr"/>
            <a:r>
              <a:rPr lang="el-GR" sz="2800" b="0" dirty="0" smtClean="0">
                <a:solidFill>
                  <a:schemeClr val="accent5">
                    <a:lumMod val="50000"/>
                  </a:schemeClr>
                </a:solidFill>
                <a:latin typeface="Arial" panose="020B0604020202020204" pitchFamily="34" charset="0"/>
                <a:cs typeface="Arial" panose="020B0604020202020204" pitchFamily="34" charset="0"/>
              </a:rPr>
              <a:t>42. </a:t>
            </a:r>
            <a:r>
              <a:rPr lang="en-US" sz="2800" b="0" dirty="0" smtClean="0">
                <a:solidFill>
                  <a:schemeClr val="accent5">
                    <a:lumMod val="50000"/>
                  </a:schemeClr>
                </a:solidFill>
                <a:latin typeface="Arial" panose="020B0604020202020204" pitchFamily="34" charset="0"/>
                <a:cs typeface="Arial" panose="020B0604020202020204" pitchFamily="34" charset="0"/>
              </a:rPr>
              <a:t>Inserting Shapes</a:t>
            </a:r>
            <a:endParaRPr lang="el-GR" sz="28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85720" y="928670"/>
            <a:ext cx="4038600" cy="4643470"/>
          </a:xfrm>
        </p:spPr>
        <p:txBody>
          <a:bodyPr>
            <a:normAutofit fontScale="85000" lnSpcReduction="10000"/>
          </a:bodyPr>
          <a:lstStyle/>
          <a:p>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19-20 μηνών</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πίνακας και σχήματα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Καθίστε σε ένα τραπέζι με το παιδί στην αγκαλιά σας ,κοιτώντας το τραπέζι. Τοποθετήστε τον πίνακα στο τραπέζι μπροστά από το παιδί. Τοποθετήστε 3 σχήματα ανάμεσα στο παιδί και τον πίνακα αλλά όχι δίπλα στην σωστές τους θέσεις.</a:t>
            </a:r>
            <a:endParaRPr lang="el-GR" sz="2400" dirty="0" smtClean="0">
              <a:latin typeface="Arial" panose="020B0604020202020204" pitchFamily="34" charset="0"/>
              <a:cs typeface="Arial" panose="020B0604020202020204" pitchFamily="34" charset="0"/>
            </a:endParaRPr>
          </a:p>
          <a:p>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Βάλε τα σχήματα μέσα στον πίνακα». </a:t>
            </a:r>
            <a:endParaRPr lang="el-GR" sz="2400" dirty="0" smtClean="0">
              <a:latin typeface="Arial" panose="020B0604020202020204" pitchFamily="34" charset="0"/>
              <a:cs typeface="Arial" panose="020B0604020202020204" pitchFamily="34" charset="0"/>
            </a:endParaRPr>
          </a:p>
          <a:p>
            <a:pPr>
              <a:buNone/>
            </a:pP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45.jpg"/>
          <p:cNvPicPr>
            <a:picLocks noGrp="1" noChangeAspect="1"/>
          </p:cNvPicPr>
          <p:nvPr>
            <p:ph sz="half" idx="2"/>
          </p:nvPr>
        </p:nvPicPr>
        <p:blipFill>
          <a:blip r:embed="rId1"/>
          <a:srcRect l="55954" t="36668" r="12789" b="48544"/>
          <a:stretch>
            <a:fillRect/>
          </a:stretch>
        </p:blipFill>
        <p:spPr>
          <a:xfrm>
            <a:off x="4767018" y="1142984"/>
            <a:ext cx="4376982" cy="2928958"/>
          </a:xfrm>
        </p:spPr>
      </p:pic>
      <p:graphicFrame>
        <p:nvGraphicFramePr>
          <p:cNvPr id="4" name="3 - Πίνακας"/>
          <p:cNvGraphicFramePr>
            <a:graphicFrameLocks noGrp="1"/>
          </p:cNvGraphicFramePr>
          <p:nvPr/>
        </p:nvGraphicFramePr>
        <p:xfrm>
          <a:off x="2786050" y="5286388"/>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τοποθετεί 3 σχήματα στις σωστές τους θέσεις.</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 Το παιδί</a:t>
                      </a:r>
                      <a:r>
                        <a:rPr lang="el-GR" baseline="0" dirty="0" smtClean="0"/>
                        <a:t> τοποθετεί 2 σχήματα στις σωστές τους θέσεις και το 3</a:t>
                      </a:r>
                      <a:r>
                        <a:rPr lang="el-GR" baseline="30000" dirty="0" smtClean="0"/>
                        <a:t>ο</a:t>
                      </a:r>
                      <a:r>
                        <a:rPr lang="el-GR" baseline="0" dirty="0" smtClean="0"/>
                        <a:t> εν μέρει σε σωστή οπή.</a:t>
                      </a:r>
                      <a:endParaRPr lang="el-GR" dirty="0" smtClean="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τοποθετεί 2 σχήματα στις σωστές τους θέσεις .</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42852"/>
            <a:ext cx="7178000" cy="477836"/>
          </a:xfrm>
        </p:spPr>
        <p:txBody>
          <a:bodyPr>
            <a:noAutofit/>
          </a:bodyPr>
          <a:lstStyle/>
          <a:p>
            <a:pPr algn="ctr"/>
            <a:r>
              <a:rPr lang="el-GR" sz="2800" b="0" dirty="0" smtClean="0">
                <a:solidFill>
                  <a:schemeClr val="accent5">
                    <a:lumMod val="50000"/>
                  </a:schemeClr>
                </a:solidFill>
                <a:latin typeface="Arial" panose="020B0604020202020204" pitchFamily="34" charset="0"/>
                <a:cs typeface="Arial" panose="020B0604020202020204" pitchFamily="34" charset="0"/>
              </a:rPr>
              <a:t>52. </a:t>
            </a:r>
            <a:r>
              <a:rPr lang="en-US" sz="2800" b="0" dirty="0" smtClean="0">
                <a:solidFill>
                  <a:schemeClr val="accent5">
                    <a:lumMod val="50000"/>
                  </a:schemeClr>
                </a:solidFill>
                <a:latin typeface="Arial" panose="020B0604020202020204" pitchFamily="34" charset="0"/>
                <a:cs typeface="Arial" panose="020B0604020202020204" pitchFamily="34" charset="0"/>
              </a:rPr>
              <a:t>Stringing Beads</a:t>
            </a:r>
            <a:endParaRPr lang="el-GR" sz="28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14282" y="571480"/>
            <a:ext cx="5000660" cy="5214974"/>
          </a:xfrm>
        </p:spPr>
        <p:txBody>
          <a:bodyPr>
            <a:noAutofit/>
          </a:bodyPr>
          <a:lstStyle/>
          <a:p>
            <a:pPr algn="just"/>
            <a:r>
              <a:rPr lang="el-GR" sz="1800" b="1" dirty="0" smtClean="0">
                <a:latin typeface="Arial" panose="020B0604020202020204" pitchFamily="34" charset="0"/>
                <a:cs typeface="Arial" panose="020B0604020202020204" pitchFamily="34" charset="0"/>
              </a:rPr>
              <a:t>Ηλικία: </a:t>
            </a:r>
            <a:r>
              <a:rPr lang="el-GR" sz="1800" dirty="0" smtClean="0">
                <a:latin typeface="Arial" panose="020B0604020202020204" pitchFamily="34" charset="0"/>
                <a:cs typeface="Arial" panose="020B0604020202020204" pitchFamily="34" charset="0"/>
              </a:rPr>
              <a:t>29-30 μηνών</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Θέση: </a:t>
            </a:r>
            <a:r>
              <a:rPr lang="el-GR" sz="1800" dirty="0" smtClean="0">
                <a:latin typeface="Arial" panose="020B0604020202020204" pitchFamily="34" charset="0"/>
                <a:cs typeface="Arial" panose="020B0604020202020204" pitchFamily="34" charset="0"/>
              </a:rPr>
              <a:t>καθιστή</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Ερέθισμα: </a:t>
            </a:r>
            <a:r>
              <a:rPr lang="el-GR" sz="1800" dirty="0" smtClean="0">
                <a:latin typeface="Arial" panose="020B0604020202020204" pitchFamily="34" charset="0"/>
                <a:cs typeface="Arial" panose="020B0604020202020204" pitchFamily="34" charset="0"/>
              </a:rPr>
              <a:t>κορδόνι και 6 τετράγωνες χάνδρες</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Διαδικασία: </a:t>
            </a:r>
            <a:r>
              <a:rPr lang="el-GR" sz="1800" dirty="0" smtClean="0">
                <a:latin typeface="Arial" panose="020B0604020202020204" pitchFamily="34" charset="0"/>
                <a:cs typeface="Arial" panose="020B0604020202020204" pitchFamily="34" charset="0"/>
              </a:rPr>
              <a:t>Κρατώντας τα χέρια σας έτσι ώστε το παιδί να μπορεί να δει καθαρά αυτό που κάνετε, δείξτε πως περνάτε 2 χάντρες σε ένα κορδόνι. Πιάστε μια χάνδρα έτσι ώστε η οπή της να κοιτά προς το μέρος σας. Δείξτε την οπή στο παιδί.  Πιάστε το κορδόνι  στο άλλο χέρι και προσεκτικά περάστε από την οπή από μπροστά προς τα πίσω. Τραβήξτε την χάντρα στα μισά του κορδονιού. Πιάστε την επόμενη χάντρα και περάστε την στο κορδόνι με τον ίδιο τρόπο. Δώστε το κορδόνι με τις δύο περασμένες χάνδρες στο παιδί. Ακουμπήστε 4 επιπλέον χάνδρες στο τραπέζι και</a:t>
            </a:r>
            <a:endParaRPr lang="el-GR" sz="1800" dirty="0" smtClean="0">
              <a:latin typeface="Arial" panose="020B0604020202020204" pitchFamily="34" charset="0"/>
              <a:cs typeface="Arial" panose="020B0604020202020204" pitchFamily="34" charset="0"/>
            </a:endParaRPr>
          </a:p>
          <a:p>
            <a:pPr algn="just"/>
            <a:r>
              <a:rPr lang="el-GR" sz="1800" b="1" dirty="0" smtClean="0">
                <a:latin typeface="Arial" panose="020B0604020202020204" pitchFamily="34" charset="0"/>
                <a:cs typeface="Arial" panose="020B0604020202020204" pitchFamily="34" charset="0"/>
              </a:rPr>
              <a:t>Οδηγία: </a:t>
            </a:r>
            <a:r>
              <a:rPr lang="el-GR" sz="1800" dirty="0" smtClean="0">
                <a:latin typeface="Arial" panose="020B0604020202020204" pitchFamily="34" charset="0"/>
                <a:cs typeface="Arial" panose="020B0604020202020204" pitchFamily="34" charset="0"/>
              </a:rPr>
              <a:t>«Πέρασε στο κορδόνι όλες αυτές τις χάνδρες όπως εγώ». </a:t>
            </a:r>
            <a:endParaRPr lang="el-GR" sz="1800" dirty="0" smtClean="0">
              <a:latin typeface="Arial" panose="020B0604020202020204" pitchFamily="34" charset="0"/>
              <a:cs typeface="Arial" panose="020B0604020202020204" pitchFamily="34" charset="0"/>
            </a:endParaRPr>
          </a:p>
          <a:p>
            <a:pPr algn="just">
              <a:buNone/>
            </a:pPr>
            <a:endParaRPr lang="el-GR" sz="1800" dirty="0">
              <a:latin typeface="Arial" panose="020B0604020202020204" pitchFamily="34" charset="0"/>
              <a:cs typeface="Arial" panose="020B0604020202020204" pitchFamily="34" charset="0"/>
            </a:endParaRPr>
          </a:p>
        </p:txBody>
      </p:sp>
      <p:pic>
        <p:nvPicPr>
          <p:cNvPr id="6" name="5 - Θέση περιεχομένου" descr="visual47.jpg"/>
          <p:cNvPicPr>
            <a:picLocks noGrp="1" noChangeAspect="1"/>
          </p:cNvPicPr>
          <p:nvPr>
            <p:ph sz="half" idx="2"/>
          </p:nvPr>
        </p:nvPicPr>
        <p:blipFill>
          <a:blip r:embed="rId1"/>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3643306" y="5500702"/>
          <a:ext cx="5500694" cy="1357298"/>
        </p:xfrm>
        <a:graphic>
          <a:graphicData uri="http://schemas.openxmlformats.org/drawingml/2006/table">
            <a:tbl>
              <a:tblPr firstRow="1" bandRow="1">
                <a:tableStyleId>{5C22544A-7EE6-4342-B048-85BDC9FD1C3A}</a:tableStyleId>
              </a:tblPr>
              <a:tblGrid>
                <a:gridCol w="365264"/>
                <a:gridCol w="5135430"/>
              </a:tblGrid>
              <a:tr h="625778">
                <a:tc>
                  <a:txBody>
                    <a:bodyPr/>
                    <a:lstStyle/>
                    <a:p>
                      <a:r>
                        <a:rPr lang="el-GR" dirty="0" smtClean="0"/>
                        <a:t>2</a:t>
                      </a:r>
                      <a:endParaRPr lang="el-GR" dirty="0"/>
                    </a:p>
                  </a:txBody>
                  <a:tcPr/>
                </a:tc>
                <a:tc>
                  <a:txBody>
                    <a:bodyPr/>
                    <a:lstStyle/>
                    <a:p>
                      <a:r>
                        <a:rPr lang="el-GR" dirty="0" smtClean="0"/>
                        <a:t> Το παιδί</a:t>
                      </a:r>
                      <a:r>
                        <a:rPr lang="el-GR" baseline="0" dirty="0" smtClean="0"/>
                        <a:t> περνάει από το κορδόνι 4 χάνδρες.</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  Το παιδί</a:t>
                      </a:r>
                      <a:r>
                        <a:rPr lang="el-GR" baseline="0" dirty="0" smtClean="0"/>
                        <a:t> περνάει από το κορδόνι 3χάνδρες.</a:t>
                      </a:r>
                      <a:endParaRPr lang="el-GR" dirty="0" smtClean="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περνάει από το κορδόνι 2 χάνδρες.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7584" y="0"/>
            <a:ext cx="6387622" cy="764704"/>
          </a:xfrm>
        </p:spPr>
        <p:txBody>
          <a:bodyPr>
            <a:noAutofit/>
          </a:bodyPr>
          <a:lstStyle/>
          <a:p>
            <a:pPr algn="ctr"/>
            <a:r>
              <a:rPr lang="el-GR" sz="2800" b="0" dirty="0" smtClean="0">
                <a:solidFill>
                  <a:schemeClr val="accent5">
                    <a:lumMod val="50000"/>
                  </a:schemeClr>
                </a:solidFill>
                <a:latin typeface="Arial" panose="020B0604020202020204" pitchFamily="34" charset="0"/>
                <a:cs typeface="Arial" panose="020B0604020202020204" pitchFamily="34" charset="0"/>
              </a:rPr>
              <a:t>62. </a:t>
            </a:r>
            <a:r>
              <a:rPr lang="en-US" sz="2800" b="0" dirty="0" smtClean="0">
                <a:solidFill>
                  <a:schemeClr val="accent5">
                    <a:lumMod val="50000"/>
                  </a:schemeClr>
                </a:solidFill>
                <a:latin typeface="Arial" panose="020B0604020202020204" pitchFamily="34" charset="0"/>
                <a:cs typeface="Arial" panose="020B0604020202020204" pitchFamily="34" charset="0"/>
              </a:rPr>
              <a:t>Dropping Pellets</a:t>
            </a:r>
            <a:endParaRPr lang="el-GR" sz="28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142844" y="928670"/>
            <a:ext cx="4038600" cy="4525963"/>
          </a:xfrm>
        </p:spPr>
        <p:txBody>
          <a:bodyPr>
            <a:normAutofit fontScale="92500" lnSpcReduction="100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41-42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err="1" smtClean="0">
                <a:latin typeface="Arial" panose="020B0604020202020204" pitchFamily="34" charset="0"/>
                <a:cs typeface="Arial" panose="020B0604020202020204" pitchFamily="34" charset="0"/>
              </a:rPr>
              <a:t>Ερέθισμα:</a:t>
            </a:r>
            <a:r>
              <a:rPr lang="el-GR" sz="2400" dirty="0" err="1" smtClean="0">
                <a:latin typeface="Arial" panose="020B0604020202020204" pitchFamily="34" charset="0"/>
                <a:cs typeface="Arial" panose="020B0604020202020204" pitchFamily="34" charset="0"/>
              </a:rPr>
              <a:t>μικρό</a:t>
            </a:r>
            <a:r>
              <a:rPr lang="el-GR" sz="2400" dirty="0" smtClean="0">
                <a:latin typeface="Arial" panose="020B0604020202020204" pitchFamily="34" charset="0"/>
                <a:cs typeface="Arial" panose="020B0604020202020204" pitchFamily="34" charset="0"/>
              </a:rPr>
              <a:t> μπουκαλάκι και 10 φαγώσιμα σφαιρίδια.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Τοποθετήστε το μπουκαλάκι  (χωρίς  το καπάκι του) και 10 σφαιρίδια στο τραπέζι μπροστά από το παιδί.</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«Βάλε το φαγητό στο μπουκαλάκι όσο πιο γρήγορα μπορείς. Βάζε μόνο ένα τη φορά. » </a:t>
            </a:r>
            <a:endParaRPr lang="el-GR" sz="2400" dirty="0" smtClean="0">
              <a:latin typeface="Arial" panose="020B0604020202020204" pitchFamily="34" charset="0"/>
              <a:cs typeface="Arial" panose="020B0604020202020204" pitchFamily="34" charset="0"/>
            </a:endParaRPr>
          </a:p>
          <a:p>
            <a:pPr algn="just">
              <a:buNone/>
            </a:pPr>
            <a:endParaRPr lang="el-GR" sz="2400" dirty="0">
              <a:latin typeface="Arial" panose="020B0604020202020204" pitchFamily="34" charset="0"/>
              <a:cs typeface="Arial" panose="020B0604020202020204" pitchFamily="34" charset="0"/>
            </a:endParaRPr>
          </a:p>
        </p:txBody>
      </p:sp>
      <p:graphicFrame>
        <p:nvGraphicFramePr>
          <p:cNvPr id="4" name="3 - Πίνακας"/>
          <p:cNvGraphicFramePr>
            <a:graphicFrameLocks noGrp="1"/>
          </p:cNvGraphicFramePr>
          <p:nvPr/>
        </p:nvGraphicFramePr>
        <p:xfrm>
          <a:off x="2786050" y="4937760"/>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βάζει 10 σφαιρίδια στο μπουκάλι σε 30 δευτερόλεπτα ή  λιγότερο.</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Το παιδί</a:t>
                      </a:r>
                      <a:r>
                        <a:rPr lang="el-GR" baseline="0" dirty="0" smtClean="0"/>
                        <a:t> βάζει 5- 10 σφαιρίδια στο μπουκάλι σε 31-60 δευτερόλεπτα.</a:t>
                      </a:r>
                      <a:endParaRPr lang="el-GR" dirty="0" smtClean="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βάζει 4 ή  λιγότερα σφαιρίδια στο μπουκάλι σε 60 δευτερόλεπτα.</a:t>
                      </a:r>
                      <a:endParaRPr lang="el-GR" dirty="0"/>
                    </a:p>
                  </a:txBody>
                  <a:tcPr/>
                </a:tc>
              </a:tr>
            </a:tbl>
          </a:graphicData>
        </a:graphic>
      </p:graphicFrame>
      <p:pic>
        <p:nvPicPr>
          <p:cNvPr id="7" name="6 - Εικόνα" descr="visual50.jpg"/>
          <p:cNvPicPr>
            <a:picLocks noChangeAspect="1"/>
          </p:cNvPicPr>
          <p:nvPr/>
        </p:nvPicPr>
        <p:blipFill>
          <a:blip r:embed="rId1"/>
          <a:srcRect l="64735" t="40625" r="7269" b="46478"/>
          <a:stretch>
            <a:fillRect/>
          </a:stretch>
        </p:blipFill>
        <p:spPr>
          <a:xfrm>
            <a:off x="4357686" y="1357298"/>
            <a:ext cx="4670946" cy="321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290" y="0"/>
            <a:ext cx="6429420" cy="725470"/>
          </a:xfrm>
        </p:spPr>
        <p:txBody>
          <a:bodyPr>
            <a:noAutofit/>
          </a:bodyPr>
          <a:lstStyle/>
          <a:p>
            <a:r>
              <a:rPr lang="el-GR" sz="3200" b="0" dirty="0" smtClean="0">
                <a:solidFill>
                  <a:schemeClr val="accent5">
                    <a:lumMod val="50000"/>
                  </a:schemeClr>
                </a:solidFill>
                <a:latin typeface="Arial" panose="020B0604020202020204" pitchFamily="34" charset="0"/>
                <a:cs typeface="Arial" panose="020B0604020202020204" pitchFamily="34" charset="0"/>
              </a:rPr>
              <a:t>67.</a:t>
            </a:r>
            <a:r>
              <a:rPr lang="en-US" sz="3200" b="0" dirty="0" smtClean="0">
                <a:solidFill>
                  <a:schemeClr val="accent5">
                    <a:lumMod val="50000"/>
                  </a:schemeClr>
                </a:solidFill>
                <a:latin typeface="Arial" panose="020B0604020202020204" pitchFamily="34" charset="0"/>
                <a:cs typeface="Arial" panose="020B0604020202020204" pitchFamily="34" charset="0"/>
              </a:rPr>
              <a:t>Connecting Dots</a:t>
            </a:r>
            <a:r>
              <a:rPr lang="el-GR" sz="3200" b="0" dirty="0" smtClean="0">
                <a:solidFill>
                  <a:schemeClr val="accent5">
                    <a:lumMod val="50000"/>
                  </a:schemeClr>
                </a:solidFill>
                <a:latin typeface="Arial" panose="020B0604020202020204" pitchFamily="34" charset="0"/>
                <a:cs typeface="Arial" panose="020B0604020202020204" pitchFamily="34" charset="0"/>
              </a:rPr>
              <a:t> </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14282" y="714356"/>
            <a:ext cx="4038600" cy="4525963"/>
          </a:xfrm>
        </p:spPr>
        <p:txBody>
          <a:bodyPr>
            <a:normAutofit fontScale="92500" lnSpcReduction="200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53-54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χαρτί με 2 κουκίδες πάνω όπως δίνεται στον πίνακα.</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Τοποθετήστε το χαρτί στο τραπέζι μπροστά από το παιδί. Δώστε στο παιδί τον μαρκαδόρο και δείχνοντας πρώτα την μια κουκίδα και έπειτα την άλλη</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«Ζωγράφισε μια ευθεία γραμμή από την μια κουκίδα στην άλλη κουκίδα. » </a:t>
            </a:r>
            <a:endParaRPr lang="el-GR" sz="2400" dirty="0" smtClean="0">
              <a:latin typeface="Arial" panose="020B0604020202020204" pitchFamily="34" charset="0"/>
              <a:cs typeface="Arial" panose="020B0604020202020204" pitchFamily="34" charset="0"/>
            </a:endParaRPr>
          </a:p>
          <a:p>
            <a:pPr algn="just">
              <a:buNone/>
            </a:pP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51.jpg"/>
          <p:cNvPicPr>
            <a:picLocks noGrp="1" noChangeAspect="1"/>
          </p:cNvPicPr>
          <p:nvPr>
            <p:ph sz="half" idx="2"/>
          </p:nvPr>
        </p:nvPicPr>
        <p:blipFill>
          <a:blip r:embed="rId1"/>
          <a:srcRect l="55954" t="34093" r="12787" b="50124"/>
          <a:stretch>
            <a:fillRect/>
          </a:stretch>
        </p:blipFill>
        <p:spPr>
          <a:xfrm>
            <a:off x="4429124" y="1071546"/>
            <a:ext cx="4200554" cy="3000396"/>
          </a:xfrm>
        </p:spPr>
      </p:pic>
      <p:graphicFrame>
        <p:nvGraphicFramePr>
          <p:cNvPr id="4" name="3 - Πίνακας"/>
          <p:cNvGraphicFramePr>
            <a:graphicFrameLocks noGrp="1"/>
          </p:cNvGraphicFramePr>
          <p:nvPr/>
        </p:nvGraphicFramePr>
        <p:xfrm>
          <a:off x="2500266" y="4937760"/>
          <a:ext cx="6643734" cy="2194560"/>
        </p:xfrm>
        <a:graphic>
          <a:graphicData uri="http://schemas.openxmlformats.org/drawingml/2006/table">
            <a:tbl>
              <a:tblPr firstRow="1" bandRow="1">
                <a:tableStyleId>{5C22544A-7EE6-4342-B048-85BDC9FD1C3A}</a:tableStyleId>
              </a:tblPr>
              <a:tblGrid>
                <a:gridCol w="441165"/>
                <a:gridCol w="6202569"/>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ενώνει τις κουκίδες με μια γραμμή που δεν αποκλίνει περισσότερο από ¼ ίντσες από την οριζόντια.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a:t>
                      </a:r>
                      <a:r>
                        <a:rPr lang="el-GR" baseline="0" dirty="0" smtClean="0"/>
                        <a:t> ενώνει τις κουκίδες με μια γραμμή που αποκλίνει περισσότερο από ¼  και ½ ίντσες από την οριζόντια.</a:t>
                      </a:r>
                      <a:endParaRPr lang="el-GR" dirty="0"/>
                    </a:p>
                  </a:txBody>
                  <a:tcPr/>
                </a:tc>
              </a:tr>
              <a:tr h="360261">
                <a:tc>
                  <a:txBody>
                    <a:bodyPr/>
                    <a:lstStyle/>
                    <a:p>
                      <a:r>
                        <a:rPr lang="el-GR" dirty="0" smtClean="0"/>
                        <a:t>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  Το παιδί</a:t>
                      </a:r>
                      <a:r>
                        <a:rPr lang="el-GR" baseline="0" dirty="0" smtClean="0"/>
                        <a:t>  αποτυγχάνει να ενώσει τις κουκίδες ή την γραμμή αποκλίνει περισσότερο από 1/2 ίντσες από την οριζόντια.</a:t>
                      </a:r>
                      <a:endParaRPr lang="el-GR" dirty="0" smtClean="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Θέση περιεχομένου"/>
          <p:cNvGraphicFramePr>
            <a:graphicFrameLocks noGrp="1"/>
          </p:cNvGraphicFramePr>
          <p:nvPr>
            <p:ph idx="1"/>
          </p:nvPr>
        </p:nvGraphicFramePr>
        <p:xfrm>
          <a:off x="0" y="836712"/>
          <a:ext cx="7814101" cy="4006798"/>
        </p:xfrm>
        <a:graphic>
          <a:graphicData uri="http://schemas.openxmlformats.org/drawingml/2006/table">
            <a:tbl>
              <a:tblPr firstRow="1" bandRow="1">
                <a:tableStyleId>{5C22544A-7EE6-4342-B048-85BDC9FD1C3A}</a:tableStyleId>
              </a:tblPr>
              <a:tblGrid>
                <a:gridCol w="1336032"/>
                <a:gridCol w="1336032"/>
                <a:gridCol w="1336032"/>
                <a:gridCol w="1336032"/>
                <a:gridCol w="1336032"/>
                <a:gridCol w="1133941"/>
              </a:tblGrid>
              <a:tr h="918543">
                <a:tc>
                  <a:txBody>
                    <a:bodyPr/>
                    <a:lstStyle/>
                    <a:p>
                      <a:pPr algn="ctr">
                        <a:lnSpc>
                          <a:spcPct val="115000"/>
                        </a:lnSpc>
                        <a:spcAft>
                          <a:spcPts val="0"/>
                        </a:spcAft>
                      </a:pPr>
                      <a:r>
                        <a:rPr lang="en-US" sz="1600" b="1" dirty="0">
                          <a:latin typeface="Times New Roman" panose="02020603050405020304"/>
                          <a:ea typeface="Calibri" panose="020F0502020204030204"/>
                          <a:cs typeface="Times New Roman" panose="02020603050405020304"/>
                        </a:rPr>
                        <a:t>TEST</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Συγγραφείς</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dirty="0">
                          <a:latin typeface="Times New Roman" panose="02020603050405020304"/>
                          <a:ea typeface="Calibri" panose="020F0502020204030204"/>
                          <a:cs typeface="Times New Roman" panose="02020603050405020304"/>
                        </a:rPr>
                        <a:t>Σκοπός</a:t>
                      </a:r>
                      <a:endParaRPr lang="el-GR" sz="1600" dirty="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Ηλικία</a:t>
                      </a:r>
                      <a:endParaRPr lang="el-GR" sz="1600">
                        <a:latin typeface="Calibri" panose="020F0502020204030204"/>
                        <a:ea typeface="Calibri" panose="020F0502020204030204"/>
                        <a:cs typeface="Times New Roman" panose="02020603050405020304"/>
                      </a:endParaRPr>
                    </a:p>
                    <a:p>
                      <a:pPr algn="ctr">
                        <a:lnSpc>
                          <a:spcPct val="115000"/>
                        </a:lnSpc>
                        <a:spcAft>
                          <a:spcPts val="0"/>
                        </a:spcAft>
                      </a:pPr>
                      <a:r>
                        <a:rPr lang="el-GR" sz="1600" b="1">
                          <a:latin typeface="Times New Roman" panose="02020603050405020304"/>
                          <a:ea typeface="Calibri" panose="020F0502020204030204"/>
                          <a:cs typeface="Times New Roman" panose="02020603050405020304"/>
                        </a:rPr>
                        <a:t>(χρ</a:t>
                      </a:r>
                      <a:r>
                        <a:rPr lang="en-US" sz="1600" b="1">
                          <a:latin typeface="Times New Roman" panose="02020603050405020304"/>
                          <a:ea typeface="Calibri" panose="020F0502020204030204"/>
                          <a:cs typeface="Times New Roman" panose="02020603050405020304"/>
                        </a:rPr>
                        <a:t>:</a:t>
                      </a:r>
                      <a:r>
                        <a:rPr lang="el-GR" sz="1600" b="1">
                          <a:latin typeface="Times New Roman" panose="02020603050405020304"/>
                          <a:ea typeface="Calibri" panose="020F0502020204030204"/>
                          <a:cs typeface="Times New Roman" panose="02020603050405020304"/>
                        </a:rPr>
                        <a:t>μην.</a:t>
                      </a:r>
                      <a:r>
                        <a:rPr lang="en-US" sz="1600" b="1">
                          <a:latin typeface="Times New Roman" panose="02020603050405020304"/>
                          <a:ea typeface="Calibri" panose="020F0502020204030204"/>
                          <a:cs typeface="Times New Roman" panose="02020603050405020304"/>
                        </a:rPr>
                        <a:t>)</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Χρόνος δοκιμασίας</a:t>
                      </a:r>
                      <a:r>
                        <a:rPr lang="en-US" sz="1600" b="1">
                          <a:latin typeface="Times New Roman" panose="02020603050405020304"/>
                          <a:ea typeface="Calibri" panose="020F0502020204030204"/>
                          <a:cs typeface="Times New Roman" panose="02020603050405020304"/>
                        </a:rPr>
                        <a:t> (</a:t>
                      </a:r>
                      <a:r>
                        <a:rPr lang="el-GR" sz="1600" b="1">
                          <a:latin typeface="Times New Roman" panose="02020603050405020304"/>
                          <a:ea typeface="Calibri" panose="020F0502020204030204"/>
                          <a:cs typeface="Times New Roman" panose="02020603050405020304"/>
                        </a:rPr>
                        <a:t>λεπτά</a:t>
                      </a:r>
                      <a:r>
                        <a:rPr lang="en-US" sz="1600" b="1">
                          <a:latin typeface="Times New Roman" panose="02020603050405020304"/>
                          <a:ea typeface="Calibri" panose="020F0502020204030204"/>
                          <a:cs typeface="Times New Roman" panose="02020603050405020304"/>
                        </a:rPr>
                        <a:t>)</a:t>
                      </a:r>
                      <a:endParaRPr lang="el-GR" sz="1600">
                        <a:latin typeface="Calibri" panose="020F0502020204030204"/>
                        <a:ea typeface="Calibri" panose="020F0502020204030204"/>
                        <a:cs typeface="Times New Roman" panose="02020603050405020304"/>
                      </a:endParaRPr>
                    </a:p>
                  </a:txBody>
                  <a:tcPr marL="68580" marR="68580" marT="0" marB="0" anchor="ctr"/>
                </a:tc>
                <a:tc>
                  <a:txBody>
                    <a:bodyPr/>
                    <a:lstStyle/>
                    <a:p>
                      <a:pPr algn="ctr">
                        <a:lnSpc>
                          <a:spcPct val="115000"/>
                        </a:lnSpc>
                        <a:spcAft>
                          <a:spcPts val="0"/>
                        </a:spcAft>
                      </a:pPr>
                      <a:r>
                        <a:rPr lang="el-GR" sz="1600" b="1">
                          <a:latin typeface="Times New Roman" panose="02020603050405020304"/>
                          <a:ea typeface="Calibri" panose="020F0502020204030204"/>
                          <a:cs typeface="Times New Roman" panose="02020603050405020304"/>
                        </a:rPr>
                        <a:t>Αριθμός αντικειμένων</a:t>
                      </a:r>
                      <a:endParaRPr lang="el-GR" sz="1600">
                        <a:latin typeface="Calibri" panose="020F0502020204030204"/>
                        <a:ea typeface="Calibri" panose="020F0502020204030204"/>
                        <a:cs typeface="Times New Roman" panose="02020603050405020304"/>
                      </a:endParaRPr>
                    </a:p>
                  </a:txBody>
                  <a:tcPr marL="68580" marR="68580" marT="0" marB="0" anchor="ctr"/>
                </a:tc>
              </a:tr>
              <a:tr h="1856920">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Denver II</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err="1">
                          <a:latin typeface="Times New Roman" panose="02020603050405020304"/>
                          <a:ea typeface="Calibri" panose="020F0502020204030204"/>
                          <a:cs typeface="Times New Roman" panose="02020603050405020304"/>
                        </a:rPr>
                        <a:t>Frankenburg</a:t>
                      </a:r>
                      <a:r>
                        <a:rPr lang="en-US" sz="1600" dirty="0">
                          <a:latin typeface="Times New Roman" panose="02020603050405020304"/>
                          <a:ea typeface="Calibri" panose="020F0502020204030204"/>
                          <a:cs typeface="Times New Roman" panose="02020603050405020304"/>
                        </a:rPr>
                        <a:t>, </a:t>
                      </a:r>
                      <a:r>
                        <a:rPr lang="en-US" sz="1600" dirty="0" err="1">
                          <a:latin typeface="Times New Roman" panose="02020603050405020304"/>
                          <a:ea typeface="Calibri" panose="020F0502020204030204"/>
                          <a:cs typeface="Times New Roman" panose="02020603050405020304"/>
                        </a:rPr>
                        <a:t>Dodds</a:t>
                      </a:r>
                      <a:r>
                        <a:rPr lang="en-US" sz="1600" dirty="0">
                          <a:latin typeface="Times New Roman" panose="02020603050405020304"/>
                          <a:ea typeface="Calibri" panose="020F0502020204030204"/>
                          <a:cs typeface="Times New Roman" panose="02020603050405020304"/>
                        </a:rPr>
                        <a:t> &amp; Archer</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Έλεγχος της ανάπτυξης και έγκαιρής διάγνωσης αναπτυξιακών διαταραχών</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0:0-6:0</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10</a:t>
                      </a:r>
                      <a:endParaRPr lang="el-GR" sz="1600" dirty="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dirty="0">
                          <a:latin typeface="Times New Roman" panose="02020603050405020304"/>
                          <a:ea typeface="Calibri" panose="020F0502020204030204"/>
                          <a:cs typeface="Times New Roman" panose="02020603050405020304"/>
                        </a:rPr>
                        <a:t>125</a:t>
                      </a:r>
                      <a:endParaRPr lang="el-GR" sz="1600" dirty="0">
                        <a:latin typeface="Calibri" panose="020F0502020204030204"/>
                        <a:ea typeface="Calibri" panose="020F0502020204030204"/>
                        <a:cs typeface="Times New Roman" panose="02020603050405020304"/>
                      </a:endParaRPr>
                    </a:p>
                  </a:txBody>
                  <a:tcPr marL="68580" marR="68580" marT="0" marB="0"/>
                </a:tc>
              </a:tr>
              <a:tr h="1231335">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Alberta Infant Motor Scale AIMS</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US" sz="1600">
                          <a:latin typeface="Times New Roman" panose="02020603050405020304"/>
                          <a:ea typeface="Calibri" panose="020F0502020204030204"/>
                          <a:cs typeface="Times New Roman" panose="02020603050405020304"/>
                        </a:rPr>
                        <a:t>Piper &amp; Darrah</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Αξιολογεί την αδρή κινητικότητα των βρεφών</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0</a:t>
                      </a:r>
                      <a:r>
                        <a:rPr lang="en-US" sz="1600">
                          <a:latin typeface="Times New Roman" panose="02020603050405020304"/>
                          <a:ea typeface="Calibri" panose="020F0502020204030204"/>
                          <a:cs typeface="Times New Roman" panose="02020603050405020304"/>
                        </a:rPr>
                        <a:t>:0-18:0</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a:latin typeface="Times New Roman" panose="02020603050405020304"/>
                          <a:ea typeface="Calibri" panose="020F0502020204030204"/>
                          <a:cs typeface="Times New Roman" panose="02020603050405020304"/>
                        </a:rPr>
                        <a:t>20-30</a:t>
                      </a:r>
                      <a:endParaRPr lang="el-GR" sz="16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l-GR" sz="1600" dirty="0">
                          <a:latin typeface="Times New Roman" panose="02020603050405020304"/>
                          <a:ea typeface="Calibri" panose="020F0502020204030204"/>
                          <a:cs typeface="Times New Roman" panose="02020603050405020304"/>
                        </a:rPr>
                        <a:t>58</a:t>
                      </a:r>
                      <a:endParaRPr lang="el-GR" sz="1600" dirty="0">
                        <a:latin typeface="Calibri" panose="020F0502020204030204"/>
                        <a:ea typeface="Calibri" panose="020F0502020204030204"/>
                        <a:cs typeface="Times New Roman" panose="02020603050405020304"/>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108" y="0"/>
            <a:ext cx="5500726" cy="796908"/>
          </a:xfrm>
        </p:spPr>
        <p:txBody>
          <a:bodyPr>
            <a:noAutofit/>
          </a:bodyPr>
          <a:lstStyle/>
          <a:p>
            <a:r>
              <a:rPr lang="el-GR" sz="3200" b="0" dirty="0" smtClean="0">
                <a:solidFill>
                  <a:schemeClr val="accent5">
                    <a:lumMod val="50000"/>
                  </a:schemeClr>
                </a:solidFill>
                <a:latin typeface="Arial" panose="020B0604020202020204" pitchFamily="34" charset="0"/>
                <a:cs typeface="Arial" panose="020B0604020202020204" pitchFamily="34" charset="0"/>
              </a:rPr>
              <a:t>68. </a:t>
            </a:r>
            <a:r>
              <a:rPr lang="en-US" sz="3200" b="0" dirty="0" smtClean="0">
                <a:solidFill>
                  <a:schemeClr val="accent5">
                    <a:lumMod val="50000"/>
                  </a:schemeClr>
                </a:solidFill>
                <a:latin typeface="Arial" panose="020B0604020202020204" pitchFamily="34" charset="0"/>
                <a:cs typeface="Arial" panose="020B0604020202020204" pitchFamily="34" charset="0"/>
              </a:rPr>
              <a:t>Cutting Square</a:t>
            </a:r>
            <a:endParaRPr lang="el-GR" sz="3200" b="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85720" y="785794"/>
            <a:ext cx="4038600" cy="4525963"/>
          </a:xfrm>
        </p:spPr>
        <p:txBody>
          <a:bodyPr>
            <a:normAutofit fontScale="92500" lnSpcReduction="100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53-54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χαρτί με ένα τετράγωνο πάνω όπως δίνεται στον πίνακα και ένα ψαλίδι.</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Δώστε στο παιδί το χαρτί και το ψαλίδι. Ακολουθώντας με τον δείκτη τις γραμμές του τετραγώνου</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«Κόψε το τετράγωνο ακολουθώντας τις γραμμές. » </a:t>
            </a:r>
            <a:endParaRPr lang="el-GR" sz="2400" dirty="0" smtClean="0">
              <a:latin typeface="Arial" panose="020B0604020202020204" pitchFamily="34" charset="0"/>
              <a:cs typeface="Arial" panose="020B0604020202020204" pitchFamily="34" charset="0"/>
            </a:endParaRPr>
          </a:p>
          <a:p>
            <a:pPr algn="just">
              <a:buNone/>
            </a:pP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51.jpg"/>
          <p:cNvPicPr>
            <a:picLocks noGrp="1" noChangeAspect="1"/>
          </p:cNvPicPr>
          <p:nvPr>
            <p:ph sz="half" idx="2"/>
          </p:nvPr>
        </p:nvPicPr>
        <p:blipFill>
          <a:blip r:embed="rId1"/>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2500266" y="4937760"/>
          <a:ext cx="6643734" cy="1920240"/>
        </p:xfrm>
        <a:graphic>
          <a:graphicData uri="http://schemas.openxmlformats.org/drawingml/2006/table">
            <a:tbl>
              <a:tblPr firstRow="1" bandRow="1">
                <a:tableStyleId>{5C22544A-7EE6-4342-B048-85BDC9FD1C3A}</a:tableStyleId>
              </a:tblPr>
              <a:tblGrid>
                <a:gridCol w="441165"/>
                <a:gridCol w="6202569"/>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κόβει το τετράγωνο  ¼ ίντσες μέσα στα πλαίσια των γραμμών.</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κόβει το τετράγωνο  ½ μέχρι ¼ ίντσες μέσα στα πλαίσια των γραμμών.</a:t>
                      </a:r>
                      <a:endParaRPr lang="el-GR" dirty="0"/>
                    </a:p>
                  </a:txBody>
                  <a:tcPr/>
                </a:tc>
              </a:tr>
              <a:tr h="360261">
                <a:tc>
                  <a:txBody>
                    <a:bodyPr/>
                    <a:lstStyle/>
                    <a:p>
                      <a:r>
                        <a:rPr lang="el-GR" dirty="0" smtClean="0"/>
                        <a:t>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 Το παιδί</a:t>
                      </a:r>
                      <a:r>
                        <a:rPr lang="el-GR" baseline="0" dirty="0" smtClean="0"/>
                        <a:t> κόβει το τετράγωνο περισσότερο από 1/2 ίντσες από τα πλαίσια των γραμμών.</a:t>
                      </a:r>
                      <a:endParaRPr lang="el-GR" dirty="0" smtClean="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88640"/>
            <a:ext cx="8229600" cy="737172"/>
          </a:xfrm>
        </p:spPr>
        <p:txBody>
          <a:bodyPr>
            <a:noAutofit/>
          </a:bodyPr>
          <a:lstStyle/>
          <a:p>
            <a:pPr algn="ctr"/>
            <a:r>
              <a:rPr lang="el-GR" sz="3200" b="1" dirty="0" smtClean="0">
                <a:solidFill>
                  <a:schemeClr val="accent5">
                    <a:lumMod val="50000"/>
                  </a:schemeClr>
                </a:solidFill>
                <a:latin typeface="Arial" panose="020B0604020202020204" pitchFamily="34" charset="0"/>
                <a:cs typeface="Arial" panose="020B0604020202020204" pitchFamily="34" charset="0"/>
              </a:rPr>
              <a:t>69. </a:t>
            </a:r>
            <a:r>
              <a:rPr lang="en-US" sz="3200" b="1" dirty="0" smtClean="0">
                <a:solidFill>
                  <a:schemeClr val="accent5">
                    <a:lumMod val="50000"/>
                  </a:schemeClr>
                </a:solidFill>
                <a:latin typeface="Arial" panose="020B0604020202020204" pitchFamily="34" charset="0"/>
                <a:cs typeface="Arial" panose="020B0604020202020204" pitchFamily="34" charset="0"/>
              </a:rPr>
              <a:t>Building Pyramid</a:t>
            </a:r>
            <a:endParaRPr lang="el-GR" sz="3200" b="1"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sz="half" idx="1"/>
          </p:nvPr>
        </p:nvSpPr>
        <p:spPr>
          <a:xfrm>
            <a:off x="214282" y="1071546"/>
            <a:ext cx="4038600" cy="4525963"/>
          </a:xfrm>
        </p:spPr>
        <p:txBody>
          <a:bodyPr>
            <a:normAutofit fontScale="77500" lnSpcReduction="20000"/>
          </a:bodyPr>
          <a:lstStyle/>
          <a:p>
            <a:pPr algn="just"/>
            <a:r>
              <a:rPr lang="el-GR" sz="2400" b="1" dirty="0" smtClean="0">
                <a:latin typeface="Arial" panose="020B0604020202020204" pitchFamily="34" charset="0"/>
                <a:cs typeface="Arial" panose="020B0604020202020204" pitchFamily="34" charset="0"/>
              </a:rPr>
              <a:t>Ηλικία: </a:t>
            </a:r>
            <a:r>
              <a:rPr lang="el-GR" sz="2400" dirty="0" smtClean="0">
                <a:latin typeface="Arial" panose="020B0604020202020204" pitchFamily="34" charset="0"/>
                <a:cs typeface="Arial" panose="020B0604020202020204" pitchFamily="34" charset="0"/>
              </a:rPr>
              <a:t>53-54 μηνών</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Θέση: </a:t>
            </a:r>
            <a:r>
              <a:rPr lang="el-GR" sz="2400" dirty="0" smtClean="0">
                <a:latin typeface="Arial" panose="020B0604020202020204" pitchFamily="34" charset="0"/>
                <a:cs typeface="Arial" panose="020B0604020202020204" pitchFamily="34" charset="0"/>
              </a:rPr>
              <a:t>καθιστή</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Ερέθισμα: </a:t>
            </a:r>
            <a:r>
              <a:rPr lang="el-GR" sz="2400" dirty="0" smtClean="0">
                <a:latin typeface="Arial" panose="020B0604020202020204" pitchFamily="34" charset="0"/>
                <a:cs typeface="Arial" panose="020B0604020202020204" pitchFamily="34" charset="0"/>
              </a:rPr>
              <a:t>12 κύβους.</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Διαδικασία: </a:t>
            </a:r>
            <a:r>
              <a:rPr lang="el-GR" sz="2400" dirty="0" smtClean="0">
                <a:latin typeface="Arial" panose="020B0604020202020204" pitchFamily="34" charset="0"/>
                <a:cs typeface="Arial" panose="020B0604020202020204" pitchFamily="34" charset="0"/>
              </a:rPr>
              <a:t>Τοποθετήστε 6 κύβους στο τραπέζι. Κρατώντας τα χέρια σας έτσι ώστε το παιδί να μπορεί να δει καθαρά αυτό που κάνετε, δείξτε πως κατασκευάζεται την πυραμίδα όπως απεικονίζεται. Αφήστε το μοντέλο (την πυραμίδα που κατασκευάσατε)  στο τραπέζι, σταθερά. Τοποθετήστε 6 επιπλέον κύβους στο τραπέζι μπροστά από το παιδί</a:t>
            </a:r>
            <a:endParaRPr lang="el-GR" sz="2400" dirty="0" smtClean="0">
              <a:latin typeface="Arial" panose="020B0604020202020204" pitchFamily="34" charset="0"/>
              <a:cs typeface="Arial" panose="020B0604020202020204" pitchFamily="34" charset="0"/>
            </a:endParaRPr>
          </a:p>
          <a:p>
            <a:pPr algn="just"/>
            <a:r>
              <a:rPr lang="el-GR" sz="2400" b="1" dirty="0" smtClean="0">
                <a:latin typeface="Arial" panose="020B0604020202020204" pitchFamily="34" charset="0"/>
                <a:cs typeface="Arial" panose="020B0604020202020204" pitchFamily="34" charset="0"/>
              </a:rPr>
              <a:t>Οδηγία: </a:t>
            </a:r>
            <a:r>
              <a:rPr lang="el-GR" sz="2400" dirty="0" smtClean="0">
                <a:latin typeface="Arial" panose="020B0604020202020204" pitchFamily="34" charset="0"/>
                <a:cs typeface="Arial" panose="020B0604020202020204" pitchFamily="34" charset="0"/>
              </a:rPr>
              <a:t>«κατασκεύασε ένα σαν το δικό μου. » </a:t>
            </a:r>
            <a:endParaRPr lang="el-GR" sz="2400" dirty="0" smtClean="0">
              <a:latin typeface="Arial" panose="020B0604020202020204" pitchFamily="34" charset="0"/>
              <a:cs typeface="Arial" panose="020B0604020202020204" pitchFamily="34" charset="0"/>
            </a:endParaRPr>
          </a:p>
          <a:p>
            <a:pPr algn="just">
              <a:buNone/>
            </a:pPr>
            <a:endParaRPr lang="el-GR" sz="2400" dirty="0">
              <a:latin typeface="Arial" panose="020B0604020202020204" pitchFamily="34" charset="0"/>
              <a:cs typeface="Arial" panose="020B0604020202020204" pitchFamily="34" charset="0"/>
            </a:endParaRPr>
          </a:p>
        </p:txBody>
      </p:sp>
      <p:pic>
        <p:nvPicPr>
          <p:cNvPr id="6" name="5 - Θέση περιεχομένου" descr="visual51.jpg"/>
          <p:cNvPicPr>
            <a:picLocks noGrp="1" noChangeAspect="1"/>
          </p:cNvPicPr>
          <p:nvPr>
            <p:ph sz="half" idx="2"/>
          </p:nvPr>
        </p:nvPicPr>
        <p:blipFill>
          <a:blip r:embed="rId1"/>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2500266" y="5286388"/>
          <a:ext cx="6643734" cy="1920240"/>
        </p:xfrm>
        <a:graphic>
          <a:graphicData uri="http://schemas.openxmlformats.org/drawingml/2006/table">
            <a:tbl>
              <a:tblPr firstRow="1" bandRow="1">
                <a:tableStyleId>{5C22544A-7EE6-4342-B048-85BDC9FD1C3A}</a:tableStyleId>
              </a:tblPr>
              <a:tblGrid>
                <a:gridCol w="441165"/>
                <a:gridCol w="6202569"/>
              </a:tblGrid>
              <a:tr h="294322">
                <a:tc>
                  <a:txBody>
                    <a:bodyPr/>
                    <a:lstStyle/>
                    <a:p>
                      <a:r>
                        <a:rPr lang="el-GR" dirty="0" smtClean="0"/>
                        <a:t>2</a:t>
                      </a:r>
                      <a:endParaRPr lang="el-GR" dirty="0"/>
                    </a:p>
                  </a:txBody>
                  <a:tcPr/>
                </a:tc>
                <a:tc>
                  <a:txBody>
                    <a:bodyPr/>
                    <a:lstStyle/>
                    <a:p>
                      <a:r>
                        <a:rPr lang="el-GR" dirty="0" smtClean="0"/>
                        <a:t> Το παιδί</a:t>
                      </a:r>
                      <a:r>
                        <a:rPr lang="el-GR" baseline="0" dirty="0" smtClean="0"/>
                        <a:t> κατασκευάζει την πυραμίδα όπως απεικονίζεται.</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κατασκευάζει την πυραμίδα πλησιάζοντας σε μερικά σημεία.</a:t>
                      </a:r>
                      <a:endParaRPr lang="el-GR" dirty="0"/>
                    </a:p>
                  </a:txBody>
                  <a:tcPr/>
                </a:tc>
              </a:tr>
              <a:tr h="360261">
                <a:tc>
                  <a:txBody>
                    <a:bodyPr/>
                    <a:lstStyle/>
                    <a:p>
                      <a:r>
                        <a:rPr lang="el-GR" dirty="0" smtClean="0"/>
                        <a:t>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l-GR" dirty="0" smtClean="0"/>
                        <a:t> Το παιδί</a:t>
                      </a:r>
                      <a:r>
                        <a:rPr lang="el-GR" baseline="0" dirty="0" smtClean="0"/>
                        <a:t> κατασκευάζει  κάτι άλλο εκτός από την πυραμίδα.</a:t>
                      </a:r>
                      <a:endParaRPr lang="el-GR" dirty="0" smtClean="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000240"/>
            <a:ext cx="8229600" cy="939784"/>
          </a:xfrm>
        </p:spPr>
        <p:txBody>
          <a:bodyPr>
            <a:normAutofit/>
          </a:bodyPr>
          <a:lstStyle/>
          <a:p>
            <a:pPr algn="ctr"/>
            <a:r>
              <a:rPr lang="el-GR" sz="4000" dirty="0" smtClean="0">
                <a:solidFill>
                  <a:schemeClr val="accent5">
                    <a:lumMod val="50000"/>
                  </a:schemeClr>
                </a:solidFill>
                <a:latin typeface="Arial" panose="020B0604020202020204" pitchFamily="34" charset="0"/>
                <a:cs typeface="Arial" panose="020B0604020202020204" pitchFamily="34" charset="0"/>
              </a:rPr>
              <a:t>Στην </a:t>
            </a:r>
            <a:r>
              <a:rPr lang="el-GR" sz="4000" dirty="0" err="1" smtClean="0">
                <a:solidFill>
                  <a:schemeClr val="accent5">
                    <a:lumMod val="50000"/>
                  </a:schemeClr>
                </a:solidFill>
                <a:latin typeface="Arial" panose="020B0604020202020204" pitchFamily="34" charset="0"/>
                <a:cs typeface="Arial" panose="020B0604020202020204" pitchFamily="34" charset="0"/>
              </a:rPr>
              <a:t>πρΑξη</a:t>
            </a:r>
            <a:endParaRPr lang="el-GR" sz="4000"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04664"/>
            <a:ext cx="7239000" cy="770344"/>
          </a:xfrm>
        </p:spPr>
        <p:txBody>
          <a:bodyPr>
            <a:normAutofit/>
          </a:bodyPr>
          <a:lstStyle/>
          <a:p>
            <a:r>
              <a:rPr lang="el-GR" sz="3200" dirty="0" err="1" smtClean="0">
                <a:solidFill>
                  <a:schemeClr val="accent5">
                    <a:lumMod val="50000"/>
                  </a:schemeClr>
                </a:solidFill>
                <a:latin typeface="Arial" panose="020B0604020202020204" pitchFamily="34" charset="0"/>
                <a:cs typeface="Arial" panose="020B0604020202020204" pitchFamily="34" charset="0"/>
              </a:rPr>
              <a:t>ΠαρΑδειγμα</a:t>
            </a:r>
            <a:r>
              <a:rPr lang="el-GR" sz="3200" dirty="0" smtClean="0">
                <a:solidFill>
                  <a:schemeClr val="accent5">
                    <a:lumMod val="50000"/>
                  </a:schemeClr>
                </a:solidFill>
                <a:latin typeface="Arial" panose="020B0604020202020204" pitchFamily="34" charset="0"/>
                <a:cs typeface="Arial" panose="020B0604020202020204" pitchFamily="34" charset="0"/>
              </a:rPr>
              <a:t>-</a:t>
            </a:r>
            <a:r>
              <a:rPr lang="el-GR" sz="3200" dirty="0" err="1" smtClean="0">
                <a:solidFill>
                  <a:schemeClr val="accent5">
                    <a:lumMod val="50000"/>
                  </a:schemeClr>
                </a:solidFill>
                <a:latin typeface="Arial" panose="020B0604020202020204" pitchFamily="34" charset="0"/>
                <a:cs typeface="Arial" panose="020B0604020202020204" pitchFamily="34" charset="0"/>
              </a:rPr>
              <a:t>υποθετικΟ</a:t>
            </a:r>
            <a:r>
              <a:rPr lang="el-GR" sz="3200" dirty="0" smtClean="0">
                <a:solidFill>
                  <a:schemeClr val="accent5">
                    <a:lumMod val="50000"/>
                  </a:schemeClr>
                </a:solidFill>
                <a:latin typeface="Arial" panose="020B0604020202020204" pitchFamily="34" charset="0"/>
                <a:cs typeface="Arial" panose="020B0604020202020204" pitchFamily="34" charset="0"/>
              </a:rPr>
              <a:t> </a:t>
            </a:r>
            <a:r>
              <a:rPr lang="el-GR" sz="3200" dirty="0" err="1" smtClean="0">
                <a:solidFill>
                  <a:schemeClr val="accent5">
                    <a:lumMod val="50000"/>
                  </a:schemeClr>
                </a:solidFill>
                <a:latin typeface="Arial" panose="020B0604020202020204" pitchFamily="34" charset="0"/>
                <a:cs typeface="Arial" panose="020B0604020202020204" pitchFamily="34" charset="0"/>
              </a:rPr>
              <a:t>σενΑριο</a:t>
            </a:r>
            <a:endParaRPr lang="el-GR" sz="3200" dirty="0">
              <a:solidFill>
                <a:schemeClr val="accent5">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457200" y="1571613"/>
            <a:ext cx="3466728" cy="4377668"/>
          </a:xfrm>
        </p:spPr>
        <p:txBody>
          <a:bodyPr>
            <a:normAutofit fontScale="92500" lnSpcReduction="10000"/>
          </a:bodyPr>
          <a:lstStyle/>
          <a:p>
            <a:pPr>
              <a:buNone/>
            </a:pPr>
            <a:r>
              <a:rPr lang="el-GR" dirty="0" smtClean="0">
                <a:latin typeface="Arial" panose="020B0604020202020204" pitchFamily="34" charset="0"/>
                <a:cs typeface="Arial" panose="020B0604020202020204" pitchFamily="34" charset="0"/>
              </a:rPr>
              <a:t>Μαρία,5 ετών (60 μηνών)</a:t>
            </a:r>
            <a:endParaRPr lang="en-US" dirty="0" smtClean="0">
              <a:latin typeface="Arial" panose="020B0604020202020204" pitchFamily="34" charset="0"/>
              <a:cs typeface="Arial" panose="020B0604020202020204" pitchFamily="34" charset="0"/>
            </a:endParaRPr>
          </a:p>
          <a:p>
            <a:pPr>
              <a:buNone/>
            </a:pPr>
            <a:r>
              <a:rPr lang="en-US" dirty="0" smtClean="0">
                <a:latin typeface="Arial" panose="020B0604020202020204" pitchFamily="34" charset="0"/>
                <a:cs typeface="Arial" panose="020B0604020202020204" pitchFamily="34" charset="0"/>
              </a:rPr>
              <a:t>Short leg </a:t>
            </a:r>
            <a:r>
              <a:rPr lang="en-US" dirty="0" err="1" smtClean="0">
                <a:latin typeface="Arial" panose="020B0604020202020204" pitchFamily="34" charset="0"/>
                <a:cs typeface="Arial" panose="020B0604020202020204" pitchFamily="34" charset="0"/>
              </a:rPr>
              <a:t>sydrome</a:t>
            </a:r>
            <a:endParaRPr lang="el-GR" dirty="0" smtClean="0">
              <a:latin typeface="Arial" panose="020B0604020202020204" pitchFamily="34" charset="0"/>
              <a:cs typeface="Arial" panose="020B0604020202020204" pitchFamily="34" charset="0"/>
            </a:endParaRPr>
          </a:p>
          <a:p>
            <a:pPr>
              <a:buNone/>
            </a:pPr>
            <a:r>
              <a:rPr lang="el-GR" dirty="0" smtClean="0">
                <a:latin typeface="Arial" panose="020B0604020202020204" pitchFamily="34" charset="0"/>
                <a:cs typeface="Arial" panose="020B0604020202020204" pitchFamily="34" charset="0"/>
              </a:rPr>
              <a:t> με ποια δοκιμασία θα ξεκινήσουμε;</a:t>
            </a: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Examiner record booklet</a:t>
            </a:r>
            <a:endParaRPr lang="el-GR"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Locomotion:80 Galloping</a:t>
            </a:r>
            <a:endParaRPr lang="en-US"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2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81 Jumping forward</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l-GR" dirty="0" smtClean="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p:txBody>
      </p:sp>
      <p:pic>
        <p:nvPicPr>
          <p:cNvPr id="4" name="3 - Εικόνα" descr="PDMS-2_EM-96A.jpg"/>
          <p:cNvPicPr>
            <a:picLocks noChangeAspect="1"/>
          </p:cNvPicPr>
          <p:nvPr/>
        </p:nvPicPr>
        <p:blipFill>
          <a:blip r:embed="rId1"/>
          <a:stretch>
            <a:fillRect/>
          </a:stretch>
        </p:blipFill>
        <p:spPr>
          <a:xfrm>
            <a:off x="3563888" y="1340767"/>
            <a:ext cx="4571803" cy="4993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1071546"/>
            <a:ext cx="8229600" cy="4525963"/>
          </a:xfrm>
        </p:spPr>
        <p:txBody>
          <a:bodyPr>
            <a:normAutofit fontScale="70000" lnSpcReduction="20000"/>
          </a:bodyPr>
          <a:lstStyle/>
          <a:p>
            <a:r>
              <a:rPr lang="en-US" dirty="0" smtClean="0">
                <a:latin typeface="Arial" panose="020B0604020202020204" pitchFamily="34" charset="0"/>
                <a:cs typeface="Arial" panose="020B0604020202020204" pitchFamily="34" charset="0"/>
              </a:rPr>
              <a:t>30in</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Score</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1</a:t>
            </a:r>
            <a:endParaRPr lang="en-US"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Επαναλαμβάνουμε</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το </a:t>
            </a:r>
            <a:r>
              <a:rPr lang="en-US" dirty="0" smtClean="0">
                <a:latin typeface="Arial" panose="020B0604020202020204" pitchFamily="34" charset="0"/>
                <a:cs typeface="Arial" panose="020B0604020202020204" pitchFamily="34" charset="0"/>
              </a:rPr>
              <a:t>item </a:t>
            </a:r>
            <a:r>
              <a:rPr lang="el-GR" dirty="0" smtClean="0">
                <a:latin typeface="Arial" panose="020B0604020202020204" pitchFamily="34" charset="0"/>
                <a:cs typeface="Arial" panose="020B0604020202020204" pitchFamily="34" charset="0"/>
              </a:rPr>
              <a:t>άλλες 2 φορές.</a:t>
            </a:r>
            <a:endParaRPr lang="el-GR"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Score</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1</a:t>
            </a:r>
            <a:endParaRPr lang="en-US"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ελέγχω το </a:t>
            </a:r>
            <a:r>
              <a:rPr lang="en-US" dirty="0" smtClean="0">
                <a:latin typeface="Arial" panose="020B0604020202020204" pitchFamily="34" charset="0"/>
                <a:cs typeface="Arial" panose="020B0604020202020204" pitchFamily="34" charset="0"/>
              </a:rPr>
              <a:t>item</a:t>
            </a:r>
            <a:r>
              <a:rPr lang="el-GR" dirty="0" smtClean="0">
                <a:latin typeface="Arial" panose="020B0604020202020204" pitchFamily="34" charset="0"/>
                <a:cs typeface="Arial" panose="020B0604020202020204" pitchFamily="34" charset="0"/>
              </a:rPr>
              <a:t>79</a:t>
            </a:r>
            <a:endParaRPr lang="el-GR"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Score</a:t>
            </a:r>
            <a:r>
              <a:rPr lang="el-GR" dirty="0" smtClean="0">
                <a:latin typeface="Arial" panose="020B0604020202020204" pitchFamily="34" charset="0"/>
                <a:cs typeface="Arial" panose="020B0604020202020204" pitchFamily="34" charset="0"/>
              </a:rPr>
              <a:t>: 2</a:t>
            </a: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ελέγχω το </a:t>
            </a:r>
            <a:r>
              <a:rPr lang="en-US" dirty="0" smtClean="0">
                <a:latin typeface="Arial" panose="020B0604020202020204" pitchFamily="34" charset="0"/>
                <a:cs typeface="Arial" panose="020B0604020202020204" pitchFamily="34" charset="0"/>
              </a:rPr>
              <a:t>item</a:t>
            </a:r>
            <a:r>
              <a:rPr lang="el-GR" dirty="0" smtClean="0">
                <a:latin typeface="Arial" panose="020B0604020202020204" pitchFamily="34" charset="0"/>
                <a:cs typeface="Arial" panose="020B0604020202020204" pitchFamily="34" charset="0"/>
              </a:rPr>
              <a:t>78</a:t>
            </a:r>
            <a:endParaRPr lang="el-GR"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Score</a:t>
            </a:r>
            <a:r>
              <a:rPr lang="el-GR" dirty="0" smtClean="0">
                <a:latin typeface="Arial" panose="020B0604020202020204" pitchFamily="34" charset="0"/>
                <a:cs typeface="Arial" panose="020B0604020202020204" pitchFamily="34" charset="0"/>
              </a:rPr>
              <a:t>: 2</a:t>
            </a: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Ν 82</a:t>
            </a:r>
            <a:endParaRPr lang="el-GR"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Score</a:t>
            </a:r>
            <a:r>
              <a:rPr lang="el-GR" dirty="0" smtClean="0">
                <a:latin typeface="Arial" panose="020B0604020202020204" pitchFamily="34" charset="0"/>
                <a:cs typeface="Arial" panose="020B0604020202020204" pitchFamily="34" charset="0"/>
              </a:rPr>
              <a:t>: ο (3 φορές)</a:t>
            </a:r>
            <a:endParaRPr lang="en-US"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Αν πάρει 0 και στο</a:t>
            </a:r>
            <a:r>
              <a:rPr lang="en-US" dirty="0" smtClean="0">
                <a:latin typeface="Arial" panose="020B0604020202020204" pitchFamily="34" charset="0"/>
                <a:cs typeface="Arial" panose="020B0604020202020204" pitchFamily="34" charset="0"/>
              </a:rPr>
              <a:t> item </a:t>
            </a:r>
            <a:r>
              <a:rPr lang="el-GR" dirty="0" smtClean="0">
                <a:latin typeface="Arial" panose="020B0604020202020204" pitchFamily="34" charset="0"/>
                <a:cs typeface="Arial" panose="020B0604020202020204" pitchFamily="34" charset="0"/>
              </a:rPr>
              <a:t>83 και 84 τότε</a:t>
            </a:r>
            <a:endParaRPr lang="el-GR" dirty="0" smtClean="0">
              <a:latin typeface="Arial" panose="020B0604020202020204" pitchFamily="34" charset="0"/>
              <a:cs typeface="Arial" panose="020B0604020202020204" pitchFamily="34" charset="0"/>
            </a:endParaRPr>
          </a:p>
          <a:p>
            <a:pPr>
              <a:buNone/>
            </a:pPr>
            <a:endParaRPr lang="en-US"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θεωρούμε ότι όλα τα </a:t>
            </a:r>
            <a:r>
              <a:rPr lang="en-US" dirty="0" smtClean="0">
                <a:latin typeface="Arial" panose="020B0604020202020204" pitchFamily="34" charset="0"/>
                <a:cs typeface="Arial" panose="020B0604020202020204" pitchFamily="34" charset="0"/>
              </a:rPr>
              <a:t>items </a:t>
            </a:r>
            <a:r>
              <a:rPr lang="el-GR" dirty="0" smtClean="0">
                <a:latin typeface="Arial" panose="020B0604020202020204" pitchFamily="34" charset="0"/>
                <a:cs typeface="Arial" panose="020B0604020202020204" pitchFamily="34" charset="0"/>
              </a:rPr>
              <a:t>από το 78 και </a:t>
            </a:r>
            <a:r>
              <a:rPr lang="el-GR" dirty="0" smtClean="0">
                <a:latin typeface="Arial" panose="020B0604020202020204" pitchFamily="34" charset="0"/>
                <a:cs typeface="Arial" panose="020B0604020202020204" pitchFamily="34" charset="0"/>
              </a:rPr>
              <a:t>κάτω</a:t>
            </a:r>
            <a:r>
              <a:rPr lang="el-GR"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(77,76,75…) θα είναι 2 και</a:t>
            </a:r>
            <a:endParaRPr lang="el-GR" dirty="0" smtClean="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Όλα τα </a:t>
            </a:r>
            <a:r>
              <a:rPr lang="en-US" dirty="0" smtClean="0">
                <a:latin typeface="Arial" panose="020B0604020202020204" pitchFamily="34" charset="0"/>
                <a:cs typeface="Arial" panose="020B0604020202020204" pitchFamily="34" charset="0"/>
              </a:rPr>
              <a:t>items </a:t>
            </a:r>
            <a:r>
              <a:rPr lang="el-GR" dirty="0" smtClean="0">
                <a:latin typeface="Arial" panose="020B0604020202020204" pitchFamily="34" charset="0"/>
                <a:cs typeface="Arial" panose="020B0604020202020204" pitchFamily="34" charset="0"/>
              </a:rPr>
              <a:t>από το 84(85,86,87…) και </a:t>
            </a:r>
            <a:r>
              <a:rPr lang="el-GR" dirty="0" smtClean="0">
                <a:latin typeface="Arial" panose="020B0604020202020204" pitchFamily="34" charset="0"/>
                <a:cs typeface="Arial" panose="020B0604020202020204" pitchFamily="34" charset="0"/>
              </a:rPr>
              <a:t>πάνω</a:t>
            </a:r>
            <a:r>
              <a:rPr lang="el-GR"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θα είναι 0</a:t>
            </a:r>
            <a:endParaRPr lang="el-GR" dirty="0" smtClean="0">
              <a:latin typeface="Arial" panose="020B0604020202020204" pitchFamily="34" charset="0"/>
              <a:cs typeface="Arial" panose="020B0604020202020204" pitchFamily="34" charset="0"/>
            </a:endParaRPr>
          </a:p>
          <a:p>
            <a:endParaRPr lang="el-GR" dirty="0" smtClean="0">
              <a:latin typeface="Arial" panose="020B0604020202020204" pitchFamily="34" charset="0"/>
              <a:cs typeface="Arial" panose="020B0604020202020204" pitchFamily="34" charset="0"/>
            </a:endParaRPr>
          </a:p>
          <a:p>
            <a:pPr>
              <a:buNone/>
            </a:pPr>
            <a:endParaRPr lang="el-GR" dirty="0" smtClean="0">
              <a:latin typeface="Arial" panose="020B0604020202020204" pitchFamily="34" charset="0"/>
              <a:cs typeface="Arial" panose="020B0604020202020204" pitchFamily="34" charset="0"/>
            </a:endParaRPr>
          </a:p>
        </p:txBody>
      </p:sp>
      <p:graphicFrame>
        <p:nvGraphicFramePr>
          <p:cNvPr id="4" name="3 - Πίνακας"/>
          <p:cNvGraphicFramePr>
            <a:graphicFrameLocks noGrp="1"/>
          </p:cNvGraphicFramePr>
          <p:nvPr/>
        </p:nvGraphicFramePr>
        <p:xfrm>
          <a:off x="357160" y="5572140"/>
          <a:ext cx="7715304" cy="1112520"/>
        </p:xfrm>
        <a:graphic>
          <a:graphicData uri="http://schemas.openxmlformats.org/drawingml/2006/table">
            <a:tbl>
              <a:tblPr firstRow="1" bandRow="1">
                <a:tableStyleId>{5C22544A-7EE6-4342-B048-85BDC9FD1C3A}</a:tableStyleId>
              </a:tblPr>
              <a:tblGrid>
                <a:gridCol w="1536857"/>
                <a:gridCol w="1034909"/>
                <a:gridCol w="1000132"/>
                <a:gridCol w="928694"/>
                <a:gridCol w="785818"/>
                <a:gridCol w="928694"/>
                <a:gridCol w="857256"/>
                <a:gridCol w="642944"/>
              </a:tblGrid>
              <a:tr h="370840">
                <a:tc>
                  <a:txBody>
                    <a:bodyPr/>
                    <a:lstStyle/>
                    <a:p>
                      <a:endParaRPr lang="el-GR" dirty="0"/>
                    </a:p>
                  </a:txBody>
                  <a:tcPr/>
                </a:tc>
                <a:tc gridSpan="2">
                  <a:txBody>
                    <a:bodyPr/>
                    <a:lstStyle/>
                    <a:p>
                      <a:r>
                        <a:rPr lang="en-US" dirty="0" smtClean="0"/>
                        <a:t>basal</a:t>
                      </a:r>
                      <a:endParaRPr lang="el-GR" dirty="0"/>
                    </a:p>
                  </a:txBody>
                  <a:tcPr/>
                </a:tc>
                <a:tc hMerge="1">
                  <a:tcPr/>
                </a:tc>
                <a:tc>
                  <a:txBody>
                    <a:bodyPr/>
                    <a:lstStyle/>
                    <a:p>
                      <a:r>
                        <a:rPr lang="en-US" dirty="0" smtClean="0"/>
                        <a:t>entry</a:t>
                      </a:r>
                      <a:endParaRPr lang="el-GR" dirty="0"/>
                    </a:p>
                  </a:txBody>
                  <a:tcPr/>
                </a:tc>
                <a:tc>
                  <a:txBody>
                    <a:bodyPr/>
                    <a:lstStyle/>
                    <a:p>
                      <a:endParaRPr lang="el-GR" dirty="0"/>
                    </a:p>
                  </a:txBody>
                  <a:tcPr/>
                </a:tc>
                <a:tc gridSpan="3">
                  <a:txBody>
                    <a:bodyPr/>
                    <a:lstStyle/>
                    <a:p>
                      <a:r>
                        <a:rPr lang="en-US" dirty="0" err="1" smtClean="0"/>
                        <a:t>ceeling</a:t>
                      </a:r>
                      <a:endParaRPr lang="el-GR" dirty="0"/>
                    </a:p>
                  </a:txBody>
                  <a:tcPr/>
                </a:tc>
                <a:tc hMerge="1">
                  <a:tcPr/>
                </a:tc>
                <a:tc hMerge="1">
                  <a:tcPr/>
                </a:tc>
              </a:tr>
              <a:tr h="370840">
                <a:tc>
                  <a:txBody>
                    <a:bodyPr/>
                    <a:lstStyle/>
                    <a:p>
                      <a:r>
                        <a:rPr lang="el-GR" dirty="0" smtClean="0"/>
                        <a:t>δοκιμασία</a:t>
                      </a:r>
                      <a:endParaRPr lang="el-GR" dirty="0"/>
                    </a:p>
                  </a:txBody>
                  <a:tcPr/>
                </a:tc>
                <a:tc>
                  <a:txBody>
                    <a:bodyPr/>
                    <a:lstStyle/>
                    <a:p>
                      <a:r>
                        <a:rPr lang="el-GR" dirty="0" smtClean="0"/>
                        <a:t>78</a:t>
                      </a:r>
                      <a:endParaRPr lang="el-GR" dirty="0"/>
                    </a:p>
                  </a:txBody>
                  <a:tcPr/>
                </a:tc>
                <a:tc>
                  <a:txBody>
                    <a:bodyPr/>
                    <a:lstStyle/>
                    <a:p>
                      <a:r>
                        <a:rPr lang="el-GR" dirty="0" smtClean="0"/>
                        <a:t>79</a:t>
                      </a:r>
                      <a:endParaRPr lang="el-GR" dirty="0"/>
                    </a:p>
                  </a:txBody>
                  <a:tcPr/>
                </a:tc>
                <a:tc>
                  <a:txBody>
                    <a:bodyPr/>
                    <a:lstStyle/>
                    <a:p>
                      <a:r>
                        <a:rPr lang="el-GR" dirty="0" smtClean="0"/>
                        <a:t>80</a:t>
                      </a:r>
                      <a:endParaRPr lang="el-GR" dirty="0"/>
                    </a:p>
                  </a:txBody>
                  <a:tcPr/>
                </a:tc>
                <a:tc>
                  <a:txBody>
                    <a:bodyPr/>
                    <a:lstStyle/>
                    <a:p>
                      <a:r>
                        <a:rPr lang="el-GR" dirty="0" smtClean="0"/>
                        <a:t>81</a:t>
                      </a:r>
                      <a:endParaRPr lang="el-GR" dirty="0"/>
                    </a:p>
                  </a:txBody>
                  <a:tcPr/>
                </a:tc>
                <a:tc>
                  <a:txBody>
                    <a:bodyPr/>
                    <a:lstStyle/>
                    <a:p>
                      <a:r>
                        <a:rPr lang="el-GR" dirty="0" smtClean="0"/>
                        <a:t>82</a:t>
                      </a:r>
                      <a:endParaRPr lang="el-GR" dirty="0"/>
                    </a:p>
                  </a:txBody>
                  <a:tcPr/>
                </a:tc>
                <a:tc>
                  <a:txBody>
                    <a:bodyPr/>
                    <a:lstStyle/>
                    <a:p>
                      <a:r>
                        <a:rPr lang="el-GR" dirty="0" smtClean="0"/>
                        <a:t>83</a:t>
                      </a:r>
                      <a:endParaRPr lang="el-GR" dirty="0"/>
                    </a:p>
                  </a:txBody>
                  <a:tcPr/>
                </a:tc>
                <a:tc>
                  <a:txBody>
                    <a:bodyPr/>
                    <a:lstStyle/>
                    <a:p>
                      <a:r>
                        <a:rPr lang="el-GR" dirty="0" smtClean="0"/>
                        <a:t>84</a:t>
                      </a:r>
                      <a:endParaRPr lang="el-GR" dirty="0"/>
                    </a:p>
                  </a:txBody>
                  <a:tcPr/>
                </a:tc>
              </a:tr>
              <a:tr h="370840">
                <a:tc>
                  <a:txBody>
                    <a:bodyPr/>
                    <a:lstStyle/>
                    <a:p>
                      <a:r>
                        <a:rPr lang="el-GR" dirty="0" smtClean="0"/>
                        <a:t>σκορ</a:t>
                      </a:r>
                      <a:endParaRPr lang="el-GR" dirty="0"/>
                    </a:p>
                  </a:txBody>
                  <a:tcPr/>
                </a:tc>
                <a:tc>
                  <a:txBody>
                    <a:bodyPr/>
                    <a:lstStyle/>
                    <a:p>
                      <a:r>
                        <a:rPr lang="el-GR" dirty="0" smtClean="0"/>
                        <a:t>2</a:t>
                      </a:r>
                      <a:endParaRPr lang="el-GR" dirty="0"/>
                    </a:p>
                  </a:txBody>
                  <a:tcPr/>
                </a:tc>
                <a:tc>
                  <a:txBody>
                    <a:bodyPr/>
                    <a:lstStyle/>
                    <a:p>
                      <a:r>
                        <a:rPr lang="el-GR" dirty="0" smtClean="0"/>
                        <a:t>2</a:t>
                      </a:r>
                      <a:endParaRPr lang="el-GR" dirty="0"/>
                    </a:p>
                  </a:txBody>
                  <a:tcPr/>
                </a:tc>
                <a:tc>
                  <a:txBody>
                    <a:bodyPr/>
                    <a:lstStyle/>
                    <a:p>
                      <a:r>
                        <a:rPr lang="el-GR" dirty="0" smtClean="0"/>
                        <a:t>2</a:t>
                      </a:r>
                      <a:endParaRPr lang="el-GR" dirty="0"/>
                    </a:p>
                  </a:txBody>
                  <a:tcPr/>
                </a:tc>
                <a:tc>
                  <a:txBody>
                    <a:bodyPr/>
                    <a:lstStyle/>
                    <a:p>
                      <a:r>
                        <a:rPr lang="el-GR" dirty="0" smtClean="0"/>
                        <a:t>1</a:t>
                      </a:r>
                      <a:endParaRPr lang="el-GR" dirty="0"/>
                    </a:p>
                  </a:txBody>
                  <a:tcPr/>
                </a:tc>
                <a:tc>
                  <a:txBody>
                    <a:bodyPr/>
                    <a:lstStyle/>
                    <a:p>
                      <a:r>
                        <a:rPr lang="el-GR" dirty="0" smtClean="0"/>
                        <a:t>0</a:t>
                      </a:r>
                      <a:endParaRPr lang="el-GR" dirty="0"/>
                    </a:p>
                  </a:txBody>
                  <a:tcPr/>
                </a:tc>
                <a:tc>
                  <a:txBody>
                    <a:bodyPr/>
                    <a:lstStyle/>
                    <a:p>
                      <a:r>
                        <a:rPr lang="el-GR" dirty="0" smtClean="0"/>
                        <a:t>0</a:t>
                      </a:r>
                      <a:endParaRPr lang="el-GR" dirty="0"/>
                    </a:p>
                  </a:txBody>
                  <a:tcPr/>
                </a:tc>
                <a:tc>
                  <a:txBody>
                    <a:bodyPr/>
                    <a:lstStyle/>
                    <a:p>
                      <a:r>
                        <a:rPr lang="el-GR" dirty="0" smtClean="0"/>
                        <a:t>0</a:t>
                      </a:r>
                      <a:endParaRPr lang="el-GR" dirty="0"/>
                    </a:p>
                  </a:txBody>
                  <a:tcPr/>
                </a:tc>
              </a:tr>
            </a:tbl>
          </a:graphicData>
        </a:graphic>
      </p:graphicFrame>
      <p:sp>
        <p:nvSpPr>
          <p:cNvPr id="5" name="4 - Ορθογώνιο"/>
          <p:cNvSpPr/>
          <p:nvPr/>
        </p:nvSpPr>
        <p:spPr>
          <a:xfrm>
            <a:off x="4857752" y="5572140"/>
            <a:ext cx="3214710"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357158" y="5572140"/>
            <a:ext cx="3571900"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63" presetClass="path" presetSubtype="0" accel="50000" decel="50000" fill="hold" grpId="0" nodeType="withEffect">
                                  <p:stCondLst>
                                    <p:cond delay="0"/>
                                  </p:stCondLst>
                                  <p:childTnLst>
                                    <p:animMotion origin="layout" path="M -4.44444E-6 4.52359E-6 L 0.08438 -0.00209 " pathEditMode="relative" rAng="0" ptsTypes="AA">
                                      <p:cBhvr>
                                        <p:cTn id="24" dur="2000" fill="hold"/>
                                        <p:tgtEl>
                                          <p:spTgt spid="5"/>
                                        </p:tgtEl>
                                        <p:attrNameLst>
                                          <p:attrName>ppt_x</p:attrName>
                                          <p:attrName>ppt_y</p:attrName>
                                        </p:attrNameLst>
                                      </p:cBhvr>
                                      <p:rCtr x="42" y="-1"/>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2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2000"/>
                                        <p:tgtEl>
                                          <p:spTgt spid="3">
                                            <p:txEl>
                                              <p:pRg st="7" end="7"/>
                                            </p:txEl>
                                          </p:spTgt>
                                        </p:tgtEl>
                                      </p:cBhvr>
                                    </p:animEffect>
                                  </p:childTnLst>
                                </p:cTn>
                              </p:par>
                              <p:par>
                                <p:cTn id="45" presetID="35" presetClass="path" presetSubtype="0" accel="50000" decel="50000" fill="hold" grpId="0" nodeType="withEffect">
                                  <p:stCondLst>
                                    <p:cond delay="0"/>
                                  </p:stCondLst>
                                  <p:childTnLst>
                                    <p:animMotion origin="layout" path="M 0 0  L -0.25 0  E" pathEditMode="relative" ptsTypes="">
                                      <p:cBhvr>
                                        <p:cTn id="46" dur="2000" fill="hold"/>
                                        <p:tgtEl>
                                          <p:spTgt spid="6"/>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20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20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2000"/>
                                        <p:tgtEl>
                                          <p:spTgt spid="3">
                                            <p:txEl>
                                              <p:pRg st="10" end="10"/>
                                            </p:txEl>
                                          </p:spTgt>
                                        </p:tgtEl>
                                      </p:cBhvr>
                                    </p:animEffect>
                                  </p:childTnLst>
                                </p:cTn>
                              </p:par>
                              <p:par>
                                <p:cTn id="62" presetID="63" presetClass="path" presetSubtype="0" accel="50000" decel="50000" fill="hold" grpId="1" nodeType="withEffect">
                                  <p:stCondLst>
                                    <p:cond delay="0"/>
                                  </p:stCondLst>
                                  <p:childTnLst>
                                    <p:animMotion origin="layout" path="M 0.08438 -0.00209 L 0.33438 -0.00209 " pathEditMode="relative" rAng="0" ptsTypes="AA">
                                      <p:cBhvr>
                                        <p:cTn id="63" dur="2000" fill="hold"/>
                                        <p:tgtEl>
                                          <p:spTgt spid="5"/>
                                        </p:tgtEl>
                                        <p:attrNameLst>
                                          <p:attrName>ppt_x</p:attrName>
                                          <p:attrName>ppt_y</p:attrName>
                                        </p:attrNameLst>
                                      </p:cBhvr>
                                      <p:rCtr x="125" y="0"/>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fade">
                                      <p:cBhvr>
                                        <p:cTn id="68" dur="20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fade">
                                      <p:cBhvr>
                                        <p:cTn id="73"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 grpId="1"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err="1" smtClean="0">
                <a:solidFill>
                  <a:schemeClr val="accent5">
                    <a:lumMod val="50000"/>
                  </a:schemeClr>
                </a:solidFill>
                <a:latin typeface="Arial" panose="020B0604020202020204" pitchFamily="34" charset="0"/>
                <a:cs typeface="Arial" panose="020B0604020202020204" pitchFamily="34" charset="0"/>
              </a:rPr>
              <a:t>ΠωΣ</a:t>
            </a:r>
            <a:r>
              <a:rPr lang="el-GR" dirty="0" smtClean="0">
                <a:solidFill>
                  <a:schemeClr val="accent5">
                    <a:lumMod val="50000"/>
                  </a:schemeClr>
                </a:solidFill>
                <a:latin typeface="Arial" panose="020B0604020202020204" pitchFamily="34" charset="0"/>
                <a:cs typeface="Arial" panose="020B0604020202020204" pitchFamily="34" charset="0"/>
              </a:rPr>
              <a:t> </a:t>
            </a:r>
            <a:r>
              <a:rPr lang="el-GR" dirty="0" err="1" smtClean="0">
                <a:solidFill>
                  <a:schemeClr val="accent5">
                    <a:lumMod val="50000"/>
                  </a:schemeClr>
                </a:solidFill>
                <a:latin typeface="Arial" panose="020B0604020202020204" pitchFamily="34" charset="0"/>
                <a:cs typeface="Arial" panose="020B0604020202020204" pitchFamily="34" charset="0"/>
              </a:rPr>
              <a:t>συμπληρΩνω</a:t>
            </a:r>
            <a:r>
              <a:rPr lang="el-GR" dirty="0" smtClean="0">
                <a:solidFill>
                  <a:schemeClr val="accent5">
                    <a:lumMod val="50000"/>
                  </a:schemeClr>
                </a:solidFill>
                <a:latin typeface="Arial" panose="020B0604020202020204" pitchFamily="34" charset="0"/>
                <a:cs typeface="Arial" panose="020B0604020202020204" pitchFamily="34" charset="0"/>
              </a:rPr>
              <a:t> </a:t>
            </a:r>
            <a:r>
              <a:rPr lang="el-GR" dirty="0" err="1" smtClean="0">
                <a:solidFill>
                  <a:schemeClr val="accent5">
                    <a:lumMod val="50000"/>
                  </a:schemeClr>
                </a:solidFill>
                <a:latin typeface="Arial" panose="020B0604020202020204" pitchFamily="34" charset="0"/>
                <a:cs typeface="Arial" panose="020B0604020202020204" pitchFamily="34" charset="0"/>
              </a:rPr>
              <a:t>τηΝ</a:t>
            </a:r>
            <a:r>
              <a:rPr lang="el-GR" dirty="0" smtClean="0">
                <a:solidFill>
                  <a:schemeClr val="accent5">
                    <a:lumMod val="50000"/>
                  </a:schemeClr>
                </a:solidFill>
                <a:latin typeface="Arial" panose="020B0604020202020204" pitchFamily="34" charset="0"/>
                <a:cs typeface="Arial" panose="020B0604020202020204" pitchFamily="34" charset="0"/>
              </a:rPr>
              <a:t> </a:t>
            </a:r>
            <a:r>
              <a:rPr lang="el-GR" dirty="0" err="1" smtClean="0">
                <a:solidFill>
                  <a:schemeClr val="accent5">
                    <a:lumMod val="50000"/>
                  </a:schemeClr>
                </a:solidFill>
                <a:latin typeface="Arial" panose="020B0604020202020204" pitchFamily="34" charset="0"/>
                <a:cs typeface="Arial" panose="020B0604020202020204" pitchFamily="34" charset="0"/>
              </a:rPr>
              <a:t>βαθμολογΙα</a:t>
            </a:r>
            <a:br>
              <a:rPr lang="el-GR" dirty="0" smtClean="0">
                <a:latin typeface="Comic Sans MS" panose="030F0702030302020204" pitchFamily="66" charset="0"/>
              </a:rPr>
            </a:br>
            <a:endParaRPr lang="el-GR" dirty="0">
              <a:latin typeface="Comic Sans MS" panose="030F0702030302020204" pitchFamily="66" charset="0"/>
            </a:endParaRPr>
          </a:p>
        </p:txBody>
      </p:sp>
      <p:sp>
        <p:nvSpPr>
          <p:cNvPr id="5" name="4 - Θέση κειμένου"/>
          <p:cNvSpPr>
            <a:spLocks noGrp="1"/>
          </p:cNvSpPr>
          <p:nvPr>
            <p:ph type="body" idx="2"/>
          </p:nvPr>
        </p:nvSpPr>
        <p:spPr>
          <a:xfrm>
            <a:off x="457200" y="1357298"/>
            <a:ext cx="3829048" cy="4768865"/>
          </a:xfrm>
        </p:spPr>
        <p:txBody>
          <a:bodyPr>
            <a:normAutofit/>
          </a:bodyPr>
          <a:lstStyle/>
          <a:p>
            <a:r>
              <a:rPr lang="en-US" sz="2000" dirty="0" smtClean="0">
                <a:latin typeface="Arial" panose="020B0604020202020204" pitchFamily="34" charset="0"/>
                <a:cs typeface="Arial" panose="020B0604020202020204" pitchFamily="34" charset="0"/>
              </a:rPr>
              <a:t>Raw score</a:t>
            </a:r>
            <a:r>
              <a:rPr lang="el-GR" sz="2000" dirty="0" smtClean="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σύνολο δοκιμασιών με βαθμολογία 2  = 80</a:t>
            </a:r>
            <a:endParaRPr lang="en-US" sz="2000" dirty="0" smtClean="0">
              <a:latin typeface="Arial" panose="020B0604020202020204" pitchFamily="34" charset="0"/>
              <a:cs typeface="Arial" panose="020B0604020202020204" pitchFamily="34" charset="0"/>
            </a:endParaRPr>
          </a:p>
          <a:p>
            <a:endParaRPr lang="el-GR"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Συνολική βαθμολογία  για την υποκατηγορία </a:t>
            </a:r>
            <a:r>
              <a:rPr lang="en-US" sz="2000" dirty="0" smtClean="0">
                <a:latin typeface="Arial" panose="020B0604020202020204" pitchFamily="34" charset="0"/>
                <a:cs typeface="Arial" panose="020B0604020202020204" pitchFamily="34" charset="0"/>
              </a:rPr>
              <a:t>locomotion</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=(80*2)+1+0=161</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Profile/Summary Form</a:t>
            </a:r>
            <a:endParaRPr lang="en-US"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Συμπληρώνω </a:t>
            </a:r>
            <a:r>
              <a:rPr lang="en-US" sz="2000" dirty="0" smtClean="0">
                <a:latin typeface="Arial" panose="020B0604020202020204" pitchFamily="34" charset="0"/>
                <a:cs typeface="Arial" panose="020B0604020202020204" pitchFamily="34" charset="0"/>
              </a:rPr>
              <a:t>raw score</a:t>
            </a:r>
            <a:endParaRPr lang="en-US" sz="2000" dirty="0" smtClean="0">
              <a:latin typeface="Arial" panose="020B0604020202020204" pitchFamily="34" charset="0"/>
              <a:cs typeface="Arial" panose="020B0604020202020204" pitchFamily="34" charset="0"/>
            </a:endParaRPr>
          </a:p>
        </p:txBody>
      </p:sp>
      <p:pic>
        <p:nvPicPr>
          <p:cNvPr id="6" name="5 - Εικόνα" descr="PDMS-2_EM-96B.jpg"/>
          <p:cNvPicPr>
            <a:picLocks noChangeAspect="1"/>
          </p:cNvPicPr>
          <p:nvPr/>
        </p:nvPicPr>
        <p:blipFill>
          <a:blip r:embed="rId1"/>
          <a:stretch>
            <a:fillRect/>
          </a:stretch>
        </p:blipFill>
        <p:spPr>
          <a:xfrm>
            <a:off x="4139952" y="1052736"/>
            <a:ext cx="5143504" cy="6500858"/>
          </a:xfrm>
          <a:prstGeom prst="rect">
            <a:avLst/>
          </a:prstGeom>
        </p:spPr>
      </p:pic>
      <p:sp>
        <p:nvSpPr>
          <p:cNvPr id="7" name="6 - Δεξιό βέλος"/>
          <p:cNvSpPr/>
          <p:nvPr/>
        </p:nvSpPr>
        <p:spPr>
          <a:xfrm>
            <a:off x="1857356" y="1393017"/>
            <a:ext cx="214314"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accent5">
                  <a:lumMod val="50000"/>
                </a:schemeClr>
              </a:solidFill>
              <a:latin typeface="Arial" panose="020B0604020202020204" pitchFamily="34" charset="0"/>
              <a:cs typeface="Arial" panose="020B0604020202020204" pitchFamily="34" charset="0"/>
            </a:endParaRPr>
          </a:p>
        </p:txBody>
      </p:sp>
      <p:cxnSp>
        <p:nvCxnSpPr>
          <p:cNvPr id="10" name="9 - Ευθύγραμμο βέλος σύνδεσης"/>
          <p:cNvCxnSpPr/>
          <p:nvPr/>
        </p:nvCxnSpPr>
        <p:spPr>
          <a:xfrm flipV="1">
            <a:off x="3500430" y="3429000"/>
            <a:ext cx="1785950"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a:off x="5500694" y="3429000"/>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5857884" y="3286124"/>
            <a:ext cx="714380" cy="369332"/>
          </a:xfrm>
          <a:prstGeom prst="rect">
            <a:avLst/>
          </a:prstGeom>
          <a:noFill/>
        </p:spPr>
        <p:txBody>
          <a:bodyPr wrap="square" rtlCol="0">
            <a:spAutoFit/>
          </a:bodyPr>
          <a:lstStyle/>
          <a:p>
            <a:r>
              <a:rPr lang="en-US" b="1" dirty="0" smtClean="0">
                <a:solidFill>
                  <a:srgbClr val="FF0000"/>
                </a:solidFill>
                <a:latin typeface="Comic Sans MS" panose="030F0702030302020204" pitchFamily="66" charset="0"/>
              </a:rPr>
              <a:t>161</a:t>
            </a:r>
            <a:endParaRPr lang="el-GR" b="1"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2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20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20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20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20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0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0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animBg="1"/>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latin typeface="Comic Sans MS" panose="030F0702030302020204" pitchFamily="66" charset="0"/>
              </a:rPr>
              <a:t> </a:t>
            </a:r>
            <a:r>
              <a:rPr lang="en-US" dirty="0" smtClean="0">
                <a:solidFill>
                  <a:schemeClr val="accent5">
                    <a:lumMod val="50000"/>
                  </a:schemeClr>
                </a:solidFill>
                <a:latin typeface="Comic Sans MS" panose="030F0702030302020204" pitchFamily="66" charset="0"/>
              </a:rPr>
              <a:t>Examiner record booklet</a:t>
            </a:r>
            <a:br>
              <a:rPr lang="el-GR" dirty="0" smtClean="0">
                <a:latin typeface="Comic Sans MS" panose="030F0702030302020204" pitchFamily="66" charset="0"/>
              </a:rPr>
            </a:br>
            <a:endParaRPr lang="el-GR" dirty="0">
              <a:latin typeface="Comic Sans MS" panose="030F0702030302020204" pitchFamily="66" charset="0"/>
            </a:endParaRPr>
          </a:p>
        </p:txBody>
      </p:sp>
      <p:sp>
        <p:nvSpPr>
          <p:cNvPr id="5" name="4 - Θέση κειμένου"/>
          <p:cNvSpPr>
            <a:spLocks noGrp="1"/>
          </p:cNvSpPr>
          <p:nvPr>
            <p:ph type="body" idx="2"/>
          </p:nvPr>
        </p:nvSpPr>
        <p:spPr>
          <a:xfrm>
            <a:off x="500034" y="1500174"/>
            <a:ext cx="3400420" cy="1350957"/>
          </a:xfrm>
        </p:spPr>
        <p:txBody>
          <a:bodyPr>
            <a:noAutofit/>
          </a:bodyPr>
          <a:lstStyle/>
          <a:p>
            <a:r>
              <a:rPr lang="en-US" sz="2000" dirty="0" smtClean="0">
                <a:latin typeface="Arial" panose="020B0604020202020204" pitchFamily="34" charset="0"/>
                <a:cs typeface="Arial" panose="020B0604020202020204" pitchFamily="34" charset="0"/>
              </a:rPr>
              <a:t>Age equivalent</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Examiner’s Manual</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Appendix c</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Lo	161</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6" name="5 - Θέση περιεχομένου" descr="PDMS-2_EM-96C.jpg"/>
          <p:cNvPicPr>
            <a:picLocks noGrp="1" noChangeAspect="1"/>
          </p:cNvPicPr>
          <p:nvPr>
            <p:ph sz="half" idx="1"/>
          </p:nvPr>
        </p:nvPicPr>
        <p:blipFill>
          <a:blip r:embed="rId1"/>
          <a:stretch>
            <a:fillRect/>
          </a:stretch>
        </p:blipFill>
        <p:spPr>
          <a:xfrm>
            <a:off x="1890712" y="2133600"/>
            <a:ext cx="4371975" cy="4371975"/>
          </a:xfrm>
        </p:spPr>
      </p:pic>
      <p:sp>
        <p:nvSpPr>
          <p:cNvPr id="13" name="12 - Δεξιό βέλος"/>
          <p:cNvSpPr/>
          <p:nvPr/>
        </p:nvSpPr>
        <p:spPr>
          <a:xfrm>
            <a:off x="911578" y="2372864"/>
            <a:ext cx="428628" cy="270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down)">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allAtOnce"/>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 Πίνακας"/>
          <p:cNvGraphicFramePr>
            <a:graphicFrameLocks noGrp="1"/>
          </p:cNvGraphicFramePr>
          <p:nvPr/>
        </p:nvGraphicFramePr>
        <p:xfrm>
          <a:off x="0" y="807005"/>
          <a:ext cx="7956376" cy="5026814"/>
        </p:xfrm>
        <a:graphic>
          <a:graphicData uri="http://schemas.openxmlformats.org/drawingml/2006/table">
            <a:tbl>
              <a:tblPr firstRow="1" bandRow="1">
                <a:tableStyleId>{7DF18680-E054-41AD-8BC1-D1AEF772440D}</a:tableStyleId>
              </a:tblPr>
              <a:tblGrid>
                <a:gridCol w="1239107"/>
                <a:gridCol w="749987"/>
                <a:gridCol w="994547"/>
                <a:gridCol w="994547"/>
                <a:gridCol w="994547"/>
                <a:gridCol w="994547"/>
                <a:gridCol w="815199"/>
                <a:gridCol w="1173895"/>
              </a:tblGrid>
              <a:tr h="1419624">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dirty="0" smtClean="0">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defRPr/>
                      </a:pPr>
                      <a:r>
                        <a:rPr lang="en-US" sz="1600" dirty="0" smtClean="0">
                          <a:latin typeface="Comic Sans MS" panose="030F0702030302020204" pitchFamily="66" charset="0"/>
                        </a:rPr>
                        <a:t>Age</a:t>
                      </a:r>
                      <a:r>
                        <a:rPr lang="en-US" sz="1600" baseline="0" dirty="0" smtClean="0">
                          <a:latin typeface="Comic Sans MS" panose="030F0702030302020204" pitchFamily="66" charset="0"/>
                        </a:rPr>
                        <a:t> Equivalent in months</a:t>
                      </a:r>
                      <a:endParaRPr lang="el-GR" sz="1600" dirty="0" smtClean="0">
                        <a:latin typeface="Comic Sans MS" panose="030F0702030302020204" pitchFamily="66" charset="0"/>
                      </a:endParaRPr>
                    </a:p>
                    <a:p>
                      <a:pPr algn="ctr"/>
                      <a:endParaRPr lang="el-GR" dirty="0">
                        <a:latin typeface="Comic Sans MS" panose="030F0702030302020204" pitchFamily="66" charset="0"/>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smtClean="0">
                          <a:latin typeface="Comic Sans MS" panose="030F0702030302020204" pitchFamily="66" charset="0"/>
                        </a:rPr>
                        <a:t>Re</a:t>
                      </a:r>
                      <a:endParaRPr lang="el-GR" dirty="0">
                        <a:latin typeface="Comic Sans MS" panose="030F0702030302020204" pitchFamily="66" charset="0"/>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smtClean="0">
                          <a:latin typeface="Comic Sans MS" panose="030F0702030302020204" pitchFamily="66" charset="0"/>
                        </a:rPr>
                        <a:t>St</a:t>
                      </a:r>
                      <a:endParaRPr lang="el-GR" dirty="0">
                        <a:latin typeface="Comic Sans MS" panose="030F0702030302020204" pitchFamily="66" charset="0"/>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smtClean="0">
                          <a:solidFill>
                            <a:srgbClr val="FF0000"/>
                          </a:solidFill>
                        </a:rPr>
                        <a:t>Lo</a:t>
                      </a:r>
                      <a:endParaRPr lang="el-GR" dirty="0">
                        <a:solidFill>
                          <a:srgbClr val="FF0000"/>
                        </a:solidFill>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smtClean="0">
                          <a:latin typeface="Comic Sans MS" panose="030F0702030302020204" pitchFamily="66" charset="0"/>
                        </a:rPr>
                        <a:t>Ob</a:t>
                      </a:r>
                      <a:endParaRPr lang="el-GR" dirty="0">
                        <a:latin typeface="Comic Sans MS" panose="030F0702030302020204" pitchFamily="66" charset="0"/>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err="1" smtClean="0">
                          <a:latin typeface="Comic Sans MS" panose="030F0702030302020204" pitchFamily="66" charset="0"/>
                        </a:rPr>
                        <a:t>Gr</a:t>
                      </a:r>
                      <a:endParaRPr lang="el-GR" dirty="0">
                        <a:latin typeface="Comic Sans MS" panose="030F0702030302020204" pitchFamily="66" charset="0"/>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smtClean="0">
                          <a:latin typeface="Comic Sans MS" panose="030F0702030302020204" pitchFamily="66" charset="0"/>
                        </a:rPr>
                        <a:t>Vi</a:t>
                      </a:r>
                      <a:endParaRPr lang="el-GR" dirty="0">
                        <a:latin typeface="Comic Sans MS" panose="030F0702030302020204"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dirty="0" smtClean="0">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defRPr/>
                      </a:pPr>
                      <a:r>
                        <a:rPr lang="en-US" dirty="0" smtClean="0">
                          <a:latin typeface="Comic Sans MS" panose="030F0702030302020204" pitchFamily="66" charset="0"/>
                        </a:rPr>
                        <a:t>Age</a:t>
                      </a:r>
                      <a:r>
                        <a:rPr lang="en-US" baseline="0" dirty="0" smtClean="0">
                          <a:latin typeface="Comic Sans MS" panose="030F0702030302020204" pitchFamily="66" charset="0"/>
                        </a:rPr>
                        <a:t> Equivalent in months</a:t>
                      </a:r>
                      <a:endParaRPr lang="el-GR" dirty="0" smtClean="0">
                        <a:latin typeface="Comic Sans MS" panose="030F0702030302020204" pitchFamily="66" charset="0"/>
                      </a:endParaRPr>
                    </a:p>
                    <a:p>
                      <a:pPr algn="ctr"/>
                      <a:endParaRPr lang="el-GR" dirty="0">
                        <a:latin typeface="Comic Sans MS" panose="030F0702030302020204" pitchFamily="66" charset="0"/>
                      </a:endParaRPr>
                    </a:p>
                  </a:txBody>
                  <a:tcPr/>
                </a:tc>
              </a:tr>
              <a:tr h="469922">
                <a:tc>
                  <a:txBody>
                    <a:bodyPr/>
                    <a:lstStyle/>
                    <a:p>
                      <a:r>
                        <a:rPr lang="en-US" dirty="0" smtClean="0"/>
                        <a:t>46</a:t>
                      </a:r>
                      <a:endParaRPr lang="el-GR" dirty="0"/>
                    </a:p>
                  </a:txBody>
                  <a:tcPr/>
                </a:tc>
                <a:tc>
                  <a:txBody>
                    <a:bodyPr/>
                    <a:lstStyle/>
                    <a:p>
                      <a:r>
                        <a:rPr lang="en-US" dirty="0" smtClean="0"/>
                        <a:t>-</a:t>
                      </a:r>
                      <a:endParaRPr lang="el-GR" dirty="0"/>
                    </a:p>
                  </a:txBody>
                  <a:tcPr/>
                </a:tc>
                <a:tc>
                  <a:txBody>
                    <a:bodyPr/>
                    <a:lstStyle/>
                    <a:p>
                      <a:r>
                        <a:rPr lang="en-US" dirty="0" smtClean="0"/>
                        <a:t>48</a:t>
                      </a:r>
                      <a:endParaRPr lang="el-GR" dirty="0"/>
                    </a:p>
                  </a:txBody>
                  <a:tcPr/>
                </a:tc>
                <a:tc>
                  <a:txBody>
                    <a:bodyPr/>
                    <a:lstStyle/>
                    <a:p>
                      <a:r>
                        <a:rPr lang="en-US" dirty="0" smtClean="0"/>
                        <a:t>153-154</a:t>
                      </a:r>
                      <a:endParaRPr lang="el-GR" dirty="0"/>
                    </a:p>
                  </a:txBody>
                  <a:tcPr/>
                </a:tc>
                <a:tc>
                  <a:txBody>
                    <a:bodyPr/>
                    <a:lstStyle/>
                    <a:p>
                      <a:r>
                        <a:rPr lang="en-US" dirty="0" smtClean="0"/>
                        <a:t>38</a:t>
                      </a:r>
                      <a:endParaRPr lang="el-GR" dirty="0"/>
                    </a:p>
                  </a:txBody>
                  <a:tcPr/>
                </a:tc>
                <a:tc>
                  <a:txBody>
                    <a:bodyPr/>
                    <a:lstStyle/>
                    <a:p>
                      <a:r>
                        <a:rPr lang="en-US" dirty="0" smtClean="0"/>
                        <a:t>48</a:t>
                      </a:r>
                      <a:endParaRPr lang="el-GR" dirty="0"/>
                    </a:p>
                  </a:txBody>
                  <a:tcPr/>
                </a:tc>
                <a:tc>
                  <a:txBody>
                    <a:bodyPr/>
                    <a:lstStyle/>
                    <a:p>
                      <a:r>
                        <a:rPr lang="en-US" dirty="0" smtClean="0"/>
                        <a:t>126</a:t>
                      </a:r>
                      <a:endParaRPr lang="el-GR" dirty="0"/>
                    </a:p>
                  </a:txBody>
                  <a:tcPr/>
                </a:tc>
                <a:tc>
                  <a:txBody>
                    <a:bodyPr/>
                    <a:lstStyle/>
                    <a:p>
                      <a:r>
                        <a:rPr lang="en-US" dirty="0" smtClean="0"/>
                        <a:t>46</a:t>
                      </a:r>
                      <a:endParaRPr lang="el-GR" dirty="0"/>
                    </a:p>
                  </a:txBody>
                  <a:tcPr/>
                </a:tc>
              </a:tr>
              <a:tr h="469922">
                <a:tc>
                  <a:txBody>
                    <a:bodyPr/>
                    <a:lstStyle/>
                    <a:p>
                      <a:r>
                        <a:rPr lang="en-US" dirty="0" smtClean="0"/>
                        <a:t>47</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155</a:t>
                      </a:r>
                      <a:endParaRPr lang="el-GR" dirty="0"/>
                    </a:p>
                  </a:txBody>
                  <a:tcPr/>
                </a:tc>
                <a:tc>
                  <a:txBody>
                    <a:bodyPr/>
                    <a:lstStyle/>
                    <a:p>
                      <a:r>
                        <a:rPr lang="en-US" dirty="0" smtClean="0"/>
                        <a:t>39</a:t>
                      </a:r>
                      <a:endParaRPr lang="el-GR" dirty="0"/>
                    </a:p>
                  </a:txBody>
                  <a:tcPr/>
                </a:tc>
                <a:tc>
                  <a:txBody>
                    <a:bodyPr/>
                    <a:lstStyle/>
                    <a:p>
                      <a:r>
                        <a:rPr lang="en-US" dirty="0" smtClean="0"/>
                        <a:t>-</a:t>
                      </a:r>
                      <a:endParaRPr lang="el-GR" dirty="0"/>
                    </a:p>
                  </a:txBody>
                  <a:tcPr/>
                </a:tc>
                <a:tc>
                  <a:txBody>
                    <a:bodyPr/>
                    <a:lstStyle/>
                    <a:p>
                      <a:r>
                        <a:rPr lang="en-US" dirty="0" smtClean="0"/>
                        <a:t>127</a:t>
                      </a:r>
                      <a:endParaRPr lang="el-GR" dirty="0"/>
                    </a:p>
                  </a:txBody>
                  <a:tcPr/>
                </a:tc>
                <a:tc>
                  <a:txBody>
                    <a:bodyPr/>
                    <a:lstStyle/>
                    <a:p>
                      <a:r>
                        <a:rPr lang="en-US" dirty="0" smtClean="0"/>
                        <a:t>47</a:t>
                      </a:r>
                      <a:endParaRPr lang="el-GR" dirty="0"/>
                    </a:p>
                  </a:txBody>
                  <a:tcPr/>
                </a:tc>
              </a:tr>
              <a:tr h="469922">
                <a:tc>
                  <a:txBody>
                    <a:bodyPr/>
                    <a:lstStyle/>
                    <a:p>
                      <a:r>
                        <a:rPr lang="en-US" dirty="0" smtClean="0"/>
                        <a:t>48</a:t>
                      </a:r>
                      <a:endParaRPr lang="el-GR" dirty="0"/>
                    </a:p>
                  </a:txBody>
                  <a:tcPr/>
                </a:tc>
                <a:tc>
                  <a:txBody>
                    <a:bodyPr/>
                    <a:lstStyle/>
                    <a:p>
                      <a:r>
                        <a:rPr lang="en-US" dirty="0" smtClean="0"/>
                        <a:t>-</a:t>
                      </a:r>
                      <a:endParaRPr lang="el-GR" dirty="0"/>
                    </a:p>
                  </a:txBody>
                  <a:tcPr/>
                </a:tc>
                <a:tc>
                  <a:txBody>
                    <a:bodyPr/>
                    <a:lstStyle/>
                    <a:p>
                      <a:r>
                        <a:rPr lang="en-US" dirty="0" smtClean="0"/>
                        <a:t>49</a:t>
                      </a:r>
                      <a:endParaRPr lang="el-GR" dirty="0"/>
                    </a:p>
                  </a:txBody>
                  <a:tcPr/>
                </a:tc>
                <a:tc>
                  <a:txBody>
                    <a:bodyPr/>
                    <a:lstStyle/>
                    <a:p>
                      <a:r>
                        <a:rPr lang="en-US" dirty="0" smtClean="0"/>
                        <a:t>156-157</a:t>
                      </a:r>
                      <a:endParaRPr lang="el-GR" dirty="0"/>
                    </a:p>
                  </a:txBody>
                  <a:tcPr/>
                </a:tc>
                <a:tc>
                  <a:txBody>
                    <a:bodyPr/>
                    <a:lstStyle/>
                    <a:p>
                      <a:r>
                        <a:rPr lang="en-US" dirty="0" smtClean="0"/>
                        <a:t>40</a:t>
                      </a:r>
                      <a:endParaRPr lang="el-GR" dirty="0"/>
                    </a:p>
                  </a:txBody>
                  <a:tcPr/>
                </a:tc>
                <a:tc>
                  <a:txBody>
                    <a:bodyPr/>
                    <a:lstStyle/>
                    <a:p>
                      <a:r>
                        <a:rPr lang="en-US" dirty="0" smtClean="0"/>
                        <a:t>-</a:t>
                      </a:r>
                      <a:endParaRPr lang="el-GR" dirty="0"/>
                    </a:p>
                  </a:txBody>
                  <a:tcPr/>
                </a:tc>
                <a:tc>
                  <a:txBody>
                    <a:bodyPr/>
                    <a:lstStyle/>
                    <a:p>
                      <a:r>
                        <a:rPr lang="en-US" dirty="0" smtClean="0"/>
                        <a:t>128</a:t>
                      </a:r>
                      <a:endParaRPr lang="el-GR" dirty="0"/>
                    </a:p>
                  </a:txBody>
                  <a:tcPr/>
                </a:tc>
                <a:tc>
                  <a:txBody>
                    <a:bodyPr/>
                    <a:lstStyle/>
                    <a:p>
                      <a:r>
                        <a:rPr lang="en-US" dirty="0" smtClean="0"/>
                        <a:t>48</a:t>
                      </a:r>
                      <a:endParaRPr lang="el-GR" dirty="0"/>
                    </a:p>
                  </a:txBody>
                  <a:tcPr/>
                </a:tc>
              </a:tr>
              <a:tr h="469922">
                <a:tc>
                  <a:txBody>
                    <a:bodyPr/>
                    <a:lstStyle/>
                    <a:p>
                      <a:r>
                        <a:rPr lang="en-US" dirty="0" smtClean="0"/>
                        <a:t>49</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158-159</a:t>
                      </a:r>
                      <a:endParaRPr lang="el-GR" dirty="0"/>
                    </a:p>
                  </a:txBody>
                  <a:tcPr/>
                </a:tc>
                <a:tc>
                  <a:txBody>
                    <a:bodyPr/>
                    <a:lstStyle/>
                    <a:p>
                      <a:r>
                        <a:rPr lang="en-US" dirty="0" smtClean="0"/>
                        <a:t>-</a:t>
                      </a:r>
                      <a:endParaRPr lang="el-GR" dirty="0"/>
                    </a:p>
                  </a:txBody>
                  <a:tcPr/>
                </a:tc>
                <a:tc>
                  <a:txBody>
                    <a:bodyPr/>
                    <a:lstStyle/>
                    <a:p>
                      <a:r>
                        <a:rPr lang="en-US" dirty="0" smtClean="0"/>
                        <a:t>49</a:t>
                      </a:r>
                      <a:endParaRPr lang="el-GR" dirty="0"/>
                    </a:p>
                  </a:txBody>
                  <a:tcPr/>
                </a:tc>
                <a:tc>
                  <a:txBody>
                    <a:bodyPr/>
                    <a:lstStyle/>
                    <a:p>
                      <a:r>
                        <a:rPr lang="en-US" dirty="0" smtClean="0"/>
                        <a:t>129</a:t>
                      </a:r>
                      <a:endParaRPr lang="el-GR" dirty="0"/>
                    </a:p>
                  </a:txBody>
                  <a:tcPr/>
                </a:tc>
                <a:tc>
                  <a:txBody>
                    <a:bodyPr/>
                    <a:lstStyle/>
                    <a:p>
                      <a:r>
                        <a:rPr lang="en-US" dirty="0" smtClean="0"/>
                        <a:t>49</a:t>
                      </a:r>
                      <a:endParaRPr lang="el-GR" dirty="0"/>
                    </a:p>
                  </a:txBody>
                  <a:tcPr/>
                </a:tc>
              </a:tr>
              <a:tr h="469922">
                <a:tc>
                  <a:txBody>
                    <a:bodyPr/>
                    <a:lstStyle/>
                    <a:p>
                      <a:r>
                        <a:rPr lang="en-US" b="1" dirty="0" smtClean="0">
                          <a:solidFill>
                            <a:srgbClr val="FF0000"/>
                          </a:solidFill>
                        </a:rPr>
                        <a:t>50</a:t>
                      </a:r>
                      <a:endParaRPr lang="el-GR" b="1" dirty="0">
                        <a:solidFill>
                          <a:srgbClr val="FF0000"/>
                        </a:solidFill>
                      </a:endParaRPr>
                    </a:p>
                  </a:txBody>
                  <a:tcPr/>
                </a:tc>
                <a:tc>
                  <a:txBody>
                    <a:bodyPr/>
                    <a:lstStyle/>
                    <a:p>
                      <a:r>
                        <a:rPr lang="en-US" dirty="0" smtClean="0"/>
                        <a:t>-</a:t>
                      </a:r>
                      <a:endParaRPr lang="el-GR" dirty="0"/>
                    </a:p>
                  </a:txBody>
                  <a:tcPr/>
                </a:tc>
                <a:tc>
                  <a:txBody>
                    <a:bodyPr/>
                    <a:lstStyle/>
                    <a:p>
                      <a:r>
                        <a:rPr lang="en-US" dirty="0" smtClean="0"/>
                        <a:t>50</a:t>
                      </a:r>
                      <a:endParaRPr lang="el-GR" dirty="0"/>
                    </a:p>
                  </a:txBody>
                  <a:tcPr/>
                </a:tc>
                <a:tc>
                  <a:txBody>
                    <a:bodyPr/>
                    <a:lstStyle/>
                    <a:p>
                      <a:r>
                        <a:rPr lang="en-US" dirty="0" smtClean="0">
                          <a:solidFill>
                            <a:srgbClr val="FF0000"/>
                          </a:solidFill>
                        </a:rPr>
                        <a:t>160-161</a:t>
                      </a:r>
                      <a:endParaRPr lang="el-GR" dirty="0">
                        <a:solidFill>
                          <a:srgbClr val="FF0000"/>
                        </a:solidFill>
                      </a:endParaRPr>
                    </a:p>
                  </a:txBody>
                  <a:tcPr/>
                </a:tc>
                <a:tc>
                  <a:txBody>
                    <a:bodyPr/>
                    <a:lstStyle/>
                    <a:p>
                      <a:r>
                        <a:rPr lang="en-US" dirty="0" smtClean="0"/>
                        <a:t>41</a:t>
                      </a:r>
                      <a:endParaRPr lang="el-GR" dirty="0"/>
                    </a:p>
                  </a:txBody>
                  <a:tcPr/>
                </a:tc>
                <a:tc>
                  <a:txBody>
                    <a:bodyPr/>
                    <a:lstStyle/>
                    <a:p>
                      <a:r>
                        <a:rPr lang="en-US" dirty="0" smtClean="0"/>
                        <a:t>-</a:t>
                      </a:r>
                      <a:endParaRPr lang="el-GR" dirty="0"/>
                    </a:p>
                  </a:txBody>
                  <a:tcPr/>
                </a:tc>
                <a:tc>
                  <a:txBody>
                    <a:bodyPr/>
                    <a:lstStyle/>
                    <a:p>
                      <a:r>
                        <a:rPr lang="en-US" dirty="0" smtClean="0"/>
                        <a:t>130</a:t>
                      </a:r>
                      <a:endParaRPr lang="el-GR" dirty="0"/>
                    </a:p>
                  </a:txBody>
                  <a:tcPr/>
                </a:tc>
                <a:tc>
                  <a:txBody>
                    <a:bodyPr/>
                    <a:lstStyle/>
                    <a:p>
                      <a:r>
                        <a:rPr lang="en-US" dirty="0" smtClean="0"/>
                        <a:t>50</a:t>
                      </a:r>
                      <a:endParaRPr lang="el-GR" dirty="0"/>
                    </a:p>
                  </a:txBody>
                  <a:tcPr/>
                </a:tc>
              </a:tr>
              <a:tr h="469922">
                <a:tc>
                  <a:txBody>
                    <a:bodyPr/>
                    <a:lstStyle/>
                    <a:p>
                      <a:r>
                        <a:rPr lang="en-US" dirty="0" smtClean="0"/>
                        <a:t>51</a:t>
                      </a:r>
                      <a:endParaRPr lang="el-GR" dirty="0"/>
                    </a:p>
                  </a:txBody>
                  <a:tcPr/>
                </a:tc>
                <a:tc>
                  <a:txBody>
                    <a:bodyPr/>
                    <a:lstStyle/>
                    <a:p>
                      <a:r>
                        <a:rPr lang="en-US" dirty="0" smtClean="0"/>
                        <a:t>-</a:t>
                      </a:r>
                      <a:endParaRPr lang="el-GR" dirty="0"/>
                    </a:p>
                  </a:txBody>
                  <a:tcPr/>
                </a:tc>
                <a:tc>
                  <a:txBody>
                    <a:bodyPr/>
                    <a:lstStyle/>
                    <a:p>
                      <a:r>
                        <a:rPr lang="en-US" dirty="0" smtClean="0"/>
                        <a:t>51</a:t>
                      </a:r>
                      <a:endParaRPr lang="el-GR" dirty="0"/>
                    </a:p>
                  </a:txBody>
                  <a:tcPr/>
                </a:tc>
                <a:tc>
                  <a:txBody>
                    <a:bodyPr/>
                    <a:lstStyle/>
                    <a:p>
                      <a:r>
                        <a:rPr lang="en-US" dirty="0" smtClean="0"/>
                        <a:t>162</a:t>
                      </a:r>
                      <a:endParaRPr lang="el-GR" dirty="0"/>
                    </a:p>
                  </a:txBody>
                  <a:tcPr/>
                </a:tc>
                <a:tc>
                  <a:txBody>
                    <a:bodyPr/>
                    <a:lstStyle/>
                    <a:p>
                      <a:r>
                        <a:rPr lang="en-US" dirty="0" smtClean="0"/>
                        <a:t>42</a:t>
                      </a:r>
                      <a:endParaRPr lang="el-GR" dirty="0"/>
                    </a:p>
                  </a:txBody>
                  <a:tcPr/>
                </a:tc>
                <a:tc>
                  <a:txBody>
                    <a:bodyPr/>
                    <a:lstStyle/>
                    <a:p>
                      <a:r>
                        <a:rPr lang="en-US" dirty="0" smtClean="0"/>
                        <a:t>-</a:t>
                      </a:r>
                      <a:endParaRPr lang="el-GR" dirty="0"/>
                    </a:p>
                  </a:txBody>
                  <a:tcPr/>
                </a:tc>
                <a:tc>
                  <a:txBody>
                    <a:bodyPr/>
                    <a:lstStyle/>
                    <a:p>
                      <a:r>
                        <a:rPr lang="en-US" dirty="0" smtClean="0"/>
                        <a:t>131</a:t>
                      </a:r>
                      <a:endParaRPr lang="el-GR" dirty="0"/>
                    </a:p>
                  </a:txBody>
                  <a:tcPr/>
                </a:tc>
                <a:tc>
                  <a:txBody>
                    <a:bodyPr/>
                    <a:lstStyle/>
                    <a:p>
                      <a:r>
                        <a:rPr lang="en-US" dirty="0" smtClean="0"/>
                        <a:t>51</a:t>
                      </a:r>
                      <a:endParaRPr lang="el-GR" dirty="0"/>
                    </a:p>
                  </a:txBody>
                  <a:tcPr/>
                </a:tc>
              </a:tr>
              <a:tr h="469922">
                <a:tc>
                  <a:txBody>
                    <a:bodyPr/>
                    <a:lstStyle/>
                    <a:p>
                      <a:r>
                        <a:rPr lang="en-US" dirty="0" smtClean="0"/>
                        <a:t>52</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163-164</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132</a:t>
                      </a:r>
                      <a:endParaRPr lang="el-GR" dirty="0"/>
                    </a:p>
                  </a:txBody>
                  <a:tcPr/>
                </a:tc>
                <a:tc>
                  <a:txBody>
                    <a:bodyPr/>
                    <a:lstStyle/>
                    <a:p>
                      <a:r>
                        <a:rPr lang="en-US" dirty="0" smtClean="0"/>
                        <a:t>52</a:t>
                      </a:r>
                      <a:endParaRPr lang="el-GR" dirty="0"/>
                    </a:p>
                  </a:txBody>
                  <a:tcPr/>
                </a:tc>
              </a:tr>
            </a:tbl>
          </a:graphicData>
        </a:graphic>
      </p:graphicFrame>
      <p:sp>
        <p:nvSpPr>
          <p:cNvPr id="9" name="8 - TextBox"/>
          <p:cNvSpPr txBox="1"/>
          <p:nvPr/>
        </p:nvSpPr>
        <p:spPr>
          <a:xfrm>
            <a:off x="3203848" y="50517"/>
            <a:ext cx="2214578" cy="646331"/>
          </a:xfrm>
          <a:prstGeom prst="rect">
            <a:avLst/>
          </a:prstGeom>
          <a:noFill/>
        </p:spPr>
        <p:txBody>
          <a:bodyPr wrap="square" rtlCol="0">
            <a:spAutoFit/>
          </a:bodyPr>
          <a:lstStyle/>
          <a:p>
            <a:r>
              <a:rPr lang="en-US" dirty="0" smtClean="0">
                <a:latin typeface="Comic Sans MS" panose="030F0702030302020204" pitchFamily="66" charset="0"/>
              </a:rPr>
              <a:t>Examiner’s Manual</a:t>
            </a:r>
            <a:endParaRPr lang="en-US" dirty="0" smtClean="0">
              <a:latin typeface="Comic Sans MS" panose="030F0702030302020204" pitchFamily="66" charset="0"/>
            </a:endParaRPr>
          </a:p>
          <a:p>
            <a:r>
              <a:rPr lang="en-US" dirty="0" smtClean="0">
                <a:latin typeface="Comic Sans MS" panose="030F0702030302020204" pitchFamily="66" charset="0"/>
              </a:rPr>
              <a:t>Appendix C</a:t>
            </a:r>
            <a:endParaRPr lang="el-GR" dirty="0">
              <a:latin typeface="Comic Sans MS" panose="030F0702030302020204" pitchFamily="66" charset="0"/>
            </a:endParaRPr>
          </a:p>
        </p:txBody>
      </p:sp>
      <p:cxnSp>
        <p:nvCxnSpPr>
          <p:cNvPr id="11" name="10 - Ευθύγραμμο βέλος σύνδεσης"/>
          <p:cNvCxnSpPr/>
          <p:nvPr/>
        </p:nvCxnSpPr>
        <p:spPr>
          <a:xfrm rot="10800000">
            <a:off x="785786" y="4929198"/>
            <a:ext cx="27860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1"/>
          <a:stretch>
            <a:fillRect/>
          </a:stretch>
        </p:blipFill>
        <p:spPr>
          <a:xfrm>
            <a:off x="4000496" y="357142"/>
            <a:ext cx="5143504" cy="6500858"/>
          </a:xfrm>
          <a:prstGeom prst="rect">
            <a:avLst/>
          </a:prstGeom>
        </p:spPr>
      </p:pic>
      <p:sp>
        <p:nvSpPr>
          <p:cNvPr id="3" name="2 - TextBox"/>
          <p:cNvSpPr txBox="1"/>
          <p:nvPr/>
        </p:nvSpPr>
        <p:spPr>
          <a:xfrm>
            <a:off x="1000100" y="1571612"/>
            <a:ext cx="2714644" cy="707886"/>
          </a:xfrm>
          <a:prstGeom prst="rect">
            <a:avLst/>
          </a:prstGeom>
          <a:noFill/>
        </p:spPr>
        <p:txBody>
          <a:bodyPr wrap="square" rtlCol="0">
            <a:spAutoFit/>
          </a:bodyPr>
          <a:lstStyle/>
          <a:p>
            <a:r>
              <a:rPr lang="en-US" sz="2000" dirty="0" smtClean="0">
                <a:latin typeface="Comic Sans MS" panose="030F0702030302020204" pitchFamily="66" charset="0"/>
              </a:rPr>
              <a:t>Age Equivalent Age 50</a:t>
            </a:r>
            <a:endParaRPr lang="el-GR" sz="2000" dirty="0">
              <a:latin typeface="Comic Sans MS" panose="030F0702030302020204" pitchFamily="66" charset="0"/>
            </a:endParaRPr>
          </a:p>
        </p:txBody>
      </p:sp>
      <p:cxnSp>
        <p:nvCxnSpPr>
          <p:cNvPr id="5" name="4 - Ευθύγραμμο βέλος σύνδεσης"/>
          <p:cNvCxnSpPr/>
          <p:nvPr/>
        </p:nvCxnSpPr>
        <p:spPr>
          <a:xfrm>
            <a:off x="3857620" y="1857364"/>
            <a:ext cx="2500330"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 TextBox"/>
          <p:cNvSpPr txBox="1"/>
          <p:nvPr/>
        </p:nvSpPr>
        <p:spPr>
          <a:xfrm>
            <a:off x="6215074" y="3357562"/>
            <a:ext cx="500066" cy="369332"/>
          </a:xfrm>
          <a:prstGeom prst="rect">
            <a:avLst/>
          </a:prstGeom>
          <a:noFill/>
        </p:spPr>
        <p:txBody>
          <a:bodyPr wrap="square" rtlCol="0">
            <a:spAutoFit/>
          </a:bodyPr>
          <a:lstStyle/>
          <a:p>
            <a:r>
              <a:rPr lang="en-US" b="1" dirty="0" smtClean="0">
                <a:solidFill>
                  <a:schemeClr val="accent5">
                    <a:lumMod val="50000"/>
                  </a:schemeClr>
                </a:solidFill>
                <a:latin typeface="Comic Sans MS" panose="030F0702030302020204" pitchFamily="66" charset="0"/>
              </a:rPr>
              <a:t>50</a:t>
            </a:r>
            <a:endParaRPr lang="el-GR" b="1" dirty="0">
              <a:solidFill>
                <a:schemeClr val="accent5">
                  <a:lumMod val="50000"/>
                </a:schemeClr>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14290"/>
            <a:ext cx="1900222" cy="357190"/>
          </a:xfrm>
        </p:spPr>
        <p:txBody>
          <a:bodyPr>
            <a:normAutofit fontScale="90000"/>
          </a:bodyPr>
          <a:lstStyle/>
          <a:p>
            <a:r>
              <a:rPr lang="en-US" dirty="0" smtClean="0">
                <a:solidFill>
                  <a:schemeClr val="accent5">
                    <a:lumMod val="50000"/>
                  </a:schemeClr>
                </a:solidFill>
                <a:latin typeface="Arial" panose="020B0604020202020204" pitchFamily="34" charset="0"/>
                <a:cs typeface="Arial" panose="020B0604020202020204" pitchFamily="34" charset="0"/>
              </a:rPr>
              <a:t>percentile</a:t>
            </a:r>
            <a:r>
              <a:rPr lang="en-US" dirty="0" smtClean="0">
                <a:latin typeface="Comic Sans MS" panose="030F0702030302020204" pitchFamily="66" charset="0"/>
              </a:rPr>
              <a:t> </a:t>
            </a:r>
            <a:endParaRPr lang="el-GR" dirty="0">
              <a:latin typeface="Comic Sans MS" panose="030F0702030302020204" pitchFamily="66" charset="0"/>
            </a:endParaRPr>
          </a:p>
        </p:txBody>
      </p:sp>
      <p:sp>
        <p:nvSpPr>
          <p:cNvPr id="4" name="3 - Θέση κειμένου"/>
          <p:cNvSpPr>
            <a:spLocks noGrp="1"/>
          </p:cNvSpPr>
          <p:nvPr>
            <p:ph type="body" idx="2"/>
          </p:nvPr>
        </p:nvSpPr>
        <p:spPr>
          <a:xfrm>
            <a:off x="4499992" y="188640"/>
            <a:ext cx="3008313" cy="922330"/>
          </a:xfrm>
        </p:spPr>
        <p:txBody>
          <a:bodyPr>
            <a:noAutofit/>
          </a:bodyPr>
          <a:lstStyle/>
          <a:p>
            <a:r>
              <a:rPr lang="en-US" dirty="0" smtClean="0">
                <a:latin typeface="Comic Sans MS" panose="030F0702030302020204" pitchFamily="66" charset="0"/>
              </a:rPr>
              <a:t>Examiner’s Manual Appendix A</a:t>
            </a:r>
            <a:endParaRPr lang="en-US" dirty="0" smtClean="0">
              <a:latin typeface="Comic Sans MS" panose="030F0702030302020204" pitchFamily="66" charset="0"/>
            </a:endParaRPr>
          </a:p>
          <a:p>
            <a:endParaRPr lang="en-US" dirty="0" smtClean="0">
              <a:latin typeface="Comic Sans MS" panose="030F0702030302020204" pitchFamily="66" charset="0"/>
            </a:endParaRPr>
          </a:p>
          <a:p>
            <a:r>
              <a:rPr lang="el-GR" dirty="0" smtClean="0">
                <a:latin typeface="Comic Sans MS" panose="030F0702030302020204" pitchFamily="66" charset="0"/>
              </a:rPr>
              <a:t>Στη σελίδα που έχει την ηλικία </a:t>
            </a:r>
            <a:r>
              <a:rPr lang="el-GR" dirty="0" smtClean="0">
                <a:solidFill>
                  <a:schemeClr val="accent5">
                    <a:lumMod val="50000"/>
                  </a:schemeClr>
                </a:solidFill>
                <a:latin typeface="Comic Sans MS" panose="030F0702030302020204" pitchFamily="66" charset="0"/>
              </a:rPr>
              <a:t>της 60 </a:t>
            </a:r>
            <a:r>
              <a:rPr lang="en-US" dirty="0" smtClean="0">
                <a:solidFill>
                  <a:schemeClr val="accent5">
                    <a:lumMod val="50000"/>
                  </a:schemeClr>
                </a:solidFill>
                <a:latin typeface="Comic Sans MS" panose="030F0702030302020204" pitchFamily="66" charset="0"/>
              </a:rPr>
              <a:t>months</a:t>
            </a:r>
            <a:endParaRPr lang="el-GR" dirty="0">
              <a:solidFill>
                <a:schemeClr val="accent5">
                  <a:lumMod val="50000"/>
                </a:schemeClr>
              </a:solidFill>
              <a:latin typeface="Comic Sans MS" panose="030F0702030302020204" pitchFamily="66" charset="0"/>
            </a:endParaRPr>
          </a:p>
        </p:txBody>
      </p:sp>
      <p:graphicFrame>
        <p:nvGraphicFramePr>
          <p:cNvPr id="5" name="4 - Πίνακας"/>
          <p:cNvGraphicFramePr>
            <a:graphicFrameLocks noGrp="1"/>
          </p:cNvGraphicFramePr>
          <p:nvPr/>
        </p:nvGraphicFramePr>
        <p:xfrm>
          <a:off x="142844" y="1073490"/>
          <a:ext cx="7957548" cy="5595869"/>
        </p:xfrm>
        <a:graphic>
          <a:graphicData uri="http://schemas.openxmlformats.org/drawingml/2006/table">
            <a:tbl>
              <a:tblPr firstRow="1" bandRow="1">
                <a:tableStyleId>{7DF18680-E054-41AD-8BC1-D1AEF772440D}</a:tableStyleId>
              </a:tblPr>
              <a:tblGrid>
                <a:gridCol w="970433"/>
                <a:gridCol w="1293910"/>
                <a:gridCol w="1293910"/>
                <a:gridCol w="1358606"/>
                <a:gridCol w="1035128"/>
                <a:gridCol w="841042"/>
                <a:gridCol w="1164519"/>
              </a:tblGrid>
              <a:tr h="1507916">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1800" dirty="0" smtClean="0">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defRPr/>
                      </a:pPr>
                      <a:r>
                        <a:rPr lang="en-US" sz="1800" dirty="0" smtClean="0">
                          <a:latin typeface="Comic Sans MS" panose="030F0702030302020204" pitchFamily="66" charset="0"/>
                        </a:rPr>
                        <a:t>Percentile</a:t>
                      </a:r>
                      <a:r>
                        <a:rPr lang="en-US" sz="1800" baseline="0" dirty="0" smtClean="0">
                          <a:latin typeface="Comic Sans MS" panose="030F0702030302020204" pitchFamily="66" charset="0"/>
                        </a:rPr>
                        <a:t> rank</a:t>
                      </a:r>
                      <a:endParaRPr lang="el-GR" sz="1800" dirty="0" smtClean="0">
                        <a:latin typeface="Comic Sans MS" panose="030F0702030302020204" pitchFamily="66" charset="0"/>
                      </a:endParaRPr>
                    </a:p>
                    <a:p>
                      <a:pPr algn="l"/>
                      <a:endParaRPr lang="el-GR" sz="1800" dirty="0">
                        <a:latin typeface="Comic Sans MS" panose="030F0702030302020204" pitchFamily="66" charset="0"/>
                      </a:endParaRPr>
                    </a:p>
                  </a:txBody>
                  <a:tcPr/>
                </a:tc>
                <a:tc>
                  <a:txBody>
                    <a:bodyPr/>
                    <a:lstStyle/>
                    <a:p>
                      <a:pPr algn="ctr"/>
                      <a:endParaRPr lang="en-US" sz="1800" dirty="0" smtClean="0">
                        <a:latin typeface="Comic Sans MS" panose="030F0702030302020204" pitchFamily="66" charset="0"/>
                      </a:endParaRPr>
                    </a:p>
                    <a:p>
                      <a:pPr algn="ctr"/>
                      <a:endParaRPr lang="en-US" sz="1800" dirty="0" smtClean="0">
                        <a:latin typeface="Comic Sans MS" panose="030F0702030302020204" pitchFamily="66" charset="0"/>
                      </a:endParaRPr>
                    </a:p>
                    <a:p>
                      <a:pPr algn="ctr"/>
                      <a:endParaRPr lang="en-US" sz="1800" dirty="0" smtClean="0">
                        <a:latin typeface="Comic Sans MS" panose="030F0702030302020204" pitchFamily="66" charset="0"/>
                      </a:endParaRPr>
                    </a:p>
                    <a:p>
                      <a:pPr algn="ctr"/>
                      <a:r>
                        <a:rPr lang="en-US" sz="1800" dirty="0" smtClean="0">
                          <a:latin typeface="Comic Sans MS" panose="030F0702030302020204" pitchFamily="66" charset="0"/>
                        </a:rPr>
                        <a:t>Stationary</a:t>
                      </a:r>
                      <a:endParaRPr lang="el-GR" sz="1800" dirty="0">
                        <a:latin typeface="Comic Sans MS" panose="030F0702030302020204" pitchFamily="66" charset="0"/>
                      </a:endParaRPr>
                    </a:p>
                  </a:txBody>
                  <a:tcPr/>
                </a:tc>
                <a:tc>
                  <a:txBody>
                    <a:bodyPr/>
                    <a:lstStyle/>
                    <a:p>
                      <a:pPr algn="ctr"/>
                      <a:r>
                        <a:rPr lang="en-US" sz="1800" dirty="0" smtClean="0">
                          <a:latin typeface="Comic Sans MS" panose="030F0702030302020204" pitchFamily="66" charset="0"/>
                        </a:rPr>
                        <a:t>Locomotion</a:t>
                      </a:r>
                      <a:endParaRPr lang="el-GR" sz="1800" dirty="0">
                        <a:latin typeface="Comic Sans MS" panose="030F0702030302020204" pitchFamily="66" charset="0"/>
                      </a:endParaRPr>
                    </a:p>
                  </a:txBody>
                  <a:tcPr/>
                </a:tc>
                <a:tc>
                  <a:txBody>
                    <a:bodyPr/>
                    <a:lstStyle/>
                    <a:p>
                      <a:pPr algn="ctr"/>
                      <a:r>
                        <a:rPr lang="en-US" sz="1800" dirty="0" smtClean="0">
                          <a:solidFill>
                            <a:schemeClr val="bg1"/>
                          </a:solidFill>
                        </a:rPr>
                        <a:t>Object</a:t>
                      </a:r>
                      <a:endParaRPr lang="en-US" sz="1800" dirty="0" smtClean="0">
                        <a:solidFill>
                          <a:schemeClr val="bg1"/>
                        </a:solidFill>
                      </a:endParaRPr>
                    </a:p>
                    <a:p>
                      <a:pPr algn="ctr"/>
                      <a:r>
                        <a:rPr lang="en-US" sz="1800" dirty="0" smtClean="0">
                          <a:solidFill>
                            <a:schemeClr val="bg1"/>
                          </a:solidFill>
                        </a:rPr>
                        <a:t>Manipulation</a:t>
                      </a:r>
                      <a:endParaRPr lang="el-GR" sz="1800" dirty="0">
                        <a:solidFill>
                          <a:schemeClr val="bg1"/>
                        </a:solidFill>
                      </a:endParaRPr>
                    </a:p>
                  </a:txBody>
                  <a:tcPr/>
                </a:tc>
                <a:tc>
                  <a:txBody>
                    <a:bodyPr/>
                    <a:lstStyle/>
                    <a:p>
                      <a:pPr algn="ctr"/>
                      <a:endParaRPr lang="en-US" sz="1800" dirty="0" smtClean="0">
                        <a:latin typeface="Comic Sans MS" panose="030F0702030302020204" pitchFamily="66" charset="0"/>
                      </a:endParaRPr>
                    </a:p>
                    <a:p>
                      <a:pPr algn="ctr"/>
                      <a:endParaRPr lang="en-US" sz="1800" dirty="0" smtClean="0">
                        <a:latin typeface="Comic Sans MS" panose="030F0702030302020204" pitchFamily="66" charset="0"/>
                      </a:endParaRPr>
                    </a:p>
                    <a:p>
                      <a:pPr algn="ctr"/>
                      <a:endParaRPr lang="en-US" sz="1800" dirty="0" smtClean="0">
                        <a:latin typeface="Comic Sans MS" panose="030F0702030302020204" pitchFamily="66" charset="0"/>
                      </a:endParaRPr>
                    </a:p>
                    <a:p>
                      <a:pPr algn="ctr"/>
                      <a:r>
                        <a:rPr lang="en-US" sz="1800" dirty="0" smtClean="0">
                          <a:latin typeface="Comic Sans MS" panose="030F0702030302020204" pitchFamily="66" charset="0"/>
                        </a:rPr>
                        <a:t>Grasping</a:t>
                      </a:r>
                      <a:endParaRPr lang="el-GR" sz="1800" dirty="0">
                        <a:latin typeface="Comic Sans MS" panose="030F0702030302020204" pitchFamily="66" charset="0"/>
                      </a:endParaRPr>
                    </a:p>
                  </a:txBody>
                  <a:tcPr/>
                </a:tc>
                <a:tc>
                  <a:txBody>
                    <a:bodyPr/>
                    <a:lstStyle/>
                    <a:p>
                      <a:pPr algn="ctr"/>
                      <a:r>
                        <a:rPr lang="en-US" sz="1800" dirty="0" smtClean="0">
                          <a:latin typeface="Comic Sans MS" panose="030F0702030302020204" pitchFamily="66" charset="0"/>
                        </a:rPr>
                        <a:t>Visual motor</a:t>
                      </a:r>
                      <a:endParaRPr lang="el-GR" sz="1800" dirty="0">
                        <a:latin typeface="Comic Sans MS" panose="030F0702030302020204"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dirty="0" smtClean="0">
                          <a:latin typeface="Comic Sans MS" panose="030F0702030302020204" pitchFamily="66" charset="0"/>
                        </a:rPr>
                        <a:t>Standard Scores</a:t>
                      </a:r>
                      <a:endParaRPr lang="el-GR" sz="1800" dirty="0" smtClean="0">
                        <a:latin typeface="Comic Sans MS" panose="030F0702030302020204" pitchFamily="66" charset="0"/>
                      </a:endParaRPr>
                    </a:p>
                    <a:p>
                      <a:pPr algn="ctr"/>
                      <a:endParaRPr lang="el-GR" sz="1800" dirty="0">
                        <a:latin typeface="Comic Sans MS" panose="030F0702030302020204" pitchFamily="66" charset="0"/>
                      </a:endParaRPr>
                    </a:p>
                  </a:txBody>
                  <a:tcPr/>
                </a:tc>
              </a:tr>
              <a:tr h="499148">
                <a:tc>
                  <a:txBody>
                    <a:bodyPr/>
                    <a:lstStyle/>
                    <a:p>
                      <a:r>
                        <a:rPr lang="en-US" dirty="0" smtClean="0"/>
                        <a:t>1</a:t>
                      </a:r>
                      <a:endParaRPr lang="el-GR" dirty="0"/>
                    </a:p>
                  </a:txBody>
                  <a:tcPr/>
                </a:tc>
                <a:tc>
                  <a:txBody>
                    <a:bodyPr/>
                    <a:lstStyle/>
                    <a:p>
                      <a:r>
                        <a:rPr lang="en-US" dirty="0" smtClean="0"/>
                        <a:t>33</a:t>
                      </a:r>
                      <a:endParaRPr lang="el-GR" dirty="0"/>
                    </a:p>
                  </a:txBody>
                  <a:tcPr/>
                </a:tc>
                <a:tc>
                  <a:txBody>
                    <a:bodyPr/>
                    <a:lstStyle/>
                    <a:p>
                      <a:r>
                        <a:rPr lang="en-US" dirty="0" smtClean="0"/>
                        <a:t>65</a:t>
                      </a:r>
                      <a:endParaRPr lang="el-GR" dirty="0"/>
                    </a:p>
                  </a:txBody>
                  <a:tcPr/>
                </a:tc>
                <a:tc>
                  <a:txBody>
                    <a:bodyPr/>
                    <a:lstStyle/>
                    <a:p>
                      <a:r>
                        <a:rPr lang="en-US" dirty="0" smtClean="0"/>
                        <a:t>11</a:t>
                      </a:r>
                      <a:endParaRPr lang="el-GR" dirty="0"/>
                    </a:p>
                  </a:txBody>
                  <a:tcPr/>
                </a:tc>
                <a:tc>
                  <a:txBody>
                    <a:bodyPr/>
                    <a:lstStyle/>
                    <a:p>
                      <a:r>
                        <a:rPr lang="en-US" dirty="0" smtClean="0"/>
                        <a:t>38</a:t>
                      </a:r>
                      <a:endParaRPr lang="el-GR" dirty="0"/>
                    </a:p>
                  </a:txBody>
                  <a:tcPr/>
                </a:tc>
                <a:tc>
                  <a:txBody>
                    <a:bodyPr/>
                    <a:lstStyle/>
                    <a:p>
                      <a:r>
                        <a:rPr lang="en-US" dirty="0" smtClean="0"/>
                        <a:t>66</a:t>
                      </a:r>
                      <a:endParaRPr lang="el-GR" dirty="0"/>
                    </a:p>
                  </a:txBody>
                  <a:tcPr/>
                </a:tc>
                <a:tc>
                  <a:txBody>
                    <a:bodyPr/>
                    <a:lstStyle/>
                    <a:p>
                      <a:r>
                        <a:rPr lang="en-US" dirty="0" smtClean="0"/>
                        <a:t>1</a:t>
                      </a:r>
                      <a:endParaRPr lang="el-GR" dirty="0"/>
                    </a:p>
                  </a:txBody>
                  <a:tcPr/>
                </a:tc>
              </a:tr>
              <a:tr h="499148">
                <a:tc>
                  <a:txBody>
                    <a:bodyPr/>
                    <a:lstStyle/>
                    <a:p>
                      <a:r>
                        <a:rPr lang="en-US" dirty="0" smtClean="0"/>
                        <a:t>1</a:t>
                      </a:r>
                      <a:endParaRPr lang="el-GR" dirty="0"/>
                    </a:p>
                  </a:txBody>
                  <a:tcPr/>
                </a:tc>
                <a:tc>
                  <a:txBody>
                    <a:bodyPr/>
                    <a:lstStyle/>
                    <a:p>
                      <a:r>
                        <a:rPr lang="en-US" dirty="0" smtClean="0"/>
                        <a:t>33-35</a:t>
                      </a:r>
                      <a:endParaRPr lang="el-GR" dirty="0"/>
                    </a:p>
                  </a:txBody>
                  <a:tcPr/>
                </a:tc>
                <a:tc>
                  <a:txBody>
                    <a:bodyPr/>
                    <a:lstStyle/>
                    <a:p>
                      <a:r>
                        <a:rPr lang="en-US" dirty="0" smtClean="0"/>
                        <a:t>65-81</a:t>
                      </a:r>
                      <a:endParaRPr lang="el-GR" dirty="0"/>
                    </a:p>
                  </a:txBody>
                  <a:tcPr/>
                </a:tc>
                <a:tc>
                  <a:txBody>
                    <a:bodyPr/>
                    <a:lstStyle/>
                    <a:p>
                      <a:r>
                        <a:rPr lang="en-US" dirty="0" smtClean="0"/>
                        <a:t>11-13</a:t>
                      </a:r>
                      <a:endParaRPr lang="el-GR" dirty="0"/>
                    </a:p>
                  </a:txBody>
                  <a:tcPr/>
                </a:tc>
                <a:tc>
                  <a:txBody>
                    <a:bodyPr/>
                    <a:lstStyle/>
                    <a:p>
                      <a:r>
                        <a:rPr lang="en-US" dirty="0" smtClean="0"/>
                        <a:t>38-41</a:t>
                      </a:r>
                      <a:endParaRPr lang="el-GR" dirty="0"/>
                    </a:p>
                  </a:txBody>
                  <a:tcPr/>
                </a:tc>
                <a:tc>
                  <a:txBody>
                    <a:bodyPr/>
                    <a:lstStyle/>
                    <a:p>
                      <a:r>
                        <a:rPr lang="en-US" dirty="0" smtClean="0"/>
                        <a:t>66-79</a:t>
                      </a:r>
                      <a:endParaRPr lang="el-GR" dirty="0"/>
                    </a:p>
                  </a:txBody>
                  <a:tcPr/>
                </a:tc>
                <a:tc>
                  <a:txBody>
                    <a:bodyPr/>
                    <a:lstStyle/>
                    <a:p>
                      <a:r>
                        <a:rPr lang="en-US" dirty="0" smtClean="0"/>
                        <a:t>2</a:t>
                      </a:r>
                      <a:endParaRPr lang="el-GR" dirty="0"/>
                    </a:p>
                  </a:txBody>
                  <a:tcPr/>
                </a:tc>
              </a:tr>
              <a:tr h="499148">
                <a:tc>
                  <a:txBody>
                    <a:bodyPr/>
                    <a:lstStyle/>
                    <a:p>
                      <a:r>
                        <a:rPr lang="en-US" dirty="0" smtClean="0"/>
                        <a:t>1</a:t>
                      </a:r>
                      <a:endParaRPr lang="el-GR" dirty="0"/>
                    </a:p>
                  </a:txBody>
                  <a:tcPr/>
                </a:tc>
                <a:tc>
                  <a:txBody>
                    <a:bodyPr/>
                    <a:lstStyle/>
                    <a:p>
                      <a:r>
                        <a:rPr lang="en-US" dirty="0" smtClean="0"/>
                        <a:t>36-38</a:t>
                      </a:r>
                      <a:endParaRPr lang="el-GR" dirty="0"/>
                    </a:p>
                  </a:txBody>
                  <a:tcPr/>
                </a:tc>
                <a:tc>
                  <a:txBody>
                    <a:bodyPr/>
                    <a:lstStyle/>
                    <a:p>
                      <a:r>
                        <a:rPr lang="en-US" dirty="0" smtClean="0"/>
                        <a:t>82-105</a:t>
                      </a:r>
                      <a:endParaRPr lang="el-GR" dirty="0"/>
                    </a:p>
                  </a:txBody>
                  <a:tcPr/>
                </a:tc>
                <a:tc>
                  <a:txBody>
                    <a:bodyPr/>
                    <a:lstStyle/>
                    <a:p>
                      <a:r>
                        <a:rPr lang="en-US" dirty="0" smtClean="0"/>
                        <a:t>14-16</a:t>
                      </a:r>
                      <a:endParaRPr lang="el-GR" dirty="0"/>
                    </a:p>
                  </a:txBody>
                  <a:tcPr/>
                </a:tc>
                <a:tc>
                  <a:txBody>
                    <a:bodyPr/>
                    <a:lstStyle/>
                    <a:p>
                      <a:r>
                        <a:rPr lang="en-US" dirty="0" smtClean="0"/>
                        <a:t>42-44</a:t>
                      </a:r>
                      <a:endParaRPr lang="el-GR" dirty="0"/>
                    </a:p>
                  </a:txBody>
                  <a:tcPr/>
                </a:tc>
                <a:tc>
                  <a:txBody>
                    <a:bodyPr/>
                    <a:lstStyle/>
                    <a:p>
                      <a:r>
                        <a:rPr lang="en-US" dirty="0" smtClean="0"/>
                        <a:t>80-94</a:t>
                      </a:r>
                      <a:endParaRPr lang="el-GR" dirty="0"/>
                    </a:p>
                  </a:txBody>
                  <a:tcPr/>
                </a:tc>
                <a:tc>
                  <a:txBody>
                    <a:bodyPr/>
                    <a:lstStyle/>
                    <a:p>
                      <a:r>
                        <a:rPr lang="en-US" dirty="0" smtClean="0"/>
                        <a:t>3</a:t>
                      </a:r>
                      <a:endParaRPr lang="el-GR" dirty="0"/>
                    </a:p>
                  </a:txBody>
                  <a:tcPr/>
                </a:tc>
              </a:tr>
              <a:tr h="499148">
                <a:tc>
                  <a:txBody>
                    <a:bodyPr/>
                    <a:lstStyle/>
                    <a:p>
                      <a:r>
                        <a:rPr lang="en-US" dirty="0" smtClean="0"/>
                        <a:t>2</a:t>
                      </a:r>
                      <a:endParaRPr lang="el-GR" dirty="0"/>
                    </a:p>
                  </a:txBody>
                  <a:tcPr/>
                </a:tc>
                <a:tc>
                  <a:txBody>
                    <a:bodyPr/>
                    <a:lstStyle/>
                    <a:p>
                      <a:r>
                        <a:rPr lang="en-US" dirty="0" smtClean="0"/>
                        <a:t>39-41</a:t>
                      </a:r>
                      <a:endParaRPr lang="el-GR" dirty="0"/>
                    </a:p>
                  </a:txBody>
                  <a:tcPr/>
                </a:tc>
                <a:tc>
                  <a:txBody>
                    <a:bodyPr/>
                    <a:lstStyle/>
                    <a:p>
                      <a:r>
                        <a:rPr lang="en-US" dirty="0" smtClean="0"/>
                        <a:t>106-125</a:t>
                      </a:r>
                      <a:endParaRPr lang="el-GR" dirty="0"/>
                    </a:p>
                  </a:txBody>
                  <a:tcPr/>
                </a:tc>
                <a:tc>
                  <a:txBody>
                    <a:bodyPr/>
                    <a:lstStyle/>
                    <a:p>
                      <a:r>
                        <a:rPr lang="en-US" dirty="0" smtClean="0"/>
                        <a:t>17-19</a:t>
                      </a:r>
                      <a:endParaRPr lang="el-GR" dirty="0"/>
                    </a:p>
                  </a:txBody>
                  <a:tcPr/>
                </a:tc>
                <a:tc>
                  <a:txBody>
                    <a:bodyPr/>
                    <a:lstStyle/>
                    <a:p>
                      <a:r>
                        <a:rPr lang="en-US" dirty="0" smtClean="0"/>
                        <a:t>45</a:t>
                      </a:r>
                      <a:endParaRPr lang="el-GR" dirty="0"/>
                    </a:p>
                  </a:txBody>
                  <a:tcPr/>
                </a:tc>
                <a:tc>
                  <a:txBody>
                    <a:bodyPr/>
                    <a:lstStyle/>
                    <a:p>
                      <a:r>
                        <a:rPr lang="en-US" dirty="0" smtClean="0"/>
                        <a:t>95-110</a:t>
                      </a:r>
                      <a:endParaRPr lang="el-GR" dirty="0"/>
                    </a:p>
                  </a:txBody>
                  <a:tcPr/>
                </a:tc>
                <a:tc>
                  <a:txBody>
                    <a:bodyPr/>
                    <a:lstStyle/>
                    <a:p>
                      <a:r>
                        <a:rPr lang="en-US" dirty="0" smtClean="0"/>
                        <a:t>4</a:t>
                      </a:r>
                      <a:endParaRPr lang="el-GR" dirty="0"/>
                    </a:p>
                  </a:txBody>
                  <a:tcPr/>
                </a:tc>
              </a:tr>
              <a:tr h="650143">
                <a:tc>
                  <a:txBody>
                    <a:bodyPr/>
                    <a:lstStyle/>
                    <a:p>
                      <a:r>
                        <a:rPr lang="en-US" dirty="0" smtClean="0"/>
                        <a:t>5</a:t>
                      </a:r>
                      <a:endParaRPr lang="el-GR" dirty="0"/>
                    </a:p>
                  </a:txBody>
                  <a:tcPr/>
                </a:tc>
                <a:tc>
                  <a:txBody>
                    <a:bodyPr/>
                    <a:lstStyle/>
                    <a:p>
                      <a:r>
                        <a:rPr lang="en-US" dirty="0" smtClean="0"/>
                        <a:t>42-44</a:t>
                      </a:r>
                      <a:endParaRPr lang="el-GR" dirty="0"/>
                    </a:p>
                  </a:txBody>
                  <a:tcPr/>
                </a:tc>
                <a:tc>
                  <a:txBody>
                    <a:bodyPr/>
                    <a:lstStyle/>
                    <a:p>
                      <a:r>
                        <a:rPr lang="en-US" dirty="0" smtClean="0"/>
                        <a:t>126-141</a:t>
                      </a:r>
                      <a:endParaRPr lang="el-GR" dirty="0"/>
                    </a:p>
                  </a:txBody>
                  <a:tcPr/>
                </a:tc>
                <a:tc>
                  <a:txBody>
                    <a:bodyPr/>
                    <a:lstStyle/>
                    <a:p>
                      <a:r>
                        <a:rPr lang="en-US" dirty="0" smtClean="0">
                          <a:solidFill>
                            <a:schemeClr val="tx1"/>
                          </a:solidFill>
                        </a:rPr>
                        <a:t>20-28</a:t>
                      </a:r>
                      <a:endParaRPr lang="el-GR" dirty="0">
                        <a:solidFill>
                          <a:schemeClr val="tx1"/>
                        </a:solidFill>
                      </a:endParaRPr>
                    </a:p>
                  </a:txBody>
                  <a:tcPr/>
                </a:tc>
                <a:tc>
                  <a:txBody>
                    <a:bodyPr/>
                    <a:lstStyle/>
                    <a:p>
                      <a:r>
                        <a:rPr lang="en-US" dirty="0" smtClean="0"/>
                        <a:t>46</a:t>
                      </a:r>
                      <a:endParaRPr lang="el-GR" dirty="0"/>
                    </a:p>
                  </a:txBody>
                  <a:tcPr/>
                </a:tc>
                <a:tc>
                  <a:txBody>
                    <a:bodyPr/>
                    <a:lstStyle/>
                    <a:p>
                      <a:r>
                        <a:rPr lang="en-US" dirty="0" smtClean="0"/>
                        <a:t>111-120</a:t>
                      </a:r>
                      <a:endParaRPr lang="el-GR" dirty="0"/>
                    </a:p>
                  </a:txBody>
                  <a:tcPr/>
                </a:tc>
                <a:tc>
                  <a:txBody>
                    <a:bodyPr/>
                    <a:lstStyle/>
                    <a:p>
                      <a:r>
                        <a:rPr lang="en-US" dirty="0" smtClean="0"/>
                        <a:t>5</a:t>
                      </a:r>
                      <a:endParaRPr lang="el-GR" dirty="0"/>
                    </a:p>
                  </a:txBody>
                  <a:tcPr/>
                </a:tc>
              </a:tr>
              <a:tr h="650143">
                <a:tc>
                  <a:txBody>
                    <a:bodyPr/>
                    <a:lstStyle/>
                    <a:p>
                      <a:r>
                        <a:rPr lang="en-US" dirty="0" smtClean="0"/>
                        <a:t>9</a:t>
                      </a:r>
                      <a:endParaRPr lang="el-GR" dirty="0"/>
                    </a:p>
                  </a:txBody>
                  <a:tcPr/>
                </a:tc>
                <a:tc>
                  <a:txBody>
                    <a:bodyPr/>
                    <a:lstStyle/>
                    <a:p>
                      <a:r>
                        <a:rPr lang="en-US" dirty="0" smtClean="0"/>
                        <a:t>45-47</a:t>
                      </a:r>
                      <a:endParaRPr lang="el-GR" dirty="0"/>
                    </a:p>
                  </a:txBody>
                  <a:tcPr/>
                </a:tc>
                <a:tc>
                  <a:txBody>
                    <a:bodyPr/>
                    <a:lstStyle/>
                    <a:p>
                      <a:r>
                        <a:rPr lang="en-US" dirty="0" smtClean="0"/>
                        <a:t>142-155</a:t>
                      </a:r>
                      <a:endParaRPr lang="el-GR" dirty="0"/>
                    </a:p>
                  </a:txBody>
                  <a:tcPr/>
                </a:tc>
                <a:tc>
                  <a:txBody>
                    <a:bodyPr/>
                    <a:lstStyle/>
                    <a:p>
                      <a:r>
                        <a:rPr lang="en-US" dirty="0" smtClean="0"/>
                        <a:t>29-35</a:t>
                      </a:r>
                      <a:endParaRPr lang="el-GR" dirty="0"/>
                    </a:p>
                  </a:txBody>
                  <a:tcPr/>
                </a:tc>
                <a:tc>
                  <a:txBody>
                    <a:bodyPr/>
                    <a:lstStyle/>
                    <a:p>
                      <a:r>
                        <a:rPr lang="en-US" dirty="0" smtClean="0"/>
                        <a:t>47</a:t>
                      </a:r>
                      <a:endParaRPr lang="el-GR" dirty="0"/>
                    </a:p>
                  </a:txBody>
                  <a:tcPr/>
                </a:tc>
                <a:tc>
                  <a:txBody>
                    <a:bodyPr/>
                    <a:lstStyle/>
                    <a:p>
                      <a:r>
                        <a:rPr lang="en-US" dirty="0" smtClean="0"/>
                        <a:t>121-126</a:t>
                      </a:r>
                      <a:endParaRPr lang="el-GR" dirty="0"/>
                    </a:p>
                  </a:txBody>
                  <a:tcPr/>
                </a:tc>
                <a:tc>
                  <a:txBody>
                    <a:bodyPr/>
                    <a:lstStyle/>
                    <a:p>
                      <a:r>
                        <a:rPr lang="en-US" dirty="0" smtClean="0"/>
                        <a:t>6</a:t>
                      </a:r>
                      <a:endParaRPr lang="el-GR" dirty="0"/>
                    </a:p>
                  </a:txBody>
                  <a:tcPr/>
                </a:tc>
              </a:tr>
              <a:tr h="650143">
                <a:tc>
                  <a:txBody>
                    <a:bodyPr/>
                    <a:lstStyle/>
                    <a:p>
                      <a:r>
                        <a:rPr lang="en-US" b="1" dirty="0" smtClean="0">
                          <a:solidFill>
                            <a:schemeClr val="accent5">
                              <a:lumMod val="50000"/>
                            </a:schemeClr>
                          </a:solidFill>
                        </a:rPr>
                        <a:t>16</a:t>
                      </a:r>
                      <a:endParaRPr lang="el-GR" b="1" dirty="0">
                        <a:solidFill>
                          <a:schemeClr val="accent5">
                            <a:lumMod val="50000"/>
                          </a:schemeClr>
                        </a:solidFill>
                      </a:endParaRPr>
                    </a:p>
                  </a:txBody>
                  <a:tcPr/>
                </a:tc>
                <a:tc>
                  <a:txBody>
                    <a:bodyPr/>
                    <a:lstStyle/>
                    <a:p>
                      <a:r>
                        <a:rPr lang="en-US" dirty="0" smtClean="0"/>
                        <a:t>48-50</a:t>
                      </a:r>
                      <a:endParaRPr lang="el-GR" dirty="0"/>
                    </a:p>
                  </a:txBody>
                  <a:tcPr/>
                </a:tc>
                <a:tc>
                  <a:txBody>
                    <a:bodyPr/>
                    <a:lstStyle/>
                    <a:p>
                      <a:r>
                        <a:rPr lang="en-US" dirty="0" smtClean="0">
                          <a:solidFill>
                            <a:schemeClr val="accent5">
                              <a:lumMod val="50000"/>
                            </a:schemeClr>
                          </a:solidFill>
                        </a:rPr>
                        <a:t>156-161</a:t>
                      </a:r>
                      <a:endParaRPr lang="el-GR" dirty="0">
                        <a:solidFill>
                          <a:schemeClr val="accent5">
                            <a:lumMod val="50000"/>
                          </a:schemeClr>
                        </a:solidFill>
                      </a:endParaRPr>
                    </a:p>
                  </a:txBody>
                  <a:tcPr/>
                </a:tc>
                <a:tc>
                  <a:txBody>
                    <a:bodyPr/>
                    <a:lstStyle/>
                    <a:p>
                      <a:r>
                        <a:rPr lang="en-US" dirty="0" smtClean="0"/>
                        <a:t>36-39</a:t>
                      </a:r>
                      <a:endParaRPr lang="el-GR" dirty="0"/>
                    </a:p>
                  </a:txBody>
                  <a:tcPr/>
                </a:tc>
                <a:tc>
                  <a:txBody>
                    <a:bodyPr/>
                    <a:lstStyle/>
                    <a:p>
                      <a:r>
                        <a:rPr lang="en-US" dirty="0" smtClean="0"/>
                        <a:t>48</a:t>
                      </a:r>
                      <a:endParaRPr lang="el-GR" dirty="0"/>
                    </a:p>
                  </a:txBody>
                  <a:tcPr/>
                </a:tc>
                <a:tc>
                  <a:txBody>
                    <a:bodyPr/>
                    <a:lstStyle/>
                    <a:p>
                      <a:r>
                        <a:rPr lang="en-US" dirty="0" smtClean="0"/>
                        <a:t>127-130</a:t>
                      </a:r>
                      <a:endParaRPr lang="el-GR" dirty="0"/>
                    </a:p>
                  </a:txBody>
                  <a:tcPr/>
                </a:tc>
                <a:tc>
                  <a:txBody>
                    <a:bodyPr/>
                    <a:lstStyle/>
                    <a:p>
                      <a:r>
                        <a:rPr lang="en-US" dirty="0" smtClean="0"/>
                        <a:t>7</a:t>
                      </a:r>
                      <a:endParaRPr lang="el-GR" dirty="0"/>
                    </a:p>
                  </a:txBody>
                  <a:tcPr/>
                </a:tc>
              </a:tr>
            </a:tbl>
          </a:graphicData>
        </a:graphic>
      </p:graphicFrame>
      <p:cxnSp>
        <p:nvCxnSpPr>
          <p:cNvPr id="8" name="7 - Ευθύγραμμο βέλος σύνδεσης"/>
          <p:cNvCxnSpPr/>
          <p:nvPr/>
        </p:nvCxnSpPr>
        <p:spPr>
          <a:xfrm rot="10800000">
            <a:off x="571472" y="6215082"/>
            <a:ext cx="221457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6"/>
          <p:cNvSpPr>
            <a:spLocks noGrp="1"/>
          </p:cNvSpPr>
          <p:nvPr>
            <p:ph type="title"/>
          </p:nvPr>
        </p:nvSpPr>
        <p:spPr>
          <a:xfrm>
            <a:off x="323528" y="620688"/>
            <a:ext cx="7239000" cy="1143000"/>
          </a:xfrm>
        </p:spPr>
        <p:txBody>
          <a:bodyPr>
            <a:noAutofit/>
          </a:bodyPr>
          <a:lstStyle/>
          <a:p>
            <a:pPr algn="ctr" eaLnBrk="1" fontAlgn="auto" hangingPunct="1">
              <a:spcAft>
                <a:spcPts val="0"/>
              </a:spcAft>
              <a:defRPr/>
            </a:pPr>
            <a:r>
              <a:rPr lang="el-GR" sz="3600" b="1" dirty="0" smtClean="0">
                <a:solidFill>
                  <a:schemeClr val="accent5">
                    <a:lumMod val="50000"/>
                  </a:schemeClr>
                </a:solidFill>
                <a:latin typeface="Arial" panose="020B0604020202020204" pitchFamily="34" charset="0"/>
                <a:cs typeface="Arial" panose="020B0604020202020204" pitchFamily="34" charset="0"/>
              </a:rPr>
              <a:t>ΑΝΑΣΚΟΠΗΣΗ ΤΗΣ ΒΙΒΛΙΟΓΡΑΦΙΑΣ</a:t>
            </a:r>
            <a:endParaRPr lang="el-GR" sz="3600" b="1" dirty="0" smtClean="0">
              <a:solidFill>
                <a:schemeClr val="accent5">
                  <a:lumMod val="50000"/>
                </a:schemeClr>
              </a:solidFill>
              <a:latin typeface="Arial" panose="020B0604020202020204" pitchFamily="34" charset="0"/>
              <a:cs typeface="Arial" panose="020B0604020202020204" pitchFamily="34" charset="0"/>
            </a:endParaRPr>
          </a:p>
        </p:txBody>
      </p:sp>
      <p:pic>
        <p:nvPicPr>
          <p:cNvPr id="23555" name="Picture 4" descr="0511-1009-1319-0462_black_and_white_cartoon_of_a_stressed_out_guy_with_the_word_overload_clipart_image"/>
          <p:cNvPicPr>
            <a:picLocks noGrp="1" noChangeAspect="1" noChangeArrowheads="1"/>
          </p:cNvPicPr>
          <p:nvPr>
            <p:ph idx="1"/>
          </p:nvPr>
        </p:nvPicPr>
        <p:blipFill>
          <a:blip r:embed="rId1"/>
          <a:srcRect l="-7397" r="-7397"/>
          <a:stretch>
            <a:fillRect/>
          </a:stretch>
        </p:blipFill>
        <p:spPr>
          <a:xfrm>
            <a:off x="1905000" y="2667000"/>
            <a:ext cx="4586288" cy="3124200"/>
          </a:xfrm>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1"/>
          <a:stretch>
            <a:fillRect/>
          </a:stretch>
        </p:blipFill>
        <p:spPr>
          <a:xfrm>
            <a:off x="4000496" y="357142"/>
            <a:ext cx="5143504" cy="6500858"/>
          </a:xfrm>
          <a:prstGeom prst="rect">
            <a:avLst/>
          </a:prstGeom>
        </p:spPr>
      </p:pic>
      <p:cxnSp>
        <p:nvCxnSpPr>
          <p:cNvPr id="5" name="4 - Ευθύγραμμο βέλος σύνδεσης"/>
          <p:cNvCxnSpPr/>
          <p:nvPr/>
        </p:nvCxnSpPr>
        <p:spPr>
          <a:xfrm>
            <a:off x="3857620" y="1857364"/>
            <a:ext cx="2857520"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a:xfrm>
            <a:off x="899592" y="1484784"/>
            <a:ext cx="2958028" cy="456696"/>
          </a:xfrm>
        </p:spPr>
        <p:txBody>
          <a:bodyPr>
            <a:normAutofit/>
          </a:bodyPr>
          <a:lstStyle/>
          <a:p>
            <a:pPr algn="ctr"/>
            <a:r>
              <a:rPr lang="en-US" dirty="0" smtClean="0">
                <a:solidFill>
                  <a:schemeClr val="accent5">
                    <a:lumMod val="50000"/>
                  </a:schemeClr>
                </a:solidFill>
                <a:latin typeface="Comic Sans MS" panose="030F0702030302020204" pitchFamily="66" charset="0"/>
              </a:rPr>
              <a:t>percentile</a:t>
            </a:r>
            <a:endParaRPr lang="el-GR" dirty="0">
              <a:solidFill>
                <a:schemeClr val="accent5">
                  <a:lumMod val="50000"/>
                </a:schemeClr>
              </a:solidFill>
            </a:endParaRPr>
          </a:p>
        </p:txBody>
      </p:sp>
      <p:sp>
        <p:nvSpPr>
          <p:cNvPr id="12" name="11 - Θέση κειμένου"/>
          <p:cNvSpPr>
            <a:spLocks noGrp="1"/>
          </p:cNvSpPr>
          <p:nvPr>
            <p:ph type="body" idx="2"/>
          </p:nvPr>
        </p:nvSpPr>
        <p:spPr>
          <a:xfrm>
            <a:off x="457200" y="3786191"/>
            <a:ext cx="3686172" cy="1010962"/>
          </a:xfrm>
        </p:spPr>
        <p:txBody>
          <a:bodyPr>
            <a:normAutofit/>
          </a:bodyPr>
          <a:lstStyle/>
          <a:p>
            <a:r>
              <a:rPr lang="el-GR" sz="2000" dirty="0" smtClean="0">
                <a:latin typeface="Comic Sans MS" panose="030F0702030302020204" pitchFamily="66" charset="0"/>
              </a:rPr>
              <a:t>Αυτό σημαίνει ότι η Μαρία αποδίδει </a:t>
            </a:r>
            <a:r>
              <a:rPr lang="el-GR" sz="2000" dirty="0" smtClean="0">
                <a:latin typeface="Comic Sans MS" panose="030F0702030302020204" pitchFamily="66" charset="0"/>
              </a:rPr>
              <a:t>κάτω </a:t>
            </a:r>
            <a:r>
              <a:rPr lang="el-GR" sz="2000" dirty="0" smtClean="0">
                <a:latin typeface="Comic Sans MS" panose="030F0702030302020204" pitchFamily="66" charset="0"/>
              </a:rPr>
              <a:t>του μέσου όρου .</a:t>
            </a:r>
            <a:endParaRPr lang="el-GR" sz="2000" dirty="0">
              <a:latin typeface="Comic Sans MS" panose="030F0702030302020204" pitchFamily="66" charset="0"/>
            </a:endParaRPr>
          </a:p>
        </p:txBody>
      </p:sp>
      <p:sp>
        <p:nvSpPr>
          <p:cNvPr id="11" name="10 - TextBox"/>
          <p:cNvSpPr txBox="1"/>
          <p:nvPr/>
        </p:nvSpPr>
        <p:spPr>
          <a:xfrm>
            <a:off x="6500826" y="3286124"/>
            <a:ext cx="500066" cy="369332"/>
          </a:xfrm>
          <a:prstGeom prst="rect">
            <a:avLst/>
          </a:prstGeom>
          <a:noFill/>
        </p:spPr>
        <p:txBody>
          <a:bodyPr wrap="square" rtlCol="0">
            <a:spAutoFit/>
          </a:bodyPr>
          <a:lstStyle/>
          <a:p>
            <a:r>
              <a:rPr lang="en-US" b="1" dirty="0" smtClean="0">
                <a:solidFill>
                  <a:schemeClr val="accent5">
                    <a:lumMod val="50000"/>
                  </a:schemeClr>
                </a:solidFill>
                <a:latin typeface="Comic Sans MS" panose="030F0702030302020204" pitchFamily="66" charset="0"/>
              </a:rPr>
              <a:t>16</a:t>
            </a:r>
            <a:endParaRPr lang="el-GR" b="1" dirty="0">
              <a:solidFill>
                <a:schemeClr val="accent5">
                  <a:lumMod val="50000"/>
                </a:schemeClr>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down)">
                                      <p:cBhvr>
                                        <p:cTn id="2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build="allAtOnce"/>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1"/>
          <a:stretch>
            <a:fillRect/>
          </a:stretch>
        </p:blipFill>
        <p:spPr>
          <a:xfrm>
            <a:off x="4000496" y="357142"/>
            <a:ext cx="5143504" cy="6500858"/>
          </a:xfrm>
          <a:prstGeom prst="rect">
            <a:avLst/>
          </a:prstGeom>
        </p:spPr>
      </p:pic>
      <p:cxnSp>
        <p:nvCxnSpPr>
          <p:cNvPr id="5" name="4 - Ευθύγραμμο βέλος σύνδεσης"/>
          <p:cNvCxnSpPr/>
          <p:nvPr/>
        </p:nvCxnSpPr>
        <p:spPr>
          <a:xfrm>
            <a:off x="3857620" y="1857364"/>
            <a:ext cx="2857520"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a:xfrm>
            <a:off x="1714480" y="980728"/>
            <a:ext cx="2428892" cy="1175066"/>
          </a:xfrm>
        </p:spPr>
        <p:txBody>
          <a:bodyPr>
            <a:normAutofit/>
          </a:bodyPr>
          <a:lstStyle/>
          <a:p>
            <a:pPr algn="ctr"/>
            <a:r>
              <a:rPr lang="en-US" dirty="0" smtClean="0">
                <a:solidFill>
                  <a:schemeClr val="accent5">
                    <a:lumMod val="50000"/>
                  </a:schemeClr>
                </a:solidFill>
                <a:latin typeface="Arial" panose="020B0604020202020204" pitchFamily="34" charset="0"/>
                <a:cs typeface="Arial" panose="020B0604020202020204" pitchFamily="34" charset="0"/>
              </a:rPr>
              <a:t>Standard scores</a:t>
            </a:r>
            <a:br>
              <a:rPr lang="el-GR" dirty="0" smtClean="0">
                <a:latin typeface="Comic Sans MS" panose="030F0702030302020204" pitchFamily="66" charset="0"/>
              </a:rPr>
            </a:br>
            <a:endParaRPr lang="el-GR"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16632"/>
            <a:ext cx="2614602" cy="814888"/>
          </a:xfrm>
        </p:spPr>
        <p:txBody>
          <a:bodyPr>
            <a:norm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Standard scores </a:t>
            </a:r>
            <a:endParaRPr lang="el-GR" dirty="0">
              <a:solidFill>
                <a:schemeClr val="accent5">
                  <a:lumMod val="50000"/>
                </a:schemeClr>
              </a:solidFill>
              <a:latin typeface="Arial" panose="020B0604020202020204" pitchFamily="34" charset="0"/>
              <a:cs typeface="Arial" panose="020B0604020202020204" pitchFamily="34" charset="0"/>
            </a:endParaRPr>
          </a:p>
        </p:txBody>
      </p:sp>
      <p:sp>
        <p:nvSpPr>
          <p:cNvPr id="4" name="3 - Θέση κειμένου"/>
          <p:cNvSpPr>
            <a:spLocks noGrp="1"/>
          </p:cNvSpPr>
          <p:nvPr>
            <p:ph type="body" idx="2"/>
          </p:nvPr>
        </p:nvSpPr>
        <p:spPr>
          <a:xfrm>
            <a:off x="4716016" y="0"/>
            <a:ext cx="3008313" cy="922330"/>
          </a:xfrm>
        </p:spPr>
        <p:txBody>
          <a:bodyPr>
            <a:normAutofit/>
          </a:bodyPr>
          <a:lstStyle/>
          <a:p>
            <a:r>
              <a:rPr lang="en-US" dirty="0" smtClean="0">
                <a:latin typeface="Comic Sans MS" panose="030F0702030302020204" pitchFamily="66" charset="0"/>
              </a:rPr>
              <a:t>Examiner’s Manual Appendix A</a:t>
            </a:r>
            <a:endParaRPr lang="en-US" dirty="0" smtClean="0">
              <a:latin typeface="Comic Sans MS" panose="030F0702030302020204" pitchFamily="66" charset="0"/>
            </a:endParaRPr>
          </a:p>
          <a:p>
            <a:endParaRPr lang="en-US" dirty="0" smtClean="0">
              <a:latin typeface="Comic Sans MS" panose="030F0702030302020204" pitchFamily="66" charset="0"/>
            </a:endParaRPr>
          </a:p>
          <a:p>
            <a:r>
              <a:rPr lang="el-GR" dirty="0" smtClean="0">
                <a:latin typeface="Comic Sans MS" panose="030F0702030302020204" pitchFamily="66" charset="0"/>
              </a:rPr>
              <a:t>Στη σελίδα που έχει την ηλικία</a:t>
            </a:r>
            <a:r>
              <a:rPr lang="el-GR" dirty="0" smtClean="0">
                <a:solidFill>
                  <a:schemeClr val="accent5">
                    <a:lumMod val="50000"/>
                  </a:schemeClr>
                </a:solidFill>
                <a:latin typeface="Comic Sans MS" panose="030F0702030302020204" pitchFamily="66" charset="0"/>
              </a:rPr>
              <a:t> της 60 </a:t>
            </a:r>
            <a:r>
              <a:rPr lang="en-US" dirty="0" smtClean="0">
                <a:solidFill>
                  <a:schemeClr val="accent5">
                    <a:lumMod val="50000"/>
                  </a:schemeClr>
                </a:solidFill>
                <a:latin typeface="Comic Sans MS" panose="030F0702030302020204" pitchFamily="66" charset="0"/>
              </a:rPr>
              <a:t>months</a:t>
            </a:r>
            <a:endParaRPr lang="el-GR" dirty="0">
              <a:solidFill>
                <a:schemeClr val="accent5">
                  <a:lumMod val="50000"/>
                </a:schemeClr>
              </a:solidFill>
              <a:latin typeface="Comic Sans MS" panose="030F0702030302020204" pitchFamily="66" charset="0"/>
            </a:endParaRPr>
          </a:p>
        </p:txBody>
      </p:sp>
      <p:graphicFrame>
        <p:nvGraphicFramePr>
          <p:cNvPr id="5" name="4 - Πίνακας"/>
          <p:cNvGraphicFramePr>
            <a:graphicFrameLocks noGrp="1"/>
          </p:cNvGraphicFramePr>
          <p:nvPr/>
        </p:nvGraphicFramePr>
        <p:xfrm>
          <a:off x="285719" y="1000106"/>
          <a:ext cx="8715437" cy="5584820"/>
        </p:xfrm>
        <a:graphic>
          <a:graphicData uri="http://schemas.openxmlformats.org/drawingml/2006/table">
            <a:tbl>
              <a:tblPr firstRow="1" bandRow="1">
                <a:tableStyleId>{7DF18680-E054-41AD-8BC1-D1AEF772440D}</a:tableStyleId>
              </a:tblPr>
              <a:tblGrid>
                <a:gridCol w="1143009"/>
                <a:gridCol w="1428760"/>
                <a:gridCol w="1428760"/>
                <a:gridCol w="1500198"/>
                <a:gridCol w="1143008"/>
                <a:gridCol w="928694"/>
                <a:gridCol w="1143008"/>
              </a:tblGrid>
              <a:tr h="1543819">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dirty="0" smtClean="0">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defRPr/>
                      </a:pPr>
                      <a:r>
                        <a:rPr lang="en-US" dirty="0" smtClean="0">
                          <a:latin typeface="Comic Sans MS" panose="030F0702030302020204" pitchFamily="66" charset="0"/>
                        </a:rPr>
                        <a:t>Percentile</a:t>
                      </a:r>
                      <a:r>
                        <a:rPr lang="en-US" baseline="0" dirty="0" smtClean="0">
                          <a:latin typeface="Comic Sans MS" panose="030F0702030302020204" pitchFamily="66" charset="0"/>
                        </a:rPr>
                        <a:t> rank</a:t>
                      </a:r>
                      <a:endParaRPr lang="el-GR" dirty="0" smtClean="0">
                        <a:latin typeface="Comic Sans MS" panose="030F0702030302020204" pitchFamily="66" charset="0"/>
                      </a:endParaRPr>
                    </a:p>
                    <a:p>
                      <a:pPr algn="l"/>
                      <a:endParaRPr lang="el-GR" dirty="0">
                        <a:latin typeface="Comic Sans MS" panose="030F0702030302020204" pitchFamily="66" charset="0"/>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smtClean="0">
                          <a:latin typeface="Comic Sans MS" panose="030F0702030302020204" pitchFamily="66" charset="0"/>
                        </a:rPr>
                        <a:t>Stationary</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Locomotion</a:t>
                      </a:r>
                      <a:endParaRPr lang="el-GR" dirty="0">
                        <a:latin typeface="Comic Sans MS" panose="030F0702030302020204" pitchFamily="66" charset="0"/>
                      </a:endParaRPr>
                    </a:p>
                  </a:txBody>
                  <a:tcPr/>
                </a:tc>
                <a:tc>
                  <a:txBody>
                    <a:bodyPr/>
                    <a:lstStyle/>
                    <a:p>
                      <a:pPr algn="ctr"/>
                      <a:r>
                        <a:rPr lang="en-US" dirty="0" smtClean="0">
                          <a:solidFill>
                            <a:schemeClr val="bg1"/>
                          </a:solidFill>
                        </a:rPr>
                        <a:t>Object</a:t>
                      </a:r>
                      <a:endParaRPr lang="en-US" dirty="0" smtClean="0">
                        <a:solidFill>
                          <a:schemeClr val="bg1"/>
                        </a:solidFill>
                      </a:endParaRPr>
                    </a:p>
                    <a:p>
                      <a:pPr algn="ctr"/>
                      <a:r>
                        <a:rPr lang="en-US" dirty="0" smtClean="0">
                          <a:solidFill>
                            <a:schemeClr val="bg1"/>
                          </a:solidFill>
                        </a:rPr>
                        <a:t>Manipulation</a:t>
                      </a:r>
                      <a:endParaRPr lang="el-GR" dirty="0">
                        <a:solidFill>
                          <a:schemeClr val="bg1"/>
                        </a:solidFill>
                      </a:endParaRPr>
                    </a:p>
                  </a:txBody>
                  <a:tcPr/>
                </a:tc>
                <a:tc>
                  <a:txBody>
                    <a:bodyPr/>
                    <a:lstStyle/>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endParaRPr lang="en-US" dirty="0" smtClean="0">
                        <a:latin typeface="Comic Sans MS" panose="030F0702030302020204" pitchFamily="66" charset="0"/>
                      </a:endParaRPr>
                    </a:p>
                    <a:p>
                      <a:pPr algn="ctr"/>
                      <a:r>
                        <a:rPr lang="en-US" dirty="0" smtClean="0">
                          <a:latin typeface="Comic Sans MS" panose="030F0702030302020204" pitchFamily="66" charset="0"/>
                        </a:rPr>
                        <a:t>Grasping</a:t>
                      </a:r>
                      <a:endParaRPr lang="el-GR"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Visual motor</a:t>
                      </a:r>
                      <a:endParaRPr lang="el-GR" dirty="0">
                        <a:latin typeface="Comic Sans MS" panose="030F0702030302020204"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dirty="0" smtClean="0">
                          <a:latin typeface="Comic Sans MS" panose="030F0702030302020204" pitchFamily="66" charset="0"/>
                        </a:rPr>
                        <a:t>Standard Scores</a:t>
                      </a:r>
                      <a:endParaRPr lang="el-GR" dirty="0" smtClean="0">
                        <a:latin typeface="Comic Sans MS" panose="030F0702030302020204" pitchFamily="66" charset="0"/>
                      </a:endParaRPr>
                    </a:p>
                    <a:p>
                      <a:pPr algn="ctr"/>
                      <a:endParaRPr lang="el-GR" dirty="0">
                        <a:latin typeface="Comic Sans MS" panose="030F0702030302020204" pitchFamily="66" charset="0"/>
                      </a:endParaRPr>
                    </a:p>
                  </a:txBody>
                  <a:tcPr/>
                </a:tc>
              </a:tr>
              <a:tr h="511033">
                <a:tc>
                  <a:txBody>
                    <a:bodyPr/>
                    <a:lstStyle/>
                    <a:p>
                      <a:r>
                        <a:rPr lang="en-US" dirty="0" smtClean="0"/>
                        <a:t>1</a:t>
                      </a:r>
                      <a:endParaRPr lang="el-GR" dirty="0"/>
                    </a:p>
                  </a:txBody>
                  <a:tcPr/>
                </a:tc>
                <a:tc>
                  <a:txBody>
                    <a:bodyPr/>
                    <a:lstStyle/>
                    <a:p>
                      <a:r>
                        <a:rPr lang="en-US" dirty="0" smtClean="0"/>
                        <a:t>33</a:t>
                      </a:r>
                      <a:endParaRPr lang="el-GR" dirty="0"/>
                    </a:p>
                  </a:txBody>
                  <a:tcPr/>
                </a:tc>
                <a:tc>
                  <a:txBody>
                    <a:bodyPr/>
                    <a:lstStyle/>
                    <a:p>
                      <a:r>
                        <a:rPr lang="en-US" dirty="0" smtClean="0"/>
                        <a:t>65</a:t>
                      </a:r>
                      <a:endParaRPr lang="el-GR" dirty="0"/>
                    </a:p>
                  </a:txBody>
                  <a:tcPr/>
                </a:tc>
                <a:tc>
                  <a:txBody>
                    <a:bodyPr/>
                    <a:lstStyle/>
                    <a:p>
                      <a:r>
                        <a:rPr lang="en-US" dirty="0" smtClean="0"/>
                        <a:t>11</a:t>
                      </a:r>
                      <a:endParaRPr lang="el-GR" dirty="0"/>
                    </a:p>
                  </a:txBody>
                  <a:tcPr/>
                </a:tc>
                <a:tc>
                  <a:txBody>
                    <a:bodyPr/>
                    <a:lstStyle/>
                    <a:p>
                      <a:r>
                        <a:rPr lang="en-US" dirty="0" smtClean="0"/>
                        <a:t>38</a:t>
                      </a:r>
                      <a:endParaRPr lang="el-GR" dirty="0"/>
                    </a:p>
                  </a:txBody>
                  <a:tcPr/>
                </a:tc>
                <a:tc>
                  <a:txBody>
                    <a:bodyPr/>
                    <a:lstStyle/>
                    <a:p>
                      <a:r>
                        <a:rPr lang="en-US" dirty="0" smtClean="0"/>
                        <a:t>66</a:t>
                      </a:r>
                      <a:endParaRPr lang="el-GR" dirty="0"/>
                    </a:p>
                  </a:txBody>
                  <a:tcPr/>
                </a:tc>
                <a:tc>
                  <a:txBody>
                    <a:bodyPr/>
                    <a:lstStyle/>
                    <a:p>
                      <a:r>
                        <a:rPr lang="en-US" dirty="0" smtClean="0"/>
                        <a:t>1</a:t>
                      </a:r>
                      <a:endParaRPr lang="el-GR" dirty="0"/>
                    </a:p>
                  </a:txBody>
                  <a:tcPr/>
                </a:tc>
              </a:tr>
              <a:tr h="511033">
                <a:tc>
                  <a:txBody>
                    <a:bodyPr/>
                    <a:lstStyle/>
                    <a:p>
                      <a:r>
                        <a:rPr lang="en-US" dirty="0" smtClean="0"/>
                        <a:t>1</a:t>
                      </a:r>
                      <a:endParaRPr lang="el-GR" dirty="0"/>
                    </a:p>
                  </a:txBody>
                  <a:tcPr/>
                </a:tc>
                <a:tc>
                  <a:txBody>
                    <a:bodyPr/>
                    <a:lstStyle/>
                    <a:p>
                      <a:r>
                        <a:rPr lang="en-US" dirty="0" smtClean="0"/>
                        <a:t>33-35</a:t>
                      </a:r>
                      <a:endParaRPr lang="el-GR" dirty="0"/>
                    </a:p>
                  </a:txBody>
                  <a:tcPr/>
                </a:tc>
                <a:tc>
                  <a:txBody>
                    <a:bodyPr/>
                    <a:lstStyle/>
                    <a:p>
                      <a:r>
                        <a:rPr lang="en-US" dirty="0" smtClean="0"/>
                        <a:t>65-81</a:t>
                      </a:r>
                      <a:endParaRPr lang="el-GR" dirty="0"/>
                    </a:p>
                  </a:txBody>
                  <a:tcPr/>
                </a:tc>
                <a:tc>
                  <a:txBody>
                    <a:bodyPr/>
                    <a:lstStyle/>
                    <a:p>
                      <a:r>
                        <a:rPr lang="en-US" dirty="0" smtClean="0"/>
                        <a:t>11-13</a:t>
                      </a:r>
                      <a:endParaRPr lang="el-GR" dirty="0"/>
                    </a:p>
                  </a:txBody>
                  <a:tcPr/>
                </a:tc>
                <a:tc>
                  <a:txBody>
                    <a:bodyPr/>
                    <a:lstStyle/>
                    <a:p>
                      <a:r>
                        <a:rPr lang="en-US" dirty="0" smtClean="0"/>
                        <a:t>38-41</a:t>
                      </a:r>
                      <a:endParaRPr lang="el-GR" dirty="0"/>
                    </a:p>
                  </a:txBody>
                  <a:tcPr/>
                </a:tc>
                <a:tc>
                  <a:txBody>
                    <a:bodyPr/>
                    <a:lstStyle/>
                    <a:p>
                      <a:r>
                        <a:rPr lang="en-US" dirty="0" smtClean="0"/>
                        <a:t>66-79</a:t>
                      </a:r>
                      <a:endParaRPr lang="el-GR" dirty="0"/>
                    </a:p>
                  </a:txBody>
                  <a:tcPr/>
                </a:tc>
                <a:tc>
                  <a:txBody>
                    <a:bodyPr/>
                    <a:lstStyle/>
                    <a:p>
                      <a:r>
                        <a:rPr lang="en-US" dirty="0" smtClean="0"/>
                        <a:t>2</a:t>
                      </a:r>
                      <a:endParaRPr lang="el-GR" dirty="0"/>
                    </a:p>
                  </a:txBody>
                  <a:tcPr/>
                </a:tc>
              </a:tr>
              <a:tr h="511033">
                <a:tc>
                  <a:txBody>
                    <a:bodyPr/>
                    <a:lstStyle/>
                    <a:p>
                      <a:r>
                        <a:rPr lang="en-US" dirty="0" smtClean="0"/>
                        <a:t>1</a:t>
                      </a:r>
                      <a:endParaRPr lang="el-GR" dirty="0"/>
                    </a:p>
                  </a:txBody>
                  <a:tcPr/>
                </a:tc>
                <a:tc>
                  <a:txBody>
                    <a:bodyPr/>
                    <a:lstStyle/>
                    <a:p>
                      <a:r>
                        <a:rPr lang="en-US" dirty="0" smtClean="0"/>
                        <a:t>36-38</a:t>
                      </a:r>
                      <a:endParaRPr lang="el-GR" dirty="0"/>
                    </a:p>
                  </a:txBody>
                  <a:tcPr/>
                </a:tc>
                <a:tc>
                  <a:txBody>
                    <a:bodyPr/>
                    <a:lstStyle/>
                    <a:p>
                      <a:r>
                        <a:rPr lang="en-US" dirty="0" smtClean="0"/>
                        <a:t>82-105</a:t>
                      </a:r>
                      <a:endParaRPr lang="el-GR" dirty="0"/>
                    </a:p>
                  </a:txBody>
                  <a:tcPr/>
                </a:tc>
                <a:tc>
                  <a:txBody>
                    <a:bodyPr/>
                    <a:lstStyle/>
                    <a:p>
                      <a:r>
                        <a:rPr lang="en-US" dirty="0" smtClean="0"/>
                        <a:t>14-16</a:t>
                      </a:r>
                      <a:endParaRPr lang="el-GR" dirty="0"/>
                    </a:p>
                  </a:txBody>
                  <a:tcPr/>
                </a:tc>
                <a:tc>
                  <a:txBody>
                    <a:bodyPr/>
                    <a:lstStyle/>
                    <a:p>
                      <a:r>
                        <a:rPr lang="en-US" dirty="0" smtClean="0"/>
                        <a:t>42-44</a:t>
                      </a:r>
                      <a:endParaRPr lang="el-GR" dirty="0"/>
                    </a:p>
                  </a:txBody>
                  <a:tcPr/>
                </a:tc>
                <a:tc>
                  <a:txBody>
                    <a:bodyPr/>
                    <a:lstStyle/>
                    <a:p>
                      <a:r>
                        <a:rPr lang="en-US" dirty="0" smtClean="0"/>
                        <a:t>80-94</a:t>
                      </a:r>
                      <a:endParaRPr lang="el-GR" dirty="0"/>
                    </a:p>
                  </a:txBody>
                  <a:tcPr/>
                </a:tc>
                <a:tc>
                  <a:txBody>
                    <a:bodyPr/>
                    <a:lstStyle/>
                    <a:p>
                      <a:r>
                        <a:rPr lang="en-US" dirty="0" smtClean="0"/>
                        <a:t>3</a:t>
                      </a:r>
                      <a:endParaRPr lang="el-GR" dirty="0"/>
                    </a:p>
                  </a:txBody>
                  <a:tcPr/>
                </a:tc>
              </a:tr>
              <a:tr h="511033">
                <a:tc>
                  <a:txBody>
                    <a:bodyPr/>
                    <a:lstStyle/>
                    <a:p>
                      <a:r>
                        <a:rPr lang="en-US" dirty="0" smtClean="0"/>
                        <a:t>2</a:t>
                      </a:r>
                      <a:endParaRPr lang="el-GR" dirty="0"/>
                    </a:p>
                  </a:txBody>
                  <a:tcPr/>
                </a:tc>
                <a:tc>
                  <a:txBody>
                    <a:bodyPr/>
                    <a:lstStyle/>
                    <a:p>
                      <a:r>
                        <a:rPr lang="en-US" dirty="0" smtClean="0"/>
                        <a:t>39-41</a:t>
                      </a:r>
                      <a:endParaRPr lang="el-GR" dirty="0"/>
                    </a:p>
                  </a:txBody>
                  <a:tcPr/>
                </a:tc>
                <a:tc>
                  <a:txBody>
                    <a:bodyPr/>
                    <a:lstStyle/>
                    <a:p>
                      <a:r>
                        <a:rPr lang="en-US" dirty="0" smtClean="0"/>
                        <a:t>106-125</a:t>
                      </a:r>
                      <a:endParaRPr lang="el-GR" dirty="0"/>
                    </a:p>
                  </a:txBody>
                  <a:tcPr/>
                </a:tc>
                <a:tc>
                  <a:txBody>
                    <a:bodyPr/>
                    <a:lstStyle/>
                    <a:p>
                      <a:r>
                        <a:rPr lang="en-US" dirty="0" smtClean="0"/>
                        <a:t>17-19</a:t>
                      </a:r>
                      <a:endParaRPr lang="el-GR" dirty="0"/>
                    </a:p>
                  </a:txBody>
                  <a:tcPr/>
                </a:tc>
                <a:tc>
                  <a:txBody>
                    <a:bodyPr/>
                    <a:lstStyle/>
                    <a:p>
                      <a:r>
                        <a:rPr lang="en-US" dirty="0" smtClean="0"/>
                        <a:t>45</a:t>
                      </a:r>
                      <a:endParaRPr lang="el-GR" dirty="0"/>
                    </a:p>
                  </a:txBody>
                  <a:tcPr/>
                </a:tc>
                <a:tc>
                  <a:txBody>
                    <a:bodyPr/>
                    <a:lstStyle/>
                    <a:p>
                      <a:r>
                        <a:rPr lang="en-US" dirty="0" smtClean="0"/>
                        <a:t>95-110</a:t>
                      </a:r>
                      <a:endParaRPr lang="el-GR" dirty="0"/>
                    </a:p>
                  </a:txBody>
                  <a:tcPr/>
                </a:tc>
                <a:tc>
                  <a:txBody>
                    <a:bodyPr/>
                    <a:lstStyle/>
                    <a:p>
                      <a:r>
                        <a:rPr lang="en-US" dirty="0" smtClean="0"/>
                        <a:t>4</a:t>
                      </a:r>
                      <a:endParaRPr lang="el-GR" dirty="0"/>
                    </a:p>
                  </a:txBody>
                  <a:tcPr/>
                </a:tc>
              </a:tr>
              <a:tr h="665623">
                <a:tc>
                  <a:txBody>
                    <a:bodyPr/>
                    <a:lstStyle/>
                    <a:p>
                      <a:r>
                        <a:rPr lang="en-US" dirty="0" smtClean="0"/>
                        <a:t>5</a:t>
                      </a:r>
                      <a:endParaRPr lang="el-GR" dirty="0"/>
                    </a:p>
                  </a:txBody>
                  <a:tcPr/>
                </a:tc>
                <a:tc>
                  <a:txBody>
                    <a:bodyPr/>
                    <a:lstStyle/>
                    <a:p>
                      <a:r>
                        <a:rPr lang="en-US" dirty="0" smtClean="0"/>
                        <a:t>42-44</a:t>
                      </a:r>
                      <a:endParaRPr lang="el-GR" dirty="0"/>
                    </a:p>
                  </a:txBody>
                  <a:tcPr/>
                </a:tc>
                <a:tc>
                  <a:txBody>
                    <a:bodyPr/>
                    <a:lstStyle/>
                    <a:p>
                      <a:r>
                        <a:rPr lang="en-US" dirty="0" smtClean="0"/>
                        <a:t>126-141</a:t>
                      </a:r>
                      <a:endParaRPr lang="el-GR" dirty="0"/>
                    </a:p>
                  </a:txBody>
                  <a:tcPr/>
                </a:tc>
                <a:tc>
                  <a:txBody>
                    <a:bodyPr/>
                    <a:lstStyle/>
                    <a:p>
                      <a:r>
                        <a:rPr lang="en-US" dirty="0" smtClean="0">
                          <a:solidFill>
                            <a:schemeClr val="tx1"/>
                          </a:solidFill>
                        </a:rPr>
                        <a:t>20-28</a:t>
                      </a:r>
                      <a:endParaRPr lang="el-GR" dirty="0">
                        <a:solidFill>
                          <a:schemeClr val="tx1"/>
                        </a:solidFill>
                      </a:endParaRPr>
                    </a:p>
                  </a:txBody>
                  <a:tcPr/>
                </a:tc>
                <a:tc>
                  <a:txBody>
                    <a:bodyPr/>
                    <a:lstStyle/>
                    <a:p>
                      <a:r>
                        <a:rPr lang="en-US" dirty="0" smtClean="0"/>
                        <a:t>46</a:t>
                      </a:r>
                      <a:endParaRPr lang="el-GR" dirty="0"/>
                    </a:p>
                  </a:txBody>
                  <a:tcPr/>
                </a:tc>
                <a:tc>
                  <a:txBody>
                    <a:bodyPr/>
                    <a:lstStyle/>
                    <a:p>
                      <a:r>
                        <a:rPr lang="en-US" dirty="0" smtClean="0"/>
                        <a:t>111-120</a:t>
                      </a:r>
                      <a:endParaRPr lang="el-GR" dirty="0"/>
                    </a:p>
                  </a:txBody>
                  <a:tcPr/>
                </a:tc>
                <a:tc>
                  <a:txBody>
                    <a:bodyPr/>
                    <a:lstStyle/>
                    <a:p>
                      <a:r>
                        <a:rPr lang="en-US" dirty="0" smtClean="0"/>
                        <a:t>5</a:t>
                      </a:r>
                      <a:endParaRPr lang="el-GR" dirty="0"/>
                    </a:p>
                  </a:txBody>
                  <a:tcPr/>
                </a:tc>
              </a:tr>
              <a:tr h="665623">
                <a:tc>
                  <a:txBody>
                    <a:bodyPr/>
                    <a:lstStyle/>
                    <a:p>
                      <a:r>
                        <a:rPr lang="en-US" dirty="0" smtClean="0"/>
                        <a:t>9</a:t>
                      </a:r>
                      <a:endParaRPr lang="el-GR" dirty="0"/>
                    </a:p>
                  </a:txBody>
                  <a:tcPr/>
                </a:tc>
                <a:tc>
                  <a:txBody>
                    <a:bodyPr/>
                    <a:lstStyle/>
                    <a:p>
                      <a:r>
                        <a:rPr lang="en-US" dirty="0" smtClean="0"/>
                        <a:t>45-47</a:t>
                      </a:r>
                      <a:endParaRPr lang="el-GR" dirty="0"/>
                    </a:p>
                  </a:txBody>
                  <a:tcPr/>
                </a:tc>
                <a:tc>
                  <a:txBody>
                    <a:bodyPr/>
                    <a:lstStyle/>
                    <a:p>
                      <a:r>
                        <a:rPr lang="en-US" dirty="0" smtClean="0"/>
                        <a:t>142-155</a:t>
                      </a:r>
                      <a:endParaRPr lang="el-GR" dirty="0"/>
                    </a:p>
                  </a:txBody>
                  <a:tcPr/>
                </a:tc>
                <a:tc>
                  <a:txBody>
                    <a:bodyPr/>
                    <a:lstStyle/>
                    <a:p>
                      <a:r>
                        <a:rPr lang="en-US" dirty="0" smtClean="0"/>
                        <a:t>29-35</a:t>
                      </a:r>
                      <a:endParaRPr lang="el-GR" dirty="0"/>
                    </a:p>
                  </a:txBody>
                  <a:tcPr/>
                </a:tc>
                <a:tc>
                  <a:txBody>
                    <a:bodyPr/>
                    <a:lstStyle/>
                    <a:p>
                      <a:r>
                        <a:rPr lang="en-US" dirty="0" smtClean="0"/>
                        <a:t>47</a:t>
                      </a:r>
                      <a:endParaRPr lang="el-GR" dirty="0"/>
                    </a:p>
                  </a:txBody>
                  <a:tcPr/>
                </a:tc>
                <a:tc>
                  <a:txBody>
                    <a:bodyPr/>
                    <a:lstStyle/>
                    <a:p>
                      <a:r>
                        <a:rPr lang="en-US" dirty="0" smtClean="0"/>
                        <a:t>121-126</a:t>
                      </a:r>
                      <a:endParaRPr lang="el-GR" dirty="0"/>
                    </a:p>
                  </a:txBody>
                  <a:tcPr/>
                </a:tc>
                <a:tc>
                  <a:txBody>
                    <a:bodyPr/>
                    <a:lstStyle/>
                    <a:p>
                      <a:r>
                        <a:rPr lang="en-US" dirty="0" smtClean="0"/>
                        <a:t>6</a:t>
                      </a:r>
                      <a:endParaRPr lang="el-GR" dirty="0"/>
                    </a:p>
                  </a:txBody>
                  <a:tcPr/>
                </a:tc>
              </a:tr>
              <a:tr h="665623">
                <a:tc>
                  <a:txBody>
                    <a:bodyPr/>
                    <a:lstStyle/>
                    <a:p>
                      <a:r>
                        <a:rPr lang="en-US" dirty="0" smtClean="0"/>
                        <a:t>16</a:t>
                      </a:r>
                      <a:endParaRPr lang="el-GR" dirty="0"/>
                    </a:p>
                  </a:txBody>
                  <a:tcPr/>
                </a:tc>
                <a:tc>
                  <a:txBody>
                    <a:bodyPr/>
                    <a:lstStyle/>
                    <a:p>
                      <a:r>
                        <a:rPr lang="en-US" dirty="0" smtClean="0"/>
                        <a:t>48-50</a:t>
                      </a:r>
                      <a:endParaRPr lang="el-GR" dirty="0"/>
                    </a:p>
                  </a:txBody>
                  <a:tcPr/>
                </a:tc>
                <a:tc>
                  <a:txBody>
                    <a:bodyPr/>
                    <a:lstStyle/>
                    <a:p>
                      <a:r>
                        <a:rPr lang="en-US" dirty="0" smtClean="0">
                          <a:solidFill>
                            <a:srgbClr val="FF0000"/>
                          </a:solidFill>
                        </a:rPr>
                        <a:t>156-161</a:t>
                      </a:r>
                      <a:endParaRPr lang="el-GR" dirty="0">
                        <a:solidFill>
                          <a:srgbClr val="FF0000"/>
                        </a:solidFill>
                      </a:endParaRPr>
                    </a:p>
                  </a:txBody>
                  <a:tcPr/>
                </a:tc>
                <a:tc>
                  <a:txBody>
                    <a:bodyPr/>
                    <a:lstStyle/>
                    <a:p>
                      <a:r>
                        <a:rPr lang="en-US" dirty="0" smtClean="0"/>
                        <a:t>36-39</a:t>
                      </a:r>
                      <a:endParaRPr lang="el-GR" dirty="0"/>
                    </a:p>
                  </a:txBody>
                  <a:tcPr/>
                </a:tc>
                <a:tc>
                  <a:txBody>
                    <a:bodyPr/>
                    <a:lstStyle/>
                    <a:p>
                      <a:r>
                        <a:rPr lang="en-US" dirty="0" smtClean="0"/>
                        <a:t>48</a:t>
                      </a:r>
                      <a:endParaRPr lang="el-GR" dirty="0"/>
                    </a:p>
                  </a:txBody>
                  <a:tcPr/>
                </a:tc>
                <a:tc>
                  <a:txBody>
                    <a:bodyPr/>
                    <a:lstStyle/>
                    <a:p>
                      <a:r>
                        <a:rPr lang="en-US" dirty="0" smtClean="0"/>
                        <a:t>127-130</a:t>
                      </a:r>
                      <a:endParaRPr lang="el-GR" dirty="0"/>
                    </a:p>
                  </a:txBody>
                  <a:tcPr/>
                </a:tc>
                <a:tc>
                  <a:txBody>
                    <a:bodyPr/>
                    <a:lstStyle/>
                    <a:p>
                      <a:r>
                        <a:rPr lang="en-US" b="1" dirty="0" smtClean="0">
                          <a:solidFill>
                            <a:srgbClr val="FF0000"/>
                          </a:solidFill>
                        </a:rPr>
                        <a:t>7</a:t>
                      </a:r>
                      <a:endParaRPr lang="el-GR" b="1" dirty="0">
                        <a:solidFill>
                          <a:srgbClr val="FF0000"/>
                        </a:solidFill>
                      </a:endParaRPr>
                    </a:p>
                  </a:txBody>
                  <a:tcPr/>
                </a:tc>
              </a:tr>
            </a:tbl>
          </a:graphicData>
        </a:graphic>
      </p:graphicFrame>
      <p:cxnSp>
        <p:nvCxnSpPr>
          <p:cNvPr id="8" name="7 - Ευθύγραμμο βέλος σύνδεσης"/>
          <p:cNvCxnSpPr/>
          <p:nvPr/>
        </p:nvCxnSpPr>
        <p:spPr>
          <a:xfrm>
            <a:off x="3214678" y="6215082"/>
            <a:ext cx="4643470"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1"/>
          <a:stretch>
            <a:fillRect/>
          </a:stretch>
        </p:blipFill>
        <p:spPr>
          <a:xfrm>
            <a:off x="4000496" y="357142"/>
            <a:ext cx="5143504" cy="6500858"/>
          </a:xfrm>
          <a:prstGeom prst="rect">
            <a:avLst/>
          </a:prstGeom>
        </p:spPr>
      </p:pic>
      <p:cxnSp>
        <p:nvCxnSpPr>
          <p:cNvPr id="5" name="4 - Ευθύγραμμο βέλος σύνδεσης"/>
          <p:cNvCxnSpPr/>
          <p:nvPr/>
        </p:nvCxnSpPr>
        <p:spPr>
          <a:xfrm>
            <a:off x="3857620" y="1857364"/>
            <a:ext cx="3286148"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a:xfrm>
            <a:off x="2214546" y="1214422"/>
            <a:ext cx="1928826" cy="941372"/>
          </a:xfrm>
        </p:spPr>
        <p:txBody>
          <a:bodyPr>
            <a:normAutofit fontScale="90000"/>
          </a:bodyPr>
          <a:lstStyle/>
          <a:p>
            <a:r>
              <a:rPr lang="en-US" dirty="0" smtClean="0">
                <a:solidFill>
                  <a:schemeClr val="accent5">
                    <a:lumMod val="50000"/>
                  </a:schemeClr>
                </a:solidFill>
                <a:latin typeface="Comic Sans MS" panose="030F0702030302020204" pitchFamily="66" charset="0"/>
              </a:rPr>
              <a:t>Stand scores</a:t>
            </a:r>
            <a:br>
              <a:rPr lang="el-GR" dirty="0" smtClean="0">
                <a:latin typeface="Comic Sans MS" panose="030F0702030302020204" pitchFamily="66" charset="0"/>
              </a:rPr>
            </a:br>
            <a:endParaRPr lang="el-GR" dirty="0">
              <a:latin typeface="Comic Sans MS" panose="030F0702030302020204" pitchFamily="66" charset="0"/>
            </a:endParaRPr>
          </a:p>
        </p:txBody>
      </p:sp>
      <p:sp>
        <p:nvSpPr>
          <p:cNvPr id="9" name="9 - Θέση κειμένου"/>
          <p:cNvSpPr>
            <a:spLocks noGrp="1"/>
          </p:cNvSpPr>
          <p:nvPr>
            <p:ph type="body" idx="2"/>
          </p:nvPr>
        </p:nvSpPr>
        <p:spPr>
          <a:xfrm>
            <a:off x="357158" y="4000504"/>
            <a:ext cx="3286147" cy="1285884"/>
          </a:xfrm>
        </p:spPr>
        <p:txBody>
          <a:bodyPr>
            <a:noAutofit/>
          </a:bodyPr>
          <a:lstStyle/>
          <a:p>
            <a:r>
              <a:rPr lang="el-GR" sz="2000" dirty="0" smtClean="0">
                <a:latin typeface="Comic Sans MS" panose="030F0702030302020204" pitchFamily="66" charset="0"/>
              </a:rPr>
              <a:t>Με </a:t>
            </a:r>
            <a:r>
              <a:rPr lang="el-GR" sz="2000" dirty="0" smtClean="0">
                <a:latin typeface="Comic Sans MS" panose="030F0702030302020204" pitchFamily="66" charset="0"/>
              </a:rPr>
              <a:t>τον ίδιο τρόπο συμπληρώνω και τις υπόλοιπες υποκατηγορίες.</a:t>
            </a:r>
            <a:endParaRPr lang="el-GR" sz="2000" dirty="0">
              <a:latin typeface="Comic Sans MS" panose="030F0702030302020204" pitchFamily="66" charset="0"/>
            </a:endParaRPr>
          </a:p>
        </p:txBody>
      </p:sp>
      <p:sp>
        <p:nvSpPr>
          <p:cNvPr id="7" name="6 - TextBox"/>
          <p:cNvSpPr txBox="1"/>
          <p:nvPr/>
        </p:nvSpPr>
        <p:spPr>
          <a:xfrm>
            <a:off x="7000892" y="3357562"/>
            <a:ext cx="357190" cy="369332"/>
          </a:xfrm>
          <a:prstGeom prst="rect">
            <a:avLst/>
          </a:prstGeom>
          <a:noFill/>
        </p:spPr>
        <p:txBody>
          <a:bodyPr wrap="square" rtlCol="0">
            <a:spAutoFit/>
          </a:bodyPr>
          <a:lstStyle/>
          <a:p>
            <a:r>
              <a:rPr lang="en-US" b="1" dirty="0" smtClean="0">
                <a:solidFill>
                  <a:srgbClr val="FF0000"/>
                </a:solidFill>
                <a:latin typeface="Comic Sans MS" panose="030F0702030302020204" pitchFamily="66" charset="0"/>
              </a:rPr>
              <a:t>7</a:t>
            </a:r>
            <a:endParaRPr lang="el-GR" b="1"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15 - Πίνακας"/>
          <p:cNvGraphicFramePr>
            <a:graphicFrameLocks noGrp="1"/>
          </p:cNvGraphicFramePr>
          <p:nvPr/>
        </p:nvGraphicFramePr>
        <p:xfrm>
          <a:off x="8718" y="14988"/>
          <a:ext cx="7742664" cy="6694114"/>
        </p:xfrm>
        <a:graphic>
          <a:graphicData uri="http://schemas.openxmlformats.org/drawingml/2006/table">
            <a:tbl>
              <a:tblPr firstRow="1" bandRow="1">
                <a:tableStyleId>{21E4AEA4-8DFA-4A89-87EB-49C32662AFE0}</a:tableStyleId>
              </a:tblPr>
              <a:tblGrid>
                <a:gridCol w="1401690"/>
                <a:gridCol w="1134701"/>
                <a:gridCol w="1535183"/>
                <a:gridCol w="1201447"/>
                <a:gridCol w="667472"/>
                <a:gridCol w="982136"/>
                <a:gridCol w="820035"/>
              </a:tblGrid>
              <a:tr h="603857">
                <a:tc>
                  <a:txBody>
                    <a:bodyPr/>
                    <a:lstStyle/>
                    <a:p>
                      <a:endParaRPr lang="el-GR" dirty="0"/>
                    </a:p>
                  </a:txBody>
                  <a:tcPr/>
                </a:tc>
                <a:tc>
                  <a:txBody>
                    <a:bodyPr/>
                    <a:lstStyle/>
                    <a:p>
                      <a:r>
                        <a:rPr lang="en-US" dirty="0" smtClean="0"/>
                        <a:t>Raw</a:t>
                      </a:r>
                      <a:r>
                        <a:rPr lang="en-US" baseline="0" dirty="0" smtClean="0"/>
                        <a:t> Score</a:t>
                      </a:r>
                      <a:endParaRPr lang="el-GR" dirty="0"/>
                    </a:p>
                  </a:txBody>
                  <a:tcPr/>
                </a:tc>
                <a:tc>
                  <a:txBody>
                    <a:bodyPr/>
                    <a:lstStyle/>
                    <a:p>
                      <a:r>
                        <a:rPr lang="en-US" dirty="0" smtClean="0"/>
                        <a:t>Age Equivalent</a:t>
                      </a:r>
                      <a:endParaRPr lang="el-GR" dirty="0"/>
                    </a:p>
                  </a:txBody>
                  <a:tcPr/>
                </a:tc>
                <a:tc>
                  <a:txBody>
                    <a:bodyPr/>
                    <a:lstStyle/>
                    <a:p>
                      <a:r>
                        <a:rPr lang="en-US" dirty="0" smtClean="0"/>
                        <a:t>%</a:t>
                      </a:r>
                      <a:r>
                        <a:rPr lang="en-US" dirty="0" err="1" smtClean="0"/>
                        <a:t>ile</a:t>
                      </a:r>
                      <a:endParaRPr lang="el-GR" dirty="0"/>
                    </a:p>
                  </a:txBody>
                  <a:tcPr/>
                </a:tc>
                <a:tc gridSpan="3">
                  <a:txBody>
                    <a:bodyPr/>
                    <a:lstStyle/>
                    <a:p>
                      <a:r>
                        <a:rPr lang="en-US" dirty="0" smtClean="0"/>
                        <a:t>Standard scores</a:t>
                      </a:r>
                      <a:endParaRPr lang="el-GR" dirty="0"/>
                    </a:p>
                  </a:txBody>
                  <a:tcPr/>
                </a:tc>
                <a:tc hMerge="1">
                  <a:tcPr/>
                </a:tc>
                <a:tc hMerge="1">
                  <a:tcPr/>
                </a:tc>
              </a:tr>
              <a:tr h="60385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Reflexes</a:t>
                      </a:r>
                      <a:endParaRPr lang="el-GR" dirty="0" smtClean="0"/>
                    </a:p>
                    <a:p>
                      <a:endParaRPr lang="el-GR" dirty="0"/>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tc>
                  <a:txBody>
                    <a:bodyPr/>
                    <a:lstStyle/>
                    <a:p>
                      <a:pPr algn="ctr"/>
                      <a:endParaRPr lang="el-GR" dirty="0"/>
                    </a:p>
                  </a:txBody>
                  <a:tcPr/>
                </a:tc>
                <a:tc>
                  <a:txBody>
                    <a:bodyPr/>
                    <a:lstStyle/>
                    <a:p>
                      <a:endParaRPr lang="el-GR" dirty="0"/>
                    </a:p>
                  </a:txBody>
                  <a:tcPr/>
                </a:tc>
              </a:tr>
              <a:tr h="60385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Stationary</a:t>
                      </a:r>
                      <a:endParaRPr lang="el-GR" dirty="0" smtClean="0"/>
                    </a:p>
                    <a:p>
                      <a:endParaRPr lang="el-GR" dirty="0"/>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tc>
                  <a:txBody>
                    <a:bodyPr/>
                    <a:lstStyle/>
                    <a:p>
                      <a:pPr algn="ctr"/>
                      <a:r>
                        <a:rPr lang="en-US" dirty="0" smtClean="0"/>
                        <a:t>-</a:t>
                      </a:r>
                      <a:endParaRPr lang="el-GR" dirty="0"/>
                    </a:p>
                  </a:txBody>
                  <a:tcPr/>
                </a:tc>
                <a:tc>
                  <a:txBody>
                    <a:bodyPr/>
                    <a:lstStyle/>
                    <a:p>
                      <a:endParaRPr lang="el-GR" dirty="0"/>
                    </a:p>
                  </a:txBody>
                  <a:tcPr/>
                </a:tc>
              </a:tr>
              <a:tr h="603857">
                <a:tc>
                  <a:txBody>
                    <a:bodyPr/>
                    <a:lstStyle/>
                    <a:p>
                      <a:r>
                        <a:rPr lang="en-US" dirty="0" smtClean="0"/>
                        <a:t>Locomotion</a:t>
                      </a:r>
                      <a:endParaRPr lang="el-GR" dirty="0"/>
                    </a:p>
                  </a:txBody>
                  <a:tcPr/>
                </a:tc>
                <a:tc>
                  <a:txBody>
                    <a:bodyPr/>
                    <a:lstStyle/>
                    <a:p>
                      <a:r>
                        <a:rPr lang="en-US" dirty="0" smtClean="0"/>
                        <a:t>161</a:t>
                      </a:r>
                      <a:endParaRPr lang="el-GR" dirty="0"/>
                    </a:p>
                  </a:txBody>
                  <a:tcPr/>
                </a:tc>
                <a:tc>
                  <a:txBody>
                    <a:bodyPr/>
                    <a:lstStyle/>
                    <a:p>
                      <a:r>
                        <a:rPr lang="en-US" dirty="0" smtClean="0"/>
                        <a:t>50</a:t>
                      </a:r>
                      <a:endParaRPr lang="el-GR" dirty="0"/>
                    </a:p>
                  </a:txBody>
                  <a:tcPr/>
                </a:tc>
                <a:tc>
                  <a:txBody>
                    <a:bodyPr/>
                    <a:lstStyle/>
                    <a:p>
                      <a:r>
                        <a:rPr lang="en-US" dirty="0" smtClean="0"/>
                        <a:t>16</a:t>
                      </a:r>
                      <a:endParaRPr lang="el-GR" dirty="0"/>
                    </a:p>
                  </a:txBody>
                  <a:tcPr/>
                </a:tc>
                <a:tc>
                  <a:txBody>
                    <a:bodyPr/>
                    <a:lstStyle/>
                    <a:p>
                      <a:r>
                        <a:rPr lang="en-US" dirty="0" smtClean="0"/>
                        <a:t>7</a:t>
                      </a:r>
                      <a:endParaRPr lang="el-GR" dirty="0"/>
                    </a:p>
                  </a:txBody>
                  <a:tcPr/>
                </a:tc>
                <a:tc>
                  <a:txBody>
                    <a:bodyPr/>
                    <a:lstStyle/>
                    <a:p>
                      <a:pPr algn="ctr"/>
                      <a:r>
                        <a:rPr lang="en-US" dirty="0" smtClean="0"/>
                        <a:t>-</a:t>
                      </a:r>
                      <a:endParaRPr lang="el-GR" dirty="0"/>
                    </a:p>
                  </a:txBody>
                  <a:tcPr/>
                </a:tc>
                <a:tc>
                  <a:txBody>
                    <a:bodyPr/>
                    <a:lstStyle/>
                    <a:p>
                      <a:r>
                        <a:rPr lang="en-US" dirty="0" smtClean="0"/>
                        <a:t>7</a:t>
                      </a:r>
                      <a:endParaRPr lang="el-GR" dirty="0"/>
                    </a:p>
                  </a:txBody>
                  <a:tcPr/>
                </a:tc>
              </a:tr>
              <a:tr h="862653">
                <a:tc>
                  <a:txBody>
                    <a:bodyPr/>
                    <a:lstStyle/>
                    <a:p>
                      <a:r>
                        <a:rPr lang="en-US" dirty="0" smtClean="0"/>
                        <a:t>Object Manipulation</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44</a:t>
                      </a:r>
                      <a:endParaRPr lang="el-GR"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60</a:t>
                      </a:r>
                      <a:endParaRPr lang="el-GR"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50</a:t>
                      </a:r>
                      <a:endParaRPr lang="el-GR" dirty="0" smtClean="0"/>
                    </a:p>
                    <a:p>
                      <a:endParaRPr lang="el-GR" dirty="0"/>
                    </a:p>
                  </a:txBody>
                  <a:tcPr/>
                </a:tc>
                <a:tc>
                  <a:txBody>
                    <a:bodyPr/>
                    <a:lstStyle/>
                    <a:p>
                      <a:r>
                        <a:rPr lang="en-US" dirty="0" smtClean="0"/>
                        <a:t>10</a:t>
                      </a:r>
                      <a:endParaRPr lang="el-GR" dirty="0"/>
                    </a:p>
                  </a:txBody>
                  <a:tcPr/>
                </a:tc>
                <a:tc>
                  <a:txBody>
                    <a:bodyPr/>
                    <a:lstStyle/>
                    <a:p>
                      <a:pPr algn="ctr"/>
                      <a:r>
                        <a:rPr lang="en-US" dirty="0" smtClean="0"/>
                        <a:t>-</a:t>
                      </a:r>
                      <a:endParaRPr lang="el-GR" dirty="0"/>
                    </a:p>
                  </a:txBody>
                  <a:tcPr/>
                </a:tc>
                <a:tc>
                  <a:txBody>
                    <a:bodyPr/>
                    <a:lstStyle/>
                    <a:p>
                      <a:r>
                        <a:rPr lang="en-US" dirty="0" smtClean="0"/>
                        <a:t>10</a:t>
                      </a:r>
                      <a:endParaRPr lang="el-GR" dirty="0"/>
                    </a:p>
                  </a:txBody>
                  <a:tcPr/>
                </a:tc>
              </a:tr>
              <a:tr h="603857">
                <a:tc>
                  <a:txBody>
                    <a:bodyPr/>
                    <a:lstStyle/>
                    <a:p>
                      <a:r>
                        <a:rPr lang="en-US" dirty="0" smtClean="0"/>
                        <a:t>Grasping</a:t>
                      </a:r>
                      <a:endParaRPr lang="el-GR" dirty="0"/>
                    </a:p>
                  </a:txBody>
                  <a:tcPr/>
                </a:tc>
                <a:tc>
                  <a:txBody>
                    <a:bodyPr/>
                    <a:lstStyle/>
                    <a:p>
                      <a:r>
                        <a:rPr lang="en-US" dirty="0" smtClean="0"/>
                        <a:t>51</a:t>
                      </a:r>
                      <a:endParaRPr lang="el-GR" dirty="0"/>
                    </a:p>
                  </a:txBody>
                  <a:tcPr/>
                </a:tc>
                <a:tc>
                  <a:txBody>
                    <a:bodyPr/>
                    <a:lstStyle/>
                    <a:p>
                      <a:r>
                        <a:rPr lang="en-US" dirty="0" smtClean="0"/>
                        <a:t>51</a:t>
                      </a:r>
                      <a:endParaRPr lang="el-GR" dirty="0"/>
                    </a:p>
                  </a:txBody>
                  <a:tcPr/>
                </a:tc>
                <a:tc>
                  <a:txBody>
                    <a:bodyPr/>
                    <a:lstStyle/>
                    <a:p>
                      <a:r>
                        <a:rPr lang="en-US" dirty="0" smtClean="0"/>
                        <a:t>50</a:t>
                      </a:r>
                      <a:endParaRPr lang="el-GR" dirty="0"/>
                    </a:p>
                  </a:txBody>
                  <a:tcPr/>
                </a:tc>
                <a:tc>
                  <a:txBody>
                    <a:bodyPr/>
                    <a:lstStyle/>
                    <a:p>
                      <a:pPr algn="ctr"/>
                      <a:r>
                        <a:rPr lang="en-US" dirty="0" smtClean="0"/>
                        <a:t>-</a:t>
                      </a:r>
                      <a:endParaRPr lang="el-GR" dirty="0"/>
                    </a:p>
                  </a:txBody>
                  <a:tcPr/>
                </a:tc>
                <a:tc>
                  <a:txBody>
                    <a:bodyPr/>
                    <a:lstStyle/>
                    <a:p>
                      <a:r>
                        <a:rPr lang="en-US" dirty="0" smtClean="0"/>
                        <a:t>10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10</a:t>
                      </a:r>
                      <a:endParaRPr lang="el-GR" dirty="0" smtClean="0"/>
                    </a:p>
                    <a:p>
                      <a:endParaRPr lang="el-GR" dirty="0"/>
                    </a:p>
                  </a:txBody>
                  <a:tcPr/>
                </a:tc>
              </a:tr>
              <a:tr h="862653">
                <a:tc>
                  <a:txBody>
                    <a:bodyPr/>
                    <a:lstStyle/>
                    <a:p>
                      <a:r>
                        <a:rPr lang="en-US" dirty="0" smtClean="0"/>
                        <a:t>Visual-Motor Integration</a:t>
                      </a:r>
                      <a:endParaRPr lang="el-GR" dirty="0"/>
                    </a:p>
                  </a:txBody>
                  <a:tcPr/>
                </a:tc>
                <a:tc>
                  <a:txBody>
                    <a:bodyPr/>
                    <a:lstStyle/>
                    <a:p>
                      <a:r>
                        <a:rPr lang="en-US" dirty="0" smtClean="0"/>
                        <a:t>134</a:t>
                      </a:r>
                      <a:endParaRPr lang="el-GR" dirty="0"/>
                    </a:p>
                  </a:txBody>
                  <a:tcPr/>
                </a:tc>
                <a:tc>
                  <a:txBody>
                    <a:bodyPr/>
                    <a:lstStyle/>
                    <a:p>
                      <a:r>
                        <a:rPr lang="en-US" dirty="0" smtClean="0"/>
                        <a:t>55</a:t>
                      </a:r>
                      <a:endParaRPr lang="el-GR" dirty="0"/>
                    </a:p>
                  </a:txBody>
                  <a:tcPr/>
                </a:tc>
                <a:tc>
                  <a:txBody>
                    <a:bodyPr/>
                    <a:lstStyle/>
                    <a:p>
                      <a:r>
                        <a:rPr lang="en-US" dirty="0" smtClean="0"/>
                        <a:t>37</a:t>
                      </a:r>
                      <a:endParaRPr lang="el-GR" dirty="0"/>
                    </a:p>
                  </a:txBody>
                  <a:tcPr/>
                </a:tc>
                <a:tc>
                  <a:txBody>
                    <a:bodyPr/>
                    <a:lstStyle/>
                    <a:p>
                      <a:pPr algn="ctr"/>
                      <a:r>
                        <a:rPr lang="en-US" dirty="0" smtClean="0"/>
                        <a:t>-</a:t>
                      </a:r>
                      <a:endParaRPr lang="el-GR" dirty="0"/>
                    </a:p>
                  </a:txBody>
                  <a:tcPr/>
                </a:tc>
                <a:tc>
                  <a:txBody>
                    <a:bodyPr/>
                    <a:lstStyle/>
                    <a:p>
                      <a:r>
                        <a:rPr lang="en-US" dirty="0" smtClean="0"/>
                        <a:t>9</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9</a:t>
                      </a:r>
                      <a:endParaRPr lang="el-GR" dirty="0" smtClean="0"/>
                    </a:p>
                    <a:p>
                      <a:endParaRPr lang="el-GR" dirty="0"/>
                    </a:p>
                  </a:txBody>
                  <a:tcPr/>
                </a:tc>
              </a:tr>
              <a:tr h="345061">
                <a:tc>
                  <a:txBody>
                    <a:bodyPr/>
                    <a:lstStyle/>
                    <a:p>
                      <a:endParaRPr lang="el-GR" dirty="0"/>
                    </a:p>
                  </a:txBody>
                  <a:tcPr/>
                </a:tc>
                <a:tc>
                  <a:txBody>
                    <a:bodyPr/>
                    <a:lstStyle/>
                    <a:p>
                      <a:endParaRPr lang="el-GR" dirty="0"/>
                    </a:p>
                  </a:txBody>
                  <a:tcPr/>
                </a:tc>
                <a:tc gridSpan="2">
                  <a:txBody>
                    <a:bodyPr/>
                    <a:lstStyle/>
                    <a:p>
                      <a:pPr algn="ctr"/>
                      <a:r>
                        <a:rPr lang="en-US" dirty="0" smtClean="0"/>
                        <a:t>Sum of scores</a:t>
                      </a:r>
                      <a:endParaRPr lang="el-GR" dirty="0"/>
                    </a:p>
                  </a:txBody>
                  <a:tcPr/>
                </a:tc>
                <a:tc hMerge="1">
                  <a:tcPr/>
                </a:tc>
                <a:tc>
                  <a:txBody>
                    <a:bodyPr/>
                    <a:lstStyle/>
                    <a:p>
                      <a:r>
                        <a:rPr lang="en-US" dirty="0" smtClean="0"/>
                        <a:t>17</a:t>
                      </a:r>
                      <a:endParaRPr lang="el-GR" dirty="0"/>
                    </a:p>
                  </a:txBody>
                  <a:tcPr/>
                </a:tc>
                <a:tc>
                  <a:txBody>
                    <a:bodyPr/>
                    <a:lstStyle/>
                    <a:p>
                      <a:r>
                        <a:rPr lang="en-US" b="1" dirty="0" smtClean="0"/>
                        <a:t>19</a:t>
                      </a:r>
                      <a:endParaRPr lang="el-GR" b="1" dirty="0"/>
                    </a:p>
                  </a:txBody>
                  <a:tcPr/>
                </a:tc>
                <a:tc>
                  <a:txBody>
                    <a:bodyPr/>
                    <a:lstStyle/>
                    <a:p>
                      <a:r>
                        <a:rPr lang="en-US" dirty="0" smtClean="0"/>
                        <a:t>36</a:t>
                      </a:r>
                      <a:endParaRPr lang="el-GR" dirty="0"/>
                    </a:p>
                  </a:txBody>
                  <a:tcPr/>
                </a:tc>
              </a:tr>
              <a:tr h="603857">
                <a:tc>
                  <a:txBody>
                    <a:bodyPr/>
                    <a:lstStyle/>
                    <a:p>
                      <a:endParaRPr lang="el-GR" dirty="0"/>
                    </a:p>
                  </a:txBody>
                  <a:tcPr/>
                </a:tc>
                <a:tc>
                  <a:txBody>
                    <a:bodyPr/>
                    <a:lstStyle/>
                    <a:p>
                      <a:endParaRPr lang="el-GR" dirty="0"/>
                    </a:p>
                  </a:txBody>
                  <a:tcPr/>
                </a:tc>
                <a:tc gridSpan="2">
                  <a:txBody>
                    <a:bodyPr/>
                    <a:lstStyle/>
                    <a:p>
                      <a:pPr algn="ctr"/>
                      <a:endParaRPr lang="el-GR" dirty="0"/>
                    </a:p>
                  </a:txBody>
                  <a:tcPr/>
                </a:tc>
                <a:tc hMerge="1">
                  <a:tcPr/>
                </a:tc>
                <a:tc>
                  <a:txBody>
                    <a:bodyPr/>
                    <a:lstStyle/>
                    <a:p>
                      <a:r>
                        <a:rPr lang="en-US" dirty="0" smtClean="0"/>
                        <a:t>GMQ</a:t>
                      </a:r>
                      <a:endParaRPr lang="el-GR" dirty="0"/>
                    </a:p>
                  </a:txBody>
                  <a:tcPr/>
                </a:tc>
                <a:tc>
                  <a:txBody>
                    <a:bodyPr/>
                    <a:lstStyle/>
                    <a:p>
                      <a:r>
                        <a:rPr lang="en-US" dirty="0" smtClean="0"/>
                        <a:t>FMQ</a:t>
                      </a:r>
                      <a:endParaRPr lang="el-GR" dirty="0"/>
                    </a:p>
                  </a:txBody>
                  <a:tcPr/>
                </a:tc>
                <a:tc>
                  <a:txBody>
                    <a:bodyPr/>
                    <a:lstStyle/>
                    <a:p>
                      <a:r>
                        <a:rPr lang="en-US" dirty="0" smtClean="0"/>
                        <a:t>TMQ</a:t>
                      </a:r>
                      <a:endParaRPr lang="el-GR" dirty="0"/>
                    </a:p>
                  </a:txBody>
                  <a:tcPr/>
                </a:tc>
              </a:tr>
              <a:tr h="345061">
                <a:tc>
                  <a:txBody>
                    <a:bodyPr/>
                    <a:lstStyle/>
                    <a:p>
                      <a:endParaRPr lang="el-GR" dirty="0"/>
                    </a:p>
                  </a:txBody>
                  <a:tcPr/>
                </a:tc>
                <a:tc>
                  <a:txBody>
                    <a:bodyPr/>
                    <a:lstStyle/>
                    <a:p>
                      <a:endParaRPr lang="el-GR" dirty="0"/>
                    </a:p>
                  </a:txBody>
                  <a:tcPr/>
                </a:tc>
                <a:tc gridSpan="2">
                  <a:txBody>
                    <a:bodyPr/>
                    <a:lstStyle/>
                    <a:p>
                      <a:pPr algn="ctr"/>
                      <a:r>
                        <a:rPr lang="en-US" dirty="0" smtClean="0"/>
                        <a:t>Quotients</a:t>
                      </a:r>
                      <a:endParaRPr lang="el-GR" dirty="0"/>
                    </a:p>
                  </a:txBody>
                  <a:tcPr/>
                </a:tc>
                <a:tc hMerge="1">
                  <a:tcPr/>
                </a:tc>
                <a:tc>
                  <a:txBody>
                    <a:bodyPr/>
                    <a:lstStyle/>
                    <a:p>
                      <a:r>
                        <a:rPr lang="en-US" dirty="0" smtClean="0"/>
                        <a:t>72</a:t>
                      </a:r>
                      <a:endParaRPr lang="el-GR" dirty="0"/>
                    </a:p>
                  </a:txBody>
                  <a:tcPr/>
                </a:tc>
                <a:tc>
                  <a:txBody>
                    <a:bodyPr/>
                    <a:lstStyle/>
                    <a:p>
                      <a:r>
                        <a:rPr lang="el-GR" b="1" dirty="0" smtClean="0">
                          <a:solidFill>
                            <a:schemeClr val="accent5">
                              <a:lumMod val="50000"/>
                            </a:schemeClr>
                          </a:solidFill>
                        </a:rPr>
                        <a:t>97</a:t>
                      </a:r>
                      <a:endParaRPr lang="el-GR" b="1" dirty="0">
                        <a:solidFill>
                          <a:schemeClr val="accent5">
                            <a:lumMod val="50000"/>
                          </a:schemeClr>
                        </a:solidFill>
                      </a:endParaRPr>
                    </a:p>
                  </a:txBody>
                  <a:tcPr/>
                </a:tc>
                <a:tc>
                  <a:txBody>
                    <a:bodyPr/>
                    <a:lstStyle/>
                    <a:p>
                      <a:r>
                        <a:rPr lang="en-US" dirty="0" smtClean="0"/>
                        <a:t>81</a:t>
                      </a:r>
                      <a:endParaRPr lang="el-GR" dirty="0"/>
                    </a:p>
                  </a:txBody>
                  <a:tcPr/>
                </a:tc>
              </a:tr>
              <a:tr h="345061">
                <a:tc>
                  <a:txBody>
                    <a:bodyPr/>
                    <a:lstStyle/>
                    <a:p>
                      <a:endParaRPr lang="el-GR" dirty="0"/>
                    </a:p>
                  </a:txBody>
                  <a:tcPr/>
                </a:tc>
                <a:tc>
                  <a:txBody>
                    <a:bodyPr/>
                    <a:lstStyle/>
                    <a:p>
                      <a:endParaRPr lang="el-GR" dirty="0"/>
                    </a:p>
                  </a:txBody>
                  <a:tcPr/>
                </a:tc>
                <a:tc gridSpan="2">
                  <a:txBody>
                    <a:bodyPr/>
                    <a:lstStyle/>
                    <a:p>
                      <a:pPr algn="ctr"/>
                      <a:r>
                        <a:rPr lang="en-US" dirty="0" smtClean="0"/>
                        <a:t>Percentiles</a:t>
                      </a:r>
                      <a:endParaRPr lang="el-GR" dirty="0"/>
                    </a:p>
                  </a:txBody>
                  <a:tcPr/>
                </a:tc>
                <a:tc hMerge="1">
                  <a:tcPr/>
                </a:tc>
                <a:tc>
                  <a:txBody>
                    <a:bodyPr/>
                    <a:lstStyle/>
                    <a:p>
                      <a:r>
                        <a:rPr lang="en-US" dirty="0" smtClean="0"/>
                        <a:t>3</a:t>
                      </a:r>
                      <a:endParaRPr lang="el-GR" dirty="0"/>
                    </a:p>
                  </a:txBody>
                  <a:tcPr/>
                </a:tc>
                <a:tc>
                  <a:txBody>
                    <a:bodyPr/>
                    <a:lstStyle/>
                    <a:p>
                      <a:r>
                        <a:rPr lang="en-US" b="1" dirty="0" smtClean="0">
                          <a:solidFill>
                            <a:schemeClr val="accent5">
                              <a:lumMod val="50000"/>
                            </a:schemeClr>
                          </a:solidFill>
                        </a:rPr>
                        <a:t>42</a:t>
                      </a:r>
                      <a:endParaRPr lang="el-GR" b="1" dirty="0">
                        <a:solidFill>
                          <a:schemeClr val="accent5">
                            <a:lumMod val="50000"/>
                          </a:schemeClr>
                        </a:solidFill>
                      </a:endParaRPr>
                    </a:p>
                  </a:txBody>
                  <a:tcPr/>
                </a:tc>
                <a:tc>
                  <a:txBody>
                    <a:bodyPr/>
                    <a:lstStyle/>
                    <a:p>
                      <a:r>
                        <a:rPr lang="en-US" dirty="0" smtClean="0"/>
                        <a:t>10</a:t>
                      </a:r>
                      <a:endParaRPr lang="el-GR" dirty="0"/>
                    </a:p>
                  </a:txBody>
                  <a:tcPr/>
                </a:tc>
              </a:tr>
            </a:tbl>
          </a:graphicData>
        </a:graphic>
      </p:graphicFrame>
      <p:sp>
        <p:nvSpPr>
          <p:cNvPr id="3" name="2 - TextBox"/>
          <p:cNvSpPr txBox="1"/>
          <p:nvPr/>
        </p:nvSpPr>
        <p:spPr>
          <a:xfrm>
            <a:off x="1691680" y="692696"/>
            <a:ext cx="4143404" cy="1200329"/>
          </a:xfrm>
          <a:prstGeom prst="rect">
            <a:avLst/>
          </a:prstGeom>
          <a:noFill/>
        </p:spPr>
        <p:txBody>
          <a:bodyPr wrap="square" rtlCol="0">
            <a:spAutoFit/>
          </a:bodyPr>
          <a:lstStyle/>
          <a:p>
            <a:r>
              <a:rPr lang="el-GR" b="1" dirty="0" smtClean="0"/>
              <a:t>Για να βρω το </a:t>
            </a:r>
            <a:r>
              <a:rPr lang="en-US" b="1" dirty="0" smtClean="0"/>
              <a:t>FMQ </a:t>
            </a:r>
            <a:endParaRPr lang="el-GR" b="1" dirty="0" smtClean="0"/>
          </a:p>
          <a:p>
            <a:r>
              <a:rPr lang="en-US" b="1" dirty="0" smtClean="0"/>
              <a:t>Examiner’s Manual Appendix B </a:t>
            </a:r>
            <a:r>
              <a:rPr lang="el-GR" b="1" dirty="0" smtClean="0"/>
              <a:t>και  βρίσκω την αντιστοίχιση 19—97</a:t>
            </a:r>
            <a:endParaRPr lang="el-GR" b="1" dirty="0" smtClean="0"/>
          </a:p>
          <a:p>
            <a:r>
              <a:rPr lang="el-GR" b="1" dirty="0" smtClean="0"/>
              <a:t>Και αντίστοιχα για το </a:t>
            </a:r>
            <a:r>
              <a:rPr lang="en-US" b="1" dirty="0" smtClean="0"/>
              <a:t>percentile </a:t>
            </a:r>
            <a:r>
              <a:rPr lang="el-GR" b="1" dirty="0" smtClean="0"/>
              <a:t>42</a:t>
            </a:r>
            <a:endParaRPr lang="el-GR" b="1" dirty="0"/>
          </a:p>
        </p:txBody>
      </p:sp>
      <p:cxnSp>
        <p:nvCxnSpPr>
          <p:cNvPr id="5" name="4 - Ευθύγραμμο βέλος σύνδεσης"/>
          <p:cNvCxnSpPr/>
          <p:nvPr/>
        </p:nvCxnSpPr>
        <p:spPr>
          <a:xfrm rot="16200000" flipH="1">
            <a:off x="3609297" y="3239575"/>
            <a:ext cx="3714776" cy="1357322"/>
          </a:xfrm>
          <a:prstGeom prst="straightConnector1">
            <a:avLst/>
          </a:prstGeom>
          <a:ln cmpd="sng">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7541" y="4869160"/>
            <a:ext cx="8229600" cy="715963"/>
          </a:xfrm>
        </p:spPr>
        <p:txBody>
          <a:bodyPr>
            <a:normAutofit/>
          </a:bodyPr>
          <a:lstStyle/>
          <a:p>
            <a:pPr algn="ctr" eaLnBrk="1" fontAlgn="auto" hangingPunct="1">
              <a:spcAft>
                <a:spcPts val="0"/>
              </a:spcAft>
              <a:defRPr/>
            </a:pPr>
            <a:r>
              <a:rPr lang="el-GR" sz="3200" dirty="0" err="1" smtClean="0">
                <a:solidFill>
                  <a:schemeClr val="accent5">
                    <a:lumMod val="50000"/>
                  </a:schemeClr>
                </a:solidFill>
                <a:latin typeface="Arial" panose="020B0604020202020204" pitchFamily="34" charset="0"/>
                <a:cs typeface="Arial" panose="020B0604020202020204" pitchFamily="34" charset="0"/>
              </a:rPr>
              <a:t>ΕυχαριστΩ</a:t>
            </a:r>
            <a:r>
              <a:rPr lang="el-GR" sz="3200" dirty="0" smtClean="0">
                <a:solidFill>
                  <a:schemeClr val="accent5">
                    <a:lumMod val="50000"/>
                  </a:schemeClr>
                </a:solidFill>
                <a:latin typeface="Arial" panose="020B0604020202020204" pitchFamily="34" charset="0"/>
                <a:cs typeface="Arial" panose="020B0604020202020204" pitchFamily="34" charset="0"/>
              </a:rPr>
              <a:t> </a:t>
            </a:r>
            <a:r>
              <a:rPr lang="el-GR" sz="3200" dirty="0" smtClean="0">
                <a:solidFill>
                  <a:schemeClr val="accent5">
                    <a:lumMod val="50000"/>
                  </a:schemeClr>
                </a:solidFill>
                <a:latin typeface="Arial" panose="020B0604020202020204" pitchFamily="34" charset="0"/>
                <a:cs typeface="Arial" panose="020B0604020202020204" pitchFamily="34" charset="0"/>
              </a:rPr>
              <a:t>για την </a:t>
            </a:r>
            <a:r>
              <a:rPr lang="el-GR" sz="3200" dirty="0" err="1" smtClean="0">
                <a:solidFill>
                  <a:schemeClr val="accent5">
                    <a:lumMod val="50000"/>
                  </a:schemeClr>
                </a:solidFill>
                <a:latin typeface="Arial" panose="020B0604020202020204" pitchFamily="34" charset="0"/>
                <a:cs typeface="Arial" panose="020B0604020202020204" pitchFamily="34" charset="0"/>
              </a:rPr>
              <a:t>προσοχΗ</a:t>
            </a:r>
            <a:r>
              <a:rPr lang="el-GR" sz="3200" dirty="0" smtClean="0">
                <a:solidFill>
                  <a:schemeClr val="accent5">
                    <a:lumMod val="50000"/>
                  </a:schemeClr>
                </a:solidFill>
                <a:latin typeface="Arial" panose="020B0604020202020204" pitchFamily="34" charset="0"/>
                <a:cs typeface="Arial" panose="020B0604020202020204" pitchFamily="34" charset="0"/>
              </a:rPr>
              <a:t> </a:t>
            </a:r>
            <a:r>
              <a:rPr lang="el-GR" sz="3200" dirty="0" err="1" smtClean="0">
                <a:solidFill>
                  <a:schemeClr val="accent5">
                    <a:lumMod val="50000"/>
                  </a:schemeClr>
                </a:solidFill>
                <a:latin typeface="Arial" panose="020B0604020202020204" pitchFamily="34" charset="0"/>
                <a:cs typeface="Arial" panose="020B0604020202020204" pitchFamily="34" charset="0"/>
              </a:rPr>
              <a:t>σαΣ</a:t>
            </a:r>
            <a:r>
              <a:rPr lang="el-GR" sz="3200" dirty="0" smtClean="0">
                <a:solidFill>
                  <a:schemeClr val="accent5">
                    <a:lumMod val="50000"/>
                  </a:schemeClr>
                </a:solidFill>
                <a:latin typeface="Arial" panose="020B0604020202020204" pitchFamily="34" charset="0"/>
                <a:cs typeface="Arial" panose="020B0604020202020204" pitchFamily="34" charset="0"/>
              </a:rPr>
              <a:t>!!!</a:t>
            </a:r>
            <a:endParaRPr lang="el-GR" sz="3200" dirty="0" smtClean="0">
              <a:solidFill>
                <a:schemeClr val="accent5">
                  <a:lumMod val="50000"/>
                </a:schemeClr>
              </a:solidFill>
              <a:latin typeface="Arial" panose="020B0604020202020204" pitchFamily="34" charset="0"/>
              <a:cs typeface="Arial" panose="020B0604020202020204" pitchFamily="34" charset="0"/>
            </a:endParaRPr>
          </a:p>
        </p:txBody>
      </p:sp>
      <p:pic>
        <p:nvPicPr>
          <p:cNvPr id="4" name="Picture 11" descr="wb_the-end"/>
          <p:cNvPicPr>
            <a:picLocks noChangeAspect="1" noChangeArrowheads="1"/>
          </p:cNvPicPr>
          <p:nvPr/>
        </p:nvPicPr>
        <p:blipFill>
          <a:blip r:embed="rId1"/>
          <a:srcRect/>
          <a:stretch>
            <a:fillRect/>
          </a:stretch>
        </p:blipFill>
        <p:spPr bwMode="auto">
          <a:xfrm>
            <a:off x="1547664" y="476672"/>
            <a:ext cx="4762500" cy="359092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φθονία">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φθονί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0</TotalTime>
  <Words>37059</Words>
  <Application>WPS Presentation</Application>
  <PresentationFormat>Προβολή στην οθόνη (4:3)</PresentationFormat>
  <Paragraphs>1924</Paragraphs>
  <Slides>95</Slides>
  <Notes>0</Notes>
  <HiddenSlides>1</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95</vt:i4>
      </vt:variant>
    </vt:vector>
  </HeadingPairs>
  <TitlesOfParts>
    <vt:vector size="111" baseType="lpstr">
      <vt:lpstr>Arial</vt:lpstr>
      <vt:lpstr>SimSun</vt:lpstr>
      <vt:lpstr>Wingdings</vt:lpstr>
      <vt:lpstr>Wingdings 2</vt:lpstr>
      <vt:lpstr>Wingdings</vt:lpstr>
      <vt:lpstr>Calibri</vt:lpstr>
      <vt:lpstr>Comic Sans MS</vt:lpstr>
      <vt:lpstr>Times New Roman</vt:lpstr>
      <vt:lpstr>Wingdings 2</vt:lpstr>
      <vt:lpstr>Times New Roman</vt:lpstr>
      <vt:lpstr>Calibri</vt:lpstr>
      <vt:lpstr>Trebuchet MS</vt:lpstr>
      <vt:lpstr>Microsoft YaHei</vt:lpstr>
      <vt:lpstr>Arial Unicode MS</vt:lpstr>
      <vt:lpstr>Αφθονία</vt:lpstr>
      <vt:lpstr>Word.Picture.8</vt:lpstr>
      <vt:lpstr>Peabody Developmental Motor Scales (PDMS-2)-2nd Edition (Folio and Fewell,2000).   </vt:lpstr>
      <vt:lpstr>ΟΡΙΣΜΟΙ</vt:lpstr>
      <vt:lpstr>PowerPoint 演示文稿</vt:lpstr>
      <vt:lpstr>PowerPoint 演示文稿</vt:lpstr>
      <vt:lpstr>ΕργαλεΙΑ αξιολΟΓΗΣΗΣ κινητικΗΣ ανΑΠΤΥΞΗΣ</vt:lpstr>
      <vt:lpstr>PowerPoint 演示文稿</vt:lpstr>
      <vt:lpstr>PowerPoint 演示文稿</vt:lpstr>
      <vt:lpstr>PowerPoint 演示文稿</vt:lpstr>
      <vt:lpstr>ΑΝΑΣΚΟΠΗΣΗ ΤΗΣ ΒΙΒΛΙΟΓΡΑΦΙΑΣ</vt:lpstr>
      <vt:lpstr>ΓΕΝΙΚΑ ΣΤΟΙΧΕΙΑ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PDMS-2 εγκυρΟτητα-αξιοπιστια</vt:lpstr>
      <vt:lpstr>PowerPoint 演示文稿</vt:lpstr>
      <vt:lpstr>PowerPoint 演示文稿</vt:lpstr>
      <vt:lpstr>PowerPoint 演示文稿</vt:lpstr>
      <vt:lpstr>PowerPoint 演示文稿</vt:lpstr>
      <vt:lpstr>PowerPoint 演示文稿</vt:lpstr>
      <vt:lpstr>PowerPoint 演示文稿</vt:lpstr>
      <vt:lpstr>Τι ΠΕΡΙΛΑΜΒΑΝΕΙ το PDMS-2</vt:lpstr>
      <vt:lpstr>PowerPoint 演示文稿</vt:lpstr>
      <vt:lpstr>PowerPoint 演示文稿</vt:lpstr>
      <vt:lpstr>PowerPoint 演示文稿</vt:lpstr>
      <vt:lpstr>PowerPoint 演示文稿</vt:lpstr>
      <vt:lpstr>PowerPoint 演示文稿</vt:lpstr>
      <vt:lpstr> το PDMS-2 στα παιδια με αναπηρια</vt:lpstr>
      <vt:lpstr>Βαθμολογηση</vt:lpstr>
      <vt:lpstr>PowerPoint 演示文稿</vt:lpstr>
      <vt:lpstr>PowerPoint 演示文稿</vt:lpstr>
      <vt:lpstr>PowerPoint 演示文稿</vt:lpstr>
      <vt:lpstr>Visual-Motor Starting point: 23-26 months</vt:lpstr>
      <vt:lpstr>PowerPoint 演示文稿</vt:lpstr>
      <vt:lpstr>ΑΝΤΑΝΑΚΛΑΣΤΙΚΕΣ</vt:lpstr>
      <vt:lpstr>1.Walking Reflex</vt:lpstr>
      <vt:lpstr>7. Protecting Reaction- Forward</vt:lpstr>
      <vt:lpstr>8. Protecting Reaction- Forward</vt:lpstr>
      <vt:lpstr>8. Protecting Reaction- Backward</vt:lpstr>
      <vt:lpstr>Στατικεσ κινησεισ</vt:lpstr>
      <vt:lpstr>  22. Standing on Tiptoes </vt:lpstr>
      <vt:lpstr>  23. Standing on 1 foot </vt:lpstr>
      <vt:lpstr>  24. Standing on Tiptoes  </vt:lpstr>
      <vt:lpstr>  25. Standing on 1 foot</vt:lpstr>
      <vt:lpstr>  26. Imitating Movements </vt:lpstr>
      <vt:lpstr>ΜΕΤΑΚΙΝΗΣΗ</vt:lpstr>
      <vt:lpstr> 86. skipping </vt:lpstr>
      <vt:lpstr>  87. Jumping Sideways</vt:lpstr>
      <vt:lpstr> 88. skipping </vt:lpstr>
      <vt:lpstr> 89. Hopping Speed</vt:lpstr>
      <vt:lpstr>ΧΕΙΡΙΣΜΟΣ ΑΝΤΙΚΕΙΜΕΝΩΝ</vt:lpstr>
      <vt:lpstr> 20. Hitting Target- Overhand </vt:lpstr>
      <vt:lpstr> 21. Bouncing Ball </vt:lpstr>
      <vt:lpstr> 22. Catching Ball </vt:lpstr>
      <vt:lpstr> 23. Kicking Ball </vt:lpstr>
      <vt:lpstr> 24.Catching Bounced Ball  </vt:lpstr>
      <vt:lpstr>ΑΡΠΑΓΜΑ-ΣΥΛΛΗΨΗ</vt:lpstr>
      <vt:lpstr>  23. Unbuttoning Button </vt:lpstr>
      <vt:lpstr> 24. Buttoning Button</vt:lpstr>
      <vt:lpstr> 25. Grasping Marker </vt:lpstr>
      <vt:lpstr>  26. Touching Fingers</vt:lpstr>
      <vt:lpstr>ΟΠΤΙΚΟ-ΚΙΝΗΤΙΚΟσ ΣΥΝΤΟΝΙΣΜΟσ</vt:lpstr>
      <vt:lpstr> 1. Tracking Rattle</vt:lpstr>
      <vt:lpstr>PowerPoint 演示文稿</vt:lpstr>
      <vt:lpstr>  2. Tracking Rattle- Side </vt:lpstr>
      <vt:lpstr>  3. Placing Hand</vt:lpstr>
      <vt:lpstr>  4. Perceiving Rattle</vt:lpstr>
      <vt:lpstr>  14. Retaining Cubes</vt:lpstr>
      <vt:lpstr>    15. Transferring Cube </vt:lpstr>
      <vt:lpstr> 33. Placing Cubes</vt:lpstr>
      <vt:lpstr>42. Inserting Shapes</vt:lpstr>
      <vt:lpstr>52. Stringing Beads</vt:lpstr>
      <vt:lpstr>62. Dropping Pellets</vt:lpstr>
      <vt:lpstr>67.Connecting Dots </vt:lpstr>
      <vt:lpstr>68. Cutting Square</vt:lpstr>
      <vt:lpstr>69. Building Pyramid</vt:lpstr>
      <vt:lpstr>Στην πρΑξη</vt:lpstr>
      <vt:lpstr>ΠαρΑδειγμα-υποθετικΟ σενΑριο</vt:lpstr>
      <vt:lpstr>PowerPoint 演示文稿</vt:lpstr>
      <vt:lpstr>ΠωΣ συμπληρΩνω τηΝ βαθμολογΙα </vt:lpstr>
      <vt:lpstr> Examiner record booklet </vt:lpstr>
      <vt:lpstr>PowerPoint 演示文稿</vt:lpstr>
      <vt:lpstr>PowerPoint 演示文稿</vt:lpstr>
      <vt:lpstr>percentile </vt:lpstr>
      <vt:lpstr>percentile</vt:lpstr>
      <vt:lpstr>Standard scores </vt:lpstr>
      <vt:lpstr>Standard scores </vt:lpstr>
      <vt:lpstr>Stand scores </vt:lpstr>
      <vt:lpstr>PowerPoint 演示文稿</vt:lpstr>
      <vt:lpstr>ΕυχαριστΩ για την προσοχΗ σαΣ!!!</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Peabody Developmental Motor Scales(PDMS-2)-2nd Edition (Folio and Fewell,1983,2000). (</dc:title>
  <dc:creator>Γιάννα</dc:creator>
  <cp:lastModifiedBy>USER</cp:lastModifiedBy>
  <cp:revision>725</cp:revision>
  <dcterms:created xsi:type="dcterms:W3CDTF">2018-03-06T07:49:00Z</dcterms:created>
  <dcterms:modified xsi:type="dcterms:W3CDTF">2022-07-27T09:33:35Z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D5363202991D48F79CA2C06EA54A5635</vt:lpwstr>
  </property>
  <property fmtid="{D5CDD505-2E9C-101B-9397-08002B2CF9AE}" pid="3" name="KSOProductBuildVer">
    <vt:lpwstr>1033-11.2.0.11191</vt:lpwstr>
  </property>
</Properties>
</file>