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15" r:id="rId2"/>
    <p:sldId id="319" r:id="rId3"/>
    <p:sldId id="320" r:id="rId4"/>
    <p:sldId id="321" r:id="rId5"/>
    <p:sldId id="318" r:id="rId6"/>
    <p:sldId id="317" r:id="rId7"/>
    <p:sldId id="349" r:id="rId8"/>
    <p:sldId id="350" r:id="rId9"/>
    <p:sldId id="351" r:id="rId10"/>
    <p:sldId id="352" r:id="rId11"/>
    <p:sldId id="353" r:id="rId12"/>
    <p:sldId id="354" r:id="rId13"/>
    <p:sldId id="355" r:id="rId14"/>
    <p:sldId id="259" r:id="rId15"/>
    <p:sldId id="261" r:id="rId16"/>
    <p:sldId id="258" r:id="rId17"/>
    <p:sldId id="262" r:id="rId18"/>
    <p:sldId id="263" r:id="rId19"/>
    <p:sldId id="264" r:id="rId20"/>
    <p:sldId id="266" r:id="rId21"/>
    <p:sldId id="267" r:id="rId22"/>
    <p:sldId id="269" r:id="rId23"/>
    <p:sldId id="270" r:id="rId24"/>
    <p:sldId id="272" r:id="rId25"/>
    <p:sldId id="273" r:id="rId26"/>
    <p:sldId id="274" r:id="rId27"/>
    <p:sldId id="275" r:id="rId28"/>
    <p:sldId id="276" r:id="rId29"/>
    <p:sldId id="277" r:id="rId30"/>
    <p:sldId id="278" r:id="rId31"/>
    <p:sldId id="279" r:id="rId32"/>
    <p:sldId id="309" r:id="rId33"/>
    <p:sldId id="310" r:id="rId34"/>
    <p:sldId id="312" r:id="rId35"/>
    <p:sldId id="313" r:id="rId36"/>
    <p:sldId id="314" r:id="rId37"/>
    <p:sldId id="322" r:id="rId38"/>
    <p:sldId id="323" r:id="rId39"/>
    <p:sldId id="324" r:id="rId40"/>
    <p:sldId id="325" r:id="rId41"/>
    <p:sldId id="326" r:id="rId42"/>
    <p:sldId id="327" r:id="rId43"/>
    <p:sldId id="328" r:id="rId44"/>
    <p:sldId id="329" r:id="rId45"/>
    <p:sldId id="330" r:id="rId46"/>
    <p:sldId id="331" r:id="rId47"/>
    <p:sldId id="332" r:id="rId48"/>
    <p:sldId id="296" r:id="rId49"/>
    <p:sldId id="334" r:id="rId50"/>
    <p:sldId id="336" r:id="rId51"/>
    <p:sldId id="297" r:id="rId52"/>
    <p:sldId id="298" r:id="rId53"/>
    <p:sldId id="338" r:id="rId54"/>
    <p:sldId id="299" r:id="rId55"/>
    <p:sldId id="340" r:id="rId56"/>
    <p:sldId id="300" r:id="rId57"/>
    <p:sldId id="341" r:id="rId58"/>
    <p:sldId id="301" r:id="rId59"/>
    <p:sldId id="342" r:id="rId60"/>
    <p:sldId id="302" r:id="rId61"/>
    <p:sldId id="343" r:id="rId62"/>
    <p:sldId id="345" r:id="rId63"/>
    <p:sldId id="344" r:id="rId64"/>
    <p:sldId id="304" r:id="rId65"/>
    <p:sldId id="346" r:id="rId66"/>
    <p:sldId id="305" r:id="rId67"/>
    <p:sldId id="347" r:id="rId68"/>
    <p:sldId id="348" r:id="rId69"/>
    <p:sldId id="306" r:id="rId70"/>
    <p:sldId id="333" r:id="rId7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99806" autoAdjust="0"/>
  </p:normalViewPr>
  <p:slideViewPr>
    <p:cSldViewPr>
      <p:cViewPr>
        <p:scale>
          <a:sx n="50" d="100"/>
          <a:sy n="50" d="100"/>
        </p:scale>
        <p:origin x="68"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39B25F-F90C-4E0B-BA0F-52440C30DE69}" type="datetimeFigureOut">
              <a:rPr lang="el-GR" smtClean="0"/>
              <a:pPr/>
              <a:t>11/11/2020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AC2605-8CEA-4CC9-8FC4-0C3BF5BAA5CF}" type="slidenum">
              <a:rPr lang="el-GR" smtClean="0"/>
              <a:pPr/>
              <a:t>‹#›</a:t>
            </a:fld>
            <a:endParaRPr lang="el-GR"/>
          </a:p>
        </p:txBody>
      </p:sp>
    </p:spTree>
    <p:extLst>
      <p:ext uri="{BB962C8B-B14F-4D97-AF65-F5344CB8AC3E}">
        <p14:creationId xmlns:p14="http://schemas.microsoft.com/office/powerpoint/2010/main" val="140171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Κατόπιν πολλών αιτημάτων προς τον Π.Ο.Υ και την Παγκόσμια Τράπεζα για την παροχή καθοδήγησης σχετικά με τον τρόπο εκσυγχρονισμού των διαδικασιών εκτίμησης της αναπηρίας, καθώς και με τον τρόπο που πρέπει να χρησιμοποιείται η Διεθνής Ταξινόμηση Λειτουργικότητας, Αναπηρίας ως οδηγός για την εν λόγω μεταρρύθμιση, η Παγκόσμια Τράπεζα δημοσίευσε την παρούσα Έκθεση τον Ιούνιο του περασμένου έτους.</a:t>
            </a:r>
          </a:p>
        </p:txBody>
      </p:sp>
      <p:sp>
        <p:nvSpPr>
          <p:cNvPr id="4" name="Slide Number Placeholder 3"/>
          <p:cNvSpPr>
            <a:spLocks noGrp="1"/>
          </p:cNvSpPr>
          <p:nvPr>
            <p:ph type="sldNum" sz="quarter" idx="10"/>
          </p:nvPr>
        </p:nvSpPr>
        <p:spPr/>
        <p:txBody>
          <a:bodyPr/>
          <a:lstStyle/>
          <a:p>
            <a:fld id="{7D42388C-552C-4EB0-82F7-2F8D75BF81B1}" type="slidenum">
              <a:rPr lang="en-US" smtClean="0"/>
              <a:pPr/>
              <a:t>23</a:t>
            </a:fld>
            <a:endParaRPr lang="en-US"/>
          </a:p>
        </p:txBody>
      </p:sp>
    </p:spTree>
    <p:extLst>
      <p:ext uri="{BB962C8B-B14F-4D97-AF65-F5344CB8AC3E}">
        <p14:creationId xmlns:p14="http://schemas.microsoft.com/office/powerpoint/2010/main" val="331627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pPr/>
              <a:t>24</a:t>
            </a:fld>
            <a:endParaRPr lang="en-US"/>
          </a:p>
        </p:txBody>
      </p:sp>
    </p:spTree>
    <p:extLst>
      <p:ext uri="{BB962C8B-B14F-4D97-AF65-F5344CB8AC3E}">
        <p14:creationId xmlns:p14="http://schemas.microsoft.com/office/powerpoint/2010/main" val="140014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D8BD4FA-B983-4611-A03B-B9889B2FB2A4}" type="datetimeFigureOut">
              <a:rPr lang="el-GR" smtClean="0"/>
              <a:pPr/>
              <a:t>11/11/2020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C50BD4-34EA-4146-9261-F4F8374BF54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D8BD4FA-B983-4611-A03B-B9889B2FB2A4}" type="datetimeFigureOut">
              <a:rPr lang="el-GR" smtClean="0"/>
              <a:pPr/>
              <a:t>11/11/2020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C50BD4-34EA-4146-9261-F4F8374BF54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D8BD4FA-B983-4611-A03B-B9889B2FB2A4}" type="datetimeFigureOut">
              <a:rPr lang="el-GR" smtClean="0"/>
              <a:pPr/>
              <a:t>11/11/2020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C50BD4-34EA-4146-9261-F4F8374BF54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D8BD4FA-B983-4611-A03B-B9889B2FB2A4}" type="datetimeFigureOut">
              <a:rPr lang="el-GR" smtClean="0"/>
              <a:pPr/>
              <a:t>11/11/2020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C50BD4-34EA-4146-9261-F4F8374BF54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D8BD4FA-B983-4611-A03B-B9889B2FB2A4}" type="datetimeFigureOut">
              <a:rPr lang="el-GR" smtClean="0"/>
              <a:pPr/>
              <a:t>11/11/2020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EC50BD4-34EA-4146-9261-F4F8374BF54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D8BD4FA-B983-4611-A03B-B9889B2FB2A4}" type="datetimeFigureOut">
              <a:rPr lang="el-GR" smtClean="0"/>
              <a:pPr/>
              <a:t>11/11/2020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EC50BD4-34EA-4146-9261-F4F8374BF54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D8BD4FA-B983-4611-A03B-B9889B2FB2A4}" type="datetimeFigureOut">
              <a:rPr lang="el-GR" smtClean="0"/>
              <a:pPr/>
              <a:t>11/11/2020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EC50BD4-34EA-4146-9261-F4F8374BF54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D8BD4FA-B983-4611-A03B-B9889B2FB2A4}" type="datetimeFigureOut">
              <a:rPr lang="el-GR" smtClean="0"/>
              <a:pPr/>
              <a:t>11/11/2020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EC50BD4-34EA-4146-9261-F4F8374BF54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D8BD4FA-B983-4611-A03B-B9889B2FB2A4}" type="datetimeFigureOut">
              <a:rPr lang="el-GR" smtClean="0"/>
              <a:pPr/>
              <a:t>11/11/2020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EC50BD4-34EA-4146-9261-F4F8374BF54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D8BD4FA-B983-4611-A03B-B9889B2FB2A4}" type="datetimeFigureOut">
              <a:rPr lang="el-GR" smtClean="0"/>
              <a:pPr/>
              <a:t>11/11/2020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EC50BD4-34EA-4146-9261-F4F8374BF54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D8BD4FA-B983-4611-A03B-B9889B2FB2A4}" type="datetimeFigureOut">
              <a:rPr lang="el-GR" smtClean="0"/>
              <a:pPr/>
              <a:t>11/11/2020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EC50BD4-34EA-4146-9261-F4F8374BF54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BD4FA-B983-4611-A03B-B9889B2FB2A4}" type="datetimeFigureOut">
              <a:rPr lang="el-GR" smtClean="0"/>
              <a:pPr/>
              <a:t>11/11/2020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50BD4-34EA-4146-9261-F4F8374BF54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apps.who.int/iris/bitstream/handle/10665/43974/9789241547598-gre.pdf?sequence=34&amp;isAllowed=y"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395536" y="2276872"/>
            <a:ext cx="8316416" cy="861774"/>
          </a:xfrm>
          <a:prstGeom prst="rect">
            <a:avLst/>
          </a:prstGeom>
          <a:noFill/>
        </p:spPr>
        <p:txBody>
          <a:bodyPr wrap="square" rtlCol="0">
            <a:spAutoFit/>
          </a:bodyPr>
          <a:lstStyle/>
          <a:p>
            <a:pPr algn="ctr">
              <a:lnSpc>
                <a:spcPct val="150000"/>
              </a:lnSpc>
            </a:pPr>
            <a:r>
              <a:rPr lang="el-GR" sz="2000" b="1" dirty="0" smtClean="0">
                <a:latin typeface="Times New Roman" pitchFamily="18" charset="0"/>
                <a:cs typeface="Times New Roman" pitchFamily="18" charset="0"/>
              </a:rPr>
              <a:t>Εργαλείο Αξιολόγησης της Λειτουργικότητας</a:t>
            </a:r>
            <a:r>
              <a:rPr lang="en-US" sz="2000" b="1" dirty="0" smtClean="0">
                <a:latin typeface="Times New Roman" pitchFamily="18" charset="0"/>
                <a:cs typeface="Times New Roman" pitchFamily="18" charset="0"/>
              </a:rPr>
              <a:t>:</a:t>
            </a:r>
            <a:endParaRPr lang="el-GR" sz="2000" b="1" dirty="0">
              <a:latin typeface="Times New Roman" pitchFamily="18" charset="0"/>
              <a:cs typeface="Times New Roman" pitchFamily="18" charset="0"/>
            </a:endParaRPr>
          </a:p>
          <a:p>
            <a:pPr algn="just"/>
            <a:endParaRPr lang="el-GR" sz="2000" b="1" dirty="0">
              <a:latin typeface="Times New Roman" pitchFamily="18" charset="0"/>
              <a:cs typeface="Times New Roman" pitchFamily="18" charset="0"/>
            </a:endParaRPr>
          </a:p>
        </p:txBody>
      </p:sp>
      <p:sp>
        <p:nvSpPr>
          <p:cNvPr id="9" name="8 - TextBox"/>
          <p:cNvSpPr txBox="1"/>
          <p:nvPr/>
        </p:nvSpPr>
        <p:spPr>
          <a:xfrm>
            <a:off x="2627784" y="5589240"/>
            <a:ext cx="4104456" cy="1077218"/>
          </a:xfrm>
          <a:prstGeom prst="rect">
            <a:avLst/>
          </a:prstGeom>
          <a:noFill/>
        </p:spPr>
        <p:txBody>
          <a:bodyPr wrap="square" rtlCol="0">
            <a:spAutoFit/>
          </a:bodyPr>
          <a:lstStyle/>
          <a:p>
            <a:pPr algn="ctr"/>
            <a:r>
              <a:rPr lang="el-GR" sz="1600" dirty="0">
                <a:latin typeface="Times New Roman" pitchFamily="18" charset="0"/>
                <a:cs typeface="Times New Roman" pitchFamily="18" charset="0"/>
              </a:rPr>
              <a:t>ΑΘΗΝΑ </a:t>
            </a:r>
            <a:r>
              <a:rPr lang="el-GR" sz="1600" dirty="0" smtClean="0">
                <a:latin typeface="Times New Roman" pitchFamily="18" charset="0"/>
                <a:cs typeface="Times New Roman" pitchFamily="18" charset="0"/>
              </a:rPr>
              <a:t>2020</a:t>
            </a:r>
            <a:endParaRPr lang="el-GR" sz="1600" dirty="0">
              <a:latin typeface="Times New Roman" pitchFamily="18" charset="0"/>
              <a:cs typeface="Times New Roman" pitchFamily="18" charset="0"/>
            </a:endParaRPr>
          </a:p>
          <a:p>
            <a:pPr algn="ctr"/>
            <a:r>
              <a:rPr lang="el-GR" sz="1600" dirty="0">
                <a:latin typeface="Times New Roman" pitchFamily="18" charset="0"/>
                <a:cs typeface="Times New Roman" pitchFamily="18" charset="0"/>
              </a:rPr>
              <a:t>ΓΕΩΡΓΙΟΣ ΘΕΟΤΟΚΑΤΟΣ</a:t>
            </a:r>
          </a:p>
          <a:p>
            <a:pPr algn="ctr"/>
            <a:r>
              <a:rPr lang="el-GR" sz="1600" dirty="0" smtClean="0">
                <a:latin typeface="Times New Roman" pitchFamily="18" charset="0"/>
                <a:cs typeface="Times New Roman" pitchFamily="18" charset="0"/>
              </a:rPr>
              <a:t>ΥΠΟΨΗΦΙΟΣ ΔΙΔΑΚΤΟΡΑΣ ΣΕΦΑΑ</a:t>
            </a:r>
            <a:endParaRPr lang="en-US" sz="1600" dirty="0" smtClean="0">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rPr>
              <a:t>Email</a:t>
            </a:r>
            <a:r>
              <a:rPr lang="en-US" sz="1600" dirty="0">
                <a:latin typeface="Times New Roman" pitchFamily="18" charset="0"/>
                <a:cs typeface="Times New Roman" pitchFamily="18" charset="0"/>
              </a:rPr>
              <a:t>: gtheotokatos@gmail.com</a:t>
            </a:r>
            <a:endParaRPr lang="el-GR" sz="1600" dirty="0">
              <a:latin typeface="Times New Roman" pitchFamily="18" charset="0"/>
              <a:cs typeface="Times New Roman" pitchFamily="18" charset="0"/>
            </a:endParaRPr>
          </a:p>
        </p:txBody>
      </p:sp>
      <p:pic>
        <p:nvPicPr>
          <p:cNvPr id="8"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01208"/>
            <a:ext cx="1520077" cy="1467689"/>
          </a:xfrm>
          <a:prstGeom prst="rect">
            <a:avLst/>
          </a:prstGeom>
        </p:spPr>
      </p:pic>
      <p:sp>
        <p:nvSpPr>
          <p:cNvPr id="10" name="9 - TextBox"/>
          <p:cNvSpPr txBox="1"/>
          <p:nvPr/>
        </p:nvSpPr>
        <p:spPr>
          <a:xfrm>
            <a:off x="3402877" y="1700808"/>
            <a:ext cx="2338247" cy="369332"/>
          </a:xfrm>
          <a:prstGeom prst="rect">
            <a:avLst/>
          </a:prstGeom>
          <a:noFill/>
        </p:spPr>
        <p:txBody>
          <a:bodyPr wrap="square" rtlCol="0">
            <a:spAutoFit/>
          </a:bodyPr>
          <a:lstStyle/>
          <a:p>
            <a:r>
              <a:rPr lang="el-GR" b="1" dirty="0" smtClean="0">
                <a:latin typeface="Times New Roman" pitchFamily="18" charset="0"/>
                <a:cs typeface="Times New Roman" pitchFamily="18" charset="0"/>
              </a:rPr>
              <a:t>Μάθημα Ειδίκευσης</a:t>
            </a:r>
            <a:endParaRPr lang="el-GR" dirty="0"/>
          </a:p>
        </p:txBody>
      </p:sp>
      <p:pic>
        <p:nvPicPr>
          <p:cNvPr id="86017" name="Picture 1" descr="C:\Users\ΓΕΩΡΓΙΟΣ\Desktop\Παρουσίαση ερευνητικής\AGONAS_BLUE.jpg"/>
          <p:cNvPicPr>
            <a:picLocks noChangeAspect="1" noChangeArrowheads="1"/>
          </p:cNvPicPr>
          <p:nvPr/>
        </p:nvPicPr>
        <p:blipFill>
          <a:blip r:embed="rId3" cstate="print"/>
          <a:srcRect/>
          <a:stretch>
            <a:fillRect/>
          </a:stretch>
        </p:blipFill>
        <p:spPr bwMode="auto">
          <a:xfrm>
            <a:off x="7435127" y="5038618"/>
            <a:ext cx="1708873" cy="1819382"/>
          </a:xfrm>
          <a:prstGeom prst="rect">
            <a:avLst/>
          </a:prstGeom>
          <a:noFill/>
        </p:spPr>
      </p:pic>
      <p:pic>
        <p:nvPicPr>
          <p:cNvPr id="86019" name="Picture 3" descr="http://www.phed.uoa.gr/fileadmin/phed.uoa.gr/uploads/Photos/bw-left-greek-1.jpg"/>
          <p:cNvPicPr>
            <a:picLocks noChangeAspect="1" noChangeArrowheads="1"/>
          </p:cNvPicPr>
          <p:nvPr/>
        </p:nvPicPr>
        <p:blipFill>
          <a:blip r:embed="rId4" cstate="print"/>
          <a:srcRect/>
          <a:stretch>
            <a:fillRect/>
          </a:stretch>
        </p:blipFill>
        <p:spPr bwMode="auto">
          <a:xfrm>
            <a:off x="1697357" y="0"/>
            <a:ext cx="5898979" cy="1629810"/>
          </a:xfrm>
          <a:prstGeom prst="rect">
            <a:avLst/>
          </a:prstGeom>
          <a:noFill/>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2780928"/>
            <a:ext cx="752475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hape 45"/>
          <p:cNvSpPr/>
          <p:nvPr/>
        </p:nvSpPr>
        <p:spPr>
          <a:xfrm>
            <a:off x="467544" y="4797152"/>
            <a:ext cx="8208912" cy="144016"/>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tx1"/>
          </a:solidFill>
          <a:ln>
            <a:noFill/>
          </a:ln>
        </p:spPr>
        <p:txBody>
          <a:bodyPr wrap="square" lIns="91425" tIns="91425" rIns="91425" bIns="91425" anchor="ctr" anchorCtr="0">
            <a:noAutofit/>
          </a:bodyPr>
          <a:lstStyle/>
          <a:p>
            <a:pPr marL="0" lvl="0" indent="0">
              <a:spcBef>
                <a:spcPts val="0"/>
              </a:spcBef>
              <a:buNone/>
            </a:pPr>
            <a:endParaRPr/>
          </a:p>
        </p:txBody>
      </p:sp>
    </p:spTree>
    <p:extLst>
      <p:ext uri="{BB962C8B-B14F-4D97-AF65-F5344CB8AC3E}">
        <p14:creationId xmlns:p14="http://schemas.microsoft.com/office/powerpoint/2010/main" val="2626748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 TextBox"/>
          <p:cNvSpPr txBox="1"/>
          <p:nvPr/>
        </p:nvSpPr>
        <p:spPr>
          <a:xfrm>
            <a:off x="1223628" y="0"/>
            <a:ext cx="6696744"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Ανασκόπηση Βιβλιογραφίας</a:t>
            </a:r>
            <a:endParaRPr lang="el-GR" sz="4400" dirty="0">
              <a:latin typeface="Times New Roman" pitchFamily="18" charset="0"/>
              <a:cs typeface="Times New Roman" pitchFamily="18" charset="0"/>
            </a:endParaRPr>
          </a:p>
        </p:txBody>
      </p:sp>
      <p:sp>
        <p:nvSpPr>
          <p:cNvPr id="4" name="Rectangle 2"/>
          <p:cNvSpPr>
            <a:spLocks noGrp="1" noChangeArrowheads="1"/>
          </p:cNvSpPr>
          <p:nvPr>
            <p:ph type="title"/>
          </p:nvPr>
        </p:nvSpPr>
        <p:spPr>
          <a:xfrm>
            <a:off x="0" y="901080"/>
            <a:ext cx="9144000" cy="1447800"/>
          </a:xfrm>
        </p:spPr>
        <p:txBody>
          <a:bodyPr>
            <a:normAutofit/>
          </a:bodyPr>
          <a:lstStyle/>
          <a:p>
            <a:pPr>
              <a:defRPr/>
            </a:pPr>
            <a:r>
              <a:rPr lang="en-US" sz="2400" dirty="0">
                <a:latin typeface="Times New Roman" pitchFamily="18" charset="0"/>
                <a:cs typeface="Times New Roman" pitchFamily="18" charset="0"/>
              </a:rPr>
              <a:t>Psychometric Properties of the 12-Item World Health Organization Disability Assessment Schedule (WHODAS 2.0) in Adult Patients with Motor Disabilities</a:t>
            </a:r>
            <a:endParaRPr lang="el-GR" sz="2400" dirty="0" smtClean="0">
              <a:latin typeface="Times New Roman" pitchFamily="18" charset="0"/>
              <a:cs typeface="Times New Roman" pitchFamily="18" charset="0"/>
            </a:endParaRPr>
          </a:p>
        </p:txBody>
      </p:sp>
      <p:sp>
        <p:nvSpPr>
          <p:cNvPr id="7" name="Rectangle 3"/>
          <p:cNvSpPr txBox="1">
            <a:spLocks noChangeArrowheads="1"/>
          </p:cNvSpPr>
          <p:nvPr/>
        </p:nvSpPr>
        <p:spPr>
          <a:xfrm>
            <a:off x="152400" y="2660848"/>
            <a:ext cx="8991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latin typeface="Times New Roman" pitchFamily="18" charset="0"/>
                <a:cs typeface="Times New Roman" pitchFamily="18" charset="0"/>
              </a:rPr>
              <a:t>Ψυχομετρικές ιδιότητες </a:t>
            </a:r>
            <a:r>
              <a:rPr lang="en-US" sz="2400" dirty="0" smtClean="0">
                <a:latin typeface="Times New Roman" pitchFamily="18" charset="0"/>
                <a:cs typeface="Times New Roman" pitchFamily="18" charset="0"/>
              </a:rPr>
              <a:t>WHODAS 2.0, (12-item version)</a:t>
            </a:r>
            <a:r>
              <a:rPr lang="el-GR"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136 </a:t>
            </a:r>
            <a:r>
              <a:rPr lang="el-GR" sz="2400" dirty="0" smtClean="0">
                <a:latin typeface="Times New Roman" pitchFamily="18" charset="0"/>
                <a:cs typeface="Times New Roman" pitchFamily="18" charset="0"/>
              </a:rPr>
              <a:t>ασθενείς με κινητική αναπηρία.  </a:t>
            </a:r>
          </a:p>
          <a:p>
            <a:r>
              <a:rPr lang="en-US" sz="2400" dirty="0" smtClean="0">
                <a:latin typeface="Times New Roman" pitchFamily="18" charset="0"/>
                <a:cs typeface="Times New Roman" pitchFamily="18" charset="0"/>
              </a:rPr>
              <a:t>SF-36 </a:t>
            </a:r>
            <a:r>
              <a:rPr lang="el-GR"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concurrent validity).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Cronbach’s alpha=0.</a:t>
            </a:r>
            <a:r>
              <a:rPr lang="el-GR" sz="2400" dirty="0" smtClean="0">
                <a:latin typeface="Times New Roman" pitchFamily="18" charset="0"/>
                <a:cs typeface="Times New Roman" pitchFamily="18" charset="0"/>
              </a:rPr>
              <a:t>814</a:t>
            </a:r>
            <a:r>
              <a:rPr lang="en-US" sz="2400" dirty="0" smtClean="0">
                <a:latin typeface="Times New Roman" pitchFamily="18" charset="0"/>
                <a:cs typeface="Times New Roman" pitchFamily="18" charset="0"/>
              </a:rPr>
              <a:t>-0.901 </a:t>
            </a:r>
            <a:endParaRPr lang="el-GR"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ICC=0.</a:t>
            </a:r>
            <a:r>
              <a:rPr lang="el-GR" sz="2400" dirty="0" smtClean="0">
                <a:latin typeface="Times New Roman" pitchFamily="18" charset="0"/>
                <a:cs typeface="Times New Roman" pitchFamily="18" charset="0"/>
              </a:rPr>
              <a:t>985</a:t>
            </a:r>
            <a:r>
              <a:rPr lang="en-US" sz="2400" dirty="0" smtClean="0">
                <a:latin typeface="Times New Roman" pitchFamily="18" charset="0"/>
                <a:cs typeface="Times New Roman" pitchFamily="18" charset="0"/>
              </a:rPr>
              <a:t>-0.</a:t>
            </a:r>
            <a:r>
              <a:rPr lang="el-GR" sz="2400" dirty="0" smtClean="0">
                <a:latin typeface="Times New Roman" pitchFamily="18" charset="0"/>
                <a:cs typeface="Times New Roman" pitchFamily="18" charset="0"/>
              </a:rPr>
              <a:t>993 (8 Ημέρες διαφορά)</a:t>
            </a:r>
          </a:p>
          <a:p>
            <a:r>
              <a:rPr lang="en-US" sz="2400" dirty="0" smtClean="0">
                <a:latin typeface="Times New Roman" pitchFamily="18" charset="0"/>
                <a:cs typeface="Times New Roman" pitchFamily="18" charset="0"/>
              </a:rPr>
              <a:t>Pearson’s r=-0.169 </a:t>
            </a:r>
            <a:r>
              <a:rPr lang="el-GR" sz="2400" dirty="0" smtClean="0">
                <a:latin typeface="Times New Roman" pitchFamily="18" charset="0"/>
                <a:cs typeface="Times New Roman" pitchFamily="18" charset="0"/>
              </a:rPr>
              <a:t>έως -0.720</a:t>
            </a:r>
            <a:r>
              <a:rPr lang="en-US" sz="2400" dirty="0" smtClean="0">
                <a:latin typeface="Times New Roman" pitchFamily="18" charset="0"/>
                <a:cs typeface="Times New Roman" pitchFamily="18" charset="0"/>
              </a:rPr>
              <a:t> (SF-36)</a:t>
            </a:r>
            <a:endParaRPr lang="el-GR" sz="2400" dirty="0" smtClean="0">
              <a:latin typeface="Times New Roman" pitchFamily="18" charset="0"/>
              <a:cs typeface="Times New Roman" pitchFamily="18" charset="0"/>
            </a:endParaRPr>
          </a:p>
        </p:txBody>
      </p:sp>
      <p:sp>
        <p:nvSpPr>
          <p:cNvPr id="8" name="8 - TextBox"/>
          <p:cNvSpPr txBox="1"/>
          <p:nvPr/>
        </p:nvSpPr>
        <p:spPr>
          <a:xfrm>
            <a:off x="6372200" y="6186790"/>
            <a:ext cx="2592288" cy="338554"/>
          </a:xfrm>
          <a:prstGeom prst="rect">
            <a:avLst/>
          </a:prstGeom>
          <a:noFill/>
        </p:spPr>
        <p:txBody>
          <a:bodyPr wrap="square" rtlCol="0">
            <a:spAutoFit/>
          </a:bodyPr>
          <a:lstStyle/>
          <a:p>
            <a:r>
              <a:rPr lang="en-US" sz="1600" i="1" dirty="0" smtClean="0">
                <a:latin typeface="Times New Roman"/>
                <a:ea typeface="Calibri"/>
              </a:rPr>
              <a:t>(</a:t>
            </a:r>
            <a:r>
              <a:rPr lang="en-US" sz="1600" i="1" dirty="0" err="1" smtClean="0">
                <a:latin typeface="Times New Roman"/>
                <a:ea typeface="Calibri"/>
              </a:rPr>
              <a:t>Papadopoulou</a:t>
            </a:r>
            <a:r>
              <a:rPr lang="en-US" sz="1600" i="1" dirty="0" smtClean="0">
                <a:latin typeface="Times New Roman" pitchFamily="18" charset="0"/>
                <a:cs typeface="Times New Roman" pitchFamily="18" charset="0"/>
              </a:rPr>
              <a:t> et. al., 2020)</a:t>
            </a:r>
            <a:endParaRPr lang="el-GR"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3592368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 TextBox"/>
          <p:cNvSpPr txBox="1"/>
          <p:nvPr/>
        </p:nvSpPr>
        <p:spPr>
          <a:xfrm>
            <a:off x="1223628" y="0"/>
            <a:ext cx="6696744"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Ανασκόπηση Βιβλιογραφίας</a:t>
            </a:r>
            <a:endParaRPr lang="el-GR" sz="4400" dirty="0">
              <a:latin typeface="Times New Roman" pitchFamily="18" charset="0"/>
              <a:cs typeface="Times New Roman" pitchFamily="18" charset="0"/>
            </a:endParaRPr>
          </a:p>
        </p:txBody>
      </p:sp>
      <p:sp>
        <p:nvSpPr>
          <p:cNvPr id="5" name="Rectangle 2"/>
          <p:cNvSpPr>
            <a:spLocks noGrp="1" noChangeArrowheads="1"/>
          </p:cNvSpPr>
          <p:nvPr>
            <p:ph type="title"/>
          </p:nvPr>
        </p:nvSpPr>
        <p:spPr>
          <a:xfrm>
            <a:off x="0" y="829072"/>
            <a:ext cx="9144000" cy="1447800"/>
          </a:xfrm>
        </p:spPr>
        <p:txBody>
          <a:bodyPr/>
          <a:lstStyle/>
          <a:p>
            <a:pPr>
              <a:defRPr/>
            </a:pP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comparison of health status in </a:t>
            </a:r>
            <a:r>
              <a:rPr lang="en-US" sz="2400" dirty="0" smtClean="0">
                <a:latin typeface="Times New Roman" pitchFamily="18" charset="0"/>
                <a:cs typeface="Times New Roman" pitchFamily="18" charset="0"/>
              </a:rPr>
              <a:t>patients meeting </a:t>
            </a:r>
            <a:r>
              <a:rPr lang="en-US" sz="2400" dirty="0">
                <a:latin typeface="Times New Roman" pitchFamily="18" charset="0"/>
                <a:cs typeface="Times New Roman" pitchFamily="18" charset="0"/>
              </a:rPr>
              <a:t>alternative definitions for chronic </a:t>
            </a:r>
            <a:r>
              <a:rPr lang="en-US" sz="2400" dirty="0" smtClean="0">
                <a:latin typeface="Times New Roman" pitchFamily="18" charset="0"/>
                <a:cs typeface="Times New Roman" pitchFamily="18" charset="0"/>
              </a:rPr>
              <a:t>fatigue syndrome/</a:t>
            </a:r>
            <a:r>
              <a:rPr lang="en-US" sz="2400" dirty="0" err="1" smtClean="0">
                <a:latin typeface="Times New Roman" pitchFamily="18" charset="0"/>
                <a:cs typeface="Times New Roman" pitchFamily="18" charset="0"/>
              </a:rPr>
              <a:t>myalgic</a:t>
            </a:r>
            <a:r>
              <a:rPr lang="en-US" sz="2400" dirty="0" smtClean="0">
                <a:latin typeface="Times New Roman" pitchFamily="18" charset="0"/>
                <a:cs typeface="Times New Roman" pitchFamily="18" charset="0"/>
              </a:rPr>
              <a:t> encephalomyelitis</a:t>
            </a:r>
            <a:endParaRPr lang="el-GR" sz="2400" dirty="0" smtClean="0">
              <a:latin typeface="Times New Roman" pitchFamily="18" charset="0"/>
              <a:cs typeface="Times New Roman" pitchFamily="18" charset="0"/>
            </a:endParaRPr>
          </a:p>
        </p:txBody>
      </p:sp>
      <p:sp>
        <p:nvSpPr>
          <p:cNvPr id="7" name="8 - TextBox"/>
          <p:cNvSpPr txBox="1"/>
          <p:nvPr/>
        </p:nvSpPr>
        <p:spPr>
          <a:xfrm>
            <a:off x="6660232" y="6186790"/>
            <a:ext cx="2232248" cy="338554"/>
          </a:xfrm>
          <a:prstGeom prst="rect">
            <a:avLst/>
          </a:prstGeom>
          <a:noFill/>
        </p:spPr>
        <p:txBody>
          <a:bodyPr wrap="square" rtlCol="0">
            <a:spAutoFit/>
          </a:bodyPr>
          <a:lstStyle/>
          <a:p>
            <a:r>
              <a:rPr lang="en-US" sz="1600" i="1" dirty="0" smtClean="0">
                <a:latin typeface="Times New Roman"/>
                <a:ea typeface="Calibri"/>
              </a:rPr>
              <a:t>(Johnston</a:t>
            </a:r>
            <a:r>
              <a:rPr lang="en-US" sz="1600" i="1"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et. al., </a:t>
            </a:r>
            <a:r>
              <a:rPr lang="en-US" sz="1600" i="1" dirty="0" smtClean="0">
                <a:latin typeface="Times New Roman" pitchFamily="18" charset="0"/>
                <a:cs typeface="Times New Roman" pitchFamily="18" charset="0"/>
              </a:rPr>
              <a:t>2014)</a:t>
            </a:r>
            <a:endParaRPr lang="el-GR" sz="1600" i="1" dirty="0">
              <a:latin typeface="Times New Roman" pitchFamily="18" charset="0"/>
              <a:cs typeface="Times New Roman" pitchFamily="18" charset="0"/>
            </a:endParaRPr>
          </a:p>
        </p:txBody>
      </p:sp>
      <p:sp>
        <p:nvSpPr>
          <p:cNvPr id="8" name="Rectangle 3"/>
          <p:cNvSpPr txBox="1">
            <a:spLocks noChangeArrowheads="1"/>
          </p:cNvSpPr>
          <p:nvPr/>
        </p:nvSpPr>
        <p:spPr>
          <a:xfrm>
            <a:off x="152400" y="2258144"/>
            <a:ext cx="8991600"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latin typeface="Times New Roman" pitchFamily="18" charset="0"/>
                <a:cs typeface="Times New Roman" pitchFamily="18" charset="0"/>
              </a:rPr>
              <a:t>Αυστραλία</a:t>
            </a:r>
            <a:endParaRPr lang="en-US" sz="2400"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Πιλοτική μελέτη που εξέτασε εάν απλοί βιολογικοί και κλινικοί δείκτες διαφέρουν μεταξύ ασθενών με Σύνδρομο Χρόνιας Κόπωσης/Μυαλγική </a:t>
            </a:r>
            <a:r>
              <a:rPr lang="el-GR" sz="2400" dirty="0" err="1" smtClean="0">
                <a:latin typeface="Times New Roman" pitchFamily="18" charset="0"/>
                <a:cs typeface="Times New Roman" pitchFamily="18" charset="0"/>
              </a:rPr>
              <a:t>Εγκεφαλομυελίτιδα</a:t>
            </a:r>
            <a:r>
              <a:rPr lang="el-GR" sz="2400" dirty="0" smtClean="0">
                <a:latin typeface="Times New Roman" pitchFamily="18" charset="0"/>
                <a:cs typeface="Times New Roman" pitchFamily="18" charset="0"/>
              </a:rPr>
              <a:t>. </a:t>
            </a:r>
          </a:p>
          <a:p>
            <a:r>
              <a:rPr lang="en-US" sz="2400" dirty="0">
                <a:latin typeface="Times New Roman" pitchFamily="18" charset="0"/>
                <a:cs typeface="Times New Roman" pitchFamily="18" charset="0"/>
              </a:rPr>
              <a:t>45 </a:t>
            </a:r>
            <a:r>
              <a:rPr lang="el-GR" sz="2400" dirty="0" smtClean="0">
                <a:latin typeface="Times New Roman" pitchFamily="18" charset="0"/>
                <a:cs typeface="Times New Roman" pitchFamily="18" charset="0"/>
              </a:rPr>
              <a:t>ασθενείς με ΣΧΚ και </a:t>
            </a:r>
            <a:r>
              <a:rPr lang="en-US" sz="2400" dirty="0" smtClean="0">
                <a:latin typeface="Times New Roman" pitchFamily="18" charset="0"/>
                <a:cs typeface="Times New Roman" pitchFamily="18" charset="0"/>
              </a:rPr>
              <a:t>30 </a:t>
            </a:r>
            <a:r>
              <a:rPr lang="el-GR" sz="2400" dirty="0" smtClean="0">
                <a:latin typeface="Times New Roman" pitchFamily="18" charset="0"/>
                <a:cs typeface="Times New Roman" pitchFamily="18" charset="0"/>
              </a:rPr>
              <a:t>υγιείς (ομάδα ελέγχου) </a:t>
            </a:r>
          </a:p>
          <a:p>
            <a:r>
              <a:rPr lang="en-US" sz="2400" dirty="0" smtClean="0">
                <a:latin typeface="Times New Roman" pitchFamily="18" charset="0"/>
                <a:cs typeface="Times New Roman" pitchFamily="18" charset="0"/>
              </a:rPr>
              <a:t>Short-Form </a:t>
            </a:r>
            <a:r>
              <a:rPr lang="en-US" sz="2400" dirty="0">
                <a:latin typeface="Times New Roman" pitchFamily="18" charset="0"/>
                <a:cs typeface="Times New Roman" pitchFamily="18" charset="0"/>
              </a:rPr>
              <a:t>Health Survey (</a:t>
            </a:r>
            <a:r>
              <a:rPr lang="en-US" sz="2400" dirty="0" smtClean="0">
                <a:latin typeface="Times New Roman" pitchFamily="18" charset="0"/>
                <a:cs typeface="Times New Roman" pitchFamily="18" charset="0"/>
              </a:rPr>
              <a:t>SF-36)</a:t>
            </a:r>
            <a:r>
              <a:rPr lang="el-GR" sz="2400" dirty="0" smtClean="0">
                <a:latin typeface="Times New Roman" pitchFamily="18" charset="0"/>
                <a:cs typeface="Times New Roman" pitchFamily="18" charset="0"/>
              </a:rPr>
              <a:t> και </a:t>
            </a:r>
            <a:r>
              <a:rPr lang="en-US" sz="2400" dirty="0" smtClean="0">
                <a:latin typeface="Times New Roman" pitchFamily="18" charset="0"/>
                <a:cs typeface="Times New Roman" pitchFamily="18" charset="0"/>
              </a:rPr>
              <a:t>WHODAS 2.0</a:t>
            </a:r>
          </a:p>
          <a:p>
            <a:endParaRPr lang="en-US" sz="2400"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Οι ασθενείς είχαν υψηλότερα ποσοστά αναπηρίας </a:t>
            </a:r>
            <a:r>
              <a:rPr lang="en-US" sz="2400" dirty="0" smtClean="0">
                <a:latin typeface="Times New Roman" pitchFamily="18" charset="0"/>
                <a:cs typeface="Times New Roman" pitchFamily="18" charset="0"/>
              </a:rPr>
              <a:t>(p </a:t>
            </a:r>
            <a:r>
              <a:rPr lang="en-US" sz="2400" dirty="0">
                <a:latin typeface="Times New Roman" pitchFamily="18" charset="0"/>
                <a:cs typeface="Times New Roman" pitchFamily="18" charset="0"/>
              </a:rPr>
              <a:t>&lt; 0.05) </a:t>
            </a:r>
            <a:r>
              <a:rPr lang="el-GR" sz="2400" dirty="0" smtClean="0">
                <a:latin typeface="Times New Roman" pitchFamily="18" charset="0"/>
                <a:cs typeface="Times New Roman" pitchFamily="18" charset="0"/>
              </a:rPr>
              <a:t>σε όλους τους τομείς που εξετάζει το</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WHO DAS 2.0.</a:t>
            </a:r>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30467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 TextBox"/>
          <p:cNvSpPr txBox="1"/>
          <p:nvPr/>
        </p:nvSpPr>
        <p:spPr>
          <a:xfrm>
            <a:off x="1223628" y="0"/>
            <a:ext cx="6696744"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Ανασκόπηση Βιβλιογραφίας</a:t>
            </a:r>
            <a:endParaRPr lang="el-GR" sz="4400" dirty="0">
              <a:latin typeface="Times New Roman" pitchFamily="18" charset="0"/>
              <a:cs typeface="Times New Roman" pitchFamily="18" charset="0"/>
            </a:endParaRPr>
          </a:p>
        </p:txBody>
      </p:sp>
      <p:sp>
        <p:nvSpPr>
          <p:cNvPr id="5" name="Rectangle 2"/>
          <p:cNvSpPr>
            <a:spLocks noGrp="1" noChangeArrowheads="1"/>
          </p:cNvSpPr>
          <p:nvPr>
            <p:ph type="title"/>
          </p:nvPr>
        </p:nvSpPr>
        <p:spPr>
          <a:xfrm>
            <a:off x="0" y="620688"/>
            <a:ext cx="9144000" cy="1447800"/>
          </a:xfrm>
        </p:spPr>
        <p:txBody>
          <a:bodyPr/>
          <a:lstStyle/>
          <a:p>
            <a:pPr>
              <a:defRPr/>
            </a:pPr>
            <a:r>
              <a:rPr lang="en-US" sz="2400" dirty="0">
                <a:latin typeface="Times New Roman" pitchFamily="18" charset="0"/>
                <a:cs typeface="Times New Roman" pitchFamily="18" charset="0"/>
              </a:rPr>
              <a:t>Development of traditional Chinese version of World Health Organization Disability Assessment Schedule 2.0 36 – item (WHODAS 2.0) in Taiwan: Validity and reliability analyses </a:t>
            </a:r>
          </a:p>
        </p:txBody>
      </p:sp>
      <p:sp>
        <p:nvSpPr>
          <p:cNvPr id="7" name="8 - TextBox"/>
          <p:cNvSpPr txBox="1"/>
          <p:nvPr/>
        </p:nvSpPr>
        <p:spPr>
          <a:xfrm>
            <a:off x="6372200" y="6186790"/>
            <a:ext cx="2520280" cy="338554"/>
          </a:xfrm>
          <a:prstGeom prst="rect">
            <a:avLst/>
          </a:prstGeom>
          <a:noFill/>
        </p:spPr>
        <p:txBody>
          <a:bodyPr wrap="square" rtlCol="0">
            <a:spAutoFit/>
          </a:bodyPr>
          <a:lstStyle/>
          <a:p>
            <a:r>
              <a:rPr lang="en-US" sz="1600" i="1" dirty="0">
                <a:latin typeface="Times New Roman"/>
                <a:ea typeface="Calibri"/>
              </a:rPr>
              <a:t>(Tzu-Ying Chiu </a:t>
            </a:r>
            <a:r>
              <a:rPr lang="en-US" sz="1600" i="1" dirty="0" smtClean="0">
                <a:latin typeface="Times New Roman" pitchFamily="18" charset="0"/>
                <a:cs typeface="Times New Roman" pitchFamily="18" charset="0"/>
              </a:rPr>
              <a:t>et. al., 2014)</a:t>
            </a:r>
            <a:endParaRPr lang="el-GR" sz="1600" i="1" dirty="0">
              <a:latin typeface="Times New Roman" pitchFamily="18" charset="0"/>
              <a:cs typeface="Times New Roman" pitchFamily="18" charset="0"/>
            </a:endParaRPr>
          </a:p>
        </p:txBody>
      </p:sp>
      <p:sp>
        <p:nvSpPr>
          <p:cNvPr id="8" name="Rectangle 3"/>
          <p:cNvSpPr txBox="1">
            <a:spLocks noChangeArrowheads="1"/>
          </p:cNvSpPr>
          <p:nvPr/>
        </p:nvSpPr>
        <p:spPr>
          <a:xfrm>
            <a:off x="152400" y="2258144"/>
            <a:ext cx="8991600"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6" name="Rectangle 3"/>
          <p:cNvSpPr txBox="1">
            <a:spLocks noChangeArrowheads="1"/>
          </p:cNvSpPr>
          <p:nvPr/>
        </p:nvSpPr>
        <p:spPr>
          <a:xfrm>
            <a:off x="152400" y="2060848"/>
            <a:ext cx="8991600" cy="4267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latin typeface="Times New Roman" pitchFamily="18" charset="0"/>
                <a:cs typeface="Times New Roman" pitchFamily="18" charset="0"/>
              </a:rPr>
              <a:t>Κίνα</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Ταϊβάν</a:t>
            </a:r>
            <a:endParaRPr lang="en-US" sz="2400"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Κινεζική εκδοχή του </a:t>
            </a:r>
            <a:r>
              <a:rPr lang="en-US" sz="2400" dirty="0" smtClean="0">
                <a:latin typeface="Times New Roman" pitchFamily="18" charset="0"/>
                <a:cs typeface="Times New Roman" pitchFamily="18" charset="0"/>
              </a:rPr>
              <a:t>WHODAS 2.0 </a:t>
            </a:r>
            <a:r>
              <a:rPr lang="el-GR"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36-item</a:t>
            </a:r>
            <a:r>
              <a:rPr lang="el-GR" sz="2400" dirty="0" smtClean="0">
                <a:latin typeface="Times New Roman" pitchFamily="18" charset="0"/>
                <a:cs typeface="Times New Roman" pitchFamily="18" charset="0"/>
              </a:rPr>
              <a:t>) εξέτασαν την συγχρονική εγκυρότητα (</a:t>
            </a:r>
            <a:r>
              <a:rPr lang="en-US" sz="2400" dirty="0" smtClean="0">
                <a:latin typeface="Times New Roman" pitchFamily="18" charset="0"/>
                <a:cs typeface="Times New Roman" pitchFamily="18" charset="0"/>
              </a:rPr>
              <a:t>Concurrent validity</a:t>
            </a:r>
            <a:r>
              <a:rPr lang="el-GR" sz="2400" dirty="0" smtClean="0">
                <a:latin typeface="Times New Roman" pitchFamily="18" charset="0"/>
                <a:cs typeface="Times New Roman" pitchFamily="18" charset="0"/>
              </a:rPr>
              <a:t>) και την αξιοπιστία επαναλαμβανόμενων μετρήσεων (</a:t>
            </a:r>
            <a:r>
              <a:rPr lang="en-US" sz="2400" dirty="0" smtClean="0">
                <a:latin typeface="Times New Roman" pitchFamily="18" charset="0"/>
                <a:cs typeface="Times New Roman" pitchFamily="18" charset="0"/>
              </a:rPr>
              <a:t>test–retest reliability</a:t>
            </a:r>
            <a:r>
              <a:rPr lang="el-GR"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p>
          <a:p>
            <a:r>
              <a:rPr lang="el-GR" sz="2400" dirty="0" smtClean="0">
                <a:latin typeface="Times New Roman" pitchFamily="18" charset="0"/>
                <a:cs typeface="Times New Roman" pitchFamily="18" charset="0"/>
              </a:rPr>
              <a:t>Μετάφραση</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του</a:t>
            </a:r>
            <a:r>
              <a:rPr lang="en-US" sz="2400" dirty="0" smtClean="0">
                <a:latin typeface="Times New Roman" pitchFamily="18" charset="0"/>
                <a:cs typeface="Times New Roman" pitchFamily="18" charset="0"/>
              </a:rPr>
              <a:t> WHODAS 2.0 </a:t>
            </a:r>
            <a:r>
              <a:rPr lang="el-GR"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36-item version</a:t>
            </a:r>
            <a:r>
              <a:rPr lang="el-GR"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endParaRPr lang="el-GR"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Cronbach’s a </a:t>
            </a:r>
            <a:r>
              <a:rPr lang="el-GR" sz="2400" dirty="0" smtClean="0">
                <a:latin typeface="Times New Roman" pitchFamily="18" charset="0"/>
                <a:cs typeface="Times New Roman" pitchFamily="18" charset="0"/>
              </a:rPr>
              <a:t>και ο δείκτης ενδοταξικής συσχέτισης</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ICC</a:t>
            </a:r>
            <a:r>
              <a:rPr lang="el-GR"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για το εργαλείο ήταν</a:t>
            </a:r>
            <a:r>
              <a:rPr lang="en-US" sz="2400" dirty="0" smtClean="0">
                <a:latin typeface="Times New Roman" pitchFamily="18" charset="0"/>
                <a:cs typeface="Times New Roman" pitchFamily="18" charset="0"/>
              </a:rPr>
              <a:t> 0.73–0.99 and 0.8–089, </a:t>
            </a:r>
            <a:r>
              <a:rPr lang="el-GR" sz="2400" dirty="0" smtClean="0">
                <a:latin typeface="Times New Roman" pitchFamily="18" charset="0"/>
                <a:cs typeface="Times New Roman" pitchFamily="18" charset="0"/>
              </a:rPr>
              <a:t>αντίστοιχα</a:t>
            </a:r>
            <a:r>
              <a:rPr lang="en-US" sz="2400" dirty="0" smtClean="0">
                <a:latin typeface="Times New Roman" pitchFamily="18" charset="0"/>
                <a:cs typeface="Times New Roman" pitchFamily="18" charset="0"/>
              </a:rPr>
              <a:t>. </a:t>
            </a:r>
            <a:endParaRPr lang="el-GR" sz="2400"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Εξαιρετική συγχρονική εγκυρότητα με βάση το </a:t>
            </a:r>
            <a:r>
              <a:rPr lang="en-US" sz="2400" dirty="0" smtClean="0">
                <a:latin typeface="Times New Roman" pitchFamily="18" charset="0"/>
                <a:cs typeface="Times New Roman" pitchFamily="18" charset="0"/>
              </a:rPr>
              <a:t>WHOQOL-BREF </a:t>
            </a:r>
            <a:r>
              <a:rPr lang="en-US" sz="2400" dirty="0">
                <a:latin typeface="Times New Roman" pitchFamily="18" charset="0"/>
                <a:cs typeface="Times New Roman" pitchFamily="18" charset="0"/>
              </a:rPr>
              <a:t>(p &lt; 0.5)</a:t>
            </a:r>
          </a:p>
          <a:p>
            <a:r>
              <a:rPr lang="el-GR" sz="2400" dirty="0" smtClean="0">
                <a:latin typeface="Times New Roman" pitchFamily="18" charset="0"/>
                <a:cs typeface="Times New Roman" pitchFamily="18" charset="0"/>
              </a:rPr>
              <a:t>Για την εξακρίβωση της αναπηρίας και το επιδοματικό σύστημα της κυβέρνησης της Ταϊβάν, το </a:t>
            </a:r>
            <a:r>
              <a:rPr lang="en-US" sz="2400" dirty="0" smtClean="0">
                <a:latin typeface="Times New Roman" pitchFamily="18" charset="0"/>
                <a:cs typeface="Times New Roman" pitchFamily="18" charset="0"/>
              </a:rPr>
              <a:t>WHODAS 2.0 </a:t>
            </a:r>
            <a:r>
              <a:rPr lang="el-GR" sz="2400" dirty="0" smtClean="0">
                <a:latin typeface="Times New Roman" pitchFamily="18" charset="0"/>
                <a:cs typeface="Times New Roman" pitchFamily="18" charset="0"/>
              </a:rPr>
              <a:t>φαίνεται πως παρέχει πολύτιμες πληροφορίες. </a:t>
            </a:r>
            <a:endParaRPr lang="en-US" sz="2400" dirty="0">
              <a:latin typeface="Times New Roman" pitchFamily="18" charset="0"/>
              <a:cs typeface="Times New Roman" pitchFamily="18" charset="0"/>
            </a:endParaRPr>
          </a:p>
          <a:p>
            <a:endParaRPr lang="el-GR"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57880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 TextBox"/>
          <p:cNvSpPr txBox="1"/>
          <p:nvPr/>
        </p:nvSpPr>
        <p:spPr>
          <a:xfrm>
            <a:off x="1223628" y="0"/>
            <a:ext cx="6696744"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Ανασκόπηση Βιβλιογραφίας</a:t>
            </a:r>
            <a:endParaRPr lang="el-GR" sz="4400" dirty="0">
              <a:latin typeface="Times New Roman" pitchFamily="18" charset="0"/>
              <a:cs typeface="Times New Roman" pitchFamily="18" charset="0"/>
            </a:endParaRPr>
          </a:p>
        </p:txBody>
      </p:sp>
      <p:sp>
        <p:nvSpPr>
          <p:cNvPr id="5" name="Rectangle 2"/>
          <p:cNvSpPr>
            <a:spLocks noGrp="1" noChangeArrowheads="1"/>
          </p:cNvSpPr>
          <p:nvPr>
            <p:ph type="title"/>
          </p:nvPr>
        </p:nvSpPr>
        <p:spPr>
          <a:xfrm>
            <a:off x="0" y="620688"/>
            <a:ext cx="9144000" cy="1447800"/>
          </a:xfrm>
        </p:spPr>
        <p:txBody>
          <a:bodyPr/>
          <a:lstStyle/>
          <a:p>
            <a:pPr>
              <a:defRPr/>
            </a:pPr>
            <a:r>
              <a:rPr lang="en-US" sz="2400" dirty="0">
                <a:latin typeface="Times New Roman" pitchFamily="18" charset="0"/>
                <a:cs typeface="Times New Roman" pitchFamily="18" charset="0"/>
              </a:rPr>
              <a:t>Progressive disability and prefrontal shrinkage in schizophrenia patients with poor outcome: A 3-year longitudinal study</a:t>
            </a:r>
          </a:p>
        </p:txBody>
      </p:sp>
      <p:sp>
        <p:nvSpPr>
          <p:cNvPr id="7" name="8 - TextBox"/>
          <p:cNvSpPr txBox="1"/>
          <p:nvPr/>
        </p:nvSpPr>
        <p:spPr>
          <a:xfrm>
            <a:off x="7020272" y="6325592"/>
            <a:ext cx="2520280" cy="338554"/>
          </a:xfrm>
          <a:prstGeom prst="rect">
            <a:avLst/>
          </a:prstGeom>
          <a:noFill/>
        </p:spPr>
        <p:txBody>
          <a:bodyPr wrap="square" rtlCol="0">
            <a:spAutoFit/>
          </a:bodyPr>
          <a:lstStyle/>
          <a:p>
            <a:r>
              <a:rPr lang="en-US" sz="1600" i="1" dirty="0" smtClean="0">
                <a:latin typeface="Times New Roman"/>
                <a:ea typeface="Calibri"/>
              </a:rPr>
              <a:t>(Duse </a:t>
            </a:r>
            <a:r>
              <a:rPr lang="en-US" sz="1600" i="1" dirty="0" smtClean="0">
                <a:latin typeface="Times New Roman" pitchFamily="18" charset="0"/>
                <a:cs typeface="Times New Roman" pitchFamily="18" charset="0"/>
              </a:rPr>
              <a:t>et. al., 2017)</a:t>
            </a:r>
            <a:endParaRPr lang="el-GR" sz="1600" i="1" dirty="0">
              <a:latin typeface="Times New Roman" pitchFamily="18" charset="0"/>
              <a:cs typeface="Times New Roman" pitchFamily="18" charset="0"/>
            </a:endParaRPr>
          </a:p>
        </p:txBody>
      </p:sp>
      <p:sp>
        <p:nvSpPr>
          <p:cNvPr id="8" name="Rectangle 3"/>
          <p:cNvSpPr txBox="1">
            <a:spLocks noChangeArrowheads="1"/>
          </p:cNvSpPr>
          <p:nvPr/>
        </p:nvSpPr>
        <p:spPr>
          <a:xfrm>
            <a:off x="152400" y="2258144"/>
            <a:ext cx="8991600"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smtClean="0">
              <a:latin typeface="Times New Roman" pitchFamily="18" charset="0"/>
              <a:cs typeface="Times New Roman" pitchFamily="18" charset="0"/>
            </a:endParaRPr>
          </a:p>
        </p:txBody>
      </p:sp>
      <p:sp>
        <p:nvSpPr>
          <p:cNvPr id="6" name="Rectangle 3"/>
          <p:cNvSpPr txBox="1">
            <a:spLocks noChangeArrowheads="1"/>
          </p:cNvSpPr>
          <p:nvPr/>
        </p:nvSpPr>
        <p:spPr>
          <a:xfrm>
            <a:off x="152400" y="2060848"/>
            <a:ext cx="8991600"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latin typeface="Times New Roman" pitchFamily="18" charset="0"/>
                <a:cs typeface="Times New Roman" pitchFamily="18" charset="0"/>
              </a:rPr>
              <a:t>Ιταλία</a:t>
            </a:r>
            <a:endParaRPr lang="en-US" sz="2400" dirty="0">
              <a:latin typeface="Times New Roman" pitchFamily="18" charset="0"/>
              <a:cs typeface="Times New Roman" pitchFamily="18" charset="0"/>
            </a:endParaRPr>
          </a:p>
          <a:p>
            <a:r>
              <a:rPr lang="el-GR" sz="2400" dirty="0" smtClean="0">
                <a:latin typeface="Times New Roman" pitchFamily="18" charset="0"/>
                <a:cs typeface="Times New Roman" pitchFamily="18" charset="0"/>
              </a:rPr>
              <a:t>Ασθενείς με Σχιζοφρένεια χαρακτηρίστηκαν με </a:t>
            </a:r>
            <a:r>
              <a:rPr lang="en-US" sz="2400" dirty="0" smtClean="0">
                <a:latin typeface="Times New Roman" pitchFamily="18" charset="0"/>
                <a:cs typeface="Times New Roman" pitchFamily="18" charset="0"/>
              </a:rPr>
              <a:t>Poor </a:t>
            </a:r>
            <a:r>
              <a:rPr lang="el-GR" sz="2400" dirty="0" smtClean="0">
                <a:latin typeface="Times New Roman" pitchFamily="18" charset="0"/>
                <a:cs typeface="Times New Roman" pitchFamily="18" charset="0"/>
              </a:rPr>
              <a:t>και </a:t>
            </a:r>
            <a:r>
              <a:rPr lang="en-US" sz="2400" dirty="0" smtClean="0">
                <a:latin typeface="Times New Roman" pitchFamily="18" charset="0"/>
                <a:cs typeface="Times New Roman" pitchFamily="18" charset="0"/>
              </a:rPr>
              <a:t>good prognosis outcome: 35 POS, </a:t>
            </a:r>
            <a:r>
              <a:rPr lang="en-US" sz="2400" dirty="0">
                <a:latin typeface="Times New Roman" pitchFamily="18" charset="0"/>
                <a:cs typeface="Times New Roman" pitchFamily="18" charset="0"/>
              </a:rPr>
              <a:t>35 GOS </a:t>
            </a:r>
            <a:r>
              <a:rPr lang="el-GR" sz="2400" dirty="0" smtClean="0">
                <a:latin typeface="Times New Roman" pitchFamily="18" charset="0"/>
                <a:cs typeface="Times New Roman" pitchFamily="18" charset="0"/>
              </a:rPr>
              <a:t>και</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76 </a:t>
            </a:r>
            <a:r>
              <a:rPr lang="el-GR" sz="2400" dirty="0" smtClean="0">
                <a:latin typeface="Times New Roman" pitchFamily="18" charset="0"/>
                <a:cs typeface="Times New Roman" pitchFamily="18" charset="0"/>
              </a:rPr>
              <a:t>υγιείς (</a:t>
            </a:r>
            <a:r>
              <a:rPr lang="en-US" sz="2400" dirty="0" smtClean="0">
                <a:latin typeface="Times New Roman" pitchFamily="18" charset="0"/>
                <a:cs typeface="Times New Roman" pitchFamily="18" charset="0"/>
              </a:rPr>
              <a:t>controls</a:t>
            </a:r>
            <a:r>
              <a:rPr lang="el-GR"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 </a:t>
            </a:r>
            <a:r>
              <a:rPr lang="el-GR" sz="2400" dirty="0" smtClean="0">
                <a:latin typeface="Times New Roman" pitchFamily="18" charset="0"/>
                <a:cs typeface="Times New Roman" pitchFamily="18" charset="0"/>
              </a:rPr>
              <a:t>πραγματοποιήθηκε κλινική, λειτουργική αξιολόγηση και </a:t>
            </a:r>
            <a:r>
              <a:rPr lang="en-US" sz="2400" dirty="0" smtClean="0">
                <a:latin typeface="Times New Roman" pitchFamily="18" charset="0"/>
                <a:cs typeface="Times New Roman" pitchFamily="18" charset="0"/>
              </a:rPr>
              <a:t>magnetic </a:t>
            </a:r>
            <a:r>
              <a:rPr lang="en-US" sz="2400" dirty="0">
                <a:latin typeface="Times New Roman" pitchFamily="18" charset="0"/>
                <a:cs typeface="Times New Roman" pitchFamily="18" charset="0"/>
              </a:rPr>
              <a:t>resonance imaging (MRI</a:t>
            </a:r>
            <a:r>
              <a:rPr lang="en-US" sz="2400" dirty="0" smtClean="0">
                <a:latin typeface="Times New Roman" pitchFamily="18" charset="0"/>
                <a:cs typeface="Times New Roman" pitchFamily="18" charset="0"/>
              </a:rPr>
              <a:t>)</a:t>
            </a:r>
            <a:r>
              <a:rPr lang="el-G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(3 </a:t>
            </a:r>
            <a:r>
              <a:rPr lang="el-GR" sz="2400" dirty="0" smtClean="0">
                <a:latin typeface="Times New Roman" pitchFamily="18" charset="0"/>
                <a:cs typeface="Times New Roman" pitchFamily="18" charset="0"/>
              </a:rPr>
              <a:t>έτη).</a:t>
            </a:r>
          </a:p>
          <a:p>
            <a:endParaRPr lang="en-US" sz="2400" dirty="0">
              <a:latin typeface="Times New Roman" pitchFamily="18" charset="0"/>
              <a:cs typeface="Times New Roman" pitchFamily="18" charset="0"/>
            </a:endParaRPr>
          </a:p>
          <a:p>
            <a:r>
              <a:rPr lang="el-GR" sz="2400" dirty="0" smtClean="0">
                <a:latin typeface="Times New Roman" pitchFamily="18" charset="0"/>
                <a:cs typeface="Times New Roman" pitchFamily="18" charset="0"/>
              </a:rPr>
              <a:t>Οι </a:t>
            </a:r>
            <a:r>
              <a:rPr lang="en-US" sz="2400" dirty="0" smtClean="0">
                <a:latin typeface="Times New Roman" pitchFamily="18" charset="0"/>
                <a:cs typeface="Times New Roman" pitchFamily="18" charset="0"/>
              </a:rPr>
              <a:t>POS </a:t>
            </a:r>
            <a:r>
              <a:rPr lang="el-GR" sz="2400" dirty="0" smtClean="0">
                <a:latin typeface="Times New Roman" pitchFamily="18" charset="0"/>
                <a:cs typeface="Times New Roman" pitchFamily="18" charset="0"/>
              </a:rPr>
              <a:t>ασθενείς εμφάνισαν σημαντικές αλλοιώσεις/μείωση του δεξιού προμετωπιαίου </a:t>
            </a:r>
            <a:r>
              <a:rPr lang="el-GR" sz="2400" dirty="0" err="1" smtClean="0">
                <a:latin typeface="Times New Roman" pitchFamily="18" charset="0"/>
                <a:cs typeface="Times New Roman" pitchFamily="18" charset="0"/>
              </a:rPr>
              <a:t>φλοίού</a:t>
            </a:r>
            <a:r>
              <a:rPr lang="el-GR" sz="2400" dirty="0" smtClean="0">
                <a:latin typeface="Times New Roman" pitchFamily="18" charset="0"/>
                <a:cs typeface="Times New Roman" pitchFamily="18" charset="0"/>
              </a:rPr>
              <a:t> σε σύγκριση με τους </a:t>
            </a:r>
            <a:r>
              <a:rPr lang="en-US" sz="2400" dirty="0" smtClean="0">
                <a:latin typeface="Times New Roman" pitchFamily="18" charset="0"/>
                <a:cs typeface="Times New Roman" pitchFamily="18" charset="0"/>
              </a:rPr>
              <a:t>GOS</a:t>
            </a:r>
            <a:r>
              <a:rPr lang="el-GR" sz="2400" dirty="0" smtClean="0">
                <a:latin typeface="Times New Roman" pitchFamily="18" charset="0"/>
                <a:cs typeface="Times New Roman" pitchFamily="18" charset="0"/>
              </a:rPr>
              <a:t> και </a:t>
            </a:r>
            <a:r>
              <a:rPr lang="en-US" sz="2400" dirty="0" smtClean="0">
                <a:latin typeface="Times New Roman" pitchFamily="18" charset="0"/>
                <a:cs typeface="Times New Roman" pitchFamily="18" charset="0"/>
              </a:rPr>
              <a:t>H. </a:t>
            </a:r>
            <a:endParaRPr lang="el-GR" sz="2400"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Οι </a:t>
            </a:r>
            <a:r>
              <a:rPr lang="en-US" sz="2400" dirty="0" smtClean="0">
                <a:latin typeface="Times New Roman" pitchFamily="18" charset="0"/>
                <a:cs typeface="Times New Roman" pitchFamily="18" charset="0"/>
              </a:rPr>
              <a:t>POS </a:t>
            </a:r>
            <a:r>
              <a:rPr lang="el-GR" sz="2400" dirty="0" smtClean="0">
                <a:latin typeface="Times New Roman" pitchFamily="18" charset="0"/>
                <a:cs typeface="Times New Roman" pitchFamily="18" charset="0"/>
              </a:rPr>
              <a:t>ασθενείς εμφάνισαν υψηλότερα σκορ αναπηρίας με βάση το </a:t>
            </a:r>
            <a:r>
              <a:rPr lang="en-US" sz="2400" dirty="0" smtClean="0">
                <a:latin typeface="Times New Roman" pitchFamily="18" charset="0"/>
                <a:cs typeface="Times New Roman" pitchFamily="18" charset="0"/>
              </a:rPr>
              <a:t>WHODAS 2.0, </a:t>
            </a:r>
            <a:r>
              <a:rPr lang="el-GR" sz="2400" dirty="0" smtClean="0">
                <a:latin typeface="Times New Roman" pitchFamily="18" charset="0"/>
                <a:cs typeface="Times New Roman" pitchFamily="18" charset="0"/>
              </a:rPr>
              <a:t>σε σχέση με τους </a:t>
            </a:r>
            <a:r>
              <a:rPr lang="en-US" sz="2400" dirty="0" smtClean="0">
                <a:latin typeface="Times New Roman" pitchFamily="18" charset="0"/>
                <a:cs typeface="Times New Roman" pitchFamily="18" charset="0"/>
              </a:rPr>
              <a:t>GOS </a:t>
            </a:r>
            <a:r>
              <a:rPr lang="el-GR" sz="2400" dirty="0" smtClean="0">
                <a:latin typeface="Times New Roman" pitchFamily="18" charset="0"/>
                <a:cs typeface="Times New Roman" pitchFamily="18" charset="0"/>
              </a:rPr>
              <a:t>και Η. </a:t>
            </a:r>
            <a:endParaRPr lang="el-GR"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71271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95536" y="1166843"/>
            <a:ext cx="8352928" cy="4524315"/>
          </a:xfrm>
          <a:prstGeom prst="rect">
            <a:avLst/>
          </a:prstGeom>
        </p:spPr>
        <p:txBody>
          <a:bodyPr wrap="square">
            <a:spAutoFit/>
          </a:bodyPr>
          <a:lstStyle/>
          <a:p>
            <a:pPr marL="342900" indent="-342900" algn="just">
              <a:buFont typeface="Wingdings" panose="05000000000000000000" pitchFamily="2" charset="2"/>
              <a:buChar char="§"/>
            </a:pPr>
            <a:r>
              <a:rPr lang="el-GR" sz="2400" dirty="0" smtClean="0">
                <a:latin typeface="Times New Roman" pitchFamily="18" charset="0"/>
                <a:cs typeface="Times New Roman" pitchFamily="18" charset="0"/>
              </a:rPr>
              <a:t>Είναι ένα πρακτικό εργαλείο γενικής εκτίμησης, που δύναται να </a:t>
            </a:r>
            <a:r>
              <a:rPr lang="el-GR" sz="2400" u="sng" dirty="0" smtClean="0">
                <a:latin typeface="Times New Roman" pitchFamily="18" charset="0"/>
                <a:cs typeface="Times New Roman" pitchFamily="18" charset="0"/>
              </a:rPr>
              <a:t>περιγράψει</a:t>
            </a:r>
            <a:r>
              <a:rPr lang="el-GR" sz="2400" dirty="0" smtClean="0">
                <a:latin typeface="Times New Roman" pitchFamily="18" charset="0"/>
                <a:cs typeface="Times New Roman" pitchFamily="18" charset="0"/>
              </a:rPr>
              <a:t> και να </a:t>
            </a:r>
            <a:r>
              <a:rPr lang="el-GR" sz="2400" u="sng" dirty="0" smtClean="0">
                <a:latin typeface="Times New Roman" pitchFamily="18" charset="0"/>
                <a:cs typeface="Times New Roman" pitchFamily="18" charset="0"/>
              </a:rPr>
              <a:t>εκτιμήσει</a:t>
            </a:r>
            <a:r>
              <a:rPr lang="el-GR" sz="2400" dirty="0" smtClean="0">
                <a:latin typeface="Times New Roman" pitchFamily="18" charset="0"/>
                <a:cs typeface="Times New Roman" pitchFamily="18" charset="0"/>
              </a:rPr>
              <a:t> την </a:t>
            </a:r>
            <a:r>
              <a:rPr lang="el-GR" sz="2400" b="1" dirty="0" smtClean="0">
                <a:latin typeface="Times New Roman" pitchFamily="18" charset="0"/>
                <a:cs typeface="Times New Roman" pitchFamily="18" charset="0"/>
              </a:rPr>
              <a:t>αναπηρία</a:t>
            </a:r>
            <a:r>
              <a:rPr lang="el-GR" sz="2400" dirty="0" smtClean="0">
                <a:latin typeface="Times New Roman" pitchFamily="18" charset="0"/>
                <a:cs typeface="Times New Roman" pitchFamily="18" charset="0"/>
              </a:rPr>
              <a:t> για διαφόρους σκοπούς. </a:t>
            </a:r>
          </a:p>
          <a:p>
            <a:pPr marL="342900" indent="-342900" algn="just">
              <a:buFont typeface="Wingdings" panose="05000000000000000000" pitchFamily="2" charset="2"/>
              <a:buChar char="§"/>
            </a:pPr>
            <a:endParaRPr lang="en-GB" sz="2400" b="1" dirty="0" smtClean="0">
              <a:latin typeface="Times New Roman" pitchFamily="18" charset="0"/>
              <a:cs typeface="Times New Roman" pitchFamily="18" charset="0"/>
            </a:endParaRPr>
          </a:p>
          <a:p>
            <a:pPr marL="342900" indent="-342900" algn="just">
              <a:buFont typeface="Wingdings" panose="05000000000000000000" pitchFamily="2" charset="2"/>
              <a:buChar char="§"/>
            </a:pPr>
            <a:r>
              <a:rPr lang="el-GR" sz="2400" dirty="0">
                <a:latin typeface="Times New Roman" pitchFamily="18" charset="0"/>
                <a:cs typeface="Times New Roman" pitchFamily="18" charset="0"/>
              </a:rPr>
              <a:t>Π</a:t>
            </a:r>
            <a:r>
              <a:rPr lang="el-GR" sz="2400" dirty="0" smtClean="0">
                <a:latin typeface="Times New Roman" pitchFamily="18" charset="0"/>
                <a:cs typeface="Times New Roman" pitchFamily="18" charset="0"/>
              </a:rPr>
              <a:t>ροσφέρει ένα </a:t>
            </a:r>
            <a:r>
              <a:rPr lang="el-GR" sz="2400" u="sng" dirty="0" smtClean="0">
                <a:latin typeface="Times New Roman" pitchFamily="18" charset="0"/>
                <a:cs typeface="Times New Roman" pitchFamily="18" charset="0"/>
              </a:rPr>
              <a:t>κοινό σύστημα μέτρησης και αξιολόγησης</a:t>
            </a:r>
            <a:r>
              <a:rPr lang="el-GR" sz="2400" dirty="0" smtClean="0">
                <a:latin typeface="Times New Roman" pitchFamily="18" charset="0"/>
                <a:cs typeface="Times New Roman" pitchFamily="18" charset="0"/>
              </a:rPr>
              <a:t> για οποιαδήποτε κατάσταση της υγείας, αναφορικά με τη </a:t>
            </a:r>
            <a:r>
              <a:rPr lang="el-GR" sz="2400" b="1" dirty="0" smtClean="0">
                <a:latin typeface="Times New Roman" pitchFamily="18" charset="0"/>
                <a:cs typeface="Times New Roman" pitchFamily="18" charset="0"/>
              </a:rPr>
              <a:t>λειτουργικότητα</a:t>
            </a:r>
            <a:r>
              <a:rPr lang="el-GR" sz="2400" dirty="0" smtClean="0">
                <a:latin typeface="Times New Roman" pitchFamily="18" charset="0"/>
                <a:cs typeface="Times New Roman" pitchFamily="18" charset="0"/>
              </a:rPr>
              <a:t>.</a:t>
            </a:r>
          </a:p>
          <a:p>
            <a:pPr marL="342900" indent="-342900" algn="just">
              <a:buFont typeface="Wingdings" panose="05000000000000000000" pitchFamily="2" charset="2"/>
              <a:buChar char="§"/>
            </a:pPr>
            <a:endParaRPr lang="en-GB" sz="2400" dirty="0" smtClean="0">
              <a:latin typeface="Times New Roman" pitchFamily="18" charset="0"/>
              <a:cs typeface="Times New Roman" pitchFamily="18" charset="0"/>
            </a:endParaRPr>
          </a:p>
          <a:p>
            <a:pPr marL="342900" indent="-342900" algn="just">
              <a:buFont typeface="Wingdings" panose="05000000000000000000" pitchFamily="2" charset="2"/>
              <a:buChar char="§"/>
            </a:pPr>
            <a:r>
              <a:rPr lang="el-GR" sz="2400" dirty="0" smtClean="0">
                <a:latin typeface="Times New Roman" pitchFamily="18" charset="0"/>
                <a:cs typeface="Times New Roman" pitchFamily="18" charset="0"/>
              </a:rPr>
              <a:t>Αποτελεί ένα γενικό σύστημα μέτρησης και αξιολόγησης και </a:t>
            </a:r>
            <a:r>
              <a:rPr lang="el-GR" sz="2400" b="1" dirty="0" smtClean="0">
                <a:latin typeface="Times New Roman" pitchFamily="18" charset="0"/>
                <a:cs typeface="Times New Roman" pitchFamily="18" charset="0"/>
              </a:rPr>
              <a:t>όχι ερωτηματολόγιο για συγκεκριμένη ασθένεια</a:t>
            </a:r>
            <a:r>
              <a:rPr lang="el-GR" sz="2400" dirty="0" smtClean="0">
                <a:latin typeface="Times New Roman" pitchFamily="18" charset="0"/>
                <a:cs typeface="Times New Roman" pitchFamily="18" charset="0"/>
              </a:rPr>
              <a:t> - μπορεί να χρησιμοποιείται γενικότερα προκειμένου να συγκρίνει τους περιορισμούς που αποδίδονται σε διαφορετικές ασθένειες. </a:t>
            </a:r>
            <a:endParaRPr lang="el-GR" sz="2400" dirty="0">
              <a:latin typeface="Times New Roman" pitchFamily="18" charset="0"/>
              <a:cs typeface="Times New Roman" pitchFamily="18" charset="0"/>
            </a:endParaRPr>
          </a:p>
        </p:txBody>
      </p:sp>
      <p:sp>
        <p:nvSpPr>
          <p:cNvPr id="5" name="4 - TextBox"/>
          <p:cNvSpPr txBox="1"/>
          <p:nvPr/>
        </p:nvSpPr>
        <p:spPr>
          <a:xfrm>
            <a:off x="1331640" y="0"/>
            <a:ext cx="6192688"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Τι είναι το </a:t>
            </a:r>
            <a:r>
              <a:rPr lang="en-US" sz="4400" dirty="0" smtClean="0">
                <a:latin typeface="Times New Roman" pitchFamily="18" charset="0"/>
                <a:cs typeface="Times New Roman" pitchFamily="18" charset="0"/>
              </a:rPr>
              <a:t>WHODAS 2.0;</a:t>
            </a:r>
            <a:endParaRPr lang="el-GR"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95536" y="1118349"/>
            <a:ext cx="8352928" cy="5724644"/>
          </a:xfrm>
          <a:prstGeom prst="rect">
            <a:avLst/>
          </a:prstGeom>
        </p:spPr>
        <p:txBody>
          <a:bodyPr wrap="square">
            <a:spAutoFit/>
          </a:bodyPr>
          <a:lstStyle/>
          <a:p>
            <a:pPr marL="457200" indent="-457200" algn="just">
              <a:buFont typeface="Wingdings" panose="05000000000000000000" pitchFamily="2" charset="2"/>
              <a:buChar char="§"/>
            </a:pPr>
            <a:r>
              <a:rPr lang="el-GR" sz="2400" dirty="0" smtClean="0">
                <a:latin typeface="Times New Roman" pitchFamily="18" charset="0"/>
                <a:cs typeface="Times New Roman" pitchFamily="18" charset="0"/>
              </a:rPr>
              <a:t>Εκτιμά την </a:t>
            </a:r>
            <a:r>
              <a:rPr lang="el-GR" sz="2400" b="1" dirty="0" smtClean="0">
                <a:latin typeface="Times New Roman" pitchFamily="18" charset="0"/>
                <a:cs typeface="Times New Roman" pitchFamily="18" charset="0"/>
              </a:rPr>
              <a:t>έκταση των περιορισμών</a:t>
            </a:r>
            <a:r>
              <a:rPr lang="el-GR" sz="2400" dirty="0" smtClean="0">
                <a:latin typeface="Times New Roman" pitchFamily="18" charset="0"/>
                <a:cs typeface="Times New Roman" pitchFamily="18" charset="0"/>
              </a:rPr>
              <a:t> που το άτομο εξαιτίας κάποιου </a:t>
            </a:r>
            <a:r>
              <a:rPr lang="el-GR" sz="2400" b="1" dirty="0" smtClean="0">
                <a:latin typeface="Times New Roman" pitchFamily="18" charset="0"/>
                <a:cs typeface="Times New Roman" pitchFamily="18" charset="0"/>
              </a:rPr>
              <a:t>προβλήματος υγείας</a:t>
            </a:r>
            <a:r>
              <a:rPr lang="el-GR" sz="2400" dirty="0" smtClean="0">
                <a:latin typeface="Times New Roman" pitchFamily="18" charset="0"/>
                <a:cs typeface="Times New Roman" pitchFamily="18" charset="0"/>
              </a:rPr>
              <a:t>, βιώνει στις δραστηριότητες της καθημερινής του ζωής και στα </a:t>
            </a:r>
            <a:r>
              <a:rPr lang="el-GR" sz="2400" b="1" dirty="0" smtClean="0">
                <a:latin typeface="Times New Roman" pitchFamily="18" charset="0"/>
                <a:cs typeface="Times New Roman" pitchFamily="18" charset="0"/>
              </a:rPr>
              <a:t>κυριότερα πεδία της κοινωνικής ζωής</a:t>
            </a:r>
            <a:r>
              <a:rPr lang="el-GR" sz="2400" dirty="0" smtClean="0">
                <a:latin typeface="Times New Roman" pitchFamily="18" charset="0"/>
                <a:cs typeface="Times New Roman" pitchFamily="18" charset="0"/>
              </a:rPr>
              <a:t>.</a:t>
            </a:r>
          </a:p>
          <a:p>
            <a:pPr marL="457200" indent="-457200" algn="just">
              <a:buFont typeface="Wingdings" panose="05000000000000000000" pitchFamily="2" charset="2"/>
              <a:buChar char="§"/>
            </a:pPr>
            <a:endParaRPr lang="en-GB" sz="2400" b="1" dirty="0" smtClean="0">
              <a:latin typeface="Times New Roman" pitchFamily="18" charset="0"/>
              <a:cs typeface="Times New Roman" pitchFamily="18" charset="0"/>
            </a:endParaRPr>
          </a:p>
          <a:p>
            <a:pPr marL="457200" indent="-457200" algn="just">
              <a:buFont typeface="Wingdings" panose="05000000000000000000" pitchFamily="2" charset="2"/>
              <a:buChar char="§"/>
            </a:pPr>
            <a:r>
              <a:rPr lang="el-GR" sz="2400" b="1" dirty="0" smtClean="0">
                <a:latin typeface="Times New Roman" pitchFamily="18" charset="0"/>
                <a:cs typeface="Times New Roman" pitchFamily="18" charset="0"/>
              </a:rPr>
              <a:t>Το WHODAS 2.0 </a:t>
            </a:r>
            <a:r>
              <a:rPr lang="el-GR" sz="2400" b="1" dirty="0" smtClean="0">
                <a:solidFill>
                  <a:srgbClr val="FF0000"/>
                </a:solidFill>
                <a:latin typeface="Times New Roman" pitchFamily="18" charset="0"/>
                <a:cs typeface="Times New Roman" pitchFamily="18" charset="0"/>
              </a:rPr>
              <a:t>ΔΕΝ</a:t>
            </a:r>
            <a:r>
              <a:rPr lang="el-GR" sz="2400" b="1" dirty="0" smtClean="0">
                <a:latin typeface="Times New Roman" pitchFamily="18" charset="0"/>
                <a:cs typeface="Times New Roman" pitchFamily="18" charset="0"/>
              </a:rPr>
              <a:t> είναι ερωτηματολόγιο της ποιότητας ζωής (όπως π.χ. το </a:t>
            </a:r>
            <a:r>
              <a:rPr lang="en-US" sz="2400" b="1" dirty="0" smtClean="0">
                <a:latin typeface="Times New Roman" pitchFamily="18" charset="0"/>
                <a:cs typeface="Times New Roman" pitchFamily="18" charset="0"/>
              </a:rPr>
              <a:t>SF-36)</a:t>
            </a:r>
            <a:r>
              <a:rPr lang="el-GR" sz="2400" b="1" dirty="0" smtClean="0">
                <a:latin typeface="Times New Roman" pitchFamily="18" charset="0"/>
                <a:cs typeface="Times New Roman" pitchFamily="18" charset="0"/>
              </a:rPr>
              <a:t>.</a:t>
            </a:r>
          </a:p>
          <a:p>
            <a:pPr algn="just"/>
            <a:endParaRPr lang="en-GB" sz="1400" b="1" dirty="0" smtClean="0">
              <a:latin typeface="Times New Roman" pitchFamily="18" charset="0"/>
              <a:cs typeface="Times New Roman" pitchFamily="18" charset="0"/>
            </a:endParaRPr>
          </a:p>
          <a:p>
            <a:pPr lvl="1" algn="just"/>
            <a:r>
              <a:rPr lang="el-GR" sz="2000" dirty="0" smtClean="0">
                <a:latin typeface="Times New Roman" pitchFamily="18" charset="0"/>
                <a:cs typeface="Times New Roman" pitchFamily="18" charset="0"/>
              </a:rPr>
              <a:t>[Ένα όργανο μέτρησης της ποιότητας ζωής εκτιμά την "</a:t>
            </a:r>
            <a:r>
              <a:rPr lang="el-GR" sz="2000" b="1" dirty="0" smtClean="0">
                <a:latin typeface="Times New Roman" pitchFamily="18" charset="0"/>
                <a:cs typeface="Times New Roman" pitchFamily="18" charset="0"/>
              </a:rPr>
              <a:t>υποκειμενική ευημερία</a:t>
            </a:r>
            <a:r>
              <a:rPr lang="el-GR" sz="2000" dirty="0" smtClean="0">
                <a:latin typeface="Times New Roman" pitchFamily="18" charset="0"/>
                <a:cs typeface="Times New Roman" pitchFamily="18" charset="0"/>
              </a:rPr>
              <a:t>" - το επίπεδο ικανοποίησης που ένα άτομο λαμβάνει σε συγκεκριμένους τομείς της καθημερινής ζωής.]</a:t>
            </a:r>
          </a:p>
          <a:p>
            <a:pPr lvl="1" algn="just"/>
            <a:endParaRPr lang="en-GB" sz="2000" dirty="0" smtClean="0">
              <a:latin typeface="Times New Roman" pitchFamily="18" charset="0"/>
              <a:cs typeface="Times New Roman" pitchFamily="18" charset="0"/>
            </a:endParaRPr>
          </a:p>
          <a:p>
            <a:pPr lvl="1" algn="just"/>
            <a:r>
              <a:rPr lang="el-GR" sz="2000" dirty="0" smtClean="0">
                <a:latin typeface="Times New Roman" pitchFamily="18" charset="0"/>
                <a:cs typeface="Times New Roman" pitchFamily="18" charset="0"/>
              </a:rPr>
              <a:t>[Μικρή συσχέτιση υφίσταται ανάμεσα στο να αντιμετωπίζει κανείς </a:t>
            </a:r>
            <a:r>
              <a:rPr lang="el-GR" sz="2000" b="1" dirty="0" smtClean="0">
                <a:latin typeface="Times New Roman" pitchFamily="18" charset="0"/>
                <a:cs typeface="Times New Roman" pitchFamily="18" charset="0"/>
              </a:rPr>
              <a:t>πρόβλημα λειτουργικότητας σε κάποιον τομέα, και στο επίπεδο ικανοποίησης</a:t>
            </a:r>
            <a:r>
              <a:rPr lang="el-GR" sz="2000" dirty="0" smtClean="0">
                <a:latin typeface="Times New Roman" pitchFamily="18" charset="0"/>
                <a:cs typeface="Times New Roman" pitchFamily="18" charset="0"/>
              </a:rPr>
              <a:t> που αφορά στο επίπεδο λειτουργικότητας σε αυτό τον τομέα.]</a:t>
            </a:r>
          </a:p>
          <a:p>
            <a:pPr marL="342900" indent="-342900" algn="just">
              <a:buFont typeface="Wingdings" panose="05000000000000000000" pitchFamily="2" charset="2"/>
              <a:buChar char="§"/>
            </a:pPr>
            <a:endParaRPr lang="el-GR" sz="2400" dirty="0">
              <a:latin typeface="Times New Roman" pitchFamily="18" charset="0"/>
              <a:cs typeface="Times New Roman" pitchFamily="18" charset="0"/>
            </a:endParaRPr>
          </a:p>
        </p:txBody>
      </p:sp>
      <p:sp>
        <p:nvSpPr>
          <p:cNvPr id="6" name="4 - TextBox"/>
          <p:cNvSpPr txBox="1"/>
          <p:nvPr/>
        </p:nvSpPr>
        <p:spPr>
          <a:xfrm>
            <a:off x="1331640" y="0"/>
            <a:ext cx="6192688"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Τι είναι το </a:t>
            </a:r>
            <a:r>
              <a:rPr lang="en-US" sz="4400" dirty="0" smtClean="0">
                <a:latin typeface="Times New Roman" pitchFamily="18" charset="0"/>
                <a:cs typeface="Times New Roman" pitchFamily="18" charset="0"/>
              </a:rPr>
              <a:t>WHODAS 2.0;</a:t>
            </a:r>
            <a:endParaRPr lang="el-GR"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3"/>
          <p:cNvSpPr/>
          <p:nvPr/>
        </p:nvSpPr>
        <p:spPr>
          <a:xfrm>
            <a:off x="323528" y="188640"/>
            <a:ext cx="4713699"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5"/>
          <p:cNvSpPr/>
          <p:nvPr/>
        </p:nvSpPr>
        <p:spPr>
          <a:xfrm>
            <a:off x="323528" y="1235046"/>
            <a:ext cx="4785707"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6"/>
          <p:cNvSpPr/>
          <p:nvPr/>
        </p:nvSpPr>
        <p:spPr>
          <a:xfrm>
            <a:off x="323528" y="2315166"/>
            <a:ext cx="5217755"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
          <p:cNvGrpSpPr/>
          <p:nvPr/>
        </p:nvGrpSpPr>
        <p:grpSpPr>
          <a:xfrm>
            <a:off x="251520" y="116632"/>
            <a:ext cx="4680520" cy="969818"/>
            <a:chOff x="3925455" y="1191491"/>
            <a:chExt cx="6400799" cy="969818"/>
          </a:xfrm>
        </p:grpSpPr>
        <p:sp>
          <p:nvSpPr>
            <p:cNvPr id="8" name="Rectangle 4"/>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nvGrpSpPr>
            <p:cNvPr id="9" name="Group 6"/>
            <p:cNvGrpSpPr/>
            <p:nvPr/>
          </p:nvGrpSpPr>
          <p:grpSpPr>
            <a:xfrm>
              <a:off x="3925455" y="1191491"/>
              <a:ext cx="1178646" cy="969818"/>
              <a:chOff x="3925455" y="1191491"/>
              <a:chExt cx="1178646" cy="969818"/>
            </a:xfrm>
          </p:grpSpPr>
          <p:sp>
            <p:nvSpPr>
              <p:cNvPr id="10" name="Rectangle 3"/>
              <p:cNvSpPr/>
              <p:nvPr/>
            </p:nvSpPr>
            <p:spPr>
              <a:xfrm>
                <a:off x="3925455" y="1191491"/>
                <a:ext cx="969818" cy="9698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1</a:t>
                </a:r>
                <a:endParaRPr lang="en-US" sz="2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Isosceles Triangle 5"/>
              <p:cNvSpPr/>
              <p:nvPr/>
            </p:nvSpPr>
            <p:spPr>
              <a:xfrm rot="5400000">
                <a:off x="4803124" y="1537059"/>
                <a:ext cx="323272" cy="27868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grpSp>
        <p:nvGrpSpPr>
          <p:cNvPr id="12" name="Group 8"/>
          <p:cNvGrpSpPr/>
          <p:nvPr/>
        </p:nvGrpSpPr>
        <p:grpSpPr>
          <a:xfrm>
            <a:off x="251520" y="1163038"/>
            <a:ext cx="4752527" cy="969818"/>
            <a:chOff x="3925455" y="1191491"/>
            <a:chExt cx="6400799" cy="969818"/>
          </a:xfrm>
        </p:grpSpPr>
        <p:sp>
          <p:nvSpPr>
            <p:cNvPr id="13" name="Rectangle 9"/>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nvGrpSpPr>
            <p:cNvPr id="14" name="Group 10"/>
            <p:cNvGrpSpPr/>
            <p:nvPr/>
          </p:nvGrpSpPr>
          <p:grpSpPr>
            <a:xfrm>
              <a:off x="3925455" y="1191491"/>
              <a:ext cx="1178646" cy="969818"/>
              <a:chOff x="3925455" y="1191491"/>
              <a:chExt cx="1178646" cy="969818"/>
            </a:xfrm>
          </p:grpSpPr>
          <p:sp>
            <p:nvSpPr>
              <p:cNvPr id="15" name="Rectangle 11"/>
              <p:cNvSpPr/>
              <p:nvPr/>
            </p:nvSpPr>
            <p:spPr>
              <a:xfrm>
                <a:off x="3925455" y="1191491"/>
                <a:ext cx="969818" cy="96981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2</a:t>
                </a:r>
                <a:endParaRPr lang="en-US" sz="2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Isosceles Triangle 12"/>
              <p:cNvSpPr/>
              <p:nvPr/>
            </p:nvSpPr>
            <p:spPr>
              <a:xfrm rot="5400000">
                <a:off x="4803124" y="1537059"/>
                <a:ext cx="323272" cy="278683"/>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grpSp>
        <p:nvGrpSpPr>
          <p:cNvPr id="17" name="Group 13"/>
          <p:cNvGrpSpPr/>
          <p:nvPr/>
        </p:nvGrpSpPr>
        <p:grpSpPr>
          <a:xfrm>
            <a:off x="251520" y="2243158"/>
            <a:ext cx="5184576" cy="969818"/>
            <a:chOff x="3925455" y="1191491"/>
            <a:chExt cx="6400799" cy="969818"/>
          </a:xfrm>
        </p:grpSpPr>
        <p:sp>
          <p:nvSpPr>
            <p:cNvPr id="18" name="Rectangle 14"/>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5"/>
            <p:cNvGrpSpPr/>
            <p:nvPr/>
          </p:nvGrpSpPr>
          <p:grpSpPr>
            <a:xfrm>
              <a:off x="3925455" y="1191491"/>
              <a:ext cx="1178646" cy="969818"/>
              <a:chOff x="3925455" y="1191491"/>
              <a:chExt cx="1178646" cy="969818"/>
            </a:xfrm>
          </p:grpSpPr>
          <p:sp>
            <p:nvSpPr>
              <p:cNvPr id="20" name="Rectangle 16"/>
              <p:cNvSpPr/>
              <p:nvPr/>
            </p:nvSpPr>
            <p:spPr>
              <a:xfrm>
                <a:off x="3925455" y="1191491"/>
                <a:ext cx="969818" cy="9698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effectLst>
                      <a:outerShdw blurRad="38100" dist="38100" dir="2700000" algn="tl">
                        <a:srgbClr val="000000">
                          <a:alpha val="43137"/>
                        </a:srgbClr>
                      </a:outerShdw>
                    </a:effectLst>
                  </a:rPr>
                  <a:t>3</a:t>
                </a:r>
                <a:endParaRPr lang="en-US" sz="2600" b="1" dirty="0">
                  <a:effectLst>
                    <a:outerShdw blurRad="38100" dist="38100" dir="2700000" algn="tl">
                      <a:srgbClr val="000000">
                        <a:alpha val="43137"/>
                      </a:srgbClr>
                    </a:outerShdw>
                  </a:effectLst>
                </a:endParaRPr>
              </a:p>
            </p:txBody>
          </p:sp>
          <p:sp>
            <p:nvSpPr>
              <p:cNvPr id="21" name="Isosceles Triangle 17"/>
              <p:cNvSpPr/>
              <p:nvPr/>
            </p:nvSpPr>
            <p:spPr>
              <a:xfrm rot="5400000">
                <a:off x="4803124" y="1537059"/>
                <a:ext cx="323272" cy="27868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7"/>
          <p:cNvGrpSpPr/>
          <p:nvPr/>
        </p:nvGrpSpPr>
        <p:grpSpPr>
          <a:xfrm>
            <a:off x="1217865" y="44624"/>
            <a:ext cx="4146223" cy="760150"/>
            <a:chOff x="4265958" y="820499"/>
            <a:chExt cx="4146223" cy="760150"/>
          </a:xfrm>
        </p:grpSpPr>
        <p:sp>
          <p:nvSpPr>
            <p:cNvPr id="23" name="TextBox 25"/>
            <p:cNvSpPr txBox="1"/>
            <p:nvPr/>
          </p:nvSpPr>
          <p:spPr>
            <a:xfrm>
              <a:off x="4265958" y="820499"/>
              <a:ext cx="2937088" cy="461665"/>
            </a:xfrm>
            <a:prstGeom prst="rect">
              <a:avLst/>
            </a:prstGeom>
            <a:noFill/>
          </p:spPr>
          <p:txBody>
            <a:bodyPr wrap="square" lIns="0" rtlCol="0" anchor="b">
              <a:spAutoFit/>
            </a:bodyPr>
            <a:lstStyle/>
            <a:p>
              <a:r>
                <a:rPr lang="el-GR" sz="2400" b="1" dirty="0" smtClean="0">
                  <a:latin typeface="Times New Roman" pitchFamily="18" charset="0"/>
                  <a:cs typeface="Times New Roman" pitchFamily="18" charset="0"/>
                </a:rPr>
                <a:t>Γνωστική αντίληψη </a:t>
              </a:r>
              <a:endParaRPr lang="en-US" sz="2400" b="1" dirty="0">
                <a:latin typeface="Times New Roman" pitchFamily="18" charset="0"/>
                <a:cs typeface="Times New Roman" pitchFamily="18" charset="0"/>
              </a:endParaRPr>
            </a:p>
          </p:txBody>
        </p:sp>
        <p:sp>
          <p:nvSpPr>
            <p:cNvPr id="24" name="TextBox 26"/>
            <p:cNvSpPr txBox="1"/>
            <p:nvPr/>
          </p:nvSpPr>
          <p:spPr>
            <a:xfrm>
              <a:off x="4265958" y="1180539"/>
              <a:ext cx="4146223" cy="400110"/>
            </a:xfrm>
            <a:prstGeom prst="rect">
              <a:avLst/>
            </a:prstGeom>
            <a:noFill/>
          </p:spPr>
          <p:txBody>
            <a:bodyPr wrap="square" lIns="0" rIns="0" rtlCol="0" anchor="t">
              <a:spAutoFit/>
            </a:bodyPr>
            <a:lstStyle/>
            <a:p>
              <a:pPr algn="just"/>
              <a:r>
                <a:rPr lang="el-GR" sz="2000" dirty="0" smtClean="0">
                  <a:solidFill>
                    <a:schemeClr val="tx1">
                      <a:lumMod val="65000"/>
                      <a:lumOff val="35000"/>
                    </a:schemeClr>
                  </a:solidFill>
                  <a:latin typeface="Times New Roman" pitchFamily="18" charset="0"/>
                  <a:cs typeface="Times New Roman" pitchFamily="18" charset="0"/>
                </a:rPr>
                <a:t>Κατανόηση και επικοινωνία</a:t>
              </a:r>
              <a:endParaRPr lang="en-US" sz="2000" dirty="0">
                <a:solidFill>
                  <a:schemeClr val="tx1">
                    <a:lumMod val="65000"/>
                    <a:lumOff val="35000"/>
                  </a:schemeClr>
                </a:solidFill>
                <a:latin typeface="Times New Roman" pitchFamily="18" charset="0"/>
                <a:cs typeface="Times New Roman" pitchFamily="18" charset="0"/>
              </a:endParaRPr>
            </a:p>
          </p:txBody>
        </p:sp>
      </p:grpSp>
      <p:grpSp>
        <p:nvGrpSpPr>
          <p:cNvPr id="25" name="Group 28"/>
          <p:cNvGrpSpPr/>
          <p:nvPr/>
        </p:nvGrpSpPr>
        <p:grpSpPr>
          <a:xfrm>
            <a:off x="1259632" y="1095127"/>
            <a:ext cx="4146223" cy="749697"/>
            <a:chOff x="4409973" y="892507"/>
            <a:chExt cx="4146223" cy="749697"/>
          </a:xfrm>
        </p:grpSpPr>
        <p:sp>
          <p:nvSpPr>
            <p:cNvPr id="26" name="TextBox 29"/>
            <p:cNvSpPr txBox="1"/>
            <p:nvPr/>
          </p:nvSpPr>
          <p:spPr>
            <a:xfrm>
              <a:off x="4409973" y="892507"/>
              <a:ext cx="3404041" cy="461665"/>
            </a:xfrm>
            <a:prstGeom prst="rect">
              <a:avLst/>
            </a:prstGeom>
            <a:noFill/>
          </p:spPr>
          <p:txBody>
            <a:bodyPr wrap="square" lIns="0" rtlCol="0" anchor="b">
              <a:spAutoFit/>
            </a:bodyPr>
            <a:lstStyle/>
            <a:p>
              <a:r>
                <a:rPr lang="el-GR" sz="2400" b="1" dirty="0" smtClean="0">
                  <a:latin typeface="Times New Roman" pitchFamily="18" charset="0"/>
                  <a:cs typeface="Times New Roman" pitchFamily="18" charset="0"/>
                </a:rPr>
                <a:t>Κινητικότητα</a:t>
              </a:r>
              <a:endParaRPr lang="en-US" sz="2400" b="1" dirty="0">
                <a:latin typeface="Times New Roman" pitchFamily="18" charset="0"/>
                <a:cs typeface="Times New Roman" pitchFamily="18" charset="0"/>
              </a:endParaRPr>
            </a:p>
          </p:txBody>
        </p:sp>
        <p:sp>
          <p:nvSpPr>
            <p:cNvPr id="27" name="TextBox 30"/>
            <p:cNvSpPr txBox="1"/>
            <p:nvPr/>
          </p:nvSpPr>
          <p:spPr>
            <a:xfrm>
              <a:off x="4409973" y="1242094"/>
              <a:ext cx="4146223" cy="400110"/>
            </a:xfrm>
            <a:prstGeom prst="rect">
              <a:avLst/>
            </a:prstGeom>
            <a:noFill/>
          </p:spPr>
          <p:txBody>
            <a:bodyPr wrap="square" lIns="0" rIns="0" rtlCol="0" anchor="t">
              <a:spAutoFit/>
            </a:bodyPr>
            <a:lstStyle/>
            <a:p>
              <a:pPr algn="just"/>
              <a:r>
                <a:rPr lang="el-GR" sz="2000" dirty="0" smtClean="0">
                  <a:solidFill>
                    <a:schemeClr val="tx1">
                      <a:lumMod val="65000"/>
                      <a:lumOff val="35000"/>
                    </a:schemeClr>
                  </a:solidFill>
                  <a:latin typeface="Times New Roman" pitchFamily="18" charset="0"/>
                  <a:cs typeface="Times New Roman" pitchFamily="18" charset="0"/>
                </a:rPr>
                <a:t>Μετακίνηση</a:t>
              </a:r>
              <a:endParaRPr lang="en-US" sz="2000" dirty="0">
                <a:solidFill>
                  <a:schemeClr val="tx1">
                    <a:lumMod val="65000"/>
                    <a:lumOff val="35000"/>
                  </a:schemeClr>
                </a:solidFill>
                <a:latin typeface="Times New Roman" pitchFamily="18" charset="0"/>
                <a:cs typeface="Times New Roman" pitchFamily="18" charset="0"/>
              </a:endParaRPr>
            </a:p>
          </p:txBody>
        </p:sp>
      </p:grpSp>
      <p:grpSp>
        <p:nvGrpSpPr>
          <p:cNvPr id="28" name="Group 39"/>
          <p:cNvGrpSpPr/>
          <p:nvPr/>
        </p:nvGrpSpPr>
        <p:grpSpPr>
          <a:xfrm>
            <a:off x="1187624" y="2103239"/>
            <a:ext cx="4466820" cy="1109737"/>
            <a:chOff x="4245241" y="884258"/>
            <a:chExt cx="2937087" cy="1986136"/>
          </a:xfrm>
        </p:grpSpPr>
        <p:sp>
          <p:nvSpPr>
            <p:cNvPr id="29" name="TextBox 40"/>
            <p:cNvSpPr txBox="1"/>
            <p:nvPr/>
          </p:nvSpPr>
          <p:spPr>
            <a:xfrm>
              <a:off x="4245241" y="884258"/>
              <a:ext cx="2937087" cy="826258"/>
            </a:xfrm>
            <a:prstGeom prst="rect">
              <a:avLst/>
            </a:prstGeom>
            <a:noFill/>
          </p:spPr>
          <p:txBody>
            <a:bodyPr wrap="square" lIns="0" rtlCol="0" anchor="b">
              <a:spAutoFit/>
            </a:bodyPr>
            <a:lstStyle/>
            <a:p>
              <a:r>
                <a:rPr lang="el-GR" sz="2400" b="1" dirty="0" smtClean="0">
                  <a:latin typeface="Times New Roman" pitchFamily="18" charset="0"/>
                  <a:cs typeface="Times New Roman" pitchFamily="18" charset="0"/>
                </a:rPr>
                <a:t>Αυτό-φροντίδα</a:t>
              </a:r>
              <a:endParaRPr lang="en-US" sz="2400" b="1" dirty="0">
                <a:latin typeface="Times New Roman" pitchFamily="18" charset="0"/>
                <a:cs typeface="Times New Roman" pitchFamily="18" charset="0"/>
              </a:endParaRPr>
            </a:p>
          </p:txBody>
        </p:sp>
        <p:sp>
          <p:nvSpPr>
            <p:cNvPr id="30" name="TextBox 41"/>
            <p:cNvSpPr txBox="1"/>
            <p:nvPr/>
          </p:nvSpPr>
          <p:spPr>
            <a:xfrm>
              <a:off x="4266373" y="1603465"/>
              <a:ext cx="2367386" cy="1266929"/>
            </a:xfrm>
            <a:prstGeom prst="rect">
              <a:avLst/>
            </a:prstGeom>
            <a:noFill/>
          </p:spPr>
          <p:txBody>
            <a:bodyPr wrap="square" lIns="0" rIns="0" rtlCol="0" anchor="t">
              <a:spAutoFit/>
            </a:bodyPr>
            <a:lstStyle/>
            <a:p>
              <a:pPr algn="just"/>
              <a:r>
                <a:rPr lang="el-GR" sz="2000" dirty="0" smtClean="0">
                  <a:latin typeface="Times New Roman" pitchFamily="18" charset="0"/>
                  <a:cs typeface="Times New Roman" pitchFamily="18" charset="0"/>
                </a:rPr>
                <a:t>Υγιεινή, ένδυση, διατροφή, δυνατότητα να μένει κανείς μόνος</a:t>
              </a:r>
              <a:endParaRPr lang="en-US" sz="2000" dirty="0">
                <a:solidFill>
                  <a:schemeClr val="tx1">
                    <a:lumMod val="65000"/>
                    <a:lumOff val="35000"/>
                  </a:schemeClr>
                </a:solidFill>
                <a:latin typeface="Times New Roman" pitchFamily="18" charset="0"/>
                <a:cs typeface="Times New Roman" pitchFamily="18" charset="0"/>
              </a:endParaRPr>
            </a:p>
          </p:txBody>
        </p:sp>
      </p:grpSp>
      <p:sp>
        <p:nvSpPr>
          <p:cNvPr id="34" name="Rectangle 23"/>
          <p:cNvSpPr/>
          <p:nvPr/>
        </p:nvSpPr>
        <p:spPr>
          <a:xfrm>
            <a:off x="251520" y="3395286"/>
            <a:ext cx="5256584"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45"/>
          <p:cNvSpPr/>
          <p:nvPr/>
        </p:nvSpPr>
        <p:spPr>
          <a:xfrm>
            <a:off x="323529" y="4547414"/>
            <a:ext cx="5616623"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6"/>
          <p:cNvSpPr/>
          <p:nvPr/>
        </p:nvSpPr>
        <p:spPr>
          <a:xfrm>
            <a:off x="179512" y="5661248"/>
            <a:ext cx="5616623"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7"/>
          <p:cNvGrpSpPr/>
          <p:nvPr/>
        </p:nvGrpSpPr>
        <p:grpSpPr>
          <a:xfrm>
            <a:off x="179512" y="3323278"/>
            <a:ext cx="5256583" cy="969818"/>
            <a:chOff x="3925455" y="1191491"/>
            <a:chExt cx="6400799" cy="969818"/>
          </a:xfrm>
        </p:grpSpPr>
        <p:sp>
          <p:nvSpPr>
            <p:cNvPr id="38" name="Rectangle 4"/>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6"/>
            <p:cNvGrpSpPr/>
            <p:nvPr/>
          </p:nvGrpSpPr>
          <p:grpSpPr>
            <a:xfrm>
              <a:off x="3925455" y="1191491"/>
              <a:ext cx="1178646" cy="969818"/>
              <a:chOff x="3925455" y="1191491"/>
              <a:chExt cx="1178646" cy="969818"/>
            </a:xfrm>
          </p:grpSpPr>
          <p:sp>
            <p:nvSpPr>
              <p:cNvPr id="40" name="Rectangle 3"/>
              <p:cNvSpPr/>
              <p:nvPr/>
            </p:nvSpPr>
            <p:spPr>
              <a:xfrm>
                <a:off x="3925455" y="1191491"/>
                <a:ext cx="969818" cy="96981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smtClean="0">
                    <a:effectLst>
                      <a:outerShdw blurRad="38100" dist="38100" dir="2700000" algn="tl">
                        <a:srgbClr val="000000">
                          <a:alpha val="43137"/>
                        </a:srgbClr>
                      </a:outerShdw>
                    </a:effectLst>
                  </a:rPr>
                  <a:t>4</a:t>
                </a:r>
                <a:endParaRPr lang="en-US" sz="2600" b="1" dirty="0">
                  <a:effectLst>
                    <a:outerShdw blurRad="38100" dist="38100" dir="2700000" algn="tl">
                      <a:srgbClr val="000000">
                        <a:alpha val="43137"/>
                      </a:srgbClr>
                    </a:outerShdw>
                  </a:effectLst>
                </a:endParaRPr>
              </a:p>
            </p:txBody>
          </p:sp>
          <p:sp>
            <p:nvSpPr>
              <p:cNvPr id="41" name="Isosceles Triangle 5"/>
              <p:cNvSpPr/>
              <p:nvPr/>
            </p:nvSpPr>
            <p:spPr>
              <a:xfrm rot="5400000">
                <a:off x="4803124" y="1537059"/>
                <a:ext cx="323272" cy="278683"/>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8"/>
          <p:cNvGrpSpPr/>
          <p:nvPr/>
        </p:nvGrpSpPr>
        <p:grpSpPr>
          <a:xfrm>
            <a:off x="179512" y="4437112"/>
            <a:ext cx="5688632" cy="969818"/>
            <a:chOff x="3925455" y="1191491"/>
            <a:chExt cx="6400799" cy="969818"/>
          </a:xfrm>
        </p:grpSpPr>
        <p:sp>
          <p:nvSpPr>
            <p:cNvPr id="43" name="Rectangle 9"/>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0"/>
            <p:cNvGrpSpPr/>
            <p:nvPr/>
          </p:nvGrpSpPr>
          <p:grpSpPr>
            <a:xfrm>
              <a:off x="3925455" y="1191491"/>
              <a:ext cx="1178646" cy="969818"/>
              <a:chOff x="3925455" y="1191491"/>
              <a:chExt cx="1178646" cy="969818"/>
            </a:xfrm>
          </p:grpSpPr>
          <p:sp>
            <p:nvSpPr>
              <p:cNvPr id="45" name="Rectangle 11"/>
              <p:cNvSpPr/>
              <p:nvPr/>
            </p:nvSpPr>
            <p:spPr>
              <a:xfrm>
                <a:off x="3925455" y="1191491"/>
                <a:ext cx="969818" cy="9698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smtClean="0">
                    <a:effectLst>
                      <a:outerShdw blurRad="38100" dist="38100" dir="2700000" algn="tl">
                        <a:srgbClr val="000000">
                          <a:alpha val="43137"/>
                        </a:srgbClr>
                      </a:outerShdw>
                    </a:effectLst>
                  </a:rPr>
                  <a:t>5</a:t>
                </a:r>
                <a:endParaRPr lang="en-US" sz="2600" b="1" dirty="0">
                  <a:effectLst>
                    <a:outerShdw blurRad="38100" dist="38100" dir="2700000" algn="tl">
                      <a:srgbClr val="000000">
                        <a:alpha val="43137"/>
                      </a:srgbClr>
                    </a:outerShdw>
                  </a:effectLst>
                </a:endParaRPr>
              </a:p>
            </p:txBody>
          </p:sp>
          <p:sp>
            <p:nvSpPr>
              <p:cNvPr id="46" name="Isosceles Triangle 12"/>
              <p:cNvSpPr/>
              <p:nvPr/>
            </p:nvSpPr>
            <p:spPr>
              <a:xfrm rot="5400000">
                <a:off x="4803124" y="1537059"/>
                <a:ext cx="323272" cy="27868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13"/>
          <p:cNvGrpSpPr/>
          <p:nvPr/>
        </p:nvGrpSpPr>
        <p:grpSpPr>
          <a:xfrm>
            <a:off x="107505" y="5555526"/>
            <a:ext cx="5616623" cy="969818"/>
            <a:chOff x="3925455" y="1191491"/>
            <a:chExt cx="6400799" cy="969818"/>
          </a:xfrm>
        </p:grpSpPr>
        <p:sp>
          <p:nvSpPr>
            <p:cNvPr id="48" name="Rectangle 14"/>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15"/>
            <p:cNvGrpSpPr/>
            <p:nvPr/>
          </p:nvGrpSpPr>
          <p:grpSpPr>
            <a:xfrm>
              <a:off x="3925455" y="1191491"/>
              <a:ext cx="1178646" cy="969818"/>
              <a:chOff x="3925455" y="1191491"/>
              <a:chExt cx="1178646" cy="969818"/>
            </a:xfrm>
          </p:grpSpPr>
          <p:sp>
            <p:nvSpPr>
              <p:cNvPr id="50" name="Rectangle 16"/>
              <p:cNvSpPr/>
              <p:nvPr/>
            </p:nvSpPr>
            <p:spPr>
              <a:xfrm>
                <a:off x="3925455" y="1191491"/>
                <a:ext cx="969818" cy="96981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smtClean="0">
                    <a:effectLst>
                      <a:outerShdw blurRad="38100" dist="38100" dir="2700000" algn="tl">
                        <a:srgbClr val="000000">
                          <a:alpha val="43137"/>
                        </a:srgbClr>
                      </a:outerShdw>
                    </a:effectLst>
                  </a:rPr>
                  <a:t>6</a:t>
                </a:r>
                <a:endParaRPr lang="en-US" sz="2600" b="1" dirty="0">
                  <a:effectLst>
                    <a:outerShdw blurRad="38100" dist="38100" dir="2700000" algn="tl">
                      <a:srgbClr val="000000">
                        <a:alpha val="43137"/>
                      </a:srgbClr>
                    </a:outerShdw>
                  </a:effectLst>
                </a:endParaRPr>
              </a:p>
            </p:txBody>
          </p:sp>
          <p:sp>
            <p:nvSpPr>
              <p:cNvPr id="51" name="Isosceles Triangle 17"/>
              <p:cNvSpPr/>
              <p:nvPr/>
            </p:nvSpPr>
            <p:spPr>
              <a:xfrm rot="5400000">
                <a:off x="4803124" y="1537059"/>
                <a:ext cx="323272" cy="278683"/>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27"/>
          <p:cNvGrpSpPr/>
          <p:nvPr/>
        </p:nvGrpSpPr>
        <p:grpSpPr>
          <a:xfrm>
            <a:off x="1187624" y="3212976"/>
            <a:ext cx="4146223" cy="864096"/>
            <a:chOff x="4121942" y="894093"/>
            <a:chExt cx="4146223" cy="864096"/>
          </a:xfrm>
        </p:grpSpPr>
        <p:sp>
          <p:nvSpPr>
            <p:cNvPr id="53" name="TextBox 25"/>
            <p:cNvSpPr txBox="1"/>
            <p:nvPr/>
          </p:nvSpPr>
          <p:spPr>
            <a:xfrm>
              <a:off x="4137182" y="894093"/>
              <a:ext cx="2937088" cy="461665"/>
            </a:xfrm>
            <a:prstGeom prst="rect">
              <a:avLst/>
            </a:prstGeom>
            <a:noFill/>
          </p:spPr>
          <p:txBody>
            <a:bodyPr wrap="square" lIns="0" rtlCol="0" anchor="b">
              <a:spAutoFit/>
            </a:bodyPr>
            <a:lstStyle/>
            <a:p>
              <a:r>
                <a:rPr lang="el-GR" sz="2400" b="1" dirty="0" smtClean="0">
                  <a:latin typeface="Times New Roman" pitchFamily="18" charset="0"/>
                  <a:cs typeface="Times New Roman" pitchFamily="18" charset="0"/>
                </a:rPr>
                <a:t>Καλές σχέσεις</a:t>
              </a:r>
              <a:endParaRPr lang="en-US" sz="2400" b="1" dirty="0">
                <a:latin typeface="Times New Roman" pitchFamily="18" charset="0"/>
                <a:cs typeface="Times New Roman" pitchFamily="18" charset="0"/>
              </a:endParaRPr>
            </a:p>
          </p:txBody>
        </p:sp>
        <p:sp>
          <p:nvSpPr>
            <p:cNvPr id="54" name="TextBox 26"/>
            <p:cNvSpPr txBox="1"/>
            <p:nvPr/>
          </p:nvSpPr>
          <p:spPr>
            <a:xfrm>
              <a:off x="4121942" y="1358079"/>
              <a:ext cx="4146223" cy="400110"/>
            </a:xfrm>
            <a:prstGeom prst="rect">
              <a:avLst/>
            </a:prstGeom>
            <a:noFill/>
          </p:spPr>
          <p:txBody>
            <a:bodyPr wrap="square" lIns="0" rIns="0" rtlCol="0" anchor="t">
              <a:spAutoFit/>
            </a:bodyPr>
            <a:lstStyle/>
            <a:p>
              <a:pPr algn="just"/>
              <a:r>
                <a:rPr lang="el-GR" sz="2000" dirty="0">
                  <a:latin typeface="Times New Roman" pitchFamily="18" charset="0"/>
                  <a:cs typeface="Times New Roman" pitchFamily="18" charset="0"/>
                </a:rPr>
                <a:t>Αλληλεπίδραση με άλλους ανθρώπους</a:t>
              </a:r>
              <a:endParaRPr lang="en-US" sz="2000" dirty="0">
                <a:latin typeface="Times New Roman" pitchFamily="18" charset="0"/>
                <a:cs typeface="Times New Roman" pitchFamily="18" charset="0"/>
              </a:endParaRPr>
            </a:p>
          </p:txBody>
        </p:sp>
      </p:grpSp>
      <p:grpSp>
        <p:nvGrpSpPr>
          <p:cNvPr id="55" name="Group 28"/>
          <p:cNvGrpSpPr/>
          <p:nvPr/>
        </p:nvGrpSpPr>
        <p:grpSpPr>
          <a:xfrm>
            <a:off x="1187624" y="4365104"/>
            <a:ext cx="4536504" cy="1037148"/>
            <a:chOff x="3908305" y="187530"/>
            <a:chExt cx="4536504" cy="1037148"/>
          </a:xfrm>
        </p:grpSpPr>
        <p:sp>
          <p:nvSpPr>
            <p:cNvPr id="56" name="TextBox 29"/>
            <p:cNvSpPr txBox="1"/>
            <p:nvPr/>
          </p:nvSpPr>
          <p:spPr>
            <a:xfrm>
              <a:off x="3908305" y="187530"/>
              <a:ext cx="4536504" cy="400110"/>
            </a:xfrm>
            <a:prstGeom prst="rect">
              <a:avLst/>
            </a:prstGeom>
            <a:noFill/>
          </p:spPr>
          <p:txBody>
            <a:bodyPr wrap="square" lIns="0" rtlCol="0" anchor="b">
              <a:spAutoFit/>
            </a:bodyPr>
            <a:lstStyle/>
            <a:p>
              <a:r>
                <a:rPr lang="el-GR" sz="2000" b="1" dirty="0" smtClean="0">
                  <a:latin typeface="Times New Roman" pitchFamily="18" charset="0"/>
                  <a:cs typeface="Times New Roman" pitchFamily="18" charset="0"/>
                </a:rPr>
                <a:t>Δραστηριότητες καθημερινής ζωής</a:t>
              </a:r>
              <a:endParaRPr lang="en-US" sz="2000" b="1" dirty="0">
                <a:latin typeface="Times New Roman" pitchFamily="18" charset="0"/>
                <a:cs typeface="Times New Roman" pitchFamily="18" charset="0"/>
              </a:endParaRPr>
            </a:p>
          </p:txBody>
        </p:sp>
        <p:sp>
          <p:nvSpPr>
            <p:cNvPr id="57" name="TextBox 30"/>
            <p:cNvSpPr txBox="1"/>
            <p:nvPr/>
          </p:nvSpPr>
          <p:spPr>
            <a:xfrm>
              <a:off x="4082562" y="547570"/>
              <a:ext cx="4146223" cy="677108"/>
            </a:xfrm>
            <a:prstGeom prst="rect">
              <a:avLst/>
            </a:prstGeom>
            <a:noFill/>
          </p:spPr>
          <p:txBody>
            <a:bodyPr wrap="square" lIns="0" rIns="0" rtlCol="0" anchor="t">
              <a:spAutoFit/>
            </a:bodyPr>
            <a:lstStyle/>
            <a:p>
              <a:pPr algn="just"/>
              <a:r>
                <a:rPr lang="el-GR" sz="1900" dirty="0" smtClean="0">
                  <a:latin typeface="Times New Roman" pitchFamily="18" charset="0"/>
                  <a:cs typeface="Times New Roman" pitchFamily="18" charset="0"/>
                </a:rPr>
                <a:t>Οικιακές </a:t>
              </a:r>
              <a:r>
                <a:rPr lang="el-GR" sz="1900" dirty="0">
                  <a:latin typeface="Times New Roman" pitchFamily="18" charset="0"/>
                  <a:cs typeface="Times New Roman" pitchFamily="18" charset="0"/>
                </a:rPr>
                <a:t>ευθύνες, ελεύθερος χρόνος, εργασία και εκπαίδευση</a:t>
              </a:r>
              <a:endParaRPr lang="en-US" sz="1900" dirty="0">
                <a:latin typeface="Times New Roman" pitchFamily="18" charset="0"/>
                <a:cs typeface="Times New Roman" pitchFamily="18" charset="0"/>
              </a:endParaRPr>
            </a:p>
          </p:txBody>
        </p:sp>
      </p:grpSp>
      <p:grpSp>
        <p:nvGrpSpPr>
          <p:cNvPr id="58" name="Group 39"/>
          <p:cNvGrpSpPr/>
          <p:nvPr/>
        </p:nvGrpSpPr>
        <p:grpSpPr>
          <a:xfrm>
            <a:off x="1217865" y="5517232"/>
            <a:ext cx="4146223" cy="1037148"/>
            <a:chOff x="3866538" y="706100"/>
            <a:chExt cx="4146223" cy="1037148"/>
          </a:xfrm>
        </p:grpSpPr>
        <p:sp>
          <p:nvSpPr>
            <p:cNvPr id="59" name="TextBox 40"/>
            <p:cNvSpPr txBox="1"/>
            <p:nvPr/>
          </p:nvSpPr>
          <p:spPr>
            <a:xfrm>
              <a:off x="3923545" y="706100"/>
              <a:ext cx="2937088" cy="461665"/>
            </a:xfrm>
            <a:prstGeom prst="rect">
              <a:avLst/>
            </a:prstGeom>
            <a:noFill/>
          </p:spPr>
          <p:txBody>
            <a:bodyPr wrap="square" lIns="0" rtlCol="0" anchor="b">
              <a:spAutoFit/>
            </a:bodyPr>
            <a:lstStyle/>
            <a:p>
              <a:r>
                <a:rPr lang="el-GR" sz="2400" b="1" dirty="0" smtClean="0">
                  <a:latin typeface="Times New Roman" pitchFamily="18" charset="0"/>
                  <a:cs typeface="Times New Roman" pitchFamily="18" charset="0"/>
                </a:rPr>
                <a:t>Συμμετοχή</a:t>
              </a:r>
              <a:endParaRPr lang="en-US" sz="2400" b="1" dirty="0">
                <a:latin typeface="Times New Roman" pitchFamily="18" charset="0"/>
                <a:cs typeface="Times New Roman" pitchFamily="18" charset="0"/>
              </a:endParaRPr>
            </a:p>
          </p:txBody>
        </p:sp>
        <p:sp>
          <p:nvSpPr>
            <p:cNvPr id="60" name="TextBox 41"/>
            <p:cNvSpPr txBox="1"/>
            <p:nvPr/>
          </p:nvSpPr>
          <p:spPr>
            <a:xfrm>
              <a:off x="3866538" y="1066140"/>
              <a:ext cx="4146223" cy="677108"/>
            </a:xfrm>
            <a:prstGeom prst="rect">
              <a:avLst/>
            </a:prstGeom>
            <a:noFill/>
          </p:spPr>
          <p:txBody>
            <a:bodyPr wrap="square" lIns="0" rIns="0" rtlCol="0" anchor="t">
              <a:spAutoFit/>
            </a:bodyPr>
            <a:lstStyle/>
            <a:p>
              <a:pPr algn="just"/>
              <a:r>
                <a:rPr lang="el-GR" sz="1900" dirty="0" smtClean="0">
                  <a:latin typeface="Times New Roman" pitchFamily="18" charset="0"/>
                  <a:cs typeface="Times New Roman" pitchFamily="18" charset="0"/>
                </a:rPr>
                <a:t>Ένταξη </a:t>
              </a:r>
              <a:r>
                <a:rPr lang="el-GR" sz="1900" dirty="0">
                  <a:latin typeface="Times New Roman" pitchFamily="18" charset="0"/>
                  <a:cs typeface="Times New Roman" pitchFamily="18" charset="0"/>
                </a:rPr>
                <a:t>στις δραστηριότητες του περίγυρου, κοινωνική συμμετοχή</a:t>
              </a:r>
              <a:r>
                <a:rPr lang="el-GR" sz="1200" dirty="0" smtClean="0">
                  <a:latin typeface="Times New Roman" pitchFamily="18" charset="0"/>
                  <a:cs typeface="Times New Roman" pitchFamily="18" charset="0"/>
                </a:rPr>
                <a:t>.</a:t>
              </a:r>
              <a:endParaRPr lang="en-US" sz="1200" dirty="0">
                <a:solidFill>
                  <a:schemeClr val="tx1">
                    <a:lumMod val="65000"/>
                    <a:lumOff val="35000"/>
                  </a:schemeClr>
                </a:solidFill>
                <a:latin typeface="Times New Roman" pitchFamily="18" charset="0"/>
                <a:cs typeface="Times New Roman" pitchFamily="18" charset="0"/>
              </a:endParaRPr>
            </a:p>
          </p:txBody>
        </p:sp>
      </p:grpSp>
      <p:sp>
        <p:nvSpPr>
          <p:cNvPr id="62" name="61 - Δεξιό άγκιστρο"/>
          <p:cNvSpPr/>
          <p:nvPr/>
        </p:nvSpPr>
        <p:spPr>
          <a:xfrm>
            <a:off x="5148064" y="72008"/>
            <a:ext cx="1944216" cy="6741368"/>
          </a:xfrm>
          <a:prstGeom prst="rightBrac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3" name="62 - TextBox"/>
          <p:cNvSpPr txBox="1"/>
          <p:nvPr/>
        </p:nvSpPr>
        <p:spPr>
          <a:xfrm>
            <a:off x="7020272" y="2924944"/>
            <a:ext cx="2195736" cy="707886"/>
          </a:xfrm>
          <a:prstGeom prst="rect">
            <a:avLst/>
          </a:prstGeom>
          <a:noFill/>
        </p:spPr>
        <p:txBody>
          <a:bodyPr wrap="square" rtlCol="0">
            <a:spAutoFit/>
          </a:bodyPr>
          <a:lstStyle/>
          <a:p>
            <a:pPr algn="ctr"/>
            <a:r>
              <a:rPr lang="el-GR" sz="2000" b="1" dirty="0" smtClean="0">
                <a:latin typeface="Times New Roman" pitchFamily="18" charset="0"/>
                <a:cs typeface="Times New Roman" pitchFamily="18" charset="0"/>
              </a:rPr>
              <a:t>Επίπεδο λειτουργικότητας</a:t>
            </a:r>
            <a:endParaRPr lang="el-G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95536" y="1118349"/>
            <a:ext cx="8352928" cy="4893647"/>
          </a:xfrm>
          <a:prstGeom prst="rect">
            <a:avLst/>
          </a:prstGeom>
        </p:spPr>
        <p:txBody>
          <a:bodyPr wrap="square">
            <a:spAutoFit/>
          </a:bodyPr>
          <a:lstStyle/>
          <a:p>
            <a:pPr marL="457200" indent="-457200" algn="just">
              <a:buFont typeface="Wingdings" panose="05000000000000000000" pitchFamily="2" charset="2"/>
              <a:buChar char="§"/>
            </a:pPr>
            <a:r>
              <a:rPr lang="el-GR" sz="2400" dirty="0" smtClean="0">
                <a:latin typeface="Times New Roman" pitchFamily="18" charset="0"/>
                <a:cs typeface="Times New Roman" pitchFamily="18" charset="0"/>
              </a:rPr>
              <a:t>Οι 6 τομείς επιλέχθηκαν κατόπιν εξέτασης των γνωστών </a:t>
            </a:r>
            <a:r>
              <a:rPr lang="el-GR" sz="2400" b="1" dirty="0" smtClean="0">
                <a:latin typeface="Times New Roman" pitchFamily="18" charset="0"/>
                <a:cs typeface="Times New Roman" pitchFamily="18" charset="0"/>
              </a:rPr>
              <a:t>εργαλείων λειτουργικής εκτίμησης</a:t>
            </a:r>
            <a:r>
              <a:rPr lang="el-GR" sz="2400" dirty="0" smtClean="0">
                <a:latin typeface="Times New Roman" pitchFamily="18" charset="0"/>
                <a:cs typeface="Times New Roman" pitchFamily="18" charset="0"/>
              </a:rPr>
              <a:t> που χρησιμοποιούνται σε όλους τους κλάδους υγείας, σε πληθυσμιακή έρευνα και κατόπιν δια-πολιτισμικής εφαρμογής.</a:t>
            </a:r>
          </a:p>
          <a:p>
            <a:pPr marL="457200" indent="-457200" algn="just">
              <a:buFont typeface="Wingdings" panose="05000000000000000000" pitchFamily="2" charset="2"/>
              <a:buChar char="§"/>
            </a:pPr>
            <a:endParaRPr lang="en-GB" sz="2400" dirty="0" smtClean="0">
              <a:latin typeface="Times New Roman" pitchFamily="18" charset="0"/>
              <a:cs typeface="Times New Roman" pitchFamily="18" charset="0"/>
            </a:endParaRPr>
          </a:p>
          <a:p>
            <a:pPr marL="457200" indent="-457200" algn="just">
              <a:buFont typeface="Wingdings" panose="05000000000000000000" pitchFamily="2" charset="2"/>
              <a:buChar char="§"/>
            </a:pPr>
            <a:r>
              <a:rPr lang="el-GR" sz="2400" dirty="0" smtClean="0">
                <a:latin typeface="Times New Roman" pitchFamily="18" charset="0"/>
                <a:cs typeface="Times New Roman" pitchFamily="18" charset="0"/>
              </a:rPr>
              <a:t>Υπάρχουν οι εκδοχές 36 </a:t>
            </a:r>
            <a:r>
              <a:rPr lang="en-US" sz="2400" dirty="0" smtClean="0">
                <a:latin typeface="Times New Roman" pitchFamily="18" charset="0"/>
                <a:cs typeface="Times New Roman" pitchFamily="18" charset="0"/>
              </a:rPr>
              <a:t>(Long form)</a:t>
            </a:r>
            <a:r>
              <a:rPr lang="el-GR" sz="2400" dirty="0" smtClean="0">
                <a:latin typeface="Times New Roman" pitchFamily="18" charset="0"/>
                <a:cs typeface="Times New Roman" pitchFamily="18" charset="0"/>
              </a:rPr>
              <a:t> και 12 ερωτήσεων</a:t>
            </a:r>
            <a:r>
              <a:rPr lang="en-US" sz="2400" dirty="0" smtClean="0">
                <a:latin typeface="Times New Roman" pitchFamily="18" charset="0"/>
                <a:cs typeface="Times New Roman" pitchFamily="18" charset="0"/>
              </a:rPr>
              <a:t> (Short form)</a:t>
            </a:r>
            <a:endParaRPr lang="el-GR" sz="2400" dirty="0" smtClean="0">
              <a:latin typeface="Times New Roman" pitchFamily="18" charset="0"/>
              <a:cs typeface="Times New Roman" pitchFamily="18" charset="0"/>
            </a:endParaRPr>
          </a:p>
          <a:p>
            <a:pPr marL="457200" indent="-457200" algn="just">
              <a:buFont typeface="Wingdings" panose="05000000000000000000" pitchFamily="2" charset="2"/>
              <a:buChar char="§"/>
            </a:pPr>
            <a:r>
              <a:rPr lang="el-GR" sz="2400" dirty="0" smtClean="0">
                <a:latin typeface="Times New Roman" pitchFamily="18" charset="0"/>
                <a:cs typeface="Times New Roman" pitchFamily="18" charset="0"/>
              </a:rPr>
              <a:t>Καθεμιά σε τρεις μορφές: συνεντευκτή, </a:t>
            </a:r>
            <a:r>
              <a:rPr lang="el-GR" sz="2400" dirty="0" err="1" smtClean="0">
                <a:latin typeface="Times New Roman" pitchFamily="18" charset="0"/>
                <a:cs typeface="Times New Roman" pitchFamily="18" charset="0"/>
              </a:rPr>
              <a:t>αυτο</a:t>
            </a:r>
            <a:r>
              <a:rPr lang="el-GR" sz="2400" dirty="0" smtClean="0">
                <a:latin typeface="Times New Roman" pitchFamily="18" charset="0"/>
                <a:cs typeface="Times New Roman" pitchFamily="18" charset="0"/>
              </a:rPr>
              <a:t>-</a:t>
            </a:r>
            <a:r>
              <a:rPr lang="el-GR" sz="2400" dirty="0" err="1" smtClean="0">
                <a:latin typeface="Times New Roman" pitchFamily="18" charset="0"/>
                <a:cs typeface="Times New Roman" pitchFamily="18" charset="0"/>
              </a:rPr>
              <a:t>συμπληρούμενη</a:t>
            </a:r>
            <a:r>
              <a:rPr lang="el-GR" sz="2400" dirty="0" smtClean="0">
                <a:latin typeface="Times New Roman" pitchFamily="18" charset="0"/>
                <a:cs typeface="Times New Roman" pitchFamily="18" charset="0"/>
              </a:rPr>
              <a:t> και με την αρωγή μεσολαβητή</a:t>
            </a:r>
            <a:r>
              <a:rPr lang="en-US" sz="2400" dirty="0" smtClean="0">
                <a:latin typeface="Times New Roman" pitchFamily="18" charset="0"/>
                <a:cs typeface="Times New Roman" pitchFamily="18" charset="0"/>
              </a:rPr>
              <a:t>-proxy</a:t>
            </a:r>
            <a:r>
              <a:rPr lang="el-GR" sz="2400" dirty="0" smtClean="0">
                <a:latin typeface="Times New Roman" pitchFamily="18" charset="0"/>
                <a:cs typeface="Times New Roman" pitchFamily="18" charset="0"/>
              </a:rPr>
              <a:t>).</a:t>
            </a:r>
          </a:p>
          <a:p>
            <a:pPr marL="457200" indent="-457200" algn="just">
              <a:buFont typeface="Wingdings" panose="05000000000000000000" pitchFamily="2" charset="2"/>
              <a:buChar char="§"/>
            </a:pPr>
            <a:endParaRPr lang="en-GB" sz="2400" dirty="0" smtClean="0">
              <a:latin typeface="Times New Roman" pitchFamily="18" charset="0"/>
              <a:cs typeface="Times New Roman" pitchFamily="18" charset="0"/>
            </a:endParaRPr>
          </a:p>
          <a:p>
            <a:pPr marL="457200" indent="-457200" algn="just">
              <a:buFont typeface="Wingdings" panose="05000000000000000000" pitchFamily="2" charset="2"/>
              <a:buChar char="§"/>
            </a:pPr>
            <a:r>
              <a:rPr lang="el-GR" sz="2400" dirty="0" smtClean="0">
                <a:latin typeface="Times New Roman" pitchFamily="18" charset="0"/>
                <a:cs typeface="Times New Roman" pitchFamily="18" charset="0"/>
              </a:rPr>
              <a:t> Τα 12 σημεία στο </a:t>
            </a:r>
            <a:r>
              <a:rPr lang="en-US" sz="2400" dirty="0" smtClean="0">
                <a:latin typeface="Times New Roman" pitchFamily="18" charset="0"/>
                <a:cs typeface="Times New Roman" pitchFamily="18" charset="0"/>
              </a:rPr>
              <a:t>Short form</a:t>
            </a:r>
            <a:r>
              <a:rPr lang="el-GR" sz="2400" dirty="0" smtClean="0">
                <a:latin typeface="Times New Roman" pitchFamily="18" charset="0"/>
                <a:cs typeface="Times New Roman" pitchFamily="18" charset="0"/>
              </a:rPr>
              <a:t> του WHODAS έχουν 8</a:t>
            </a:r>
            <a:r>
              <a:rPr lang="en-US" sz="2400" dirty="0" smtClean="0">
                <a:latin typeface="Times New Roman" pitchFamily="18" charset="0"/>
                <a:cs typeface="Times New Roman" pitchFamily="18" charset="0"/>
              </a:rPr>
              <a:t>1</a:t>
            </a:r>
            <a:r>
              <a:rPr lang="el-GR" sz="2400" dirty="0" smtClean="0">
                <a:latin typeface="Times New Roman" pitchFamily="18" charset="0"/>
                <a:cs typeface="Times New Roman" pitchFamily="18" charset="0"/>
              </a:rPr>
              <a:t>% ευαισθησία σε μεταβολές που καταγράφει το </a:t>
            </a:r>
            <a:r>
              <a:rPr lang="en-US" sz="2400" dirty="0" smtClean="0">
                <a:latin typeface="Times New Roman" pitchFamily="18" charset="0"/>
                <a:cs typeface="Times New Roman" pitchFamily="18" charset="0"/>
              </a:rPr>
              <a:t>Long form</a:t>
            </a:r>
            <a:r>
              <a:rPr lang="el-GR" sz="2400" dirty="0" smtClean="0">
                <a:latin typeface="Times New Roman" pitchFamily="18" charset="0"/>
                <a:cs typeface="Times New Roman" pitchFamily="18" charset="0"/>
              </a:rPr>
              <a:t>.</a:t>
            </a:r>
          </a:p>
          <a:p>
            <a:pPr marL="342900" indent="-342900" algn="just">
              <a:buFont typeface="Wingdings" panose="05000000000000000000" pitchFamily="2" charset="2"/>
              <a:buChar char="§"/>
            </a:pPr>
            <a:endParaRPr lang="el-GR" sz="2400" dirty="0">
              <a:latin typeface="Times New Roman" pitchFamily="18" charset="0"/>
              <a:cs typeface="Times New Roman" pitchFamily="18" charset="0"/>
            </a:endParaRPr>
          </a:p>
        </p:txBody>
      </p:sp>
      <p:sp>
        <p:nvSpPr>
          <p:cNvPr id="6" name="4 - TextBox"/>
          <p:cNvSpPr txBox="1"/>
          <p:nvPr/>
        </p:nvSpPr>
        <p:spPr>
          <a:xfrm>
            <a:off x="1331640" y="0"/>
            <a:ext cx="6192688"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Τι είναι το </a:t>
            </a:r>
            <a:r>
              <a:rPr lang="en-US" sz="4400" dirty="0" smtClean="0">
                <a:latin typeface="Times New Roman" pitchFamily="18" charset="0"/>
                <a:cs typeface="Times New Roman" pitchFamily="18" charset="0"/>
              </a:rPr>
              <a:t>WHODAS 2.0;</a:t>
            </a:r>
            <a:endParaRPr lang="el-GR"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xmlns="" id="{76BD47B7-6DF7-4A97-B3CF-5EFF8F273690}"/>
              </a:ext>
            </a:extLst>
          </p:cNvPr>
          <p:cNvSpPr txBox="1"/>
          <p:nvPr/>
        </p:nvSpPr>
        <p:spPr>
          <a:xfrm>
            <a:off x="557808" y="3501008"/>
            <a:ext cx="8028384" cy="1292662"/>
          </a:xfrm>
          <a:prstGeom prst="rect">
            <a:avLst/>
          </a:prstGeom>
          <a:noFill/>
          <a:ln w="25400">
            <a:solidFill>
              <a:srgbClr val="C00000"/>
            </a:solidFill>
          </a:ln>
        </p:spPr>
        <p:txBody>
          <a:bodyPr wrap="square" rtlCol="0">
            <a:spAutoFit/>
          </a:bodyPr>
          <a:lstStyle/>
          <a:p>
            <a:pPr algn="ctr"/>
            <a:r>
              <a:rPr lang="el-GR" sz="2600" b="1" dirty="0">
                <a:latin typeface="Times New Roman" pitchFamily="18" charset="0"/>
                <a:cs typeface="Times New Roman" pitchFamily="18" charset="0"/>
              </a:rPr>
              <a:t>Εξετάζει τις ΕΠΙΠΤΩΣΕΙΣ του προβλήματός </a:t>
            </a:r>
            <a:r>
              <a:rPr lang="el-GR" sz="2600" b="1" dirty="0" smtClean="0">
                <a:latin typeface="Times New Roman" pitchFamily="18" charset="0"/>
                <a:cs typeface="Times New Roman" pitchFamily="18" charset="0"/>
              </a:rPr>
              <a:t>του ατόμου </a:t>
            </a:r>
            <a:r>
              <a:rPr lang="el-GR" sz="2600" b="1" dirty="0">
                <a:latin typeface="Times New Roman" pitchFamily="18" charset="0"/>
                <a:cs typeface="Times New Roman" pitchFamily="18" charset="0"/>
              </a:rPr>
              <a:t>στην καθημερινότητά του.   </a:t>
            </a:r>
            <a:r>
              <a:rPr lang="el-GR" sz="2600" b="1" dirty="0">
                <a:solidFill>
                  <a:srgbClr val="FF0000"/>
                </a:solidFill>
                <a:latin typeface="Times New Roman" pitchFamily="18" charset="0"/>
                <a:cs typeface="Times New Roman" pitchFamily="18" charset="0"/>
              </a:rPr>
              <a:t>ΛΕΙΤΟΥΡΓΙΚΟΤΗΤΑ </a:t>
            </a:r>
          </a:p>
        </p:txBody>
      </p:sp>
      <p:sp>
        <p:nvSpPr>
          <p:cNvPr id="8" name="7 - Βέλος προς τα κάτω"/>
          <p:cNvSpPr/>
          <p:nvPr/>
        </p:nvSpPr>
        <p:spPr>
          <a:xfrm>
            <a:off x="3671900" y="2564904"/>
            <a:ext cx="1800200" cy="72008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4">
            <a:extLst>
              <a:ext uri="{FF2B5EF4-FFF2-40B4-BE49-F238E27FC236}">
                <a16:creationId xmlns:a16="http://schemas.microsoft.com/office/drawing/2014/main" xmlns="" id="{8D9488B7-4A51-4D24-974C-85E856B43379}"/>
              </a:ext>
            </a:extLst>
          </p:cNvPr>
          <p:cNvSpPr txBox="1"/>
          <p:nvPr/>
        </p:nvSpPr>
        <p:spPr>
          <a:xfrm>
            <a:off x="529372" y="1052736"/>
            <a:ext cx="8085257" cy="1292662"/>
          </a:xfrm>
          <a:prstGeom prst="rect">
            <a:avLst/>
          </a:prstGeom>
          <a:noFill/>
          <a:ln w="25400">
            <a:solidFill>
              <a:srgbClr val="C00000"/>
            </a:solidFill>
          </a:ln>
        </p:spPr>
        <p:txBody>
          <a:bodyPr wrap="square" rtlCol="0">
            <a:spAutoFit/>
          </a:bodyPr>
          <a:lstStyle/>
          <a:p>
            <a:pPr algn="ctr"/>
            <a:r>
              <a:rPr lang="el-GR" sz="2600" b="1" dirty="0">
                <a:latin typeface="Times New Roman" pitchFamily="18" charset="0"/>
                <a:cs typeface="Times New Roman" pitchFamily="18" charset="0"/>
              </a:rPr>
              <a:t>1</a:t>
            </a:r>
            <a:r>
              <a:rPr lang="el-GR" sz="2600" b="1" dirty="0" smtClean="0">
                <a:latin typeface="Times New Roman" pitchFamily="18" charset="0"/>
                <a:cs typeface="Times New Roman" pitchFamily="18" charset="0"/>
              </a:rPr>
              <a:t>.</a:t>
            </a:r>
            <a:endParaRPr lang="en-GB" sz="2600" b="1" dirty="0">
              <a:latin typeface="Times New Roman" pitchFamily="18" charset="0"/>
              <a:cs typeface="Times New Roman" pitchFamily="18" charset="0"/>
            </a:endParaRPr>
          </a:p>
          <a:p>
            <a:pPr algn="ctr"/>
            <a:r>
              <a:rPr lang="el-GR" sz="2600" b="1" dirty="0">
                <a:latin typeface="Times New Roman" pitchFamily="18" charset="0"/>
                <a:cs typeface="Times New Roman" pitchFamily="18" charset="0"/>
              </a:rPr>
              <a:t>Το WHODAS </a:t>
            </a:r>
            <a:r>
              <a:rPr lang="el-GR" sz="2600" b="1" u="sng" dirty="0">
                <a:latin typeface="Times New Roman" pitchFamily="18" charset="0"/>
                <a:cs typeface="Times New Roman" pitchFamily="18" charset="0"/>
              </a:rPr>
              <a:t>ΔΕΝ</a:t>
            </a:r>
            <a:r>
              <a:rPr lang="el-GR" sz="2600" b="1" dirty="0">
                <a:latin typeface="Times New Roman" pitchFamily="18" charset="0"/>
                <a:cs typeface="Times New Roman" pitchFamily="18" charset="0"/>
              </a:rPr>
              <a:t> περιέχει ερωτήσεις σχετικά με </a:t>
            </a:r>
            <a:r>
              <a:rPr lang="el-GR" sz="2600" b="1" dirty="0">
                <a:solidFill>
                  <a:srgbClr val="FF0000"/>
                </a:solidFill>
                <a:latin typeface="Times New Roman" pitchFamily="18" charset="0"/>
                <a:cs typeface="Times New Roman" pitchFamily="18" charset="0"/>
              </a:rPr>
              <a:t>ΚΑΤΑΣΤΑΣΕΙΣ </a:t>
            </a:r>
            <a:r>
              <a:rPr lang="el-GR" sz="2600" b="1" dirty="0" smtClean="0">
                <a:solidFill>
                  <a:srgbClr val="FF0000"/>
                </a:solidFill>
                <a:latin typeface="Times New Roman" pitchFamily="18" charset="0"/>
                <a:cs typeface="Times New Roman" pitchFamily="18" charset="0"/>
              </a:rPr>
              <a:t>ΥΓΕΙΑΣ</a:t>
            </a:r>
            <a:endParaRPr lang="el-GR" sz="2600" b="1" dirty="0">
              <a:solidFill>
                <a:srgbClr val="0070C0"/>
              </a:solidFill>
              <a:latin typeface="Times New Roman" pitchFamily="18" charset="0"/>
              <a:cs typeface="Times New Roman" pitchFamily="18" charset="0"/>
            </a:endParaRPr>
          </a:p>
        </p:txBody>
      </p:sp>
      <p:sp>
        <p:nvSpPr>
          <p:cNvPr id="11" name="10 - TextBox"/>
          <p:cNvSpPr txBox="1"/>
          <p:nvPr/>
        </p:nvSpPr>
        <p:spPr>
          <a:xfrm>
            <a:off x="755576" y="0"/>
            <a:ext cx="7344816"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Χαρακτηριστικά </a:t>
            </a:r>
            <a:r>
              <a:rPr lang="en-US" sz="4400" dirty="0" smtClean="0">
                <a:latin typeface="Times New Roman" pitchFamily="18" charset="0"/>
                <a:cs typeface="Times New Roman" pitchFamily="18" charset="0"/>
              </a:rPr>
              <a:t>WHODAS 2.0</a:t>
            </a:r>
            <a:endParaRPr lang="el-G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a:extLst>
              <a:ext uri="{FF2B5EF4-FFF2-40B4-BE49-F238E27FC236}">
                <a16:creationId xmlns:a16="http://schemas.microsoft.com/office/drawing/2014/main" xmlns="" id="{76BD47B7-6DF7-4A97-B3CF-5EFF8F273690}"/>
              </a:ext>
            </a:extLst>
          </p:cNvPr>
          <p:cNvSpPr txBox="1"/>
          <p:nvPr/>
        </p:nvSpPr>
        <p:spPr>
          <a:xfrm>
            <a:off x="323528" y="2996952"/>
            <a:ext cx="8424936" cy="3693319"/>
          </a:xfrm>
          <a:prstGeom prst="rect">
            <a:avLst/>
          </a:prstGeom>
          <a:noFill/>
          <a:ln>
            <a:solidFill>
              <a:schemeClr val="accent1"/>
            </a:solidFill>
          </a:ln>
        </p:spPr>
        <p:txBody>
          <a:bodyPr wrap="square" rtlCol="0">
            <a:spAutoFit/>
          </a:bodyPr>
          <a:lstStyle/>
          <a:p>
            <a:pPr algn="just"/>
            <a:r>
              <a:rPr lang="el-GR" sz="2600" dirty="0">
                <a:latin typeface="Times New Roman" pitchFamily="18" charset="0"/>
                <a:cs typeface="Times New Roman" pitchFamily="18" charset="0"/>
              </a:rPr>
              <a:t>Ένα άτομο </a:t>
            </a:r>
            <a:r>
              <a:rPr lang="el-GR" sz="2600" dirty="0" smtClean="0">
                <a:latin typeface="Times New Roman" pitchFamily="18" charset="0"/>
                <a:cs typeface="Times New Roman" pitchFamily="18" charset="0"/>
              </a:rPr>
              <a:t>π.χ. ενδέχεται </a:t>
            </a:r>
            <a:r>
              <a:rPr lang="el-GR" sz="2600" dirty="0">
                <a:latin typeface="Times New Roman" pitchFamily="18" charset="0"/>
                <a:cs typeface="Times New Roman" pitchFamily="18" charset="0"/>
              </a:rPr>
              <a:t>να μην συμμετέχει σε δραστηριότητες </a:t>
            </a:r>
            <a:r>
              <a:rPr lang="el-GR" sz="2600" dirty="0" smtClean="0">
                <a:latin typeface="Times New Roman" pitchFamily="18" charset="0"/>
                <a:cs typeface="Times New Roman" pitchFamily="18" charset="0"/>
              </a:rPr>
              <a:t>της κοινότητας επειδή δεν έχει πόρους (</a:t>
            </a:r>
            <a:r>
              <a:rPr lang="el-GR" sz="2600" b="1" dirty="0" smtClean="0">
                <a:latin typeface="Times New Roman" pitchFamily="18" charset="0"/>
                <a:cs typeface="Times New Roman" pitchFamily="18" charset="0"/>
              </a:rPr>
              <a:t>ΦΤΩΧΟ)</a:t>
            </a:r>
            <a:r>
              <a:rPr lang="el-GR" sz="2600" dirty="0" smtClean="0">
                <a:latin typeface="Times New Roman" pitchFamily="18" charset="0"/>
                <a:cs typeface="Times New Roman" pitchFamily="18" charset="0"/>
              </a:rPr>
              <a:t> </a:t>
            </a:r>
            <a:r>
              <a:rPr lang="el-GR" sz="2600" dirty="0">
                <a:latin typeface="Times New Roman" pitchFamily="18" charset="0"/>
                <a:cs typeface="Times New Roman" pitchFamily="18" charset="0"/>
              </a:rPr>
              <a:t>ή για </a:t>
            </a:r>
            <a:r>
              <a:rPr lang="el-GR" sz="2600" b="1" dirty="0">
                <a:latin typeface="Times New Roman" pitchFamily="18" charset="0"/>
                <a:cs typeface="Times New Roman" pitchFamily="18" charset="0"/>
              </a:rPr>
              <a:t>ΘΡΗΣΚΕΥΤΙΚΟΥΣ ΛΟΓΟΥΣ </a:t>
            </a:r>
            <a:r>
              <a:rPr lang="el-GR" sz="2600" dirty="0">
                <a:latin typeface="Times New Roman" pitchFamily="18" charset="0"/>
                <a:cs typeface="Times New Roman" pitchFamily="18" charset="0"/>
              </a:rPr>
              <a:t>ή λόγω </a:t>
            </a:r>
            <a:r>
              <a:rPr lang="el-GR" sz="2600" b="1" dirty="0">
                <a:latin typeface="Times New Roman" pitchFamily="18" charset="0"/>
                <a:cs typeface="Times New Roman" pitchFamily="18" charset="0"/>
              </a:rPr>
              <a:t>ΔΙΑΚΡΙΣΕΩΝ</a:t>
            </a:r>
            <a:r>
              <a:rPr lang="el-GR" sz="2600" dirty="0">
                <a:latin typeface="Times New Roman" pitchFamily="18" charset="0"/>
                <a:cs typeface="Times New Roman" pitchFamily="18" charset="0"/>
              </a:rPr>
              <a:t>…. Ή επειδή </a:t>
            </a:r>
            <a:r>
              <a:rPr lang="el-GR" sz="2600" b="1" u="sng" dirty="0">
                <a:latin typeface="Times New Roman" pitchFamily="18" charset="0"/>
                <a:cs typeface="Times New Roman" pitchFamily="18" charset="0"/>
              </a:rPr>
              <a:t>ΕΠΙΛΕΓΕΙ ΝΑ ΜΗΝ ΣΥΜΜΕΤΕΧΕΙ</a:t>
            </a:r>
            <a:r>
              <a:rPr lang="el-GR" sz="2600" dirty="0">
                <a:latin typeface="Times New Roman" pitchFamily="18" charset="0"/>
                <a:cs typeface="Times New Roman" pitchFamily="18" charset="0"/>
              </a:rPr>
              <a:t>.  </a:t>
            </a:r>
          </a:p>
          <a:p>
            <a:pPr algn="just"/>
            <a:r>
              <a:rPr lang="el-GR" sz="2600" dirty="0">
                <a:latin typeface="Times New Roman" pitchFamily="18" charset="0"/>
                <a:cs typeface="Times New Roman" pitchFamily="18" charset="0"/>
              </a:rPr>
              <a:t> </a:t>
            </a:r>
          </a:p>
          <a:p>
            <a:pPr algn="just"/>
            <a:r>
              <a:rPr lang="el-GR" sz="2600" dirty="0">
                <a:latin typeface="Times New Roman" pitchFamily="18" charset="0"/>
                <a:cs typeface="Times New Roman" pitchFamily="18" charset="0"/>
              </a:rPr>
              <a:t>Το WHODAS ενδιαφέρεται μόνο σχετικά με τη λειτουργικότητα που </a:t>
            </a:r>
            <a:r>
              <a:rPr lang="el-GR" sz="2600" u="sng" dirty="0">
                <a:latin typeface="Times New Roman" pitchFamily="18" charset="0"/>
                <a:cs typeface="Times New Roman" pitchFamily="18" charset="0"/>
              </a:rPr>
              <a:t>επηρεάζεται από</a:t>
            </a:r>
            <a:r>
              <a:rPr lang="el-GR" sz="2600" dirty="0">
                <a:latin typeface="Times New Roman" pitchFamily="18" charset="0"/>
                <a:cs typeface="Times New Roman" pitchFamily="18" charset="0"/>
              </a:rPr>
              <a:t> καταστάσεις υγείας και </a:t>
            </a:r>
            <a:r>
              <a:rPr lang="el-GR" sz="2600" dirty="0" smtClean="0">
                <a:latin typeface="Times New Roman" pitchFamily="18" charset="0"/>
                <a:cs typeface="Times New Roman" pitchFamily="18" charset="0"/>
              </a:rPr>
              <a:t>τις δυσκολίες που προκαλεί. </a:t>
            </a:r>
            <a:endParaRPr lang="el-GR" sz="2600" dirty="0">
              <a:latin typeface="Times New Roman" pitchFamily="18" charset="0"/>
              <a:cs typeface="Times New Roman" pitchFamily="18" charset="0"/>
            </a:endParaRPr>
          </a:p>
        </p:txBody>
      </p:sp>
      <p:sp>
        <p:nvSpPr>
          <p:cNvPr id="12" name="TextBox 4">
            <a:extLst>
              <a:ext uri="{FF2B5EF4-FFF2-40B4-BE49-F238E27FC236}">
                <a16:creationId xmlns:a16="http://schemas.microsoft.com/office/drawing/2014/main" xmlns="" id="{8D9488B7-4A51-4D24-974C-85E856B43379}"/>
              </a:ext>
            </a:extLst>
          </p:cNvPr>
          <p:cNvSpPr txBox="1"/>
          <p:nvPr/>
        </p:nvSpPr>
        <p:spPr>
          <a:xfrm>
            <a:off x="0" y="1052736"/>
            <a:ext cx="9144000" cy="1692771"/>
          </a:xfrm>
          <a:prstGeom prst="rect">
            <a:avLst/>
          </a:prstGeom>
          <a:noFill/>
          <a:ln w="25400">
            <a:solidFill>
              <a:srgbClr val="C00000"/>
            </a:solidFill>
          </a:ln>
        </p:spPr>
        <p:txBody>
          <a:bodyPr wrap="square" rtlCol="0">
            <a:spAutoFit/>
          </a:bodyPr>
          <a:lstStyle/>
          <a:p>
            <a:pPr algn="ctr"/>
            <a:r>
              <a:rPr lang="el-GR" sz="2600" b="1" dirty="0">
                <a:latin typeface="Times New Roman" pitchFamily="18" charset="0"/>
                <a:cs typeface="Times New Roman" pitchFamily="18" charset="0"/>
              </a:rPr>
              <a:t>2</a:t>
            </a:r>
            <a:r>
              <a:rPr lang="el-GR" sz="2600" b="1" dirty="0" smtClean="0">
                <a:latin typeface="Times New Roman" pitchFamily="18" charset="0"/>
                <a:cs typeface="Times New Roman" pitchFamily="18" charset="0"/>
              </a:rPr>
              <a:t>.</a:t>
            </a:r>
            <a:endParaRPr lang="en-GB" sz="2600" b="1" dirty="0">
              <a:latin typeface="Times New Roman" pitchFamily="18" charset="0"/>
              <a:cs typeface="Times New Roman" pitchFamily="18" charset="0"/>
            </a:endParaRPr>
          </a:p>
          <a:p>
            <a:pPr algn="ctr"/>
            <a:r>
              <a:rPr lang="el-GR" sz="2600" b="1" dirty="0">
                <a:latin typeface="Times New Roman" pitchFamily="18" charset="0"/>
                <a:cs typeface="Times New Roman" pitchFamily="18" charset="0"/>
              </a:rPr>
              <a:t>Το WHODAS συλλέγει πληροφορίες σχετικά με τη λειτουργικότητα που </a:t>
            </a:r>
            <a:r>
              <a:rPr lang="el-GR" sz="2600" b="1" u="sng" dirty="0">
                <a:latin typeface="Times New Roman" pitchFamily="18" charset="0"/>
                <a:cs typeface="Times New Roman" pitchFamily="18" charset="0"/>
              </a:rPr>
              <a:t>επηρεάζεται από</a:t>
            </a:r>
            <a:r>
              <a:rPr lang="el-GR" sz="2600" b="1" dirty="0">
                <a:solidFill>
                  <a:srgbClr val="FF0000"/>
                </a:solidFill>
                <a:latin typeface="Times New Roman" pitchFamily="18" charset="0"/>
                <a:cs typeface="Times New Roman" pitchFamily="18" charset="0"/>
              </a:rPr>
              <a:t> ΚΑΤΑΣΤΑΣΕΙΣ ΥΓΕΙΑΣ </a:t>
            </a:r>
            <a:r>
              <a:rPr lang="el-GR" sz="2600" b="1" dirty="0">
                <a:latin typeface="Times New Roman" pitchFamily="18" charset="0"/>
                <a:cs typeface="Times New Roman" pitchFamily="18" charset="0"/>
              </a:rPr>
              <a:t>ή </a:t>
            </a:r>
            <a:r>
              <a:rPr lang="el-GR" sz="2600" b="1" dirty="0">
                <a:solidFill>
                  <a:srgbClr val="0070C0"/>
                </a:solidFill>
                <a:latin typeface="Times New Roman" pitchFamily="18" charset="0"/>
                <a:cs typeface="Times New Roman" pitchFamily="18" charset="0"/>
              </a:rPr>
              <a:t>ΔΥΣΚΟΛΙΕΣ …</a:t>
            </a:r>
            <a:r>
              <a:rPr lang="el-GR" sz="2600" b="1" dirty="0">
                <a:latin typeface="Times New Roman" pitchFamily="18" charset="0"/>
                <a:cs typeface="Times New Roman" pitchFamily="18" charset="0"/>
              </a:rPr>
              <a:t>τίποτε άλλο.</a:t>
            </a:r>
          </a:p>
        </p:txBody>
      </p:sp>
      <p:sp>
        <p:nvSpPr>
          <p:cNvPr id="5" name="10 - TextBox"/>
          <p:cNvSpPr txBox="1"/>
          <p:nvPr/>
        </p:nvSpPr>
        <p:spPr>
          <a:xfrm>
            <a:off x="755576" y="0"/>
            <a:ext cx="7344816"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Χαρακτηριστικά </a:t>
            </a:r>
            <a:r>
              <a:rPr lang="en-US" sz="4400" dirty="0" smtClean="0">
                <a:latin typeface="Times New Roman" pitchFamily="18" charset="0"/>
                <a:cs typeface="Times New Roman" pitchFamily="18" charset="0"/>
              </a:rPr>
              <a:t>WHODAS 2.0</a:t>
            </a:r>
            <a:endParaRPr lang="el-G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 TextBox"/>
          <p:cNvSpPr txBox="1"/>
          <p:nvPr/>
        </p:nvSpPr>
        <p:spPr>
          <a:xfrm>
            <a:off x="1223628" y="0"/>
            <a:ext cx="6696744"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Ανασκόπηση Βιβλιογραφίας</a:t>
            </a:r>
            <a:endParaRPr lang="el-GR" sz="4400" dirty="0">
              <a:latin typeface="Times New Roman" pitchFamily="18" charset="0"/>
              <a:cs typeface="Times New Roman" pitchFamily="18" charset="0"/>
            </a:endParaRPr>
          </a:p>
        </p:txBody>
      </p:sp>
      <p:sp>
        <p:nvSpPr>
          <p:cNvPr id="2" name="Ορθογώνιο 1"/>
          <p:cNvSpPr/>
          <p:nvPr/>
        </p:nvSpPr>
        <p:spPr>
          <a:xfrm>
            <a:off x="827584" y="1380832"/>
            <a:ext cx="7776864" cy="4801314"/>
          </a:xfrm>
          <a:prstGeom prst="rect">
            <a:avLst/>
          </a:prstGeom>
        </p:spPr>
        <p:txBody>
          <a:bodyPr wrap="square">
            <a:spAutoFit/>
          </a:bodyPr>
          <a:lstStyle/>
          <a:p>
            <a:pPr algn="just"/>
            <a:r>
              <a:rPr lang="el-GR" dirty="0" smtClean="0">
                <a:latin typeface="Times New Roman" pitchFamily="18" charset="0"/>
                <a:cs typeface="Times New Roman" pitchFamily="18" charset="0"/>
              </a:rPr>
              <a:t>Το</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International Classification of Functioning, Disability and Health (ICF) </a:t>
            </a:r>
            <a:r>
              <a:rPr lang="el-GR" dirty="0" smtClean="0">
                <a:latin typeface="Times New Roman" pitchFamily="18" charset="0"/>
                <a:cs typeface="Times New Roman" pitchFamily="18" charset="0"/>
              </a:rPr>
              <a:t>αναπτύχθηκε το 2001 από τον Παγκόσμιο Οργανισμό Υγείας (ΠΟΥ- </a:t>
            </a:r>
            <a:r>
              <a:rPr lang="en-US" dirty="0" smtClean="0">
                <a:latin typeface="Times New Roman" pitchFamily="18" charset="0"/>
                <a:cs typeface="Times New Roman" pitchFamily="18" charset="0"/>
              </a:rPr>
              <a:t>World </a:t>
            </a:r>
            <a:r>
              <a:rPr lang="en-US" dirty="0">
                <a:latin typeface="Times New Roman" pitchFamily="18" charset="0"/>
                <a:cs typeface="Times New Roman" pitchFamily="18" charset="0"/>
              </a:rPr>
              <a:t>Health </a:t>
            </a:r>
            <a:r>
              <a:rPr lang="en-US" dirty="0" smtClean="0">
                <a:latin typeface="Times New Roman" pitchFamily="18" charset="0"/>
                <a:cs typeface="Times New Roman" pitchFamily="18" charset="0"/>
              </a:rPr>
              <a:t>Organization</a:t>
            </a:r>
            <a:r>
              <a:rPr lang="el-G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WHO) (</a:t>
            </a:r>
            <a:r>
              <a:rPr lang="en-US" dirty="0">
                <a:latin typeface="Times New Roman" pitchFamily="18" charset="0"/>
                <a:cs typeface="Times New Roman" pitchFamily="18" charset="0"/>
              </a:rPr>
              <a:t>WHO, 2001). </a:t>
            </a:r>
          </a:p>
          <a:p>
            <a:pPr algn="just"/>
            <a:endParaRPr lang="en-US" dirty="0" smtClean="0">
              <a:latin typeface="Times New Roman" pitchFamily="18" charset="0"/>
              <a:cs typeface="Times New Roman" pitchFamily="18" charset="0"/>
            </a:endParaRPr>
          </a:p>
          <a:p>
            <a:pPr algn="just"/>
            <a:r>
              <a:rPr lang="el-GR" dirty="0" smtClean="0">
                <a:latin typeface="Times New Roman" pitchFamily="18" charset="0"/>
                <a:cs typeface="Times New Roman" pitchFamily="18" charset="0"/>
              </a:rPr>
              <a:t>Σύμφωνα με το </a:t>
            </a:r>
            <a:r>
              <a:rPr lang="en-US" dirty="0" smtClean="0">
                <a:latin typeface="Times New Roman" pitchFamily="18" charset="0"/>
                <a:cs typeface="Times New Roman" pitchFamily="18" charset="0"/>
              </a:rPr>
              <a:t>ICF</a:t>
            </a:r>
            <a:r>
              <a:rPr lang="el-GR" dirty="0" smtClean="0">
                <a:latin typeface="Times New Roman" pitchFamily="18" charset="0"/>
                <a:cs typeface="Times New Roman" pitchFamily="18" charset="0"/>
              </a:rPr>
              <a:t>, αξιολογείται το </a:t>
            </a:r>
            <a:r>
              <a:rPr lang="el-GR" dirty="0" err="1" smtClean="0">
                <a:latin typeface="Times New Roman" pitchFamily="18" charset="0"/>
                <a:cs typeface="Times New Roman" pitchFamily="18" charset="0"/>
              </a:rPr>
              <a:t>βιοψυχοκοινωνικό</a:t>
            </a:r>
            <a:r>
              <a:rPr lang="el-GR" dirty="0" smtClean="0">
                <a:latin typeface="Times New Roman" pitchFamily="18" charset="0"/>
                <a:cs typeface="Times New Roman" pitchFamily="18" charset="0"/>
              </a:rPr>
              <a:t> πλαίσιο</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bio-psychosocial framework</a:t>
            </a:r>
            <a:r>
              <a:rPr lang="el-G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προκειμένου να περιγραφεί η λειτουργικότητα και οι περιορισμοί που δέχεται το άτομο, </a:t>
            </a:r>
            <a:r>
              <a:rPr lang="el-GR" b="1" dirty="0" smtClean="0">
                <a:latin typeface="Times New Roman" pitchFamily="18" charset="0"/>
                <a:cs typeface="Times New Roman" pitchFamily="18" charset="0"/>
              </a:rPr>
              <a:t>ανεξαρτήτου ασθένειας, νοσήματος ή συνδρόμου</a:t>
            </a:r>
            <a:r>
              <a:rPr lang="el-GR" dirty="0" smtClean="0">
                <a:latin typeface="Times New Roman" pitchFamily="18" charset="0"/>
                <a:cs typeface="Times New Roman" pitchFamily="18" charset="0"/>
              </a:rPr>
              <a:t>. </a:t>
            </a:r>
          </a:p>
          <a:p>
            <a:pPr algn="just"/>
            <a:endParaRPr lang="el-GR" dirty="0" smtClean="0">
              <a:latin typeface="Times New Roman" pitchFamily="18" charset="0"/>
              <a:cs typeface="Times New Roman" pitchFamily="18" charset="0"/>
            </a:endParaRPr>
          </a:p>
          <a:p>
            <a:pPr algn="just"/>
            <a:endParaRPr lang="el-GR" dirty="0">
              <a:latin typeface="Times New Roman" pitchFamily="18" charset="0"/>
              <a:cs typeface="Times New Roman" pitchFamily="18" charset="0"/>
            </a:endParaRPr>
          </a:p>
          <a:p>
            <a:pPr algn="just"/>
            <a:r>
              <a:rPr lang="el-GR" dirty="0" smtClean="0">
                <a:latin typeface="Times New Roman" pitchFamily="18" charset="0"/>
                <a:cs typeface="Times New Roman" pitchFamily="18" charset="0"/>
              </a:rPr>
              <a:t>Το </a:t>
            </a:r>
            <a:r>
              <a:rPr lang="en-US" dirty="0" smtClean="0">
                <a:latin typeface="Times New Roman" pitchFamily="18" charset="0"/>
                <a:cs typeface="Times New Roman" pitchFamily="18" charset="0"/>
              </a:rPr>
              <a:t>ICF </a:t>
            </a:r>
            <a:r>
              <a:rPr lang="el-GR" dirty="0" smtClean="0">
                <a:latin typeface="Times New Roman" pitchFamily="18" charset="0"/>
                <a:cs typeface="Times New Roman" pitchFamily="18" charset="0"/>
              </a:rPr>
              <a:t>είναι συμπληρωματικό του </a:t>
            </a:r>
            <a:r>
              <a:rPr lang="en-US" dirty="0" smtClean="0">
                <a:latin typeface="Times New Roman" pitchFamily="18" charset="0"/>
                <a:cs typeface="Times New Roman" pitchFamily="18" charset="0"/>
              </a:rPr>
              <a:t>International </a:t>
            </a:r>
            <a:r>
              <a:rPr lang="en-US" dirty="0">
                <a:latin typeface="Times New Roman" pitchFamily="18" charset="0"/>
                <a:cs typeface="Times New Roman" pitchFamily="18" charset="0"/>
              </a:rPr>
              <a:t>Classification of Diseases 10</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version (ICD-10) and the Diagnostic and Statistical Manual of Mental Disorders IV (DSM IV) (</a:t>
            </a:r>
            <a:r>
              <a:rPr lang="en-US" dirty="0" err="1">
                <a:latin typeface="Times New Roman" pitchFamily="18" charset="0"/>
                <a:cs typeface="Times New Roman" pitchFamily="18" charset="0"/>
              </a:rPr>
              <a:t>Muò</a:t>
            </a:r>
            <a:r>
              <a:rPr lang="en-US" dirty="0">
                <a:latin typeface="Times New Roman" pitchFamily="18" charset="0"/>
                <a:cs typeface="Times New Roman" pitchFamily="18" charset="0"/>
              </a:rPr>
              <a:t> et al., 2005). </a:t>
            </a:r>
            <a:endParaRPr lang="el-GR" dirty="0" smtClean="0">
              <a:latin typeface="Times New Roman" pitchFamily="18" charset="0"/>
              <a:cs typeface="Times New Roman" pitchFamily="18" charset="0"/>
            </a:endParaRPr>
          </a:p>
          <a:p>
            <a:pPr algn="just"/>
            <a:endParaRPr lang="el-GR" dirty="0" smtClean="0">
              <a:latin typeface="Times New Roman" pitchFamily="18" charset="0"/>
              <a:cs typeface="Times New Roman" pitchFamily="18" charset="0"/>
            </a:endParaRPr>
          </a:p>
          <a:p>
            <a:pPr algn="just"/>
            <a:endParaRPr lang="el-GR" dirty="0">
              <a:latin typeface="Times New Roman" pitchFamily="18" charset="0"/>
              <a:cs typeface="Times New Roman" pitchFamily="18" charset="0"/>
            </a:endParaRPr>
          </a:p>
          <a:p>
            <a:pPr algn="just"/>
            <a:r>
              <a:rPr lang="el-GR" dirty="0" smtClean="0">
                <a:latin typeface="Times New Roman" pitchFamily="18" charset="0"/>
                <a:cs typeface="Times New Roman" pitchFamily="18" charset="0"/>
              </a:rPr>
              <a:t>Η λειτουργικότητα του ατόμου σύμφωνα με το </a:t>
            </a:r>
            <a:r>
              <a:rPr lang="en-US" dirty="0" smtClean="0">
                <a:latin typeface="Times New Roman" pitchFamily="18" charset="0"/>
                <a:cs typeface="Times New Roman" pitchFamily="18" charset="0"/>
              </a:rPr>
              <a:t>ICF, </a:t>
            </a:r>
            <a:r>
              <a:rPr lang="el-GR" dirty="0" smtClean="0">
                <a:latin typeface="Times New Roman" pitchFamily="18" charset="0"/>
                <a:cs typeface="Times New Roman" pitchFamily="18" charset="0"/>
              </a:rPr>
              <a:t>θεωρείται μια δυναμική αλληλεπίδραση μεταξύ της κατάστασης υγείας, περιβαλλοντικών και προσωπικών παραγόντων. </a:t>
            </a:r>
            <a:endParaRPr lang="el-GR" dirty="0">
              <a:latin typeface="Times New Roman" pitchFamily="18" charset="0"/>
              <a:cs typeface="Times New Roman" pitchFamily="18" charset="0"/>
            </a:endParaRPr>
          </a:p>
        </p:txBody>
      </p:sp>
      <p:sp>
        <p:nvSpPr>
          <p:cNvPr id="5" name="8 - TextBox"/>
          <p:cNvSpPr txBox="1"/>
          <p:nvPr/>
        </p:nvSpPr>
        <p:spPr>
          <a:xfrm>
            <a:off x="7524328" y="3473712"/>
            <a:ext cx="1513184" cy="338554"/>
          </a:xfrm>
          <a:prstGeom prst="rect">
            <a:avLst/>
          </a:prstGeom>
          <a:noFill/>
        </p:spPr>
        <p:txBody>
          <a:bodyPr wrap="square" rtlCol="0">
            <a:spAutoFit/>
          </a:bodyPr>
          <a:lstStyle/>
          <a:p>
            <a:r>
              <a:rPr lang="en-US" sz="1600" i="1" dirty="0" smtClean="0">
                <a:latin typeface="Times New Roman"/>
                <a:ea typeface="Calibri"/>
              </a:rPr>
              <a:t>(WHO, 2001)</a:t>
            </a:r>
            <a:r>
              <a:rPr lang="el-GR" sz="1600" i="1" dirty="0" smtClean="0">
                <a:latin typeface="Times New Roman"/>
                <a:ea typeface="Calibri"/>
              </a:rPr>
              <a:t>)</a:t>
            </a:r>
            <a:endParaRPr lang="el-GR" sz="1600" i="1" dirty="0">
              <a:latin typeface="Times New Roman" pitchFamily="18" charset="0"/>
              <a:cs typeface="Times New Roman" pitchFamily="18" charset="0"/>
            </a:endParaRPr>
          </a:p>
        </p:txBody>
      </p:sp>
      <p:sp>
        <p:nvSpPr>
          <p:cNvPr id="6" name="8 - TextBox"/>
          <p:cNvSpPr txBox="1"/>
          <p:nvPr/>
        </p:nvSpPr>
        <p:spPr>
          <a:xfrm>
            <a:off x="7236296" y="4581128"/>
            <a:ext cx="1728192" cy="338554"/>
          </a:xfrm>
          <a:prstGeom prst="rect">
            <a:avLst/>
          </a:prstGeom>
          <a:noFill/>
        </p:spPr>
        <p:txBody>
          <a:bodyPr wrap="square" rtlCol="0">
            <a:spAutoFit/>
          </a:bodyPr>
          <a:lstStyle/>
          <a:p>
            <a:r>
              <a:rPr lang="en-US" sz="1600" i="1" dirty="0" smtClean="0">
                <a:latin typeface="Times New Roman"/>
                <a:ea typeface="Calibri"/>
              </a:rPr>
              <a:t>(</a:t>
            </a:r>
            <a:r>
              <a:rPr lang="el-GR" sz="1600" i="1" dirty="0" smtClean="0">
                <a:latin typeface="Times New Roman"/>
                <a:ea typeface="Calibri"/>
              </a:rPr>
              <a:t>Μ</a:t>
            </a:r>
            <a:r>
              <a:rPr lang="en-US" sz="1600" i="1" dirty="0" err="1" smtClean="0">
                <a:latin typeface="Times New Roman"/>
                <a:ea typeface="Calibri"/>
              </a:rPr>
              <a:t>u</a:t>
            </a:r>
            <a:r>
              <a:rPr lang="en-US" sz="1600" dirty="0" err="1" smtClean="0">
                <a:latin typeface="Times New Roman" pitchFamily="18" charset="0"/>
                <a:cs typeface="Times New Roman" pitchFamily="18" charset="0"/>
              </a:rPr>
              <a:t>ò</a:t>
            </a:r>
            <a:r>
              <a:rPr lang="en-US" sz="1600" dirty="0" smtClean="0">
                <a:latin typeface="Times New Roman" pitchFamily="18" charset="0"/>
                <a:cs typeface="Times New Roman" pitchFamily="18" charset="0"/>
              </a:rPr>
              <a:t> et. al., 2005)</a:t>
            </a:r>
            <a:endParaRPr lang="el-GR" sz="1600" i="1" dirty="0">
              <a:latin typeface="Times New Roman" pitchFamily="18" charset="0"/>
              <a:cs typeface="Times New Roman" pitchFamily="18" charset="0"/>
            </a:endParaRPr>
          </a:p>
        </p:txBody>
      </p:sp>
      <p:sp>
        <p:nvSpPr>
          <p:cNvPr id="7" name="8 - TextBox"/>
          <p:cNvSpPr txBox="1"/>
          <p:nvPr/>
        </p:nvSpPr>
        <p:spPr>
          <a:xfrm>
            <a:off x="7236296" y="5970766"/>
            <a:ext cx="1513184" cy="338554"/>
          </a:xfrm>
          <a:prstGeom prst="rect">
            <a:avLst/>
          </a:prstGeom>
          <a:noFill/>
        </p:spPr>
        <p:txBody>
          <a:bodyPr wrap="square" rtlCol="0">
            <a:spAutoFit/>
          </a:bodyPr>
          <a:lstStyle/>
          <a:p>
            <a:r>
              <a:rPr lang="en-US" sz="1600" i="1" dirty="0" smtClean="0">
                <a:latin typeface="Times New Roman"/>
                <a:ea typeface="Calibri"/>
              </a:rPr>
              <a:t>(WHO, 2001)</a:t>
            </a:r>
            <a:r>
              <a:rPr lang="el-GR" sz="1600" i="1" dirty="0" smtClean="0">
                <a:latin typeface="Times New Roman"/>
                <a:ea typeface="Calibri"/>
              </a:rPr>
              <a:t>)</a:t>
            </a:r>
            <a:endParaRPr lang="el-GR"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43606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a:extLst>
              <a:ext uri="{FF2B5EF4-FFF2-40B4-BE49-F238E27FC236}">
                <a16:creationId xmlns:a16="http://schemas.microsoft.com/office/drawing/2014/main" xmlns="" id="{76BD47B7-6DF7-4A97-B3CF-5EFF8F273690}"/>
              </a:ext>
            </a:extLst>
          </p:cNvPr>
          <p:cNvSpPr txBox="1"/>
          <p:nvPr/>
        </p:nvSpPr>
        <p:spPr>
          <a:xfrm>
            <a:off x="0" y="4072423"/>
            <a:ext cx="9144000" cy="2092881"/>
          </a:xfrm>
          <a:prstGeom prst="rect">
            <a:avLst/>
          </a:prstGeom>
          <a:noFill/>
          <a:ln>
            <a:solidFill>
              <a:schemeClr val="accent1"/>
            </a:solidFill>
          </a:ln>
        </p:spPr>
        <p:txBody>
          <a:bodyPr wrap="square" rtlCol="0">
            <a:spAutoFit/>
          </a:bodyPr>
          <a:lstStyle/>
          <a:p>
            <a:r>
              <a:rPr lang="el-GR" sz="2600" b="1" i="1" dirty="0" smtClean="0">
                <a:solidFill>
                  <a:srgbClr val="C00000"/>
                </a:solidFill>
                <a:latin typeface="Times New Roman" pitchFamily="18" charset="0"/>
                <a:cs typeface="Times New Roman" pitchFamily="18" charset="0"/>
              </a:rPr>
              <a:t>“</a:t>
            </a:r>
            <a:r>
              <a:rPr lang="el-GR" sz="2600" b="1" i="1" dirty="0">
                <a:solidFill>
                  <a:srgbClr val="C00000"/>
                </a:solidFill>
                <a:latin typeface="Times New Roman" pitchFamily="18" charset="0"/>
                <a:cs typeface="Times New Roman" pitchFamily="18" charset="0"/>
              </a:rPr>
              <a:t>Τις τελευταίες 30 ημέρες, πόσο δυσκολευτήκατε στο να: Μείνετε μόνος στο σπίτι μερικές μέρες”</a:t>
            </a:r>
          </a:p>
          <a:p>
            <a:endParaRPr lang="en-GB" sz="2600" dirty="0">
              <a:latin typeface="Times New Roman" pitchFamily="18" charset="0"/>
              <a:cs typeface="Times New Roman" pitchFamily="18" charset="0"/>
            </a:endParaRPr>
          </a:p>
          <a:p>
            <a:r>
              <a:rPr lang="el-GR" sz="2600" dirty="0">
                <a:latin typeface="Times New Roman" pitchFamily="18" charset="0"/>
                <a:cs typeface="Times New Roman" pitchFamily="18" charset="0"/>
              </a:rPr>
              <a:t>Το άτομο ζει με πολυάριθμη οικογένεια και δεν είναι ποτέ μόνο </a:t>
            </a:r>
            <a:r>
              <a:rPr lang="el-GR" sz="2600" dirty="0" smtClean="0">
                <a:latin typeface="Times New Roman" pitchFamily="18" charset="0"/>
                <a:cs typeface="Times New Roman" pitchFamily="18" charset="0"/>
              </a:rPr>
              <a:t>του στο σπίτι.</a:t>
            </a:r>
            <a:r>
              <a:rPr lang="el-GR" sz="2600" b="1" dirty="0" smtClean="0">
                <a:solidFill>
                  <a:srgbClr val="0070C0"/>
                </a:solidFill>
                <a:latin typeface="Times New Roman" pitchFamily="18" charset="0"/>
                <a:cs typeface="Times New Roman" pitchFamily="18" charset="0"/>
              </a:rPr>
              <a:t>= </a:t>
            </a:r>
            <a:r>
              <a:rPr lang="el-GR" sz="2600" b="1" dirty="0">
                <a:solidFill>
                  <a:srgbClr val="0070C0"/>
                </a:solidFill>
                <a:latin typeface="Times New Roman" pitchFamily="18" charset="0"/>
                <a:cs typeface="Times New Roman" pitchFamily="18" charset="0"/>
              </a:rPr>
              <a:t>Δεν </a:t>
            </a:r>
            <a:r>
              <a:rPr lang="el-GR" sz="2600" b="1" dirty="0" smtClean="0">
                <a:solidFill>
                  <a:srgbClr val="0070C0"/>
                </a:solidFill>
                <a:latin typeface="Times New Roman" pitchFamily="18" charset="0"/>
                <a:cs typeface="Times New Roman" pitchFamily="18" charset="0"/>
              </a:rPr>
              <a:t>ισχύει/ δεν εφαρμόζεται</a:t>
            </a:r>
            <a:endParaRPr lang="el-GR" sz="2600" b="1" dirty="0">
              <a:solidFill>
                <a:srgbClr val="0070C0"/>
              </a:solidFill>
              <a:latin typeface="Times New Roman" pitchFamily="18" charset="0"/>
              <a:cs typeface="Times New Roman" pitchFamily="18" charset="0"/>
            </a:endParaRPr>
          </a:p>
        </p:txBody>
      </p:sp>
      <p:sp>
        <p:nvSpPr>
          <p:cNvPr id="7" name="TextBox 2">
            <a:extLst>
              <a:ext uri="{FF2B5EF4-FFF2-40B4-BE49-F238E27FC236}">
                <a16:creationId xmlns:a16="http://schemas.microsoft.com/office/drawing/2014/main" xmlns="" id="{76BD47B7-6DF7-4A97-B3CF-5EFF8F273690}"/>
              </a:ext>
            </a:extLst>
          </p:cNvPr>
          <p:cNvSpPr txBox="1"/>
          <p:nvPr/>
        </p:nvSpPr>
        <p:spPr>
          <a:xfrm>
            <a:off x="0" y="1196752"/>
            <a:ext cx="9144000" cy="2893100"/>
          </a:xfrm>
          <a:prstGeom prst="rect">
            <a:avLst/>
          </a:prstGeom>
          <a:noFill/>
          <a:ln>
            <a:solidFill>
              <a:schemeClr val="accent1"/>
            </a:solidFill>
          </a:ln>
        </p:spPr>
        <p:txBody>
          <a:bodyPr wrap="square" rtlCol="0">
            <a:spAutoFit/>
          </a:bodyPr>
          <a:lstStyle/>
          <a:p>
            <a:r>
              <a:rPr lang="el-GR" sz="2600" dirty="0" smtClean="0">
                <a:latin typeface="Times New Roman" pitchFamily="18" charset="0"/>
                <a:cs typeface="Times New Roman" pitchFamily="18" charset="0"/>
              </a:rPr>
              <a:t>Π.χ. </a:t>
            </a:r>
          </a:p>
          <a:p>
            <a:endParaRPr lang="el-GR" sz="2600" dirty="0" smtClean="0">
              <a:latin typeface="Times New Roman" pitchFamily="18" charset="0"/>
              <a:cs typeface="Times New Roman" pitchFamily="18" charset="0"/>
            </a:endParaRPr>
          </a:p>
          <a:p>
            <a:r>
              <a:rPr lang="el-GR" sz="2600" b="1" i="1" dirty="0" smtClean="0">
                <a:solidFill>
                  <a:srgbClr val="C00000"/>
                </a:solidFill>
                <a:latin typeface="Times New Roman" pitchFamily="18" charset="0"/>
                <a:cs typeface="Times New Roman" pitchFamily="18" charset="0"/>
              </a:rPr>
              <a:t>“</a:t>
            </a:r>
            <a:r>
              <a:rPr lang="el-GR" sz="2600" b="1" i="1" dirty="0">
                <a:solidFill>
                  <a:srgbClr val="C00000"/>
                </a:solidFill>
                <a:latin typeface="Times New Roman" pitchFamily="18" charset="0"/>
                <a:cs typeface="Times New Roman" pitchFamily="18" charset="0"/>
              </a:rPr>
              <a:t>Τις τελευταίες 30 ημέρες, πόσο δυσκολευτήκατε στο να: </a:t>
            </a:r>
            <a:r>
              <a:rPr lang="el-GR" sz="2600" b="1" i="1" dirty="0" smtClean="0">
                <a:solidFill>
                  <a:srgbClr val="C00000"/>
                </a:solidFill>
                <a:latin typeface="Times New Roman" pitchFamily="18" charset="0"/>
                <a:cs typeface="Times New Roman" pitchFamily="18" charset="0"/>
              </a:rPr>
              <a:t>Περπατήσετε </a:t>
            </a:r>
            <a:r>
              <a:rPr lang="el-GR" sz="2600" b="1" i="1" dirty="0">
                <a:solidFill>
                  <a:srgbClr val="C00000"/>
                </a:solidFill>
                <a:latin typeface="Times New Roman" pitchFamily="18" charset="0"/>
                <a:cs typeface="Times New Roman" pitchFamily="18" charset="0"/>
              </a:rPr>
              <a:t>ένα χιλιόμετρο</a:t>
            </a:r>
            <a:r>
              <a:rPr lang="el-GR" sz="2600" b="1" i="1" dirty="0" smtClean="0">
                <a:solidFill>
                  <a:srgbClr val="C00000"/>
                </a:solidFill>
                <a:latin typeface="Times New Roman" pitchFamily="18" charset="0"/>
                <a:cs typeface="Times New Roman" pitchFamily="18" charset="0"/>
              </a:rPr>
              <a:t>”?</a:t>
            </a:r>
            <a:endParaRPr lang="el-GR" sz="2600" b="1" i="1" dirty="0">
              <a:solidFill>
                <a:srgbClr val="C00000"/>
              </a:solidFill>
              <a:latin typeface="Times New Roman" pitchFamily="18" charset="0"/>
              <a:cs typeface="Times New Roman" pitchFamily="18" charset="0"/>
            </a:endParaRPr>
          </a:p>
          <a:p>
            <a:endParaRPr lang="en-GB" sz="2600" dirty="0">
              <a:latin typeface="Times New Roman" pitchFamily="18" charset="0"/>
              <a:cs typeface="Times New Roman" pitchFamily="18" charset="0"/>
            </a:endParaRPr>
          </a:p>
          <a:p>
            <a:r>
              <a:rPr lang="el-GR" sz="2600" dirty="0">
                <a:latin typeface="Times New Roman" pitchFamily="18" charset="0"/>
                <a:cs typeface="Times New Roman" pitchFamily="18" charset="0"/>
              </a:rPr>
              <a:t>Το άτομο δεν έχει ποτέ δοκιμάσει να περπατήσει μεγάλη απόσταση</a:t>
            </a:r>
            <a:r>
              <a:rPr lang="el-GR" sz="2600" dirty="0" smtClean="0">
                <a:latin typeface="Times New Roman" pitchFamily="18" charset="0"/>
                <a:cs typeface="Times New Roman" pitchFamily="18" charset="0"/>
              </a:rPr>
              <a:t>.</a:t>
            </a:r>
            <a:r>
              <a:rPr lang="el-GR" sz="2600" b="1" dirty="0" smtClean="0">
                <a:solidFill>
                  <a:srgbClr val="0070C0"/>
                </a:solidFill>
                <a:latin typeface="Times New Roman" pitchFamily="18" charset="0"/>
                <a:cs typeface="Times New Roman" pitchFamily="18" charset="0"/>
              </a:rPr>
              <a:t>= </a:t>
            </a:r>
            <a:r>
              <a:rPr lang="el-GR" sz="2600" b="1" dirty="0">
                <a:solidFill>
                  <a:srgbClr val="0070C0"/>
                </a:solidFill>
                <a:latin typeface="Times New Roman" pitchFamily="18" charset="0"/>
                <a:cs typeface="Times New Roman" pitchFamily="18" charset="0"/>
              </a:rPr>
              <a:t>Δεν ισχύει / δεν εφαρμόζεται</a:t>
            </a:r>
          </a:p>
        </p:txBody>
      </p:sp>
      <p:sp>
        <p:nvSpPr>
          <p:cNvPr id="5" name="10 - TextBox"/>
          <p:cNvSpPr txBox="1"/>
          <p:nvPr/>
        </p:nvSpPr>
        <p:spPr>
          <a:xfrm>
            <a:off x="755576" y="0"/>
            <a:ext cx="7344816"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Χαρακτηριστικά </a:t>
            </a:r>
            <a:r>
              <a:rPr lang="en-US" sz="4400" dirty="0" smtClean="0">
                <a:latin typeface="Times New Roman" pitchFamily="18" charset="0"/>
                <a:cs typeface="Times New Roman" pitchFamily="18" charset="0"/>
              </a:rPr>
              <a:t>WHODAS 2.0</a:t>
            </a:r>
            <a:endParaRPr lang="el-G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D9488B7-4A51-4D24-974C-85E856B43379}"/>
              </a:ext>
            </a:extLst>
          </p:cNvPr>
          <p:cNvSpPr txBox="1"/>
          <p:nvPr/>
        </p:nvSpPr>
        <p:spPr>
          <a:xfrm>
            <a:off x="179512" y="1056218"/>
            <a:ext cx="8640960" cy="1292662"/>
          </a:xfrm>
          <a:prstGeom prst="rect">
            <a:avLst/>
          </a:prstGeom>
          <a:noFill/>
          <a:ln w="25400">
            <a:solidFill>
              <a:srgbClr val="C00000"/>
            </a:solidFill>
          </a:ln>
        </p:spPr>
        <p:txBody>
          <a:bodyPr wrap="square" rtlCol="0">
            <a:spAutoFit/>
          </a:bodyPr>
          <a:lstStyle/>
          <a:p>
            <a:pPr algn="ctr"/>
            <a:r>
              <a:rPr lang="el-GR" sz="2600" b="1" dirty="0">
                <a:latin typeface="Times New Roman" pitchFamily="18" charset="0"/>
                <a:cs typeface="Times New Roman" pitchFamily="18" charset="0"/>
              </a:rPr>
              <a:t>3</a:t>
            </a:r>
            <a:r>
              <a:rPr lang="el-GR" sz="2600" b="1" dirty="0" smtClean="0">
                <a:latin typeface="Times New Roman" pitchFamily="18" charset="0"/>
                <a:cs typeface="Times New Roman" pitchFamily="18" charset="0"/>
              </a:rPr>
              <a:t>.</a:t>
            </a:r>
            <a:endParaRPr lang="en-GB" sz="2600" b="1" dirty="0">
              <a:latin typeface="Times New Roman" pitchFamily="18" charset="0"/>
              <a:cs typeface="Times New Roman" pitchFamily="18" charset="0"/>
            </a:endParaRPr>
          </a:p>
          <a:p>
            <a:pPr algn="ctr"/>
            <a:r>
              <a:rPr lang="el-GR" sz="2600" b="1" dirty="0">
                <a:latin typeface="Times New Roman" pitchFamily="18" charset="0"/>
                <a:cs typeface="Times New Roman" pitchFamily="18" charset="0"/>
              </a:rPr>
              <a:t>Το WHODAS είναι ΜΕΤΡΟ </a:t>
            </a:r>
            <a:r>
              <a:rPr lang="el-GR" sz="2600" b="1" dirty="0">
                <a:solidFill>
                  <a:srgbClr val="FF0000"/>
                </a:solidFill>
                <a:latin typeface="Times New Roman" pitchFamily="18" charset="0"/>
                <a:cs typeface="Times New Roman" pitchFamily="18" charset="0"/>
              </a:rPr>
              <a:t>ΑΠΟΔΟΣΗΣ</a:t>
            </a:r>
            <a:r>
              <a:rPr lang="el-GR" sz="2600" b="1" dirty="0">
                <a:latin typeface="Times New Roman" pitchFamily="18" charset="0"/>
                <a:cs typeface="Times New Roman" pitchFamily="18" charset="0"/>
              </a:rPr>
              <a:t> και </a:t>
            </a:r>
            <a:r>
              <a:rPr lang="el-GR" sz="2600" b="1" u="sng" dirty="0">
                <a:latin typeface="Times New Roman" pitchFamily="18" charset="0"/>
                <a:cs typeface="Times New Roman" pitchFamily="18" charset="0"/>
              </a:rPr>
              <a:t>ΟΧΙ </a:t>
            </a:r>
            <a:r>
              <a:rPr lang="el-GR" sz="2600" b="1" dirty="0">
                <a:latin typeface="Times New Roman" pitchFamily="18" charset="0"/>
                <a:cs typeface="Times New Roman" pitchFamily="18" charset="0"/>
              </a:rPr>
              <a:t>ΜΕΤΡΟ </a:t>
            </a:r>
            <a:r>
              <a:rPr lang="el-GR" sz="2600" b="1" dirty="0">
                <a:solidFill>
                  <a:srgbClr val="00B050"/>
                </a:solidFill>
                <a:latin typeface="Times New Roman" pitchFamily="18" charset="0"/>
                <a:cs typeface="Times New Roman" pitchFamily="18" charset="0"/>
              </a:rPr>
              <a:t>ΙΚΑΝΟΤΗΤΑΣ</a:t>
            </a:r>
          </a:p>
        </p:txBody>
      </p:sp>
      <p:sp>
        <p:nvSpPr>
          <p:cNvPr id="9" name="TextBox 2">
            <a:extLst>
              <a:ext uri="{FF2B5EF4-FFF2-40B4-BE49-F238E27FC236}">
                <a16:creationId xmlns:a16="http://schemas.microsoft.com/office/drawing/2014/main" xmlns="" id="{76BD47B7-6DF7-4A97-B3CF-5EFF8F273690}"/>
              </a:ext>
            </a:extLst>
          </p:cNvPr>
          <p:cNvSpPr txBox="1"/>
          <p:nvPr/>
        </p:nvSpPr>
        <p:spPr>
          <a:xfrm>
            <a:off x="1" y="3212976"/>
            <a:ext cx="9144000" cy="2492990"/>
          </a:xfrm>
          <a:prstGeom prst="rect">
            <a:avLst/>
          </a:prstGeom>
          <a:noFill/>
          <a:ln>
            <a:solidFill>
              <a:schemeClr val="accent1"/>
            </a:solidFill>
          </a:ln>
        </p:spPr>
        <p:txBody>
          <a:bodyPr wrap="square" rtlCol="0">
            <a:spAutoFit/>
          </a:bodyPr>
          <a:lstStyle/>
          <a:p>
            <a:pPr algn="just"/>
            <a:r>
              <a:rPr lang="el-GR" sz="2600" dirty="0">
                <a:latin typeface="Times New Roman" pitchFamily="18" charset="0"/>
                <a:cs typeface="Times New Roman" pitchFamily="18" charset="0"/>
              </a:rPr>
              <a:t>Ο τρόπος που το άτομο </a:t>
            </a:r>
            <a:r>
              <a:rPr lang="el-GR" sz="2600" u="sng" dirty="0" smtClean="0">
                <a:latin typeface="Times New Roman" pitchFamily="18" charset="0"/>
                <a:cs typeface="Times New Roman" pitchFamily="18" charset="0"/>
              </a:rPr>
              <a:t>εκτελεί μια δραστηριότητα</a:t>
            </a:r>
            <a:r>
              <a:rPr lang="el-GR" sz="2600" dirty="0" smtClean="0">
                <a:latin typeface="Times New Roman" pitchFamily="18" charset="0"/>
                <a:cs typeface="Times New Roman" pitchFamily="18" charset="0"/>
              </a:rPr>
              <a:t> </a:t>
            </a:r>
            <a:r>
              <a:rPr lang="el-GR" sz="2600" dirty="0">
                <a:latin typeface="Times New Roman" pitchFamily="18" charset="0"/>
                <a:cs typeface="Times New Roman" pitchFamily="18" charset="0"/>
              </a:rPr>
              <a:t>– σε μια καθημερινή περίσταση της </a:t>
            </a:r>
            <a:r>
              <a:rPr lang="el-GR" sz="2600" dirty="0" smtClean="0">
                <a:latin typeface="Times New Roman" pitchFamily="18" charset="0"/>
                <a:cs typeface="Times New Roman" pitchFamily="18" charset="0"/>
              </a:rPr>
              <a:t>ζωής του.</a:t>
            </a:r>
            <a:endParaRPr lang="el-GR" sz="2600" dirty="0">
              <a:latin typeface="Times New Roman" pitchFamily="18" charset="0"/>
              <a:cs typeface="Times New Roman" pitchFamily="18" charset="0"/>
            </a:endParaRPr>
          </a:p>
          <a:p>
            <a:pPr algn="just"/>
            <a:endParaRPr lang="en-GB" sz="2600" dirty="0">
              <a:latin typeface="Times New Roman" pitchFamily="18" charset="0"/>
              <a:cs typeface="Times New Roman" pitchFamily="18" charset="0"/>
            </a:endParaRPr>
          </a:p>
          <a:p>
            <a:pPr algn="just"/>
            <a:r>
              <a:rPr lang="el-GR" sz="2600" b="1" dirty="0">
                <a:latin typeface="Times New Roman" pitchFamily="18" charset="0"/>
                <a:cs typeface="Times New Roman" pitchFamily="18" charset="0"/>
              </a:rPr>
              <a:t>ΚΑΙ ΟΧΙ</a:t>
            </a:r>
            <a:r>
              <a:rPr lang="el-GR" sz="2600" dirty="0">
                <a:latin typeface="Times New Roman" pitchFamily="18" charset="0"/>
                <a:cs typeface="Times New Roman" pitchFamily="18" charset="0"/>
              </a:rPr>
              <a:t>: </a:t>
            </a:r>
            <a:r>
              <a:rPr lang="el-GR" sz="2600" dirty="0" smtClean="0">
                <a:latin typeface="Times New Roman" pitchFamily="18" charset="0"/>
                <a:cs typeface="Times New Roman" pitchFamily="18" charset="0"/>
              </a:rPr>
              <a:t>αν </a:t>
            </a:r>
            <a:r>
              <a:rPr lang="el-GR" sz="2600" dirty="0">
                <a:latin typeface="Times New Roman" pitchFamily="18" charset="0"/>
                <a:cs typeface="Times New Roman" pitchFamily="18" charset="0"/>
              </a:rPr>
              <a:t>η </a:t>
            </a:r>
            <a:r>
              <a:rPr lang="el-GR" sz="2600" dirty="0" smtClean="0">
                <a:latin typeface="Times New Roman" pitchFamily="18" charset="0"/>
                <a:cs typeface="Times New Roman" pitchFamily="18" charset="0"/>
              </a:rPr>
              <a:t>υγεία του καθιστά το άτομο </a:t>
            </a:r>
            <a:r>
              <a:rPr lang="el-GR" sz="2600" dirty="0">
                <a:latin typeface="Times New Roman" pitchFamily="18" charset="0"/>
                <a:cs typeface="Times New Roman" pitchFamily="18" charset="0"/>
              </a:rPr>
              <a:t>ικανό να πράττει </a:t>
            </a:r>
            <a:r>
              <a:rPr lang="el-GR" sz="2600" u="sng" dirty="0">
                <a:latin typeface="Times New Roman" pitchFamily="18" charset="0"/>
                <a:cs typeface="Times New Roman" pitchFamily="18" charset="0"/>
              </a:rPr>
              <a:t>δίχως</a:t>
            </a:r>
            <a:r>
              <a:rPr lang="el-GR" sz="2600" dirty="0">
                <a:latin typeface="Times New Roman" pitchFamily="18" charset="0"/>
                <a:cs typeface="Times New Roman" pitchFamily="18" charset="0"/>
              </a:rPr>
              <a:t> τη συνδρομή βοηθών, βοηθημάτων ή άλλων στοιχείων στις καθημερινές περιστάσεις της ζωής.</a:t>
            </a:r>
          </a:p>
        </p:txBody>
      </p:sp>
      <p:sp>
        <p:nvSpPr>
          <p:cNvPr id="6" name="10 - TextBox"/>
          <p:cNvSpPr txBox="1"/>
          <p:nvPr/>
        </p:nvSpPr>
        <p:spPr>
          <a:xfrm>
            <a:off x="755576" y="0"/>
            <a:ext cx="7344816"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Χαρακτηριστικά </a:t>
            </a:r>
            <a:r>
              <a:rPr lang="en-US" sz="4400" dirty="0" smtClean="0">
                <a:latin typeface="Times New Roman" pitchFamily="18" charset="0"/>
                <a:cs typeface="Times New Roman" pitchFamily="18" charset="0"/>
              </a:rPr>
              <a:t>WHODAS 2.0</a:t>
            </a:r>
            <a:endParaRPr lang="el-G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xmlns="" id="{76BD47B7-6DF7-4A97-B3CF-5EFF8F273690}"/>
              </a:ext>
            </a:extLst>
          </p:cNvPr>
          <p:cNvSpPr txBox="1"/>
          <p:nvPr/>
        </p:nvSpPr>
        <p:spPr>
          <a:xfrm>
            <a:off x="0" y="1844824"/>
            <a:ext cx="9144000" cy="2893100"/>
          </a:xfrm>
          <a:prstGeom prst="rect">
            <a:avLst/>
          </a:prstGeom>
          <a:noFill/>
          <a:ln>
            <a:solidFill>
              <a:schemeClr val="accent1"/>
            </a:solidFill>
          </a:ln>
        </p:spPr>
        <p:txBody>
          <a:bodyPr wrap="square" rtlCol="0">
            <a:spAutoFit/>
          </a:bodyPr>
          <a:lstStyle/>
          <a:p>
            <a:r>
              <a:rPr lang="el-GR" sz="2600" dirty="0"/>
              <a:t>Π.χ.</a:t>
            </a:r>
          </a:p>
          <a:p>
            <a:endParaRPr lang="en-GB" sz="2600" dirty="0"/>
          </a:p>
          <a:p>
            <a:r>
              <a:rPr lang="el-GR" sz="2600" b="1" i="1" dirty="0">
                <a:solidFill>
                  <a:srgbClr val="C00000"/>
                </a:solidFill>
              </a:rPr>
              <a:t>“Τις τελευταίες 30 ημέρες, πόσο δυσκολευτήκατε στο να: Πλένετε ολόκληρο το σώμα σας”</a:t>
            </a:r>
          </a:p>
          <a:p>
            <a:endParaRPr lang="en-GB" sz="2600" dirty="0"/>
          </a:p>
          <a:p>
            <a:r>
              <a:rPr lang="el-GR" sz="2600" dirty="0"/>
              <a:t>Το άτομο είναι </a:t>
            </a:r>
            <a:r>
              <a:rPr lang="el-GR" sz="2600" dirty="0" err="1"/>
              <a:t>τετραπληγικό</a:t>
            </a:r>
            <a:r>
              <a:rPr lang="el-GR" sz="2600" dirty="0"/>
              <a:t> και διαθέτει προσωπικό βοηθό, ο οποίος το πλένει καθημερινά</a:t>
            </a:r>
            <a:r>
              <a:rPr lang="el-GR" sz="2600" dirty="0" smtClean="0"/>
              <a:t>.</a:t>
            </a:r>
            <a:r>
              <a:rPr lang="el-GR" sz="2600" b="1" dirty="0" smtClean="0">
                <a:solidFill>
                  <a:srgbClr val="0070C0"/>
                </a:solidFill>
              </a:rPr>
              <a:t>= </a:t>
            </a:r>
            <a:r>
              <a:rPr lang="el-GR" sz="2600" b="1" dirty="0">
                <a:solidFill>
                  <a:srgbClr val="0070C0"/>
                </a:solidFill>
              </a:rPr>
              <a:t>Καθόλου</a:t>
            </a:r>
          </a:p>
        </p:txBody>
      </p:sp>
      <p:sp>
        <p:nvSpPr>
          <p:cNvPr id="4" name="10 - TextBox"/>
          <p:cNvSpPr txBox="1"/>
          <p:nvPr/>
        </p:nvSpPr>
        <p:spPr>
          <a:xfrm>
            <a:off x="755576" y="0"/>
            <a:ext cx="7344816"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Χαρακτηριστικά </a:t>
            </a:r>
            <a:r>
              <a:rPr lang="en-US" sz="4400" dirty="0" smtClean="0">
                <a:latin typeface="Times New Roman" pitchFamily="18" charset="0"/>
                <a:cs typeface="Times New Roman" pitchFamily="18" charset="0"/>
              </a:rPr>
              <a:t>WHODAS 2.0</a:t>
            </a:r>
            <a:endParaRPr lang="el-G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2DCED37-A517-4823-8D1D-63A7710D5EB2}"/>
              </a:ext>
            </a:extLst>
          </p:cNvPr>
          <p:cNvSpPr txBox="1"/>
          <p:nvPr/>
        </p:nvSpPr>
        <p:spPr>
          <a:xfrm>
            <a:off x="125760" y="2982724"/>
            <a:ext cx="8892480" cy="892552"/>
          </a:xfrm>
          <a:prstGeom prst="rect">
            <a:avLst/>
          </a:prstGeom>
          <a:noFill/>
        </p:spPr>
        <p:txBody>
          <a:bodyPr wrap="square" rtlCol="0">
            <a:spAutoFit/>
          </a:bodyPr>
          <a:lstStyle/>
          <a:p>
            <a:pPr marL="571500" indent="-571500" algn="ctr">
              <a:buFont typeface="Wingdings" panose="05000000000000000000" pitchFamily="2" charset="2"/>
              <a:buChar char="ü"/>
            </a:pPr>
            <a:r>
              <a:rPr lang="el-GR" sz="2600" dirty="0">
                <a:latin typeface="Times New Roman" pitchFamily="18" charset="0"/>
                <a:cs typeface="Times New Roman" pitchFamily="18" charset="0"/>
              </a:rPr>
              <a:t>Τα Πλαίσια Αναφοράς</a:t>
            </a:r>
          </a:p>
          <a:p>
            <a:pPr marL="571500" indent="-571500" algn="ctr">
              <a:buFont typeface="Wingdings" panose="05000000000000000000" pitchFamily="2" charset="2"/>
              <a:buChar char="ü"/>
            </a:pPr>
            <a:r>
              <a:rPr lang="el-GR" sz="2600" dirty="0">
                <a:latin typeface="Times New Roman" pitchFamily="18" charset="0"/>
                <a:cs typeface="Times New Roman" pitchFamily="18" charset="0"/>
              </a:rPr>
              <a:t>Επιλογές απάντησης </a:t>
            </a:r>
            <a:r>
              <a:rPr lang="el-GR" sz="2600" dirty="0" smtClean="0">
                <a:latin typeface="Times New Roman" pitchFamily="18" charset="0"/>
                <a:cs typeface="Times New Roman" pitchFamily="18" charset="0"/>
              </a:rPr>
              <a:t>και Βαθμολόγηση </a:t>
            </a:r>
            <a:r>
              <a:rPr lang="el-GR" sz="2600" dirty="0">
                <a:latin typeface="Times New Roman" pitchFamily="18" charset="0"/>
                <a:cs typeface="Times New Roman" pitchFamily="18" charset="0"/>
              </a:rPr>
              <a:t>Σημείων</a:t>
            </a:r>
          </a:p>
        </p:txBody>
      </p:sp>
      <p:sp>
        <p:nvSpPr>
          <p:cNvPr id="4" name="3 - TextBox"/>
          <p:cNvSpPr txBox="1"/>
          <p:nvPr/>
        </p:nvSpPr>
        <p:spPr>
          <a:xfrm>
            <a:off x="1187624" y="0"/>
            <a:ext cx="6464937"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Στοιχεία του </a:t>
            </a:r>
            <a:r>
              <a:rPr lang="en-US" sz="4400" dirty="0" smtClean="0">
                <a:latin typeface="Times New Roman" pitchFamily="18" charset="0"/>
                <a:cs typeface="Times New Roman" pitchFamily="18" charset="0"/>
              </a:rPr>
              <a:t>WHODAS 2.0</a:t>
            </a:r>
            <a:endParaRPr lang="el-GR" sz="4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46568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p:cNvSpPr/>
          <p:nvPr/>
        </p:nvSpPr>
        <p:spPr>
          <a:xfrm>
            <a:off x="628651" y="2027960"/>
            <a:ext cx="2013239" cy="1475509"/>
          </a:xfrm>
          <a:custGeom>
            <a:avLst/>
            <a:gdLst/>
            <a:ahLst/>
            <a:cxnLst/>
            <a:rect l="l" t="t" r="r" b="b"/>
            <a:pathLst>
              <a:path w="2684318" h="1967345">
                <a:moveTo>
                  <a:pt x="0" y="0"/>
                </a:moveTo>
                <a:lnTo>
                  <a:pt x="2684318" y="0"/>
                </a:lnTo>
                <a:lnTo>
                  <a:pt x="2684318" y="1967345"/>
                </a:lnTo>
                <a:lnTo>
                  <a:pt x="0" y="1967345"/>
                </a:lnTo>
                <a:lnTo>
                  <a:pt x="0" y="1730432"/>
                </a:lnTo>
                <a:lnTo>
                  <a:pt x="213681" y="1730432"/>
                </a:lnTo>
                <a:lnTo>
                  <a:pt x="213681" y="220347"/>
                </a:lnTo>
                <a:lnTo>
                  <a:pt x="181530" y="220347"/>
                </a:lnTo>
                <a:lnTo>
                  <a:pt x="0" y="28313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ctr">
              <a:lnSpc>
                <a:spcPts val="975"/>
              </a:lnSpc>
              <a:spcAft>
                <a:spcPts val="900"/>
              </a:spcAft>
            </a:pPr>
            <a:r>
              <a:rPr lang="el-GR" sz="2000" b="1" i="1" dirty="0" smtClean="0">
                <a:solidFill>
                  <a:schemeClr val="bg1"/>
                </a:solidFill>
              </a:rPr>
              <a:t>Βαθμός</a:t>
            </a:r>
          </a:p>
          <a:p>
            <a:pPr algn="just">
              <a:lnSpc>
                <a:spcPts val="975"/>
              </a:lnSpc>
              <a:spcAft>
                <a:spcPts val="900"/>
              </a:spcAft>
            </a:pPr>
            <a:r>
              <a:rPr lang="el-GR" sz="2000" b="1" i="1" dirty="0" smtClean="0">
                <a:solidFill>
                  <a:schemeClr val="bg1"/>
                </a:solidFill>
              </a:rPr>
              <a:t>Δυσκολίας</a:t>
            </a:r>
            <a:r>
              <a:rPr lang="en-US" sz="2000" dirty="0" smtClean="0">
                <a:solidFill>
                  <a:schemeClr val="accent1">
                    <a:lumMod val="50000"/>
                  </a:schemeClr>
                </a:solidFill>
              </a:rPr>
              <a:t>. </a:t>
            </a:r>
            <a:endParaRPr lang="en-US" sz="2000" b="1" dirty="0">
              <a:solidFill>
                <a:schemeClr val="accent1">
                  <a:lumMod val="50000"/>
                </a:schemeClr>
              </a:solidFill>
            </a:endParaRPr>
          </a:p>
        </p:txBody>
      </p:sp>
      <p:sp>
        <p:nvSpPr>
          <p:cNvPr id="43" name="Freeform: Shape 42"/>
          <p:cNvSpPr/>
          <p:nvPr/>
        </p:nvSpPr>
        <p:spPr>
          <a:xfrm>
            <a:off x="3565381" y="2027960"/>
            <a:ext cx="2013239" cy="1475509"/>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30432 h 1967345"/>
              <a:gd name="connsiteX5" fmla="*/ 591659 w 2684318"/>
              <a:gd name="connsiteY5" fmla="*/ 1730432 h 1967345"/>
              <a:gd name="connsiteX6" fmla="*/ 591659 w 2684318"/>
              <a:gd name="connsiteY6" fmla="*/ 1460774 h 1967345"/>
              <a:gd name="connsiteX7" fmla="*/ 0 w 2684318"/>
              <a:gd name="connsiteY7" fmla="*/ 1460774 h 1967345"/>
              <a:gd name="connsiteX8" fmla="*/ 0 w 2684318"/>
              <a:gd name="connsiteY8" fmla="*/ 1457742 h 1967345"/>
              <a:gd name="connsiteX9" fmla="*/ 192357 w 2684318"/>
              <a:gd name="connsiteY9" fmla="*/ 1235713 h 1967345"/>
              <a:gd name="connsiteX10" fmla="*/ 417937 w 2684318"/>
              <a:gd name="connsiteY10" fmla="*/ 987317 h 1967345"/>
              <a:gd name="connsiteX11" fmla="*/ 521133 w 2684318"/>
              <a:gd name="connsiteY11" fmla="*/ 809965 h 1967345"/>
              <a:gd name="connsiteX12" fmla="*/ 554321 w 2684318"/>
              <a:gd name="connsiteY12" fmla="*/ 636243 h 1967345"/>
              <a:gd name="connsiteX13" fmla="*/ 422085 w 2684318"/>
              <a:gd name="connsiteY13" fmla="*/ 311616 h 1967345"/>
              <a:gd name="connsiteX14" fmla="*/ 45083 w 2684318"/>
              <a:gd name="connsiteY14" fmla="*/ 198567 h 1967345"/>
              <a:gd name="connsiteX15" fmla="*/ 0 w 2684318"/>
              <a:gd name="connsiteY15" fmla="*/ 201080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4318" h="1967345">
                <a:moveTo>
                  <a:pt x="0" y="0"/>
                </a:moveTo>
                <a:lnTo>
                  <a:pt x="2684318" y="0"/>
                </a:lnTo>
                <a:lnTo>
                  <a:pt x="2684318" y="1967345"/>
                </a:lnTo>
                <a:lnTo>
                  <a:pt x="0" y="1967345"/>
                </a:lnTo>
                <a:lnTo>
                  <a:pt x="0" y="1730432"/>
                </a:lnTo>
                <a:lnTo>
                  <a:pt x="591659" y="1730432"/>
                </a:lnTo>
                <a:lnTo>
                  <a:pt x="591659" y="1460774"/>
                </a:lnTo>
                <a:lnTo>
                  <a:pt x="0" y="1460774"/>
                </a:lnTo>
                <a:lnTo>
                  <a:pt x="0" y="1457742"/>
                </a:lnTo>
                <a:lnTo>
                  <a:pt x="192357" y="1235713"/>
                </a:lnTo>
                <a:cubicBezTo>
                  <a:pt x="296072" y="1131998"/>
                  <a:pt x="371265" y="1049200"/>
                  <a:pt x="417937" y="987317"/>
                </a:cubicBezTo>
                <a:cubicBezTo>
                  <a:pt x="464608" y="925433"/>
                  <a:pt x="499007" y="866316"/>
                  <a:pt x="521133" y="809965"/>
                </a:cubicBezTo>
                <a:cubicBezTo>
                  <a:pt x="543258" y="753613"/>
                  <a:pt x="554321" y="695706"/>
                  <a:pt x="554321" y="636243"/>
                </a:cubicBezTo>
                <a:cubicBezTo>
                  <a:pt x="554321" y="495191"/>
                  <a:pt x="510243" y="386982"/>
                  <a:pt x="422085" y="311616"/>
                </a:cubicBezTo>
                <a:cubicBezTo>
                  <a:pt x="333928" y="236250"/>
                  <a:pt x="208260" y="198567"/>
                  <a:pt x="45083" y="198567"/>
                </a:cubicBezTo>
                <a:lnTo>
                  <a:pt x="0" y="2010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ctr">
              <a:spcAft>
                <a:spcPts val="900"/>
              </a:spcAft>
            </a:pPr>
            <a:r>
              <a:rPr lang="el-GR" sz="2000" b="1" i="1" dirty="0" smtClean="0">
                <a:solidFill>
                  <a:schemeClr val="bg1"/>
                </a:solidFill>
              </a:rPr>
              <a:t>Εξαιτίας της κατάστασης υγείας</a:t>
            </a:r>
            <a:r>
              <a:rPr lang="en-US" sz="2000" dirty="0" smtClean="0">
                <a:solidFill>
                  <a:schemeClr val="accent2">
                    <a:lumMod val="50000"/>
                  </a:schemeClr>
                </a:solidFill>
              </a:rPr>
              <a:t>. </a:t>
            </a:r>
            <a:endParaRPr lang="en-US" sz="2000" b="1" dirty="0">
              <a:solidFill>
                <a:schemeClr val="accent2">
                  <a:lumMod val="50000"/>
                </a:schemeClr>
              </a:solidFill>
            </a:endParaRPr>
          </a:p>
        </p:txBody>
      </p:sp>
      <p:sp>
        <p:nvSpPr>
          <p:cNvPr id="34" name="Freeform: Shape 33"/>
          <p:cNvSpPr/>
          <p:nvPr/>
        </p:nvSpPr>
        <p:spPr>
          <a:xfrm>
            <a:off x="6502111" y="2027960"/>
            <a:ext cx="2013239" cy="1475509"/>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6670 h 1967345"/>
              <a:gd name="connsiteX5" fmla="*/ 48905 w 2684318"/>
              <a:gd name="connsiteY5" fmla="*/ 1743591 h 1967345"/>
              <a:gd name="connsiteX6" fmla="*/ 337102 w 2684318"/>
              <a:gd name="connsiteY6" fmla="*/ 1629829 h 1967345"/>
              <a:gd name="connsiteX7" fmla="*/ 492674 w 2684318"/>
              <a:gd name="connsiteY7" fmla="*/ 1306239 h 1967345"/>
              <a:gd name="connsiteX8" fmla="*/ 424222 w 2684318"/>
              <a:gd name="connsiteY8" fmla="*/ 1086883 h 1967345"/>
              <a:gd name="connsiteX9" fmla="*/ 235461 w 2684318"/>
              <a:gd name="connsiteY9" fmla="*/ 954646 h 1967345"/>
              <a:gd name="connsiteX10" fmla="*/ 409183 w 2684318"/>
              <a:gd name="connsiteY10" fmla="*/ 814113 h 1967345"/>
              <a:gd name="connsiteX11" fmla="*/ 468819 w 2684318"/>
              <a:gd name="connsiteY11" fmla="*/ 630020 h 1967345"/>
              <a:gd name="connsiteX12" fmla="*/ 324656 w 2684318"/>
              <a:gd name="connsiteY12" fmla="*/ 313690 h 1967345"/>
              <a:gd name="connsiteX13" fmla="*/ 47738 w 2684318"/>
              <a:gd name="connsiteY13" fmla="*/ 205762 h 1967345"/>
              <a:gd name="connsiteX14" fmla="*/ 0 w 2684318"/>
              <a:gd name="connsiteY14" fmla="*/ 202882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4318" h="1967345">
                <a:moveTo>
                  <a:pt x="0" y="0"/>
                </a:moveTo>
                <a:lnTo>
                  <a:pt x="2684318" y="0"/>
                </a:lnTo>
                <a:lnTo>
                  <a:pt x="2684318" y="1967345"/>
                </a:lnTo>
                <a:lnTo>
                  <a:pt x="0" y="1967345"/>
                </a:lnTo>
                <a:lnTo>
                  <a:pt x="0" y="1746670"/>
                </a:lnTo>
                <a:lnTo>
                  <a:pt x="48905" y="1743591"/>
                </a:lnTo>
                <a:cubicBezTo>
                  <a:pt x="163250" y="1728422"/>
                  <a:pt x="259316" y="1690502"/>
                  <a:pt x="337102" y="1629829"/>
                </a:cubicBezTo>
                <a:cubicBezTo>
                  <a:pt x="440816" y="1548931"/>
                  <a:pt x="492674" y="1441068"/>
                  <a:pt x="492674" y="1306239"/>
                </a:cubicBezTo>
                <a:cubicBezTo>
                  <a:pt x="492674" y="1219119"/>
                  <a:pt x="469856" y="1146000"/>
                  <a:pt x="424222" y="1086883"/>
                </a:cubicBezTo>
                <a:cubicBezTo>
                  <a:pt x="378587" y="1027765"/>
                  <a:pt x="315667" y="983687"/>
                  <a:pt x="235461" y="954646"/>
                </a:cubicBezTo>
                <a:cubicBezTo>
                  <a:pt x="311519" y="918692"/>
                  <a:pt x="369426" y="871848"/>
                  <a:pt x="409183" y="814113"/>
                </a:cubicBezTo>
                <a:cubicBezTo>
                  <a:pt x="448941" y="756379"/>
                  <a:pt x="468819" y="695014"/>
                  <a:pt x="468819" y="630020"/>
                </a:cubicBezTo>
                <a:cubicBezTo>
                  <a:pt x="468819" y="495882"/>
                  <a:pt x="420765" y="390439"/>
                  <a:pt x="324656" y="313690"/>
                </a:cubicBezTo>
                <a:cubicBezTo>
                  <a:pt x="252574" y="256129"/>
                  <a:pt x="160268" y="220153"/>
                  <a:pt x="47738" y="205762"/>
                </a:cubicBezTo>
                <a:lnTo>
                  <a:pt x="0" y="2028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ctr">
              <a:spcAft>
                <a:spcPts val="900"/>
              </a:spcAft>
            </a:pPr>
            <a:r>
              <a:rPr lang="el-GR" sz="2000" b="1" i="1" dirty="0" smtClean="0">
                <a:solidFill>
                  <a:schemeClr val="bg1"/>
                </a:solidFill>
              </a:rPr>
              <a:t>Τις τελευταίες 30 ημέρες</a:t>
            </a:r>
            <a:endParaRPr lang="en-US" sz="2000" b="1" i="1" dirty="0">
              <a:solidFill>
                <a:schemeClr val="accent3">
                  <a:lumMod val="50000"/>
                </a:schemeClr>
              </a:solidFill>
            </a:endParaRPr>
          </a:p>
        </p:txBody>
      </p:sp>
      <p:sp>
        <p:nvSpPr>
          <p:cNvPr id="28" name="Freeform: Shape 27"/>
          <p:cNvSpPr/>
          <p:nvPr/>
        </p:nvSpPr>
        <p:spPr>
          <a:xfrm>
            <a:off x="628651" y="3867988"/>
            <a:ext cx="2013239" cy="1475509"/>
          </a:xfrm>
          <a:custGeom>
            <a:avLst/>
            <a:gdLst/>
            <a:ahLst/>
            <a:cxnLst/>
            <a:rect l="l" t="t" r="r" b="b"/>
            <a:pathLst>
              <a:path w="2684318" h="1967345">
                <a:moveTo>
                  <a:pt x="0" y="0"/>
                </a:moveTo>
                <a:lnTo>
                  <a:pt x="2684318" y="0"/>
                </a:lnTo>
                <a:lnTo>
                  <a:pt x="2684318" y="1967345"/>
                </a:lnTo>
                <a:lnTo>
                  <a:pt x="0" y="1967345"/>
                </a:lnTo>
                <a:lnTo>
                  <a:pt x="0" y="1730432"/>
                </a:lnTo>
                <a:lnTo>
                  <a:pt x="196175" y="1730432"/>
                </a:lnTo>
                <a:lnTo>
                  <a:pt x="196175" y="1409954"/>
                </a:lnTo>
                <a:lnTo>
                  <a:pt x="349673" y="1409954"/>
                </a:lnTo>
                <a:lnTo>
                  <a:pt x="349673" y="1140296"/>
                </a:lnTo>
                <a:lnTo>
                  <a:pt x="196175" y="1140296"/>
                </a:lnTo>
                <a:lnTo>
                  <a:pt x="196175" y="220347"/>
                </a:lnTo>
                <a:lnTo>
                  <a:pt x="0" y="22034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ctr">
              <a:spcAft>
                <a:spcPts val="900"/>
              </a:spcAft>
            </a:pPr>
            <a:r>
              <a:rPr lang="el-GR" sz="2000" b="1" i="1" dirty="0" smtClean="0">
                <a:solidFill>
                  <a:schemeClr val="bg1"/>
                </a:solidFill>
              </a:rPr>
              <a:t>Μέσος όρος καλών και κακών ημερών</a:t>
            </a:r>
            <a:r>
              <a:rPr lang="en-US" sz="1050" i="1" dirty="0" smtClean="0">
                <a:solidFill>
                  <a:schemeClr val="accent4">
                    <a:lumMod val="50000"/>
                  </a:schemeClr>
                </a:solidFill>
              </a:rPr>
              <a:t>. </a:t>
            </a:r>
            <a:endParaRPr lang="en-US" sz="1500" b="1" i="1" dirty="0">
              <a:solidFill>
                <a:schemeClr val="accent4">
                  <a:lumMod val="50000"/>
                </a:schemeClr>
              </a:solidFill>
            </a:endParaRPr>
          </a:p>
        </p:txBody>
      </p:sp>
      <p:sp>
        <p:nvSpPr>
          <p:cNvPr id="40" name="Freeform: Shape 39"/>
          <p:cNvSpPr/>
          <p:nvPr/>
        </p:nvSpPr>
        <p:spPr>
          <a:xfrm>
            <a:off x="3275857" y="4005064"/>
            <a:ext cx="2592288" cy="2232248"/>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4728 h 1967345"/>
              <a:gd name="connsiteX5" fmla="*/ 60641 w 2684318"/>
              <a:gd name="connsiteY5" fmla="*/ 1751175 h 1967345"/>
              <a:gd name="connsiteX6" fmla="*/ 337559 w 2684318"/>
              <a:gd name="connsiteY6" fmla="*/ 1687909 h 1967345"/>
              <a:gd name="connsiteX7" fmla="*/ 519578 w 2684318"/>
              <a:gd name="connsiteY7" fmla="*/ 1506927 h 1967345"/>
              <a:gd name="connsiteX8" fmla="*/ 584400 w 2684318"/>
              <a:gd name="connsiteY8" fmla="*/ 1244010 h 1967345"/>
              <a:gd name="connsiteX9" fmla="*/ 463572 w 2684318"/>
              <a:gd name="connsiteY9" fmla="*/ 870119 h 1967345"/>
              <a:gd name="connsiteX10" fmla="*/ 117684 w 2684318"/>
              <a:gd name="connsiteY10" fmla="*/ 736846 h 1967345"/>
              <a:gd name="connsiteX11" fmla="*/ 58955 w 2684318"/>
              <a:gd name="connsiteY11" fmla="*/ 741013 h 1967345"/>
              <a:gd name="connsiteX12" fmla="*/ 0 w 2684318"/>
              <a:gd name="connsiteY12" fmla="*/ 753291 h 1967345"/>
              <a:gd name="connsiteX13" fmla="*/ 0 w 2684318"/>
              <a:gd name="connsiteY13" fmla="*/ 490005 h 1967345"/>
              <a:gd name="connsiteX14" fmla="*/ 533579 w 2684318"/>
              <a:gd name="connsiteY14" fmla="*/ 490005 h 1967345"/>
              <a:gd name="connsiteX15" fmla="*/ 533579 w 2684318"/>
              <a:gd name="connsiteY15" fmla="*/ 220347 h 1967345"/>
              <a:gd name="connsiteX16" fmla="*/ 0 w 2684318"/>
              <a:gd name="connsiteY16" fmla="*/ 220347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4318" h="1967345">
                <a:moveTo>
                  <a:pt x="0" y="0"/>
                </a:moveTo>
                <a:lnTo>
                  <a:pt x="2684318" y="0"/>
                </a:lnTo>
                <a:lnTo>
                  <a:pt x="2684318" y="1967345"/>
                </a:lnTo>
                <a:lnTo>
                  <a:pt x="0" y="1967345"/>
                </a:lnTo>
                <a:lnTo>
                  <a:pt x="0" y="1744728"/>
                </a:lnTo>
                <a:lnTo>
                  <a:pt x="60641" y="1751175"/>
                </a:lnTo>
                <a:cubicBezTo>
                  <a:pt x="167121" y="1751175"/>
                  <a:pt x="259427" y="1730086"/>
                  <a:pt x="337559" y="1687909"/>
                </a:cubicBezTo>
                <a:cubicBezTo>
                  <a:pt x="415690" y="1645731"/>
                  <a:pt x="476363" y="1585404"/>
                  <a:pt x="519578" y="1506927"/>
                </a:cubicBezTo>
                <a:cubicBezTo>
                  <a:pt x="562792" y="1428449"/>
                  <a:pt x="584400" y="1340811"/>
                  <a:pt x="584400" y="1244010"/>
                </a:cubicBezTo>
                <a:cubicBezTo>
                  <a:pt x="584400" y="1083598"/>
                  <a:pt x="544124" y="958968"/>
                  <a:pt x="463572" y="870119"/>
                </a:cubicBezTo>
                <a:cubicBezTo>
                  <a:pt x="383020" y="781270"/>
                  <a:pt x="267724" y="736846"/>
                  <a:pt x="117684" y="736846"/>
                </a:cubicBezTo>
                <a:cubicBezTo>
                  <a:pt x="98324" y="736846"/>
                  <a:pt x="78748" y="738235"/>
                  <a:pt x="58955" y="741013"/>
                </a:cubicBezTo>
                <a:lnTo>
                  <a:pt x="0" y="753291"/>
                </a:lnTo>
                <a:lnTo>
                  <a:pt x="0" y="490005"/>
                </a:lnTo>
                <a:lnTo>
                  <a:pt x="533579" y="490005"/>
                </a:lnTo>
                <a:lnTo>
                  <a:pt x="533579" y="220347"/>
                </a:lnTo>
                <a:lnTo>
                  <a:pt x="0" y="22034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ctr">
              <a:spcAft>
                <a:spcPts val="900"/>
              </a:spcAft>
            </a:pPr>
            <a:r>
              <a:rPr lang="el-GR" sz="2000" b="1" i="1" dirty="0">
                <a:solidFill>
                  <a:schemeClr val="bg1"/>
                </a:solidFill>
              </a:rPr>
              <a:t>Ό</a:t>
            </a:r>
            <a:r>
              <a:rPr lang="el-GR" sz="2000" b="1" i="1" dirty="0" smtClean="0">
                <a:solidFill>
                  <a:schemeClr val="bg1"/>
                </a:solidFill>
              </a:rPr>
              <a:t>πως </a:t>
            </a:r>
            <a:r>
              <a:rPr lang="el-GR" sz="2000" b="1" i="1" dirty="0">
                <a:solidFill>
                  <a:schemeClr val="bg1"/>
                </a:solidFill>
              </a:rPr>
              <a:t>ο </a:t>
            </a:r>
            <a:r>
              <a:rPr lang="el-GR" sz="2000" b="1" i="1" dirty="0" smtClean="0">
                <a:solidFill>
                  <a:schemeClr val="bg1"/>
                </a:solidFill>
              </a:rPr>
              <a:t>αξιολογούμενος εκτελεί </a:t>
            </a:r>
            <a:r>
              <a:rPr lang="el-GR" sz="2000" b="1" i="1" dirty="0">
                <a:solidFill>
                  <a:schemeClr val="bg1"/>
                </a:solidFill>
              </a:rPr>
              <a:t>συνήθως τη δραστηριότητα στο τυπικό του περιβάλλον</a:t>
            </a:r>
            <a:r>
              <a:rPr lang="en-US" sz="2000" dirty="0" smtClean="0">
                <a:solidFill>
                  <a:schemeClr val="accent6">
                    <a:lumMod val="50000"/>
                  </a:schemeClr>
                </a:solidFill>
              </a:rPr>
              <a:t>. </a:t>
            </a:r>
            <a:endParaRPr lang="en-US" sz="2000" b="1" dirty="0">
              <a:solidFill>
                <a:schemeClr val="accent6">
                  <a:lumMod val="50000"/>
                </a:schemeClr>
              </a:solidFill>
            </a:endParaRPr>
          </a:p>
        </p:txBody>
      </p:sp>
      <p:sp>
        <p:nvSpPr>
          <p:cNvPr id="37" name="Freeform: Shape 36"/>
          <p:cNvSpPr/>
          <p:nvPr/>
        </p:nvSpPr>
        <p:spPr>
          <a:xfrm>
            <a:off x="6502111" y="3861048"/>
            <a:ext cx="2462377" cy="2232248"/>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50569 h 1967345"/>
              <a:gd name="connsiteX5" fmla="*/ 62161 w 2684318"/>
              <a:gd name="connsiteY5" fmla="*/ 1746929 h 1967345"/>
              <a:gd name="connsiteX6" fmla="*/ 259834 w 2684318"/>
              <a:gd name="connsiteY6" fmla="*/ 1683242 h 1967345"/>
              <a:gd name="connsiteX7" fmla="*/ 449632 w 2684318"/>
              <a:gd name="connsiteY7" fmla="*/ 1495000 h 1967345"/>
              <a:gd name="connsiteX8" fmla="*/ 517565 w 2684318"/>
              <a:gd name="connsiteY8" fmla="*/ 1230527 h 1967345"/>
              <a:gd name="connsiteX9" fmla="*/ 401405 w 2684318"/>
              <a:gd name="connsiteY9" fmla="*/ 855080 h 1967345"/>
              <a:gd name="connsiteX10" fmla="*/ 89224 w 2684318"/>
              <a:gd name="connsiteY10" fmla="*/ 711954 h 1967345"/>
              <a:gd name="connsiteX11" fmla="*/ 2881 w 2684318"/>
              <a:gd name="connsiteY11" fmla="*/ 719214 h 1967345"/>
              <a:gd name="connsiteX12" fmla="*/ 0 w 2684318"/>
              <a:gd name="connsiteY12" fmla="*/ 720013 h 1967345"/>
              <a:gd name="connsiteX13" fmla="*/ 0 w 2684318"/>
              <a:gd name="connsiteY13" fmla="*/ 534107 h 1967345"/>
              <a:gd name="connsiteX14" fmla="*/ 12961 w 2684318"/>
              <a:gd name="connsiteY14" fmla="*/ 526208 h 1967345"/>
              <a:gd name="connsiteX15" fmla="*/ 267613 w 2684318"/>
              <a:gd name="connsiteY15" fmla="*/ 473411 h 1967345"/>
              <a:gd name="connsiteX16" fmla="*/ 283170 w 2684318"/>
              <a:gd name="connsiteY16" fmla="*/ 473411 h 1967345"/>
              <a:gd name="connsiteX17" fmla="*/ 283170 w 2684318"/>
              <a:gd name="connsiteY17" fmla="*/ 198567 h 1967345"/>
              <a:gd name="connsiteX18" fmla="*/ 230276 w 2684318"/>
              <a:gd name="connsiteY18" fmla="*/ 198567 h 1967345"/>
              <a:gd name="connsiteX19" fmla="*/ 14290 w 2684318"/>
              <a:gd name="connsiteY19" fmla="*/ 225015 h 1967345"/>
              <a:gd name="connsiteX20" fmla="*/ 0 w 2684318"/>
              <a:gd name="connsiteY20" fmla="*/ 229719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4318" h="1967345">
                <a:moveTo>
                  <a:pt x="0" y="0"/>
                </a:moveTo>
                <a:lnTo>
                  <a:pt x="2684318" y="0"/>
                </a:lnTo>
                <a:lnTo>
                  <a:pt x="2684318" y="1967345"/>
                </a:lnTo>
                <a:lnTo>
                  <a:pt x="0" y="1967345"/>
                </a:lnTo>
                <a:lnTo>
                  <a:pt x="0" y="1750569"/>
                </a:lnTo>
                <a:lnTo>
                  <a:pt x="62161" y="1746929"/>
                </a:lnTo>
                <a:cubicBezTo>
                  <a:pt x="133011" y="1738437"/>
                  <a:pt x="198902" y="1717208"/>
                  <a:pt x="259834" y="1683242"/>
                </a:cubicBezTo>
                <a:cubicBezTo>
                  <a:pt x="341077" y="1637953"/>
                  <a:pt x="404343" y="1575206"/>
                  <a:pt x="449632" y="1495000"/>
                </a:cubicBezTo>
                <a:cubicBezTo>
                  <a:pt x="494921" y="1414794"/>
                  <a:pt x="517565" y="1326636"/>
                  <a:pt x="517565" y="1230527"/>
                </a:cubicBezTo>
                <a:cubicBezTo>
                  <a:pt x="517565" y="1075647"/>
                  <a:pt x="478845" y="950498"/>
                  <a:pt x="401405" y="855080"/>
                </a:cubicBezTo>
                <a:cubicBezTo>
                  <a:pt x="323964" y="759663"/>
                  <a:pt x="219904" y="711954"/>
                  <a:pt x="89224" y="711954"/>
                </a:cubicBezTo>
                <a:cubicBezTo>
                  <a:pt x="59147" y="711954"/>
                  <a:pt x="30366" y="714374"/>
                  <a:pt x="2881" y="719214"/>
                </a:cubicBezTo>
                <a:lnTo>
                  <a:pt x="0" y="720013"/>
                </a:lnTo>
                <a:lnTo>
                  <a:pt x="0" y="534107"/>
                </a:lnTo>
                <a:lnTo>
                  <a:pt x="12961" y="526208"/>
                </a:lnTo>
                <a:cubicBezTo>
                  <a:pt x="84719" y="491010"/>
                  <a:pt x="169602" y="473411"/>
                  <a:pt x="267613" y="473411"/>
                </a:cubicBezTo>
                <a:lnTo>
                  <a:pt x="283170" y="473411"/>
                </a:lnTo>
                <a:lnTo>
                  <a:pt x="283170" y="198567"/>
                </a:lnTo>
                <a:lnTo>
                  <a:pt x="230276" y="198567"/>
                </a:lnTo>
                <a:cubicBezTo>
                  <a:pt x="154910" y="198567"/>
                  <a:pt x="82915" y="207383"/>
                  <a:pt x="14290" y="225015"/>
                </a:cubicBezTo>
                <a:lnTo>
                  <a:pt x="0" y="229719"/>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ctr">
              <a:spcAft>
                <a:spcPts val="900"/>
              </a:spcAft>
            </a:pPr>
            <a:r>
              <a:rPr lang="el-GR" sz="2000" b="1" dirty="0" smtClean="0">
                <a:solidFill>
                  <a:schemeClr val="bg1"/>
                </a:solidFill>
              </a:rPr>
              <a:t>Οι ερωτήσεις που δεν τις βίωσε ο αξιολογούμενος τις τελευταίες 30 ημέρες δεν αξιολογούνται. </a:t>
            </a:r>
            <a:endParaRPr lang="en-US" sz="2000" b="1" dirty="0">
              <a:solidFill>
                <a:schemeClr val="accent5">
                  <a:lumMod val="50000"/>
                </a:schemeClr>
              </a:solidFill>
            </a:endParaRPr>
          </a:p>
        </p:txBody>
      </p:sp>
      <p:sp>
        <p:nvSpPr>
          <p:cNvPr id="16" name="Freeform: Shape 15"/>
          <p:cNvSpPr/>
          <p:nvPr/>
        </p:nvSpPr>
        <p:spPr>
          <a:xfrm>
            <a:off x="267746" y="2193220"/>
            <a:ext cx="521166" cy="1132564"/>
          </a:xfrm>
          <a:custGeom>
            <a:avLst/>
            <a:gdLst/>
            <a:ahLst/>
            <a:cxnLst/>
            <a:rect l="l" t="t" r="r" b="b"/>
            <a:pathLst>
              <a:path w="694888" h="1510085">
                <a:moveTo>
                  <a:pt x="662737" y="0"/>
                </a:moveTo>
                <a:lnTo>
                  <a:pt x="694888" y="0"/>
                </a:lnTo>
                <a:lnTo>
                  <a:pt x="694888" y="1510085"/>
                </a:lnTo>
                <a:lnTo>
                  <a:pt x="344333" y="1510085"/>
                </a:lnTo>
                <a:lnTo>
                  <a:pt x="344333" y="394116"/>
                </a:lnTo>
                <a:lnTo>
                  <a:pt x="0" y="494719"/>
                </a:lnTo>
                <a:lnTo>
                  <a:pt x="0" y="229209"/>
                </a:lnTo>
                <a:lnTo>
                  <a:pt x="662737" y="0"/>
                </a:lnTo>
                <a:close/>
              </a:path>
            </a:pathLst>
          </a:custGeom>
          <a:solidFill>
            <a:schemeClr val="accent1">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Shape 13"/>
          <p:cNvSpPr/>
          <p:nvPr/>
        </p:nvSpPr>
        <p:spPr>
          <a:xfrm>
            <a:off x="60152" y="4033248"/>
            <a:ext cx="830754" cy="1132564"/>
          </a:xfrm>
          <a:custGeom>
            <a:avLst/>
            <a:gdLst/>
            <a:ahLst/>
            <a:cxnLst/>
            <a:rect l="l" t="t" r="r" b="b"/>
            <a:pathLst>
              <a:path w="1107672" h="1510085">
                <a:moveTo>
                  <a:pt x="604656" y="0"/>
                </a:moveTo>
                <a:lnTo>
                  <a:pt x="954174" y="0"/>
                </a:lnTo>
                <a:lnTo>
                  <a:pt x="954174" y="919949"/>
                </a:lnTo>
                <a:lnTo>
                  <a:pt x="1107672" y="919949"/>
                </a:lnTo>
                <a:lnTo>
                  <a:pt x="1107672" y="1189607"/>
                </a:lnTo>
                <a:lnTo>
                  <a:pt x="954174" y="1189607"/>
                </a:lnTo>
                <a:lnTo>
                  <a:pt x="954174" y="1510085"/>
                </a:lnTo>
                <a:lnTo>
                  <a:pt x="604656" y="1510085"/>
                </a:lnTo>
                <a:lnTo>
                  <a:pt x="604656" y="1189607"/>
                </a:lnTo>
                <a:lnTo>
                  <a:pt x="20743" y="1189607"/>
                </a:lnTo>
                <a:lnTo>
                  <a:pt x="0" y="975955"/>
                </a:lnTo>
                <a:lnTo>
                  <a:pt x="604656" y="3112"/>
                </a:lnTo>
                <a:lnTo>
                  <a:pt x="604656" y="0"/>
                </a:lnTo>
                <a:close/>
                <a:moveTo>
                  <a:pt x="604656" y="455307"/>
                </a:moveTo>
                <a:lnTo>
                  <a:pt x="582876" y="490570"/>
                </a:lnTo>
                <a:lnTo>
                  <a:pt x="332924" y="919949"/>
                </a:lnTo>
                <a:lnTo>
                  <a:pt x="604656" y="919949"/>
                </a:lnTo>
                <a:lnTo>
                  <a:pt x="604656" y="455307"/>
                </a:lnTo>
                <a:close/>
              </a:path>
            </a:pathLst>
          </a:custGeom>
          <a:solidFill>
            <a:schemeClr val="accent4">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reeform: Shape 34"/>
          <p:cNvSpPr/>
          <p:nvPr/>
        </p:nvSpPr>
        <p:spPr>
          <a:xfrm>
            <a:off x="6048642" y="2176885"/>
            <a:ext cx="822976" cy="1164456"/>
          </a:xfrm>
          <a:custGeom>
            <a:avLst/>
            <a:gdLst/>
            <a:ahLst/>
            <a:cxnLst/>
            <a:rect l="l" t="t" r="r" b="b"/>
            <a:pathLst>
              <a:path w="1097301" h="1552608">
                <a:moveTo>
                  <a:pt x="533093" y="0"/>
                </a:moveTo>
                <a:cubicBezTo>
                  <a:pt x="701111" y="0"/>
                  <a:pt x="833174" y="38374"/>
                  <a:pt x="929283" y="115123"/>
                </a:cubicBezTo>
                <a:cubicBezTo>
                  <a:pt x="1025392" y="191872"/>
                  <a:pt x="1073446" y="297315"/>
                  <a:pt x="1073446" y="431453"/>
                </a:cubicBezTo>
                <a:cubicBezTo>
                  <a:pt x="1073446" y="496447"/>
                  <a:pt x="1053568" y="557812"/>
                  <a:pt x="1013810" y="615546"/>
                </a:cubicBezTo>
                <a:cubicBezTo>
                  <a:pt x="974053" y="673281"/>
                  <a:pt x="916146" y="720125"/>
                  <a:pt x="840088" y="756079"/>
                </a:cubicBezTo>
                <a:cubicBezTo>
                  <a:pt x="920294" y="785120"/>
                  <a:pt x="983214" y="829198"/>
                  <a:pt x="1028849" y="888316"/>
                </a:cubicBezTo>
                <a:cubicBezTo>
                  <a:pt x="1074483" y="947433"/>
                  <a:pt x="1097301" y="1020552"/>
                  <a:pt x="1097301" y="1107672"/>
                </a:cubicBezTo>
                <a:cubicBezTo>
                  <a:pt x="1097301" y="1242501"/>
                  <a:pt x="1045443" y="1350364"/>
                  <a:pt x="941729" y="1431262"/>
                </a:cubicBezTo>
                <a:cubicBezTo>
                  <a:pt x="838014" y="1512159"/>
                  <a:pt x="701802" y="1552608"/>
                  <a:pt x="533093" y="1552608"/>
                </a:cubicBezTo>
                <a:cubicBezTo>
                  <a:pt x="434219" y="1552608"/>
                  <a:pt x="342431" y="1533766"/>
                  <a:pt x="257731" y="1496083"/>
                </a:cubicBezTo>
                <a:cubicBezTo>
                  <a:pt x="173031" y="1458400"/>
                  <a:pt x="108900" y="1406197"/>
                  <a:pt x="65340" y="1339474"/>
                </a:cubicBezTo>
                <a:cubicBezTo>
                  <a:pt x="21780" y="1272751"/>
                  <a:pt x="0" y="1196867"/>
                  <a:pt x="0" y="1111821"/>
                </a:cubicBezTo>
                <a:lnTo>
                  <a:pt x="351593" y="1111821"/>
                </a:lnTo>
                <a:cubicBezTo>
                  <a:pt x="351593" y="1158146"/>
                  <a:pt x="370261" y="1198249"/>
                  <a:pt x="407598" y="1232130"/>
                </a:cubicBezTo>
                <a:cubicBezTo>
                  <a:pt x="444936" y="1266010"/>
                  <a:pt x="490916" y="1282950"/>
                  <a:pt x="545539" y="1282950"/>
                </a:cubicBezTo>
                <a:cubicBezTo>
                  <a:pt x="607076" y="1282950"/>
                  <a:pt x="656168" y="1265837"/>
                  <a:pt x="692814" y="1231611"/>
                </a:cubicBezTo>
                <a:cubicBezTo>
                  <a:pt x="729459" y="1197385"/>
                  <a:pt x="747782" y="1153652"/>
                  <a:pt x="747782" y="1100412"/>
                </a:cubicBezTo>
                <a:cubicBezTo>
                  <a:pt x="747782" y="1024355"/>
                  <a:pt x="728768" y="970423"/>
                  <a:pt x="690739" y="938617"/>
                </a:cubicBezTo>
                <a:cubicBezTo>
                  <a:pt x="652711" y="906811"/>
                  <a:pt x="600162" y="890908"/>
                  <a:pt x="533093" y="890908"/>
                </a:cubicBezTo>
                <a:lnTo>
                  <a:pt x="363001" y="890908"/>
                </a:lnTo>
                <a:lnTo>
                  <a:pt x="363001" y="630585"/>
                </a:lnTo>
                <a:lnTo>
                  <a:pt x="527907" y="630585"/>
                </a:lnTo>
                <a:cubicBezTo>
                  <a:pt x="658588" y="630585"/>
                  <a:pt x="723928" y="566627"/>
                  <a:pt x="723928" y="438713"/>
                </a:cubicBezTo>
                <a:cubicBezTo>
                  <a:pt x="723928" y="388930"/>
                  <a:pt x="708371" y="348308"/>
                  <a:pt x="677256" y="316848"/>
                </a:cubicBezTo>
                <a:cubicBezTo>
                  <a:pt x="646142" y="285388"/>
                  <a:pt x="602236" y="269658"/>
                  <a:pt x="545539" y="269658"/>
                </a:cubicBezTo>
                <a:cubicBezTo>
                  <a:pt x="499213" y="269658"/>
                  <a:pt x="458937" y="283141"/>
                  <a:pt x="424711" y="310107"/>
                </a:cubicBezTo>
                <a:cubicBezTo>
                  <a:pt x="390486" y="337072"/>
                  <a:pt x="373373" y="370607"/>
                  <a:pt x="373373" y="410710"/>
                </a:cubicBezTo>
                <a:lnTo>
                  <a:pt x="23854" y="410710"/>
                </a:lnTo>
                <a:cubicBezTo>
                  <a:pt x="23854" y="331195"/>
                  <a:pt x="45980" y="260324"/>
                  <a:pt x="90232" y="198095"/>
                </a:cubicBezTo>
                <a:cubicBezTo>
                  <a:pt x="134483" y="135866"/>
                  <a:pt x="195848" y="87293"/>
                  <a:pt x="274325" y="52376"/>
                </a:cubicBezTo>
                <a:cubicBezTo>
                  <a:pt x="352803" y="17459"/>
                  <a:pt x="439059" y="0"/>
                  <a:pt x="533093" y="0"/>
                </a:cubicBezTo>
                <a:close/>
              </a:path>
            </a:pathLst>
          </a:custGeom>
          <a:solidFill>
            <a:schemeClr val="accent3">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Freeform: Shape 37"/>
          <p:cNvSpPr/>
          <p:nvPr/>
        </p:nvSpPr>
        <p:spPr>
          <a:xfrm>
            <a:off x="6156176" y="4005064"/>
            <a:ext cx="943627" cy="1932367"/>
          </a:xfrm>
          <a:custGeom>
            <a:avLst/>
            <a:gdLst/>
            <a:ahLst/>
            <a:cxnLst/>
            <a:rect l="l" t="t" r="r" b="b"/>
            <a:pathLst>
              <a:path w="1084855" h="1552608">
                <a:moveTo>
                  <a:pt x="797566" y="0"/>
                </a:moveTo>
                <a:lnTo>
                  <a:pt x="850460" y="0"/>
                </a:lnTo>
                <a:lnTo>
                  <a:pt x="850460" y="274844"/>
                </a:lnTo>
                <a:lnTo>
                  <a:pt x="834903" y="274844"/>
                </a:lnTo>
                <a:cubicBezTo>
                  <a:pt x="704222" y="274844"/>
                  <a:pt x="596878" y="306131"/>
                  <a:pt x="512869" y="368706"/>
                </a:cubicBezTo>
                <a:cubicBezTo>
                  <a:pt x="428860" y="431280"/>
                  <a:pt x="377176" y="518227"/>
                  <a:pt x="357816" y="629548"/>
                </a:cubicBezTo>
                <a:cubicBezTo>
                  <a:pt x="436639" y="552107"/>
                  <a:pt x="536205" y="513387"/>
                  <a:pt x="656514" y="513387"/>
                </a:cubicBezTo>
                <a:cubicBezTo>
                  <a:pt x="787194" y="513387"/>
                  <a:pt x="891254" y="561096"/>
                  <a:pt x="968695" y="656513"/>
                </a:cubicBezTo>
                <a:cubicBezTo>
                  <a:pt x="1046135" y="751931"/>
                  <a:pt x="1084855" y="877080"/>
                  <a:pt x="1084855" y="1031960"/>
                </a:cubicBezTo>
                <a:cubicBezTo>
                  <a:pt x="1084855" y="1128069"/>
                  <a:pt x="1062211" y="1216227"/>
                  <a:pt x="1016922" y="1296433"/>
                </a:cubicBezTo>
                <a:cubicBezTo>
                  <a:pt x="971633" y="1376639"/>
                  <a:pt x="908367" y="1439386"/>
                  <a:pt x="827124" y="1484675"/>
                </a:cubicBezTo>
                <a:cubicBezTo>
                  <a:pt x="745881" y="1529963"/>
                  <a:pt x="655822" y="1552608"/>
                  <a:pt x="556948" y="1552608"/>
                </a:cubicBezTo>
                <a:cubicBezTo>
                  <a:pt x="449776" y="1552608"/>
                  <a:pt x="354013" y="1528235"/>
                  <a:pt x="269658" y="1479489"/>
                </a:cubicBezTo>
                <a:cubicBezTo>
                  <a:pt x="185304" y="1430743"/>
                  <a:pt x="119618" y="1361081"/>
                  <a:pt x="72601" y="1270504"/>
                </a:cubicBezTo>
                <a:cubicBezTo>
                  <a:pt x="25583" y="1179926"/>
                  <a:pt x="1383" y="1075520"/>
                  <a:pt x="0" y="957286"/>
                </a:cubicBezTo>
                <a:lnTo>
                  <a:pt x="0" y="817271"/>
                </a:lnTo>
                <a:cubicBezTo>
                  <a:pt x="0" y="661699"/>
                  <a:pt x="33362" y="521857"/>
                  <a:pt x="100085" y="397746"/>
                </a:cubicBezTo>
                <a:cubicBezTo>
                  <a:pt x="166808" y="273634"/>
                  <a:pt x="262053" y="176315"/>
                  <a:pt x="385819" y="105789"/>
                </a:cubicBezTo>
                <a:cubicBezTo>
                  <a:pt x="509585" y="35263"/>
                  <a:pt x="646834" y="0"/>
                  <a:pt x="797566" y="0"/>
                </a:cubicBezTo>
                <a:close/>
                <a:moveTo>
                  <a:pt x="535168" y="783045"/>
                </a:moveTo>
                <a:cubicBezTo>
                  <a:pt x="488842" y="783045"/>
                  <a:pt x="450122" y="793719"/>
                  <a:pt x="419007" y="815067"/>
                </a:cubicBezTo>
                <a:cubicBezTo>
                  <a:pt x="387893" y="836415"/>
                  <a:pt x="364730" y="862581"/>
                  <a:pt x="349519" y="893566"/>
                </a:cubicBezTo>
                <a:lnTo>
                  <a:pt x="349519" y="997880"/>
                </a:lnTo>
                <a:cubicBezTo>
                  <a:pt x="349519" y="1187927"/>
                  <a:pt x="415550" y="1282950"/>
                  <a:pt x="547613" y="1282950"/>
                </a:cubicBezTo>
                <a:cubicBezTo>
                  <a:pt x="600854" y="1282950"/>
                  <a:pt x="645278" y="1259193"/>
                  <a:pt x="680887" y="1211678"/>
                </a:cubicBezTo>
                <a:cubicBezTo>
                  <a:pt x="716495" y="1164164"/>
                  <a:pt x="734300" y="1104604"/>
                  <a:pt x="734300" y="1032997"/>
                </a:cubicBezTo>
                <a:cubicBezTo>
                  <a:pt x="734300" y="959317"/>
                  <a:pt x="716150" y="899238"/>
                  <a:pt x="679850" y="852761"/>
                </a:cubicBezTo>
                <a:cubicBezTo>
                  <a:pt x="643549" y="806284"/>
                  <a:pt x="595322" y="783045"/>
                  <a:pt x="535168" y="783045"/>
                </a:cubicBezTo>
                <a:close/>
              </a:path>
            </a:pathLst>
          </a:custGeom>
          <a:solidFill>
            <a:schemeClr val="accent5">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1" name="Freeform: Shape 40"/>
          <p:cNvSpPr/>
          <p:nvPr/>
        </p:nvSpPr>
        <p:spPr>
          <a:xfrm>
            <a:off x="3059832" y="4149080"/>
            <a:ext cx="791096" cy="2088232"/>
          </a:xfrm>
          <a:custGeom>
            <a:avLst/>
            <a:gdLst/>
            <a:ahLst/>
            <a:cxnLst/>
            <a:rect l="l" t="t" r="r" b="b"/>
            <a:pathLst>
              <a:path w="1054794" h="1530828">
                <a:moveTo>
                  <a:pt x="121362" y="0"/>
                </a:moveTo>
                <a:lnTo>
                  <a:pt x="1003973" y="0"/>
                </a:lnTo>
                <a:lnTo>
                  <a:pt x="1003973" y="269658"/>
                </a:lnTo>
                <a:lnTo>
                  <a:pt x="405540" y="269658"/>
                </a:lnTo>
                <a:lnTo>
                  <a:pt x="371314" y="571711"/>
                </a:lnTo>
                <a:cubicBezTo>
                  <a:pt x="396206" y="557126"/>
                  <a:pt x="428876" y="544278"/>
                  <a:pt x="469325" y="533166"/>
                </a:cubicBezTo>
                <a:cubicBezTo>
                  <a:pt x="509773" y="522055"/>
                  <a:pt x="549358" y="516499"/>
                  <a:pt x="588078" y="516499"/>
                </a:cubicBezTo>
                <a:cubicBezTo>
                  <a:pt x="738118" y="516499"/>
                  <a:pt x="853414" y="560923"/>
                  <a:pt x="933966" y="649772"/>
                </a:cubicBezTo>
                <a:cubicBezTo>
                  <a:pt x="1014518" y="738621"/>
                  <a:pt x="1054794" y="863251"/>
                  <a:pt x="1054794" y="1023663"/>
                </a:cubicBezTo>
                <a:cubicBezTo>
                  <a:pt x="1054794" y="1120464"/>
                  <a:pt x="1033186" y="1208102"/>
                  <a:pt x="989972" y="1286580"/>
                </a:cubicBezTo>
                <a:cubicBezTo>
                  <a:pt x="946757" y="1365057"/>
                  <a:pt x="886084" y="1425384"/>
                  <a:pt x="807953" y="1467562"/>
                </a:cubicBezTo>
                <a:cubicBezTo>
                  <a:pt x="729821" y="1509739"/>
                  <a:pt x="637515" y="1530828"/>
                  <a:pt x="531035" y="1530828"/>
                </a:cubicBezTo>
                <a:cubicBezTo>
                  <a:pt x="436309" y="1530828"/>
                  <a:pt x="347460" y="1511311"/>
                  <a:pt x="264488" y="1472277"/>
                </a:cubicBezTo>
                <a:cubicBezTo>
                  <a:pt x="181517" y="1433244"/>
                  <a:pt x="116522" y="1379701"/>
                  <a:pt x="69505" y="1311649"/>
                </a:cubicBezTo>
                <a:cubicBezTo>
                  <a:pt x="22487" y="1243598"/>
                  <a:pt x="-675" y="1166741"/>
                  <a:pt x="16" y="1081079"/>
                </a:cubicBezTo>
                <a:lnTo>
                  <a:pt x="350571" y="1081079"/>
                </a:lnTo>
                <a:cubicBezTo>
                  <a:pt x="354029" y="1136275"/>
                  <a:pt x="371660" y="1180089"/>
                  <a:pt x="403466" y="1212521"/>
                </a:cubicBezTo>
                <a:cubicBezTo>
                  <a:pt x="435272" y="1244954"/>
                  <a:pt x="477103" y="1261170"/>
                  <a:pt x="528960" y="1261170"/>
                </a:cubicBezTo>
                <a:cubicBezTo>
                  <a:pt x="646504" y="1261170"/>
                  <a:pt x="705275" y="1174228"/>
                  <a:pt x="705275" y="1000344"/>
                </a:cubicBezTo>
                <a:cubicBezTo>
                  <a:pt x="705275" y="839575"/>
                  <a:pt x="633367" y="759191"/>
                  <a:pt x="489549" y="759191"/>
                </a:cubicBezTo>
                <a:cubicBezTo>
                  <a:pt x="407960" y="759191"/>
                  <a:pt x="347114" y="785411"/>
                  <a:pt x="307011" y="837852"/>
                </a:cubicBezTo>
                <a:lnTo>
                  <a:pt x="29056" y="772447"/>
                </a:lnTo>
                <a:lnTo>
                  <a:pt x="121362" y="0"/>
                </a:lnTo>
                <a:close/>
              </a:path>
            </a:pathLst>
          </a:custGeom>
          <a:solidFill>
            <a:schemeClr val="accent6">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Freeform: Shape 43"/>
          <p:cNvSpPr/>
          <p:nvPr/>
        </p:nvSpPr>
        <p:spPr>
          <a:xfrm>
            <a:off x="3195485" y="2176885"/>
            <a:ext cx="813641" cy="1148899"/>
          </a:xfrm>
          <a:custGeom>
            <a:avLst/>
            <a:gdLst/>
            <a:ahLst/>
            <a:cxnLst/>
            <a:rect l="l" t="t" r="r" b="b"/>
            <a:pathLst>
              <a:path w="1084855" h="1531865">
                <a:moveTo>
                  <a:pt x="538279" y="0"/>
                </a:moveTo>
                <a:cubicBezTo>
                  <a:pt x="701456" y="0"/>
                  <a:pt x="827124" y="37683"/>
                  <a:pt x="915281" y="113049"/>
                </a:cubicBezTo>
                <a:cubicBezTo>
                  <a:pt x="1003439" y="188415"/>
                  <a:pt x="1047517" y="296624"/>
                  <a:pt x="1047517" y="437676"/>
                </a:cubicBezTo>
                <a:cubicBezTo>
                  <a:pt x="1047517" y="497139"/>
                  <a:pt x="1036454" y="555046"/>
                  <a:pt x="1014329" y="611398"/>
                </a:cubicBezTo>
                <a:cubicBezTo>
                  <a:pt x="992203" y="667749"/>
                  <a:pt x="957804" y="726866"/>
                  <a:pt x="911133" y="788750"/>
                </a:cubicBezTo>
                <a:cubicBezTo>
                  <a:pt x="864461" y="850633"/>
                  <a:pt x="789268" y="933431"/>
                  <a:pt x="685553" y="1037146"/>
                </a:cubicBezTo>
                <a:lnTo>
                  <a:pt x="490570" y="1262207"/>
                </a:lnTo>
                <a:lnTo>
                  <a:pt x="1084855" y="1262207"/>
                </a:lnTo>
                <a:lnTo>
                  <a:pt x="1084855" y="1531865"/>
                </a:lnTo>
                <a:lnTo>
                  <a:pt x="31114" y="1531865"/>
                </a:lnTo>
                <a:lnTo>
                  <a:pt x="31114" y="1303693"/>
                </a:lnTo>
                <a:lnTo>
                  <a:pt x="516499" y="793417"/>
                </a:lnTo>
                <a:cubicBezTo>
                  <a:pt x="636116" y="657205"/>
                  <a:pt x="695925" y="548996"/>
                  <a:pt x="695925" y="468790"/>
                </a:cubicBezTo>
                <a:cubicBezTo>
                  <a:pt x="695925" y="403796"/>
                  <a:pt x="681750" y="354358"/>
                  <a:pt x="653402" y="320478"/>
                </a:cubicBezTo>
                <a:cubicBezTo>
                  <a:pt x="625053" y="286598"/>
                  <a:pt x="583913" y="269658"/>
                  <a:pt x="529981" y="269658"/>
                </a:cubicBezTo>
                <a:cubicBezTo>
                  <a:pt x="476741" y="269658"/>
                  <a:pt x="433527" y="292302"/>
                  <a:pt x="400338" y="337591"/>
                </a:cubicBezTo>
                <a:cubicBezTo>
                  <a:pt x="367149" y="382880"/>
                  <a:pt x="350555" y="439404"/>
                  <a:pt x="350555" y="507164"/>
                </a:cubicBezTo>
                <a:lnTo>
                  <a:pt x="0" y="507164"/>
                </a:lnTo>
                <a:cubicBezTo>
                  <a:pt x="0" y="414513"/>
                  <a:pt x="23163" y="328948"/>
                  <a:pt x="69489" y="250471"/>
                </a:cubicBezTo>
                <a:cubicBezTo>
                  <a:pt x="115814" y="171993"/>
                  <a:pt x="180117" y="110629"/>
                  <a:pt x="262398" y="66377"/>
                </a:cubicBezTo>
                <a:cubicBezTo>
                  <a:pt x="344678" y="22126"/>
                  <a:pt x="436638" y="0"/>
                  <a:pt x="538279" y="0"/>
                </a:cubicBezTo>
                <a:close/>
              </a:path>
            </a:pathLst>
          </a:custGeom>
          <a:solidFill>
            <a:schemeClr val="accent2">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14 - TextBox"/>
          <p:cNvSpPr txBox="1"/>
          <p:nvPr/>
        </p:nvSpPr>
        <p:spPr>
          <a:xfrm>
            <a:off x="1331640" y="0"/>
            <a:ext cx="6552728" cy="1231106"/>
          </a:xfrm>
          <a:prstGeom prst="rect">
            <a:avLst/>
          </a:prstGeom>
          <a:noFill/>
        </p:spPr>
        <p:txBody>
          <a:bodyPr wrap="square" rtlCol="0">
            <a:spAutoFit/>
          </a:bodyPr>
          <a:lstStyle/>
          <a:p>
            <a:pPr algn="ctr"/>
            <a:r>
              <a:rPr lang="el-GR" sz="4400" dirty="0" smtClean="0">
                <a:latin typeface="Times New Roman" pitchFamily="18" charset="0"/>
                <a:cs typeface="Times New Roman" pitchFamily="18" charset="0"/>
              </a:rPr>
              <a:t>Στοιχεία του </a:t>
            </a:r>
            <a:r>
              <a:rPr lang="en-US" sz="4400" dirty="0" smtClean="0">
                <a:latin typeface="Times New Roman" pitchFamily="18" charset="0"/>
                <a:cs typeface="Times New Roman" pitchFamily="18" charset="0"/>
              </a:rPr>
              <a:t>WHODAS 2.0</a:t>
            </a:r>
          </a:p>
          <a:p>
            <a:pPr algn="ctr"/>
            <a:r>
              <a:rPr lang="el-GR" sz="3000" dirty="0" smtClean="0">
                <a:latin typeface="Times New Roman" pitchFamily="18" charset="0"/>
                <a:cs typeface="Times New Roman" pitchFamily="18" charset="0"/>
              </a:rPr>
              <a:t>Πλαίσια αναφοράς</a:t>
            </a:r>
          </a:p>
        </p:txBody>
      </p:sp>
    </p:spTree>
    <p:extLst>
      <p:ext uri="{BB962C8B-B14F-4D97-AF65-F5344CB8AC3E}">
        <p14:creationId xmlns:p14="http://schemas.microsoft.com/office/powerpoint/2010/main" val="1956863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187624" y="0"/>
            <a:ext cx="6464937" cy="1231106"/>
          </a:xfrm>
          <a:prstGeom prst="rect">
            <a:avLst/>
          </a:prstGeom>
          <a:noFill/>
        </p:spPr>
        <p:txBody>
          <a:bodyPr wrap="square" rtlCol="0">
            <a:spAutoFit/>
          </a:bodyPr>
          <a:lstStyle/>
          <a:p>
            <a:r>
              <a:rPr lang="el-GR" sz="4400" dirty="0" smtClean="0">
                <a:latin typeface="Times New Roman" pitchFamily="18" charset="0"/>
                <a:cs typeface="Times New Roman" pitchFamily="18" charset="0"/>
              </a:rPr>
              <a:t>Στοιχεία του </a:t>
            </a:r>
            <a:r>
              <a:rPr lang="en-US" sz="4400" dirty="0" smtClean="0">
                <a:latin typeface="Times New Roman" pitchFamily="18" charset="0"/>
                <a:cs typeface="Times New Roman" pitchFamily="18" charset="0"/>
              </a:rPr>
              <a:t>WHODAS 2.0</a:t>
            </a:r>
          </a:p>
          <a:p>
            <a:pPr algn="ctr"/>
            <a:r>
              <a:rPr lang="el-GR" sz="3000" dirty="0" smtClean="0">
                <a:latin typeface="Times New Roman" pitchFamily="18" charset="0"/>
                <a:cs typeface="Times New Roman" pitchFamily="18" charset="0"/>
              </a:rPr>
              <a:t>Πλαίσια αναφοράς</a:t>
            </a:r>
          </a:p>
        </p:txBody>
      </p:sp>
      <p:sp>
        <p:nvSpPr>
          <p:cNvPr id="4" name="Freeform: Shape 24"/>
          <p:cNvSpPr/>
          <p:nvPr/>
        </p:nvSpPr>
        <p:spPr>
          <a:xfrm>
            <a:off x="7130761" y="692696"/>
            <a:ext cx="2013239" cy="1475509"/>
          </a:xfrm>
          <a:custGeom>
            <a:avLst/>
            <a:gdLst/>
            <a:ahLst/>
            <a:cxnLst/>
            <a:rect l="l" t="t" r="r" b="b"/>
            <a:pathLst>
              <a:path w="2684318" h="1967345">
                <a:moveTo>
                  <a:pt x="0" y="0"/>
                </a:moveTo>
                <a:lnTo>
                  <a:pt x="2684318" y="0"/>
                </a:lnTo>
                <a:lnTo>
                  <a:pt x="2684318" y="1967345"/>
                </a:lnTo>
                <a:lnTo>
                  <a:pt x="0" y="1967345"/>
                </a:lnTo>
                <a:lnTo>
                  <a:pt x="0" y="1730432"/>
                </a:lnTo>
                <a:lnTo>
                  <a:pt x="213681" y="1730432"/>
                </a:lnTo>
                <a:lnTo>
                  <a:pt x="213681" y="220347"/>
                </a:lnTo>
                <a:lnTo>
                  <a:pt x="181530" y="220347"/>
                </a:lnTo>
                <a:lnTo>
                  <a:pt x="0" y="28313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ctr">
              <a:lnSpc>
                <a:spcPts val="975"/>
              </a:lnSpc>
              <a:spcAft>
                <a:spcPts val="900"/>
              </a:spcAft>
            </a:pPr>
            <a:r>
              <a:rPr lang="el-GR" sz="2000" b="1" i="1" dirty="0" smtClean="0">
                <a:solidFill>
                  <a:schemeClr val="bg1"/>
                </a:solidFill>
              </a:rPr>
              <a:t>Βαθμός</a:t>
            </a:r>
          </a:p>
          <a:p>
            <a:pPr algn="just">
              <a:lnSpc>
                <a:spcPts val="975"/>
              </a:lnSpc>
              <a:spcAft>
                <a:spcPts val="900"/>
              </a:spcAft>
            </a:pPr>
            <a:r>
              <a:rPr lang="el-GR" sz="2000" b="1" i="1" dirty="0" smtClean="0">
                <a:solidFill>
                  <a:schemeClr val="bg1"/>
                </a:solidFill>
              </a:rPr>
              <a:t>Δυσκολίας</a:t>
            </a:r>
            <a:r>
              <a:rPr lang="en-US" sz="2000" dirty="0" smtClean="0">
                <a:solidFill>
                  <a:schemeClr val="accent1">
                    <a:lumMod val="50000"/>
                  </a:schemeClr>
                </a:solidFill>
              </a:rPr>
              <a:t>. </a:t>
            </a:r>
            <a:endParaRPr lang="en-US" sz="2000" b="1" dirty="0">
              <a:solidFill>
                <a:schemeClr val="accent1">
                  <a:lumMod val="50000"/>
                </a:schemeClr>
              </a:solidFill>
            </a:endParaRPr>
          </a:p>
        </p:txBody>
      </p:sp>
      <p:sp>
        <p:nvSpPr>
          <p:cNvPr id="5" name="Freeform: Shape 15"/>
          <p:cNvSpPr/>
          <p:nvPr/>
        </p:nvSpPr>
        <p:spPr>
          <a:xfrm>
            <a:off x="6732240" y="836712"/>
            <a:ext cx="521166" cy="1132564"/>
          </a:xfrm>
          <a:custGeom>
            <a:avLst/>
            <a:gdLst/>
            <a:ahLst/>
            <a:cxnLst/>
            <a:rect l="l" t="t" r="r" b="b"/>
            <a:pathLst>
              <a:path w="694888" h="1510085">
                <a:moveTo>
                  <a:pt x="662737" y="0"/>
                </a:moveTo>
                <a:lnTo>
                  <a:pt x="694888" y="0"/>
                </a:lnTo>
                <a:lnTo>
                  <a:pt x="694888" y="1510085"/>
                </a:lnTo>
                <a:lnTo>
                  <a:pt x="344333" y="1510085"/>
                </a:lnTo>
                <a:lnTo>
                  <a:pt x="344333" y="394116"/>
                </a:lnTo>
                <a:lnTo>
                  <a:pt x="0" y="494719"/>
                </a:lnTo>
                <a:lnTo>
                  <a:pt x="0" y="229209"/>
                </a:lnTo>
                <a:lnTo>
                  <a:pt x="662737" y="0"/>
                </a:lnTo>
                <a:close/>
              </a:path>
            </a:pathLst>
          </a:custGeom>
          <a:solidFill>
            <a:schemeClr val="accent1">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5 - Ορθογώνιο"/>
          <p:cNvSpPr/>
          <p:nvPr/>
        </p:nvSpPr>
        <p:spPr>
          <a:xfrm>
            <a:off x="251520" y="2364462"/>
            <a:ext cx="8892480" cy="4093428"/>
          </a:xfrm>
          <a:prstGeom prst="rect">
            <a:avLst/>
          </a:prstGeom>
        </p:spPr>
        <p:txBody>
          <a:bodyPr wrap="square">
            <a:spAutoFit/>
          </a:bodyPr>
          <a:lstStyle/>
          <a:p>
            <a:pPr algn="just"/>
            <a:r>
              <a:rPr lang="el-GR" sz="2600" dirty="0">
                <a:latin typeface="Times New Roman" pitchFamily="18" charset="0"/>
                <a:cs typeface="Times New Roman" pitchFamily="18" charset="0"/>
              </a:rPr>
              <a:t>Το να έχω δυσκολία με τη δραστηριότητα σημαίνει: </a:t>
            </a:r>
          </a:p>
          <a:p>
            <a:pPr algn="just"/>
            <a:r>
              <a:rPr lang="el-GR" sz="2600" b="1" dirty="0">
                <a:latin typeface="Times New Roman" pitchFamily="18" charset="0"/>
                <a:cs typeface="Times New Roman" pitchFamily="18" charset="0"/>
              </a:rPr>
              <a:t>• Να καταβάλλω αυξημένη προσπάθεια ή </a:t>
            </a:r>
          </a:p>
          <a:p>
            <a:pPr algn="just"/>
            <a:r>
              <a:rPr lang="el-GR" sz="2600" b="1" dirty="0">
                <a:latin typeface="Times New Roman" pitchFamily="18" charset="0"/>
                <a:cs typeface="Times New Roman" pitchFamily="18" charset="0"/>
              </a:rPr>
              <a:t>• Να νιώθω δυσφορία ή πόνο ή </a:t>
            </a:r>
          </a:p>
          <a:p>
            <a:pPr algn="just"/>
            <a:r>
              <a:rPr lang="el-GR" sz="2600" b="1" dirty="0">
                <a:latin typeface="Times New Roman" pitchFamily="18" charset="0"/>
                <a:cs typeface="Times New Roman" pitchFamily="18" charset="0"/>
              </a:rPr>
              <a:t>• Να επιβραδύνω την υλοποίηση της δραστηριότητας ή </a:t>
            </a:r>
          </a:p>
          <a:p>
            <a:pPr algn="just"/>
            <a:r>
              <a:rPr lang="el-GR" sz="2600" b="1" dirty="0">
                <a:latin typeface="Times New Roman" pitchFamily="18" charset="0"/>
                <a:cs typeface="Times New Roman" pitchFamily="18" charset="0"/>
              </a:rPr>
              <a:t>• Να κάνω αλλαγές στον τρόπο που κάνω την δραστηριότητα </a:t>
            </a:r>
          </a:p>
          <a:p>
            <a:pPr algn="just"/>
            <a:endParaRPr lang="el-GR" sz="2600" b="1" dirty="0" smtClean="0">
              <a:latin typeface="Times New Roman" pitchFamily="18" charset="0"/>
              <a:cs typeface="Times New Roman" pitchFamily="18" charset="0"/>
            </a:endParaRPr>
          </a:p>
          <a:p>
            <a:pPr algn="just"/>
            <a:r>
              <a:rPr lang="el-GR" sz="2600" dirty="0" smtClean="0">
                <a:latin typeface="Times New Roman" pitchFamily="18" charset="0"/>
                <a:cs typeface="Times New Roman" pitchFamily="18" charset="0"/>
              </a:rPr>
              <a:t>Για </a:t>
            </a:r>
            <a:r>
              <a:rPr lang="el-GR" sz="2600" dirty="0">
                <a:latin typeface="Times New Roman" pitchFamily="18" charset="0"/>
                <a:cs typeface="Times New Roman" pitchFamily="18" charset="0"/>
              </a:rPr>
              <a:t>παράδειγμα καμία δυσκολία σημαίνει ότι δεν χρειάστηκε να καταβάλλω αυξημένη προσπάθεια, ούτε ένιωσα δυσφορία ή πόνο, ούτε επιβράδυνα (την υλοποίηση της δραστηριότητας), ούτε άλλαξα τον τρόπο που την έκανα στο παρελθόν.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115616" y="0"/>
            <a:ext cx="6536945" cy="1231106"/>
          </a:xfrm>
          <a:prstGeom prst="rect">
            <a:avLst/>
          </a:prstGeom>
          <a:noFill/>
        </p:spPr>
        <p:txBody>
          <a:bodyPr wrap="square" rtlCol="0">
            <a:spAutoFit/>
          </a:bodyPr>
          <a:lstStyle/>
          <a:p>
            <a:r>
              <a:rPr lang="el-GR" sz="4400" dirty="0" smtClean="0">
                <a:latin typeface="Times New Roman" pitchFamily="18" charset="0"/>
                <a:cs typeface="Times New Roman" pitchFamily="18" charset="0"/>
              </a:rPr>
              <a:t>Στοιχεία του </a:t>
            </a:r>
            <a:r>
              <a:rPr lang="en-US" sz="4400" dirty="0" smtClean="0">
                <a:latin typeface="Times New Roman" pitchFamily="18" charset="0"/>
                <a:cs typeface="Times New Roman" pitchFamily="18" charset="0"/>
              </a:rPr>
              <a:t>WHODAS 2.0</a:t>
            </a:r>
          </a:p>
          <a:p>
            <a:pPr algn="ctr"/>
            <a:r>
              <a:rPr lang="el-GR" sz="3000" dirty="0" smtClean="0">
                <a:latin typeface="Times New Roman" pitchFamily="18" charset="0"/>
                <a:cs typeface="Times New Roman" pitchFamily="18" charset="0"/>
              </a:rPr>
              <a:t>Πλαίσια αναφοράς</a:t>
            </a:r>
          </a:p>
        </p:txBody>
      </p:sp>
      <p:sp>
        <p:nvSpPr>
          <p:cNvPr id="6" name="5 - Ορθογώνιο"/>
          <p:cNvSpPr/>
          <p:nvPr/>
        </p:nvSpPr>
        <p:spPr>
          <a:xfrm>
            <a:off x="251520" y="2364462"/>
            <a:ext cx="8892480" cy="2492990"/>
          </a:xfrm>
          <a:prstGeom prst="rect">
            <a:avLst/>
          </a:prstGeom>
        </p:spPr>
        <p:txBody>
          <a:bodyPr wrap="square">
            <a:spAutoFit/>
          </a:bodyPr>
          <a:lstStyle/>
          <a:p>
            <a:r>
              <a:rPr lang="el-GR" sz="2600" dirty="0" smtClean="0">
                <a:latin typeface="Times New Roman" pitchFamily="18" charset="0"/>
                <a:cs typeface="Times New Roman" pitchFamily="18" charset="0"/>
              </a:rPr>
              <a:t>Κατάσταση υγείας: </a:t>
            </a:r>
            <a:endParaRPr lang="el-GR" sz="2600" dirty="0">
              <a:latin typeface="Times New Roman" pitchFamily="18" charset="0"/>
              <a:cs typeface="Times New Roman" pitchFamily="18" charset="0"/>
            </a:endParaRPr>
          </a:p>
          <a:p>
            <a:pPr algn="just"/>
            <a:r>
              <a:rPr lang="el-GR" sz="2600" b="1" dirty="0">
                <a:latin typeface="Times New Roman" pitchFamily="18" charset="0"/>
                <a:cs typeface="Times New Roman" pitchFamily="18" charset="0"/>
              </a:rPr>
              <a:t>• Αρρώστιες, ασθένειες ή άλλα προβλήματα υγείας </a:t>
            </a:r>
          </a:p>
          <a:p>
            <a:r>
              <a:rPr lang="el-GR" sz="2600" b="1" dirty="0">
                <a:latin typeface="Times New Roman" pitchFamily="18" charset="0"/>
                <a:cs typeface="Times New Roman" pitchFamily="18" charset="0"/>
              </a:rPr>
              <a:t>• Τραυματισμοί </a:t>
            </a:r>
          </a:p>
          <a:p>
            <a:r>
              <a:rPr lang="el-GR" sz="2600" b="1" dirty="0">
                <a:latin typeface="Times New Roman" pitchFamily="18" charset="0"/>
                <a:cs typeface="Times New Roman" pitchFamily="18" charset="0"/>
              </a:rPr>
              <a:t>• Ψυχικά ή συναισθηματικά προβλήματα </a:t>
            </a:r>
          </a:p>
          <a:p>
            <a:r>
              <a:rPr lang="el-GR" sz="2600" b="1" dirty="0">
                <a:latin typeface="Times New Roman" pitchFamily="18" charset="0"/>
                <a:cs typeface="Times New Roman" pitchFamily="18" charset="0"/>
              </a:rPr>
              <a:t>• Προβλήματα </a:t>
            </a:r>
            <a:r>
              <a:rPr lang="el-GR" sz="2600" b="1" dirty="0" smtClean="0">
                <a:latin typeface="Times New Roman" pitchFamily="18" charset="0"/>
                <a:cs typeface="Times New Roman" pitchFamily="18" charset="0"/>
              </a:rPr>
              <a:t>με </a:t>
            </a:r>
            <a:r>
              <a:rPr lang="el-GR" sz="2600" b="1" dirty="0">
                <a:latin typeface="Times New Roman" pitchFamily="18" charset="0"/>
                <a:cs typeface="Times New Roman" pitchFamily="18" charset="0"/>
              </a:rPr>
              <a:t>αλκοόλ </a:t>
            </a:r>
          </a:p>
          <a:p>
            <a:r>
              <a:rPr lang="el-GR" sz="2600" b="1" dirty="0">
                <a:latin typeface="Times New Roman" pitchFamily="18" charset="0"/>
                <a:cs typeface="Times New Roman" pitchFamily="18" charset="0"/>
              </a:rPr>
              <a:t>• Προβλήματα </a:t>
            </a:r>
            <a:r>
              <a:rPr lang="el-GR" sz="2600" b="1" dirty="0" smtClean="0">
                <a:latin typeface="Times New Roman" pitchFamily="18" charset="0"/>
                <a:cs typeface="Times New Roman" pitchFamily="18" charset="0"/>
              </a:rPr>
              <a:t>με </a:t>
            </a:r>
            <a:r>
              <a:rPr lang="el-GR" sz="2600" b="1" dirty="0">
                <a:latin typeface="Times New Roman" pitchFamily="18" charset="0"/>
                <a:cs typeface="Times New Roman" pitchFamily="18" charset="0"/>
              </a:rPr>
              <a:t>ναρκωτικά</a:t>
            </a:r>
            <a:endParaRPr lang="el-GR" sz="2600" dirty="0">
              <a:latin typeface="Times New Roman" pitchFamily="18" charset="0"/>
              <a:cs typeface="Times New Roman" pitchFamily="18" charset="0"/>
            </a:endParaRPr>
          </a:p>
        </p:txBody>
      </p:sp>
      <p:sp>
        <p:nvSpPr>
          <p:cNvPr id="7" name="Freeform: Shape 42"/>
          <p:cNvSpPr/>
          <p:nvPr/>
        </p:nvSpPr>
        <p:spPr>
          <a:xfrm>
            <a:off x="7095265" y="729355"/>
            <a:ext cx="2013239" cy="1475509"/>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30432 h 1967345"/>
              <a:gd name="connsiteX5" fmla="*/ 591659 w 2684318"/>
              <a:gd name="connsiteY5" fmla="*/ 1730432 h 1967345"/>
              <a:gd name="connsiteX6" fmla="*/ 591659 w 2684318"/>
              <a:gd name="connsiteY6" fmla="*/ 1460774 h 1967345"/>
              <a:gd name="connsiteX7" fmla="*/ 0 w 2684318"/>
              <a:gd name="connsiteY7" fmla="*/ 1460774 h 1967345"/>
              <a:gd name="connsiteX8" fmla="*/ 0 w 2684318"/>
              <a:gd name="connsiteY8" fmla="*/ 1457742 h 1967345"/>
              <a:gd name="connsiteX9" fmla="*/ 192357 w 2684318"/>
              <a:gd name="connsiteY9" fmla="*/ 1235713 h 1967345"/>
              <a:gd name="connsiteX10" fmla="*/ 417937 w 2684318"/>
              <a:gd name="connsiteY10" fmla="*/ 987317 h 1967345"/>
              <a:gd name="connsiteX11" fmla="*/ 521133 w 2684318"/>
              <a:gd name="connsiteY11" fmla="*/ 809965 h 1967345"/>
              <a:gd name="connsiteX12" fmla="*/ 554321 w 2684318"/>
              <a:gd name="connsiteY12" fmla="*/ 636243 h 1967345"/>
              <a:gd name="connsiteX13" fmla="*/ 422085 w 2684318"/>
              <a:gd name="connsiteY13" fmla="*/ 311616 h 1967345"/>
              <a:gd name="connsiteX14" fmla="*/ 45083 w 2684318"/>
              <a:gd name="connsiteY14" fmla="*/ 198567 h 1967345"/>
              <a:gd name="connsiteX15" fmla="*/ 0 w 2684318"/>
              <a:gd name="connsiteY15" fmla="*/ 201080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4318" h="1967345">
                <a:moveTo>
                  <a:pt x="0" y="0"/>
                </a:moveTo>
                <a:lnTo>
                  <a:pt x="2684318" y="0"/>
                </a:lnTo>
                <a:lnTo>
                  <a:pt x="2684318" y="1967345"/>
                </a:lnTo>
                <a:lnTo>
                  <a:pt x="0" y="1967345"/>
                </a:lnTo>
                <a:lnTo>
                  <a:pt x="0" y="1730432"/>
                </a:lnTo>
                <a:lnTo>
                  <a:pt x="591659" y="1730432"/>
                </a:lnTo>
                <a:lnTo>
                  <a:pt x="591659" y="1460774"/>
                </a:lnTo>
                <a:lnTo>
                  <a:pt x="0" y="1460774"/>
                </a:lnTo>
                <a:lnTo>
                  <a:pt x="0" y="1457742"/>
                </a:lnTo>
                <a:lnTo>
                  <a:pt x="192357" y="1235713"/>
                </a:lnTo>
                <a:cubicBezTo>
                  <a:pt x="296072" y="1131998"/>
                  <a:pt x="371265" y="1049200"/>
                  <a:pt x="417937" y="987317"/>
                </a:cubicBezTo>
                <a:cubicBezTo>
                  <a:pt x="464608" y="925433"/>
                  <a:pt x="499007" y="866316"/>
                  <a:pt x="521133" y="809965"/>
                </a:cubicBezTo>
                <a:cubicBezTo>
                  <a:pt x="543258" y="753613"/>
                  <a:pt x="554321" y="695706"/>
                  <a:pt x="554321" y="636243"/>
                </a:cubicBezTo>
                <a:cubicBezTo>
                  <a:pt x="554321" y="495191"/>
                  <a:pt x="510243" y="386982"/>
                  <a:pt x="422085" y="311616"/>
                </a:cubicBezTo>
                <a:cubicBezTo>
                  <a:pt x="333928" y="236250"/>
                  <a:pt x="208260" y="198567"/>
                  <a:pt x="45083" y="198567"/>
                </a:cubicBezTo>
                <a:lnTo>
                  <a:pt x="0" y="2010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ctr">
              <a:spcAft>
                <a:spcPts val="900"/>
              </a:spcAft>
            </a:pPr>
            <a:r>
              <a:rPr lang="el-GR" sz="2000" b="1" i="1" dirty="0" smtClean="0">
                <a:solidFill>
                  <a:schemeClr val="bg1"/>
                </a:solidFill>
              </a:rPr>
              <a:t>Εξαιτίας της κατάστασης υγείας</a:t>
            </a:r>
            <a:r>
              <a:rPr lang="en-US" sz="2000" dirty="0" smtClean="0">
                <a:solidFill>
                  <a:schemeClr val="accent2">
                    <a:lumMod val="50000"/>
                  </a:schemeClr>
                </a:solidFill>
              </a:rPr>
              <a:t>. </a:t>
            </a:r>
            <a:endParaRPr lang="en-US" sz="2000" b="1" dirty="0">
              <a:solidFill>
                <a:schemeClr val="accent2">
                  <a:lumMod val="50000"/>
                </a:schemeClr>
              </a:solidFill>
            </a:endParaRPr>
          </a:p>
        </p:txBody>
      </p:sp>
      <p:sp>
        <p:nvSpPr>
          <p:cNvPr id="8" name="Freeform: Shape 43"/>
          <p:cNvSpPr/>
          <p:nvPr/>
        </p:nvSpPr>
        <p:spPr>
          <a:xfrm>
            <a:off x="6710687" y="911949"/>
            <a:ext cx="813641" cy="1148899"/>
          </a:xfrm>
          <a:custGeom>
            <a:avLst/>
            <a:gdLst/>
            <a:ahLst/>
            <a:cxnLst/>
            <a:rect l="l" t="t" r="r" b="b"/>
            <a:pathLst>
              <a:path w="1084855" h="1531865">
                <a:moveTo>
                  <a:pt x="538279" y="0"/>
                </a:moveTo>
                <a:cubicBezTo>
                  <a:pt x="701456" y="0"/>
                  <a:pt x="827124" y="37683"/>
                  <a:pt x="915281" y="113049"/>
                </a:cubicBezTo>
                <a:cubicBezTo>
                  <a:pt x="1003439" y="188415"/>
                  <a:pt x="1047517" y="296624"/>
                  <a:pt x="1047517" y="437676"/>
                </a:cubicBezTo>
                <a:cubicBezTo>
                  <a:pt x="1047517" y="497139"/>
                  <a:pt x="1036454" y="555046"/>
                  <a:pt x="1014329" y="611398"/>
                </a:cubicBezTo>
                <a:cubicBezTo>
                  <a:pt x="992203" y="667749"/>
                  <a:pt x="957804" y="726866"/>
                  <a:pt x="911133" y="788750"/>
                </a:cubicBezTo>
                <a:cubicBezTo>
                  <a:pt x="864461" y="850633"/>
                  <a:pt x="789268" y="933431"/>
                  <a:pt x="685553" y="1037146"/>
                </a:cubicBezTo>
                <a:lnTo>
                  <a:pt x="490570" y="1262207"/>
                </a:lnTo>
                <a:lnTo>
                  <a:pt x="1084855" y="1262207"/>
                </a:lnTo>
                <a:lnTo>
                  <a:pt x="1084855" y="1531865"/>
                </a:lnTo>
                <a:lnTo>
                  <a:pt x="31114" y="1531865"/>
                </a:lnTo>
                <a:lnTo>
                  <a:pt x="31114" y="1303693"/>
                </a:lnTo>
                <a:lnTo>
                  <a:pt x="516499" y="793417"/>
                </a:lnTo>
                <a:cubicBezTo>
                  <a:pt x="636116" y="657205"/>
                  <a:pt x="695925" y="548996"/>
                  <a:pt x="695925" y="468790"/>
                </a:cubicBezTo>
                <a:cubicBezTo>
                  <a:pt x="695925" y="403796"/>
                  <a:pt x="681750" y="354358"/>
                  <a:pt x="653402" y="320478"/>
                </a:cubicBezTo>
                <a:cubicBezTo>
                  <a:pt x="625053" y="286598"/>
                  <a:pt x="583913" y="269658"/>
                  <a:pt x="529981" y="269658"/>
                </a:cubicBezTo>
                <a:cubicBezTo>
                  <a:pt x="476741" y="269658"/>
                  <a:pt x="433527" y="292302"/>
                  <a:pt x="400338" y="337591"/>
                </a:cubicBezTo>
                <a:cubicBezTo>
                  <a:pt x="367149" y="382880"/>
                  <a:pt x="350555" y="439404"/>
                  <a:pt x="350555" y="507164"/>
                </a:cubicBezTo>
                <a:lnTo>
                  <a:pt x="0" y="507164"/>
                </a:lnTo>
                <a:cubicBezTo>
                  <a:pt x="0" y="414513"/>
                  <a:pt x="23163" y="328948"/>
                  <a:pt x="69489" y="250471"/>
                </a:cubicBezTo>
                <a:cubicBezTo>
                  <a:pt x="115814" y="171993"/>
                  <a:pt x="180117" y="110629"/>
                  <a:pt x="262398" y="66377"/>
                </a:cubicBezTo>
                <a:cubicBezTo>
                  <a:pt x="344678" y="22126"/>
                  <a:pt x="436638" y="0"/>
                  <a:pt x="538279" y="0"/>
                </a:cubicBezTo>
                <a:close/>
              </a:path>
            </a:pathLst>
          </a:custGeom>
          <a:solidFill>
            <a:schemeClr val="accent2">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971600" y="0"/>
            <a:ext cx="6680961" cy="1231106"/>
          </a:xfrm>
          <a:prstGeom prst="rect">
            <a:avLst/>
          </a:prstGeom>
          <a:noFill/>
        </p:spPr>
        <p:txBody>
          <a:bodyPr wrap="square" rtlCol="0">
            <a:spAutoFit/>
          </a:bodyPr>
          <a:lstStyle/>
          <a:p>
            <a:r>
              <a:rPr lang="el-GR" sz="4400" dirty="0" smtClean="0">
                <a:latin typeface="Times New Roman" pitchFamily="18" charset="0"/>
                <a:cs typeface="Times New Roman" pitchFamily="18" charset="0"/>
              </a:rPr>
              <a:t>Στοιχεία του </a:t>
            </a:r>
            <a:r>
              <a:rPr lang="en-US" sz="4400" dirty="0" smtClean="0">
                <a:latin typeface="Times New Roman" pitchFamily="18" charset="0"/>
                <a:cs typeface="Times New Roman" pitchFamily="18" charset="0"/>
              </a:rPr>
              <a:t>WHODAS 2.0</a:t>
            </a:r>
          </a:p>
          <a:p>
            <a:pPr algn="ctr"/>
            <a:r>
              <a:rPr lang="el-GR" sz="3000" dirty="0" smtClean="0">
                <a:latin typeface="Times New Roman" pitchFamily="18" charset="0"/>
                <a:cs typeface="Times New Roman" pitchFamily="18" charset="0"/>
              </a:rPr>
              <a:t>Πλαίσια αναφοράς</a:t>
            </a:r>
          </a:p>
        </p:txBody>
      </p:sp>
      <p:sp>
        <p:nvSpPr>
          <p:cNvPr id="6" name="5 - Ορθογώνιο"/>
          <p:cNvSpPr/>
          <p:nvPr/>
        </p:nvSpPr>
        <p:spPr>
          <a:xfrm>
            <a:off x="251520" y="2364462"/>
            <a:ext cx="8892480" cy="1692771"/>
          </a:xfrm>
          <a:prstGeom prst="rect">
            <a:avLst/>
          </a:prstGeom>
        </p:spPr>
        <p:txBody>
          <a:bodyPr wrap="square">
            <a:spAutoFit/>
          </a:bodyPr>
          <a:lstStyle/>
          <a:p>
            <a:pPr algn="just">
              <a:buFont typeface="Arial" pitchFamily="34" charset="0"/>
              <a:buChar char="•"/>
            </a:pPr>
            <a:r>
              <a:rPr lang="el-GR" sz="2600" dirty="0" smtClean="0">
                <a:latin typeface="Times New Roman" pitchFamily="18" charset="0"/>
                <a:cs typeface="Times New Roman" pitchFamily="18" charset="0"/>
              </a:rPr>
              <a:t>Οι ερωτηθέντες πρέπει να έχουν υπόψη τους το χρονικό διάστημα των τελευταίων 30 ημερών</a:t>
            </a:r>
          </a:p>
          <a:p>
            <a:pPr algn="just">
              <a:buFont typeface="Arial" pitchFamily="34" charset="0"/>
              <a:buChar char="•"/>
            </a:pPr>
            <a:r>
              <a:rPr lang="el-GR" sz="2600" dirty="0" smtClean="0">
                <a:latin typeface="Times New Roman" pitchFamily="18" charset="0"/>
                <a:cs typeface="Times New Roman" pitchFamily="18" charset="0"/>
              </a:rPr>
              <a:t>Η ικανότητα ανάκλησης όσων συνέβησαν επί ένα μήνα (τον τελευταίο μήνα συνήθως) είναι σημαντική</a:t>
            </a:r>
            <a:endParaRPr lang="el-GR" sz="2600" dirty="0">
              <a:latin typeface="Times New Roman" pitchFamily="18" charset="0"/>
              <a:cs typeface="Times New Roman" pitchFamily="18" charset="0"/>
            </a:endParaRPr>
          </a:p>
        </p:txBody>
      </p:sp>
      <p:sp>
        <p:nvSpPr>
          <p:cNvPr id="9" name="Freeform: Shape 33"/>
          <p:cNvSpPr/>
          <p:nvPr/>
        </p:nvSpPr>
        <p:spPr>
          <a:xfrm>
            <a:off x="7092280" y="729355"/>
            <a:ext cx="2013239" cy="1475509"/>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6670 h 1967345"/>
              <a:gd name="connsiteX5" fmla="*/ 48905 w 2684318"/>
              <a:gd name="connsiteY5" fmla="*/ 1743591 h 1967345"/>
              <a:gd name="connsiteX6" fmla="*/ 337102 w 2684318"/>
              <a:gd name="connsiteY6" fmla="*/ 1629829 h 1967345"/>
              <a:gd name="connsiteX7" fmla="*/ 492674 w 2684318"/>
              <a:gd name="connsiteY7" fmla="*/ 1306239 h 1967345"/>
              <a:gd name="connsiteX8" fmla="*/ 424222 w 2684318"/>
              <a:gd name="connsiteY8" fmla="*/ 1086883 h 1967345"/>
              <a:gd name="connsiteX9" fmla="*/ 235461 w 2684318"/>
              <a:gd name="connsiteY9" fmla="*/ 954646 h 1967345"/>
              <a:gd name="connsiteX10" fmla="*/ 409183 w 2684318"/>
              <a:gd name="connsiteY10" fmla="*/ 814113 h 1967345"/>
              <a:gd name="connsiteX11" fmla="*/ 468819 w 2684318"/>
              <a:gd name="connsiteY11" fmla="*/ 630020 h 1967345"/>
              <a:gd name="connsiteX12" fmla="*/ 324656 w 2684318"/>
              <a:gd name="connsiteY12" fmla="*/ 313690 h 1967345"/>
              <a:gd name="connsiteX13" fmla="*/ 47738 w 2684318"/>
              <a:gd name="connsiteY13" fmla="*/ 205762 h 1967345"/>
              <a:gd name="connsiteX14" fmla="*/ 0 w 2684318"/>
              <a:gd name="connsiteY14" fmla="*/ 202882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4318" h="1967345">
                <a:moveTo>
                  <a:pt x="0" y="0"/>
                </a:moveTo>
                <a:lnTo>
                  <a:pt x="2684318" y="0"/>
                </a:lnTo>
                <a:lnTo>
                  <a:pt x="2684318" y="1967345"/>
                </a:lnTo>
                <a:lnTo>
                  <a:pt x="0" y="1967345"/>
                </a:lnTo>
                <a:lnTo>
                  <a:pt x="0" y="1746670"/>
                </a:lnTo>
                <a:lnTo>
                  <a:pt x="48905" y="1743591"/>
                </a:lnTo>
                <a:cubicBezTo>
                  <a:pt x="163250" y="1728422"/>
                  <a:pt x="259316" y="1690502"/>
                  <a:pt x="337102" y="1629829"/>
                </a:cubicBezTo>
                <a:cubicBezTo>
                  <a:pt x="440816" y="1548931"/>
                  <a:pt x="492674" y="1441068"/>
                  <a:pt x="492674" y="1306239"/>
                </a:cubicBezTo>
                <a:cubicBezTo>
                  <a:pt x="492674" y="1219119"/>
                  <a:pt x="469856" y="1146000"/>
                  <a:pt x="424222" y="1086883"/>
                </a:cubicBezTo>
                <a:cubicBezTo>
                  <a:pt x="378587" y="1027765"/>
                  <a:pt x="315667" y="983687"/>
                  <a:pt x="235461" y="954646"/>
                </a:cubicBezTo>
                <a:cubicBezTo>
                  <a:pt x="311519" y="918692"/>
                  <a:pt x="369426" y="871848"/>
                  <a:pt x="409183" y="814113"/>
                </a:cubicBezTo>
                <a:cubicBezTo>
                  <a:pt x="448941" y="756379"/>
                  <a:pt x="468819" y="695014"/>
                  <a:pt x="468819" y="630020"/>
                </a:cubicBezTo>
                <a:cubicBezTo>
                  <a:pt x="468819" y="495882"/>
                  <a:pt x="420765" y="390439"/>
                  <a:pt x="324656" y="313690"/>
                </a:cubicBezTo>
                <a:cubicBezTo>
                  <a:pt x="252574" y="256129"/>
                  <a:pt x="160268" y="220153"/>
                  <a:pt x="47738" y="205762"/>
                </a:cubicBezTo>
                <a:lnTo>
                  <a:pt x="0" y="2028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ctr">
              <a:spcAft>
                <a:spcPts val="900"/>
              </a:spcAft>
            </a:pPr>
            <a:r>
              <a:rPr lang="el-GR" sz="2000" b="1" i="1" dirty="0" smtClean="0">
                <a:solidFill>
                  <a:schemeClr val="bg1"/>
                </a:solidFill>
              </a:rPr>
              <a:t>Τις τελευταίες 30 ημέρες</a:t>
            </a:r>
            <a:endParaRPr lang="en-US" sz="2000" b="1" i="1" dirty="0">
              <a:solidFill>
                <a:schemeClr val="accent3">
                  <a:lumMod val="50000"/>
                </a:schemeClr>
              </a:solidFill>
            </a:endParaRPr>
          </a:p>
        </p:txBody>
      </p:sp>
      <p:sp>
        <p:nvSpPr>
          <p:cNvPr id="10" name="Freeform: Shape 34"/>
          <p:cNvSpPr/>
          <p:nvPr/>
        </p:nvSpPr>
        <p:spPr>
          <a:xfrm>
            <a:off x="6629344" y="896392"/>
            <a:ext cx="822976" cy="1164456"/>
          </a:xfrm>
          <a:custGeom>
            <a:avLst/>
            <a:gdLst/>
            <a:ahLst/>
            <a:cxnLst/>
            <a:rect l="l" t="t" r="r" b="b"/>
            <a:pathLst>
              <a:path w="1097301" h="1552608">
                <a:moveTo>
                  <a:pt x="533093" y="0"/>
                </a:moveTo>
                <a:cubicBezTo>
                  <a:pt x="701111" y="0"/>
                  <a:pt x="833174" y="38374"/>
                  <a:pt x="929283" y="115123"/>
                </a:cubicBezTo>
                <a:cubicBezTo>
                  <a:pt x="1025392" y="191872"/>
                  <a:pt x="1073446" y="297315"/>
                  <a:pt x="1073446" y="431453"/>
                </a:cubicBezTo>
                <a:cubicBezTo>
                  <a:pt x="1073446" y="496447"/>
                  <a:pt x="1053568" y="557812"/>
                  <a:pt x="1013810" y="615546"/>
                </a:cubicBezTo>
                <a:cubicBezTo>
                  <a:pt x="974053" y="673281"/>
                  <a:pt x="916146" y="720125"/>
                  <a:pt x="840088" y="756079"/>
                </a:cubicBezTo>
                <a:cubicBezTo>
                  <a:pt x="920294" y="785120"/>
                  <a:pt x="983214" y="829198"/>
                  <a:pt x="1028849" y="888316"/>
                </a:cubicBezTo>
                <a:cubicBezTo>
                  <a:pt x="1074483" y="947433"/>
                  <a:pt x="1097301" y="1020552"/>
                  <a:pt x="1097301" y="1107672"/>
                </a:cubicBezTo>
                <a:cubicBezTo>
                  <a:pt x="1097301" y="1242501"/>
                  <a:pt x="1045443" y="1350364"/>
                  <a:pt x="941729" y="1431262"/>
                </a:cubicBezTo>
                <a:cubicBezTo>
                  <a:pt x="838014" y="1512159"/>
                  <a:pt x="701802" y="1552608"/>
                  <a:pt x="533093" y="1552608"/>
                </a:cubicBezTo>
                <a:cubicBezTo>
                  <a:pt x="434219" y="1552608"/>
                  <a:pt x="342431" y="1533766"/>
                  <a:pt x="257731" y="1496083"/>
                </a:cubicBezTo>
                <a:cubicBezTo>
                  <a:pt x="173031" y="1458400"/>
                  <a:pt x="108900" y="1406197"/>
                  <a:pt x="65340" y="1339474"/>
                </a:cubicBezTo>
                <a:cubicBezTo>
                  <a:pt x="21780" y="1272751"/>
                  <a:pt x="0" y="1196867"/>
                  <a:pt x="0" y="1111821"/>
                </a:cubicBezTo>
                <a:lnTo>
                  <a:pt x="351593" y="1111821"/>
                </a:lnTo>
                <a:cubicBezTo>
                  <a:pt x="351593" y="1158146"/>
                  <a:pt x="370261" y="1198249"/>
                  <a:pt x="407598" y="1232130"/>
                </a:cubicBezTo>
                <a:cubicBezTo>
                  <a:pt x="444936" y="1266010"/>
                  <a:pt x="490916" y="1282950"/>
                  <a:pt x="545539" y="1282950"/>
                </a:cubicBezTo>
                <a:cubicBezTo>
                  <a:pt x="607076" y="1282950"/>
                  <a:pt x="656168" y="1265837"/>
                  <a:pt x="692814" y="1231611"/>
                </a:cubicBezTo>
                <a:cubicBezTo>
                  <a:pt x="729459" y="1197385"/>
                  <a:pt x="747782" y="1153652"/>
                  <a:pt x="747782" y="1100412"/>
                </a:cubicBezTo>
                <a:cubicBezTo>
                  <a:pt x="747782" y="1024355"/>
                  <a:pt x="728768" y="970423"/>
                  <a:pt x="690739" y="938617"/>
                </a:cubicBezTo>
                <a:cubicBezTo>
                  <a:pt x="652711" y="906811"/>
                  <a:pt x="600162" y="890908"/>
                  <a:pt x="533093" y="890908"/>
                </a:cubicBezTo>
                <a:lnTo>
                  <a:pt x="363001" y="890908"/>
                </a:lnTo>
                <a:lnTo>
                  <a:pt x="363001" y="630585"/>
                </a:lnTo>
                <a:lnTo>
                  <a:pt x="527907" y="630585"/>
                </a:lnTo>
                <a:cubicBezTo>
                  <a:pt x="658588" y="630585"/>
                  <a:pt x="723928" y="566627"/>
                  <a:pt x="723928" y="438713"/>
                </a:cubicBezTo>
                <a:cubicBezTo>
                  <a:pt x="723928" y="388930"/>
                  <a:pt x="708371" y="348308"/>
                  <a:pt x="677256" y="316848"/>
                </a:cubicBezTo>
                <a:cubicBezTo>
                  <a:pt x="646142" y="285388"/>
                  <a:pt x="602236" y="269658"/>
                  <a:pt x="545539" y="269658"/>
                </a:cubicBezTo>
                <a:cubicBezTo>
                  <a:pt x="499213" y="269658"/>
                  <a:pt x="458937" y="283141"/>
                  <a:pt x="424711" y="310107"/>
                </a:cubicBezTo>
                <a:cubicBezTo>
                  <a:pt x="390486" y="337072"/>
                  <a:pt x="373373" y="370607"/>
                  <a:pt x="373373" y="410710"/>
                </a:cubicBezTo>
                <a:lnTo>
                  <a:pt x="23854" y="410710"/>
                </a:lnTo>
                <a:cubicBezTo>
                  <a:pt x="23854" y="331195"/>
                  <a:pt x="45980" y="260324"/>
                  <a:pt x="90232" y="198095"/>
                </a:cubicBezTo>
                <a:cubicBezTo>
                  <a:pt x="134483" y="135866"/>
                  <a:pt x="195848" y="87293"/>
                  <a:pt x="274325" y="52376"/>
                </a:cubicBezTo>
                <a:cubicBezTo>
                  <a:pt x="352803" y="17459"/>
                  <a:pt x="439059" y="0"/>
                  <a:pt x="533093" y="0"/>
                </a:cubicBezTo>
                <a:close/>
              </a:path>
            </a:pathLst>
          </a:custGeom>
          <a:solidFill>
            <a:schemeClr val="accent3">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251520" y="2364462"/>
            <a:ext cx="8892480" cy="2492990"/>
          </a:xfrm>
          <a:prstGeom prst="rect">
            <a:avLst/>
          </a:prstGeom>
        </p:spPr>
        <p:txBody>
          <a:bodyPr wrap="square">
            <a:spAutoFit/>
          </a:bodyPr>
          <a:lstStyle/>
          <a:p>
            <a:pPr algn="just">
              <a:buFont typeface="Arial" pitchFamily="34" charset="0"/>
              <a:buChar char="•"/>
            </a:pPr>
            <a:r>
              <a:rPr lang="el-GR" sz="2600" dirty="0" smtClean="0">
                <a:latin typeface="Times New Roman" pitchFamily="18" charset="0"/>
                <a:cs typeface="Times New Roman" pitchFamily="18" charset="0"/>
              </a:rPr>
              <a:t>Ορισμένοι άνθρωποι βιώνουν μεταβλητότητα στο βαθμό δυσκολίας που βιώνουν σε διάστημα 30 ημερών (</a:t>
            </a:r>
            <a:r>
              <a:rPr lang="el-GR" sz="2600" dirty="0" err="1" smtClean="0">
                <a:latin typeface="Times New Roman" pitchFamily="18" charset="0"/>
                <a:cs typeface="Times New Roman" pitchFamily="18" charset="0"/>
              </a:rPr>
              <a:t>π.χ</a:t>
            </a:r>
            <a:r>
              <a:rPr lang="el-GR" sz="2600" dirty="0" smtClean="0">
                <a:latin typeface="Times New Roman" pitchFamily="18" charset="0"/>
                <a:cs typeface="Times New Roman" pitchFamily="18" charset="0"/>
              </a:rPr>
              <a:t> των τελευταίων 30 ημερών). </a:t>
            </a:r>
          </a:p>
          <a:p>
            <a:pPr algn="just"/>
            <a:endParaRPr lang="en-GB" sz="2600" dirty="0" smtClean="0">
              <a:latin typeface="Times New Roman" pitchFamily="18" charset="0"/>
              <a:cs typeface="Times New Roman" pitchFamily="18" charset="0"/>
            </a:endParaRPr>
          </a:p>
          <a:p>
            <a:pPr algn="just">
              <a:buFont typeface="Arial" pitchFamily="34" charset="0"/>
              <a:buChar char="•"/>
            </a:pPr>
            <a:r>
              <a:rPr lang="el-GR" sz="2600" dirty="0" smtClean="0">
                <a:latin typeface="Times New Roman" pitchFamily="18" charset="0"/>
                <a:cs typeface="Times New Roman" pitchFamily="18" charset="0"/>
              </a:rPr>
              <a:t>Θα πρέπει να τους ζητηθεί να δώσουν </a:t>
            </a:r>
            <a:r>
              <a:rPr lang="el-GR" sz="2600" u="sng" dirty="0" smtClean="0">
                <a:latin typeface="Times New Roman" pitchFamily="18" charset="0"/>
                <a:cs typeface="Times New Roman" pitchFamily="18" charset="0"/>
              </a:rPr>
              <a:t>έναν μέσο όρο καλών και κακών ημερών</a:t>
            </a:r>
            <a:endParaRPr lang="el-GR" sz="2600" u="sng" dirty="0">
              <a:latin typeface="Times New Roman" pitchFamily="18" charset="0"/>
              <a:cs typeface="Times New Roman" pitchFamily="18" charset="0"/>
            </a:endParaRPr>
          </a:p>
        </p:txBody>
      </p:sp>
      <p:sp>
        <p:nvSpPr>
          <p:cNvPr id="7" name="Freeform: Shape 27"/>
          <p:cNvSpPr/>
          <p:nvPr/>
        </p:nvSpPr>
        <p:spPr>
          <a:xfrm>
            <a:off x="7239281" y="692696"/>
            <a:ext cx="2013239" cy="1475509"/>
          </a:xfrm>
          <a:custGeom>
            <a:avLst/>
            <a:gdLst/>
            <a:ahLst/>
            <a:cxnLst/>
            <a:rect l="l" t="t" r="r" b="b"/>
            <a:pathLst>
              <a:path w="2684318" h="1967345">
                <a:moveTo>
                  <a:pt x="0" y="0"/>
                </a:moveTo>
                <a:lnTo>
                  <a:pt x="2684318" y="0"/>
                </a:lnTo>
                <a:lnTo>
                  <a:pt x="2684318" y="1967345"/>
                </a:lnTo>
                <a:lnTo>
                  <a:pt x="0" y="1967345"/>
                </a:lnTo>
                <a:lnTo>
                  <a:pt x="0" y="1730432"/>
                </a:lnTo>
                <a:lnTo>
                  <a:pt x="196175" y="1730432"/>
                </a:lnTo>
                <a:lnTo>
                  <a:pt x="196175" y="1409954"/>
                </a:lnTo>
                <a:lnTo>
                  <a:pt x="349673" y="1409954"/>
                </a:lnTo>
                <a:lnTo>
                  <a:pt x="349673" y="1140296"/>
                </a:lnTo>
                <a:lnTo>
                  <a:pt x="196175" y="1140296"/>
                </a:lnTo>
                <a:lnTo>
                  <a:pt x="196175" y="220347"/>
                </a:lnTo>
                <a:lnTo>
                  <a:pt x="0" y="22034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ctr">
              <a:spcAft>
                <a:spcPts val="900"/>
              </a:spcAft>
            </a:pPr>
            <a:r>
              <a:rPr lang="el-GR" sz="2000" b="1" i="1" dirty="0" smtClean="0">
                <a:solidFill>
                  <a:schemeClr val="bg1"/>
                </a:solidFill>
              </a:rPr>
              <a:t>Μέσος όρος καλών και κακών ημερών</a:t>
            </a:r>
            <a:r>
              <a:rPr lang="en-US" sz="1050" i="1" dirty="0" smtClean="0">
                <a:solidFill>
                  <a:schemeClr val="accent4">
                    <a:lumMod val="50000"/>
                  </a:schemeClr>
                </a:solidFill>
              </a:rPr>
              <a:t>. </a:t>
            </a:r>
            <a:endParaRPr lang="en-US" sz="1500" b="1" i="1" dirty="0">
              <a:solidFill>
                <a:schemeClr val="accent4">
                  <a:lumMod val="50000"/>
                </a:schemeClr>
              </a:solidFill>
            </a:endParaRPr>
          </a:p>
        </p:txBody>
      </p:sp>
      <p:sp>
        <p:nvSpPr>
          <p:cNvPr id="8" name="Freeform: Shape 13"/>
          <p:cNvSpPr/>
          <p:nvPr/>
        </p:nvSpPr>
        <p:spPr>
          <a:xfrm>
            <a:off x="6660232" y="836712"/>
            <a:ext cx="830754" cy="1132564"/>
          </a:xfrm>
          <a:custGeom>
            <a:avLst/>
            <a:gdLst/>
            <a:ahLst/>
            <a:cxnLst/>
            <a:rect l="l" t="t" r="r" b="b"/>
            <a:pathLst>
              <a:path w="1107672" h="1510085">
                <a:moveTo>
                  <a:pt x="604656" y="0"/>
                </a:moveTo>
                <a:lnTo>
                  <a:pt x="954174" y="0"/>
                </a:lnTo>
                <a:lnTo>
                  <a:pt x="954174" y="919949"/>
                </a:lnTo>
                <a:lnTo>
                  <a:pt x="1107672" y="919949"/>
                </a:lnTo>
                <a:lnTo>
                  <a:pt x="1107672" y="1189607"/>
                </a:lnTo>
                <a:lnTo>
                  <a:pt x="954174" y="1189607"/>
                </a:lnTo>
                <a:lnTo>
                  <a:pt x="954174" y="1510085"/>
                </a:lnTo>
                <a:lnTo>
                  <a:pt x="604656" y="1510085"/>
                </a:lnTo>
                <a:lnTo>
                  <a:pt x="604656" y="1189607"/>
                </a:lnTo>
                <a:lnTo>
                  <a:pt x="20743" y="1189607"/>
                </a:lnTo>
                <a:lnTo>
                  <a:pt x="0" y="975955"/>
                </a:lnTo>
                <a:lnTo>
                  <a:pt x="604656" y="3112"/>
                </a:lnTo>
                <a:lnTo>
                  <a:pt x="604656" y="0"/>
                </a:lnTo>
                <a:close/>
                <a:moveTo>
                  <a:pt x="604656" y="455307"/>
                </a:moveTo>
                <a:lnTo>
                  <a:pt x="582876" y="490570"/>
                </a:lnTo>
                <a:lnTo>
                  <a:pt x="332924" y="919949"/>
                </a:lnTo>
                <a:lnTo>
                  <a:pt x="604656" y="919949"/>
                </a:lnTo>
                <a:lnTo>
                  <a:pt x="604656" y="455307"/>
                </a:lnTo>
                <a:close/>
              </a:path>
            </a:pathLst>
          </a:custGeom>
          <a:solidFill>
            <a:schemeClr val="accent4">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2 - TextBox"/>
          <p:cNvSpPr txBox="1"/>
          <p:nvPr/>
        </p:nvSpPr>
        <p:spPr>
          <a:xfrm>
            <a:off x="971600" y="0"/>
            <a:ext cx="6680961" cy="1231106"/>
          </a:xfrm>
          <a:prstGeom prst="rect">
            <a:avLst/>
          </a:prstGeom>
          <a:noFill/>
        </p:spPr>
        <p:txBody>
          <a:bodyPr wrap="square" rtlCol="0">
            <a:spAutoFit/>
          </a:bodyPr>
          <a:lstStyle/>
          <a:p>
            <a:r>
              <a:rPr lang="el-GR" sz="4400" dirty="0" smtClean="0">
                <a:latin typeface="Times New Roman" pitchFamily="18" charset="0"/>
                <a:cs typeface="Times New Roman" pitchFamily="18" charset="0"/>
              </a:rPr>
              <a:t>Στοιχεία του </a:t>
            </a:r>
            <a:r>
              <a:rPr lang="en-US" sz="4400" dirty="0" smtClean="0">
                <a:latin typeface="Times New Roman" pitchFamily="18" charset="0"/>
                <a:cs typeface="Times New Roman" pitchFamily="18" charset="0"/>
              </a:rPr>
              <a:t>WHODAS 2.0</a:t>
            </a:r>
          </a:p>
          <a:p>
            <a:pPr algn="ctr"/>
            <a:r>
              <a:rPr lang="el-GR" sz="3000" dirty="0" smtClean="0">
                <a:latin typeface="Times New Roman" pitchFamily="18" charset="0"/>
                <a:cs typeface="Times New Roman" pitchFamily="18" charset="0"/>
              </a:rPr>
              <a:t>Πλαίσια αναφοράς</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251520" y="3140968"/>
            <a:ext cx="8892480" cy="1292662"/>
          </a:xfrm>
          <a:prstGeom prst="rect">
            <a:avLst/>
          </a:prstGeom>
        </p:spPr>
        <p:txBody>
          <a:bodyPr wrap="square">
            <a:spAutoFit/>
          </a:bodyPr>
          <a:lstStyle/>
          <a:p>
            <a:pPr algn="just">
              <a:buFont typeface="Arial" pitchFamily="34" charset="0"/>
              <a:buChar char="•"/>
            </a:pPr>
            <a:r>
              <a:rPr lang="el-GR" sz="2600" dirty="0" smtClean="0"/>
              <a:t>Εάν βοηθητικές συσκευές ή προσωπική βοήθεια είναι συνήθως διαθέσιμες, ο εκτιμητής θα πρέπει να τους υπενθυμίζει ότι οφείλουν να λαμβάνουν υπόψη και το στοιχείο αυτό</a:t>
            </a:r>
            <a:endParaRPr lang="el-GR" sz="2600" u="sng" dirty="0"/>
          </a:p>
        </p:txBody>
      </p:sp>
      <p:sp>
        <p:nvSpPr>
          <p:cNvPr id="9" name="Freeform: Shape 39"/>
          <p:cNvSpPr/>
          <p:nvPr/>
        </p:nvSpPr>
        <p:spPr>
          <a:xfrm>
            <a:off x="6660233" y="692696"/>
            <a:ext cx="2483768" cy="2232248"/>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4728 h 1967345"/>
              <a:gd name="connsiteX5" fmla="*/ 60641 w 2684318"/>
              <a:gd name="connsiteY5" fmla="*/ 1751175 h 1967345"/>
              <a:gd name="connsiteX6" fmla="*/ 337559 w 2684318"/>
              <a:gd name="connsiteY6" fmla="*/ 1687909 h 1967345"/>
              <a:gd name="connsiteX7" fmla="*/ 519578 w 2684318"/>
              <a:gd name="connsiteY7" fmla="*/ 1506927 h 1967345"/>
              <a:gd name="connsiteX8" fmla="*/ 584400 w 2684318"/>
              <a:gd name="connsiteY8" fmla="*/ 1244010 h 1967345"/>
              <a:gd name="connsiteX9" fmla="*/ 463572 w 2684318"/>
              <a:gd name="connsiteY9" fmla="*/ 870119 h 1967345"/>
              <a:gd name="connsiteX10" fmla="*/ 117684 w 2684318"/>
              <a:gd name="connsiteY10" fmla="*/ 736846 h 1967345"/>
              <a:gd name="connsiteX11" fmla="*/ 58955 w 2684318"/>
              <a:gd name="connsiteY11" fmla="*/ 741013 h 1967345"/>
              <a:gd name="connsiteX12" fmla="*/ 0 w 2684318"/>
              <a:gd name="connsiteY12" fmla="*/ 753291 h 1967345"/>
              <a:gd name="connsiteX13" fmla="*/ 0 w 2684318"/>
              <a:gd name="connsiteY13" fmla="*/ 490005 h 1967345"/>
              <a:gd name="connsiteX14" fmla="*/ 533579 w 2684318"/>
              <a:gd name="connsiteY14" fmla="*/ 490005 h 1967345"/>
              <a:gd name="connsiteX15" fmla="*/ 533579 w 2684318"/>
              <a:gd name="connsiteY15" fmla="*/ 220347 h 1967345"/>
              <a:gd name="connsiteX16" fmla="*/ 0 w 2684318"/>
              <a:gd name="connsiteY16" fmla="*/ 220347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4318" h="1967345">
                <a:moveTo>
                  <a:pt x="0" y="0"/>
                </a:moveTo>
                <a:lnTo>
                  <a:pt x="2684318" y="0"/>
                </a:lnTo>
                <a:lnTo>
                  <a:pt x="2684318" y="1967345"/>
                </a:lnTo>
                <a:lnTo>
                  <a:pt x="0" y="1967345"/>
                </a:lnTo>
                <a:lnTo>
                  <a:pt x="0" y="1744728"/>
                </a:lnTo>
                <a:lnTo>
                  <a:pt x="60641" y="1751175"/>
                </a:lnTo>
                <a:cubicBezTo>
                  <a:pt x="167121" y="1751175"/>
                  <a:pt x="259427" y="1730086"/>
                  <a:pt x="337559" y="1687909"/>
                </a:cubicBezTo>
                <a:cubicBezTo>
                  <a:pt x="415690" y="1645731"/>
                  <a:pt x="476363" y="1585404"/>
                  <a:pt x="519578" y="1506927"/>
                </a:cubicBezTo>
                <a:cubicBezTo>
                  <a:pt x="562792" y="1428449"/>
                  <a:pt x="584400" y="1340811"/>
                  <a:pt x="584400" y="1244010"/>
                </a:cubicBezTo>
                <a:cubicBezTo>
                  <a:pt x="584400" y="1083598"/>
                  <a:pt x="544124" y="958968"/>
                  <a:pt x="463572" y="870119"/>
                </a:cubicBezTo>
                <a:cubicBezTo>
                  <a:pt x="383020" y="781270"/>
                  <a:pt x="267724" y="736846"/>
                  <a:pt x="117684" y="736846"/>
                </a:cubicBezTo>
                <a:cubicBezTo>
                  <a:pt x="98324" y="736846"/>
                  <a:pt x="78748" y="738235"/>
                  <a:pt x="58955" y="741013"/>
                </a:cubicBezTo>
                <a:lnTo>
                  <a:pt x="0" y="753291"/>
                </a:lnTo>
                <a:lnTo>
                  <a:pt x="0" y="490005"/>
                </a:lnTo>
                <a:lnTo>
                  <a:pt x="533579" y="490005"/>
                </a:lnTo>
                <a:lnTo>
                  <a:pt x="533579" y="220347"/>
                </a:lnTo>
                <a:lnTo>
                  <a:pt x="0" y="22034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ctr">
              <a:spcAft>
                <a:spcPts val="900"/>
              </a:spcAft>
            </a:pPr>
            <a:r>
              <a:rPr lang="el-GR" sz="2000" b="1" i="1" dirty="0">
                <a:solidFill>
                  <a:schemeClr val="bg1"/>
                </a:solidFill>
              </a:rPr>
              <a:t>Ό</a:t>
            </a:r>
            <a:r>
              <a:rPr lang="el-GR" sz="2000" b="1" i="1" dirty="0" smtClean="0">
                <a:solidFill>
                  <a:schemeClr val="bg1"/>
                </a:solidFill>
              </a:rPr>
              <a:t>πως </a:t>
            </a:r>
            <a:r>
              <a:rPr lang="el-GR" sz="2000" b="1" i="1" dirty="0">
                <a:solidFill>
                  <a:schemeClr val="bg1"/>
                </a:solidFill>
              </a:rPr>
              <a:t>ο </a:t>
            </a:r>
            <a:r>
              <a:rPr lang="el-GR" sz="2000" b="1" i="1" dirty="0" smtClean="0">
                <a:solidFill>
                  <a:schemeClr val="bg1"/>
                </a:solidFill>
              </a:rPr>
              <a:t>αξιολογούμενος εκτελεί </a:t>
            </a:r>
            <a:r>
              <a:rPr lang="el-GR" sz="2000" b="1" i="1" dirty="0">
                <a:solidFill>
                  <a:schemeClr val="bg1"/>
                </a:solidFill>
              </a:rPr>
              <a:t>συνήθως τη δραστηριότητα στο τυπικό του περιβάλλον</a:t>
            </a:r>
            <a:r>
              <a:rPr lang="en-US" sz="2000" dirty="0" smtClean="0">
                <a:solidFill>
                  <a:schemeClr val="accent6">
                    <a:lumMod val="50000"/>
                  </a:schemeClr>
                </a:solidFill>
              </a:rPr>
              <a:t>. </a:t>
            </a:r>
            <a:endParaRPr lang="en-US" sz="2000" b="1" dirty="0">
              <a:solidFill>
                <a:schemeClr val="accent6">
                  <a:lumMod val="50000"/>
                </a:schemeClr>
              </a:solidFill>
            </a:endParaRPr>
          </a:p>
        </p:txBody>
      </p:sp>
      <p:sp>
        <p:nvSpPr>
          <p:cNvPr id="10" name="Freeform: Shape 40"/>
          <p:cNvSpPr/>
          <p:nvPr/>
        </p:nvSpPr>
        <p:spPr>
          <a:xfrm>
            <a:off x="6444208" y="836712"/>
            <a:ext cx="791096" cy="2088232"/>
          </a:xfrm>
          <a:custGeom>
            <a:avLst/>
            <a:gdLst/>
            <a:ahLst/>
            <a:cxnLst/>
            <a:rect l="l" t="t" r="r" b="b"/>
            <a:pathLst>
              <a:path w="1054794" h="1530828">
                <a:moveTo>
                  <a:pt x="121362" y="0"/>
                </a:moveTo>
                <a:lnTo>
                  <a:pt x="1003973" y="0"/>
                </a:lnTo>
                <a:lnTo>
                  <a:pt x="1003973" y="269658"/>
                </a:lnTo>
                <a:lnTo>
                  <a:pt x="405540" y="269658"/>
                </a:lnTo>
                <a:lnTo>
                  <a:pt x="371314" y="571711"/>
                </a:lnTo>
                <a:cubicBezTo>
                  <a:pt x="396206" y="557126"/>
                  <a:pt x="428876" y="544278"/>
                  <a:pt x="469325" y="533166"/>
                </a:cubicBezTo>
                <a:cubicBezTo>
                  <a:pt x="509773" y="522055"/>
                  <a:pt x="549358" y="516499"/>
                  <a:pt x="588078" y="516499"/>
                </a:cubicBezTo>
                <a:cubicBezTo>
                  <a:pt x="738118" y="516499"/>
                  <a:pt x="853414" y="560923"/>
                  <a:pt x="933966" y="649772"/>
                </a:cubicBezTo>
                <a:cubicBezTo>
                  <a:pt x="1014518" y="738621"/>
                  <a:pt x="1054794" y="863251"/>
                  <a:pt x="1054794" y="1023663"/>
                </a:cubicBezTo>
                <a:cubicBezTo>
                  <a:pt x="1054794" y="1120464"/>
                  <a:pt x="1033186" y="1208102"/>
                  <a:pt x="989972" y="1286580"/>
                </a:cubicBezTo>
                <a:cubicBezTo>
                  <a:pt x="946757" y="1365057"/>
                  <a:pt x="886084" y="1425384"/>
                  <a:pt x="807953" y="1467562"/>
                </a:cubicBezTo>
                <a:cubicBezTo>
                  <a:pt x="729821" y="1509739"/>
                  <a:pt x="637515" y="1530828"/>
                  <a:pt x="531035" y="1530828"/>
                </a:cubicBezTo>
                <a:cubicBezTo>
                  <a:pt x="436309" y="1530828"/>
                  <a:pt x="347460" y="1511311"/>
                  <a:pt x="264488" y="1472277"/>
                </a:cubicBezTo>
                <a:cubicBezTo>
                  <a:pt x="181517" y="1433244"/>
                  <a:pt x="116522" y="1379701"/>
                  <a:pt x="69505" y="1311649"/>
                </a:cubicBezTo>
                <a:cubicBezTo>
                  <a:pt x="22487" y="1243598"/>
                  <a:pt x="-675" y="1166741"/>
                  <a:pt x="16" y="1081079"/>
                </a:cubicBezTo>
                <a:lnTo>
                  <a:pt x="350571" y="1081079"/>
                </a:lnTo>
                <a:cubicBezTo>
                  <a:pt x="354029" y="1136275"/>
                  <a:pt x="371660" y="1180089"/>
                  <a:pt x="403466" y="1212521"/>
                </a:cubicBezTo>
                <a:cubicBezTo>
                  <a:pt x="435272" y="1244954"/>
                  <a:pt x="477103" y="1261170"/>
                  <a:pt x="528960" y="1261170"/>
                </a:cubicBezTo>
                <a:cubicBezTo>
                  <a:pt x="646504" y="1261170"/>
                  <a:pt x="705275" y="1174228"/>
                  <a:pt x="705275" y="1000344"/>
                </a:cubicBezTo>
                <a:cubicBezTo>
                  <a:pt x="705275" y="839575"/>
                  <a:pt x="633367" y="759191"/>
                  <a:pt x="489549" y="759191"/>
                </a:cubicBezTo>
                <a:cubicBezTo>
                  <a:pt x="407960" y="759191"/>
                  <a:pt x="347114" y="785411"/>
                  <a:pt x="307011" y="837852"/>
                </a:cubicBezTo>
                <a:lnTo>
                  <a:pt x="29056" y="772447"/>
                </a:lnTo>
                <a:lnTo>
                  <a:pt x="121362" y="0"/>
                </a:lnTo>
                <a:close/>
              </a:path>
            </a:pathLst>
          </a:custGeom>
          <a:solidFill>
            <a:schemeClr val="accent6">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2 - TextBox"/>
          <p:cNvSpPr txBox="1"/>
          <p:nvPr/>
        </p:nvSpPr>
        <p:spPr>
          <a:xfrm>
            <a:off x="971600" y="0"/>
            <a:ext cx="6680961" cy="1231106"/>
          </a:xfrm>
          <a:prstGeom prst="rect">
            <a:avLst/>
          </a:prstGeom>
          <a:noFill/>
        </p:spPr>
        <p:txBody>
          <a:bodyPr wrap="square" rtlCol="0">
            <a:spAutoFit/>
          </a:bodyPr>
          <a:lstStyle/>
          <a:p>
            <a:r>
              <a:rPr lang="el-GR" sz="4400" dirty="0" smtClean="0">
                <a:latin typeface="Times New Roman" pitchFamily="18" charset="0"/>
                <a:cs typeface="Times New Roman" pitchFamily="18" charset="0"/>
              </a:rPr>
              <a:t>Στοιχεία του </a:t>
            </a:r>
            <a:r>
              <a:rPr lang="en-US" sz="4400" dirty="0" smtClean="0">
                <a:latin typeface="Times New Roman" pitchFamily="18" charset="0"/>
                <a:cs typeface="Times New Roman" pitchFamily="18" charset="0"/>
              </a:rPr>
              <a:t>WHODAS 2.0</a:t>
            </a:r>
          </a:p>
          <a:p>
            <a:pPr algn="ctr"/>
            <a:r>
              <a:rPr lang="el-GR" sz="3000" dirty="0" smtClean="0">
                <a:latin typeface="Times New Roman" pitchFamily="18" charset="0"/>
                <a:cs typeface="Times New Roman" pitchFamily="18" charset="0"/>
              </a:rPr>
              <a:t>Πλαίσια αναφοράς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Εικόνα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7883039" cy="45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 TextBox"/>
          <p:cNvSpPr txBox="1"/>
          <p:nvPr/>
        </p:nvSpPr>
        <p:spPr>
          <a:xfrm>
            <a:off x="1223628" y="0"/>
            <a:ext cx="6696744"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Ανασκόπηση Βιβλιογραφίας</a:t>
            </a:r>
            <a:endParaRPr lang="el-GR" sz="4400" dirty="0">
              <a:latin typeface="Times New Roman" pitchFamily="18" charset="0"/>
              <a:cs typeface="Times New Roman" pitchFamily="18" charset="0"/>
            </a:endParaRPr>
          </a:p>
        </p:txBody>
      </p:sp>
      <p:sp>
        <p:nvSpPr>
          <p:cNvPr id="5" name="Ορθογώνιο 4"/>
          <p:cNvSpPr/>
          <p:nvPr/>
        </p:nvSpPr>
        <p:spPr>
          <a:xfrm>
            <a:off x="611560" y="6023029"/>
            <a:ext cx="8136904" cy="646331"/>
          </a:xfrm>
          <a:prstGeom prst="rect">
            <a:avLst/>
          </a:prstGeom>
        </p:spPr>
        <p:txBody>
          <a:bodyPr wrap="square">
            <a:spAutoFit/>
          </a:bodyPr>
          <a:lstStyle/>
          <a:p>
            <a:pPr algn="ctr"/>
            <a:r>
              <a:rPr lang="el-GR" dirty="0">
                <a:latin typeface="Times New Roman" pitchFamily="18" charset="0"/>
                <a:cs typeface="Times New Roman" pitchFamily="18" charset="0"/>
              </a:rPr>
              <a:t>Αλληλεπίδραση αναπηρίας και λειτουργικότητας σύμφωνα με τα στοιχεία του ICF. Τροποποιημένο από WHO, 2001.</a:t>
            </a:r>
          </a:p>
        </p:txBody>
      </p:sp>
    </p:spTree>
    <p:extLst>
      <p:ext uri="{BB962C8B-B14F-4D97-AF65-F5344CB8AC3E}">
        <p14:creationId xmlns:p14="http://schemas.microsoft.com/office/powerpoint/2010/main" val="1102511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251520" y="3064311"/>
            <a:ext cx="8892480" cy="2492990"/>
          </a:xfrm>
          <a:prstGeom prst="rect">
            <a:avLst/>
          </a:prstGeom>
        </p:spPr>
        <p:txBody>
          <a:bodyPr wrap="square">
            <a:spAutoFit/>
          </a:bodyPr>
          <a:lstStyle/>
          <a:p>
            <a:pPr>
              <a:buFont typeface="Arial" pitchFamily="34" charset="0"/>
              <a:buChar char="•"/>
            </a:pPr>
            <a:r>
              <a:rPr lang="el-GR" sz="2600" dirty="0" smtClean="0">
                <a:latin typeface="Times New Roman" pitchFamily="18" charset="0"/>
                <a:cs typeface="Times New Roman" pitchFamily="18" charset="0"/>
              </a:rPr>
              <a:t>Οι ερωτώμενοι πρέπει να απαντάνε για πράγματα που όντως έκαναν. Για παράδειγμα στο ερώτημα </a:t>
            </a:r>
            <a:r>
              <a:rPr lang="en-US" sz="2600" dirty="0" smtClean="0">
                <a:latin typeface="Times New Roman" pitchFamily="18" charset="0"/>
                <a:cs typeface="Times New Roman" pitchFamily="18" charset="0"/>
              </a:rPr>
              <a:t>S8 </a:t>
            </a:r>
            <a:r>
              <a:rPr lang="el-GR" sz="2600" dirty="0" smtClean="0">
                <a:latin typeface="Times New Roman" pitchFamily="18" charset="0"/>
                <a:cs typeface="Times New Roman" pitchFamily="18" charset="0"/>
              </a:rPr>
              <a:t>«Πόση δυσκολία είχατε να μείνετε μόνος στο σπίτι σας</a:t>
            </a:r>
            <a:r>
              <a:rPr lang="en-US" sz="2600" dirty="0" smtClean="0">
                <a:latin typeface="Times New Roman" pitchFamily="18" charset="0"/>
                <a:cs typeface="Times New Roman" pitchFamily="18" charset="0"/>
              </a:rPr>
              <a:t>;</a:t>
            </a:r>
            <a:r>
              <a:rPr lang="el-GR" sz="2600" dirty="0" smtClean="0">
                <a:latin typeface="Times New Roman" pitchFamily="18" charset="0"/>
                <a:cs typeface="Times New Roman" pitchFamily="18" charset="0"/>
              </a:rPr>
              <a:t>», εάν το άτομο ζει με πολυάριθμη οικογένεια και δεν είναι ποτέ μόνο του.</a:t>
            </a:r>
            <a:r>
              <a:rPr lang="el-GR" sz="2600" b="1" dirty="0" smtClean="0">
                <a:solidFill>
                  <a:srgbClr val="0070C0"/>
                </a:solidFill>
                <a:latin typeface="Times New Roman" pitchFamily="18" charset="0"/>
                <a:cs typeface="Times New Roman" pitchFamily="18" charset="0"/>
              </a:rPr>
              <a:t>= Δεν ισχύει</a:t>
            </a:r>
            <a:r>
              <a:rPr lang="en-US" sz="2600" b="1" dirty="0" smtClean="0">
                <a:solidFill>
                  <a:srgbClr val="0070C0"/>
                </a:solidFill>
                <a:latin typeface="Times New Roman" pitchFamily="18" charset="0"/>
                <a:cs typeface="Times New Roman" pitchFamily="18" charset="0"/>
              </a:rPr>
              <a:t>/</a:t>
            </a:r>
            <a:r>
              <a:rPr lang="el-GR" sz="2600" b="1" dirty="0" smtClean="0">
                <a:solidFill>
                  <a:srgbClr val="0070C0"/>
                </a:solidFill>
                <a:latin typeface="Times New Roman" pitchFamily="18" charset="0"/>
                <a:cs typeface="Times New Roman" pitchFamily="18" charset="0"/>
              </a:rPr>
              <a:t>δεν εφαρμόζεται </a:t>
            </a:r>
          </a:p>
          <a:p>
            <a:pPr>
              <a:buFont typeface="Arial" pitchFamily="34" charset="0"/>
              <a:buChar char="•"/>
            </a:pPr>
            <a:endParaRPr lang="el-GR" sz="2600" u="sng" dirty="0">
              <a:latin typeface="Times New Roman" pitchFamily="18" charset="0"/>
              <a:cs typeface="Times New Roman" pitchFamily="18" charset="0"/>
            </a:endParaRPr>
          </a:p>
        </p:txBody>
      </p:sp>
      <p:sp>
        <p:nvSpPr>
          <p:cNvPr id="9" name="Freeform: Shape 36"/>
          <p:cNvSpPr/>
          <p:nvPr/>
        </p:nvSpPr>
        <p:spPr>
          <a:xfrm>
            <a:off x="6228184" y="692696"/>
            <a:ext cx="2915817" cy="2232248"/>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50569 h 1967345"/>
              <a:gd name="connsiteX5" fmla="*/ 62161 w 2684318"/>
              <a:gd name="connsiteY5" fmla="*/ 1746929 h 1967345"/>
              <a:gd name="connsiteX6" fmla="*/ 259834 w 2684318"/>
              <a:gd name="connsiteY6" fmla="*/ 1683242 h 1967345"/>
              <a:gd name="connsiteX7" fmla="*/ 449632 w 2684318"/>
              <a:gd name="connsiteY7" fmla="*/ 1495000 h 1967345"/>
              <a:gd name="connsiteX8" fmla="*/ 517565 w 2684318"/>
              <a:gd name="connsiteY8" fmla="*/ 1230527 h 1967345"/>
              <a:gd name="connsiteX9" fmla="*/ 401405 w 2684318"/>
              <a:gd name="connsiteY9" fmla="*/ 855080 h 1967345"/>
              <a:gd name="connsiteX10" fmla="*/ 89224 w 2684318"/>
              <a:gd name="connsiteY10" fmla="*/ 711954 h 1967345"/>
              <a:gd name="connsiteX11" fmla="*/ 2881 w 2684318"/>
              <a:gd name="connsiteY11" fmla="*/ 719214 h 1967345"/>
              <a:gd name="connsiteX12" fmla="*/ 0 w 2684318"/>
              <a:gd name="connsiteY12" fmla="*/ 720013 h 1967345"/>
              <a:gd name="connsiteX13" fmla="*/ 0 w 2684318"/>
              <a:gd name="connsiteY13" fmla="*/ 534107 h 1967345"/>
              <a:gd name="connsiteX14" fmla="*/ 12961 w 2684318"/>
              <a:gd name="connsiteY14" fmla="*/ 526208 h 1967345"/>
              <a:gd name="connsiteX15" fmla="*/ 267613 w 2684318"/>
              <a:gd name="connsiteY15" fmla="*/ 473411 h 1967345"/>
              <a:gd name="connsiteX16" fmla="*/ 283170 w 2684318"/>
              <a:gd name="connsiteY16" fmla="*/ 473411 h 1967345"/>
              <a:gd name="connsiteX17" fmla="*/ 283170 w 2684318"/>
              <a:gd name="connsiteY17" fmla="*/ 198567 h 1967345"/>
              <a:gd name="connsiteX18" fmla="*/ 230276 w 2684318"/>
              <a:gd name="connsiteY18" fmla="*/ 198567 h 1967345"/>
              <a:gd name="connsiteX19" fmla="*/ 14290 w 2684318"/>
              <a:gd name="connsiteY19" fmla="*/ 225015 h 1967345"/>
              <a:gd name="connsiteX20" fmla="*/ 0 w 2684318"/>
              <a:gd name="connsiteY20" fmla="*/ 229719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4318" h="1967345">
                <a:moveTo>
                  <a:pt x="0" y="0"/>
                </a:moveTo>
                <a:lnTo>
                  <a:pt x="2684318" y="0"/>
                </a:lnTo>
                <a:lnTo>
                  <a:pt x="2684318" y="1967345"/>
                </a:lnTo>
                <a:lnTo>
                  <a:pt x="0" y="1967345"/>
                </a:lnTo>
                <a:lnTo>
                  <a:pt x="0" y="1750569"/>
                </a:lnTo>
                <a:lnTo>
                  <a:pt x="62161" y="1746929"/>
                </a:lnTo>
                <a:cubicBezTo>
                  <a:pt x="133011" y="1738437"/>
                  <a:pt x="198902" y="1717208"/>
                  <a:pt x="259834" y="1683242"/>
                </a:cubicBezTo>
                <a:cubicBezTo>
                  <a:pt x="341077" y="1637953"/>
                  <a:pt x="404343" y="1575206"/>
                  <a:pt x="449632" y="1495000"/>
                </a:cubicBezTo>
                <a:cubicBezTo>
                  <a:pt x="494921" y="1414794"/>
                  <a:pt x="517565" y="1326636"/>
                  <a:pt x="517565" y="1230527"/>
                </a:cubicBezTo>
                <a:cubicBezTo>
                  <a:pt x="517565" y="1075647"/>
                  <a:pt x="478845" y="950498"/>
                  <a:pt x="401405" y="855080"/>
                </a:cubicBezTo>
                <a:cubicBezTo>
                  <a:pt x="323964" y="759663"/>
                  <a:pt x="219904" y="711954"/>
                  <a:pt x="89224" y="711954"/>
                </a:cubicBezTo>
                <a:cubicBezTo>
                  <a:pt x="59147" y="711954"/>
                  <a:pt x="30366" y="714374"/>
                  <a:pt x="2881" y="719214"/>
                </a:cubicBezTo>
                <a:lnTo>
                  <a:pt x="0" y="720013"/>
                </a:lnTo>
                <a:lnTo>
                  <a:pt x="0" y="534107"/>
                </a:lnTo>
                <a:lnTo>
                  <a:pt x="12961" y="526208"/>
                </a:lnTo>
                <a:cubicBezTo>
                  <a:pt x="84719" y="491010"/>
                  <a:pt x="169602" y="473411"/>
                  <a:pt x="267613" y="473411"/>
                </a:cubicBezTo>
                <a:lnTo>
                  <a:pt x="283170" y="473411"/>
                </a:lnTo>
                <a:lnTo>
                  <a:pt x="283170" y="198567"/>
                </a:lnTo>
                <a:lnTo>
                  <a:pt x="230276" y="198567"/>
                </a:lnTo>
                <a:cubicBezTo>
                  <a:pt x="154910" y="198567"/>
                  <a:pt x="82915" y="207383"/>
                  <a:pt x="14290" y="225015"/>
                </a:cubicBezTo>
                <a:lnTo>
                  <a:pt x="0" y="229719"/>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ctr">
              <a:spcAft>
                <a:spcPts val="900"/>
              </a:spcAft>
            </a:pPr>
            <a:r>
              <a:rPr lang="el-GR" sz="2000" b="1" dirty="0" smtClean="0">
                <a:solidFill>
                  <a:schemeClr val="bg1"/>
                </a:solidFill>
              </a:rPr>
              <a:t>Οι ερωτήσεις που δεν τις βίωσε ο αξιολογούμενος τις τελευταίες 30 ημέρες δεν αξιολογούνται. </a:t>
            </a:r>
            <a:endParaRPr lang="en-US" sz="2000" b="1" dirty="0">
              <a:solidFill>
                <a:schemeClr val="accent5">
                  <a:lumMod val="50000"/>
                </a:schemeClr>
              </a:solidFill>
            </a:endParaRPr>
          </a:p>
        </p:txBody>
      </p:sp>
      <p:sp>
        <p:nvSpPr>
          <p:cNvPr id="10" name="Freeform: Shape 37"/>
          <p:cNvSpPr/>
          <p:nvPr/>
        </p:nvSpPr>
        <p:spPr>
          <a:xfrm>
            <a:off x="5868144" y="836712"/>
            <a:ext cx="943627" cy="1932367"/>
          </a:xfrm>
          <a:custGeom>
            <a:avLst/>
            <a:gdLst/>
            <a:ahLst/>
            <a:cxnLst/>
            <a:rect l="l" t="t" r="r" b="b"/>
            <a:pathLst>
              <a:path w="1084855" h="1552608">
                <a:moveTo>
                  <a:pt x="797566" y="0"/>
                </a:moveTo>
                <a:lnTo>
                  <a:pt x="850460" y="0"/>
                </a:lnTo>
                <a:lnTo>
                  <a:pt x="850460" y="274844"/>
                </a:lnTo>
                <a:lnTo>
                  <a:pt x="834903" y="274844"/>
                </a:lnTo>
                <a:cubicBezTo>
                  <a:pt x="704222" y="274844"/>
                  <a:pt x="596878" y="306131"/>
                  <a:pt x="512869" y="368706"/>
                </a:cubicBezTo>
                <a:cubicBezTo>
                  <a:pt x="428860" y="431280"/>
                  <a:pt x="377176" y="518227"/>
                  <a:pt x="357816" y="629548"/>
                </a:cubicBezTo>
                <a:cubicBezTo>
                  <a:pt x="436639" y="552107"/>
                  <a:pt x="536205" y="513387"/>
                  <a:pt x="656514" y="513387"/>
                </a:cubicBezTo>
                <a:cubicBezTo>
                  <a:pt x="787194" y="513387"/>
                  <a:pt x="891254" y="561096"/>
                  <a:pt x="968695" y="656513"/>
                </a:cubicBezTo>
                <a:cubicBezTo>
                  <a:pt x="1046135" y="751931"/>
                  <a:pt x="1084855" y="877080"/>
                  <a:pt x="1084855" y="1031960"/>
                </a:cubicBezTo>
                <a:cubicBezTo>
                  <a:pt x="1084855" y="1128069"/>
                  <a:pt x="1062211" y="1216227"/>
                  <a:pt x="1016922" y="1296433"/>
                </a:cubicBezTo>
                <a:cubicBezTo>
                  <a:pt x="971633" y="1376639"/>
                  <a:pt x="908367" y="1439386"/>
                  <a:pt x="827124" y="1484675"/>
                </a:cubicBezTo>
                <a:cubicBezTo>
                  <a:pt x="745881" y="1529963"/>
                  <a:pt x="655822" y="1552608"/>
                  <a:pt x="556948" y="1552608"/>
                </a:cubicBezTo>
                <a:cubicBezTo>
                  <a:pt x="449776" y="1552608"/>
                  <a:pt x="354013" y="1528235"/>
                  <a:pt x="269658" y="1479489"/>
                </a:cubicBezTo>
                <a:cubicBezTo>
                  <a:pt x="185304" y="1430743"/>
                  <a:pt x="119618" y="1361081"/>
                  <a:pt x="72601" y="1270504"/>
                </a:cubicBezTo>
                <a:cubicBezTo>
                  <a:pt x="25583" y="1179926"/>
                  <a:pt x="1383" y="1075520"/>
                  <a:pt x="0" y="957286"/>
                </a:cubicBezTo>
                <a:lnTo>
                  <a:pt x="0" y="817271"/>
                </a:lnTo>
                <a:cubicBezTo>
                  <a:pt x="0" y="661699"/>
                  <a:pt x="33362" y="521857"/>
                  <a:pt x="100085" y="397746"/>
                </a:cubicBezTo>
                <a:cubicBezTo>
                  <a:pt x="166808" y="273634"/>
                  <a:pt x="262053" y="176315"/>
                  <a:pt x="385819" y="105789"/>
                </a:cubicBezTo>
                <a:cubicBezTo>
                  <a:pt x="509585" y="35263"/>
                  <a:pt x="646834" y="0"/>
                  <a:pt x="797566" y="0"/>
                </a:cubicBezTo>
                <a:close/>
                <a:moveTo>
                  <a:pt x="535168" y="783045"/>
                </a:moveTo>
                <a:cubicBezTo>
                  <a:pt x="488842" y="783045"/>
                  <a:pt x="450122" y="793719"/>
                  <a:pt x="419007" y="815067"/>
                </a:cubicBezTo>
                <a:cubicBezTo>
                  <a:pt x="387893" y="836415"/>
                  <a:pt x="364730" y="862581"/>
                  <a:pt x="349519" y="893566"/>
                </a:cubicBezTo>
                <a:lnTo>
                  <a:pt x="349519" y="997880"/>
                </a:lnTo>
                <a:cubicBezTo>
                  <a:pt x="349519" y="1187927"/>
                  <a:pt x="415550" y="1282950"/>
                  <a:pt x="547613" y="1282950"/>
                </a:cubicBezTo>
                <a:cubicBezTo>
                  <a:pt x="600854" y="1282950"/>
                  <a:pt x="645278" y="1259193"/>
                  <a:pt x="680887" y="1211678"/>
                </a:cubicBezTo>
                <a:cubicBezTo>
                  <a:pt x="716495" y="1164164"/>
                  <a:pt x="734300" y="1104604"/>
                  <a:pt x="734300" y="1032997"/>
                </a:cubicBezTo>
                <a:cubicBezTo>
                  <a:pt x="734300" y="959317"/>
                  <a:pt x="716150" y="899238"/>
                  <a:pt x="679850" y="852761"/>
                </a:cubicBezTo>
                <a:cubicBezTo>
                  <a:pt x="643549" y="806284"/>
                  <a:pt x="595322" y="783045"/>
                  <a:pt x="535168" y="783045"/>
                </a:cubicBezTo>
                <a:close/>
              </a:path>
            </a:pathLst>
          </a:custGeom>
          <a:solidFill>
            <a:schemeClr val="accent5">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2 - TextBox"/>
          <p:cNvSpPr txBox="1"/>
          <p:nvPr/>
        </p:nvSpPr>
        <p:spPr>
          <a:xfrm>
            <a:off x="971600" y="0"/>
            <a:ext cx="6680961" cy="1231106"/>
          </a:xfrm>
          <a:prstGeom prst="rect">
            <a:avLst/>
          </a:prstGeom>
          <a:noFill/>
        </p:spPr>
        <p:txBody>
          <a:bodyPr wrap="square" rtlCol="0">
            <a:spAutoFit/>
          </a:bodyPr>
          <a:lstStyle/>
          <a:p>
            <a:r>
              <a:rPr lang="el-GR" sz="4400" dirty="0" smtClean="0">
                <a:latin typeface="Times New Roman" pitchFamily="18" charset="0"/>
                <a:cs typeface="Times New Roman" pitchFamily="18" charset="0"/>
              </a:rPr>
              <a:t>Στοιχεία του </a:t>
            </a:r>
            <a:r>
              <a:rPr lang="en-US" sz="4400" dirty="0" smtClean="0">
                <a:latin typeface="Times New Roman" pitchFamily="18" charset="0"/>
                <a:cs typeface="Times New Roman" pitchFamily="18" charset="0"/>
              </a:rPr>
              <a:t>WHODAS 2.0</a:t>
            </a:r>
          </a:p>
          <a:p>
            <a:pPr algn="ctr"/>
            <a:r>
              <a:rPr lang="el-GR" sz="3000" dirty="0" smtClean="0">
                <a:latin typeface="Times New Roman" pitchFamily="18" charset="0"/>
                <a:cs typeface="Times New Roman" pitchFamily="18" charset="0"/>
              </a:rPr>
              <a:t>Πλαίσια αναφοράς</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70716" y="1208134"/>
            <a:ext cx="7802569" cy="2961845"/>
          </a:xfrm>
          <a:prstGeom prst="rect">
            <a:avLst/>
          </a:prstGeom>
          <a:noFill/>
          <a:ln w="9525">
            <a:noFill/>
            <a:miter lim="800000"/>
            <a:headEnd/>
            <a:tailEnd/>
          </a:ln>
        </p:spPr>
      </p:pic>
      <p:sp>
        <p:nvSpPr>
          <p:cNvPr id="4" name="3 - TextBox"/>
          <p:cNvSpPr txBox="1"/>
          <p:nvPr/>
        </p:nvSpPr>
        <p:spPr>
          <a:xfrm>
            <a:off x="1259632" y="0"/>
            <a:ext cx="6840760" cy="1231106"/>
          </a:xfrm>
          <a:prstGeom prst="rect">
            <a:avLst/>
          </a:prstGeom>
          <a:noFill/>
        </p:spPr>
        <p:txBody>
          <a:bodyPr wrap="square" rtlCol="0">
            <a:spAutoFit/>
          </a:bodyPr>
          <a:lstStyle/>
          <a:p>
            <a:r>
              <a:rPr lang="el-GR" sz="4400" dirty="0" smtClean="0">
                <a:latin typeface="Times New Roman" pitchFamily="18" charset="0"/>
                <a:cs typeface="Times New Roman" pitchFamily="18" charset="0"/>
              </a:rPr>
              <a:t>Στοιχεία του </a:t>
            </a:r>
            <a:r>
              <a:rPr lang="en-US" sz="4400" dirty="0" smtClean="0">
                <a:latin typeface="Times New Roman" pitchFamily="18" charset="0"/>
                <a:cs typeface="Times New Roman" pitchFamily="18" charset="0"/>
              </a:rPr>
              <a:t>WHODAS 2.0</a:t>
            </a:r>
          </a:p>
          <a:p>
            <a:pPr algn="ctr"/>
            <a:r>
              <a:rPr lang="el-GR" sz="3000" dirty="0" smtClean="0">
                <a:latin typeface="Times New Roman" pitchFamily="18" charset="0"/>
                <a:cs typeface="Times New Roman" pitchFamily="18" charset="0"/>
              </a:rPr>
              <a:t>Επιλογές απάντησης</a:t>
            </a:r>
          </a:p>
        </p:txBody>
      </p:sp>
      <p:pic>
        <p:nvPicPr>
          <p:cNvPr id="2" name="Picture 2"/>
          <p:cNvPicPr>
            <a:picLocks noChangeAspect="1" noChangeArrowheads="1"/>
          </p:cNvPicPr>
          <p:nvPr/>
        </p:nvPicPr>
        <p:blipFill>
          <a:blip r:embed="rId3" cstate="print"/>
          <a:srcRect/>
          <a:stretch>
            <a:fillRect/>
          </a:stretch>
        </p:blipFill>
        <p:spPr bwMode="auto">
          <a:xfrm>
            <a:off x="0" y="4365104"/>
            <a:ext cx="9144000"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182231"/>
            <a:ext cx="914400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sz="2600" dirty="0" smtClean="0">
                <a:latin typeface="Times New Roman" pitchFamily="18" charset="0"/>
                <a:cs typeface="Times New Roman" pitchFamily="18" charset="0"/>
              </a:rPr>
              <a:t>Οι παρακάτω οδηγίες αφορούν όσους θα εφαρμόσουν το ερωτηματολόγιο. </a:t>
            </a:r>
          </a:p>
          <a:p>
            <a:pPr marL="0" marR="0" lvl="0" indent="0" algn="just" defTabSz="914400" rtl="0" eaLnBrk="0" fontAlgn="base" latinLnBrk="0" hangingPunct="0">
              <a:lnSpc>
                <a:spcPct val="100000"/>
              </a:lnSpc>
              <a:spcBef>
                <a:spcPct val="0"/>
              </a:spcBef>
              <a:spcAft>
                <a:spcPct val="0"/>
              </a:spcAft>
              <a:buClrTx/>
              <a:buSzTx/>
              <a:buFontTx/>
              <a:buNone/>
              <a:tabLst/>
            </a:pPr>
            <a:r>
              <a:rPr lang="el-GR" sz="2600" dirty="0" smtClean="0">
                <a:latin typeface="Times New Roman" pitchFamily="18" charset="0"/>
                <a:cs typeface="Times New Roman" pitchFamily="18" charset="0"/>
              </a:rPr>
              <a:t>Οι συνεντευκτές πρέπει να έχουν στο μυαλό τους τα παρακάτω στοιχεία:</a:t>
            </a:r>
          </a:p>
          <a:p>
            <a:pPr marL="0" marR="0" lvl="0" indent="0" algn="just" defTabSz="914400" rtl="0" eaLnBrk="0" fontAlgn="base" latinLnBrk="0" hangingPunct="0">
              <a:lnSpc>
                <a:spcPct val="100000"/>
              </a:lnSpc>
              <a:spcBef>
                <a:spcPct val="0"/>
              </a:spcBef>
              <a:spcAft>
                <a:spcPct val="0"/>
              </a:spcAft>
              <a:buClrTx/>
              <a:buSzTx/>
              <a:buFontTx/>
              <a:buChar char="•"/>
              <a:tabLst/>
            </a:pPr>
            <a:r>
              <a:rPr lang="el-GR" sz="2600" dirty="0" smtClean="0">
                <a:latin typeface="Times New Roman" pitchFamily="18" charset="0"/>
                <a:cs typeface="Times New Roman" pitchFamily="18" charset="0"/>
              </a:rPr>
              <a:t>Να είστε ευχάριστοι και με αυτό-πεποίθηση. Η νευρικότητα μπορεί να κάνει τους ερωτηθέντες να νιώσουν άβολα.</a:t>
            </a:r>
          </a:p>
          <a:p>
            <a:pPr marL="0" marR="0" lvl="0" indent="0" algn="just" defTabSz="914400" rtl="0" eaLnBrk="0" fontAlgn="base" latinLnBrk="0" hangingPunct="0">
              <a:lnSpc>
                <a:spcPct val="100000"/>
              </a:lnSpc>
              <a:spcBef>
                <a:spcPct val="0"/>
              </a:spcBef>
              <a:spcAft>
                <a:spcPct val="0"/>
              </a:spcAft>
              <a:buClrTx/>
              <a:buSzTx/>
              <a:buFontTx/>
              <a:buChar char="•"/>
              <a:tabLst/>
            </a:pPr>
            <a:r>
              <a:rPr lang="el-GR" sz="2600" dirty="0" smtClean="0">
                <a:latin typeface="Times New Roman" pitchFamily="18" charset="0"/>
                <a:cs typeface="Times New Roman" pitchFamily="18" charset="0"/>
              </a:rPr>
              <a:t>Να ομιλείτε αργά και καθαρά.</a:t>
            </a:r>
          </a:p>
          <a:p>
            <a:pPr marL="0" marR="0" lvl="0" indent="0" algn="just" defTabSz="914400" rtl="0" eaLnBrk="0" fontAlgn="base" latinLnBrk="0" hangingPunct="0">
              <a:lnSpc>
                <a:spcPct val="100000"/>
              </a:lnSpc>
              <a:spcBef>
                <a:spcPct val="0"/>
              </a:spcBef>
              <a:spcAft>
                <a:spcPct val="0"/>
              </a:spcAft>
              <a:buClrTx/>
              <a:buSzTx/>
              <a:buFontTx/>
              <a:buChar char="•"/>
              <a:tabLst/>
            </a:pPr>
            <a:r>
              <a:rPr lang="el-GR" sz="2600" dirty="0" smtClean="0">
                <a:latin typeface="Times New Roman" pitchFamily="18" charset="0"/>
                <a:cs typeface="Times New Roman" pitchFamily="18" charset="0"/>
              </a:rPr>
              <a:t>Να φαίνεται πως ενδιαφέρεστε πραγματικά για τη διαδικασία. </a:t>
            </a:r>
          </a:p>
          <a:p>
            <a:pPr marL="0" marR="0" lvl="0" indent="0" algn="just" defTabSz="914400" rtl="0" eaLnBrk="0" fontAlgn="base" latinLnBrk="0" hangingPunct="0">
              <a:lnSpc>
                <a:spcPct val="100000"/>
              </a:lnSpc>
              <a:spcBef>
                <a:spcPct val="0"/>
              </a:spcBef>
              <a:spcAft>
                <a:spcPct val="0"/>
              </a:spcAft>
              <a:buClrTx/>
              <a:buSzTx/>
              <a:buFontTx/>
              <a:buChar char="•"/>
              <a:tabLst/>
            </a:pPr>
            <a:r>
              <a:rPr lang="el-GR" sz="2600" dirty="0" smtClean="0">
                <a:latin typeface="Times New Roman" pitchFamily="18" charset="0"/>
                <a:cs typeface="Times New Roman" pitchFamily="18" charset="0"/>
              </a:rPr>
              <a:t>Να έχετε υπόψη πως διαφορετικοί ερωτηθέντες, χρειάζονται διαφορετικές πληροφορίες. Προσαρμόστε λοιπόν τις εισαγωγές σας ανάλογα.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164134"/>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l-GR" sz="2800" b="1" dirty="0" smtClean="0">
                <a:latin typeface="Times New Roman" pitchFamily="18" charset="0"/>
                <a:cs typeface="Times New Roman" pitchFamily="18" charset="0"/>
              </a:rPr>
              <a:t> </a:t>
            </a:r>
            <a:endParaRPr lang="el-GR" sz="2800" dirty="0" smtClean="0">
              <a:latin typeface="Times New Roman" pitchFamily="18" charset="0"/>
              <a:cs typeface="Times New Roman" pitchFamily="18" charset="0"/>
            </a:endParaRPr>
          </a:p>
          <a:p>
            <a:pPr algn="just"/>
            <a:r>
              <a:rPr lang="el-GR" sz="2800" dirty="0" smtClean="0">
                <a:latin typeface="Times New Roman" pitchFamily="18" charset="0"/>
                <a:cs typeface="Times New Roman" pitchFamily="18" charset="0"/>
              </a:rPr>
              <a:t>Μια καλή εισαγωγή στην συνέντευξη είναι απαραίτητη. Παρουσιάζονται οι στόχοι της συνέντευξης και μπαίνει το πλαίσιο της αλληλεπίδρασης. Βεβαιωθείτε πως στην εισαγωγή σας ξεκαθαρίζετε:</a:t>
            </a:r>
          </a:p>
          <a:p>
            <a:pPr lvl="0" algn="just">
              <a:buFont typeface="Arial" pitchFamily="34" charset="0"/>
              <a:buChar char="•"/>
            </a:pPr>
            <a:r>
              <a:rPr lang="el-GR" sz="2800" dirty="0" smtClean="0">
                <a:latin typeface="Times New Roman" pitchFamily="18" charset="0"/>
                <a:cs typeface="Times New Roman" pitchFamily="18" charset="0"/>
              </a:rPr>
              <a:t>Την επαγγελματική σας ιδιότητα·</a:t>
            </a:r>
          </a:p>
          <a:p>
            <a:pPr lvl="0" algn="just">
              <a:buFont typeface="Arial" pitchFamily="34" charset="0"/>
              <a:buChar char="•"/>
            </a:pPr>
            <a:r>
              <a:rPr lang="el-GR" sz="2800" dirty="0" smtClean="0">
                <a:latin typeface="Times New Roman" pitchFamily="18" charset="0"/>
                <a:cs typeface="Times New Roman" pitchFamily="18" charset="0"/>
              </a:rPr>
              <a:t>Πως αντιπροσωπεύετε έναν επίσημο φορέα/οργανισμό·</a:t>
            </a:r>
          </a:p>
          <a:p>
            <a:pPr lvl="0" algn="just">
              <a:buFont typeface="Arial" pitchFamily="34" charset="0"/>
              <a:buChar char="•"/>
            </a:pPr>
            <a:r>
              <a:rPr lang="el-GR" sz="2800" dirty="0" smtClean="0">
                <a:latin typeface="Times New Roman" pitchFamily="18" charset="0"/>
                <a:cs typeface="Times New Roman" pitchFamily="18" charset="0"/>
              </a:rPr>
              <a:t>Πως το ερωτηματολόγιο δημιουργήθηκε για τη συλλογή σημαντικών πληροφοριών, για επιστημονικούς σκοπούς·</a:t>
            </a:r>
          </a:p>
          <a:p>
            <a:pPr lvl="0" algn="just">
              <a:buFont typeface="Arial" pitchFamily="34" charset="0"/>
              <a:buChar char="•"/>
            </a:pPr>
            <a:r>
              <a:rPr lang="el-GR" sz="2800" dirty="0" smtClean="0">
                <a:latin typeface="Times New Roman" pitchFamily="18" charset="0"/>
                <a:cs typeface="Times New Roman" pitchFamily="18" charset="0"/>
              </a:rPr>
              <a:t>Πως η συμμετοχή τους είναι ζωτικής σημασίας για την επιτυχία της διαδικασίας·</a:t>
            </a:r>
          </a:p>
          <a:p>
            <a:pPr lvl="0" algn="just">
              <a:buFont typeface="Arial" pitchFamily="34" charset="0"/>
              <a:buChar char="•"/>
            </a:pPr>
            <a:r>
              <a:rPr lang="el-GR" sz="2800" dirty="0" smtClean="0">
                <a:latin typeface="Times New Roman" pitchFamily="18" charset="0"/>
                <a:cs typeface="Times New Roman" pitchFamily="18" charset="0"/>
              </a:rPr>
              <a:t>Πως οι απαντήσεις παραμένουν εμπιστευτικές και προστατεύονται έτσι όπως προβλέπεται από το νόμο. </a:t>
            </a:r>
            <a:endParaRPr lang="el-GR" sz="2800" dirty="0">
              <a:latin typeface="Times New Roman" pitchFamily="18" charset="0"/>
              <a:cs typeface="Times New Roman" pitchFamily="18" charset="0"/>
            </a:endParaRPr>
          </a:p>
        </p:txBody>
      </p:sp>
      <p:sp>
        <p:nvSpPr>
          <p:cNvPr id="3" name="2 - TextBox"/>
          <p:cNvSpPr txBox="1"/>
          <p:nvPr/>
        </p:nvSpPr>
        <p:spPr>
          <a:xfrm>
            <a:off x="1565666" y="0"/>
            <a:ext cx="6012668" cy="1446550"/>
          </a:xfrm>
          <a:prstGeom prst="rect">
            <a:avLst/>
          </a:prstGeom>
          <a:noFill/>
        </p:spPr>
        <p:txBody>
          <a:bodyPr wrap="square" rtlCol="0">
            <a:spAutoFit/>
          </a:bodyPr>
          <a:lstStyle/>
          <a:p>
            <a:r>
              <a:rPr lang="el-GR" sz="4400" dirty="0" smtClean="0">
                <a:latin typeface="Times New Roman" pitchFamily="18" charset="0"/>
                <a:cs typeface="Times New Roman" pitchFamily="18" charset="0"/>
              </a:rPr>
              <a:t>Κάντε μια καλή εισαγωγή</a:t>
            </a:r>
          </a:p>
          <a:p>
            <a:endParaRPr lang="el-GR" sz="4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2025909"/>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l-GR" sz="2800" b="1" dirty="0" smtClean="0">
                <a:latin typeface="Times New Roman" pitchFamily="18" charset="0"/>
                <a:cs typeface="Times New Roman" pitchFamily="18" charset="0"/>
              </a:rPr>
              <a:t> </a:t>
            </a:r>
            <a:endParaRPr lang="el-GR" sz="2800" dirty="0" smtClean="0">
              <a:latin typeface="Times New Roman" pitchFamily="18" charset="0"/>
              <a:cs typeface="Times New Roman" pitchFamily="18" charset="0"/>
            </a:endParaRPr>
          </a:p>
          <a:p>
            <a:r>
              <a:rPr lang="el-GR" sz="2800" dirty="0" smtClean="0">
                <a:latin typeface="Times New Roman" pitchFamily="18" charset="0"/>
                <a:cs typeface="Times New Roman" pitchFamily="18" charset="0"/>
              </a:rPr>
              <a:t>Όταν οι ερωτηθέντες κάνουν ανάρμοστες ερωτήσεις (π.χ. ζητάνε συμβουλές, πληροφορίες σχετικά με προσωπικές εμπειρίες του συνεντευκτή), χρησιμοποιήστε μια από τις παρακάτω φράσεις:</a:t>
            </a:r>
          </a:p>
          <a:p>
            <a:pPr lvl="0">
              <a:buFont typeface="Arial" pitchFamily="34" charset="0"/>
              <a:buChar char="•"/>
            </a:pPr>
            <a:r>
              <a:rPr lang="el-GR" sz="2800" dirty="0" smtClean="0">
                <a:latin typeface="Times New Roman" pitchFamily="18" charset="0"/>
                <a:cs typeface="Times New Roman" pitchFamily="18" charset="0"/>
              </a:rPr>
              <a:t>«Σε αυτή την συνέντευξη, μας ενδιαφέρει να μάθουμε για τις δικές σας εμπειρίες»</a:t>
            </a:r>
          </a:p>
          <a:p>
            <a:pPr lvl="0">
              <a:buFont typeface="Arial" pitchFamily="34" charset="0"/>
              <a:buChar char="•"/>
            </a:pPr>
            <a:r>
              <a:rPr lang="el-GR" sz="2800" dirty="0" smtClean="0">
                <a:latin typeface="Times New Roman" pitchFamily="18" charset="0"/>
                <a:cs typeface="Times New Roman" pitchFamily="18" charset="0"/>
              </a:rPr>
              <a:t>«Όταν τελειώσουμε, μπορούμε να μιλήσουμε γι’ αυτό»</a:t>
            </a:r>
          </a:p>
          <a:p>
            <a:pPr lvl="0">
              <a:buFont typeface="Arial" pitchFamily="34" charset="0"/>
              <a:buChar char="•"/>
            </a:pPr>
            <a:r>
              <a:rPr lang="el-GR" sz="2800" dirty="0" smtClean="0">
                <a:latin typeface="Times New Roman" pitchFamily="18" charset="0"/>
                <a:cs typeface="Times New Roman" pitchFamily="18" charset="0"/>
              </a:rPr>
              <a:t>«Θα επανέλθουμε σε αυτό αργότερα»</a:t>
            </a:r>
            <a:endParaRPr lang="el-GR" sz="2800" dirty="0">
              <a:latin typeface="Times New Roman" pitchFamily="18" charset="0"/>
              <a:cs typeface="Times New Roman" pitchFamily="18" charset="0"/>
            </a:endParaRPr>
          </a:p>
        </p:txBody>
      </p:sp>
      <p:sp>
        <p:nvSpPr>
          <p:cNvPr id="3" name="2 - TextBox"/>
          <p:cNvSpPr txBox="1"/>
          <p:nvPr/>
        </p:nvSpPr>
        <p:spPr>
          <a:xfrm>
            <a:off x="539552" y="0"/>
            <a:ext cx="8280920" cy="2123658"/>
          </a:xfrm>
          <a:prstGeom prst="rect">
            <a:avLst/>
          </a:prstGeom>
          <a:noFill/>
        </p:spPr>
        <p:txBody>
          <a:bodyPr wrap="square" rtlCol="0">
            <a:spAutoFit/>
          </a:bodyPr>
          <a:lstStyle/>
          <a:p>
            <a:pPr algn="ctr"/>
            <a:r>
              <a:rPr lang="el-GR" sz="4400" dirty="0" smtClean="0">
                <a:latin typeface="Times New Roman" pitchFamily="18" charset="0"/>
                <a:cs typeface="Times New Roman" pitchFamily="18" charset="0"/>
              </a:rPr>
              <a:t>Παρέχετε ανατροφοδότηση όπου είναι απαραίτητο </a:t>
            </a:r>
          </a:p>
          <a:p>
            <a:pPr algn="ctr"/>
            <a:endParaRPr lang="el-GR" sz="4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1591627"/>
            <a:ext cx="91440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l-GR" sz="2600" dirty="0" smtClean="0">
                <a:latin typeface="Times New Roman" pitchFamily="18" charset="0"/>
                <a:cs typeface="Times New Roman" pitchFamily="18" charset="0"/>
              </a:rPr>
              <a:t>Όταν οι ερωτηθέντες εκτρέπονται από τις ερωτήσεις, δίνοντας μακροσκελείς απαντήσεις ή παρέχοντας περισσότερες πληροφορίες απ’ όσες χρειάζεται, χρησιμοποιήστε μία από τις παρακάτω φράσεις:</a:t>
            </a:r>
          </a:p>
          <a:p>
            <a:pPr lvl="0" algn="just">
              <a:buFont typeface="Arial" pitchFamily="34" charset="0"/>
              <a:buChar char="•"/>
            </a:pPr>
            <a:r>
              <a:rPr lang="el-GR" sz="2600" dirty="0" smtClean="0">
                <a:latin typeface="Times New Roman" pitchFamily="18" charset="0"/>
                <a:cs typeface="Times New Roman" pitchFamily="18" charset="0"/>
              </a:rPr>
              <a:t>«Έχω πολλές ακόμα ερωτήσεις να σας απευθύνω, οπότε προχωράμε παρακάτω»</a:t>
            </a:r>
          </a:p>
          <a:p>
            <a:pPr lvl="0" algn="just">
              <a:buFont typeface="Arial" pitchFamily="34" charset="0"/>
              <a:buChar char="•"/>
            </a:pPr>
            <a:r>
              <a:rPr lang="el-GR" sz="2600" dirty="0" smtClean="0">
                <a:latin typeface="Times New Roman" pitchFamily="18" charset="0"/>
                <a:cs typeface="Times New Roman" pitchFamily="18" charset="0"/>
              </a:rPr>
              <a:t>«Εάν θα θέλατε να μιλήσετε περισσότερο γι’ αυτό, μπορούμε να το κάνουμε στο τέλος της συνέντευξης»</a:t>
            </a:r>
          </a:p>
          <a:p>
            <a:pPr algn="just"/>
            <a:r>
              <a:rPr lang="el-GR" sz="2600" dirty="0" smtClean="0">
                <a:latin typeface="Times New Roman" pitchFamily="18" charset="0"/>
                <a:cs typeface="Times New Roman" pitchFamily="18" charset="0"/>
              </a:rPr>
              <a:t> </a:t>
            </a:r>
          </a:p>
          <a:p>
            <a:pPr algn="just"/>
            <a:r>
              <a:rPr lang="el-GR" sz="2600" dirty="0" smtClean="0">
                <a:latin typeface="Times New Roman" pitchFamily="18" charset="0"/>
                <a:cs typeface="Times New Roman" pitchFamily="18" charset="0"/>
              </a:rPr>
              <a:t>Οι δύο παραπάνω φράσεις είναι πολύ αποτελεσματικές όταν χρησιμοποιούνται μαζί. Επίσης, σιωπώντας μπορεί να είναι ένας ακόμα τρόπος να αποτρέψετε ανάρμοστες ή ακατάλληλες ερωτήσεις ή συζήτηση. </a:t>
            </a:r>
            <a:endParaRPr lang="el-GR" sz="2600" dirty="0">
              <a:latin typeface="Times New Roman" pitchFamily="18" charset="0"/>
              <a:cs typeface="Times New Roman" pitchFamily="18" charset="0"/>
            </a:endParaRPr>
          </a:p>
        </p:txBody>
      </p:sp>
      <p:sp>
        <p:nvSpPr>
          <p:cNvPr id="3" name="2 - TextBox"/>
          <p:cNvSpPr txBox="1"/>
          <p:nvPr/>
        </p:nvSpPr>
        <p:spPr>
          <a:xfrm>
            <a:off x="539552" y="0"/>
            <a:ext cx="8280920" cy="2123658"/>
          </a:xfrm>
          <a:prstGeom prst="rect">
            <a:avLst/>
          </a:prstGeom>
          <a:noFill/>
        </p:spPr>
        <p:txBody>
          <a:bodyPr wrap="square" rtlCol="0">
            <a:spAutoFit/>
          </a:bodyPr>
          <a:lstStyle/>
          <a:p>
            <a:pPr algn="ctr"/>
            <a:r>
              <a:rPr lang="el-GR" sz="4400" dirty="0" smtClean="0">
                <a:latin typeface="Times New Roman" pitchFamily="18" charset="0"/>
                <a:cs typeface="Times New Roman" pitchFamily="18" charset="0"/>
              </a:rPr>
              <a:t>Παρέχετε ανατροφοδότηση όπου είναι απαραίτητο </a:t>
            </a:r>
          </a:p>
          <a:p>
            <a:pPr algn="ctr"/>
            <a:endParaRPr lang="el-GR" sz="4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735576" y="3044280"/>
            <a:ext cx="5672848" cy="769441"/>
          </a:xfrm>
          <a:prstGeom prst="rect">
            <a:avLst/>
          </a:prstGeom>
          <a:noFill/>
        </p:spPr>
        <p:txBody>
          <a:bodyPr wrap="square" rtlCol="0">
            <a:spAutoFit/>
          </a:bodyPr>
          <a:lstStyle/>
          <a:p>
            <a:r>
              <a:rPr lang="el-GR" sz="4400" dirty="0" smtClean="0"/>
              <a:t>Ερώτηση προς ερώτηση</a:t>
            </a:r>
            <a:endParaRPr lang="el-GR" sz="3000" dirty="0" smtClean="0"/>
          </a:p>
        </p:txBody>
      </p:sp>
    </p:spTree>
    <p:extLst>
      <p:ext uri="{BB962C8B-B14F-4D97-AF65-F5344CB8AC3E}">
        <p14:creationId xmlns:p14="http://schemas.microsoft.com/office/powerpoint/2010/main" val="997014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77" y="1093431"/>
            <a:ext cx="8856846" cy="467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098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47750"/>
            <a:ext cx="80772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581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147763"/>
            <a:ext cx="81724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56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 TextBox"/>
          <p:cNvSpPr txBox="1"/>
          <p:nvPr/>
        </p:nvSpPr>
        <p:spPr>
          <a:xfrm>
            <a:off x="1223628" y="0"/>
            <a:ext cx="6696744"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Ανασκόπηση Βιβλιογραφίας</a:t>
            </a:r>
            <a:endParaRPr lang="el-GR" sz="4400" dirty="0">
              <a:latin typeface="Times New Roman" pitchFamily="18" charset="0"/>
              <a:cs typeface="Times New Roman" pitchFamily="18" charset="0"/>
            </a:endParaRPr>
          </a:p>
        </p:txBody>
      </p:sp>
      <p:sp>
        <p:nvSpPr>
          <p:cNvPr id="2" name="Ορθογώνιο 1"/>
          <p:cNvSpPr/>
          <p:nvPr/>
        </p:nvSpPr>
        <p:spPr>
          <a:xfrm>
            <a:off x="323528" y="1196752"/>
            <a:ext cx="8496944" cy="1754326"/>
          </a:xfrm>
          <a:prstGeom prst="rect">
            <a:avLst/>
          </a:prstGeom>
        </p:spPr>
        <p:txBody>
          <a:bodyPr wrap="square">
            <a:spAutoFit/>
          </a:bodyPr>
          <a:lstStyle/>
          <a:p>
            <a:pPr algn="just"/>
            <a:r>
              <a:rPr lang="el-GR" dirty="0">
                <a:latin typeface="Times New Roman" pitchFamily="18" charset="0"/>
                <a:cs typeface="Times New Roman" pitchFamily="18" charset="0"/>
              </a:rPr>
              <a:t>Ως ένα γενικό εργαλείο αξιολόγησης λειτουργικότητας και αναπηρίας, βασισμένο στο εννοιολογικό πλαίσιο του ICF, o ΠΟΥ ανέπτυξε το </a:t>
            </a:r>
            <a:r>
              <a:rPr lang="el-GR" b="1" dirty="0">
                <a:latin typeface="Times New Roman" pitchFamily="18" charset="0"/>
                <a:cs typeface="Times New Roman" pitchFamily="18" charset="0"/>
              </a:rPr>
              <a:t>WHODAS 2.0 </a:t>
            </a:r>
            <a:r>
              <a:rPr lang="el-GR" dirty="0">
                <a:latin typeface="Times New Roman" pitchFamily="18" charset="0"/>
                <a:cs typeface="Times New Roman" pitchFamily="18" charset="0"/>
              </a:rPr>
              <a:t>(</a:t>
            </a:r>
            <a:r>
              <a:rPr lang="el-GR" dirty="0" err="1">
                <a:latin typeface="Times New Roman" pitchFamily="18" charset="0"/>
                <a:cs typeface="Times New Roman" pitchFamily="18" charset="0"/>
              </a:rPr>
              <a:t>World</a:t>
            </a:r>
            <a:r>
              <a:rPr lang="el-GR" dirty="0">
                <a:latin typeface="Times New Roman" pitchFamily="18" charset="0"/>
                <a:cs typeface="Times New Roman" pitchFamily="18" charset="0"/>
              </a:rPr>
              <a:t> Health </a:t>
            </a:r>
            <a:r>
              <a:rPr lang="el-GR" dirty="0" err="1">
                <a:latin typeface="Times New Roman" pitchFamily="18" charset="0"/>
                <a:cs typeface="Times New Roman" pitchFamily="18" charset="0"/>
              </a:rPr>
              <a:t>Organization</a:t>
            </a:r>
            <a:r>
              <a:rPr lang="el-GR" dirty="0">
                <a:latin typeface="Times New Roman" pitchFamily="18" charset="0"/>
                <a:cs typeface="Times New Roman" pitchFamily="18" charset="0"/>
              </a:rPr>
              <a:t> Disability Schedule 2.0</a:t>
            </a:r>
            <a:r>
              <a:rPr lang="el-G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l-GR" dirty="0">
                <a:latin typeface="Times New Roman" pitchFamily="18" charset="0"/>
                <a:cs typeface="Times New Roman" pitchFamily="18" charset="0"/>
              </a:rPr>
              <a:t>Οι τομείς της καθημερινότητας που εξετάζονται από το </a:t>
            </a:r>
            <a:r>
              <a:rPr lang="en-US" dirty="0">
                <a:latin typeface="Times New Roman" pitchFamily="18" charset="0"/>
                <a:cs typeface="Times New Roman" pitchFamily="18" charset="0"/>
              </a:rPr>
              <a:t>WHODAS 2.0, </a:t>
            </a:r>
            <a:r>
              <a:rPr lang="el-GR" b="1" dirty="0">
                <a:latin typeface="Times New Roman" pitchFamily="18" charset="0"/>
                <a:cs typeface="Times New Roman" pitchFamily="18" charset="0"/>
              </a:rPr>
              <a:t>συνδέονται όλοι  με το εννοιολογικό μοντέλο του </a:t>
            </a:r>
            <a:r>
              <a:rPr lang="en-US" b="1" dirty="0" smtClean="0">
                <a:latin typeface="Times New Roman" pitchFamily="18" charset="0"/>
                <a:cs typeface="Times New Roman" pitchFamily="18" charset="0"/>
              </a:rPr>
              <a:t>ICF</a:t>
            </a:r>
            <a:r>
              <a:rPr lang="el-GR" b="1" dirty="0" smtClean="0">
                <a:latin typeface="Times New Roman" pitchFamily="18" charset="0"/>
                <a:cs typeface="Times New Roman" pitchFamily="18" charset="0"/>
              </a:rPr>
              <a:t>.</a:t>
            </a:r>
            <a:r>
              <a:rPr lang="el-GR" dirty="0">
                <a:latin typeface="Times New Roman" pitchFamily="18" charset="0"/>
                <a:cs typeface="Times New Roman" pitchFamily="18" charset="0"/>
              </a:rPr>
              <a:t>		</a:t>
            </a:r>
            <a:r>
              <a:rPr lang="el-GR" dirty="0" smtClean="0">
                <a:latin typeface="Times New Roman" pitchFamily="18" charset="0"/>
                <a:cs typeface="Times New Roman" pitchFamily="18" charset="0"/>
              </a:rPr>
              <a:t>						</a:t>
            </a:r>
          </a:p>
          <a:p>
            <a:pPr algn="just"/>
            <a:r>
              <a:rPr lang="el-GR" dirty="0">
                <a:latin typeface="Times New Roman" pitchFamily="18" charset="0"/>
                <a:cs typeface="Times New Roman" pitchFamily="18" charset="0"/>
              </a:rPr>
              <a:t>	</a:t>
            </a:r>
            <a:r>
              <a:rPr lang="el-GR" dirty="0" smtClean="0">
                <a:latin typeface="Times New Roman" pitchFamily="18" charset="0"/>
                <a:cs typeface="Times New Roman" pitchFamily="18" charset="0"/>
              </a:rPr>
              <a:t>						</a:t>
            </a:r>
            <a:r>
              <a:rPr lang="el-GR" sz="1600" i="1" dirty="0" smtClean="0">
                <a:latin typeface="Times New Roman" pitchFamily="18" charset="0"/>
                <a:cs typeface="Times New Roman" pitchFamily="18" charset="0"/>
              </a:rPr>
              <a:t>(</a:t>
            </a:r>
            <a:r>
              <a:rPr lang="el-GR" sz="1600" i="1" dirty="0" err="1">
                <a:latin typeface="Times New Roman" pitchFamily="18" charset="0"/>
                <a:cs typeface="Times New Roman" pitchFamily="18" charset="0"/>
              </a:rPr>
              <a:t>Ustün</a:t>
            </a:r>
            <a:r>
              <a:rPr lang="el-GR" sz="1600" i="1" dirty="0">
                <a:latin typeface="Times New Roman" pitchFamily="18" charset="0"/>
                <a:cs typeface="Times New Roman" pitchFamily="18" charset="0"/>
              </a:rPr>
              <a:t> </a:t>
            </a:r>
            <a:r>
              <a:rPr lang="el-GR" sz="1600" i="1" dirty="0" err="1">
                <a:latin typeface="Times New Roman" pitchFamily="18" charset="0"/>
                <a:cs typeface="Times New Roman" pitchFamily="18" charset="0"/>
              </a:rPr>
              <a:t>et</a:t>
            </a:r>
            <a:r>
              <a:rPr lang="el-GR" sz="1600" i="1" dirty="0">
                <a:latin typeface="Times New Roman" pitchFamily="18" charset="0"/>
                <a:cs typeface="Times New Roman" pitchFamily="18" charset="0"/>
              </a:rPr>
              <a:t> </a:t>
            </a:r>
            <a:r>
              <a:rPr lang="el-GR" sz="1600" i="1" dirty="0" err="1">
                <a:latin typeface="Times New Roman" pitchFamily="18" charset="0"/>
                <a:cs typeface="Times New Roman" pitchFamily="18" charset="0"/>
              </a:rPr>
              <a:t>al</a:t>
            </a:r>
            <a:r>
              <a:rPr lang="el-GR" sz="1600" i="1" dirty="0">
                <a:latin typeface="Times New Roman" pitchFamily="18" charset="0"/>
                <a:cs typeface="Times New Roman" pitchFamily="18" charset="0"/>
              </a:rPr>
              <a:t>., 2010</a:t>
            </a:r>
            <a:r>
              <a:rPr lang="el-GR" sz="1600" i="1" dirty="0" smtClean="0">
                <a:latin typeface="Times New Roman" pitchFamily="18" charset="0"/>
                <a:cs typeface="Times New Roman" pitchFamily="18" charset="0"/>
              </a:rPr>
              <a:t>) </a:t>
            </a:r>
            <a:endParaRPr lang="el-GR" sz="1600" i="1" dirty="0">
              <a:latin typeface="Times New Roman" pitchFamily="18" charset="0"/>
              <a:cs typeface="Times New Roman" pitchFamily="18" charset="0"/>
            </a:endParaRPr>
          </a:p>
        </p:txBody>
      </p:sp>
      <p:sp>
        <p:nvSpPr>
          <p:cNvPr id="7" name="Ορθογώνιο 6"/>
          <p:cNvSpPr/>
          <p:nvPr/>
        </p:nvSpPr>
        <p:spPr>
          <a:xfrm>
            <a:off x="395536" y="3212976"/>
            <a:ext cx="8496944" cy="1477328"/>
          </a:xfrm>
          <a:prstGeom prst="rect">
            <a:avLst/>
          </a:prstGeom>
        </p:spPr>
        <p:txBody>
          <a:bodyPr wrap="square">
            <a:spAutoFit/>
          </a:bodyPr>
          <a:lstStyle/>
          <a:p>
            <a:pPr algn="just"/>
            <a:r>
              <a:rPr lang="el-GR" dirty="0" smtClean="0">
                <a:latin typeface="Times New Roman" pitchFamily="18" charset="0"/>
                <a:cs typeface="Times New Roman" pitchFamily="18" charset="0"/>
              </a:rPr>
              <a:t>Το</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WHODAS 2.0 </a:t>
            </a:r>
            <a:r>
              <a:rPr lang="el-GR" dirty="0" smtClean="0">
                <a:latin typeface="Times New Roman" pitchFamily="18" charset="0"/>
                <a:cs typeface="Times New Roman" pitchFamily="18" charset="0"/>
              </a:rPr>
              <a:t>έχει χρησιμοποιηθεί σε </a:t>
            </a:r>
            <a:r>
              <a:rPr lang="el-GR" b="1" dirty="0" smtClean="0">
                <a:latin typeface="Times New Roman" pitchFamily="18" charset="0"/>
                <a:cs typeface="Times New Roman" pitchFamily="18" charset="0"/>
              </a:rPr>
              <a:t>έρευνες</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Buist-Bouwman</a:t>
            </a:r>
            <a:r>
              <a:rPr lang="en-US" dirty="0">
                <a:latin typeface="Times New Roman" pitchFamily="18" charset="0"/>
                <a:cs typeface="Times New Roman" pitchFamily="18" charset="0"/>
              </a:rPr>
              <a:t> et al., 2008; Sousa et al., 2009), </a:t>
            </a:r>
            <a:r>
              <a:rPr lang="el-GR" b="1" dirty="0" smtClean="0">
                <a:latin typeface="Times New Roman" pitchFamily="18" charset="0"/>
                <a:cs typeface="Times New Roman" pitchFamily="18" charset="0"/>
              </a:rPr>
              <a:t>μελέτες καταγραφής </a:t>
            </a:r>
            <a:r>
              <a:rPr lang="en-US" dirty="0" smtClean="0">
                <a:latin typeface="Times New Roman" pitchFamily="18" charset="0"/>
                <a:cs typeface="Times New Roman" pitchFamily="18" charset="0"/>
              </a:rPr>
              <a:t>(Gallagher </a:t>
            </a:r>
            <a:r>
              <a:rPr lang="en-US" dirty="0">
                <a:latin typeface="Times New Roman" pitchFamily="18" charset="0"/>
                <a:cs typeface="Times New Roman" pitchFamily="18" charset="0"/>
              </a:rPr>
              <a:t>&amp; </a:t>
            </a:r>
            <a:r>
              <a:rPr lang="en-US" dirty="0" err="1">
                <a:latin typeface="Times New Roman" pitchFamily="18" charset="0"/>
                <a:cs typeface="Times New Roman" pitchFamily="18" charset="0"/>
              </a:rPr>
              <a:t>Mulvany</a:t>
            </a:r>
            <a:r>
              <a:rPr lang="en-US" dirty="0">
                <a:latin typeface="Times New Roman" pitchFamily="18" charset="0"/>
                <a:cs typeface="Times New Roman" pitchFamily="18" charset="0"/>
              </a:rPr>
              <a:t>, 2004), </a:t>
            </a:r>
            <a:r>
              <a:rPr lang="el-GR" dirty="0" smtClean="0">
                <a:latin typeface="Times New Roman" pitchFamily="18" charset="0"/>
                <a:cs typeface="Times New Roman" pitchFamily="18" charset="0"/>
              </a:rPr>
              <a:t>για την </a:t>
            </a:r>
            <a:r>
              <a:rPr lang="el-GR" b="1" dirty="0" smtClean="0">
                <a:latin typeface="Times New Roman" pitchFamily="18" charset="0"/>
                <a:cs typeface="Times New Roman" pitchFamily="18" charset="0"/>
              </a:rPr>
              <a:t>παρακολούθηση ασθενών</a:t>
            </a:r>
            <a:r>
              <a:rPr lang="el-GR" dirty="0" smtClean="0">
                <a:latin typeface="Times New Roman" pitchFamily="18" charset="0"/>
                <a:cs typeface="Times New Roman" pitchFamily="18" charset="0"/>
              </a:rPr>
              <a:t> κατόπιν συμμετοχής σε προγράμματα αποκατάστασης και στην </a:t>
            </a:r>
            <a:r>
              <a:rPr lang="el-GR" b="1" dirty="0" smtClean="0">
                <a:latin typeface="Times New Roman" pitchFamily="18" charset="0"/>
                <a:cs typeface="Times New Roman" pitchFamily="18" charset="0"/>
              </a:rPr>
              <a:t>κλινική πρακτική</a:t>
            </a:r>
            <a:r>
              <a:rPr lang="en-US" b="1" dirty="0" smtClean="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Alexopoulos</a:t>
            </a:r>
            <a:r>
              <a:rPr lang="en-US" dirty="0">
                <a:latin typeface="Times New Roman" pitchFamily="18" charset="0"/>
                <a:cs typeface="Times New Roman" pitchFamily="18" charset="0"/>
              </a:rPr>
              <a:t> et al., 2011; </a:t>
            </a:r>
            <a:r>
              <a:rPr lang="en-US" dirty="0" err="1">
                <a:latin typeface="Times New Roman" pitchFamily="18" charset="0"/>
                <a:cs typeface="Times New Roman" pitchFamily="18" charset="0"/>
              </a:rPr>
              <a:t>Chwastiak</a:t>
            </a:r>
            <a:r>
              <a:rPr lang="en-US" dirty="0">
                <a:latin typeface="Times New Roman" pitchFamily="18" charset="0"/>
                <a:cs typeface="Times New Roman" pitchFamily="18" charset="0"/>
              </a:rPr>
              <a:t> &amp; Von </a:t>
            </a:r>
            <a:r>
              <a:rPr lang="en-US" dirty="0" err="1">
                <a:latin typeface="Times New Roman" pitchFamily="18" charset="0"/>
                <a:cs typeface="Times New Roman" pitchFamily="18" charset="0"/>
              </a:rPr>
              <a:t>Korff</a:t>
            </a:r>
            <a:r>
              <a:rPr lang="en-US" dirty="0">
                <a:latin typeface="Times New Roman" pitchFamily="18" charset="0"/>
                <a:cs typeface="Times New Roman" pitchFamily="18" charset="0"/>
              </a:rPr>
              <a:t>, 2003; </a:t>
            </a:r>
            <a:r>
              <a:rPr lang="en-US" dirty="0" err="1">
                <a:latin typeface="Times New Roman" pitchFamily="18" charset="0"/>
                <a:cs typeface="Times New Roman" pitchFamily="18" charset="0"/>
              </a:rPr>
              <a:t>Federici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Meloni</a:t>
            </a:r>
            <a:r>
              <a:rPr lang="en-US" dirty="0">
                <a:latin typeface="Times New Roman" pitchFamily="18" charset="0"/>
                <a:cs typeface="Times New Roman" pitchFamily="18" charset="0"/>
              </a:rPr>
              <a:t>, Mancini, </a:t>
            </a:r>
            <a:r>
              <a:rPr lang="en-US" dirty="0" err="1">
                <a:latin typeface="Times New Roman" pitchFamily="18" charset="0"/>
                <a:cs typeface="Times New Roman" pitchFamily="18" charset="0"/>
              </a:rPr>
              <a:t>Lauriola</a:t>
            </a:r>
            <a:r>
              <a:rPr lang="en-US" dirty="0">
                <a:latin typeface="Times New Roman" pitchFamily="18" charset="0"/>
                <a:cs typeface="Times New Roman" pitchFamily="18" charset="0"/>
              </a:rPr>
              <a:t>, &amp; Olivetti </a:t>
            </a:r>
            <a:r>
              <a:rPr lang="en-US" dirty="0" err="1">
                <a:latin typeface="Times New Roman" pitchFamily="18" charset="0"/>
                <a:cs typeface="Times New Roman" pitchFamily="18" charset="0"/>
              </a:rPr>
              <a:t>Belardinelli</a:t>
            </a:r>
            <a:r>
              <a:rPr lang="en-US" dirty="0">
                <a:latin typeface="Times New Roman" pitchFamily="18" charset="0"/>
                <a:cs typeface="Times New Roman" pitchFamily="18" charset="0"/>
              </a:rPr>
              <a:t>, 2009). </a:t>
            </a:r>
            <a:endParaRPr lang="el-GR" sz="1600" i="1" dirty="0">
              <a:latin typeface="Times New Roman" pitchFamily="18" charset="0"/>
              <a:cs typeface="Times New Roman" pitchFamily="18" charset="0"/>
            </a:endParaRPr>
          </a:p>
        </p:txBody>
      </p:sp>
      <p:sp>
        <p:nvSpPr>
          <p:cNvPr id="3" name="Ορθογώνιο 2"/>
          <p:cNvSpPr/>
          <p:nvPr/>
        </p:nvSpPr>
        <p:spPr>
          <a:xfrm>
            <a:off x="395536" y="5313982"/>
            <a:ext cx="8424936" cy="923330"/>
          </a:xfrm>
          <a:prstGeom prst="rect">
            <a:avLst/>
          </a:prstGeom>
        </p:spPr>
        <p:txBody>
          <a:bodyPr wrap="square">
            <a:spAutoFit/>
          </a:bodyPr>
          <a:lstStyle/>
          <a:p>
            <a:pPr algn="just"/>
            <a:r>
              <a:rPr lang="el-GR" dirty="0" smtClean="0">
                <a:latin typeface="Times New Roman" pitchFamily="18" charset="0"/>
                <a:cs typeface="Times New Roman" pitchFamily="18" charset="0"/>
              </a:rPr>
              <a:t>Επιπλέον έχουν γίνει μελέτες </a:t>
            </a:r>
            <a:r>
              <a:rPr lang="el-GR" b="1" dirty="0" err="1" smtClean="0">
                <a:latin typeface="Times New Roman" pitchFamily="18" charset="0"/>
                <a:cs typeface="Times New Roman" pitchFamily="18" charset="0"/>
              </a:rPr>
              <a:t>διαπολιστισμικής</a:t>
            </a:r>
            <a:r>
              <a:rPr lang="el-GR" dirty="0" smtClean="0">
                <a:latin typeface="Times New Roman" pitchFamily="18" charset="0"/>
                <a:cs typeface="Times New Roman" pitchFamily="18" charset="0"/>
              </a:rPr>
              <a:t> διασκευής, μεταξύ διαφορετικών </a:t>
            </a:r>
            <a:r>
              <a:rPr lang="el-GR" b="1" dirty="0" smtClean="0">
                <a:latin typeface="Times New Roman" pitchFamily="18" charset="0"/>
                <a:cs typeface="Times New Roman" pitchFamily="18" charset="0"/>
              </a:rPr>
              <a:t>ηλικιών</a:t>
            </a:r>
            <a:r>
              <a:rPr lang="el-GR" dirty="0" smtClean="0">
                <a:latin typeface="Times New Roman" pitchFamily="18" charset="0"/>
                <a:cs typeface="Times New Roman" pitchFamily="18" charset="0"/>
              </a:rPr>
              <a:t> και σε διαφορετικές </a:t>
            </a:r>
            <a:r>
              <a:rPr lang="el-GR" b="1" dirty="0" smtClean="0">
                <a:latin typeface="Times New Roman" pitchFamily="18" charset="0"/>
                <a:cs typeface="Times New Roman" pitchFamily="18" charset="0"/>
              </a:rPr>
              <a:t>παθήσεις/ασθένειες</a:t>
            </a: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Federici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Bracalenti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Meloni</a:t>
            </a:r>
            <a:r>
              <a:rPr lang="en-US" dirty="0">
                <a:latin typeface="Times New Roman" pitchFamily="18" charset="0"/>
                <a:cs typeface="Times New Roman" pitchFamily="18" charset="0"/>
              </a:rPr>
              <a:t>, &amp; Luciano, 2017; </a:t>
            </a:r>
            <a:r>
              <a:rPr lang="en-US" dirty="0" err="1">
                <a:latin typeface="Times New Roman" pitchFamily="18" charset="0"/>
                <a:cs typeface="Times New Roman" pitchFamily="18" charset="0"/>
              </a:rPr>
              <a:t>Tazaki</a:t>
            </a:r>
            <a:r>
              <a:rPr lang="en-US" dirty="0">
                <a:latin typeface="Times New Roman" pitchFamily="18" charset="0"/>
                <a:cs typeface="Times New Roman" pitchFamily="18" charset="0"/>
              </a:rPr>
              <a:t>, Yamaguchi, </a:t>
            </a:r>
            <a:r>
              <a:rPr lang="en-US" dirty="0" err="1">
                <a:latin typeface="Times New Roman" pitchFamily="18" charset="0"/>
                <a:cs typeface="Times New Roman" pitchFamily="18" charset="0"/>
              </a:rPr>
              <a:t>Yatsunami</a:t>
            </a:r>
            <a:r>
              <a:rPr lang="en-US" dirty="0">
                <a:latin typeface="Times New Roman" pitchFamily="18" charset="0"/>
                <a:cs typeface="Times New Roman" pitchFamily="18" charset="0"/>
              </a:rPr>
              <a:t>, &amp; </a:t>
            </a:r>
            <a:r>
              <a:rPr lang="en-US" dirty="0" err="1">
                <a:latin typeface="Times New Roman" pitchFamily="18" charset="0"/>
                <a:cs typeface="Times New Roman" pitchFamily="18" charset="0"/>
              </a:rPr>
              <a:t>Nakane</a:t>
            </a:r>
            <a:r>
              <a:rPr lang="en-US" dirty="0">
                <a:latin typeface="Times New Roman" pitchFamily="18" charset="0"/>
                <a:cs typeface="Times New Roman" pitchFamily="18" charset="0"/>
              </a:rPr>
              <a:t>, 2014; Zhao et al., 2013). </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80424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528638"/>
            <a:ext cx="8248650"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498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742950"/>
            <a:ext cx="8239125"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417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114425"/>
            <a:ext cx="82677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72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361950"/>
            <a:ext cx="8315325"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72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652463"/>
            <a:ext cx="8315325"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338138"/>
            <a:ext cx="8391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723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84" y="223641"/>
            <a:ext cx="5688632" cy="641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723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716" y="562864"/>
            <a:ext cx="5112568" cy="573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8705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37" y="1088740"/>
            <a:ext cx="821872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7286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560849"/>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rPr>
              <a:t>1. Ο ερωτηθείς δεν έχει περπατήσει ένα χιλιόμετρο τις τελευταίες 30 ημέρες εξαιτίας ενός κατάγματος στο πόδι, η ερώτηση αυτή θα καταγραφόταν ως:</a:t>
            </a:r>
            <a:endParaRPr kumimoji="0" lang="el-GR"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l-GR" sz="2000" dirty="0" smtClean="0">
                <a:latin typeface="+mj-lt"/>
                <a:ea typeface="Calibri" pitchFamily="34" charset="0"/>
                <a:cs typeface="Times New Roman" pitchFamily="18" charset="0"/>
                <a:sym typeface="Wingdings"/>
              </a:rPr>
              <a:t></a:t>
            </a:r>
            <a:r>
              <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rPr>
              <a:t> α. Ακραία (υπερβολική ή πλήρης αδυναμία)</a:t>
            </a:r>
            <a:endParaRPr kumimoji="0" lang="el-GR" sz="2000" b="0" i="0" u="none" strike="noStrike" cap="none" normalizeH="0" baseline="0" dirty="0" smtClean="0">
              <a:ln>
                <a:noFill/>
              </a:ln>
              <a:solidFill>
                <a:schemeClr val="tx1"/>
              </a:solidFill>
              <a:effectLst/>
              <a:latin typeface="+mj-lt"/>
              <a:cs typeface="Arial" pitchFamily="34"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rPr>
              <a:t>β. Μη εφαρμόσιμη</a:t>
            </a:r>
            <a:endPar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endParaRPr lang="en-US" sz="2000" dirty="0" smtClean="0">
              <a:latin typeface="+mj-lt"/>
              <a:ea typeface="Calibri" pitchFamily="34" charset="0"/>
              <a:cs typeface="Times New Roman" pitchFamily="18" charset="0"/>
              <a:sym typeface="Wingdings" pitchFamily="2" charset="2"/>
            </a:endParaRPr>
          </a:p>
          <a:p>
            <a:r>
              <a:rPr lang="el-GR" sz="2000" dirty="0" smtClean="0"/>
              <a:t>2. Ο ερωτηθείς έχει μια κάκωση σπονδυλικής στήλης και δεν είναι ικανός να πλύνει το σώμα του μόνος/η του/της. Ωστόσο, έχει τη βοήθεια προσωπικού βοηθού και δεν έχει δυσκολία να πλυθεί. Η δυσκολία του ερωτήματος θα καταγραφόταν ως</a:t>
            </a:r>
            <a:r>
              <a:rPr lang="en-US" sz="2000" dirty="0" smtClean="0"/>
              <a:t>:</a:t>
            </a:r>
            <a:endParaRPr lang="el-GR" sz="2000" dirty="0" smtClean="0"/>
          </a:p>
          <a:p>
            <a:r>
              <a:rPr lang="el-GR" sz="2000" dirty="0" smtClean="0">
                <a:sym typeface="Wingdings"/>
              </a:rPr>
              <a:t></a:t>
            </a:r>
            <a:r>
              <a:rPr lang="el-GR" sz="2000" dirty="0" smtClean="0"/>
              <a:t> α. Ακραία (υπερβολική ή πλήρης αδυναμία) </a:t>
            </a:r>
          </a:p>
          <a:p>
            <a:r>
              <a:rPr lang="el-GR" sz="2000" dirty="0" smtClean="0">
                <a:ea typeface="Calibri" pitchFamily="34" charset="0"/>
                <a:cs typeface="Times New Roman" pitchFamily="18" charset="0"/>
                <a:sym typeface="Wingdings"/>
              </a:rPr>
              <a:t></a:t>
            </a:r>
            <a:r>
              <a:rPr lang="en-US" sz="2000" dirty="0" smtClean="0"/>
              <a:t> </a:t>
            </a:r>
            <a:r>
              <a:rPr lang="el-GR" sz="2000" dirty="0" smtClean="0"/>
              <a:t>β. Καμία δυσκολία ή καθόλου</a:t>
            </a:r>
            <a:endParaRPr lang="en-US" sz="2000" dirty="0" smtClean="0"/>
          </a:p>
          <a:p>
            <a:pPr>
              <a:buFont typeface="Wingdings" pitchFamily="2" charset="2"/>
              <a:buChar char="þ"/>
            </a:pPr>
            <a:endParaRPr lang="en-US" sz="2000" dirty="0" smtClean="0"/>
          </a:p>
          <a:p>
            <a:r>
              <a:rPr lang="el-GR" sz="2000" dirty="0" smtClean="0"/>
              <a:t>3. Στο ερωτηματολόγιο </a:t>
            </a:r>
            <a:r>
              <a:rPr lang="en-US" sz="2000" dirty="0" smtClean="0"/>
              <a:t>WHODAS</a:t>
            </a:r>
            <a:r>
              <a:rPr lang="el-GR" sz="2000" dirty="0" smtClean="0"/>
              <a:t> 2.0, κατά τη συνέντευξη οτιδήποτε είναι γραμμένο σε τυπική μορφή πρέπει να διαβαστεί στους ερωτηθέντες. </a:t>
            </a:r>
          </a:p>
          <a:p>
            <a:r>
              <a:rPr lang="el-GR" sz="2000" dirty="0">
                <a:ea typeface="Calibri" pitchFamily="34" charset="0"/>
                <a:cs typeface="Times New Roman" pitchFamily="18" charset="0"/>
                <a:sym typeface="Wingdings"/>
              </a:rPr>
              <a:t></a:t>
            </a:r>
            <a:r>
              <a:rPr lang="en-US" sz="2000" dirty="0" smtClean="0">
                <a:sym typeface="Wingdings"/>
              </a:rPr>
              <a:t> </a:t>
            </a:r>
            <a:r>
              <a:rPr lang="el-GR" sz="2000" dirty="0" smtClean="0"/>
              <a:t>α. Σωστό  </a:t>
            </a:r>
          </a:p>
          <a:p>
            <a:r>
              <a:rPr lang="el-GR" sz="2000" dirty="0" smtClean="0">
                <a:sym typeface="Wingdings"/>
              </a:rPr>
              <a:t></a:t>
            </a:r>
            <a:r>
              <a:rPr lang="el-GR" sz="2000" dirty="0" smtClean="0"/>
              <a:t> β. Λάθος </a:t>
            </a:r>
          </a:p>
          <a:p>
            <a:endParaRPr lang="el-GR" sz="2000" dirty="0" smtClean="0"/>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560849"/>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rPr>
              <a:t>1. Ο ερωτηθείς δεν έχει περπατήσει ένα χιλιόμετρο τις τελευταίες 30 ημέρες εξαιτίας ενός κατάγματος στο πόδι, η ερώτηση αυτή θα καταγραφόταν ως:</a:t>
            </a:r>
            <a:endParaRPr kumimoji="0" lang="el-GR" sz="20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l-GR" sz="2000" dirty="0" smtClean="0">
                <a:latin typeface="+mj-lt"/>
                <a:ea typeface="Calibri" pitchFamily="34" charset="0"/>
                <a:cs typeface="Times New Roman" pitchFamily="18" charset="0"/>
                <a:sym typeface="Wingdings" pitchFamily="2" charset="2"/>
              </a:rPr>
              <a:t></a:t>
            </a:r>
            <a:r>
              <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rPr>
              <a:t> α. Ακραία (υπερβολική ή πλήρης αδυναμία)</a:t>
            </a:r>
            <a:endParaRPr kumimoji="0" lang="el-GR" sz="2000" b="0" i="0" u="none" strike="noStrike" cap="none" normalizeH="0" baseline="0" dirty="0" smtClean="0">
              <a:ln>
                <a:noFill/>
              </a:ln>
              <a:solidFill>
                <a:schemeClr val="tx1"/>
              </a:solidFill>
              <a:effectLst/>
              <a:latin typeface="+mj-lt"/>
              <a:cs typeface="Arial" pitchFamily="34"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rPr>
              <a:t>β. Μη εφαρμόσιμη</a:t>
            </a:r>
            <a:endParaRPr kumimoji="0" lang="en-US" sz="20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endParaRPr lang="en-US" sz="2000" dirty="0" smtClean="0">
              <a:latin typeface="+mj-lt"/>
              <a:ea typeface="Calibri" pitchFamily="34" charset="0"/>
              <a:cs typeface="Times New Roman" pitchFamily="18" charset="0"/>
              <a:sym typeface="Wingdings" pitchFamily="2" charset="2"/>
            </a:endParaRPr>
          </a:p>
          <a:p>
            <a:r>
              <a:rPr lang="el-GR" sz="2000" dirty="0" smtClean="0"/>
              <a:t>2. Ο ερωτηθείς έχει μια κάκωση σπονδυλικής στήλης και δεν είναι ικανός να πλύνει το σώμα του μόνος/η του/της. Ωστόσο, έχει τη βοήθεια προσωπικού βοηθού και δεν έχει δυσκολία να πλυθεί. Η δυσκολία του ερωτήματος θα καταγραφόταν ως</a:t>
            </a:r>
            <a:r>
              <a:rPr lang="en-US" sz="2000" dirty="0" smtClean="0"/>
              <a:t>:</a:t>
            </a:r>
            <a:endParaRPr lang="el-GR" sz="2000" dirty="0" smtClean="0"/>
          </a:p>
          <a:p>
            <a:r>
              <a:rPr lang="el-GR" sz="2000" dirty="0" smtClean="0">
                <a:sym typeface="Wingdings"/>
              </a:rPr>
              <a:t></a:t>
            </a:r>
            <a:r>
              <a:rPr lang="el-GR" sz="2000" dirty="0" smtClean="0"/>
              <a:t> α. Ακραία (υπερβολική ή πλήρης αδυναμία) </a:t>
            </a:r>
          </a:p>
          <a:p>
            <a:pPr>
              <a:buFont typeface="Wingdings" pitchFamily="2" charset="2"/>
              <a:buChar char="þ"/>
            </a:pPr>
            <a:r>
              <a:rPr lang="en-US" sz="2000" dirty="0" smtClean="0"/>
              <a:t>   </a:t>
            </a:r>
            <a:r>
              <a:rPr lang="el-GR" sz="2000" dirty="0" smtClean="0"/>
              <a:t>β. Καμία δυσκολία ή καθόλου</a:t>
            </a:r>
            <a:endParaRPr lang="en-US" sz="2000" dirty="0" smtClean="0"/>
          </a:p>
          <a:p>
            <a:pPr>
              <a:buFont typeface="Wingdings" pitchFamily="2" charset="2"/>
              <a:buChar char="þ"/>
            </a:pPr>
            <a:endParaRPr lang="en-US" sz="2000" dirty="0" smtClean="0"/>
          </a:p>
          <a:p>
            <a:r>
              <a:rPr lang="el-GR" sz="2000" dirty="0" smtClean="0"/>
              <a:t>3. Στο ερωτηματολόγιο </a:t>
            </a:r>
            <a:r>
              <a:rPr lang="en-US" sz="2000" dirty="0" smtClean="0"/>
              <a:t>WHODAS</a:t>
            </a:r>
            <a:r>
              <a:rPr lang="el-GR" sz="2000" dirty="0" smtClean="0"/>
              <a:t> 2.0, κατά τη συνέντευξη οτιδήποτε είναι γραμμένο σε τυπική μορφή πρέπει να διαβαστεί στους ερωτηθέντες. </a:t>
            </a:r>
          </a:p>
          <a:p>
            <a:r>
              <a:rPr lang="el-GR" sz="2000" dirty="0" smtClean="0">
                <a:sym typeface="Wingdings"/>
              </a:rPr>
              <a:t></a:t>
            </a:r>
            <a:r>
              <a:rPr lang="en-US" sz="2000" dirty="0" smtClean="0">
                <a:sym typeface="Wingdings"/>
              </a:rPr>
              <a:t> </a:t>
            </a:r>
            <a:r>
              <a:rPr lang="el-GR" sz="2000" dirty="0" smtClean="0"/>
              <a:t>α. Σωστό  </a:t>
            </a:r>
          </a:p>
          <a:p>
            <a:r>
              <a:rPr lang="el-GR" sz="2000" dirty="0" smtClean="0">
                <a:sym typeface="Wingdings"/>
              </a:rPr>
              <a:t></a:t>
            </a:r>
            <a:r>
              <a:rPr lang="el-GR" sz="2000" dirty="0" smtClean="0"/>
              <a:t> β. Λάθος </a:t>
            </a:r>
          </a:p>
          <a:p>
            <a:endParaRPr lang="el-GR" sz="2000" dirty="0" smtClean="0"/>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extLst>
      <p:ext uri="{BB962C8B-B14F-4D97-AF65-F5344CB8AC3E}">
        <p14:creationId xmlns:p14="http://schemas.microsoft.com/office/powerpoint/2010/main" val="289475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4" y="1745294"/>
            <a:ext cx="9000273" cy="336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4 - TextBox"/>
          <p:cNvSpPr txBox="1"/>
          <p:nvPr/>
        </p:nvSpPr>
        <p:spPr>
          <a:xfrm>
            <a:off x="1223628" y="0"/>
            <a:ext cx="6696744"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Ανασκόπηση Βιβλιογραφίας</a:t>
            </a:r>
            <a:endParaRPr lang="el-GR" sz="4400" dirty="0">
              <a:latin typeface="Times New Roman" pitchFamily="18" charset="0"/>
              <a:cs typeface="Times New Roman" pitchFamily="18" charset="0"/>
            </a:endParaRPr>
          </a:p>
        </p:txBody>
      </p:sp>
    </p:spTree>
    <p:extLst>
      <p:ext uri="{BB962C8B-B14F-4D97-AF65-F5344CB8AC3E}">
        <p14:creationId xmlns:p14="http://schemas.microsoft.com/office/powerpoint/2010/main" val="12308645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853544"/>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4. Ο συνεντευκτής πρέπει να διαβάζει κάθε παράδειγμα που περιέχεται στις παρενθέσεις, ώστε να επεξηγήσει το ερώτημα. </a:t>
            </a:r>
          </a:p>
          <a:p>
            <a:r>
              <a:rPr lang="el-GR" sz="2000" dirty="0" smtClean="0">
                <a:sym typeface="Wingdings"/>
              </a:rPr>
              <a:t> </a:t>
            </a:r>
            <a:r>
              <a:rPr lang="el-GR" sz="2000" dirty="0" smtClean="0"/>
              <a:t>α. Σωστό</a:t>
            </a:r>
          </a:p>
          <a:p>
            <a:r>
              <a:rPr lang="el-GR" sz="2000" dirty="0" smtClean="0">
                <a:sym typeface="Wingdings"/>
              </a:rPr>
              <a:t></a:t>
            </a:r>
            <a:r>
              <a:rPr lang="el-GR" sz="2000" dirty="0" smtClean="0"/>
              <a:t> β. Λάθος</a:t>
            </a:r>
          </a:p>
          <a:p>
            <a:r>
              <a:rPr lang="el-GR" sz="2000" dirty="0" smtClean="0"/>
              <a:t> </a:t>
            </a:r>
          </a:p>
          <a:p>
            <a:r>
              <a:rPr lang="el-GR" sz="2000" dirty="0" smtClean="0"/>
              <a:t>5. Οι ερωτηθέντες μπορούν να δείξουν την απάντηση στην Κάρτα 2, ή να δώσουν την απάντηση προφορικά. </a:t>
            </a:r>
          </a:p>
          <a:p>
            <a:r>
              <a:rPr lang="el-GR" sz="2000" dirty="0">
                <a:sym typeface="Wingdings"/>
              </a:rPr>
              <a:t></a:t>
            </a:r>
            <a:r>
              <a:rPr lang="el-GR" sz="2000" dirty="0" smtClean="0">
                <a:ea typeface="Calibri" pitchFamily="34" charset="0"/>
                <a:cs typeface="Times New Roman" pitchFamily="18" charset="0"/>
                <a:sym typeface="Wingdings" pitchFamily="2" charset="2"/>
              </a:rPr>
              <a:t> </a:t>
            </a:r>
            <a:r>
              <a:rPr lang="el-GR" sz="2000" dirty="0" smtClean="0"/>
              <a:t>α. Σωστό </a:t>
            </a:r>
          </a:p>
          <a:p>
            <a:r>
              <a:rPr lang="el-GR" sz="2000" dirty="0" smtClean="0">
                <a:sym typeface="Wingdings"/>
              </a:rPr>
              <a:t></a:t>
            </a:r>
            <a:r>
              <a:rPr lang="el-GR" sz="2000" dirty="0" smtClean="0"/>
              <a:t> β. Λάθος </a:t>
            </a:r>
          </a:p>
          <a:p>
            <a:r>
              <a:rPr lang="el-GR" sz="2000" dirty="0" smtClean="0"/>
              <a:t> </a:t>
            </a:r>
          </a:p>
          <a:p>
            <a:r>
              <a:rPr lang="el-GR" sz="2000" dirty="0" smtClean="0"/>
              <a:t>6. Εάν κάποιος ερωτηθέντας διακόψει τον συνεντευκτή πριν ακούσει ολόκληρη την ερώτηση, ο συνεντευκτής πρέπει να επαναλάβει την ερώτηση από την αρχή. </a:t>
            </a:r>
          </a:p>
          <a:p>
            <a:r>
              <a:rPr lang="el-GR" sz="2000" dirty="0">
                <a:sym typeface="Wingdings"/>
              </a:rPr>
              <a:t></a:t>
            </a:r>
            <a:r>
              <a:rPr lang="el-GR" sz="2000" dirty="0" smtClean="0"/>
              <a:t> α. Σωστό</a:t>
            </a:r>
          </a:p>
          <a:p>
            <a:pPr>
              <a:buFont typeface="Wingdings" pitchFamily="2" charset="2"/>
              <a:buChar char="¨"/>
            </a:pPr>
            <a:r>
              <a:rPr lang="el-GR" sz="2000" dirty="0" smtClean="0"/>
              <a:t>β. Λάθος</a:t>
            </a:r>
            <a:endParaRPr lang="en-US" sz="2000" dirty="0" smtClean="0"/>
          </a:p>
          <a:p>
            <a:pPr>
              <a:buFont typeface="Wingdings" pitchFamily="2" charset="2"/>
              <a:buChar char="¨"/>
            </a:pPr>
            <a:endParaRPr lang="en-US" sz="2000" dirty="0" smtClean="0"/>
          </a:p>
          <a:p>
            <a:r>
              <a:rPr lang="el-GR" sz="2000" dirty="0" smtClean="0"/>
              <a:t>7.  Εάν ο ερωτηθείς ρωτήσει για ένα συγκεκριμένο κομμάτι της ερώτηση, ολόκληρη η ερώτηση πρέπει να επαναληφθεί. </a:t>
            </a:r>
          </a:p>
          <a:p>
            <a:r>
              <a:rPr lang="el-GR" sz="2000" dirty="0" smtClean="0">
                <a:sym typeface="Wingdings"/>
              </a:rPr>
              <a:t></a:t>
            </a:r>
            <a:r>
              <a:rPr lang="el-GR" sz="2000" dirty="0" smtClean="0"/>
              <a:t> α. Σωστό  </a:t>
            </a:r>
          </a:p>
          <a:p>
            <a:r>
              <a:rPr lang="el-GR" sz="2000" dirty="0">
                <a:sym typeface="Wingdings"/>
              </a:rPr>
              <a:t></a:t>
            </a:r>
            <a:r>
              <a:rPr lang="el-GR" sz="2000" dirty="0" smtClean="0">
                <a:ea typeface="Calibri" pitchFamily="34" charset="0"/>
                <a:cs typeface="Times New Roman" pitchFamily="18" charset="0"/>
                <a:sym typeface="Wingdings" pitchFamily="2" charset="2"/>
              </a:rPr>
              <a:t> </a:t>
            </a:r>
            <a:r>
              <a:rPr lang="el-GR" sz="2000" dirty="0" smtClean="0"/>
              <a:t>β. Λάθος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extLst>
      <p:ext uri="{BB962C8B-B14F-4D97-AF65-F5344CB8AC3E}">
        <p14:creationId xmlns:p14="http://schemas.microsoft.com/office/powerpoint/2010/main" val="29761680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853544"/>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4. Ο συνεντευκτής πρέπει να διαβάζει κάθε παράδειγμα που περιέχεται στις παρενθέσεις, ώστε να επεξηγήσει το ερώτημα. </a:t>
            </a:r>
          </a:p>
          <a:p>
            <a:r>
              <a:rPr lang="el-GR" sz="2000" dirty="0" smtClean="0">
                <a:ea typeface="Calibri" pitchFamily="34" charset="0"/>
                <a:cs typeface="Times New Roman" pitchFamily="18" charset="0"/>
                <a:sym typeface="Wingdings" pitchFamily="2" charset="2"/>
              </a:rPr>
              <a:t> </a:t>
            </a:r>
            <a:r>
              <a:rPr lang="el-GR" sz="2000" dirty="0" smtClean="0"/>
              <a:t>α. Σωστό</a:t>
            </a:r>
          </a:p>
          <a:p>
            <a:r>
              <a:rPr lang="el-GR" sz="2000" dirty="0" smtClean="0">
                <a:sym typeface="Wingdings"/>
              </a:rPr>
              <a:t></a:t>
            </a:r>
            <a:r>
              <a:rPr lang="el-GR" sz="2000" dirty="0" smtClean="0"/>
              <a:t> β. Λάθος</a:t>
            </a:r>
          </a:p>
          <a:p>
            <a:r>
              <a:rPr lang="el-GR" sz="2000" dirty="0" smtClean="0"/>
              <a:t> </a:t>
            </a:r>
          </a:p>
          <a:p>
            <a:r>
              <a:rPr lang="el-GR" sz="2000" dirty="0" smtClean="0"/>
              <a:t>5. Οι ερωτηθέντες μπορούν να δείξουν την απάντηση στην Κάρτα 2, ή να δώσουν την απάντηση προφορικά. </a:t>
            </a:r>
          </a:p>
          <a:p>
            <a:r>
              <a:rPr lang="el-GR" sz="2000" dirty="0" smtClean="0">
                <a:ea typeface="Calibri" pitchFamily="34" charset="0"/>
                <a:cs typeface="Times New Roman" pitchFamily="18" charset="0"/>
                <a:sym typeface="Wingdings" pitchFamily="2" charset="2"/>
              </a:rPr>
              <a:t> </a:t>
            </a:r>
            <a:r>
              <a:rPr lang="el-GR" sz="2000" dirty="0" smtClean="0"/>
              <a:t>α. Σωστό </a:t>
            </a:r>
          </a:p>
          <a:p>
            <a:r>
              <a:rPr lang="el-GR" sz="2000" dirty="0" smtClean="0">
                <a:sym typeface="Wingdings"/>
              </a:rPr>
              <a:t></a:t>
            </a:r>
            <a:r>
              <a:rPr lang="el-GR" sz="2000" dirty="0" smtClean="0"/>
              <a:t> β. Λάθος </a:t>
            </a:r>
          </a:p>
          <a:p>
            <a:r>
              <a:rPr lang="el-GR" sz="2000" dirty="0" smtClean="0"/>
              <a:t> </a:t>
            </a:r>
          </a:p>
          <a:p>
            <a:r>
              <a:rPr lang="el-GR" sz="2000" dirty="0" smtClean="0"/>
              <a:t>6. Εάν κάποιος ερωτηθέντας διακόψει τον συνεντευκτή πριν ακούσει ολόκληρη την ερώτηση, ο συνεντευκτής πρέπει να επαναλάβει την ερώτηση από την αρχή. </a:t>
            </a:r>
          </a:p>
          <a:p>
            <a:r>
              <a:rPr lang="el-GR" sz="2000" dirty="0" smtClean="0">
                <a:ea typeface="Calibri" pitchFamily="34" charset="0"/>
                <a:cs typeface="Times New Roman" pitchFamily="18" charset="0"/>
                <a:sym typeface="Wingdings" pitchFamily="2" charset="2"/>
              </a:rPr>
              <a:t></a:t>
            </a:r>
            <a:r>
              <a:rPr lang="el-GR" sz="2000" dirty="0" smtClean="0"/>
              <a:t> α. Σωστό</a:t>
            </a:r>
          </a:p>
          <a:p>
            <a:pPr>
              <a:buFont typeface="Wingdings" pitchFamily="2" charset="2"/>
              <a:buChar char="¨"/>
            </a:pPr>
            <a:r>
              <a:rPr lang="el-GR" sz="2000" dirty="0" smtClean="0"/>
              <a:t>β. Λάθος</a:t>
            </a:r>
            <a:endParaRPr lang="en-US" sz="2000" dirty="0" smtClean="0"/>
          </a:p>
          <a:p>
            <a:pPr>
              <a:buFont typeface="Wingdings" pitchFamily="2" charset="2"/>
              <a:buChar char="¨"/>
            </a:pPr>
            <a:endParaRPr lang="en-US" sz="2000" dirty="0" smtClean="0"/>
          </a:p>
          <a:p>
            <a:r>
              <a:rPr lang="el-GR" sz="2000" dirty="0" smtClean="0"/>
              <a:t>7.  Εάν ο ερωτηθείς ρωτήσει για ένα συγκεκριμένο κομμάτι της ερώτηση, ολόκληρη η ερώτηση πρέπει να επαναληφθεί. </a:t>
            </a:r>
          </a:p>
          <a:p>
            <a:r>
              <a:rPr lang="el-GR" sz="2000" dirty="0" smtClean="0">
                <a:sym typeface="Wingdings"/>
              </a:rPr>
              <a:t></a:t>
            </a:r>
            <a:r>
              <a:rPr lang="el-GR" sz="2000" dirty="0" smtClean="0"/>
              <a:t> α. Σωστό  </a:t>
            </a:r>
          </a:p>
          <a:p>
            <a:r>
              <a:rPr lang="el-GR" sz="2000" dirty="0" smtClean="0">
                <a:ea typeface="Calibri" pitchFamily="34" charset="0"/>
                <a:cs typeface="Times New Roman" pitchFamily="18" charset="0"/>
                <a:sym typeface="Wingdings" pitchFamily="2" charset="2"/>
              </a:rPr>
              <a:t> </a:t>
            </a:r>
            <a:r>
              <a:rPr lang="el-GR" sz="2000" dirty="0" smtClean="0"/>
              <a:t>β. Λάθος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377344"/>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8. Εάν ο ερωτηθείς απαντήσει «Δεν ξέρω» και μια διερευνητική ερώτηση δεν εκμαιεύσει μια απάντηση, ο συνεντευκτής πρέπει να καταγράψει την αρχική απάντηση. </a:t>
            </a:r>
          </a:p>
          <a:p>
            <a:r>
              <a:rPr lang="el-GR" sz="2000" dirty="0">
                <a:sym typeface="Wingdings"/>
              </a:rPr>
              <a:t></a:t>
            </a:r>
            <a:r>
              <a:rPr lang="el-GR" sz="2000" dirty="0" smtClean="0">
                <a:ea typeface="Calibri" pitchFamily="34" charset="0"/>
                <a:cs typeface="Times New Roman" pitchFamily="18" charset="0"/>
                <a:sym typeface="Wingdings" pitchFamily="2" charset="2"/>
              </a:rPr>
              <a:t> </a:t>
            </a:r>
            <a:r>
              <a:rPr lang="el-GR" sz="2000" dirty="0" smtClean="0"/>
              <a:t>α. Σωστό</a:t>
            </a:r>
          </a:p>
          <a:p>
            <a:r>
              <a:rPr lang="el-GR" sz="2000" dirty="0" smtClean="0">
                <a:sym typeface="Wingdings"/>
              </a:rPr>
              <a:t></a:t>
            </a:r>
            <a:r>
              <a:rPr lang="el-GR" sz="2000" dirty="0" smtClean="0"/>
              <a:t> β. Λάθος </a:t>
            </a:r>
          </a:p>
          <a:p>
            <a:r>
              <a:rPr lang="el-GR" sz="2000" dirty="0" smtClean="0"/>
              <a:t> </a:t>
            </a:r>
          </a:p>
          <a:p>
            <a:r>
              <a:rPr lang="el-GR" sz="2000" dirty="0" smtClean="0"/>
              <a:t>9.  Οι συνεντεύκτες μπορούν να χρησιμοποιήσουν ανοιχτές διερευνητικές ερωτήσεις, ώστε να επιλύσουν αντιλαμβανόμενες ασυμφωνίες στις απαντήσεις των ερωτηθέντων. </a:t>
            </a:r>
            <a:endParaRPr lang="en-US" sz="2000" dirty="0" smtClean="0"/>
          </a:p>
          <a:p>
            <a:r>
              <a:rPr lang="el-GR" sz="2000" dirty="0" smtClean="0">
                <a:sym typeface="Wingdings"/>
              </a:rPr>
              <a:t></a:t>
            </a:r>
            <a:r>
              <a:rPr lang="el-GR" sz="2000" dirty="0" smtClean="0"/>
              <a:t> α. Σωστό  </a:t>
            </a:r>
          </a:p>
          <a:p>
            <a:r>
              <a:rPr lang="el-GR" sz="2000" dirty="0">
                <a:sym typeface="Wingdings"/>
              </a:rPr>
              <a:t></a:t>
            </a:r>
            <a:r>
              <a:rPr lang="el-GR" sz="2000" dirty="0" smtClean="0">
                <a:ea typeface="Calibri" pitchFamily="34" charset="0"/>
                <a:cs typeface="Times New Roman" pitchFamily="18" charset="0"/>
                <a:sym typeface="Wingdings" pitchFamily="2" charset="2"/>
              </a:rPr>
              <a:t> </a:t>
            </a:r>
            <a:r>
              <a:rPr lang="el-GR" sz="2000" dirty="0" smtClean="0"/>
              <a:t>β. Λάθος </a:t>
            </a:r>
          </a:p>
          <a:p>
            <a:r>
              <a:rPr lang="el-GR" sz="2000" dirty="0" smtClean="0"/>
              <a:t> </a:t>
            </a:r>
          </a:p>
          <a:p>
            <a:r>
              <a:rPr lang="el-GR" sz="2000" dirty="0" smtClean="0"/>
              <a:t>10. Εάν ο ερωτηθείς δίνει μια απάντηση που δεν ταιριάζει με την αντίληψη του συνεντευκτή, για την λειτουργικότητα του ερωτηθέντα, η απάντηση που πρέπει να καταγραφεί είναι:</a:t>
            </a:r>
          </a:p>
          <a:p>
            <a:r>
              <a:rPr lang="el-GR" sz="2000" dirty="0">
                <a:sym typeface="Wingdings"/>
              </a:rPr>
              <a:t></a:t>
            </a:r>
            <a:r>
              <a:rPr lang="el-GR" sz="2000" dirty="0" smtClean="0"/>
              <a:t> α. Η εκδοχή του ερωτηθέντα </a:t>
            </a:r>
          </a:p>
          <a:p>
            <a:r>
              <a:rPr lang="el-GR" sz="2000" dirty="0" smtClean="0">
                <a:sym typeface="Wingdings"/>
              </a:rPr>
              <a:t></a:t>
            </a:r>
            <a:r>
              <a:rPr lang="el-GR" sz="2000" dirty="0" smtClean="0"/>
              <a:t> β. Η εκδοχή του συνεντευκτή </a:t>
            </a:r>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377344"/>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8. Εάν ο ερωτηθείς απαντήσει «Δεν ξέρω» και μια διερευνητική ερώτηση δεν εκμαιεύσει μια απάντηση, ο συνεντευκτής πρέπει να καταγράψει την αρχική απάντηση. </a:t>
            </a:r>
          </a:p>
          <a:p>
            <a:r>
              <a:rPr lang="el-GR" sz="2000" dirty="0" smtClean="0">
                <a:ea typeface="Calibri" pitchFamily="34" charset="0"/>
                <a:cs typeface="Times New Roman" pitchFamily="18" charset="0"/>
                <a:sym typeface="Wingdings" pitchFamily="2" charset="2"/>
              </a:rPr>
              <a:t> </a:t>
            </a:r>
            <a:r>
              <a:rPr lang="el-GR" sz="2000" dirty="0" smtClean="0"/>
              <a:t>α. Σωστό</a:t>
            </a:r>
          </a:p>
          <a:p>
            <a:r>
              <a:rPr lang="el-GR" sz="2000" dirty="0" smtClean="0">
                <a:sym typeface="Wingdings"/>
              </a:rPr>
              <a:t></a:t>
            </a:r>
            <a:r>
              <a:rPr lang="el-GR" sz="2000" dirty="0" smtClean="0"/>
              <a:t> β. Λάθος </a:t>
            </a:r>
          </a:p>
          <a:p>
            <a:r>
              <a:rPr lang="el-GR" sz="2000" dirty="0" smtClean="0"/>
              <a:t> </a:t>
            </a:r>
          </a:p>
          <a:p>
            <a:r>
              <a:rPr lang="el-GR" sz="2000" dirty="0" smtClean="0"/>
              <a:t>9.  Οι συνεντεύκτες μπορούν να χρησιμοποιήσουν ανοιχτές διερευνητικές ερωτήσεις, ώστε να επιλύσουν αντιλαμβανόμενες ασυμφωνίες στις απαντήσεις των ερωτηθέντων. </a:t>
            </a:r>
            <a:endParaRPr lang="en-US" sz="2000" dirty="0" smtClean="0"/>
          </a:p>
          <a:p>
            <a:r>
              <a:rPr lang="el-GR" sz="2000" dirty="0" smtClean="0">
                <a:sym typeface="Wingdings"/>
              </a:rPr>
              <a:t></a:t>
            </a:r>
            <a:r>
              <a:rPr lang="el-GR" sz="2000" dirty="0" smtClean="0"/>
              <a:t> α. Σωστό  </a:t>
            </a:r>
          </a:p>
          <a:p>
            <a:r>
              <a:rPr lang="el-GR" sz="2000" dirty="0" smtClean="0">
                <a:ea typeface="Calibri" pitchFamily="34" charset="0"/>
                <a:cs typeface="Times New Roman" pitchFamily="18" charset="0"/>
                <a:sym typeface="Wingdings" pitchFamily="2" charset="2"/>
              </a:rPr>
              <a:t> </a:t>
            </a:r>
            <a:r>
              <a:rPr lang="el-GR" sz="2000" dirty="0" smtClean="0"/>
              <a:t>β. Λάθος </a:t>
            </a:r>
          </a:p>
          <a:p>
            <a:r>
              <a:rPr lang="el-GR" sz="2000" dirty="0" smtClean="0"/>
              <a:t> </a:t>
            </a:r>
          </a:p>
          <a:p>
            <a:r>
              <a:rPr lang="el-GR" sz="2000" dirty="0" smtClean="0"/>
              <a:t>10. Εάν ο ερωτηθείς δίνει μια απάντηση που δεν ταιριάζει με την αντίληψη του συνεντευκτή, για την λειτουργικότητα του ερωτηθέντα, η απάντηση που πρέπει να καταγραφεί είναι:</a:t>
            </a:r>
          </a:p>
          <a:p>
            <a:r>
              <a:rPr lang="el-GR" sz="2000" dirty="0" smtClean="0">
                <a:ea typeface="Calibri" pitchFamily="34" charset="0"/>
                <a:cs typeface="Times New Roman" pitchFamily="18" charset="0"/>
                <a:sym typeface="Wingdings" pitchFamily="2" charset="2"/>
              </a:rPr>
              <a:t></a:t>
            </a:r>
            <a:r>
              <a:rPr lang="el-GR" sz="2000" dirty="0" smtClean="0"/>
              <a:t> α. Η εκδοχή του ερωτηθέντα </a:t>
            </a:r>
          </a:p>
          <a:p>
            <a:r>
              <a:rPr lang="el-GR" sz="2000" dirty="0" smtClean="0">
                <a:sym typeface="Wingdings"/>
              </a:rPr>
              <a:t></a:t>
            </a:r>
            <a:r>
              <a:rPr lang="el-GR" sz="2000" dirty="0" smtClean="0"/>
              <a:t> β. Η εκδοχή του συνεντευκτή </a:t>
            </a:r>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extLst>
      <p:ext uri="{BB962C8B-B14F-4D97-AF65-F5344CB8AC3E}">
        <p14:creationId xmlns:p14="http://schemas.microsoft.com/office/powerpoint/2010/main" val="42294165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258888"/>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11. Εάν ένα άτομο δεν έχει τη δυνατότητα να αναφέρει τις δυσκολίες του, το υπεύθυνο για εκείνον άτομο μπορεί να αναφέρει τις δυσκολίες του. Σε αυτή την περίπτωση, ο υπεύθυνος πρέπει να συμπληρώσει</a:t>
            </a:r>
            <a:r>
              <a:rPr lang="en-US" sz="2000" dirty="0" smtClean="0"/>
              <a:t>:</a:t>
            </a:r>
            <a:endParaRPr lang="el-GR" sz="2000" dirty="0" smtClean="0"/>
          </a:p>
          <a:p>
            <a:r>
              <a:rPr lang="en-US" sz="2000" dirty="0" smtClean="0"/>
              <a:t> </a:t>
            </a:r>
            <a:r>
              <a:rPr lang="el-GR" sz="2000" dirty="0" smtClean="0">
                <a:sym typeface="Wingdings"/>
              </a:rPr>
              <a:t></a:t>
            </a:r>
            <a:r>
              <a:rPr lang="el-GR" sz="2000" dirty="0" smtClean="0"/>
              <a:t> α. Την αυτό-αναφερόμενη εκδοχή, απατώντας έτσι όπως αντιλαμβάνονται ότι θα απαντούσε το άτομο για το οποίο είναι υπεύθυνοι   </a:t>
            </a:r>
          </a:p>
          <a:p>
            <a:r>
              <a:rPr lang="el-GR" sz="2000" dirty="0">
                <a:sym typeface="Wingdings"/>
              </a:rPr>
              <a:t></a:t>
            </a:r>
            <a:r>
              <a:rPr lang="el-GR" sz="2000" dirty="0" smtClean="0"/>
              <a:t> β. Την πληρεξούσια εκδοχή (</a:t>
            </a:r>
            <a:r>
              <a:rPr lang="en-US" sz="2000" dirty="0" smtClean="0"/>
              <a:t>proxy version</a:t>
            </a:r>
            <a:r>
              <a:rPr lang="el-GR" sz="2000" dirty="0" smtClean="0"/>
              <a:t>), απατώντας τις δικές του/της αντιλήψεις </a:t>
            </a:r>
          </a:p>
          <a:p>
            <a:r>
              <a:rPr lang="el-GR" sz="2000" dirty="0" smtClean="0"/>
              <a:t> </a:t>
            </a:r>
          </a:p>
          <a:p>
            <a:r>
              <a:rPr lang="el-GR" sz="2000" dirty="0" smtClean="0"/>
              <a:t>12. Στο </a:t>
            </a:r>
            <a:r>
              <a:rPr lang="en-US" sz="2000" dirty="0" smtClean="0"/>
              <a:t>WHODAS</a:t>
            </a:r>
            <a:r>
              <a:rPr lang="el-GR" sz="2000" dirty="0" smtClean="0"/>
              <a:t> 2.0, τα «προβλήματα υγείας» περιλαμβάνουν σωματικές και ψυχικές ασθένειες, όπως και τα προβλήματα με το αλκοόλ ή τα ναρκωτικά. </a:t>
            </a:r>
          </a:p>
          <a:p>
            <a:r>
              <a:rPr lang="el-GR" sz="2000" dirty="0">
                <a:sym typeface="Wingdings"/>
              </a:rPr>
              <a:t></a:t>
            </a:r>
            <a:r>
              <a:rPr lang="el-GR" sz="2000" dirty="0" smtClean="0">
                <a:ea typeface="Calibri" pitchFamily="34" charset="0"/>
                <a:cs typeface="Times New Roman" pitchFamily="18" charset="0"/>
                <a:sym typeface="Wingdings" pitchFamily="2" charset="2"/>
              </a:rPr>
              <a:t> </a:t>
            </a:r>
            <a:r>
              <a:rPr lang="el-GR" sz="2000" dirty="0" smtClean="0"/>
              <a:t>α. Σωστό  </a:t>
            </a:r>
          </a:p>
          <a:p>
            <a:r>
              <a:rPr lang="el-GR" sz="2000" dirty="0" smtClean="0">
                <a:sym typeface="Wingdings"/>
              </a:rPr>
              <a:t></a:t>
            </a:r>
            <a:r>
              <a:rPr lang="el-GR" sz="2000" dirty="0" smtClean="0"/>
              <a:t> β. Λάθος </a:t>
            </a:r>
          </a:p>
          <a:p>
            <a:r>
              <a:rPr lang="el-GR" sz="2000" dirty="0" smtClean="0"/>
              <a:t> </a:t>
            </a:r>
          </a:p>
          <a:p>
            <a:r>
              <a:rPr lang="el-GR" sz="2000" dirty="0" smtClean="0"/>
              <a:t>13. Η τυποποίηση αναφέρεται στο ότι η συνέντευξη πραγματοποιείται με τις ίδιες διαδικασίες κάθε φορά.  </a:t>
            </a:r>
          </a:p>
          <a:p>
            <a:r>
              <a:rPr lang="el-GR" sz="2000" dirty="0" smtClean="0">
                <a:sym typeface="Wingdings"/>
              </a:rPr>
              <a:t></a:t>
            </a:r>
            <a:r>
              <a:rPr lang="el-GR" sz="2000" dirty="0" smtClean="0"/>
              <a:t> α. Σωστό </a:t>
            </a:r>
          </a:p>
          <a:p>
            <a:r>
              <a:rPr lang="el-GR" sz="2000" dirty="0" smtClean="0">
                <a:sym typeface="Wingdings"/>
              </a:rPr>
              <a:t></a:t>
            </a:r>
            <a:r>
              <a:rPr lang="el-GR" sz="2000" dirty="0" smtClean="0"/>
              <a:t> β. Λάθος</a:t>
            </a:r>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258888"/>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11. Εάν ένα άτομο δεν έχει τη δυνατότητα να αναφέρει τις δυσκολίες του, το υπεύθυνο για εκείνον άτομο μπορεί να αναφέρει τις δυσκολίες του. Σε αυτή την περίπτωση, ο υπεύθυνος πρέπει να συμπληρώσει</a:t>
            </a:r>
            <a:r>
              <a:rPr lang="en-US" sz="2000" dirty="0" smtClean="0"/>
              <a:t>:</a:t>
            </a:r>
            <a:endParaRPr lang="el-GR" sz="2000" dirty="0" smtClean="0"/>
          </a:p>
          <a:p>
            <a:r>
              <a:rPr lang="en-US" sz="2000" dirty="0" smtClean="0"/>
              <a:t> </a:t>
            </a:r>
            <a:r>
              <a:rPr lang="el-GR" sz="2000" dirty="0" smtClean="0">
                <a:sym typeface="Wingdings"/>
              </a:rPr>
              <a:t></a:t>
            </a:r>
            <a:r>
              <a:rPr lang="el-GR" sz="2000" dirty="0" smtClean="0"/>
              <a:t> α. Την αυτό-αναφερόμενη εκδοχή, απατώντας έτσι όπως αντιλαμβάνονται ότι θα απαντούσε το άτομο για το οποίο είναι υπεύθυνοι   </a:t>
            </a:r>
          </a:p>
          <a:p>
            <a:r>
              <a:rPr lang="el-GR" sz="2000" dirty="0" smtClean="0">
                <a:ea typeface="Calibri" pitchFamily="34" charset="0"/>
                <a:cs typeface="Times New Roman" pitchFamily="18" charset="0"/>
                <a:sym typeface="Wingdings" pitchFamily="2" charset="2"/>
              </a:rPr>
              <a:t></a:t>
            </a:r>
            <a:r>
              <a:rPr lang="el-GR" sz="2000" dirty="0" smtClean="0"/>
              <a:t> β. Την πληρεξούσια εκδοχή (</a:t>
            </a:r>
            <a:r>
              <a:rPr lang="en-US" sz="2000" dirty="0" smtClean="0"/>
              <a:t>proxy version</a:t>
            </a:r>
            <a:r>
              <a:rPr lang="el-GR" sz="2000" dirty="0" smtClean="0"/>
              <a:t>), απατώντας τις δικές του/της αντιλήψεις </a:t>
            </a:r>
          </a:p>
          <a:p>
            <a:r>
              <a:rPr lang="el-GR" sz="2000" dirty="0" smtClean="0"/>
              <a:t> </a:t>
            </a:r>
          </a:p>
          <a:p>
            <a:r>
              <a:rPr lang="el-GR" sz="2000" dirty="0" smtClean="0"/>
              <a:t>12. Στο </a:t>
            </a:r>
            <a:r>
              <a:rPr lang="en-US" sz="2000" dirty="0" smtClean="0"/>
              <a:t>WHODAS</a:t>
            </a:r>
            <a:r>
              <a:rPr lang="el-GR" sz="2000" dirty="0" smtClean="0"/>
              <a:t> 2.0, τα «προβλήματα υγείας» περιλαμβάνουν σωματικές και ψυχικές ασθένειες, όπως και τα προβλήματα με το αλκοόλ ή τα ναρκωτικά. </a:t>
            </a:r>
          </a:p>
          <a:p>
            <a:r>
              <a:rPr lang="el-GR" sz="2000" dirty="0" smtClean="0">
                <a:ea typeface="Calibri" pitchFamily="34" charset="0"/>
                <a:cs typeface="Times New Roman" pitchFamily="18" charset="0"/>
                <a:sym typeface="Wingdings" pitchFamily="2" charset="2"/>
              </a:rPr>
              <a:t> </a:t>
            </a:r>
            <a:r>
              <a:rPr lang="el-GR" sz="2000" dirty="0" smtClean="0"/>
              <a:t>α. Σωστό  </a:t>
            </a:r>
          </a:p>
          <a:p>
            <a:r>
              <a:rPr lang="el-GR" sz="2000" dirty="0" smtClean="0">
                <a:sym typeface="Wingdings"/>
              </a:rPr>
              <a:t></a:t>
            </a:r>
            <a:r>
              <a:rPr lang="el-GR" sz="2000" dirty="0" smtClean="0"/>
              <a:t> β. Λάθος </a:t>
            </a:r>
          </a:p>
          <a:p>
            <a:r>
              <a:rPr lang="el-GR" sz="2000" dirty="0" smtClean="0"/>
              <a:t> </a:t>
            </a:r>
          </a:p>
          <a:p>
            <a:r>
              <a:rPr lang="el-GR" sz="2000" dirty="0" smtClean="0"/>
              <a:t>13. Η τυποποίηση αναφέρεται στο ότι η συνέντευξη πραγματοποιείται με τις ίδιες διαδικασίες κάθε φορά.  </a:t>
            </a:r>
          </a:p>
          <a:p>
            <a:r>
              <a:rPr lang="el-GR" sz="2000" dirty="0" smtClean="0">
                <a:ea typeface="Calibri" pitchFamily="34" charset="0"/>
                <a:cs typeface="Times New Roman" pitchFamily="18" charset="0"/>
                <a:sym typeface="Wingdings" pitchFamily="2" charset="2"/>
              </a:rPr>
              <a:t></a:t>
            </a:r>
            <a:r>
              <a:rPr lang="el-GR" sz="2000" dirty="0" smtClean="0"/>
              <a:t> α. Σωστό </a:t>
            </a:r>
          </a:p>
          <a:p>
            <a:r>
              <a:rPr lang="el-GR" sz="2000" dirty="0" smtClean="0">
                <a:sym typeface="Wingdings"/>
              </a:rPr>
              <a:t></a:t>
            </a:r>
            <a:r>
              <a:rPr lang="el-GR" sz="2000" dirty="0" smtClean="0"/>
              <a:t> β. Λάθος</a:t>
            </a:r>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extLst>
      <p:ext uri="{BB962C8B-B14F-4D97-AF65-F5344CB8AC3E}">
        <p14:creationId xmlns:p14="http://schemas.microsoft.com/office/powerpoint/2010/main" val="33188576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694993"/>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14.  Στο </a:t>
            </a:r>
            <a:r>
              <a:rPr lang="en-US" sz="2000" dirty="0" smtClean="0"/>
              <a:t>WHODAS</a:t>
            </a:r>
            <a:r>
              <a:rPr lang="el-GR" sz="2000" dirty="0" smtClean="0"/>
              <a:t> 2.0, οι «συνθήκες υγείας» περιλαμβάνουν σωματικές και ψυχικές ασθένειες, τραυματισμούς, αλλά </a:t>
            </a:r>
            <a:r>
              <a:rPr lang="el-GR" sz="2000" u="sng" dirty="0" smtClean="0"/>
              <a:t>όχι</a:t>
            </a:r>
            <a:r>
              <a:rPr lang="el-GR" sz="2000" dirty="0" smtClean="0"/>
              <a:t> τα προβλήματα με αλκοόλ ή ναρκωτικά.</a:t>
            </a:r>
          </a:p>
          <a:p>
            <a:r>
              <a:rPr lang="el-GR" sz="2000" dirty="0" smtClean="0">
                <a:sym typeface="Wingdings"/>
              </a:rPr>
              <a:t></a:t>
            </a:r>
            <a:r>
              <a:rPr lang="el-GR" sz="2000" dirty="0" smtClean="0"/>
              <a:t> α. Σωστό</a:t>
            </a:r>
          </a:p>
          <a:p>
            <a:r>
              <a:rPr lang="el-GR" sz="2000" dirty="0">
                <a:sym typeface="Wingdings"/>
              </a:rPr>
              <a:t></a:t>
            </a:r>
            <a:r>
              <a:rPr lang="el-GR" sz="2000" dirty="0" smtClean="0"/>
              <a:t> β. Λάθος</a:t>
            </a:r>
          </a:p>
          <a:p>
            <a:r>
              <a:rPr lang="el-GR" sz="2000" dirty="0" smtClean="0"/>
              <a:t> </a:t>
            </a:r>
          </a:p>
          <a:p>
            <a:r>
              <a:rPr lang="el-GR" sz="2000" dirty="0" smtClean="0"/>
              <a:t>15. Οι ερωτηθέντες πρέπει να απαντούν τις ερωτήσεις λαμβάνοντας υπόψη το βαθμό της δυσκολίας που αντιμετωπίζουν ________ τη χρήση βοηθητικών συσκευών ή προσωπικών βοηθών. </a:t>
            </a:r>
          </a:p>
          <a:p>
            <a:r>
              <a:rPr lang="el-GR" sz="2000" dirty="0" smtClean="0"/>
              <a:t> </a:t>
            </a:r>
            <a:r>
              <a:rPr lang="el-GR" sz="2000" dirty="0">
                <a:sym typeface="Wingdings"/>
              </a:rPr>
              <a:t> </a:t>
            </a:r>
            <a:r>
              <a:rPr lang="el-GR" sz="2000" dirty="0" smtClean="0"/>
              <a:t> α. με  </a:t>
            </a:r>
          </a:p>
          <a:p>
            <a:r>
              <a:rPr lang="el-GR" sz="2000" dirty="0" smtClean="0">
                <a:sym typeface="Wingdings"/>
              </a:rPr>
              <a:t></a:t>
            </a:r>
            <a:r>
              <a:rPr lang="el-GR" sz="2000" dirty="0" smtClean="0"/>
              <a:t> β. χωρίς</a:t>
            </a:r>
          </a:p>
          <a:p>
            <a:r>
              <a:rPr lang="el-GR" sz="2000" dirty="0" smtClean="0"/>
              <a:t> </a:t>
            </a:r>
          </a:p>
          <a:p>
            <a:r>
              <a:rPr lang="el-GR" sz="2000" dirty="0" smtClean="0"/>
              <a:t>16. Οι ερωτηθέντες πρέπει να απαντάνε τις ερωτήσεις λαμβάνοντας υπόψη τις χειρότερες ημέρες που έχουν βιώσει τις τελευταίες 30 ημέρες. </a:t>
            </a:r>
          </a:p>
          <a:p>
            <a:r>
              <a:rPr lang="el-GR" sz="2000" dirty="0" smtClean="0">
                <a:sym typeface="Wingdings"/>
              </a:rPr>
              <a:t></a:t>
            </a:r>
            <a:r>
              <a:rPr lang="el-GR" sz="2000" dirty="0" smtClean="0"/>
              <a:t> α. Σωστό </a:t>
            </a:r>
          </a:p>
          <a:p>
            <a:r>
              <a:rPr lang="el-GR" sz="2000" dirty="0">
                <a:sym typeface="Wingdings"/>
              </a:rPr>
              <a:t></a:t>
            </a:r>
            <a:r>
              <a:rPr lang="el-GR" sz="2000" dirty="0" smtClean="0"/>
              <a:t> β. Λάθος </a:t>
            </a:r>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694993"/>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14.  Στο </a:t>
            </a:r>
            <a:r>
              <a:rPr lang="en-US" sz="2000" dirty="0" smtClean="0"/>
              <a:t>WHODAS</a:t>
            </a:r>
            <a:r>
              <a:rPr lang="el-GR" sz="2000" dirty="0" smtClean="0"/>
              <a:t> 2.0, οι «συνθήκες υγείας» περιλαμβάνουν σωματικές και ψυχικές ασθένειες, τραυματισμούς, αλλά </a:t>
            </a:r>
            <a:r>
              <a:rPr lang="el-GR" sz="2000" u="sng" dirty="0" smtClean="0"/>
              <a:t>όχι</a:t>
            </a:r>
            <a:r>
              <a:rPr lang="el-GR" sz="2000" dirty="0" smtClean="0"/>
              <a:t> τα προβλήματα με αλκοόλ ή ναρκωτικά.</a:t>
            </a:r>
          </a:p>
          <a:p>
            <a:r>
              <a:rPr lang="el-GR" sz="2000" dirty="0" smtClean="0">
                <a:sym typeface="Wingdings"/>
              </a:rPr>
              <a:t></a:t>
            </a:r>
            <a:r>
              <a:rPr lang="el-GR" sz="2000" dirty="0" smtClean="0"/>
              <a:t> α. Σωστό</a:t>
            </a:r>
          </a:p>
          <a:p>
            <a:r>
              <a:rPr lang="el-GR" sz="2000" dirty="0" smtClean="0">
                <a:ea typeface="Calibri" pitchFamily="34" charset="0"/>
                <a:cs typeface="Times New Roman" pitchFamily="18" charset="0"/>
                <a:sym typeface="Wingdings" pitchFamily="2" charset="2"/>
              </a:rPr>
              <a:t></a:t>
            </a:r>
            <a:r>
              <a:rPr lang="el-GR" sz="2000" dirty="0" smtClean="0"/>
              <a:t> β. Λάθος</a:t>
            </a:r>
          </a:p>
          <a:p>
            <a:r>
              <a:rPr lang="el-GR" sz="2000" dirty="0" smtClean="0"/>
              <a:t> </a:t>
            </a:r>
          </a:p>
          <a:p>
            <a:r>
              <a:rPr lang="el-GR" sz="2000" dirty="0" smtClean="0"/>
              <a:t>15. Οι ερωτηθέντες πρέπει να απαντούν τις ερωτήσεις λαμβάνοντας υπόψη το βαθμό της δυσκολίας που αντιμετωπίζουν ________ τη χρήση βοηθητικών συσκευών ή προσωπικών βοηθών. </a:t>
            </a:r>
          </a:p>
          <a:p>
            <a:r>
              <a:rPr lang="el-GR" sz="2000" dirty="0" smtClean="0">
                <a:ea typeface="Calibri" pitchFamily="34" charset="0"/>
                <a:cs typeface="Times New Roman" pitchFamily="18" charset="0"/>
                <a:sym typeface="Wingdings" pitchFamily="2" charset="2"/>
              </a:rPr>
              <a:t></a:t>
            </a:r>
            <a:r>
              <a:rPr lang="el-GR" sz="2000" dirty="0" smtClean="0"/>
              <a:t> α. με  </a:t>
            </a:r>
          </a:p>
          <a:p>
            <a:r>
              <a:rPr lang="el-GR" sz="2000" dirty="0" smtClean="0">
                <a:sym typeface="Wingdings"/>
              </a:rPr>
              <a:t></a:t>
            </a:r>
            <a:r>
              <a:rPr lang="el-GR" sz="2000" dirty="0" smtClean="0"/>
              <a:t> β. χωρίς</a:t>
            </a:r>
          </a:p>
          <a:p>
            <a:r>
              <a:rPr lang="el-GR" sz="2000" dirty="0" smtClean="0"/>
              <a:t> </a:t>
            </a:r>
          </a:p>
          <a:p>
            <a:r>
              <a:rPr lang="el-GR" sz="2000" dirty="0" smtClean="0"/>
              <a:t>16. Οι ερωτηθέντες πρέπει να απαντάνε τις ερωτήσεις λαμβάνοντας υπόψη τις χειρότερες ημέρες που έχουν βιώσει τις τελευταίες 30 ημέρες. </a:t>
            </a:r>
          </a:p>
          <a:p>
            <a:r>
              <a:rPr lang="el-GR" sz="2000" dirty="0" smtClean="0">
                <a:sym typeface="Wingdings"/>
              </a:rPr>
              <a:t></a:t>
            </a:r>
            <a:r>
              <a:rPr lang="el-GR" sz="2000" dirty="0" smtClean="0"/>
              <a:t> α. Σωστό </a:t>
            </a:r>
          </a:p>
          <a:p>
            <a:r>
              <a:rPr lang="el-GR" sz="2000" dirty="0" smtClean="0">
                <a:ea typeface="Calibri" pitchFamily="34" charset="0"/>
                <a:cs typeface="Times New Roman" pitchFamily="18" charset="0"/>
                <a:sym typeface="Wingdings" pitchFamily="2" charset="2"/>
              </a:rPr>
              <a:t></a:t>
            </a:r>
            <a:r>
              <a:rPr lang="el-GR" sz="2000" dirty="0" smtClean="0"/>
              <a:t> β. Λάθος </a:t>
            </a:r>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extLst>
      <p:ext uri="{BB962C8B-B14F-4D97-AF65-F5344CB8AC3E}">
        <p14:creationId xmlns:p14="http://schemas.microsoft.com/office/powerpoint/2010/main" val="17326505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429608"/>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17. Ερωτηθείς απαντάει πως δεν έχει επιχειρήσει να μάθει κάποια καινούρια δραστηριότητα τις τελευταίες 30 ημέρες. Μετά από διερεύνηση από τον συνεντευκτή, διευκρινίζει πως το ότι δεν έχει επιχειρήσει δεν οφείλεται σε προβλήματα υγείας. Αυτή η απάντηση θα καταγραφόταν ως</a:t>
            </a:r>
            <a:r>
              <a:rPr lang="en-US" sz="2000" dirty="0" smtClean="0"/>
              <a:t>:</a:t>
            </a:r>
            <a:endParaRPr lang="el-GR" sz="2000" dirty="0" smtClean="0"/>
          </a:p>
          <a:p>
            <a:r>
              <a:rPr lang="el-GR" sz="2000" dirty="0">
                <a:sym typeface="Wingdings"/>
              </a:rPr>
              <a:t></a:t>
            </a:r>
            <a:r>
              <a:rPr lang="el-GR" sz="2000" dirty="0" smtClean="0">
                <a:ea typeface="Calibri" pitchFamily="34" charset="0"/>
                <a:cs typeface="Times New Roman" pitchFamily="18" charset="0"/>
                <a:sym typeface="Wingdings" pitchFamily="2" charset="2"/>
              </a:rPr>
              <a:t> </a:t>
            </a:r>
            <a:r>
              <a:rPr lang="el-GR" sz="2000" dirty="0" smtClean="0"/>
              <a:t>α. Δεν ισχύει/ δεν εφαρμόζεται</a:t>
            </a:r>
          </a:p>
          <a:p>
            <a:r>
              <a:rPr lang="el-GR" sz="2000" dirty="0" smtClean="0">
                <a:sym typeface="Wingdings"/>
              </a:rPr>
              <a:t></a:t>
            </a:r>
            <a:r>
              <a:rPr lang="el-GR" sz="2000" dirty="0" smtClean="0"/>
              <a:t> β. Ακραία (υπερβολική ή πλήρης αδυναμία)</a:t>
            </a:r>
          </a:p>
          <a:p>
            <a:r>
              <a:rPr lang="el-GR" sz="2000" dirty="0" smtClean="0"/>
              <a:t> </a:t>
            </a:r>
          </a:p>
          <a:p>
            <a:r>
              <a:rPr lang="el-GR" sz="2000" dirty="0" smtClean="0"/>
              <a:t>18. Η ημερομηνία καταγράφεται με την Ευρωπαϊκή μορφή ημέρα/μήνας/έτος. </a:t>
            </a:r>
          </a:p>
          <a:p>
            <a:r>
              <a:rPr lang="el-GR" sz="2000" dirty="0">
                <a:sym typeface="Wingdings"/>
              </a:rPr>
              <a:t></a:t>
            </a:r>
            <a:r>
              <a:rPr lang="el-GR" sz="2000" dirty="0" smtClean="0"/>
              <a:t> α. Σωστό </a:t>
            </a:r>
          </a:p>
          <a:p>
            <a:r>
              <a:rPr lang="el-GR" sz="2000" dirty="0" smtClean="0">
                <a:sym typeface="Wingdings"/>
              </a:rPr>
              <a:t></a:t>
            </a:r>
            <a:r>
              <a:rPr lang="el-GR" sz="2000" dirty="0" smtClean="0"/>
              <a:t> β. Λάθος</a:t>
            </a:r>
          </a:p>
          <a:p>
            <a:r>
              <a:rPr lang="el-GR" sz="2000" dirty="0" smtClean="0"/>
              <a:t> </a:t>
            </a:r>
          </a:p>
          <a:p>
            <a:r>
              <a:rPr lang="el-GR" sz="2000" dirty="0" smtClean="0"/>
              <a:t>19. Όταν κάνετε την εισαγωγή, σιγουρευτείτε πως θα δηλώσετε (2 σωστές απαντήσεις):</a:t>
            </a:r>
          </a:p>
          <a:p>
            <a:r>
              <a:rPr lang="el-GR" sz="2000" dirty="0" smtClean="0"/>
              <a:t> </a:t>
            </a:r>
          </a:p>
          <a:p>
            <a:r>
              <a:rPr lang="el-GR" sz="2000" dirty="0">
                <a:sym typeface="Wingdings"/>
              </a:rPr>
              <a:t></a:t>
            </a:r>
            <a:r>
              <a:rPr lang="el-GR" sz="2000" dirty="0" smtClean="0"/>
              <a:t> α. Το σκοπό της αξιολόγησης</a:t>
            </a:r>
          </a:p>
          <a:p>
            <a:r>
              <a:rPr lang="el-GR" sz="2000" dirty="0">
                <a:sym typeface="Wingdings"/>
              </a:rPr>
              <a:t></a:t>
            </a:r>
            <a:r>
              <a:rPr lang="el-GR" sz="2000" dirty="0" smtClean="0"/>
              <a:t> β. Πως οι απαντήσεις θα παραμείνουν εμπιστευτικές</a:t>
            </a:r>
          </a:p>
          <a:p>
            <a:r>
              <a:rPr lang="el-GR" sz="2000" dirty="0" smtClean="0">
                <a:sym typeface="Wingdings"/>
              </a:rPr>
              <a:t></a:t>
            </a:r>
            <a:r>
              <a:rPr lang="el-GR" sz="2000" dirty="0" smtClean="0"/>
              <a:t> γ. Τα παρόμοια προβλήματα που έχετε βιώσει και οι ίδιοι στη ζωή σας</a:t>
            </a:r>
          </a:p>
          <a:p>
            <a:r>
              <a:rPr lang="el-GR" sz="2000" dirty="0" smtClean="0"/>
              <a:t> </a:t>
            </a:r>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429608"/>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17. Ερωτηθείς απαντάει πως δεν έχει επιχειρήσει να μάθει κάποια καινούρια δραστηριότητα τις τελευταίες 30 ημέρες. Μετά από διερεύνηση από τον συνεντευκτή, διευκρινίζει πως το ότι δεν έχει επιχειρήσει δεν οφείλεται σε προβλήματα υγείας. Αυτή η απάντηση θα καταγραφόταν ως</a:t>
            </a:r>
            <a:r>
              <a:rPr lang="en-US" sz="2000" dirty="0" smtClean="0"/>
              <a:t>:</a:t>
            </a:r>
            <a:endParaRPr lang="el-GR" sz="2000" dirty="0" smtClean="0"/>
          </a:p>
          <a:p>
            <a:r>
              <a:rPr lang="el-GR" sz="2000" dirty="0" smtClean="0">
                <a:ea typeface="Calibri" pitchFamily="34" charset="0"/>
                <a:cs typeface="Times New Roman" pitchFamily="18" charset="0"/>
                <a:sym typeface="Wingdings" pitchFamily="2" charset="2"/>
              </a:rPr>
              <a:t> </a:t>
            </a:r>
            <a:r>
              <a:rPr lang="el-GR" sz="2000" dirty="0" smtClean="0"/>
              <a:t>α. Δεν ισχύει/ δεν εφαρμόζεται</a:t>
            </a:r>
          </a:p>
          <a:p>
            <a:r>
              <a:rPr lang="el-GR" sz="2000" dirty="0" smtClean="0">
                <a:sym typeface="Wingdings"/>
              </a:rPr>
              <a:t></a:t>
            </a:r>
            <a:r>
              <a:rPr lang="el-GR" sz="2000" dirty="0" smtClean="0"/>
              <a:t> β. Ακραία (υπερβολική ή πλήρης αδυναμία)</a:t>
            </a:r>
          </a:p>
          <a:p>
            <a:r>
              <a:rPr lang="el-GR" sz="2000" dirty="0" smtClean="0"/>
              <a:t> </a:t>
            </a:r>
          </a:p>
          <a:p>
            <a:r>
              <a:rPr lang="el-GR" sz="2000" dirty="0" smtClean="0"/>
              <a:t>18. Η ημερομηνία καταγράφεται με την Ευρωπαϊκή μορφή ημέρα/μήνας/έτος. </a:t>
            </a:r>
          </a:p>
          <a:p>
            <a:r>
              <a:rPr lang="el-GR" sz="2000" dirty="0" smtClean="0">
                <a:ea typeface="Calibri" pitchFamily="34" charset="0"/>
                <a:cs typeface="Times New Roman" pitchFamily="18" charset="0"/>
                <a:sym typeface="Wingdings" pitchFamily="2" charset="2"/>
              </a:rPr>
              <a:t></a:t>
            </a:r>
            <a:r>
              <a:rPr lang="el-GR" sz="2000" dirty="0" smtClean="0"/>
              <a:t> α. Σωστό </a:t>
            </a:r>
          </a:p>
          <a:p>
            <a:r>
              <a:rPr lang="el-GR" sz="2000" dirty="0" smtClean="0">
                <a:sym typeface="Wingdings"/>
              </a:rPr>
              <a:t></a:t>
            </a:r>
            <a:r>
              <a:rPr lang="el-GR" sz="2000" dirty="0" smtClean="0"/>
              <a:t> β. Λάθος</a:t>
            </a:r>
          </a:p>
          <a:p>
            <a:r>
              <a:rPr lang="el-GR" sz="2000" dirty="0" smtClean="0"/>
              <a:t> </a:t>
            </a:r>
          </a:p>
          <a:p>
            <a:r>
              <a:rPr lang="el-GR" sz="2000" dirty="0" smtClean="0"/>
              <a:t>19. Όταν κάνετε την εισαγωγή, σιγουρευτείτε πως θα δηλώσετε (2 σωστές απαντήσεις):</a:t>
            </a:r>
          </a:p>
          <a:p>
            <a:r>
              <a:rPr lang="el-GR" sz="2000" dirty="0" smtClean="0"/>
              <a:t> </a:t>
            </a:r>
          </a:p>
          <a:p>
            <a:r>
              <a:rPr lang="el-GR" sz="2000" dirty="0" smtClean="0">
                <a:ea typeface="Calibri" pitchFamily="34" charset="0"/>
                <a:cs typeface="Times New Roman" pitchFamily="18" charset="0"/>
                <a:sym typeface="Wingdings" pitchFamily="2" charset="2"/>
              </a:rPr>
              <a:t></a:t>
            </a:r>
            <a:r>
              <a:rPr lang="el-GR" sz="2000" dirty="0" smtClean="0"/>
              <a:t> α. Το σκοπό της αξιολόγησης</a:t>
            </a:r>
          </a:p>
          <a:p>
            <a:r>
              <a:rPr lang="el-GR" sz="2000" dirty="0" smtClean="0">
                <a:ea typeface="Calibri" pitchFamily="34" charset="0"/>
                <a:cs typeface="Times New Roman" pitchFamily="18" charset="0"/>
                <a:sym typeface="Wingdings" pitchFamily="2" charset="2"/>
              </a:rPr>
              <a:t></a:t>
            </a:r>
            <a:r>
              <a:rPr lang="el-GR" sz="2000" dirty="0" smtClean="0"/>
              <a:t> β. Πως οι απαντήσεις θα παραμείνουν εμπιστευτικές</a:t>
            </a:r>
          </a:p>
          <a:p>
            <a:r>
              <a:rPr lang="el-GR" sz="2000" dirty="0" smtClean="0">
                <a:sym typeface="Wingdings"/>
              </a:rPr>
              <a:t></a:t>
            </a:r>
            <a:r>
              <a:rPr lang="el-GR" sz="2000" dirty="0" smtClean="0"/>
              <a:t> γ. Τα παρόμοια προβλήματα που έχετε βιώσει και οι ίδιοι στη ζωή σας</a:t>
            </a:r>
          </a:p>
          <a:p>
            <a:r>
              <a:rPr lang="el-GR" sz="2000" dirty="0" smtClean="0"/>
              <a:t> </a:t>
            </a:r>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extLst>
      <p:ext uri="{BB962C8B-B14F-4D97-AF65-F5344CB8AC3E}">
        <p14:creationId xmlns:p14="http://schemas.microsoft.com/office/powerpoint/2010/main" val="442958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20" y="1844824"/>
            <a:ext cx="849536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4 - TextBox"/>
          <p:cNvSpPr txBox="1"/>
          <p:nvPr/>
        </p:nvSpPr>
        <p:spPr>
          <a:xfrm>
            <a:off x="1223628" y="0"/>
            <a:ext cx="6696744"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Ανασκόπηση Βιβλιογραφίας</a:t>
            </a:r>
            <a:endParaRPr lang="el-GR" sz="4400" dirty="0">
              <a:latin typeface="Times New Roman" pitchFamily="18" charset="0"/>
              <a:cs typeface="Times New Roman" pitchFamily="18" charset="0"/>
            </a:endParaRPr>
          </a:p>
        </p:txBody>
      </p:sp>
    </p:spTree>
    <p:extLst>
      <p:ext uri="{BB962C8B-B14F-4D97-AF65-F5344CB8AC3E}">
        <p14:creationId xmlns:p14="http://schemas.microsoft.com/office/powerpoint/2010/main" val="12691859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275721"/>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20. Ως γενικός κανόνας, είναι καλή ιδέα να μιλάτε πιο γρήγορα από το συνηθισμένο, ώστε να τελειώσει η συνέντευξη όσο το δυνατόν γρηγορότερα. </a:t>
            </a:r>
          </a:p>
          <a:p>
            <a:r>
              <a:rPr lang="el-GR" sz="2000" dirty="0" smtClean="0">
                <a:sym typeface="Wingdings"/>
              </a:rPr>
              <a:t></a:t>
            </a:r>
            <a:r>
              <a:rPr lang="el-GR" sz="2000" dirty="0" smtClean="0"/>
              <a:t> α. Σωστό </a:t>
            </a:r>
          </a:p>
          <a:p>
            <a:r>
              <a:rPr lang="el-GR" sz="2000" dirty="0">
                <a:sym typeface="Wingdings"/>
              </a:rPr>
              <a:t></a:t>
            </a:r>
            <a:r>
              <a:rPr lang="el-GR" sz="2000" dirty="0" smtClean="0"/>
              <a:t> β. Λάθος</a:t>
            </a:r>
          </a:p>
          <a:p>
            <a:r>
              <a:rPr lang="en-US" sz="2000" dirty="0" smtClean="0"/>
              <a:t> </a:t>
            </a:r>
            <a:endParaRPr lang="el-GR" sz="2000" dirty="0" smtClean="0"/>
          </a:p>
          <a:p>
            <a:r>
              <a:rPr lang="el-GR" sz="2000" dirty="0" smtClean="0"/>
              <a:t>21. Όταν οι ερωτηθέντες παρέχουν περισσότερες πληροφορίες απ’ ότι χρειάζεται:</a:t>
            </a:r>
          </a:p>
          <a:p>
            <a:r>
              <a:rPr lang="el-GR" sz="2000" dirty="0" smtClean="0">
                <a:sym typeface="Wingdings"/>
              </a:rPr>
              <a:t></a:t>
            </a:r>
            <a:r>
              <a:rPr lang="el-GR" sz="2000" dirty="0" smtClean="0"/>
              <a:t> α. Σημειώστε τα σχόλια στο περιθώριο</a:t>
            </a:r>
          </a:p>
          <a:p>
            <a:r>
              <a:rPr lang="el-GR" sz="2000" dirty="0">
                <a:sym typeface="Wingdings"/>
              </a:rPr>
              <a:t></a:t>
            </a:r>
            <a:r>
              <a:rPr lang="el-GR" sz="2000" dirty="0" smtClean="0"/>
              <a:t> β. Πείτε στον συμμετέχοντα πως έχετε πολλές ακόμα ερωτήσεις να κάνετε</a:t>
            </a:r>
          </a:p>
          <a:p>
            <a:r>
              <a:rPr lang="el-GR" sz="2000" dirty="0" smtClean="0"/>
              <a:t> </a:t>
            </a:r>
          </a:p>
          <a:p>
            <a:r>
              <a:rPr lang="el-GR" sz="2000" dirty="0" smtClean="0"/>
              <a:t>22. Στο </a:t>
            </a:r>
            <a:r>
              <a:rPr lang="en-US" sz="2000" dirty="0" smtClean="0"/>
              <a:t>WHODAS</a:t>
            </a:r>
            <a:r>
              <a:rPr lang="el-GR" sz="2000" dirty="0" smtClean="0"/>
              <a:t> 2.0, οτιδήποτε είναι γραμμένο σε τυπική μορφή προορίζεται να διαβαστεί στον ερωτηθέντα. </a:t>
            </a:r>
          </a:p>
          <a:p>
            <a:r>
              <a:rPr lang="el-GR" sz="2000" dirty="0">
                <a:sym typeface="Wingdings"/>
              </a:rPr>
              <a:t></a:t>
            </a:r>
            <a:r>
              <a:rPr lang="el-GR" sz="2000" dirty="0" smtClean="0"/>
              <a:t> α. Σωστό </a:t>
            </a:r>
          </a:p>
          <a:p>
            <a:r>
              <a:rPr lang="el-GR" sz="2000" dirty="0" smtClean="0">
                <a:sym typeface="Wingdings"/>
              </a:rPr>
              <a:t></a:t>
            </a:r>
            <a:r>
              <a:rPr lang="el-GR" sz="2000" dirty="0" smtClean="0"/>
              <a:t> β. Λάθος</a:t>
            </a:r>
          </a:p>
          <a:p>
            <a:r>
              <a:rPr lang="el-GR" sz="2000" dirty="0" smtClean="0"/>
              <a:t> </a:t>
            </a:r>
          </a:p>
          <a:p>
            <a:r>
              <a:rPr lang="el-GR" sz="2000" dirty="0" smtClean="0"/>
              <a:t>23. Το κείμενο εντός των παρενθέσεων πρέπει να διαβάζεται μόνο εάν ο ερωτηθέντας ζητήσει διευκρίνιση. </a:t>
            </a:r>
          </a:p>
          <a:p>
            <a:r>
              <a:rPr lang="el-GR" sz="2000" dirty="0" smtClean="0">
                <a:sym typeface="Wingdings"/>
              </a:rPr>
              <a:t></a:t>
            </a:r>
            <a:r>
              <a:rPr lang="el-GR" sz="2000" dirty="0" smtClean="0"/>
              <a:t> α. Σωστό </a:t>
            </a:r>
          </a:p>
          <a:p>
            <a:r>
              <a:rPr lang="el-GR" sz="2000" dirty="0">
                <a:sym typeface="Wingdings"/>
              </a:rPr>
              <a:t></a:t>
            </a:r>
            <a:r>
              <a:rPr lang="el-GR" sz="2000" dirty="0" smtClean="0"/>
              <a:t> β. Λάθος</a:t>
            </a:r>
          </a:p>
          <a:p>
            <a:endParaRPr lang="el-GR" sz="2000" dirty="0" smtClean="0"/>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275721"/>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20. Ως γενικός κανόνας, είναι καλή ιδέα να μιλάτε πιο γρήγορα από το συνηθισμένο, ώστε να τελειώσει η συνέντευξη όσο το δυνατόν γρηγορότερα. </a:t>
            </a:r>
          </a:p>
          <a:p>
            <a:r>
              <a:rPr lang="el-GR" sz="2000" dirty="0" smtClean="0">
                <a:sym typeface="Wingdings"/>
              </a:rPr>
              <a:t></a:t>
            </a:r>
            <a:r>
              <a:rPr lang="el-GR" sz="2000" dirty="0" smtClean="0"/>
              <a:t> α. Σωστό </a:t>
            </a:r>
          </a:p>
          <a:p>
            <a:r>
              <a:rPr lang="el-GR" sz="2000" dirty="0" smtClean="0">
                <a:ea typeface="Calibri" pitchFamily="34" charset="0"/>
                <a:cs typeface="Times New Roman" pitchFamily="18" charset="0"/>
                <a:sym typeface="Wingdings" pitchFamily="2" charset="2"/>
              </a:rPr>
              <a:t></a:t>
            </a:r>
            <a:r>
              <a:rPr lang="el-GR" sz="2000" dirty="0" smtClean="0"/>
              <a:t> β. Λάθος</a:t>
            </a:r>
          </a:p>
          <a:p>
            <a:r>
              <a:rPr lang="en-US" sz="2000" dirty="0" smtClean="0"/>
              <a:t> </a:t>
            </a:r>
            <a:endParaRPr lang="el-GR" sz="2000" dirty="0" smtClean="0"/>
          </a:p>
          <a:p>
            <a:r>
              <a:rPr lang="el-GR" sz="2000" dirty="0" smtClean="0"/>
              <a:t>21. Όταν οι ερωτηθέντες παρέχουν περισσότερες πληροφορίες απ’ ότι χρειάζεται:</a:t>
            </a:r>
          </a:p>
          <a:p>
            <a:r>
              <a:rPr lang="el-GR" sz="2000" dirty="0" smtClean="0">
                <a:sym typeface="Wingdings"/>
              </a:rPr>
              <a:t></a:t>
            </a:r>
            <a:r>
              <a:rPr lang="el-GR" sz="2000" dirty="0" smtClean="0"/>
              <a:t> α. Σημειώστε τα σχόλια στο περιθώριο</a:t>
            </a:r>
          </a:p>
          <a:p>
            <a:r>
              <a:rPr lang="el-GR" sz="2000" dirty="0" smtClean="0">
                <a:ea typeface="Calibri" pitchFamily="34" charset="0"/>
                <a:cs typeface="Times New Roman" pitchFamily="18" charset="0"/>
                <a:sym typeface="Wingdings" pitchFamily="2" charset="2"/>
              </a:rPr>
              <a:t></a:t>
            </a:r>
            <a:r>
              <a:rPr lang="el-GR" sz="2000" dirty="0" smtClean="0"/>
              <a:t> β. Πείτε στον συμμετέχοντα πως έχετε πολλές ακόμα ερωτήσεις να κάνετε</a:t>
            </a:r>
          </a:p>
          <a:p>
            <a:r>
              <a:rPr lang="el-GR" sz="2000" dirty="0" smtClean="0"/>
              <a:t> </a:t>
            </a:r>
          </a:p>
          <a:p>
            <a:r>
              <a:rPr lang="el-GR" sz="2000" dirty="0" smtClean="0"/>
              <a:t>22. Στο </a:t>
            </a:r>
            <a:r>
              <a:rPr lang="en-US" sz="2000" dirty="0" smtClean="0"/>
              <a:t>WHODAS</a:t>
            </a:r>
            <a:r>
              <a:rPr lang="el-GR" sz="2000" dirty="0" smtClean="0"/>
              <a:t> 2.0, οτιδήποτε είναι γραμμένο σε τυπική μορφή προορίζεται να διαβαστεί στον ερωτηθέντα. </a:t>
            </a:r>
          </a:p>
          <a:p>
            <a:r>
              <a:rPr lang="el-GR" sz="2000" dirty="0" smtClean="0">
                <a:ea typeface="Calibri" pitchFamily="34" charset="0"/>
                <a:cs typeface="Times New Roman" pitchFamily="18" charset="0"/>
                <a:sym typeface="Wingdings" pitchFamily="2" charset="2"/>
              </a:rPr>
              <a:t></a:t>
            </a:r>
            <a:r>
              <a:rPr lang="el-GR" sz="2000" dirty="0" smtClean="0"/>
              <a:t> α. Σωστό </a:t>
            </a:r>
          </a:p>
          <a:p>
            <a:r>
              <a:rPr lang="el-GR" sz="2000" dirty="0" smtClean="0">
                <a:sym typeface="Wingdings"/>
              </a:rPr>
              <a:t></a:t>
            </a:r>
            <a:r>
              <a:rPr lang="el-GR" sz="2000" dirty="0" smtClean="0"/>
              <a:t> β. Λάθος</a:t>
            </a:r>
          </a:p>
          <a:p>
            <a:r>
              <a:rPr lang="el-GR" sz="2000" dirty="0" smtClean="0"/>
              <a:t> </a:t>
            </a:r>
          </a:p>
          <a:p>
            <a:r>
              <a:rPr lang="el-GR" sz="2000" dirty="0" smtClean="0"/>
              <a:t>23. Το κείμενο εντός των παρενθέσεων πρέπει να διαβάζεται μόνο εάν ο ερωτηθέντας ζητήσει διευκρίνιση. </a:t>
            </a:r>
          </a:p>
          <a:p>
            <a:r>
              <a:rPr lang="el-GR" sz="2000" dirty="0" smtClean="0">
                <a:sym typeface="Wingdings"/>
              </a:rPr>
              <a:t></a:t>
            </a:r>
            <a:r>
              <a:rPr lang="el-GR" sz="2000" dirty="0" smtClean="0"/>
              <a:t> α. Σωστό </a:t>
            </a:r>
          </a:p>
          <a:p>
            <a:r>
              <a:rPr lang="el-GR" sz="2000" dirty="0" smtClean="0">
                <a:ea typeface="Calibri" pitchFamily="34" charset="0"/>
                <a:cs typeface="Times New Roman" pitchFamily="18" charset="0"/>
                <a:sym typeface="Wingdings" pitchFamily="2" charset="2"/>
              </a:rPr>
              <a:t></a:t>
            </a:r>
            <a:r>
              <a:rPr lang="el-GR" sz="2000" dirty="0" smtClean="0"/>
              <a:t> β. Λάθος</a:t>
            </a:r>
          </a:p>
          <a:p>
            <a:endParaRPr lang="el-GR" sz="2000" dirty="0" smtClean="0"/>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extLst>
      <p:ext uri="{BB962C8B-B14F-4D97-AF65-F5344CB8AC3E}">
        <p14:creationId xmlns:p14="http://schemas.microsoft.com/office/powerpoint/2010/main" val="17447354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429612"/>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24. Στο υπογραμμισμένο κείμενο πρέπει να δίνεται έμφαση. </a:t>
            </a:r>
          </a:p>
          <a:p>
            <a:r>
              <a:rPr lang="el-GR" sz="2000" dirty="0">
                <a:sym typeface="Wingdings"/>
              </a:rPr>
              <a:t></a:t>
            </a:r>
            <a:r>
              <a:rPr lang="el-GR" sz="2000" dirty="0" smtClean="0">
                <a:ea typeface="Calibri" pitchFamily="34" charset="0"/>
                <a:cs typeface="Times New Roman" pitchFamily="18" charset="0"/>
                <a:sym typeface="Wingdings" pitchFamily="2" charset="2"/>
              </a:rPr>
              <a:t> </a:t>
            </a:r>
            <a:r>
              <a:rPr lang="el-GR" sz="2000" dirty="0" smtClean="0"/>
              <a:t>α. Σωστό </a:t>
            </a:r>
          </a:p>
          <a:p>
            <a:r>
              <a:rPr lang="el-GR" sz="2000" dirty="0" smtClean="0">
                <a:sym typeface="Wingdings"/>
              </a:rPr>
              <a:t> </a:t>
            </a:r>
            <a:r>
              <a:rPr lang="el-GR" sz="2000" dirty="0" smtClean="0"/>
              <a:t>β. Λάθος</a:t>
            </a:r>
          </a:p>
          <a:p>
            <a:r>
              <a:rPr lang="el-GR" sz="2000" dirty="0" smtClean="0"/>
              <a:t> </a:t>
            </a:r>
          </a:p>
          <a:p>
            <a:r>
              <a:rPr lang="el-GR" sz="2000" dirty="0" smtClean="0"/>
              <a:t>25. Είναι σημαντικό να παρουσιαστούν και οι 2 Κάρτες στην αρχή της συνέντευξης. </a:t>
            </a:r>
          </a:p>
          <a:p>
            <a:r>
              <a:rPr lang="el-GR" sz="2000" dirty="0" smtClean="0">
                <a:sym typeface="Wingdings"/>
              </a:rPr>
              <a:t></a:t>
            </a:r>
            <a:r>
              <a:rPr lang="el-GR" sz="2000" dirty="0" smtClean="0"/>
              <a:t> α. Σωστό </a:t>
            </a:r>
          </a:p>
          <a:p>
            <a:r>
              <a:rPr lang="el-GR" sz="2000" dirty="0">
                <a:sym typeface="Wingdings"/>
              </a:rPr>
              <a:t></a:t>
            </a:r>
            <a:r>
              <a:rPr lang="el-GR" sz="2000" dirty="0" smtClean="0"/>
              <a:t> β. Λάθος</a:t>
            </a:r>
          </a:p>
          <a:p>
            <a:r>
              <a:rPr lang="el-GR" sz="2000" dirty="0" smtClean="0"/>
              <a:t>  </a:t>
            </a:r>
          </a:p>
          <a:p>
            <a:r>
              <a:rPr lang="el-GR" sz="2000" dirty="0" smtClean="0"/>
              <a:t>26. Όταν οι Κάρτες έχουν παρουσιαστεί, πρέπει να παραμένουν ορατές στους ερωτηθέντες καθ’ όλη τη διάρκεια της συνέντευξης. </a:t>
            </a:r>
          </a:p>
          <a:p>
            <a:r>
              <a:rPr lang="el-GR" sz="2000" dirty="0">
                <a:sym typeface="Wingdings"/>
              </a:rPr>
              <a:t></a:t>
            </a:r>
            <a:r>
              <a:rPr lang="el-GR" sz="2000" dirty="0" smtClean="0"/>
              <a:t> α. Σωστό </a:t>
            </a:r>
          </a:p>
          <a:p>
            <a:r>
              <a:rPr lang="el-GR" sz="2000" dirty="0" smtClean="0">
                <a:sym typeface="Wingdings"/>
              </a:rPr>
              <a:t></a:t>
            </a:r>
            <a:r>
              <a:rPr lang="el-GR" sz="2000" dirty="0" smtClean="0"/>
              <a:t> β. Λάθος</a:t>
            </a:r>
          </a:p>
          <a:p>
            <a:r>
              <a:rPr lang="el-GR" sz="2000" dirty="0" smtClean="0"/>
              <a:t> </a:t>
            </a:r>
          </a:p>
          <a:p>
            <a:r>
              <a:rPr lang="el-GR" sz="2000" dirty="0" smtClean="0"/>
              <a:t>27. Σε γενικές γραμμές οι ερωτήσεις πρέπει να διαβαστούν ακριβώς όπως εμφανίζονται στο ερωτηματολόγιο. </a:t>
            </a:r>
          </a:p>
          <a:p>
            <a:r>
              <a:rPr lang="el-GR" sz="2000" dirty="0">
                <a:sym typeface="Wingdings"/>
              </a:rPr>
              <a:t></a:t>
            </a:r>
            <a:r>
              <a:rPr lang="el-GR" sz="2000" dirty="0" smtClean="0"/>
              <a:t> α. Σωστό </a:t>
            </a:r>
          </a:p>
          <a:p>
            <a:r>
              <a:rPr lang="el-GR" sz="2000" dirty="0" smtClean="0">
                <a:sym typeface="Wingdings"/>
              </a:rPr>
              <a:t></a:t>
            </a:r>
            <a:r>
              <a:rPr lang="el-GR" sz="2000" dirty="0" smtClean="0"/>
              <a:t> β. Λάθος</a:t>
            </a:r>
          </a:p>
          <a:p>
            <a:endParaRPr lang="el-GR" sz="2000" dirty="0" smtClean="0"/>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extLst>
      <p:ext uri="{BB962C8B-B14F-4D97-AF65-F5344CB8AC3E}">
        <p14:creationId xmlns:p14="http://schemas.microsoft.com/office/powerpoint/2010/main" val="19974381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429612"/>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24. Στο υπογραμμισμένο κείμενο πρέπει να δίνεται έμφαση. </a:t>
            </a:r>
          </a:p>
          <a:p>
            <a:r>
              <a:rPr lang="el-GR" sz="2000" dirty="0" smtClean="0">
                <a:ea typeface="Calibri" pitchFamily="34" charset="0"/>
                <a:cs typeface="Times New Roman" pitchFamily="18" charset="0"/>
                <a:sym typeface="Wingdings" pitchFamily="2" charset="2"/>
              </a:rPr>
              <a:t> </a:t>
            </a:r>
            <a:r>
              <a:rPr lang="el-GR" sz="2000" dirty="0" smtClean="0"/>
              <a:t>α. Σωστό </a:t>
            </a:r>
          </a:p>
          <a:p>
            <a:r>
              <a:rPr lang="el-GR" sz="2000" dirty="0" smtClean="0">
                <a:sym typeface="Wingdings"/>
              </a:rPr>
              <a:t> </a:t>
            </a:r>
            <a:r>
              <a:rPr lang="el-GR" sz="2000" dirty="0" smtClean="0"/>
              <a:t>β. Λάθος</a:t>
            </a:r>
          </a:p>
          <a:p>
            <a:r>
              <a:rPr lang="el-GR" sz="2000" dirty="0" smtClean="0"/>
              <a:t> </a:t>
            </a:r>
          </a:p>
          <a:p>
            <a:r>
              <a:rPr lang="el-GR" sz="2000" dirty="0" smtClean="0"/>
              <a:t>25. Είναι σημαντικό να παρουσιαστούν και οι 2 Κάρτες στην αρχή της συνέντευξης. </a:t>
            </a:r>
          </a:p>
          <a:p>
            <a:r>
              <a:rPr lang="el-GR" sz="2000" dirty="0" smtClean="0">
                <a:sym typeface="Wingdings"/>
              </a:rPr>
              <a:t></a:t>
            </a:r>
            <a:r>
              <a:rPr lang="el-GR" sz="2000" dirty="0" smtClean="0"/>
              <a:t> α. Σωστό </a:t>
            </a:r>
          </a:p>
          <a:p>
            <a:r>
              <a:rPr lang="el-GR" sz="2000" dirty="0" smtClean="0">
                <a:ea typeface="Calibri" pitchFamily="34" charset="0"/>
                <a:cs typeface="Times New Roman" pitchFamily="18" charset="0"/>
                <a:sym typeface="Wingdings" pitchFamily="2" charset="2"/>
              </a:rPr>
              <a:t></a:t>
            </a:r>
            <a:r>
              <a:rPr lang="el-GR" sz="2000" dirty="0" smtClean="0"/>
              <a:t> β. Λάθος</a:t>
            </a:r>
          </a:p>
          <a:p>
            <a:r>
              <a:rPr lang="el-GR" sz="2000" dirty="0" smtClean="0"/>
              <a:t>  </a:t>
            </a:r>
          </a:p>
          <a:p>
            <a:r>
              <a:rPr lang="el-GR" sz="2000" dirty="0" smtClean="0"/>
              <a:t>26. Όταν οι Κάρτες έχουν παρουσιαστεί, πρέπει να παραμένουν ορατές στους ερωτηθέντες καθ’ όλη τη διάρκεια της συνέντευξης. </a:t>
            </a:r>
          </a:p>
          <a:p>
            <a:r>
              <a:rPr lang="el-GR" sz="2000" dirty="0" smtClean="0">
                <a:ea typeface="Calibri" pitchFamily="34" charset="0"/>
                <a:cs typeface="Times New Roman" pitchFamily="18" charset="0"/>
                <a:sym typeface="Wingdings" pitchFamily="2" charset="2"/>
              </a:rPr>
              <a:t></a:t>
            </a:r>
            <a:r>
              <a:rPr lang="el-GR" sz="2000" dirty="0" smtClean="0"/>
              <a:t> α. Σωστό </a:t>
            </a:r>
          </a:p>
          <a:p>
            <a:r>
              <a:rPr lang="el-GR" sz="2000" dirty="0" smtClean="0">
                <a:sym typeface="Wingdings"/>
              </a:rPr>
              <a:t></a:t>
            </a:r>
            <a:r>
              <a:rPr lang="el-GR" sz="2000" dirty="0" smtClean="0"/>
              <a:t> β. Λάθος</a:t>
            </a:r>
          </a:p>
          <a:p>
            <a:r>
              <a:rPr lang="el-GR" sz="2000" dirty="0" smtClean="0"/>
              <a:t> </a:t>
            </a:r>
          </a:p>
          <a:p>
            <a:r>
              <a:rPr lang="el-GR" sz="2000" dirty="0" smtClean="0"/>
              <a:t>27. Σε γενικές γραμμές οι ερωτήσεις πρέπει να διαβαστούν ακριβώς όπως εμφανίζονται στο ερωτηματολόγιο. </a:t>
            </a:r>
          </a:p>
          <a:p>
            <a:r>
              <a:rPr lang="el-GR" sz="2000" dirty="0" smtClean="0">
                <a:ea typeface="Calibri" pitchFamily="34" charset="0"/>
                <a:cs typeface="Times New Roman" pitchFamily="18" charset="0"/>
                <a:sym typeface="Wingdings" pitchFamily="2" charset="2"/>
              </a:rPr>
              <a:t></a:t>
            </a:r>
            <a:r>
              <a:rPr lang="el-GR" sz="2000" dirty="0" smtClean="0"/>
              <a:t> α. Σωστό </a:t>
            </a:r>
          </a:p>
          <a:p>
            <a:r>
              <a:rPr lang="el-GR" sz="2000" dirty="0" smtClean="0">
                <a:sym typeface="Wingdings"/>
              </a:rPr>
              <a:t></a:t>
            </a:r>
            <a:r>
              <a:rPr lang="el-GR" sz="2000" dirty="0" smtClean="0"/>
              <a:t> β. Λάθος</a:t>
            </a:r>
          </a:p>
          <a:p>
            <a:endParaRPr lang="el-GR" sz="2000" dirty="0" smtClean="0"/>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extLst>
      <p:ext uri="{BB962C8B-B14F-4D97-AF65-F5344CB8AC3E}">
        <p14:creationId xmlns:p14="http://schemas.microsoft.com/office/powerpoint/2010/main" val="19974381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73739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28. Εάν ο ερωτηθείς απαντήσει πριν διαβάσετε ολόκληρη την ερώτηση, πρέπει: </a:t>
            </a:r>
          </a:p>
          <a:p>
            <a:r>
              <a:rPr lang="el-GR" sz="2000" dirty="0" smtClean="0">
                <a:sym typeface="Wingdings"/>
              </a:rPr>
              <a:t></a:t>
            </a:r>
            <a:r>
              <a:rPr lang="el-GR" sz="2000" dirty="0" smtClean="0"/>
              <a:t> α. Να δεχτείτε την απάντηση</a:t>
            </a:r>
          </a:p>
          <a:p>
            <a:r>
              <a:rPr lang="el-GR" sz="2000" dirty="0" smtClean="0">
                <a:sym typeface="Wingdings"/>
              </a:rPr>
              <a:t></a:t>
            </a:r>
            <a:r>
              <a:rPr lang="el-GR" sz="2000" dirty="0" smtClean="0"/>
              <a:t> β. Να διαβάσετε την υπόλοιπη ερώτηση</a:t>
            </a:r>
          </a:p>
          <a:p>
            <a:r>
              <a:rPr lang="el-GR" sz="2000" dirty="0">
                <a:sym typeface="Wingdings"/>
              </a:rPr>
              <a:t></a:t>
            </a:r>
            <a:r>
              <a:rPr lang="el-GR" sz="2000" dirty="0" smtClean="0"/>
              <a:t> γ. Να ξαναδιαβάσετε ολόκληρη την ερώτηση</a:t>
            </a:r>
          </a:p>
          <a:p>
            <a:r>
              <a:rPr lang="el-GR" sz="2000" dirty="0" smtClean="0"/>
              <a:t> </a:t>
            </a:r>
          </a:p>
          <a:p>
            <a:r>
              <a:rPr lang="el-GR" sz="2000" dirty="0" smtClean="0"/>
              <a:t>29. Πρέπει να χρησιμοποιείτε την αρχική ερώτηση «Τις τελευταίες 30 ημέρες πόση δυσκολία είχατε στο να…»</a:t>
            </a:r>
          </a:p>
          <a:p>
            <a:r>
              <a:rPr lang="el-GR" sz="2000" dirty="0" smtClean="0">
                <a:sym typeface="Wingdings"/>
              </a:rPr>
              <a:t></a:t>
            </a:r>
            <a:r>
              <a:rPr lang="el-GR" sz="2000" dirty="0" smtClean="0"/>
              <a:t> α. Πριν από κάθε ερώτηση </a:t>
            </a:r>
          </a:p>
          <a:p>
            <a:r>
              <a:rPr lang="el-GR" sz="2000" dirty="0">
                <a:sym typeface="Wingdings"/>
              </a:rPr>
              <a:t></a:t>
            </a:r>
            <a:r>
              <a:rPr lang="el-GR" sz="2000" dirty="0" smtClean="0"/>
              <a:t> β. Όσο συχνά χρειάζεται ώστε να κυλάνε οι ερωτήσεις ομαλά</a:t>
            </a:r>
          </a:p>
          <a:p>
            <a:r>
              <a:rPr lang="el-GR" sz="2000" dirty="0" smtClean="0"/>
              <a:t> </a:t>
            </a:r>
          </a:p>
          <a:p>
            <a:r>
              <a:rPr lang="el-GR" sz="2000" dirty="0" smtClean="0"/>
              <a:t>30. Οι διερευνητικές ερωτήσεις χρησιμοποιούνται  όταν οι ερωτηθέντες φαίνεται πως έχουν καταλάβει την ερώτηση, αλλά δεν παρέχουν μια απάντηση που να ανταποκρίνεται στο στόχο της ερώτησης. </a:t>
            </a:r>
          </a:p>
          <a:p>
            <a:r>
              <a:rPr lang="el-GR" sz="2000" dirty="0">
                <a:sym typeface="Wingdings"/>
              </a:rPr>
              <a:t></a:t>
            </a:r>
            <a:r>
              <a:rPr lang="el-GR" sz="2000" dirty="0" smtClean="0"/>
              <a:t> α. Σωστό </a:t>
            </a:r>
          </a:p>
          <a:p>
            <a:r>
              <a:rPr lang="el-GR" sz="2000" dirty="0" smtClean="0">
                <a:sym typeface="Wingdings"/>
              </a:rPr>
              <a:t></a:t>
            </a:r>
            <a:r>
              <a:rPr lang="el-GR" sz="2000" dirty="0" smtClean="0"/>
              <a:t> β. Λάθος</a:t>
            </a:r>
          </a:p>
          <a:p>
            <a:endParaRPr lang="el-GR" sz="2000" dirty="0" smtClean="0"/>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73739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28. Εάν ο ερωτηθείς απαντήσει πριν διαβάσετε ολόκληρη την ερώτηση, πρέπει: </a:t>
            </a:r>
          </a:p>
          <a:p>
            <a:r>
              <a:rPr lang="el-GR" sz="2000" dirty="0" smtClean="0">
                <a:sym typeface="Wingdings"/>
              </a:rPr>
              <a:t></a:t>
            </a:r>
            <a:r>
              <a:rPr lang="el-GR" sz="2000" dirty="0" smtClean="0"/>
              <a:t> α. Να δεχτείτε την απάντηση</a:t>
            </a:r>
          </a:p>
          <a:p>
            <a:r>
              <a:rPr lang="el-GR" sz="2000" dirty="0" smtClean="0">
                <a:sym typeface="Wingdings"/>
              </a:rPr>
              <a:t></a:t>
            </a:r>
            <a:r>
              <a:rPr lang="el-GR" sz="2000" dirty="0" smtClean="0"/>
              <a:t> β. Να διαβάσετε την υπόλοιπη ερώτηση</a:t>
            </a:r>
          </a:p>
          <a:p>
            <a:r>
              <a:rPr lang="el-GR" sz="2000" dirty="0" smtClean="0">
                <a:ea typeface="Calibri" pitchFamily="34" charset="0"/>
                <a:cs typeface="Times New Roman" pitchFamily="18" charset="0"/>
                <a:sym typeface="Wingdings" pitchFamily="2" charset="2"/>
              </a:rPr>
              <a:t></a:t>
            </a:r>
            <a:r>
              <a:rPr lang="el-GR" sz="2000" dirty="0" smtClean="0"/>
              <a:t> γ. Να ξαναδιαβάσετε ολόκληρη την ερώτηση</a:t>
            </a:r>
          </a:p>
          <a:p>
            <a:r>
              <a:rPr lang="el-GR" sz="2000" dirty="0" smtClean="0"/>
              <a:t> </a:t>
            </a:r>
          </a:p>
          <a:p>
            <a:r>
              <a:rPr lang="el-GR" sz="2000" dirty="0" smtClean="0"/>
              <a:t>29. Πρέπει να χρησιμοποιείτε την αρχική ερώτηση «Τις τελευταίες 30 ημέρες πόση δυσκολία είχατε στο να…»</a:t>
            </a:r>
          </a:p>
          <a:p>
            <a:r>
              <a:rPr lang="el-GR" sz="2000" dirty="0" smtClean="0">
                <a:sym typeface="Wingdings"/>
              </a:rPr>
              <a:t></a:t>
            </a:r>
            <a:r>
              <a:rPr lang="el-GR" sz="2000" dirty="0" smtClean="0"/>
              <a:t> α. Πριν από κάθε ερώτηση </a:t>
            </a:r>
          </a:p>
          <a:p>
            <a:r>
              <a:rPr lang="el-GR" sz="2000" dirty="0" smtClean="0">
                <a:ea typeface="Calibri" pitchFamily="34" charset="0"/>
                <a:cs typeface="Times New Roman" pitchFamily="18" charset="0"/>
                <a:sym typeface="Wingdings" pitchFamily="2" charset="2"/>
              </a:rPr>
              <a:t></a:t>
            </a:r>
            <a:r>
              <a:rPr lang="el-GR" sz="2000" dirty="0" smtClean="0"/>
              <a:t> β. Όσο συχνά χρειάζεται ώστε να κυλάνε οι ερωτήσεις ομαλά</a:t>
            </a:r>
          </a:p>
          <a:p>
            <a:r>
              <a:rPr lang="el-GR" sz="2000" dirty="0" smtClean="0"/>
              <a:t> </a:t>
            </a:r>
          </a:p>
          <a:p>
            <a:r>
              <a:rPr lang="el-GR" sz="2000" dirty="0" smtClean="0"/>
              <a:t>30. Οι διερευνητικές ερωτήσεις χρησιμοποιούνται  όταν οι ερωτηθέντες φαίνεται πως έχουν καταλάβει την ερώτηση, αλλά δεν παρέχουν μια απάντηση που να ανταποκρίνεται στο στόχο της ερώτησης. </a:t>
            </a:r>
          </a:p>
          <a:p>
            <a:r>
              <a:rPr lang="el-GR" sz="2000" dirty="0" smtClean="0">
                <a:ea typeface="Calibri" pitchFamily="34" charset="0"/>
                <a:cs typeface="Times New Roman" pitchFamily="18" charset="0"/>
                <a:sym typeface="Wingdings" pitchFamily="2" charset="2"/>
              </a:rPr>
              <a:t></a:t>
            </a:r>
            <a:r>
              <a:rPr lang="el-GR" sz="2000" dirty="0" smtClean="0"/>
              <a:t> α. Σωστό </a:t>
            </a:r>
          </a:p>
          <a:p>
            <a:r>
              <a:rPr lang="el-GR" sz="2000" dirty="0" smtClean="0">
                <a:sym typeface="Wingdings"/>
              </a:rPr>
              <a:t></a:t>
            </a:r>
            <a:r>
              <a:rPr lang="el-GR" sz="2000" dirty="0" smtClean="0"/>
              <a:t> β. Λάθος</a:t>
            </a:r>
          </a:p>
          <a:p>
            <a:endParaRPr lang="el-GR" sz="2000" dirty="0" smtClean="0"/>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extLst>
      <p:ext uri="{BB962C8B-B14F-4D97-AF65-F5344CB8AC3E}">
        <p14:creationId xmlns:p14="http://schemas.microsoft.com/office/powerpoint/2010/main" val="30720773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877635"/>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dirty="0" smtClean="0"/>
              <a:t>31. Ο συνεντευκτής πρέπει να επαναλαμβάνει όλες τις επιλογές των απαντήσεων, ακόμα και αν ο ερωτηθείς ζητάει από εκείνον/η να επαναλάβει  μία μόνο επιλογή. </a:t>
            </a:r>
          </a:p>
          <a:p>
            <a:r>
              <a:rPr lang="el-GR" dirty="0">
                <a:sym typeface="Wingdings"/>
              </a:rPr>
              <a:t></a:t>
            </a:r>
            <a:r>
              <a:rPr lang="el-GR" dirty="0" smtClean="0">
                <a:ea typeface="Calibri" pitchFamily="34" charset="0"/>
                <a:cs typeface="Times New Roman" pitchFamily="18" charset="0"/>
                <a:sym typeface="Wingdings" pitchFamily="2" charset="2"/>
              </a:rPr>
              <a:t> </a:t>
            </a:r>
            <a:r>
              <a:rPr lang="el-GR" dirty="0" smtClean="0"/>
              <a:t>α. Σωστό </a:t>
            </a:r>
          </a:p>
          <a:p>
            <a:r>
              <a:rPr lang="el-GR" dirty="0" smtClean="0">
                <a:sym typeface="Wingdings"/>
              </a:rPr>
              <a:t></a:t>
            </a:r>
            <a:r>
              <a:rPr lang="el-GR" dirty="0" smtClean="0"/>
              <a:t> β. Λάθος</a:t>
            </a:r>
          </a:p>
          <a:p>
            <a:r>
              <a:rPr lang="el-GR" dirty="0" smtClean="0"/>
              <a:t> </a:t>
            </a:r>
          </a:p>
          <a:p>
            <a:r>
              <a:rPr lang="el-GR" dirty="0" smtClean="0"/>
              <a:t>32. Οι ουδέτερες διερευνητικές ερωτήσεις προτιμάται να χρησιμοποιούνται, από το να επαναλαμβάνονται οι ερωτήσεις. </a:t>
            </a:r>
          </a:p>
          <a:p>
            <a:r>
              <a:rPr lang="el-GR" dirty="0" smtClean="0">
                <a:sym typeface="Wingdings"/>
              </a:rPr>
              <a:t></a:t>
            </a:r>
            <a:r>
              <a:rPr lang="el-GR" dirty="0" smtClean="0"/>
              <a:t> α. Σωστό </a:t>
            </a:r>
          </a:p>
          <a:p>
            <a:r>
              <a:rPr lang="el-GR" dirty="0">
                <a:sym typeface="Wingdings"/>
              </a:rPr>
              <a:t></a:t>
            </a:r>
            <a:r>
              <a:rPr lang="el-GR" dirty="0" smtClean="0"/>
              <a:t> β. Λάθος</a:t>
            </a:r>
          </a:p>
          <a:p>
            <a:r>
              <a:rPr lang="el-GR" dirty="0" smtClean="0"/>
              <a:t> </a:t>
            </a:r>
          </a:p>
          <a:p>
            <a:r>
              <a:rPr lang="el-GR" dirty="0" smtClean="0"/>
              <a:t> </a:t>
            </a:r>
          </a:p>
          <a:p>
            <a:r>
              <a:rPr lang="el-GR" dirty="0" smtClean="0"/>
              <a:t>33. Όταν γεμίζονται τα κενά, οι απαντήσεις πρέπει να έχουν αριστερή στοίχιση. </a:t>
            </a:r>
          </a:p>
          <a:p>
            <a:r>
              <a:rPr lang="el-GR" dirty="0" smtClean="0">
                <a:sym typeface="Wingdings"/>
              </a:rPr>
              <a:t></a:t>
            </a:r>
            <a:r>
              <a:rPr lang="el-GR" dirty="0" smtClean="0"/>
              <a:t> α. Σωστό </a:t>
            </a:r>
          </a:p>
          <a:p>
            <a:r>
              <a:rPr lang="el-GR" dirty="0">
                <a:sym typeface="Wingdings"/>
              </a:rPr>
              <a:t></a:t>
            </a:r>
            <a:r>
              <a:rPr lang="el-GR" dirty="0" smtClean="0"/>
              <a:t> β. Λάθος</a:t>
            </a:r>
          </a:p>
          <a:p>
            <a:endParaRPr lang="el-GR" dirty="0" smtClean="0"/>
          </a:p>
          <a:p>
            <a:r>
              <a:rPr lang="el-GR"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1877635"/>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dirty="0" smtClean="0"/>
              <a:t>31. Ο συνεντευκτής πρέπει να επαναλαμβάνει όλες τις επιλογές των απαντήσεων, ακόμα και αν ο ερωτηθείς ζητάει από εκείνον/η να επαναλάβει  μία μόνο επιλογή. </a:t>
            </a:r>
          </a:p>
          <a:p>
            <a:r>
              <a:rPr lang="el-GR" dirty="0" smtClean="0">
                <a:ea typeface="Calibri" pitchFamily="34" charset="0"/>
                <a:cs typeface="Times New Roman" pitchFamily="18" charset="0"/>
                <a:sym typeface="Wingdings" pitchFamily="2" charset="2"/>
              </a:rPr>
              <a:t> </a:t>
            </a:r>
            <a:r>
              <a:rPr lang="el-GR" dirty="0" smtClean="0"/>
              <a:t>α. Σωστό </a:t>
            </a:r>
          </a:p>
          <a:p>
            <a:r>
              <a:rPr lang="el-GR" dirty="0" smtClean="0">
                <a:sym typeface="Wingdings"/>
              </a:rPr>
              <a:t></a:t>
            </a:r>
            <a:r>
              <a:rPr lang="el-GR" dirty="0" smtClean="0"/>
              <a:t> β. Λάθος</a:t>
            </a:r>
          </a:p>
          <a:p>
            <a:r>
              <a:rPr lang="el-GR" dirty="0" smtClean="0"/>
              <a:t> </a:t>
            </a:r>
          </a:p>
          <a:p>
            <a:r>
              <a:rPr lang="el-GR" dirty="0" smtClean="0"/>
              <a:t>32. Οι ουδέτερες διερευνητικές ερωτήσεις προτιμάται να χρησιμοποιούνται, από το να επαναλαμβάνονται οι ερωτήσεις. </a:t>
            </a:r>
          </a:p>
          <a:p>
            <a:r>
              <a:rPr lang="el-GR" dirty="0" smtClean="0">
                <a:sym typeface="Wingdings"/>
              </a:rPr>
              <a:t></a:t>
            </a:r>
            <a:r>
              <a:rPr lang="el-GR" dirty="0" smtClean="0"/>
              <a:t> α. Σωστό </a:t>
            </a:r>
          </a:p>
          <a:p>
            <a:r>
              <a:rPr lang="el-GR" dirty="0" smtClean="0">
                <a:ea typeface="Calibri" pitchFamily="34" charset="0"/>
                <a:cs typeface="Times New Roman" pitchFamily="18" charset="0"/>
                <a:sym typeface="Wingdings" pitchFamily="2" charset="2"/>
              </a:rPr>
              <a:t></a:t>
            </a:r>
            <a:r>
              <a:rPr lang="el-GR" dirty="0" smtClean="0"/>
              <a:t> β. Λάθος</a:t>
            </a:r>
          </a:p>
          <a:p>
            <a:r>
              <a:rPr lang="el-GR" dirty="0" smtClean="0"/>
              <a:t> </a:t>
            </a:r>
          </a:p>
          <a:p>
            <a:r>
              <a:rPr lang="el-GR" dirty="0" smtClean="0"/>
              <a:t> </a:t>
            </a:r>
          </a:p>
          <a:p>
            <a:r>
              <a:rPr lang="el-GR" dirty="0" smtClean="0"/>
              <a:t>33. Όταν γεμίζονται τα κενά, οι απαντήσεις πρέπει να έχουν αριστερή στοίχιση. </a:t>
            </a:r>
          </a:p>
          <a:p>
            <a:r>
              <a:rPr lang="el-GR" dirty="0" smtClean="0">
                <a:sym typeface="Wingdings"/>
              </a:rPr>
              <a:t></a:t>
            </a:r>
            <a:r>
              <a:rPr lang="el-GR" dirty="0" smtClean="0"/>
              <a:t> α. Σωστό </a:t>
            </a:r>
          </a:p>
          <a:p>
            <a:r>
              <a:rPr lang="el-GR" dirty="0" smtClean="0">
                <a:ea typeface="Calibri" pitchFamily="34" charset="0"/>
                <a:cs typeface="Times New Roman" pitchFamily="18" charset="0"/>
                <a:sym typeface="Wingdings" pitchFamily="2" charset="2"/>
              </a:rPr>
              <a:t></a:t>
            </a:r>
            <a:r>
              <a:rPr lang="el-GR" dirty="0" smtClean="0"/>
              <a:t> β. Λάθος</a:t>
            </a:r>
          </a:p>
          <a:p>
            <a:endParaRPr lang="el-GR" dirty="0" smtClean="0"/>
          </a:p>
          <a:p>
            <a:r>
              <a:rPr lang="el-GR"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extLst>
      <p:ext uri="{BB962C8B-B14F-4D97-AF65-F5344CB8AC3E}">
        <p14:creationId xmlns:p14="http://schemas.microsoft.com/office/powerpoint/2010/main" val="16534090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2231580"/>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34. Όταν οι ερωτηθέντες αιτιολογούν την απάντησή τους με «επειδή» ή «όταν», ο συνεντευκτής πρέπει να καταγράψει αυτές τις απαντήσεις στο περιθώριο. </a:t>
            </a:r>
          </a:p>
          <a:p>
            <a:r>
              <a:rPr lang="el-GR" sz="2000" dirty="0" smtClean="0">
                <a:sym typeface="Wingdings"/>
              </a:rPr>
              <a:t></a:t>
            </a:r>
            <a:r>
              <a:rPr lang="el-GR" sz="2000" dirty="0" smtClean="0"/>
              <a:t> α. Σωστό </a:t>
            </a:r>
          </a:p>
          <a:p>
            <a:r>
              <a:rPr lang="el-GR" sz="2000" dirty="0">
                <a:sym typeface="Wingdings"/>
              </a:rPr>
              <a:t></a:t>
            </a:r>
            <a:r>
              <a:rPr lang="el-GR" sz="2000" dirty="0" smtClean="0"/>
              <a:t> β. Λάθος</a:t>
            </a:r>
          </a:p>
          <a:p>
            <a:r>
              <a:rPr lang="el-GR" sz="2000" dirty="0" smtClean="0"/>
              <a:t> </a:t>
            </a:r>
          </a:p>
          <a:p>
            <a:r>
              <a:rPr lang="el-GR" sz="2000" dirty="0" smtClean="0"/>
              <a:t>35. Όταν ο συνεντευκτής συνειδητοποιήσει πως μία από τις ερωτήσεις έχει προσπεραστεί, πρέπει να ρωτήσει την ερώτηση και να σημειώσει στο περιθώριο πως η ερώτηση ρωτήθηκε εκτός της φυσιολογικής σειράς. </a:t>
            </a:r>
          </a:p>
          <a:p>
            <a:r>
              <a:rPr lang="el-GR" sz="2000" dirty="0">
                <a:sym typeface="Wingdings"/>
              </a:rPr>
              <a:t></a:t>
            </a:r>
            <a:r>
              <a:rPr lang="el-GR" sz="2000" dirty="0" smtClean="0"/>
              <a:t> α. Σωστό </a:t>
            </a:r>
          </a:p>
          <a:p>
            <a:r>
              <a:rPr lang="el-GR" sz="2000" dirty="0" smtClean="0">
                <a:sym typeface="Wingdings"/>
              </a:rPr>
              <a:t></a:t>
            </a:r>
            <a:r>
              <a:rPr lang="el-GR" sz="2000" dirty="0" smtClean="0"/>
              <a:t> β. Λάθος</a:t>
            </a:r>
          </a:p>
          <a:p>
            <a:endParaRPr lang="el-GR" sz="2000" dirty="0" smtClean="0"/>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extLst>
      <p:ext uri="{BB962C8B-B14F-4D97-AF65-F5344CB8AC3E}">
        <p14:creationId xmlns:p14="http://schemas.microsoft.com/office/powerpoint/2010/main" val="17258054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769441"/>
          </a:xfrm>
          <a:prstGeom prst="rect">
            <a:avLst/>
          </a:prstGeom>
          <a:noFill/>
        </p:spPr>
        <p:txBody>
          <a:bodyPr wrap="square" rtlCol="0">
            <a:spAutoFit/>
          </a:bodyPr>
          <a:lstStyle/>
          <a:p>
            <a:r>
              <a:rPr lang="el-GR" sz="4400" dirty="0" smtClean="0"/>
              <a:t>Ελέγξτε τις γνώσεις σας</a:t>
            </a:r>
            <a:endParaRPr lang="el-GR" sz="4400" dirty="0"/>
          </a:p>
        </p:txBody>
      </p:sp>
      <p:sp>
        <p:nvSpPr>
          <p:cNvPr id="1025" name="Rectangle 1"/>
          <p:cNvSpPr>
            <a:spLocks noChangeArrowheads="1"/>
          </p:cNvSpPr>
          <p:nvPr/>
        </p:nvSpPr>
        <p:spPr bwMode="auto">
          <a:xfrm>
            <a:off x="0" y="2231580"/>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dirty="0" smtClean="0"/>
              <a:t>34. Όταν οι ερωτηθέντες αιτιολογούν την απάντησή τους με «επειδή» ή «όταν», ο συνεντευκτής πρέπει να καταγράψει αυτές τις απαντήσεις στο περιθώριο. </a:t>
            </a:r>
          </a:p>
          <a:p>
            <a:r>
              <a:rPr lang="el-GR" sz="2000" dirty="0" smtClean="0">
                <a:sym typeface="Wingdings"/>
              </a:rPr>
              <a:t></a:t>
            </a:r>
            <a:r>
              <a:rPr lang="el-GR" sz="2000" dirty="0" smtClean="0"/>
              <a:t> α. Σωστό </a:t>
            </a:r>
          </a:p>
          <a:p>
            <a:r>
              <a:rPr lang="el-GR" sz="2000" dirty="0" smtClean="0">
                <a:ea typeface="Calibri" pitchFamily="34" charset="0"/>
                <a:cs typeface="Times New Roman" pitchFamily="18" charset="0"/>
                <a:sym typeface="Wingdings" pitchFamily="2" charset="2"/>
              </a:rPr>
              <a:t></a:t>
            </a:r>
            <a:r>
              <a:rPr lang="el-GR" sz="2000" dirty="0" smtClean="0"/>
              <a:t> β. Λάθος</a:t>
            </a:r>
          </a:p>
          <a:p>
            <a:r>
              <a:rPr lang="el-GR" sz="2000" dirty="0" smtClean="0"/>
              <a:t> </a:t>
            </a:r>
          </a:p>
          <a:p>
            <a:r>
              <a:rPr lang="el-GR" sz="2000" dirty="0" smtClean="0"/>
              <a:t>35. Όταν ο συνεντευκτής συνειδητοποιήσει πως μία από τις ερωτήσεις έχει προσπεραστεί, πρέπει να ρωτήσει την ερώτηση και να σημειώσει στο περιθώριο πως η ερώτηση ρωτήθηκε εκτός της φυσιολογικής σειράς. </a:t>
            </a:r>
          </a:p>
          <a:p>
            <a:r>
              <a:rPr lang="el-GR" sz="2000" dirty="0" smtClean="0">
                <a:ea typeface="Calibri" pitchFamily="34" charset="0"/>
                <a:cs typeface="Times New Roman" pitchFamily="18" charset="0"/>
                <a:sym typeface="Wingdings" pitchFamily="2" charset="2"/>
              </a:rPr>
              <a:t></a:t>
            </a:r>
            <a:r>
              <a:rPr lang="el-GR" sz="2000" dirty="0" smtClean="0"/>
              <a:t> α. Σωστό </a:t>
            </a:r>
          </a:p>
          <a:p>
            <a:r>
              <a:rPr lang="el-GR" sz="2000" dirty="0" smtClean="0">
                <a:sym typeface="Wingdings"/>
              </a:rPr>
              <a:t></a:t>
            </a:r>
            <a:r>
              <a:rPr lang="el-GR" sz="2000" dirty="0" smtClean="0"/>
              <a:t> β. Λάθος</a:t>
            </a:r>
          </a:p>
          <a:p>
            <a:endParaRPr lang="el-GR" sz="2000" dirty="0" smtClean="0"/>
          </a:p>
          <a:p>
            <a:r>
              <a:rPr lang="el-GR" sz="2000" dirty="0" smtClean="0"/>
              <a:t> </a:t>
            </a:r>
          </a:p>
          <a:p>
            <a:pPr marL="0" marR="0" lvl="0" indent="0" algn="just" defTabSz="914400" rtl="0" eaLnBrk="0" fontAlgn="base" latinLnBrk="0" hangingPunct="0">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latin typeface="+mj-lt"/>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 TextBox"/>
          <p:cNvSpPr txBox="1"/>
          <p:nvPr/>
        </p:nvSpPr>
        <p:spPr>
          <a:xfrm>
            <a:off x="1223628" y="0"/>
            <a:ext cx="6696744"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Ανασκόπηση Βιβλιογραφίας</a:t>
            </a:r>
            <a:endParaRPr lang="el-GR" sz="4400" dirty="0">
              <a:latin typeface="Times New Roman" pitchFamily="18" charset="0"/>
              <a:cs typeface="Times New Roman" pitchFamily="18" charset="0"/>
            </a:endParaRPr>
          </a:p>
        </p:txBody>
      </p:sp>
      <p:sp>
        <p:nvSpPr>
          <p:cNvPr id="4" name="Rectangle 2"/>
          <p:cNvSpPr>
            <a:spLocks noGrp="1" noChangeArrowheads="1"/>
          </p:cNvSpPr>
          <p:nvPr>
            <p:ph type="title"/>
          </p:nvPr>
        </p:nvSpPr>
        <p:spPr>
          <a:xfrm>
            <a:off x="0" y="901080"/>
            <a:ext cx="9144000" cy="1447800"/>
          </a:xfrm>
        </p:spPr>
        <p:txBody>
          <a:bodyPr>
            <a:normAutofit/>
          </a:bodyPr>
          <a:lstStyle/>
          <a:p>
            <a:pPr>
              <a:defRPr/>
            </a:pPr>
            <a:r>
              <a:rPr lang="en-US" sz="2400" dirty="0" smtClean="0">
                <a:latin typeface="Times New Roman" pitchFamily="18" charset="0"/>
                <a:cs typeface="Times New Roman" pitchFamily="18" charset="0"/>
              </a:rPr>
              <a:t>Validation </a:t>
            </a:r>
            <a:r>
              <a:rPr lang="en-US" sz="2400" dirty="0">
                <a:latin typeface="Times New Roman" pitchFamily="18" charset="0"/>
                <a:cs typeface="Times New Roman" pitchFamily="18" charset="0"/>
              </a:rPr>
              <a:t>of the World Health Organization Disability Assessment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Schedule (WHO-DAS II) in Greek and its added value to the Short </a:t>
            </a:r>
            <a:r>
              <a:rPr lang="en-US" sz="2400" dirty="0" smtClean="0">
                <a:latin typeface="Times New Roman" pitchFamily="18" charset="0"/>
                <a:cs typeface="Times New Roman" pitchFamily="18" charset="0"/>
              </a:rPr>
              <a:t>Form 36 </a:t>
            </a:r>
            <a:r>
              <a:rPr lang="en-US" sz="2400" dirty="0">
                <a:latin typeface="Times New Roman" pitchFamily="18" charset="0"/>
                <a:cs typeface="Times New Roman" pitchFamily="18" charset="0"/>
              </a:rPr>
              <a:t>(SF-36) in a sample of people with or without disabilities</a:t>
            </a:r>
            <a:endParaRPr lang="el-GR" sz="2400" dirty="0" smtClean="0">
              <a:latin typeface="Times New Roman" pitchFamily="18" charset="0"/>
              <a:cs typeface="Times New Roman" pitchFamily="18" charset="0"/>
            </a:endParaRPr>
          </a:p>
        </p:txBody>
      </p:sp>
      <p:sp>
        <p:nvSpPr>
          <p:cNvPr id="5" name="Rectangle 3"/>
          <p:cNvSpPr txBox="1">
            <a:spLocks noChangeArrowheads="1"/>
          </p:cNvSpPr>
          <p:nvPr/>
        </p:nvSpPr>
        <p:spPr>
          <a:xfrm>
            <a:off x="152400" y="2402160"/>
            <a:ext cx="8991600"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latin typeface="Times New Roman" pitchFamily="18" charset="0"/>
                <a:cs typeface="Times New Roman" pitchFamily="18" charset="0"/>
              </a:rPr>
              <a:t>Ελλάδα</a:t>
            </a:r>
            <a:endParaRPr lang="en-US" sz="2400"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Εγκυρότητα </a:t>
            </a:r>
            <a:r>
              <a:rPr lang="en-US" sz="2400" dirty="0" smtClean="0">
                <a:latin typeface="Times New Roman" pitchFamily="18" charset="0"/>
                <a:cs typeface="Times New Roman" pitchFamily="18" charset="0"/>
              </a:rPr>
              <a:t>WHO DAS </a:t>
            </a:r>
            <a:r>
              <a:rPr lang="el-GR" sz="2400" dirty="0" smtClean="0">
                <a:latin typeface="Times New Roman" pitchFamily="18" charset="0"/>
                <a:cs typeface="Times New Roman" pitchFamily="18" charset="0"/>
              </a:rPr>
              <a:t>2</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WHO DAS </a:t>
            </a:r>
            <a:r>
              <a:rPr lang="el-GR" sz="24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SF-36, Perceived Stress Scale (PSS-14)</a:t>
            </a:r>
          </a:p>
          <a:p>
            <a:r>
              <a:rPr lang="el-GR" sz="2400" dirty="0" smtClean="0">
                <a:latin typeface="Times New Roman" pitchFamily="18" charset="0"/>
                <a:cs typeface="Times New Roman" pitchFamily="18" charset="0"/>
              </a:rPr>
              <a:t>Άτομα με αναπηρία</a:t>
            </a:r>
            <a:r>
              <a:rPr lang="en-US" sz="2400" dirty="0" smtClean="0">
                <a:latin typeface="Times New Roman" pitchFamily="18" charset="0"/>
                <a:cs typeface="Times New Roman" pitchFamily="18" charset="0"/>
              </a:rPr>
              <a:t> (n = 101) </a:t>
            </a:r>
            <a:r>
              <a:rPr lang="el-GR" sz="2400" dirty="0" smtClean="0">
                <a:latin typeface="Times New Roman" pitchFamily="18" charset="0"/>
                <a:cs typeface="Times New Roman" pitchFamily="18" charset="0"/>
              </a:rPr>
              <a:t>και χωρίς αναπηρία</a:t>
            </a:r>
            <a:r>
              <a:rPr lang="en-US" sz="2400" dirty="0" smtClean="0">
                <a:latin typeface="Times New Roman" pitchFamily="18" charset="0"/>
                <a:cs typeface="Times New Roman" pitchFamily="18" charset="0"/>
              </a:rPr>
              <a:t> (n = 109)</a:t>
            </a:r>
            <a:r>
              <a:rPr lang="el-GR" sz="2400" dirty="0" smtClean="0">
                <a:latin typeface="Times New Roman" pitchFamily="18" charset="0"/>
                <a:cs typeface="Times New Roman" pitchFamily="18" charset="0"/>
              </a:rPr>
              <a:t>, Ελλάδα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Cronbach Alpha: .85</a:t>
            </a:r>
            <a:endParaRPr lang="el-GR" sz="2400" dirty="0" smtClean="0">
              <a:latin typeface="Times New Roman" pitchFamily="18" charset="0"/>
              <a:cs typeface="Times New Roman" pitchFamily="18" charset="0"/>
            </a:endParaRPr>
          </a:p>
        </p:txBody>
      </p:sp>
      <p:sp>
        <p:nvSpPr>
          <p:cNvPr id="7" name="8 - TextBox"/>
          <p:cNvSpPr txBox="1"/>
          <p:nvPr/>
        </p:nvSpPr>
        <p:spPr>
          <a:xfrm>
            <a:off x="6948264" y="4581128"/>
            <a:ext cx="2016224" cy="338554"/>
          </a:xfrm>
          <a:prstGeom prst="rect">
            <a:avLst/>
          </a:prstGeom>
          <a:noFill/>
        </p:spPr>
        <p:txBody>
          <a:bodyPr wrap="square" rtlCol="0">
            <a:spAutoFit/>
          </a:bodyPr>
          <a:lstStyle/>
          <a:p>
            <a:r>
              <a:rPr lang="en-US" sz="1600" i="1" dirty="0" smtClean="0">
                <a:latin typeface="Times New Roman"/>
                <a:ea typeface="Calibri"/>
              </a:rPr>
              <a:t>(</a:t>
            </a:r>
            <a:r>
              <a:rPr lang="en-US" sz="1600" i="1" dirty="0" err="1" smtClean="0">
                <a:latin typeface="Times New Roman"/>
                <a:ea typeface="Calibri"/>
              </a:rPr>
              <a:t>Xenouli</a:t>
            </a:r>
            <a:r>
              <a:rPr lang="en-US" sz="1600" i="1" dirty="0" smtClean="0">
                <a:latin typeface="Times New Roman" pitchFamily="18" charset="0"/>
                <a:cs typeface="Times New Roman" pitchFamily="18" charset="0"/>
              </a:rPr>
              <a:t> et. al., 2016)</a:t>
            </a:r>
            <a:endParaRPr lang="el-GR"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31900955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619672" y="0"/>
            <a:ext cx="5544616" cy="1446550"/>
          </a:xfrm>
          <a:prstGeom prst="rect">
            <a:avLst/>
          </a:prstGeom>
          <a:noFill/>
        </p:spPr>
        <p:txBody>
          <a:bodyPr wrap="square" rtlCol="0">
            <a:spAutoFit/>
          </a:bodyPr>
          <a:lstStyle/>
          <a:p>
            <a:pPr algn="ctr"/>
            <a:r>
              <a:rPr lang="en-US" sz="4400" dirty="0" smtClean="0">
                <a:latin typeface="Times New Roman" pitchFamily="18" charset="0"/>
                <a:cs typeface="Times New Roman" pitchFamily="18" charset="0"/>
              </a:rPr>
              <a:t>WHODAS 2.0 Manual (Gr)</a:t>
            </a:r>
            <a:endParaRPr lang="el-GR" sz="4400" dirty="0">
              <a:latin typeface="Times New Roman" pitchFamily="18" charset="0"/>
              <a:cs typeface="Times New Roman" pitchFamily="18" charset="0"/>
            </a:endParaRPr>
          </a:p>
        </p:txBody>
      </p:sp>
      <p:sp>
        <p:nvSpPr>
          <p:cNvPr id="4" name="Ορθογώνιο 3"/>
          <p:cNvSpPr/>
          <p:nvPr/>
        </p:nvSpPr>
        <p:spPr>
          <a:xfrm>
            <a:off x="539552" y="2967335"/>
            <a:ext cx="8280920" cy="923330"/>
          </a:xfrm>
          <a:prstGeom prst="rect">
            <a:avLst/>
          </a:prstGeom>
        </p:spPr>
        <p:txBody>
          <a:bodyPr wrap="square">
            <a:spAutoFit/>
          </a:bodyPr>
          <a:lstStyle/>
          <a:p>
            <a:pPr algn="ctr"/>
            <a:r>
              <a:rPr lang="en-US" dirty="0">
                <a:latin typeface="Times New Roman" pitchFamily="18" charset="0"/>
                <a:cs typeface="Times New Roman" pitchFamily="18" charset="0"/>
                <a:hlinkClick r:id="rId2"/>
              </a:rPr>
              <a:t>https://</a:t>
            </a:r>
            <a:r>
              <a:rPr lang="en-US" dirty="0" smtClean="0">
                <a:latin typeface="Times New Roman" pitchFamily="18" charset="0"/>
                <a:cs typeface="Times New Roman" pitchFamily="18" charset="0"/>
                <a:hlinkClick r:id="rId2"/>
              </a:rPr>
              <a:t>apps.who.int/iris/bitstream/handle/10665/43974/9789241547598-gre.pdf?sequence=34&amp;isAllowed=y</a:t>
            </a:r>
            <a:endParaRPr lang="en-US"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607462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 TextBox"/>
          <p:cNvSpPr txBox="1"/>
          <p:nvPr/>
        </p:nvSpPr>
        <p:spPr>
          <a:xfrm>
            <a:off x="1223628" y="0"/>
            <a:ext cx="6696744"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Ανασκόπηση Βιβλιογραφίας</a:t>
            </a:r>
            <a:endParaRPr lang="el-GR" sz="4400" dirty="0">
              <a:latin typeface="Times New Roman" pitchFamily="18" charset="0"/>
              <a:cs typeface="Times New Roman" pitchFamily="18" charset="0"/>
            </a:endParaRPr>
          </a:p>
        </p:txBody>
      </p:sp>
      <p:sp>
        <p:nvSpPr>
          <p:cNvPr id="4" name="Rectangle 2"/>
          <p:cNvSpPr>
            <a:spLocks noGrp="1" noChangeArrowheads="1"/>
          </p:cNvSpPr>
          <p:nvPr>
            <p:ph type="title"/>
          </p:nvPr>
        </p:nvSpPr>
        <p:spPr>
          <a:xfrm>
            <a:off x="0" y="901080"/>
            <a:ext cx="9144000" cy="1447800"/>
          </a:xfrm>
        </p:spPr>
        <p:txBody>
          <a:bodyPr>
            <a:normAutofit/>
          </a:bodyPr>
          <a:lstStyle/>
          <a:p>
            <a:pPr>
              <a:defRPr/>
            </a:pPr>
            <a:r>
              <a:rPr lang="en-US" sz="2400" dirty="0" smtClean="0">
                <a:latin typeface="Times New Roman" pitchFamily="18" charset="0"/>
                <a:cs typeface="Times New Roman" pitchFamily="18" charset="0"/>
              </a:rPr>
              <a:t>Validation </a:t>
            </a:r>
            <a:r>
              <a:rPr lang="en-US" sz="2400" dirty="0">
                <a:latin typeface="Times New Roman" pitchFamily="18" charset="0"/>
                <a:cs typeface="Times New Roman" pitchFamily="18" charset="0"/>
              </a:rPr>
              <a:t>of the World Health Organization Disability Assessment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Schedule (WHO-DAS II) in Greek and its added value to the Short </a:t>
            </a:r>
            <a:r>
              <a:rPr lang="en-US" sz="2400" dirty="0" smtClean="0">
                <a:latin typeface="Times New Roman" pitchFamily="18" charset="0"/>
                <a:cs typeface="Times New Roman" pitchFamily="18" charset="0"/>
              </a:rPr>
              <a:t>Form 36 </a:t>
            </a:r>
            <a:r>
              <a:rPr lang="en-US" sz="2400" dirty="0">
                <a:latin typeface="Times New Roman" pitchFamily="18" charset="0"/>
                <a:cs typeface="Times New Roman" pitchFamily="18" charset="0"/>
              </a:rPr>
              <a:t>(SF-36) in a sample of people with or without disabilities</a:t>
            </a:r>
            <a:endParaRPr lang="el-GR" sz="2400" dirty="0" smtClean="0">
              <a:latin typeface="Times New Roman" pitchFamily="18" charset="0"/>
              <a:cs typeface="Times New Roman" pitchFamily="18" charset="0"/>
            </a:endParaRPr>
          </a:p>
        </p:txBody>
      </p:sp>
      <p:sp>
        <p:nvSpPr>
          <p:cNvPr id="7" name="Rectangle 3"/>
          <p:cNvSpPr txBox="1">
            <a:spLocks noChangeArrowheads="1"/>
          </p:cNvSpPr>
          <p:nvPr/>
        </p:nvSpPr>
        <p:spPr>
          <a:xfrm>
            <a:off x="152400" y="2660848"/>
            <a:ext cx="8991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Times New Roman" pitchFamily="18" charset="0"/>
                <a:cs typeface="Times New Roman" pitchFamily="18" charset="0"/>
              </a:rPr>
              <a:t>Exploratory factor analysis </a:t>
            </a:r>
            <a:r>
              <a:rPr lang="el-GR" sz="2400" dirty="0" smtClean="0">
                <a:latin typeface="Times New Roman" pitchFamily="18" charset="0"/>
                <a:cs typeface="Times New Roman" pitchFamily="18" charset="0"/>
              </a:rPr>
              <a:t>επιβεβαίωσε την ύπαρξη ενός και δύο παραγόντων σε άτομα με και χωρίς αναπηρία, αντίστοιχα.</a:t>
            </a:r>
            <a:endParaRPr lang="en-US" sz="2400"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Το σκορ του </a:t>
            </a:r>
            <a:r>
              <a:rPr lang="en-US" sz="2400" dirty="0" smtClean="0">
                <a:latin typeface="Times New Roman" pitchFamily="18" charset="0"/>
                <a:cs typeface="Times New Roman" pitchFamily="18" charset="0"/>
              </a:rPr>
              <a:t>WHODAS </a:t>
            </a:r>
            <a:r>
              <a:rPr lang="el-GR" sz="2400" dirty="0" smtClean="0">
                <a:latin typeface="Times New Roman" pitchFamily="18" charset="0"/>
                <a:cs typeface="Times New Roman" pitchFamily="18" charset="0"/>
              </a:rPr>
              <a:t>2.0 έδειξε σημαντική αρνητική συσχέτιση με τη φυσική και ψυχική υγεία με την κλίμακα του </a:t>
            </a:r>
            <a:r>
              <a:rPr lang="en-US" sz="2400" dirty="0" smtClean="0">
                <a:latin typeface="Times New Roman" pitchFamily="18" charset="0"/>
                <a:cs typeface="Times New Roman" pitchFamily="18" charset="0"/>
              </a:rPr>
              <a:t>SF-36 </a:t>
            </a:r>
            <a:r>
              <a:rPr lang="el-GR" sz="2400" dirty="0" smtClean="0">
                <a:latin typeface="Times New Roman" pitchFamily="18" charset="0"/>
                <a:cs typeface="Times New Roman" pitchFamily="18" charset="0"/>
              </a:rPr>
              <a:t>και θετική με το </a:t>
            </a:r>
            <a:r>
              <a:rPr lang="en-US" sz="2400" dirty="0" smtClean="0">
                <a:latin typeface="Times New Roman" pitchFamily="18" charset="0"/>
                <a:cs typeface="Times New Roman" pitchFamily="18" charset="0"/>
              </a:rPr>
              <a:t>PSS-14. </a:t>
            </a:r>
          </a:p>
          <a:p>
            <a:r>
              <a:rPr lang="el-GR" sz="2400" dirty="0" smtClean="0">
                <a:latin typeface="Times New Roman" pitchFamily="18" charset="0"/>
                <a:cs typeface="Times New Roman" pitchFamily="18" charset="0"/>
              </a:rPr>
              <a:t>Υποστήριξη εγκυρότητας Ελληνικής έκδοσης</a:t>
            </a:r>
            <a:r>
              <a:rPr lang="en-US" sz="2400" dirty="0" smtClean="0">
                <a:latin typeface="Times New Roman" pitchFamily="18" charset="0"/>
                <a:cs typeface="Times New Roman" pitchFamily="18" charset="0"/>
              </a:rPr>
              <a:t> WHO DAS </a:t>
            </a:r>
            <a:r>
              <a:rPr lang="el-GR" sz="2400" dirty="0" smtClean="0">
                <a:latin typeface="Times New Roman" pitchFamily="18" charset="0"/>
                <a:cs typeface="Times New Roman" pitchFamily="18" charset="0"/>
              </a:rPr>
              <a:t>2.0.</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Assessment and follow up of people with disabilities Development of suitable policies to cover their needs</a:t>
            </a:r>
          </a:p>
          <a:p>
            <a:r>
              <a:rPr lang="en-US" sz="2400" dirty="0" smtClean="0">
                <a:latin typeface="Times New Roman" pitchFamily="18" charset="0"/>
                <a:cs typeface="Times New Roman" pitchFamily="18" charset="0"/>
              </a:rPr>
              <a:t>Provide comparable data</a:t>
            </a:r>
            <a:endParaRPr lang="el-GR" sz="2400" dirty="0" smtClean="0">
              <a:latin typeface="Times New Roman" pitchFamily="18" charset="0"/>
              <a:cs typeface="Times New Roman" pitchFamily="18" charset="0"/>
            </a:endParaRPr>
          </a:p>
        </p:txBody>
      </p:sp>
      <p:sp>
        <p:nvSpPr>
          <p:cNvPr id="8" name="8 - TextBox"/>
          <p:cNvSpPr txBox="1"/>
          <p:nvPr/>
        </p:nvSpPr>
        <p:spPr>
          <a:xfrm>
            <a:off x="6948264" y="6186790"/>
            <a:ext cx="2016224" cy="338554"/>
          </a:xfrm>
          <a:prstGeom prst="rect">
            <a:avLst/>
          </a:prstGeom>
          <a:noFill/>
        </p:spPr>
        <p:txBody>
          <a:bodyPr wrap="square" rtlCol="0">
            <a:spAutoFit/>
          </a:bodyPr>
          <a:lstStyle/>
          <a:p>
            <a:r>
              <a:rPr lang="en-US" sz="1600" i="1" dirty="0" smtClean="0">
                <a:latin typeface="Times New Roman"/>
                <a:ea typeface="Calibri"/>
              </a:rPr>
              <a:t>(</a:t>
            </a:r>
            <a:r>
              <a:rPr lang="en-US" sz="1600" i="1" dirty="0" err="1" smtClean="0">
                <a:latin typeface="Times New Roman"/>
                <a:ea typeface="Calibri"/>
              </a:rPr>
              <a:t>Xenouli</a:t>
            </a:r>
            <a:r>
              <a:rPr lang="en-US" sz="1600" i="1" dirty="0" smtClean="0">
                <a:latin typeface="Times New Roman" pitchFamily="18" charset="0"/>
                <a:cs typeface="Times New Roman" pitchFamily="18" charset="0"/>
              </a:rPr>
              <a:t> et. al., 2016)</a:t>
            </a:r>
            <a:endParaRPr lang="el-GR"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2315828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 TextBox"/>
          <p:cNvSpPr txBox="1"/>
          <p:nvPr/>
        </p:nvSpPr>
        <p:spPr>
          <a:xfrm>
            <a:off x="1223628" y="0"/>
            <a:ext cx="6696744" cy="769441"/>
          </a:xfrm>
          <a:prstGeom prst="rect">
            <a:avLst/>
          </a:prstGeom>
          <a:noFill/>
        </p:spPr>
        <p:txBody>
          <a:bodyPr wrap="square" rtlCol="0">
            <a:spAutoFit/>
          </a:bodyPr>
          <a:lstStyle/>
          <a:p>
            <a:r>
              <a:rPr lang="el-GR" sz="4400" dirty="0" smtClean="0">
                <a:latin typeface="Times New Roman" pitchFamily="18" charset="0"/>
                <a:cs typeface="Times New Roman" pitchFamily="18" charset="0"/>
              </a:rPr>
              <a:t>Ανασκόπηση Βιβλιογραφίας</a:t>
            </a:r>
            <a:endParaRPr lang="el-GR" sz="4400" dirty="0">
              <a:latin typeface="Times New Roman" pitchFamily="18" charset="0"/>
              <a:cs typeface="Times New Roman" pitchFamily="18" charset="0"/>
            </a:endParaRPr>
          </a:p>
        </p:txBody>
      </p:sp>
      <p:sp>
        <p:nvSpPr>
          <p:cNvPr id="4" name="Rectangle 2"/>
          <p:cNvSpPr>
            <a:spLocks noGrp="1" noChangeArrowheads="1"/>
          </p:cNvSpPr>
          <p:nvPr>
            <p:ph type="title"/>
          </p:nvPr>
        </p:nvSpPr>
        <p:spPr>
          <a:xfrm>
            <a:off x="0" y="901080"/>
            <a:ext cx="9144000" cy="1447800"/>
          </a:xfrm>
        </p:spPr>
        <p:txBody>
          <a:bodyPr>
            <a:normAutofit/>
          </a:bodyPr>
          <a:lstStyle/>
          <a:p>
            <a:pPr>
              <a:defRPr/>
            </a:pPr>
            <a:r>
              <a:rPr lang="en-US" sz="2400" dirty="0">
                <a:latin typeface="Times New Roman" pitchFamily="18" charset="0"/>
                <a:cs typeface="Times New Roman" pitchFamily="18" charset="0"/>
              </a:rPr>
              <a:t>Adaptation and psychometric properties evaluation of the Greek version of WHODAS 2.0. pilot application in Greek elderly population</a:t>
            </a:r>
            <a:endParaRPr lang="el-GR" sz="2400" dirty="0" smtClean="0">
              <a:latin typeface="Times New Roman" pitchFamily="18" charset="0"/>
              <a:cs typeface="Times New Roman" pitchFamily="18" charset="0"/>
            </a:endParaRPr>
          </a:p>
        </p:txBody>
      </p:sp>
      <p:sp>
        <p:nvSpPr>
          <p:cNvPr id="7" name="Rectangle 3"/>
          <p:cNvSpPr txBox="1">
            <a:spLocks noChangeArrowheads="1"/>
          </p:cNvSpPr>
          <p:nvPr/>
        </p:nvSpPr>
        <p:spPr>
          <a:xfrm>
            <a:off x="152400" y="2660848"/>
            <a:ext cx="8991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latin typeface="Times New Roman" pitchFamily="18" charset="0"/>
                <a:cs typeface="Times New Roman" pitchFamily="18" charset="0"/>
              </a:rPr>
              <a:t>Διαπολιτισμική διασκευή ελληνικής έκδοσης της έκδοσης των 36 ερωτημάτων. </a:t>
            </a:r>
          </a:p>
          <a:p>
            <a:r>
              <a:rPr lang="el-GR" sz="2400" dirty="0" smtClean="0">
                <a:latin typeface="Times New Roman" pitchFamily="18" charset="0"/>
                <a:cs typeface="Times New Roman" pitchFamily="18" charset="0"/>
              </a:rPr>
              <a:t>200 συμμετέχοντες γενικού πληθυσμού ηλικίας άνω των 61 ετών (Κέντρο περίθαλψης). </a:t>
            </a:r>
          </a:p>
          <a:p>
            <a:r>
              <a:rPr lang="en-US" sz="2400" dirty="0" smtClean="0">
                <a:latin typeface="Times New Roman" pitchFamily="18" charset="0"/>
                <a:cs typeface="Times New Roman" pitchFamily="18" charset="0"/>
              </a:rPr>
              <a:t>SF-36 </a:t>
            </a:r>
            <a:r>
              <a:rPr lang="el-GR"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concurrent validity).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Cronbach’s alpha=0.673-0.901 </a:t>
            </a:r>
            <a:endParaRPr lang="el-GR"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ICC=0.793-0.885</a:t>
            </a:r>
            <a:endParaRPr lang="el-GR" sz="2400" dirty="0" smtClean="0">
              <a:latin typeface="Times New Roman" pitchFamily="18" charset="0"/>
              <a:cs typeface="Times New Roman" pitchFamily="18" charset="0"/>
            </a:endParaRPr>
          </a:p>
        </p:txBody>
      </p:sp>
      <p:sp>
        <p:nvSpPr>
          <p:cNvPr id="8" name="8 - TextBox"/>
          <p:cNvSpPr txBox="1"/>
          <p:nvPr/>
        </p:nvSpPr>
        <p:spPr>
          <a:xfrm>
            <a:off x="6372200" y="6186790"/>
            <a:ext cx="2592288" cy="338554"/>
          </a:xfrm>
          <a:prstGeom prst="rect">
            <a:avLst/>
          </a:prstGeom>
          <a:noFill/>
        </p:spPr>
        <p:txBody>
          <a:bodyPr wrap="square" rtlCol="0">
            <a:spAutoFit/>
          </a:bodyPr>
          <a:lstStyle/>
          <a:p>
            <a:r>
              <a:rPr lang="en-US" sz="1600" i="1" dirty="0" smtClean="0">
                <a:latin typeface="Times New Roman"/>
                <a:ea typeface="Calibri"/>
              </a:rPr>
              <a:t>(</a:t>
            </a:r>
            <a:r>
              <a:rPr lang="en-US" sz="1600" i="1" dirty="0" err="1" smtClean="0">
                <a:latin typeface="Times New Roman"/>
                <a:ea typeface="Calibri"/>
              </a:rPr>
              <a:t>Koumpouros</a:t>
            </a:r>
            <a:r>
              <a:rPr lang="en-US" sz="1600" i="1" dirty="0" smtClean="0">
                <a:latin typeface="Times New Roman" pitchFamily="18" charset="0"/>
                <a:cs typeface="Times New Roman" pitchFamily="18" charset="0"/>
              </a:rPr>
              <a:t> et. al., 2018)</a:t>
            </a:r>
            <a:endParaRPr lang="el-GR"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239083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3250</Words>
  <Application>Microsoft Office PowerPoint</Application>
  <PresentationFormat>Προβολή στην οθόνη (4:3)</PresentationFormat>
  <Paragraphs>565</Paragraphs>
  <Slides>70</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70</vt:i4>
      </vt:variant>
    </vt:vector>
  </HeadingPairs>
  <TitlesOfParts>
    <vt:vector size="71"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Validation of the World Health Organization Disability Assessment Schedule (WHO-DAS II) in Greek and its added value to the Short Form 36 (SF-36) in a sample of people with or without disabilities</vt:lpstr>
      <vt:lpstr>Validation of the World Health Organization Disability Assessment Schedule (WHO-DAS II) in Greek and its added value to the Short Form 36 (SF-36) in a sample of people with or without disabilities</vt:lpstr>
      <vt:lpstr>Adaptation and psychometric properties evaluation of the Greek version of WHODAS 2.0. pilot application in Greek elderly population</vt:lpstr>
      <vt:lpstr>Psychometric Properties of the 12-Item World Health Organization Disability Assessment Schedule (WHODAS 2.0) in Adult Patients with Motor Disabilities</vt:lpstr>
      <vt:lpstr>A comparison of health status in patients meeting alternative definitions for chronic fatigue syndrome/myalgic encephalomyelitis</vt:lpstr>
      <vt:lpstr>Development of traditional Chinese version of World Health Organization Disability Assessment Schedule 2.0 36 – item (WHODAS 2.0) in Taiwan: Validity and reliability analyses </vt:lpstr>
      <vt:lpstr>Progressive disability and prefrontal shrinkage in schizophrenia patients with poor outcome: A 3-year longitudinal study</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Εγχειρίδιο χρήσης ερωτηματολογίου</dc:title>
  <dc:creator>ΓΕΩΡΓΙΟΣ</dc:creator>
  <cp:lastModifiedBy>George</cp:lastModifiedBy>
  <cp:revision>123</cp:revision>
  <dcterms:created xsi:type="dcterms:W3CDTF">2018-03-12T17:00:55Z</dcterms:created>
  <dcterms:modified xsi:type="dcterms:W3CDTF">2020-11-11T10:01:47Z</dcterms:modified>
</cp:coreProperties>
</file>