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0" r:id="rId5"/>
    <p:sldId id="281" r:id="rId6"/>
    <p:sldId id="282" r:id="rId7"/>
    <p:sldId id="283" r:id="rId8"/>
    <p:sldId id="284" r:id="rId9"/>
    <p:sldId id="259" r:id="rId10"/>
    <p:sldId id="260" r:id="rId11"/>
    <p:sldId id="285" r:id="rId12"/>
    <p:sldId id="261" r:id="rId13"/>
    <p:sldId id="262" r:id="rId14"/>
    <p:sldId id="266" r:id="rId15"/>
    <p:sldId id="267" r:id="rId16"/>
    <p:sldId id="268" r:id="rId17"/>
    <p:sldId id="278" r:id="rId18"/>
    <p:sldId id="269" r:id="rId19"/>
    <p:sldId id="270" r:id="rId20"/>
    <p:sldId id="271" r:id="rId21"/>
    <p:sldId id="274" r:id="rId22"/>
    <p:sldId id="275" r:id="rId23"/>
    <p:sldId id="272" r:id="rId24"/>
    <p:sldId id="273" r:id="rId25"/>
    <p:sldId id="276" r:id="rId26"/>
    <p:sldId id="263" r:id="rId27"/>
    <p:sldId id="277" r:id="rId28"/>
    <p:sldId id="265" r:id="rId29"/>
    <p:sldId id="264" r:id="rId30"/>
    <p:sldId id="279" r:id="rId3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71ABFB-E201-4CEF-A733-5AD1DB09A900}"/>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55756320-1B86-4086-A4E6-D9BB2A511F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51FDE1AF-C5C8-4ACA-A092-022001C5C89B}"/>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5B8FC0E3-44A6-43D6-8C37-B613D4EC4C1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5DBC02D-A60B-4873-83E5-129F6BD22F4D}"/>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994514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45CCFF-3D38-446A-940B-446DF51232C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CD074D8-5ACF-4C34-A9E5-FB5DFF50A32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9115C0C-C83C-4AB4-8EB2-10FC404254E8}"/>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A3FB8E8B-3DF2-4D5C-8A09-0DB94EE0CE8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91378AD-3DE3-488B-AAD6-134297470354}"/>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208125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838438-7FD2-401A-AF07-FF95A1155F02}"/>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58E3661-625B-48FC-BDC9-6BBAA6AFEA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422E9E8-A436-425C-9AF1-8C40701A1FA6}"/>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680A4240-8DB4-4F57-9799-BB41F07B98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76F0AF2-4C58-426C-9957-CD9A386351BF}"/>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2117067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18D991-63FE-4C88-AB4F-1AC79D4AC1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E986FD5-DB48-49D5-9906-E4881E443064}"/>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C2005E5-B0B5-4C02-A088-864C0711602D}"/>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5B0D644A-5224-46DF-97A3-6E77D9FB0917}"/>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6" name="Θέση υποσέλιδου 5">
            <a:extLst>
              <a:ext uri="{FF2B5EF4-FFF2-40B4-BE49-F238E27FC236}">
                <a16:creationId xmlns:a16="http://schemas.microsoft.com/office/drawing/2014/main" id="{C3EC6C6B-BBEF-4A80-8000-698689A7BC2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5943C6C-7327-4D7A-A50C-AB7DE9B46F58}"/>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3977137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1E3497-5887-427C-B21D-C2F21ADC2BBD}"/>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FAF1DAA-CE27-4630-A59A-0CE4B0F033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5651C3F-CA6F-447D-8B21-D9FF94C2014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7F752167-638E-470F-B07D-0481C71D51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51BB4603-844F-42F2-8D33-B2F7035A8651}"/>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93EC5B2A-1046-4A43-B5F0-48DA13E4E66C}"/>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8" name="Θέση υποσέλιδου 7">
            <a:extLst>
              <a:ext uri="{FF2B5EF4-FFF2-40B4-BE49-F238E27FC236}">
                <a16:creationId xmlns:a16="http://schemas.microsoft.com/office/drawing/2014/main" id="{0CEE89F7-9FF1-4CB5-B33D-C133090B64A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DEB776CC-BF5F-4CAC-B333-B17A8B4CEC75}"/>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3440933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1F1C9E-2D76-49BE-9F6E-381261DB44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3D57332-3C2C-481B-8BFE-36C5402D01DC}"/>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4" name="Θέση υποσέλιδου 3">
            <a:extLst>
              <a:ext uri="{FF2B5EF4-FFF2-40B4-BE49-F238E27FC236}">
                <a16:creationId xmlns:a16="http://schemas.microsoft.com/office/drawing/2014/main" id="{5ADCAE2C-F37E-42CA-8F46-9544C02B508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885F771-6BAE-45B7-A36D-18D56C0BC325}"/>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158738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47AB104-1AF2-4C1B-82EF-1500F0F43CE0}"/>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3" name="Θέση υποσέλιδου 2">
            <a:extLst>
              <a:ext uri="{FF2B5EF4-FFF2-40B4-BE49-F238E27FC236}">
                <a16:creationId xmlns:a16="http://schemas.microsoft.com/office/drawing/2014/main" id="{CF964851-726C-410D-8E57-CAC0C8E7545C}"/>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C4EFFC2-0BCC-4A41-A101-B229EAEFD55E}"/>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4162647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A1F602-4042-4BB7-A244-5DB4F886E73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BBB7E2C-CFA2-4D15-8A30-9A3501C7A9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BA45D0C-F8CA-451F-A070-E15C63560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B7AAAAF-9B05-4568-9C8A-BD545752EEDE}"/>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6" name="Θέση υποσέλιδου 5">
            <a:extLst>
              <a:ext uri="{FF2B5EF4-FFF2-40B4-BE49-F238E27FC236}">
                <a16:creationId xmlns:a16="http://schemas.microsoft.com/office/drawing/2014/main" id="{89FCE72A-14B9-480C-95D2-B524B6C8330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F90B38D-0269-4DAF-B1F3-5E12E29E21BD}"/>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234779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C4694C-23B8-4E16-9ECD-6CD232A3FB3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AE703A10-3470-466A-BC36-96C677E698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CC22663B-46E0-4F5D-B437-1952D6FF5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02A93BF-9D9D-48F1-A38F-6E9409F5557B}"/>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6" name="Θέση υποσέλιδου 5">
            <a:extLst>
              <a:ext uri="{FF2B5EF4-FFF2-40B4-BE49-F238E27FC236}">
                <a16:creationId xmlns:a16="http://schemas.microsoft.com/office/drawing/2014/main" id="{D576A4F1-790F-4C29-AF9B-EC3095DF1EC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0FC4AF6-D9CD-449B-A3FB-C6383E5DDC3D}"/>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1294171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33FD27-E3BC-40DB-B817-9C7D57F5C45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17D58D3-2996-41DC-A3B7-00F591BD1CF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40076FA-15E2-4928-94D3-A625D51B658E}"/>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5BE01CB1-AAAC-45AD-84D0-8D0E79BC2BF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A6A2FCC-7316-4D21-A916-E288CE0171CA}"/>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100982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ACBBF2F-DEE6-4B61-A0EB-5F68A3FE164D}"/>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F620D19-99E8-4BB8-A2D6-5CDC3EAB2A1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103213D-CCEC-4691-B870-AE53731A9DC6}"/>
              </a:ext>
            </a:extLst>
          </p:cNvPr>
          <p:cNvSpPr>
            <a:spLocks noGrp="1"/>
          </p:cNvSpPr>
          <p:nvPr>
            <p:ph type="dt" sz="half" idx="10"/>
          </p:nvPr>
        </p:nvSpPr>
        <p:spPr/>
        <p:txBody>
          <a:body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BCFCA6FC-2AF1-4F92-B2A6-4C12899988F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C2D0C34-1D44-4260-AB4F-6D23FCB4DE30}"/>
              </a:ext>
            </a:extLst>
          </p:cNvPr>
          <p:cNvSpPr>
            <a:spLocks noGrp="1"/>
          </p:cNvSpPr>
          <p:nvPr>
            <p:ph type="sldNum" sz="quarter" idx="12"/>
          </p:nvPr>
        </p:nvSpPr>
        <p:spPr/>
        <p:txBody>
          <a:bodyPr/>
          <a:lstStyle/>
          <a:p>
            <a:fld id="{DC502579-57D6-4C1C-B820-18F1643B9151}" type="slidenum">
              <a:rPr lang="el-GR" smtClean="0"/>
              <a:t>‹#›</a:t>
            </a:fld>
            <a:endParaRPr lang="el-GR"/>
          </a:p>
        </p:txBody>
      </p:sp>
    </p:spTree>
    <p:extLst>
      <p:ext uri="{BB962C8B-B14F-4D97-AF65-F5344CB8AC3E}">
        <p14:creationId xmlns:p14="http://schemas.microsoft.com/office/powerpoint/2010/main" val="4188669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4BF32717-5CFD-4A53-B57E-FA6A2CF826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F3E926F-D932-41C0-93F4-B437CC0D92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08AFEB2-85AB-4F75-BE6C-7DCC0F3E9B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24F60-AB99-4A66-9C83-2902A2104937}" type="datetimeFigureOut">
              <a:rPr lang="el-GR" smtClean="0"/>
              <a:t>12/10/2020</a:t>
            </a:fld>
            <a:endParaRPr lang="el-GR"/>
          </a:p>
        </p:txBody>
      </p:sp>
      <p:sp>
        <p:nvSpPr>
          <p:cNvPr id="5" name="Θέση υποσέλιδου 4">
            <a:extLst>
              <a:ext uri="{FF2B5EF4-FFF2-40B4-BE49-F238E27FC236}">
                <a16:creationId xmlns:a16="http://schemas.microsoft.com/office/drawing/2014/main" id="{D0B69B5B-077D-4CB2-AF35-6FD810194F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851F370-CC70-48A3-8D1A-68BF6100CB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502579-57D6-4C1C-B820-18F1643B9151}" type="slidenum">
              <a:rPr lang="el-GR" smtClean="0"/>
              <a:t>‹#›</a:t>
            </a:fld>
            <a:endParaRPr lang="el-GR"/>
          </a:p>
        </p:txBody>
      </p:sp>
    </p:spTree>
    <p:extLst>
      <p:ext uri="{BB962C8B-B14F-4D97-AF65-F5344CB8AC3E}">
        <p14:creationId xmlns:p14="http://schemas.microsoft.com/office/powerpoint/2010/main" val="599099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tillmed.olympic.org/media/Document%20Library/OlympicOrg/General/EN-Olympic-Charter.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5FF8B6-1DA2-4E4B-9FFD-7DFA5BE65C18}"/>
              </a:ext>
            </a:extLst>
          </p:cNvPr>
          <p:cNvSpPr>
            <a:spLocks noGrp="1"/>
          </p:cNvSpPr>
          <p:nvPr>
            <p:ph type="ctrTitle"/>
          </p:nvPr>
        </p:nvSpPr>
        <p:spPr/>
        <p:txBody>
          <a:bodyPr/>
          <a:lstStyle/>
          <a:p>
            <a:r>
              <a:rPr lang="el-GR" b="1" dirty="0">
                <a:solidFill>
                  <a:srgbClr val="FF0000"/>
                </a:solidFill>
                <a:latin typeface="Arial" panose="020B0604020202020204" pitchFamily="34" charset="0"/>
                <a:cs typeface="Arial" panose="020B0604020202020204" pitchFamily="34" charset="0"/>
              </a:rPr>
              <a:t>Τι είναι ο ‘ΟΛΥΜΠΙΣΜΟΣ</a:t>
            </a:r>
            <a:r>
              <a:rPr lang="el-GR" dirty="0">
                <a:solidFill>
                  <a:srgbClr val="FF0000"/>
                </a:solidFill>
              </a:rPr>
              <a:t>’</a:t>
            </a:r>
          </a:p>
        </p:txBody>
      </p:sp>
    </p:spTree>
    <p:extLst>
      <p:ext uri="{BB962C8B-B14F-4D97-AF65-F5344CB8AC3E}">
        <p14:creationId xmlns:p14="http://schemas.microsoft.com/office/powerpoint/2010/main" val="1513342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8">
            <a:extLst>
              <a:ext uri="{FF2B5EF4-FFF2-40B4-BE49-F238E27FC236}">
                <a16:creationId xmlns:a16="http://schemas.microsoft.com/office/drawing/2014/main" id="{4D1F1143-2DE6-422F-BC57-AAEDEC7CA700}"/>
              </a:ext>
            </a:extLst>
          </p:cNvPr>
          <p:cNvSpPr>
            <a:spLocks noGrp="1"/>
          </p:cNvSpPr>
          <p:nvPr>
            <p:ph type="title"/>
          </p:nvPr>
        </p:nvSpPr>
        <p:spPr>
          <a:xfrm>
            <a:off x="838200" y="365125"/>
            <a:ext cx="10515600" cy="4664075"/>
          </a:xfrm>
        </p:spPr>
        <p:txBody>
          <a:bodyPr>
            <a:normAutofit fontScale="90000"/>
          </a:bodyPr>
          <a:lstStyle/>
          <a:p>
            <a:pPr lvl="0">
              <a:spcBef>
                <a:spcPts val="1000"/>
              </a:spcBef>
            </a:pPr>
            <a:br>
              <a:rPr lang="el-GR" b="1" dirty="0">
                <a:latin typeface="Arial" panose="020B0604020202020204" pitchFamily="34" charset="0"/>
                <a:cs typeface="Arial" panose="020B0604020202020204" pitchFamily="34" charset="0"/>
              </a:rPr>
            </a:br>
            <a:br>
              <a:rPr lang="el-GR" b="1" dirty="0">
                <a:latin typeface="Arial" panose="020B0604020202020204" pitchFamily="34" charset="0"/>
                <a:cs typeface="Arial" panose="020B0604020202020204" pitchFamily="34" charset="0"/>
              </a:rPr>
            </a:br>
            <a:br>
              <a:rPr lang="el-GR" b="1" dirty="0">
                <a:latin typeface="Arial" panose="020B0604020202020204" pitchFamily="34" charset="0"/>
                <a:cs typeface="Arial" panose="020B0604020202020204" pitchFamily="34" charset="0"/>
              </a:rPr>
            </a:br>
            <a:r>
              <a:rPr lang="el-GR" b="1" dirty="0">
                <a:latin typeface="Arial" panose="020B0604020202020204" pitchFamily="34" charset="0"/>
                <a:cs typeface="Arial" panose="020B0604020202020204" pitchFamily="34" charset="0"/>
              </a:rPr>
              <a:t>  </a:t>
            </a:r>
            <a:br>
              <a:rPr lang="el-GR" b="1" dirty="0">
                <a:latin typeface="Arial" panose="020B0604020202020204" pitchFamily="34" charset="0"/>
                <a:cs typeface="Arial" panose="020B0604020202020204" pitchFamily="34" charset="0"/>
              </a:rPr>
            </a:br>
            <a:r>
              <a:rPr lang="el-GR" b="1" dirty="0">
                <a:latin typeface="Arial" panose="020B0604020202020204" pitchFamily="34" charset="0"/>
                <a:cs typeface="Arial" panose="020B0604020202020204" pitchFamily="34" charset="0"/>
              </a:rPr>
              <a:t>    </a:t>
            </a:r>
            <a:r>
              <a:rPr lang="el-GR" sz="4900" b="1" dirty="0">
                <a:solidFill>
                  <a:srgbClr val="FFC000"/>
                </a:solidFill>
                <a:latin typeface="Arial" panose="020B0604020202020204" pitchFamily="34" charset="0"/>
                <a:cs typeface="Arial" panose="020B0604020202020204" pitchFamily="34" charset="0"/>
              </a:rPr>
              <a:t>Θεμελιώδεις αρχές του Ολυμπισμού</a:t>
            </a:r>
            <a:br>
              <a:rPr lang="el-GR" sz="4900" b="1" dirty="0">
                <a:solidFill>
                  <a:srgbClr val="FFC000"/>
                </a:solidFill>
                <a:latin typeface="Arial" panose="020B0604020202020204" pitchFamily="34" charset="0"/>
                <a:cs typeface="Arial" panose="020B0604020202020204" pitchFamily="34" charset="0"/>
              </a:rPr>
            </a:br>
            <a:br>
              <a:rPr lang="el-GR" b="1" dirty="0">
                <a:latin typeface="Arial" panose="020B0604020202020204" pitchFamily="34" charset="0"/>
                <a:cs typeface="Arial" panose="020B0604020202020204" pitchFamily="34" charset="0"/>
              </a:rPr>
            </a:br>
            <a:br>
              <a:rPr lang="el-GR" b="1" dirty="0">
                <a:latin typeface="Arial" panose="020B0604020202020204" pitchFamily="34" charset="0"/>
                <a:cs typeface="Arial" panose="020B0604020202020204" pitchFamily="34" charset="0"/>
              </a:rPr>
            </a:br>
            <a:r>
              <a:rPr lang="el-GR" sz="2800" dirty="0">
                <a:solidFill>
                  <a:prstClr val="black"/>
                </a:solidFill>
                <a:latin typeface="Calibri" panose="020F0502020204030204"/>
                <a:ea typeface="+mn-ea"/>
                <a:cs typeface="+mn-cs"/>
              </a:rPr>
              <a:t>Σύμφωνα με τον Ολυμπιακό Καταστατικό Χάρτη</a:t>
            </a:r>
            <a:br>
              <a:rPr lang="el-GR" sz="2800" dirty="0">
                <a:solidFill>
                  <a:prstClr val="black"/>
                </a:solidFill>
                <a:latin typeface="Calibri" panose="020F0502020204030204"/>
                <a:ea typeface="+mn-ea"/>
                <a:cs typeface="+mn-cs"/>
              </a:rPr>
            </a:br>
            <a:r>
              <a:rPr lang="en-US" sz="2800" dirty="0">
                <a:solidFill>
                  <a:prstClr val="black"/>
                </a:solidFill>
                <a:latin typeface="Calibri" panose="020F0502020204030204"/>
                <a:ea typeface="+mn-ea"/>
                <a:cs typeface="+mn-cs"/>
                <a:hlinkClick r:id="rId2">
                  <a:extLst>
                    <a:ext uri="{A12FA001-AC4F-418D-AE19-62706E023703}">
                      <ahyp:hlinkClr xmlns:ahyp="http://schemas.microsoft.com/office/drawing/2018/hyperlinkcolor" val="tx"/>
                    </a:ext>
                  </a:extLst>
                </a:hlinkClick>
              </a:rPr>
              <a:t>https://stillmed.olympic.org/media/Document%20Library/OlympicOrg/General/EN-Olympic-Charter.pdf</a:t>
            </a:r>
            <a:br>
              <a:rPr lang="el-GR" sz="2800" dirty="0">
                <a:solidFill>
                  <a:prstClr val="black"/>
                </a:solidFill>
                <a:latin typeface="Calibri" panose="020F0502020204030204"/>
                <a:ea typeface="+mn-ea"/>
                <a:cs typeface="+mn-cs"/>
              </a:rPr>
            </a:br>
            <a:br>
              <a:rPr lang="el-GR" sz="2800" dirty="0">
                <a:solidFill>
                  <a:prstClr val="black"/>
                </a:solidFill>
                <a:latin typeface="Calibri" panose="020F0502020204030204"/>
                <a:ea typeface="+mn-ea"/>
                <a:cs typeface="+mn-cs"/>
              </a:rPr>
            </a:br>
            <a:endParaRPr lang="el-G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0683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1237ECB-1F9D-4C61-86A2-FEB2436E9D7A}"/>
              </a:ext>
            </a:extLst>
          </p:cNvPr>
          <p:cNvSpPr>
            <a:spLocks noGrp="1"/>
          </p:cNvSpPr>
          <p:nvPr>
            <p:ph idx="1"/>
          </p:nvPr>
        </p:nvSpPr>
        <p:spPr/>
        <p:txBody>
          <a:bodyPr>
            <a:normAutofit/>
          </a:bodyPr>
          <a:lstStyle/>
          <a:p>
            <a:pPr marL="514350" indent="-514350">
              <a:buAutoNum type="arabicPeriod"/>
            </a:pPr>
            <a:r>
              <a:rPr lang="el-GR" b="1" dirty="0">
                <a:solidFill>
                  <a:srgbClr val="FFFF00"/>
                </a:solidFill>
                <a:latin typeface="Arial" panose="020B0604020202020204" pitchFamily="34" charset="0"/>
                <a:cs typeface="Arial" panose="020B0604020202020204" pitchFamily="34" charset="0"/>
              </a:rPr>
              <a:t>Ο Ολυμπισμός είναι μια φιλοσοφία ζωής</a:t>
            </a:r>
            <a:r>
              <a:rPr lang="en-US" b="1" dirty="0">
                <a:solidFill>
                  <a:srgbClr val="FFFF00"/>
                </a:solidFill>
                <a:latin typeface="Arial" panose="020B0604020202020204" pitchFamily="34" charset="0"/>
                <a:cs typeface="Arial" panose="020B0604020202020204" pitchFamily="34" charset="0"/>
              </a:rPr>
              <a:t> </a:t>
            </a:r>
            <a:r>
              <a:rPr lang="el-GR" b="1" dirty="0">
                <a:solidFill>
                  <a:srgbClr val="FFFF00"/>
                </a:solidFill>
                <a:latin typeface="Arial" panose="020B0604020202020204" pitchFamily="34" charset="0"/>
                <a:cs typeface="Arial" panose="020B0604020202020204" pitchFamily="34" charset="0"/>
              </a:rPr>
              <a:t> εξυψώνοντας και συνδυάζοντας σε ένα ισορροπημένο σύνολο τις ιδιότητες του σώματος, της θέλησης και του νου. Συνδέοντας/αναμιγνύοντας  </a:t>
            </a:r>
            <a:r>
              <a:rPr lang="el-GR" b="1" dirty="0">
                <a:solidFill>
                  <a:srgbClr val="FFC000"/>
                </a:solidFill>
                <a:latin typeface="Arial" panose="020B0604020202020204" pitchFamily="34" charset="0"/>
                <a:cs typeface="Arial" panose="020B0604020202020204" pitchFamily="34" charset="0"/>
              </a:rPr>
              <a:t>τον αθλητισμό με τον πολιτισμό και την εκπαίδευση, </a:t>
            </a:r>
            <a:r>
              <a:rPr lang="el-GR" b="1" dirty="0">
                <a:solidFill>
                  <a:srgbClr val="FFFF00"/>
                </a:solidFill>
                <a:latin typeface="Arial" panose="020B0604020202020204" pitchFamily="34" charset="0"/>
                <a:cs typeface="Arial" panose="020B0604020202020204" pitchFamily="34" charset="0"/>
              </a:rPr>
              <a:t>ο Ολυμπισμός επιδιώκει να δημιουργήσει έναν τρόπο ζωής, βασισμένο στη χαρά της προσπάθειας, στην εκπαιδευτική αξία του καλού παραδείγματος, στην κοινωνική ευθύνη και τον σεβασμό των καθολικών/οικουμενικών θεμελιωδών ηθικών αρχών.</a:t>
            </a:r>
          </a:p>
        </p:txBody>
      </p:sp>
    </p:spTree>
    <p:extLst>
      <p:ext uri="{BB962C8B-B14F-4D97-AF65-F5344CB8AC3E}">
        <p14:creationId xmlns:p14="http://schemas.microsoft.com/office/powerpoint/2010/main" val="39296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CAB6BA5-3577-427A-980E-F53A27E0A725}"/>
              </a:ext>
            </a:extLst>
          </p:cNvPr>
          <p:cNvSpPr>
            <a:spLocks noGrp="1"/>
          </p:cNvSpPr>
          <p:nvPr>
            <p:ph idx="1"/>
          </p:nvPr>
        </p:nvSpPr>
        <p:spPr/>
        <p:txBody>
          <a:bodyPr>
            <a:normAutofit fontScale="92500"/>
          </a:bodyPr>
          <a:lstStyle/>
          <a:p>
            <a:pPr algn="just">
              <a:lnSpc>
                <a:spcPct val="107000"/>
              </a:lnSpc>
              <a:spcAft>
                <a:spcPts val="800"/>
              </a:spcAft>
            </a:pP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Ο Ολυμπισμός έχει συζητηθεί εξαντλητικά στη σχετική διεθνή επιστημονική βιβλιογραφία! Χαρακτηρίζεται σαν μια έμπνευση, ένα όραμα του </a:t>
            </a:r>
            <a:r>
              <a:rPr lang="el-GR" sz="2800" b="1" dirty="0" err="1">
                <a:solidFill>
                  <a:srgbClr val="7030A0"/>
                </a:solidFill>
                <a:effectLst/>
                <a:latin typeface="Arial" panose="020B0604020202020204" pitchFamily="34" charset="0"/>
                <a:ea typeface="Calibri" panose="020F0502020204030204" pitchFamily="34" charset="0"/>
                <a:cs typeface="Times New Roman" panose="02020603050405020304" pitchFamily="18" charset="0"/>
              </a:rPr>
              <a:t>Coubertin</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που έχει υπερβατικό, μεταφυσικό χαρακτήρα, και αυτό είναι ένα δεδομένο που </a:t>
            </a:r>
            <a:r>
              <a:rPr lang="el-GR" sz="2800" b="1" u="sng"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καθιστά δύσκολη τη σύνδεση του με τις κοινωνικές πραγματικότητες</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2800" b="1" dirty="0">
                <a:effectLst/>
                <a:latin typeface="Arial" panose="020B0604020202020204" pitchFamily="34" charset="0"/>
                <a:ea typeface="Calibri" panose="020F0502020204030204" pitchFamily="34" charset="0"/>
                <a:cs typeface="Arial" panose="020B0604020202020204" pitchFamily="34" charset="0"/>
              </a:rPr>
              <a:t>Ο </a:t>
            </a:r>
            <a:r>
              <a:rPr lang="el-GR" sz="2800" b="1" dirty="0" err="1">
                <a:effectLst/>
                <a:latin typeface="Arial" panose="020B0604020202020204" pitchFamily="34" charset="0"/>
                <a:ea typeface="Calibri" panose="020F0502020204030204" pitchFamily="34" charset="0"/>
                <a:cs typeface="Arial" panose="020B0604020202020204" pitchFamily="34" charset="0"/>
              </a:rPr>
              <a:t>Coubertin</a:t>
            </a:r>
            <a:r>
              <a:rPr lang="el-GR" sz="2800" b="1" dirty="0">
                <a:effectLst/>
                <a:latin typeface="Arial" panose="020B0604020202020204" pitchFamily="34" charset="0"/>
                <a:ea typeface="Calibri" panose="020F0502020204030204" pitchFamily="34" charset="0"/>
                <a:cs typeface="Arial" panose="020B0604020202020204" pitchFamily="34" charset="0"/>
              </a:rPr>
              <a:t> συγκρότησε τις ιδέες του περί Ολυμπισμού μέσω ενός συνδυασμού φιλοσοφικών παραδόσεων που κληρονομήθηκαν από τους Έλληνες και τους Ρωμαίους και τους Ευρωπαίους φιλόσοφους του Διαφωτισμού του 18ου αιώνα. </a:t>
            </a:r>
            <a:endParaRPr lang="el-GR" sz="2400" b="1" dirty="0">
              <a:effectLst/>
              <a:latin typeface="Arial" panose="020B0604020202020204" pitchFamily="34" charset="0"/>
              <a:ea typeface="Calibri" panose="020F0502020204030204" pitchFamily="34" charset="0"/>
              <a:cs typeface="Arial" panose="020B0604020202020204" pitchFamily="34" charset="0"/>
            </a:endParaRPr>
          </a:p>
          <a:p>
            <a:endParaRPr lang="el-GR" dirty="0"/>
          </a:p>
        </p:txBody>
      </p:sp>
    </p:spTree>
    <p:extLst>
      <p:ext uri="{BB962C8B-B14F-4D97-AF65-F5344CB8AC3E}">
        <p14:creationId xmlns:p14="http://schemas.microsoft.com/office/powerpoint/2010/main" val="1020063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E1FF1F9-B703-4CC9-A3A1-5F0FC2C146CA}"/>
              </a:ext>
            </a:extLst>
          </p:cNvPr>
          <p:cNvSpPr>
            <a:spLocks noGrp="1"/>
          </p:cNvSpPr>
          <p:nvPr>
            <p:ph idx="1"/>
          </p:nvPr>
        </p:nvSpPr>
        <p:spPr/>
        <p:txBody>
          <a:bodyPr>
            <a:normAutofit fontScale="92500"/>
          </a:bodyPr>
          <a:lstStyle/>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Ο Ολυμπισμός είναι ένα πολυσύνθετο και ταυτόχρονα ασαφές και αμφιλεγόμενο σύνολο φιλοσοφικών ιδεών </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Επειδή αναφέρεται σε οικουμενικές αξίες μπορεί να αναλυθεί, να εξηγηθεί και να κατανοηθεί στις προοπτικές οποιασδήποτε φιλοσοφικής θεώρησης….</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Από τον Πλάτωνα και τον Αριστοτέλη…μέχρι τον</a:t>
            </a:r>
            <a:r>
              <a:rPr lang="en-US"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Schopenhauer</a:t>
            </a: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a:t>
            </a:r>
            <a:r>
              <a:rPr lang="en-US"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Kant </a:t>
            </a: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a:t>
            </a:r>
            <a:r>
              <a:rPr lang="en-US"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Heidegger</a:t>
            </a: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a:t>
            </a:r>
            <a:r>
              <a:rPr lang="en-US"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Nietzsche</a:t>
            </a:r>
            <a:r>
              <a:rPr lang="el-GR" sz="32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κ.λπ.  </a:t>
            </a:r>
            <a:endParaRPr lang="el-GR" sz="32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3953653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5905AED-1B35-4B56-A439-38858559427C}"/>
              </a:ext>
            </a:extLst>
          </p:cNvPr>
          <p:cNvSpPr>
            <a:spLocks noGrp="1"/>
          </p:cNvSpPr>
          <p:nvPr>
            <p:ph idx="1"/>
          </p:nvPr>
        </p:nvSpPr>
        <p:spPr/>
        <p:txBody>
          <a:bodyPr>
            <a:normAutofit lnSpcReduction="10000"/>
          </a:bodyPr>
          <a:lstStyle/>
          <a:p>
            <a:r>
              <a:rPr lang="el-GR" sz="3200" b="1" dirty="0">
                <a:solidFill>
                  <a:srgbClr val="7030A0"/>
                </a:solidFill>
                <a:latin typeface="Arial" panose="020B0604020202020204" pitchFamily="34" charset="0"/>
                <a:cs typeface="Arial" panose="020B0604020202020204" pitchFamily="34" charset="0"/>
              </a:rPr>
              <a:t>Στο σημείο αυτό θα ήθελα παραδειγματικά να αναφερθώ στην </a:t>
            </a:r>
            <a:r>
              <a:rPr lang="el-GR" sz="3200" b="1" dirty="0" err="1">
                <a:solidFill>
                  <a:srgbClr val="7030A0"/>
                </a:solidFill>
                <a:latin typeface="Arial" panose="020B0604020202020204" pitchFamily="34" charset="0"/>
                <a:cs typeface="Arial" panose="020B0604020202020204" pitchFamily="34" charset="0"/>
              </a:rPr>
              <a:t>πολυσυνθετότητα</a:t>
            </a:r>
            <a:r>
              <a:rPr lang="el-GR" sz="3200" b="1" dirty="0">
                <a:solidFill>
                  <a:srgbClr val="7030A0"/>
                </a:solidFill>
                <a:latin typeface="Arial" panose="020B0604020202020204" pitchFamily="34" charset="0"/>
                <a:cs typeface="Arial" panose="020B0604020202020204" pitchFamily="34" charset="0"/>
              </a:rPr>
              <a:t> του φιλοσοφικού εγχειρήματος του Ολυμπισμού! </a:t>
            </a:r>
            <a:endParaRPr lang="en-US" sz="3200" b="1" dirty="0">
              <a:solidFill>
                <a:srgbClr val="7030A0"/>
              </a:solidFill>
              <a:latin typeface="Arial" panose="020B0604020202020204" pitchFamily="34" charset="0"/>
              <a:cs typeface="Arial" panose="020B0604020202020204" pitchFamily="34" charset="0"/>
            </a:endParaRPr>
          </a:p>
          <a:p>
            <a:r>
              <a:rPr lang="el-GR" sz="3200" b="1" dirty="0">
                <a:solidFill>
                  <a:srgbClr val="7030A0"/>
                </a:solidFill>
                <a:latin typeface="Arial" panose="020B0604020202020204" pitchFamily="34" charset="0"/>
                <a:cs typeface="Arial" panose="020B0604020202020204" pitchFamily="34" charset="0"/>
              </a:rPr>
              <a:t>Όπως αναφέρεται σε πολλές σχετικές μελέτες (</a:t>
            </a:r>
            <a:r>
              <a:rPr lang="el-GR" sz="3200" b="1" dirty="0" err="1">
                <a:solidFill>
                  <a:srgbClr val="7030A0"/>
                </a:solidFill>
                <a:latin typeface="Arial" panose="020B0604020202020204" pitchFamily="34" charset="0"/>
                <a:cs typeface="Arial" panose="020B0604020202020204" pitchFamily="34" charset="0"/>
              </a:rPr>
              <a:t>Patsantaras</a:t>
            </a:r>
            <a:r>
              <a:rPr lang="el-GR" sz="3200" b="1" dirty="0">
                <a:solidFill>
                  <a:srgbClr val="7030A0"/>
                </a:solidFill>
                <a:latin typeface="Arial" panose="020B0604020202020204" pitchFamily="34" charset="0"/>
                <a:cs typeface="Arial" panose="020B0604020202020204" pitchFamily="34" charset="0"/>
              </a:rPr>
              <a:t> 2014; </a:t>
            </a:r>
            <a:r>
              <a:rPr lang="el-GR" sz="3200" b="1" dirty="0" err="1">
                <a:solidFill>
                  <a:srgbClr val="7030A0"/>
                </a:solidFill>
                <a:latin typeface="Arial" panose="020B0604020202020204" pitchFamily="34" charset="0"/>
                <a:cs typeface="Arial" panose="020B0604020202020204" pitchFamily="34" charset="0"/>
              </a:rPr>
              <a:t>Fleishman</a:t>
            </a:r>
            <a:r>
              <a:rPr lang="el-GR" sz="3200" b="1" dirty="0">
                <a:solidFill>
                  <a:srgbClr val="7030A0"/>
                </a:solidFill>
                <a:latin typeface="Arial" panose="020B0604020202020204" pitchFamily="34" charset="0"/>
                <a:cs typeface="Arial" panose="020B0604020202020204" pitchFamily="34" charset="0"/>
              </a:rPr>
              <a:t> 2002)  ο </a:t>
            </a:r>
            <a:r>
              <a:rPr lang="el-GR" sz="3200" b="1" dirty="0" err="1">
                <a:solidFill>
                  <a:srgbClr val="7030A0"/>
                </a:solidFill>
                <a:latin typeface="Arial" panose="020B0604020202020204" pitchFamily="34" charset="0"/>
                <a:cs typeface="Arial" panose="020B0604020202020204" pitchFamily="34" charset="0"/>
              </a:rPr>
              <a:t>Coubertin</a:t>
            </a:r>
            <a:r>
              <a:rPr lang="el-GR" sz="3200" b="1" dirty="0">
                <a:solidFill>
                  <a:srgbClr val="7030A0"/>
                </a:solidFill>
                <a:latin typeface="Arial" panose="020B0604020202020204" pitchFamily="34" charset="0"/>
                <a:cs typeface="Arial" panose="020B0604020202020204" pitchFamily="34" charset="0"/>
              </a:rPr>
              <a:t> στόχευε να γεφυρώσει, μεταξύ άλλων, τις αντιθέσεις μεταξύ πολιτισμικού εθνικισμού και κοσμοπολίτικου ανθρωπισμού. </a:t>
            </a:r>
            <a:endParaRPr lang="en-US" sz="3200" b="1" dirty="0">
              <a:solidFill>
                <a:srgbClr val="7030A0"/>
              </a:solidFill>
              <a:latin typeface="Arial" panose="020B0604020202020204" pitchFamily="34" charset="0"/>
              <a:cs typeface="Arial" panose="020B0604020202020204" pitchFamily="34" charset="0"/>
            </a:endParaRPr>
          </a:p>
          <a:p>
            <a:r>
              <a:rPr lang="el-GR" sz="3200" b="1" dirty="0">
                <a:solidFill>
                  <a:srgbClr val="7030A0"/>
                </a:solidFill>
                <a:latin typeface="Arial" panose="020B0604020202020204" pitchFamily="34" charset="0"/>
                <a:cs typeface="Arial" panose="020B0604020202020204" pitchFamily="34" charset="0"/>
              </a:rPr>
              <a:t>Οι βασικοί εκπρόσωποι αυτών των ιδεών ήταν μεταξύ άλλων ο </a:t>
            </a:r>
            <a:r>
              <a:rPr lang="el-GR" sz="3200" b="1" dirty="0" err="1">
                <a:solidFill>
                  <a:srgbClr val="7030A0"/>
                </a:solidFill>
                <a:latin typeface="Arial" panose="020B0604020202020204" pitchFamily="34" charset="0"/>
                <a:cs typeface="Arial" panose="020B0604020202020204" pitchFamily="34" charset="0"/>
              </a:rPr>
              <a:t>Rousseau</a:t>
            </a:r>
            <a:r>
              <a:rPr lang="el-GR" sz="3200" b="1" dirty="0">
                <a:solidFill>
                  <a:srgbClr val="7030A0"/>
                </a:solidFill>
                <a:latin typeface="Arial" panose="020B0604020202020204" pitchFamily="34" charset="0"/>
                <a:cs typeface="Arial" panose="020B0604020202020204" pitchFamily="34" charset="0"/>
              </a:rPr>
              <a:t> και ο  </a:t>
            </a:r>
            <a:r>
              <a:rPr lang="el-GR" sz="3200" b="1" dirty="0" err="1">
                <a:solidFill>
                  <a:srgbClr val="7030A0"/>
                </a:solidFill>
                <a:latin typeface="Arial" panose="020B0604020202020204" pitchFamily="34" charset="0"/>
                <a:cs typeface="Arial" panose="020B0604020202020204" pitchFamily="34" charset="0"/>
              </a:rPr>
              <a:t>Kant</a:t>
            </a:r>
            <a:r>
              <a:rPr lang="el-GR" sz="3200" b="1" dirty="0">
                <a:solidFill>
                  <a:srgbClr val="7030A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5672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3F4B885-934D-4C97-B170-3046AD476796}"/>
              </a:ext>
            </a:extLst>
          </p:cNvPr>
          <p:cNvSpPr>
            <a:spLocks noGrp="1"/>
          </p:cNvSpPr>
          <p:nvPr>
            <p:ph idx="1"/>
          </p:nvPr>
        </p:nvSpPr>
        <p:spPr/>
        <p:txBody>
          <a:bodyPr>
            <a:normAutofit fontScale="92500" lnSpcReduction="10000"/>
          </a:bodyPr>
          <a:lstStyle/>
          <a:p>
            <a:r>
              <a:rPr lang="el-GR" sz="3200" b="1" dirty="0">
                <a:solidFill>
                  <a:srgbClr val="7030A0"/>
                </a:solidFill>
                <a:latin typeface="Arial" panose="020B0604020202020204" pitchFamily="34" charset="0"/>
                <a:cs typeface="Arial" panose="020B0604020202020204" pitchFamily="34" charset="0"/>
              </a:rPr>
              <a:t>Οι ιδέες περί οικουμενισμού και περί της δυνατότητας μιας νέας παγκόσμιας τάξης και μιας αντικειμενικής ηθικής αλήθειας,  των φιλοσόφων του Διαφωτισμού,  </a:t>
            </a:r>
            <a:endParaRPr lang="en-US" sz="3200" b="1" dirty="0">
              <a:solidFill>
                <a:srgbClr val="7030A0"/>
              </a:solidFill>
              <a:latin typeface="Arial" panose="020B0604020202020204" pitchFamily="34" charset="0"/>
              <a:cs typeface="Arial" panose="020B0604020202020204" pitchFamily="34" charset="0"/>
            </a:endParaRPr>
          </a:p>
          <a:p>
            <a:r>
              <a:rPr lang="el-GR" sz="3200" b="1" dirty="0">
                <a:solidFill>
                  <a:srgbClr val="7030A0"/>
                </a:solidFill>
                <a:latin typeface="Arial" panose="020B0604020202020204" pitchFamily="34" charset="0"/>
                <a:cs typeface="Arial" panose="020B0604020202020204" pitchFamily="34" charset="0"/>
              </a:rPr>
              <a:t>ήταν πολύ διευρυμένες και δημοφιλείς στον δυτικό κόσμο την εποχή του </a:t>
            </a:r>
            <a:r>
              <a:rPr lang="el-GR" sz="3200" b="1" dirty="0" err="1">
                <a:solidFill>
                  <a:srgbClr val="7030A0"/>
                </a:solidFill>
                <a:latin typeface="Arial" panose="020B0604020202020204" pitchFamily="34" charset="0"/>
                <a:cs typeface="Arial" panose="020B0604020202020204" pitchFamily="34" charset="0"/>
              </a:rPr>
              <a:t>Coubertin</a:t>
            </a:r>
            <a:r>
              <a:rPr lang="el-GR" sz="3200" b="1" dirty="0">
                <a:solidFill>
                  <a:srgbClr val="7030A0"/>
                </a:solidFill>
                <a:latin typeface="Arial" panose="020B0604020202020204" pitchFamily="34" charset="0"/>
                <a:cs typeface="Arial" panose="020B0604020202020204" pitchFamily="34" charset="0"/>
              </a:rPr>
              <a:t>. </a:t>
            </a:r>
            <a:endParaRPr lang="en-US" sz="3200" b="1" dirty="0">
              <a:solidFill>
                <a:srgbClr val="7030A0"/>
              </a:solidFill>
              <a:latin typeface="Arial" panose="020B0604020202020204" pitchFamily="34" charset="0"/>
              <a:cs typeface="Arial" panose="020B0604020202020204" pitchFamily="34" charset="0"/>
            </a:endParaRPr>
          </a:p>
          <a:p>
            <a:r>
              <a:rPr lang="el-GR" sz="3200" b="1" dirty="0">
                <a:solidFill>
                  <a:srgbClr val="FFFF00"/>
                </a:solidFill>
                <a:latin typeface="Arial" panose="020B0604020202020204" pitchFamily="34" charset="0"/>
                <a:cs typeface="Arial" panose="020B0604020202020204" pitchFamily="34" charset="0"/>
              </a:rPr>
              <a:t>Στη βάση αυτή μπορούμε να θέσουμε το εξής ερώτημα</a:t>
            </a:r>
            <a:r>
              <a:rPr lang="el-GR" sz="3200" b="1" dirty="0">
                <a:solidFill>
                  <a:srgbClr val="7030A0"/>
                </a:solidFill>
                <a:latin typeface="Arial" panose="020B0604020202020204" pitchFamily="34" charset="0"/>
                <a:cs typeface="Arial" panose="020B0604020202020204" pitchFamily="34" charset="0"/>
              </a:rPr>
              <a:t>: Οι Ολυμπιακοί Αγώνες, ο Ολυμπισμός σχετίζονται με μια ή προωθούν μια αντικειμενική ηθική αλήθεια ? Υπάρχει μια Ορθολογική βάση για έναν τέτοιο ισχυρισμό?</a:t>
            </a:r>
          </a:p>
        </p:txBody>
      </p:sp>
    </p:spTree>
    <p:extLst>
      <p:ext uri="{BB962C8B-B14F-4D97-AF65-F5344CB8AC3E}">
        <p14:creationId xmlns:p14="http://schemas.microsoft.com/office/powerpoint/2010/main" val="1635110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BAB6A72-1BA6-4385-9F68-0080CEF4DAC7}"/>
              </a:ext>
            </a:extLst>
          </p:cNvPr>
          <p:cNvSpPr>
            <a:spLocks noGrp="1"/>
          </p:cNvSpPr>
          <p:nvPr>
            <p:ph idx="1"/>
          </p:nvPr>
        </p:nvSpPr>
        <p:spPr/>
        <p:txBody>
          <a:bodyPr>
            <a:normAutofit/>
          </a:bodyPr>
          <a:lstStyle/>
          <a:p>
            <a:r>
              <a:rPr lang="el-GR" sz="4000" b="1" dirty="0">
                <a:solidFill>
                  <a:srgbClr val="7030A0"/>
                </a:solidFill>
                <a:latin typeface="Arial" panose="020B0604020202020204" pitchFamily="34" charset="0"/>
                <a:cs typeface="Arial" panose="020B0604020202020204" pitchFamily="34" charset="0"/>
              </a:rPr>
              <a:t>Όμως μπορούμε σήμερα να δούμε ότι η προσπάθεια του αυτή αποσκοπούσε να παρακινήσει τους ανθρώπους να αναπτύξουν επικοινωνιακούς διαύλους στη βάση γενικά αποδεκτών οικουμενικών αξιών, έτσι ώστε να μπορούν να συνυπάρξουν ειρηνικά! </a:t>
            </a:r>
          </a:p>
        </p:txBody>
      </p:sp>
    </p:spTree>
    <p:extLst>
      <p:ext uri="{BB962C8B-B14F-4D97-AF65-F5344CB8AC3E}">
        <p14:creationId xmlns:p14="http://schemas.microsoft.com/office/powerpoint/2010/main" val="751837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0D95097-1246-4C42-9F34-01E19E69EE7F}"/>
              </a:ext>
            </a:extLst>
          </p:cNvPr>
          <p:cNvSpPr>
            <a:spLocks noGrp="1"/>
          </p:cNvSpPr>
          <p:nvPr>
            <p:ph idx="1"/>
          </p:nvPr>
        </p:nvSpPr>
        <p:spPr/>
        <p:txBody>
          <a:bodyPr>
            <a:normAutofit lnSpcReduction="10000"/>
          </a:bodyPr>
          <a:lstStyle/>
          <a:p>
            <a:pPr marL="0" indent="0">
              <a:buNone/>
            </a:pPr>
            <a:r>
              <a:rPr lang="el-GR" sz="4800" dirty="0">
                <a:latin typeface="Arial" panose="020B0604020202020204" pitchFamily="34" charset="0"/>
                <a:cs typeface="Arial" panose="020B0604020202020204" pitchFamily="34" charset="0"/>
              </a:rPr>
              <a:t>2. </a:t>
            </a:r>
            <a:r>
              <a:rPr lang="el-GR" sz="4000" b="1" dirty="0">
                <a:solidFill>
                  <a:srgbClr val="FFFF00"/>
                </a:solidFill>
                <a:latin typeface="Arial" panose="020B0604020202020204" pitchFamily="34" charset="0"/>
                <a:cs typeface="Arial" panose="020B0604020202020204" pitchFamily="34" charset="0"/>
              </a:rPr>
              <a:t>Ο στόχος του Ολυμπισμού είναι να τεθεί ο αθλητισμός/</a:t>
            </a:r>
            <a:r>
              <a:rPr lang="en-US" sz="4000" b="1" dirty="0">
                <a:solidFill>
                  <a:srgbClr val="FFFF00"/>
                </a:solidFill>
                <a:latin typeface="Arial" panose="020B0604020202020204" pitchFamily="34" charset="0"/>
                <a:cs typeface="Arial" panose="020B0604020202020204" pitchFamily="34" charset="0"/>
              </a:rPr>
              <a:t>Sport </a:t>
            </a:r>
            <a:r>
              <a:rPr lang="el-GR" sz="4000" b="1" dirty="0">
                <a:solidFill>
                  <a:srgbClr val="FFFF00"/>
                </a:solidFill>
                <a:latin typeface="Arial" panose="020B0604020202020204" pitchFamily="34" charset="0"/>
                <a:cs typeface="Arial" panose="020B0604020202020204" pitchFamily="34" charset="0"/>
              </a:rPr>
              <a:t>στην υπηρεσία της αρμονικής ανάπτυξης</a:t>
            </a:r>
            <a:r>
              <a:rPr lang="en-US" sz="4000" b="1" dirty="0">
                <a:solidFill>
                  <a:srgbClr val="FFFF00"/>
                </a:solidFill>
                <a:latin typeface="Arial" panose="020B0604020202020204" pitchFamily="34" charset="0"/>
                <a:cs typeface="Arial" panose="020B0604020202020204" pitchFamily="34" charset="0"/>
              </a:rPr>
              <a:t> </a:t>
            </a:r>
            <a:r>
              <a:rPr lang="el-GR" sz="4000" b="1" dirty="0">
                <a:solidFill>
                  <a:srgbClr val="FFFF00"/>
                </a:solidFill>
                <a:latin typeface="Arial" panose="020B0604020202020204" pitchFamily="34" charset="0"/>
                <a:cs typeface="Arial" panose="020B0604020202020204" pitchFamily="34" charset="0"/>
              </a:rPr>
              <a:t>της ανθρωπότητας</a:t>
            </a:r>
            <a:r>
              <a:rPr lang="en-US" sz="4000" b="1" dirty="0">
                <a:solidFill>
                  <a:srgbClr val="FFFF00"/>
                </a:solidFill>
                <a:latin typeface="Arial" panose="020B0604020202020204" pitchFamily="34" charset="0"/>
                <a:cs typeface="Arial" panose="020B0604020202020204" pitchFamily="34" charset="0"/>
              </a:rPr>
              <a:t> (</a:t>
            </a:r>
            <a:r>
              <a:rPr lang="el-GR" sz="4000" b="1" dirty="0">
                <a:solidFill>
                  <a:srgbClr val="FFFF00"/>
                </a:solidFill>
                <a:latin typeface="Arial" panose="020B0604020202020204" pitchFamily="34" charset="0"/>
                <a:cs typeface="Arial" panose="020B0604020202020204" pitchFamily="34" charset="0"/>
              </a:rPr>
              <a:t>του ανθρώπινου γένους), με σκοπό την προώθηση/ ενθάρρυνση μιας ειρηνικής κοινωνίας, που ενδιαφέρεται για την  διατήρηση της ανθρώπινης αξιοπρέπειας.</a:t>
            </a:r>
          </a:p>
        </p:txBody>
      </p:sp>
    </p:spTree>
    <p:extLst>
      <p:ext uri="{BB962C8B-B14F-4D97-AF65-F5344CB8AC3E}">
        <p14:creationId xmlns:p14="http://schemas.microsoft.com/office/powerpoint/2010/main" val="2512665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D37CCC4-F5F1-46B5-8E7A-08CDB870DD89}"/>
              </a:ext>
            </a:extLst>
          </p:cNvPr>
          <p:cNvSpPr>
            <a:spLocks noGrp="1"/>
          </p:cNvSpPr>
          <p:nvPr>
            <p:ph idx="1"/>
          </p:nvPr>
        </p:nvSpPr>
        <p:spPr/>
        <p:txBody>
          <a:bodyPr>
            <a:normAutofit fontScale="92500" lnSpcReduction="10000"/>
          </a:bodyPr>
          <a:lstStyle/>
          <a:p>
            <a:pPr marL="0" indent="0">
              <a:buNone/>
            </a:pPr>
            <a:r>
              <a:rPr lang="el-GR" sz="4800" b="1" dirty="0">
                <a:latin typeface="Arial" panose="020B0604020202020204" pitchFamily="34" charset="0"/>
                <a:cs typeface="Arial" panose="020B0604020202020204" pitchFamily="34" charset="0"/>
              </a:rPr>
              <a:t>3</a:t>
            </a:r>
            <a:r>
              <a:rPr lang="el-GR" sz="4800" b="1" dirty="0">
                <a:solidFill>
                  <a:srgbClr val="FFFF00"/>
                </a:solidFill>
                <a:latin typeface="Arial" panose="020B0604020202020204" pitchFamily="34" charset="0"/>
                <a:cs typeface="Arial" panose="020B0604020202020204" pitchFamily="34" charset="0"/>
              </a:rPr>
              <a:t>.</a:t>
            </a:r>
            <a:r>
              <a:rPr lang="el-GR" dirty="0">
                <a:solidFill>
                  <a:srgbClr val="FFFF00"/>
                </a:solidFill>
              </a:rPr>
              <a:t> </a:t>
            </a:r>
            <a:r>
              <a:rPr lang="el-GR" sz="3200" b="1" dirty="0">
                <a:solidFill>
                  <a:srgbClr val="FFFF00"/>
                </a:solidFill>
                <a:latin typeface="Arial" panose="020B0604020202020204" pitchFamily="34" charset="0"/>
                <a:cs typeface="Arial" panose="020B0604020202020204" pitchFamily="34" charset="0"/>
              </a:rPr>
              <a:t>Το Ολυμπιακό Κίνημα είναι η συντονισμένη, οργανωμένη, καθολική/οικουμενική και μόνιμη δράση όλων των ατόμων και οντοτήτων που εμπνέονται από τις αξίες του Ολυμπισμού. Η δράση αυτή  διενεργείται υπό την ανώτατη εποπτεία/εξουσία της ΔΟΕ. Καλύπτει τις πέντε ηπείρους. Η κορύφωση του Ολυμπιακού Κινήματος εκδηλώνεται με τη συγκέντρωση αθλητών από όλον τον κόσμο στην μεγάλη αθλητική γιορτή, τους Ολυμπιακούς Αγώνες. Το σύμβολό του είναι πέντε αλληλένδετοι/περιπλεκόμενοι κύκλοι/δακτύλιοι.</a:t>
            </a:r>
          </a:p>
        </p:txBody>
      </p:sp>
    </p:spTree>
    <p:extLst>
      <p:ext uri="{BB962C8B-B14F-4D97-AF65-F5344CB8AC3E}">
        <p14:creationId xmlns:p14="http://schemas.microsoft.com/office/powerpoint/2010/main" val="362587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CB9335-9528-4CD3-BBD5-30A25FA57D9F}"/>
              </a:ext>
            </a:extLst>
          </p:cNvPr>
          <p:cNvSpPr>
            <a:spLocks noGrp="1"/>
          </p:cNvSpPr>
          <p:nvPr>
            <p:ph type="title"/>
          </p:nvPr>
        </p:nvSpPr>
        <p:spPr/>
        <p:txBody>
          <a:bodyPr/>
          <a:lstStyle/>
          <a:p>
            <a:r>
              <a:rPr lang="el-GR" b="1" dirty="0">
                <a:solidFill>
                  <a:srgbClr val="002060"/>
                </a:solidFill>
                <a:latin typeface="Arial" panose="020B0604020202020204" pitchFamily="34" charset="0"/>
                <a:cs typeface="Arial" panose="020B0604020202020204" pitchFamily="34" charset="0"/>
              </a:rPr>
              <a:t>Τι σημαίνει ο όρος κίνημα?</a:t>
            </a:r>
          </a:p>
        </p:txBody>
      </p:sp>
      <p:sp>
        <p:nvSpPr>
          <p:cNvPr id="3" name="Θέση περιεχομένου 2">
            <a:extLst>
              <a:ext uri="{FF2B5EF4-FFF2-40B4-BE49-F238E27FC236}">
                <a16:creationId xmlns:a16="http://schemas.microsoft.com/office/drawing/2014/main" id="{2BD64B3D-DF6A-42CC-9D84-5FCB5289E4A5}"/>
              </a:ext>
            </a:extLst>
          </p:cNvPr>
          <p:cNvSpPr>
            <a:spLocks noGrp="1"/>
          </p:cNvSpPr>
          <p:nvPr>
            <p:ph idx="1"/>
          </p:nvPr>
        </p:nvSpPr>
        <p:spPr/>
        <p:txBody>
          <a:bodyPr>
            <a:normAutofit fontScale="77500" lnSpcReduction="20000"/>
          </a:bodyPr>
          <a:lstStyle/>
          <a:p>
            <a:r>
              <a:rPr lang="el-GR" b="1" dirty="0">
                <a:solidFill>
                  <a:srgbClr val="FFFF00"/>
                </a:solidFill>
                <a:latin typeface="Arial" panose="020B0604020202020204" pitchFamily="34" charset="0"/>
                <a:cs typeface="Arial" panose="020B0604020202020204" pitchFamily="34" charset="0"/>
              </a:rPr>
              <a:t>Στην κοινωνιολογική σκέψη ως κοινωνικό κίνημα ορίζεται μια δυναμική και οργανωμένη προσπάθεια ενός μεγάλου αριθμού ανθρώπων με στόχο να επιφέρουν ή να αποτρέψουν κάποια κοινωνική αλλαγή </a:t>
            </a:r>
          </a:p>
          <a:p>
            <a:r>
              <a:rPr lang="el-GR" b="1" dirty="0">
                <a:solidFill>
                  <a:srgbClr val="FFFF00"/>
                </a:solidFill>
                <a:latin typeface="Arial" panose="020B0604020202020204" pitchFamily="34" charset="0"/>
                <a:cs typeface="Arial" panose="020B0604020202020204" pitchFamily="34" charset="0"/>
              </a:rPr>
              <a:t>τα κοινωνικά κινήματα διακρίνονται από ένα σημαντικό βαθμό εσωτερικής οργάνωσης καθώς και συνειδητών στόχων και προσανατολισμών. Αυτή η οργάνωση είναι που δίνει στα κοινωνικά κινήματα τη δύναμη που έχουν να αμφισβητούν τους εδραιωμένους θεσμούς.</a:t>
            </a:r>
          </a:p>
          <a:p>
            <a:r>
              <a:rPr lang="el-GR" b="1" dirty="0">
                <a:solidFill>
                  <a:srgbClr val="FFFF00"/>
                </a:solidFill>
                <a:latin typeface="Arial" panose="020B0604020202020204" pitchFamily="34" charset="0"/>
                <a:cs typeface="Arial" panose="020B0604020202020204" pitchFamily="34" charset="0"/>
              </a:rPr>
              <a:t>το κοινωνικό κίνημα κατανοείται ως ‘μια συλλογική προσπάθεια προώθησης ενός κοινού συμφέροντος ή πραγματοποίησης ενός κοινού σκοπού εκτός της σφαίρας των κατεστημένων θεσμών’</a:t>
            </a:r>
            <a:r>
              <a:rPr lang="en-US" b="1" dirty="0">
                <a:solidFill>
                  <a:srgbClr val="FFFF00"/>
                </a:solidFill>
                <a:latin typeface="Arial" panose="020B0604020202020204" pitchFamily="34" charset="0"/>
                <a:cs typeface="Arial" panose="020B0604020202020204" pitchFamily="34" charset="0"/>
              </a:rPr>
              <a:t> </a:t>
            </a:r>
            <a:r>
              <a:rPr lang="el-GR"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Arial" panose="020B0604020202020204" pitchFamily="34" charset="0"/>
                <a:cs typeface="Arial" panose="020B0604020202020204" pitchFamily="34" charset="0"/>
              </a:rPr>
              <a:t>A</a:t>
            </a:r>
            <a:r>
              <a:rPr lang="el-GR" b="1" dirty="0">
                <a:solidFill>
                  <a:srgbClr val="FFFF00"/>
                </a:solidFill>
                <a:latin typeface="Arial" panose="020B0604020202020204" pitchFamily="34" charset="0"/>
                <a:cs typeface="Arial" panose="020B0604020202020204" pitchFamily="34" charset="0"/>
              </a:rPr>
              <a:t>. </a:t>
            </a:r>
            <a:r>
              <a:rPr lang="en-US" b="1" dirty="0">
                <a:solidFill>
                  <a:srgbClr val="FFFF00"/>
                </a:solidFill>
                <a:latin typeface="Arial" panose="020B0604020202020204" pitchFamily="34" charset="0"/>
                <a:cs typeface="Arial" panose="020B0604020202020204" pitchFamily="34" charset="0"/>
              </a:rPr>
              <a:t>Giddens</a:t>
            </a:r>
            <a:r>
              <a:rPr lang="el-GR" b="1" dirty="0">
                <a:solidFill>
                  <a:srgbClr val="FFFF00"/>
                </a:solidFill>
                <a:latin typeface="Arial" panose="020B0604020202020204" pitchFamily="34" charset="0"/>
                <a:cs typeface="Arial" panose="020B0604020202020204" pitchFamily="34" charset="0"/>
              </a:rPr>
              <a:t>)</a:t>
            </a:r>
            <a:r>
              <a:rPr lang="en-US" b="1" dirty="0">
                <a:solidFill>
                  <a:srgbClr val="FFFF00"/>
                </a:solidFill>
                <a:latin typeface="Arial" panose="020B0604020202020204" pitchFamily="34" charset="0"/>
                <a:cs typeface="Arial" panose="020B0604020202020204" pitchFamily="34" charset="0"/>
              </a:rPr>
              <a:t> </a:t>
            </a:r>
            <a:r>
              <a:rPr lang="el-GR" b="1" dirty="0">
                <a:solidFill>
                  <a:srgbClr val="FFFF00"/>
                </a:solidFill>
                <a:latin typeface="Arial" panose="020B0604020202020204" pitchFamily="34" charset="0"/>
                <a:cs typeface="Arial" panose="020B0604020202020204" pitchFamily="34" charset="0"/>
              </a:rPr>
              <a:t>. Αποτελούν στην ουσία εναλλακτικές μορφές δράσης και συμμετοχής σε διάφορα κοινωνικά ή πολιτικά ή θρησκευτικά ή οικολογικά ζητήματα.</a:t>
            </a:r>
          </a:p>
          <a:p>
            <a:r>
              <a:rPr lang="el-GR" b="1" dirty="0">
                <a:solidFill>
                  <a:srgbClr val="FFFF00"/>
                </a:solidFill>
                <a:latin typeface="Arial" panose="020B0604020202020204" pitchFamily="34" charset="0"/>
                <a:cs typeface="Arial" panose="020B0604020202020204" pitchFamily="34" charset="0"/>
              </a:rPr>
              <a:t>Ο βασικός πυρήνας του όρου  ‘κοινωνικό κίνημα’ είναι ότι οι άνθρωποι μπορούν να παρέμβουν στη διαδικασία της κοινωνικής αλλαγής. </a:t>
            </a:r>
          </a:p>
        </p:txBody>
      </p:sp>
    </p:spTree>
    <p:extLst>
      <p:ext uri="{BB962C8B-B14F-4D97-AF65-F5344CB8AC3E}">
        <p14:creationId xmlns:p14="http://schemas.microsoft.com/office/powerpoint/2010/main" val="117015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96DA27F-B41D-478D-8892-14E0963030A3}"/>
              </a:ext>
            </a:extLst>
          </p:cNvPr>
          <p:cNvSpPr>
            <a:spLocks noGrp="1"/>
          </p:cNvSpPr>
          <p:nvPr>
            <p:ph idx="1"/>
          </p:nvPr>
        </p:nvSpPr>
        <p:spPr>
          <a:xfrm>
            <a:off x="838200" y="718457"/>
            <a:ext cx="10515600" cy="5458506"/>
          </a:xfrm>
        </p:spPr>
        <p:txBody>
          <a:bodyPr>
            <a:normAutofit/>
          </a:bodyPr>
          <a:lstStyle/>
          <a:p>
            <a:pPr marL="0" indent="0">
              <a:buNone/>
            </a:pPr>
            <a:r>
              <a:rPr lang="el-GR" sz="4800" b="1" dirty="0">
                <a:latin typeface="Arial" panose="020B0604020202020204" pitchFamily="34" charset="0"/>
                <a:cs typeface="Arial" panose="020B0604020202020204" pitchFamily="34" charset="0"/>
              </a:rPr>
              <a:t>4.</a:t>
            </a:r>
            <a:r>
              <a:rPr lang="el-GR" dirty="0"/>
              <a:t> </a:t>
            </a:r>
            <a:r>
              <a:rPr lang="el-GR" sz="4000" b="1" dirty="0">
                <a:solidFill>
                  <a:srgbClr val="FFFF00"/>
                </a:solidFill>
                <a:latin typeface="Arial" panose="020B0604020202020204" pitchFamily="34" charset="0"/>
                <a:cs typeface="Arial" panose="020B0604020202020204" pitchFamily="34" charset="0"/>
              </a:rPr>
              <a:t>Η συμμετοχή/εμπλοκή στον αθλητισμό είναι ανθρώπινο δικαίωμα. Κάθε άτομο πρέπει να έχει τη δυνατότητα να ασχοληθεί με τον αθλητισμό, χωρίς διακρίσεις οποιουδήποτε είδους στο πλαίσιο του Ολυμπιακού πνεύματος, το οποίο</a:t>
            </a:r>
            <a:r>
              <a:rPr lang="en-US" sz="4000" b="1" dirty="0">
                <a:solidFill>
                  <a:srgbClr val="FFFF00"/>
                </a:solidFill>
                <a:latin typeface="Arial" panose="020B0604020202020204" pitchFamily="34" charset="0"/>
                <a:cs typeface="Arial" panose="020B0604020202020204" pitchFamily="34" charset="0"/>
              </a:rPr>
              <a:t> </a:t>
            </a:r>
            <a:r>
              <a:rPr lang="el-GR" sz="4000" b="1" dirty="0">
                <a:solidFill>
                  <a:srgbClr val="FFFF00"/>
                </a:solidFill>
                <a:latin typeface="Arial" panose="020B0604020202020204" pitchFamily="34" charset="0"/>
                <a:cs typeface="Arial" panose="020B0604020202020204" pitchFamily="34" charset="0"/>
              </a:rPr>
              <a:t>απαιτεί αμοιβαία κατανόηση με πνεύμα φιλίας, αλληλεγγύης και δίκαιου παιχνιδιού (</a:t>
            </a:r>
            <a:r>
              <a:rPr lang="en-US" sz="4000" b="1" dirty="0">
                <a:solidFill>
                  <a:srgbClr val="FFFF00"/>
                </a:solidFill>
                <a:latin typeface="Arial" panose="020B0604020202020204" pitchFamily="34" charset="0"/>
                <a:cs typeface="Arial" panose="020B0604020202020204" pitchFamily="34" charset="0"/>
              </a:rPr>
              <a:t>Fair-play).</a:t>
            </a:r>
            <a:r>
              <a:rPr lang="el-GR" sz="4000" b="1" dirty="0">
                <a:solidFill>
                  <a:srgbClr val="FFFF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541368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AB42ACE-FC5C-4855-ABF5-116775E45E38}"/>
              </a:ext>
            </a:extLst>
          </p:cNvPr>
          <p:cNvSpPr>
            <a:spLocks noGrp="1"/>
          </p:cNvSpPr>
          <p:nvPr>
            <p:ph idx="1"/>
          </p:nvPr>
        </p:nvSpPr>
        <p:spPr>
          <a:xfrm>
            <a:off x="838200" y="424543"/>
            <a:ext cx="10515600" cy="5752420"/>
          </a:xfrm>
        </p:spPr>
        <p:txBody>
          <a:bodyPr>
            <a:normAutofit lnSpcReduction="10000"/>
          </a:bodyPr>
          <a:lstStyle/>
          <a:p>
            <a:pPr marL="0" indent="0">
              <a:buNone/>
            </a:pPr>
            <a:r>
              <a:rPr lang="el-GR" sz="4800" b="1" dirty="0">
                <a:latin typeface="Arial" panose="020B0604020202020204" pitchFamily="34" charset="0"/>
                <a:cs typeface="Arial" panose="020B0604020202020204" pitchFamily="34" charset="0"/>
              </a:rPr>
              <a:t>5.</a:t>
            </a:r>
            <a:r>
              <a:rPr lang="el-GR" dirty="0"/>
              <a:t> </a:t>
            </a:r>
            <a:r>
              <a:rPr lang="el-GR" sz="3200" b="1" dirty="0">
                <a:solidFill>
                  <a:srgbClr val="FFFF00"/>
                </a:solidFill>
                <a:latin typeface="Arial" panose="020B0604020202020204" pitchFamily="34" charset="0"/>
                <a:cs typeface="Arial" panose="020B0604020202020204" pitchFamily="34" charset="0"/>
              </a:rPr>
              <a:t>Λαμβάνοντας υπόψιν ότι ο αθλητισμός πραγματώνεται στο πλαίσιο της κοινωνίας, οι αθλητικοί οργανισμοί εντός του Ολυμπιακού Κινήματος οφείλουν να διακρίνονται/</a:t>
            </a:r>
            <a:r>
              <a:rPr lang="el-GR" sz="3200" b="1" dirty="0" err="1">
                <a:solidFill>
                  <a:srgbClr val="FFFF00"/>
                </a:solidFill>
                <a:latin typeface="Arial" panose="020B0604020202020204" pitchFamily="34" charset="0"/>
                <a:cs typeface="Arial" panose="020B0604020202020204" pitchFamily="34" charset="0"/>
              </a:rPr>
              <a:t>διέπονται</a:t>
            </a:r>
            <a:r>
              <a:rPr lang="el-GR" sz="3200" b="1" dirty="0">
                <a:solidFill>
                  <a:srgbClr val="FFFF00"/>
                </a:solidFill>
                <a:latin typeface="Arial" panose="020B0604020202020204" pitchFamily="34" charset="0"/>
                <a:cs typeface="Arial" panose="020B0604020202020204" pitchFamily="34" charset="0"/>
              </a:rPr>
              <a:t> από πολιτική ουδετερότητα.  Η αυτονομία τους συνίσταται από δικαιώματα και υποχρεώσεις, που περιλαμβάνουν ελεύθερη καθιέρωση και έλεγχο των κανόνων του αθλητισμού, καθορισμό της δομής και της διοίκησης των, ενώ διεξάγουν το δικαίωμα των εκλογών χωρίς καμία εξωτερική επιρροή. Οι Ολυμπιακοί οργανισμοί έχουν την ευθύνη  της διασφάλισης όλων αυτών εφαρμόζοντας τις αρχές της χρηστής Διοίκησης.</a:t>
            </a:r>
          </a:p>
        </p:txBody>
      </p:sp>
    </p:spTree>
    <p:extLst>
      <p:ext uri="{BB962C8B-B14F-4D97-AF65-F5344CB8AC3E}">
        <p14:creationId xmlns:p14="http://schemas.microsoft.com/office/powerpoint/2010/main" val="2535616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7877F01-FB20-4CF3-B0A3-88CC2870CCF2}"/>
              </a:ext>
            </a:extLst>
          </p:cNvPr>
          <p:cNvSpPr>
            <a:spLocks noGrp="1"/>
          </p:cNvSpPr>
          <p:nvPr>
            <p:ph idx="1"/>
          </p:nvPr>
        </p:nvSpPr>
        <p:spPr/>
        <p:txBody>
          <a:bodyPr>
            <a:normAutofit lnSpcReduction="10000"/>
          </a:bodyPr>
          <a:lstStyle/>
          <a:p>
            <a:r>
              <a:rPr lang="el-GR" sz="3600" b="1" dirty="0">
                <a:solidFill>
                  <a:srgbClr val="7030A0"/>
                </a:solidFill>
                <a:latin typeface="Arial" panose="020B0604020202020204" pitchFamily="34" charset="0"/>
                <a:cs typeface="Arial" panose="020B0604020202020204" pitchFamily="34" charset="0"/>
              </a:rPr>
              <a:t>Ο </a:t>
            </a:r>
            <a:r>
              <a:rPr lang="el-GR" sz="3600" b="1" dirty="0" err="1">
                <a:solidFill>
                  <a:srgbClr val="7030A0"/>
                </a:solidFill>
                <a:latin typeface="Arial" panose="020B0604020202020204" pitchFamily="34" charset="0"/>
                <a:cs typeface="Arial" panose="020B0604020202020204" pitchFamily="34" charset="0"/>
              </a:rPr>
              <a:t>Coubertin</a:t>
            </a:r>
            <a:r>
              <a:rPr lang="el-GR" sz="3600" b="1" dirty="0">
                <a:solidFill>
                  <a:srgbClr val="7030A0"/>
                </a:solidFill>
                <a:latin typeface="Arial" panose="020B0604020202020204" pitchFamily="34" charset="0"/>
                <a:cs typeface="Arial" panose="020B0604020202020204" pitchFamily="34" charset="0"/>
              </a:rPr>
              <a:t> προσπάθησε να παρουσιάσει την ιδέα του Ολυμπισμού αποκόπτοντας τις πολιτικές πτυχές που ενέχονται σε αυτόν τον όρο, χρησιμοποιώντας την ηθική της εκδοχή, </a:t>
            </a:r>
            <a:r>
              <a:rPr lang="el-GR" sz="3600" b="1" dirty="0" err="1">
                <a:solidFill>
                  <a:srgbClr val="7030A0"/>
                </a:solidFill>
                <a:latin typeface="Arial" panose="020B0604020202020204" pitchFamily="34" charset="0"/>
                <a:cs typeface="Arial" panose="020B0604020202020204" pitchFamily="34" charset="0"/>
              </a:rPr>
              <a:t>διαποτισμένη</a:t>
            </a:r>
            <a:r>
              <a:rPr lang="el-GR" sz="3600" b="1" dirty="0">
                <a:solidFill>
                  <a:srgbClr val="7030A0"/>
                </a:solidFill>
                <a:latin typeface="Arial" panose="020B0604020202020204" pitchFamily="34" charset="0"/>
                <a:cs typeface="Arial" panose="020B0604020202020204" pitchFamily="34" charset="0"/>
              </a:rPr>
              <a:t> με μεταφυσικά στοιχεία («Ολυμπιακή Θρησκεία»)!!!!!! </a:t>
            </a:r>
          </a:p>
          <a:p>
            <a:r>
              <a:rPr lang="el-GR" sz="3600" b="1" dirty="0">
                <a:solidFill>
                  <a:srgbClr val="7030A0"/>
                </a:solidFill>
                <a:latin typeface="Arial" panose="020B0604020202020204" pitchFamily="34" charset="0"/>
                <a:cs typeface="Arial" panose="020B0604020202020204" pitchFamily="34" charset="0"/>
              </a:rPr>
              <a:t>Ο Ολυμπισμός εμφανίζει πολλές εκδοχές οι οποίες μπορεί να μην είναι εντελώς ανεξάρτητες η μία από την άλλη! </a:t>
            </a:r>
          </a:p>
        </p:txBody>
      </p:sp>
    </p:spTree>
    <p:extLst>
      <p:ext uri="{BB962C8B-B14F-4D97-AF65-F5344CB8AC3E}">
        <p14:creationId xmlns:p14="http://schemas.microsoft.com/office/powerpoint/2010/main" val="3127656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F93E99C-BF1D-4969-87D7-BF978BF32218}"/>
              </a:ext>
            </a:extLst>
          </p:cNvPr>
          <p:cNvSpPr>
            <a:spLocks noGrp="1"/>
          </p:cNvSpPr>
          <p:nvPr>
            <p:ph idx="1"/>
          </p:nvPr>
        </p:nvSpPr>
        <p:spPr/>
        <p:txBody>
          <a:bodyPr>
            <a:normAutofit fontScale="92500" lnSpcReduction="20000"/>
          </a:bodyPr>
          <a:lstStyle/>
          <a:p>
            <a:r>
              <a:rPr lang="el-GR" sz="3200" b="1" dirty="0">
                <a:solidFill>
                  <a:srgbClr val="7030A0"/>
                </a:solidFill>
                <a:effectLst/>
                <a:latin typeface="Arial" panose="020B0604020202020204" pitchFamily="34" charset="0"/>
                <a:ea typeface="Calibri" panose="020F0502020204030204" pitchFamily="34" charset="0"/>
              </a:rPr>
              <a:t>Αυτό σημαίνει ότι από την μια πλευρά ο Ολυμπισμός, ως ηθική εκδοχή  έχει επίσης κρυμμένα πολιτικά στοιχεία που θα μπορούσαν να εμφανιστούν ή να αντικατοπτρίζονται σε αντιστοιχία με συγκεκριμένες κοινωνικές, πολιτισμικές αλλά και πολιτικές συνθήκες. </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Από την άλλη πλευρά είναι αυτό που καθιστά το Ολυμπιακό σχέδιο ένα πολύ-λειτουργικό εργαλείο  και επιτρέπει την ευέλικτη προσαρμογή του σε εξελισσόμενες κοινωνικές και πολιτικές πραγματικότητες! (Δυναμικό φαινόμενο)!</a:t>
            </a:r>
            <a:endParaRPr lang="el-GR" sz="2800" b="1" dirty="0">
              <a:solidFill>
                <a:srgbClr val="7030A0"/>
              </a:solidFill>
              <a:effectLst/>
              <a:latin typeface="Arial" panose="020B0604020202020204" pitchFamily="34" charset="0"/>
              <a:ea typeface="Calibri" panose="020F0502020204030204" pitchFamily="34" charset="0"/>
              <a:cs typeface="Arial" panose="020B0604020202020204" pitchFamily="34" charset="0"/>
            </a:endParaRPr>
          </a:p>
          <a:p>
            <a:endParaRPr lang="el-GR" sz="3200" b="1" dirty="0">
              <a:solidFill>
                <a:srgbClr val="7030A0"/>
              </a:solidFill>
            </a:endParaRPr>
          </a:p>
        </p:txBody>
      </p:sp>
    </p:spTree>
    <p:extLst>
      <p:ext uri="{BB962C8B-B14F-4D97-AF65-F5344CB8AC3E}">
        <p14:creationId xmlns:p14="http://schemas.microsoft.com/office/powerpoint/2010/main" val="707744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35C6017-0222-4D5A-9A72-4CD5D5F513E3}"/>
              </a:ext>
            </a:extLst>
          </p:cNvPr>
          <p:cNvSpPr>
            <a:spLocks noGrp="1"/>
          </p:cNvSpPr>
          <p:nvPr>
            <p:ph idx="1"/>
          </p:nvPr>
        </p:nvSpPr>
        <p:spPr/>
        <p:txBody>
          <a:bodyPr/>
          <a:lstStyle/>
          <a:p>
            <a:pPr algn="just">
              <a:lnSpc>
                <a:spcPct val="107000"/>
              </a:lnSpc>
              <a:spcAft>
                <a:spcPts val="800"/>
              </a:spcAft>
            </a:pPr>
            <a:r>
              <a:rPr lang="el-GR" b="1" dirty="0">
                <a:solidFill>
                  <a:srgbClr val="FFFF00"/>
                </a:solidFill>
                <a:latin typeface="Arial" panose="020B0604020202020204" pitchFamily="34" charset="0"/>
                <a:cs typeface="Arial" panose="020B0604020202020204" pitchFamily="34" charset="0"/>
              </a:rPr>
              <a:t>Παράδειγμα : </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Για τον </a:t>
            </a:r>
            <a:r>
              <a:rPr lang="el-GR" sz="2800" b="1" dirty="0" err="1">
                <a:solidFill>
                  <a:srgbClr val="7030A0"/>
                </a:solidFill>
                <a:effectLst/>
                <a:latin typeface="Arial" panose="020B0604020202020204" pitchFamily="34" charset="0"/>
                <a:ea typeface="Calibri" panose="020F0502020204030204" pitchFamily="34" charset="0"/>
                <a:cs typeface="Times New Roman" panose="02020603050405020304" pitchFamily="18" charset="0"/>
              </a:rPr>
              <a:t>Coubertin</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 ο διεθνής χαρακτήρας του του Ολυμπιακού κινήματος ήταν «… η θεμελιώδης αρχή και η βάση της οικουμενικότητας»</a:t>
            </a:r>
            <a:r>
              <a:rPr lang="el-GR"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a:t>
            </a:r>
            <a:r>
              <a:rPr lang="en-US"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Coubertin</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,1931, 47). Στο πλαίσιο αυτό διεθνισμός και οικουμενισμός μπορούν να προσεγγισθούν κατά περίσταση ως ταυτόσημες σημασιολογικά έννοιες!  </a:t>
            </a:r>
            <a:endParaRPr lang="el-GR"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758906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12B2579-CEE4-48A4-94AB-8E097CAD13B1}"/>
              </a:ext>
            </a:extLst>
          </p:cNvPr>
          <p:cNvSpPr>
            <a:spLocks noGrp="1"/>
          </p:cNvSpPr>
          <p:nvPr>
            <p:ph idx="1"/>
          </p:nvPr>
        </p:nvSpPr>
        <p:spPr/>
        <p:txBody>
          <a:bodyPr>
            <a:normAutofit fontScale="77500" lnSpcReduction="20000"/>
          </a:bodyPr>
          <a:lstStyle/>
          <a:p>
            <a:pPr algn="just">
              <a:lnSpc>
                <a:spcPct val="107000"/>
              </a:lnSpc>
              <a:spcAft>
                <a:spcPts val="800"/>
              </a:spcAft>
            </a:pP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 </a:t>
            </a:r>
            <a:r>
              <a:rPr lang="el-GR" sz="30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Coubertin</a:t>
            </a: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δίνοντας έναν διεθνικό χαρακτήρα στους σύγχρονους Ολυμπιακούς Αγώνες και συνδυάζοντας κάποιες ιδέες περί ‘παγκόσμιας/διεθνούς ιθαγένειας και ‘κοινωνίας των πολιτών’  με ηθικές αξίες επινόησε τον Ολυμπισμό! </a:t>
            </a:r>
          </a:p>
          <a:p>
            <a:pPr algn="just">
              <a:lnSpc>
                <a:spcPct val="107000"/>
              </a:lnSpc>
              <a:spcAft>
                <a:spcPts val="800"/>
              </a:spcAft>
            </a:pP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Δεν στόχευε απλά σε πέραν των εθνικών συνόρων διασυνδέσεις, αλλά ήθελε να επηρεάσει τις κοινωνικές σχέσεις των ανθρώπων όπως αυτές πραγματοποιούνται εντός των εθνών κρατών. Αυτό θεωρούσε ότι είναι εφικτό όταν οι άνθρωποι αποκτήσουν έναν κοινό ηθικό κώδικα! </a:t>
            </a:r>
          </a:p>
          <a:p>
            <a:pPr algn="just">
              <a:lnSpc>
                <a:spcPct val="107000"/>
              </a:lnSpc>
              <a:spcAft>
                <a:spcPts val="800"/>
              </a:spcAft>
            </a:pP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Σκέψεις : Εκ-δυτικισμός, Αποικιοκρατία κ.λπ.!)</a:t>
            </a:r>
            <a:r>
              <a:rPr lang="en-US"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a:t>
            </a: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Η διεθνοποίηση του Ολυμπιακού </a:t>
            </a:r>
            <a:r>
              <a:rPr lang="el-GR" sz="3000" b="1" dirty="0">
                <a:solidFill>
                  <a:srgbClr val="7030A0"/>
                </a:solidFill>
                <a:latin typeface="Arial" panose="020B0604020202020204" pitchFamily="34" charset="0"/>
                <a:ea typeface="Calibri" panose="020F0502020204030204" pitchFamily="34" charset="0"/>
                <a:cs typeface="Arial" panose="020B0604020202020204" pitchFamily="34" charset="0"/>
              </a:rPr>
              <a:t>σχεδίου</a:t>
            </a: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είναι … αδιαχώριστη από τη δίδυμη γέννηση της ευρωπαϊκής αποικιοκρατίας και της </a:t>
            </a:r>
            <a:r>
              <a:rPr lang="el-GR" sz="30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νεωτερικότητας</a:t>
            </a:r>
            <a:r>
              <a:rPr lang="el-GR" sz="3000" b="1" dirty="0">
                <a:solidFill>
                  <a:srgbClr val="7030A0"/>
                </a:solidFill>
                <a:latin typeface="Arial" panose="020B0604020202020204" pitchFamily="34" charset="0"/>
                <a:ea typeface="Calibri" panose="020F0502020204030204" pitchFamily="34" charset="0"/>
                <a:cs typeface="Arial" panose="020B0604020202020204" pitchFamily="34" charset="0"/>
              </a:rPr>
              <a:t>!</a:t>
            </a:r>
            <a:r>
              <a:rPr lang="el-GR" sz="3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a:t>
            </a:r>
          </a:p>
          <a:p>
            <a:endParaRPr lang="el-GR" dirty="0"/>
          </a:p>
        </p:txBody>
      </p:sp>
    </p:spTree>
    <p:extLst>
      <p:ext uri="{BB962C8B-B14F-4D97-AF65-F5344CB8AC3E}">
        <p14:creationId xmlns:p14="http://schemas.microsoft.com/office/powerpoint/2010/main" val="143050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B6B358B-1423-4B1A-B0C0-2C028FEF9040}"/>
              </a:ext>
            </a:extLst>
          </p:cNvPr>
          <p:cNvSpPr>
            <a:spLocks noGrp="1"/>
          </p:cNvSpPr>
          <p:nvPr>
            <p:ph idx="1"/>
          </p:nvPr>
        </p:nvSpPr>
        <p:spPr/>
        <p:txBody>
          <a:bodyPr>
            <a:normAutofit fontScale="92500" lnSpcReduction="20000"/>
          </a:bodyPr>
          <a:lstStyle/>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Είναι ενδιαφέρον να δούμε πως αυτός οραματίζεται και προσδιορίζει τον «αληθινό διεθνισμό»! </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 πραγματικός διεθνισμός κατανοείται σαν μια πνευματική/νοητική κατάσταση που χαρακτηρίζει όλους εκείνους που αγαπούν τη χώρα τους πάνω </a:t>
            </a: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απ</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'όλα, αλλά ταυτόχρονα εκδηλώνουν μια ευφυή και πεφωτισμένη συμπάθεια προς τις χώρες των άλλων, επιδιώκοντας με αυτούς την φιλία (</a:t>
            </a:r>
            <a:r>
              <a:rPr lang="en-US"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Coubertin</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1898,434). </a:t>
            </a:r>
          </a:p>
          <a:p>
            <a:endParaRPr lang="el-GR" dirty="0"/>
          </a:p>
        </p:txBody>
      </p:sp>
    </p:spTree>
    <p:extLst>
      <p:ext uri="{BB962C8B-B14F-4D97-AF65-F5344CB8AC3E}">
        <p14:creationId xmlns:p14="http://schemas.microsoft.com/office/powerpoint/2010/main" val="16874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A6631DD-B952-40A6-91FE-B831723AD4A7}"/>
              </a:ext>
            </a:extLst>
          </p:cNvPr>
          <p:cNvSpPr>
            <a:spLocks noGrp="1"/>
          </p:cNvSpPr>
          <p:nvPr>
            <p:ph idx="1"/>
          </p:nvPr>
        </p:nvSpPr>
        <p:spPr/>
        <p:txBody>
          <a:bodyPr/>
          <a:lstStyle/>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Ωστόσο, ο όρος διεθνισμός βασίζεται στην ύπαρξη εθνών-κρατών </a:t>
            </a:r>
          </a:p>
          <a:p>
            <a:pPr algn="just">
              <a:lnSpc>
                <a:spcPct val="107000"/>
              </a:lnSpc>
              <a:spcAft>
                <a:spcPts val="800"/>
              </a:spcAft>
            </a:pP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αυτο</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-προσδιοριζόμενων </a:t>
            </a: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εθνοκρατικών</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οντοτήτων</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Δηλαδή προϋποθέτει την ύπαρξη του έθνους-κράτους και έτσι αναφέρεται σε έναν τρόπο διαχείρισης του διεθνούς συστήματος σε αυτή την προοπτική! </a:t>
            </a:r>
          </a:p>
          <a:p>
            <a:endParaRPr lang="el-GR" dirty="0"/>
          </a:p>
        </p:txBody>
      </p:sp>
    </p:spTree>
    <p:extLst>
      <p:ext uri="{BB962C8B-B14F-4D97-AF65-F5344CB8AC3E}">
        <p14:creationId xmlns:p14="http://schemas.microsoft.com/office/powerpoint/2010/main" val="2662765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CF18C62-1160-41A8-8A2E-FC4B1A477DD0}"/>
              </a:ext>
            </a:extLst>
          </p:cNvPr>
          <p:cNvSpPr>
            <a:spLocks noGrp="1"/>
          </p:cNvSpPr>
          <p:nvPr>
            <p:ph idx="1"/>
          </p:nvPr>
        </p:nvSpPr>
        <p:spPr/>
        <p:txBody>
          <a:bodyPr>
            <a:normAutofit lnSpcReduction="10000"/>
          </a:bodyPr>
          <a:lstStyle/>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Με έναν αριστοτεχνικό περιοριστικό τρόπο ο </a:t>
            </a: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Coubertin</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a:t>
            </a: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ταυτοποιεί</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σημασιολογικά  τον όρο ‘αληθινός διεθνισμός’ με την έννοια της πατρίδας, με την έννοια του «πατριώτη»! </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Έτσι θέτει ένα σημασιολογικό προπέτασμα το οποίο θεωρεί ότι θα λειτουργήσει αποτρεπτικά αναφορικά με τυχόν πολιτικοποίηση της Ολυμπιακής δραστηριότητας (π.χ. Εθνικισμός). </a:t>
            </a:r>
          </a:p>
          <a:p>
            <a:endParaRPr lang="el-GR" dirty="0"/>
          </a:p>
        </p:txBody>
      </p:sp>
    </p:spTree>
    <p:extLst>
      <p:ext uri="{BB962C8B-B14F-4D97-AF65-F5344CB8AC3E}">
        <p14:creationId xmlns:p14="http://schemas.microsoft.com/office/powerpoint/2010/main" val="3173810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D264163-96E9-4900-AD59-9212EC320837}"/>
              </a:ext>
            </a:extLst>
          </p:cNvPr>
          <p:cNvSpPr>
            <a:spLocks noGrp="1"/>
          </p:cNvSpPr>
          <p:nvPr>
            <p:ph idx="1"/>
          </p:nvPr>
        </p:nvSpPr>
        <p:spPr>
          <a:xfrm>
            <a:off x="838200" y="838200"/>
            <a:ext cx="10515600" cy="5338763"/>
          </a:xfrm>
        </p:spPr>
        <p:txBody>
          <a:bodyPr>
            <a:normAutofit/>
          </a:bodyPr>
          <a:lstStyle/>
          <a:p>
            <a:pPr algn="just">
              <a:lnSpc>
                <a:spcPct val="107000"/>
              </a:lnSpc>
              <a:spcAft>
                <a:spcPts val="800"/>
              </a:spcAft>
            </a:pPr>
            <a:r>
              <a:rPr lang="el-GR" sz="2800" dirty="0">
                <a:effectLst/>
                <a:latin typeface="Arial" panose="020B0604020202020204" pitchFamily="34" charset="0"/>
                <a:ea typeface="Calibri" panose="020F0502020204030204" pitchFamily="34" charset="0"/>
                <a:cs typeface="Times New Roman" panose="02020603050405020304" pitchFamily="18" charset="0"/>
              </a:rPr>
              <a:t> </a:t>
            </a: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Ως υπερασπιστής των δημοκρατικών αξιών, πιστεύοντας ότι τα οικουμενικά ιδεώδη/ιδανικά-οικουμενικές αξίες (Διαφορές…) μπορούν να επιτευχθούν μέσω του έθνους-κράτους, επέκτεινε την έννοια του έθνους-κράτους, σχεδόν ταυτίζοντας την με την Πατρίδα και τον Πατριωτισμό! </a:t>
            </a:r>
          </a:p>
          <a:p>
            <a:pPr algn="just">
              <a:lnSpc>
                <a:spcPct val="107000"/>
              </a:lnSpc>
              <a:spcAft>
                <a:spcPts val="800"/>
              </a:spcAft>
            </a:pPr>
            <a:r>
              <a:rPr lang="el-GR" sz="2800" b="1"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rPr>
              <a:t>Σε αυτό το πλαίσιο ο πατριωτισμός φαίνεται να αποτελεί προϋπόθεση για την κατανόηση και το σεβασμό άλλων πολιτισμών. Έτσι, ο πατριωτισμός, σε αντίθεση με τον εθνικισμό, είναι συμβατός με τον Ολυμπισμό!</a:t>
            </a:r>
            <a:endParaRPr lang="el-GR"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540199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3DA258F-298E-47AE-9580-B6B097193D27}"/>
              </a:ext>
            </a:extLst>
          </p:cNvPr>
          <p:cNvSpPr>
            <a:spLocks noGrp="1"/>
          </p:cNvSpPr>
          <p:nvPr>
            <p:ph idx="1"/>
          </p:nvPr>
        </p:nvSpPr>
        <p:spPr>
          <a:xfrm>
            <a:off x="838200" y="850900"/>
            <a:ext cx="10515600" cy="5326063"/>
          </a:xfrm>
        </p:spPr>
        <p:txBody>
          <a:bodyPr>
            <a:normAutofit fontScale="55000" lnSpcReduction="20000"/>
          </a:bodyPr>
          <a:lstStyle/>
          <a:p>
            <a:pPr algn="just">
              <a:lnSpc>
                <a:spcPct val="107000"/>
              </a:lnSpc>
              <a:spcAft>
                <a:spcPts val="800"/>
              </a:spcAft>
            </a:pP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 πατριωτισμός για παράδειγμα στο πλαίσιο της κοινωνιολογικής θεώρησης του </a:t>
            </a:r>
            <a:r>
              <a:rPr lang="en-US"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Durkheim </a:t>
            </a: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είναι ακριβώς οι ιδέες και τα συναισθήματα ως σύνολο που συνδέουν ένα άτομο με έναν συγκεκριμένο τόπο!</a:t>
            </a:r>
          </a:p>
          <a:p>
            <a:pPr algn="just">
              <a:lnSpc>
                <a:spcPct val="107000"/>
              </a:lnSpc>
              <a:spcAft>
                <a:spcPts val="800"/>
              </a:spcAft>
            </a:pP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 </a:t>
            </a:r>
            <a:r>
              <a:rPr lang="el-GR" sz="51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Coubertin</a:t>
            </a: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επεδίωκε σε πολλά γραπτά του κείμενα να αναδείξει την ‘εθνική υπερηφάνεια’ όχι ως πολιτική αξία αλλά ξεκάθαρα ως ηθική! </a:t>
            </a:r>
          </a:p>
          <a:p>
            <a:pPr algn="just">
              <a:lnSpc>
                <a:spcPct val="107000"/>
              </a:lnSpc>
              <a:spcAft>
                <a:spcPts val="800"/>
              </a:spcAft>
            </a:pP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Ουσιαστικά στόχευε να συνδυάσει την εθνική/</a:t>
            </a:r>
            <a:r>
              <a:rPr lang="el-GR" sz="51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εθνοτική</a:t>
            </a:r>
            <a:r>
              <a:rPr lang="el-GR" sz="51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πολυμορφία με οικουμενικά/κοσμοπολίτικα ιδανικά! </a:t>
            </a:r>
          </a:p>
          <a:p>
            <a:pPr algn="just">
              <a:lnSpc>
                <a:spcPct val="107000"/>
              </a:lnSpc>
              <a:spcAft>
                <a:spcPts val="800"/>
              </a:spcAft>
            </a:pPr>
            <a:r>
              <a:rPr lang="el-GR" sz="45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Έψαχνε τρόπους αντίστασης κατά των ιδεών περί εθνικισμού που επικρατούσαν τότε στην Ευρώπη, καθώς θεώρησε ότι ο εθνικισμός ήταν η πηγή όλων των κακών στην εποχή του.</a:t>
            </a:r>
          </a:p>
          <a:p>
            <a:pPr algn="just">
              <a:lnSpc>
                <a:spcPct val="107000"/>
              </a:lnSpc>
              <a:spcAft>
                <a:spcPts val="800"/>
              </a:spcAft>
            </a:pPr>
            <a:endParaRPr lang="el-GR" sz="32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l-GR" sz="3600" b="1" dirty="0">
              <a:solidFill>
                <a:srgbClr val="7030A0"/>
              </a:solidFill>
              <a:effectLst/>
              <a:latin typeface="Arial" panose="020B0604020202020204" pitchFamily="34" charset="0"/>
              <a:ea typeface="Calibri" panose="020F0502020204030204" pitchFamily="34" charset="0"/>
              <a:cs typeface="Arial" panose="020B0604020202020204" pitchFamily="34" charset="0"/>
            </a:endParaRPr>
          </a:p>
          <a:p>
            <a:endParaRPr lang="el-GR" dirty="0"/>
          </a:p>
        </p:txBody>
      </p:sp>
    </p:spTree>
    <p:extLst>
      <p:ext uri="{BB962C8B-B14F-4D97-AF65-F5344CB8AC3E}">
        <p14:creationId xmlns:p14="http://schemas.microsoft.com/office/powerpoint/2010/main" val="1198519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0E24E7E-0432-4ADE-A20B-96DFE53C4E01}"/>
              </a:ext>
            </a:extLst>
          </p:cNvPr>
          <p:cNvSpPr>
            <a:spLocks noGrp="1"/>
          </p:cNvSpPr>
          <p:nvPr>
            <p:ph idx="1"/>
          </p:nvPr>
        </p:nvSpPr>
        <p:spPr>
          <a:xfrm>
            <a:off x="838200" y="1028700"/>
            <a:ext cx="10515600" cy="5148263"/>
          </a:xfrm>
        </p:spPr>
        <p:txBody>
          <a:bodyPr>
            <a:noAutofit/>
          </a:bodyPr>
          <a:lstStyle/>
          <a:p>
            <a:r>
              <a:rPr lang="el-GR" b="1" dirty="0">
                <a:solidFill>
                  <a:srgbClr val="7030A0"/>
                </a:solidFill>
                <a:effectLst/>
                <a:latin typeface="Arial" panose="020B0604020202020204" pitchFamily="34" charset="0"/>
                <a:ea typeface="Calibri" panose="020F0502020204030204" pitchFamily="34" charset="0"/>
              </a:rPr>
              <a:t>Στο σημείο αυτό θα ήθελα να αναφερθώ χρησιμοποιώντας την ‘ιστορική διαλεκτική’  του </a:t>
            </a:r>
            <a:r>
              <a:rPr lang="el-GR" b="1" dirty="0" err="1">
                <a:solidFill>
                  <a:srgbClr val="7030A0"/>
                </a:solidFill>
                <a:effectLst/>
                <a:latin typeface="Arial" panose="020B0604020202020204" pitchFamily="34" charset="0"/>
                <a:ea typeface="Calibri" panose="020F0502020204030204" pitchFamily="34" charset="0"/>
              </a:rPr>
              <a:t>Καντ</a:t>
            </a:r>
            <a:r>
              <a:rPr lang="el-GR" b="1" dirty="0">
                <a:solidFill>
                  <a:srgbClr val="7030A0"/>
                </a:solidFill>
                <a:effectLst/>
                <a:latin typeface="Arial" panose="020B0604020202020204" pitchFamily="34" charset="0"/>
                <a:ea typeface="Calibri" panose="020F0502020204030204" pitchFamily="34" charset="0"/>
              </a:rPr>
              <a:t>, ότι ο </a:t>
            </a:r>
            <a:r>
              <a:rPr lang="el-GR" b="1" dirty="0" err="1">
                <a:solidFill>
                  <a:srgbClr val="7030A0"/>
                </a:solidFill>
                <a:effectLst/>
                <a:latin typeface="Arial" panose="020B0604020202020204" pitchFamily="34" charset="0"/>
                <a:ea typeface="Calibri" panose="020F0502020204030204" pitchFamily="34" charset="0"/>
              </a:rPr>
              <a:t>Coubertin</a:t>
            </a:r>
            <a:r>
              <a:rPr lang="el-GR" b="1" dirty="0">
                <a:solidFill>
                  <a:srgbClr val="7030A0"/>
                </a:solidFill>
                <a:effectLst/>
                <a:latin typeface="Arial" panose="020B0604020202020204" pitchFamily="34" charset="0"/>
                <a:ea typeface="Calibri" panose="020F0502020204030204" pitchFamily="34" charset="0"/>
              </a:rPr>
              <a:t> στο πλαίσιο της επινόησης του περί Ολυμπισμού την ύπαρξη του έθνους-κράτους την κατανόησε σαν προϋπόθεση για να έχει το άτομο δυνατότητα ανέλιξης ηθικής δράσης εφόσον είναι αυτός ο θεσμός που μπορεί να διασφαλίσει την δικαιοσύνη, τις ατομικές ελευθερίες και τα ατομικά δικαιώματα! </a:t>
            </a:r>
          </a:p>
          <a:p>
            <a:r>
              <a:rPr lang="el-GR" b="1" dirty="0">
                <a:solidFill>
                  <a:srgbClr val="7030A0"/>
                </a:solidFill>
                <a:latin typeface="Arial" panose="020B0604020202020204" pitchFamily="34" charset="0"/>
                <a:ea typeface="Calibri" panose="020F0502020204030204" pitchFamily="34" charset="0"/>
              </a:rPr>
              <a:t>Από την στιγμή</a:t>
            </a:r>
            <a:r>
              <a:rPr lang="el-GR" b="1" dirty="0">
                <a:solidFill>
                  <a:srgbClr val="7030A0"/>
                </a:solidFill>
                <a:effectLst/>
                <a:latin typeface="Arial" panose="020B0604020202020204" pitchFamily="34" charset="0"/>
                <a:ea typeface="Calibri" panose="020F0502020204030204" pitchFamily="34" charset="0"/>
              </a:rPr>
              <a:t> για παράδειγμα που έχει θεσπιστεί και διασφαλιστεί η  αρχή της δικαιοσύνης μέσω της νόμιμης εξουσίας/δύναμης του κράτους, τα ανθρώπινα όντα μπορούν να αρχίσουν να επιλέγουν και να ενεργούν ηθικά!</a:t>
            </a:r>
          </a:p>
          <a:p>
            <a:r>
              <a:rPr lang="el-GR" b="1" dirty="0">
                <a:solidFill>
                  <a:srgbClr val="7030A0"/>
                </a:solidFill>
                <a:effectLst/>
                <a:latin typeface="Arial" panose="020B0604020202020204" pitchFamily="34" charset="0"/>
                <a:ea typeface="Calibri" panose="020F0502020204030204" pitchFamily="34" charset="0"/>
              </a:rPr>
              <a:t> Η ηθική δεν μπορεί να επιβληθεί με το νόμο από το δημοκρατικό έθνος κράτος! </a:t>
            </a:r>
            <a:endParaRPr lang="el-GR" b="1" dirty="0">
              <a:solidFill>
                <a:srgbClr val="7030A0"/>
              </a:solidFill>
            </a:endParaRPr>
          </a:p>
        </p:txBody>
      </p:sp>
    </p:spTree>
    <p:extLst>
      <p:ext uri="{BB962C8B-B14F-4D97-AF65-F5344CB8AC3E}">
        <p14:creationId xmlns:p14="http://schemas.microsoft.com/office/powerpoint/2010/main" val="1144377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406F8EE-AE0D-4231-9D3E-9AEC63D48560}"/>
              </a:ext>
            </a:extLst>
          </p:cNvPr>
          <p:cNvSpPr>
            <a:spLocks noGrp="1"/>
          </p:cNvSpPr>
          <p:nvPr>
            <p:ph idx="1"/>
          </p:nvPr>
        </p:nvSpPr>
        <p:spPr/>
        <p:txBody>
          <a:bodyPr>
            <a:normAutofit fontScale="92500" lnSpcReduction="20000"/>
          </a:bodyPr>
          <a:lstStyle/>
          <a:p>
            <a:pPr algn="just">
              <a:lnSpc>
                <a:spcPct val="107000"/>
              </a:lnSpc>
              <a:spcAft>
                <a:spcPts val="800"/>
              </a:spcAft>
            </a:pPr>
            <a:r>
              <a:rPr lang="el-GR" sz="4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Όπως μας δείχνει η Ολυμπιακή ιστορία</a:t>
            </a:r>
            <a:endParaRPr lang="el-GR" sz="4000" b="1" dirty="0">
              <a:solidFill>
                <a:srgbClr val="7030A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l-GR" sz="4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το Ολυμπιακό σχέδιο, ως μια διεθνικού χαρακτήρα επινόηση, που επέζησε κατά την διάρκεια ενός βίαιου εθνικιστικού αιώνα…</a:t>
            </a:r>
          </a:p>
          <a:p>
            <a:pPr algn="just">
              <a:lnSpc>
                <a:spcPct val="107000"/>
              </a:lnSpc>
              <a:spcAft>
                <a:spcPts val="800"/>
              </a:spcAft>
            </a:pPr>
            <a:r>
              <a:rPr lang="el-GR" sz="4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αντανακλά "μια εντυπωσιακή νίκη των διεθνιστικών αρχών"</a:t>
            </a:r>
            <a:r>
              <a:rPr lang="el-GR" sz="4000" b="1"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GB" sz="4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Hoberman </a:t>
            </a:r>
            <a:r>
              <a:rPr lang="el-GR" sz="40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1986, 2). Γιατί? </a:t>
            </a:r>
          </a:p>
          <a:p>
            <a:endParaRPr lang="el-GR" dirty="0"/>
          </a:p>
        </p:txBody>
      </p:sp>
    </p:spTree>
    <p:extLst>
      <p:ext uri="{BB962C8B-B14F-4D97-AF65-F5344CB8AC3E}">
        <p14:creationId xmlns:p14="http://schemas.microsoft.com/office/powerpoint/2010/main" val="3634338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046F260-57D8-4BDE-AE47-D7CEF563C4C4}"/>
              </a:ext>
            </a:extLst>
          </p:cNvPr>
          <p:cNvSpPr>
            <a:spLocks noGrp="1"/>
          </p:cNvSpPr>
          <p:nvPr>
            <p:ph idx="1"/>
          </p:nvPr>
        </p:nvSpPr>
        <p:spPr/>
        <p:txBody>
          <a:bodyPr/>
          <a:lstStyle/>
          <a:p>
            <a:pPr algn="just">
              <a:lnSpc>
                <a:spcPct val="107000"/>
              </a:lnSpc>
              <a:spcAft>
                <a:spcPts val="800"/>
              </a:spcAft>
            </a:pPr>
            <a:r>
              <a:rPr lang="el-GR" sz="3600" b="1" u="sng" dirty="0">
                <a:solidFill>
                  <a:srgbClr val="FFFF00"/>
                </a:solidFill>
                <a:latin typeface="Arial" panose="020B0604020202020204" pitchFamily="34" charset="0"/>
                <a:ea typeface="Calibri" panose="020F0502020204030204" pitchFamily="34" charset="0"/>
                <a:cs typeface="Arial" panose="020B0604020202020204" pitchFamily="34" charset="0"/>
              </a:rPr>
              <a:t>Παράδειγμα : Ο </a:t>
            </a:r>
            <a:r>
              <a:rPr lang="el-GR" sz="3600" b="1" u="sng" dirty="0">
                <a:solidFill>
                  <a:srgbClr val="FFFF00"/>
                </a:solidFill>
                <a:effectLst/>
                <a:latin typeface="Arial" panose="020B0604020202020204" pitchFamily="34" charset="0"/>
                <a:ea typeface="Calibri" panose="020F0502020204030204" pitchFamily="34" charset="0"/>
                <a:cs typeface="Arial" panose="020B0604020202020204" pitchFamily="34" charset="0"/>
              </a:rPr>
              <a:t>διεθνικός χαρακτήρας  της ΔΟΕ</a:t>
            </a:r>
            <a:r>
              <a:rPr lang="el-GR" sz="3600" b="1" dirty="0">
                <a:solidFill>
                  <a:srgbClr val="FFFF00"/>
                </a:solidFill>
                <a:effectLst/>
                <a:latin typeface="Arial" panose="020B0604020202020204" pitchFamily="34" charset="0"/>
                <a:ea typeface="Calibri" panose="020F0502020204030204" pitchFamily="34" charset="0"/>
                <a:cs typeface="Arial" panose="020B0604020202020204" pitchFamily="34" charset="0"/>
              </a:rPr>
              <a:t> : </a:t>
            </a:r>
            <a:r>
              <a:rPr lang="el-GR" sz="36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Σε αντίθεση με άλλους διεθνικούς οργανισμούς (π.χ. Ευρωπαϊκή Ένωση) η ΔΟΕ δεν λαμβάνει υπόψιν κατά τη λήψη μιας απόφασης τα επιμέρους εθνικά-κρατικά πλαίσια εντός των οποίων αυτή κατά περίσταση δραστηριοποιείται. </a:t>
            </a:r>
          </a:p>
          <a:p>
            <a:endParaRPr lang="el-GR" dirty="0"/>
          </a:p>
        </p:txBody>
      </p:sp>
    </p:spTree>
    <p:extLst>
      <p:ext uri="{BB962C8B-B14F-4D97-AF65-F5344CB8AC3E}">
        <p14:creationId xmlns:p14="http://schemas.microsoft.com/office/powerpoint/2010/main" val="2124444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0DD1041-55E5-4E2D-851B-709C57D0252A}"/>
              </a:ext>
            </a:extLst>
          </p:cNvPr>
          <p:cNvSpPr>
            <a:spLocks noGrp="1"/>
          </p:cNvSpPr>
          <p:nvPr>
            <p:ph idx="1"/>
          </p:nvPr>
        </p:nvSpPr>
        <p:spPr>
          <a:xfrm>
            <a:off x="838200" y="1028700"/>
            <a:ext cx="10515600" cy="5148263"/>
          </a:xfrm>
        </p:spPr>
        <p:txBody>
          <a:bodyPr>
            <a:noAutofit/>
          </a:bodyPr>
          <a:lstStyle/>
          <a:p>
            <a:pPr marL="0" indent="0">
              <a:buNone/>
            </a:pPr>
            <a:r>
              <a:rPr lang="el-GR" sz="5400" b="1" dirty="0">
                <a:latin typeface="Arial" panose="020B0604020202020204" pitchFamily="34" charset="0"/>
                <a:cs typeface="Arial" panose="020B0604020202020204" pitchFamily="34" charset="0"/>
              </a:rPr>
              <a:t>6.</a:t>
            </a:r>
            <a:r>
              <a:rPr lang="el-GR" sz="4000" b="1" dirty="0">
                <a:latin typeface="Arial" panose="020B0604020202020204" pitchFamily="34" charset="0"/>
                <a:cs typeface="Arial" panose="020B0604020202020204" pitchFamily="34" charset="0"/>
              </a:rPr>
              <a:t> </a:t>
            </a:r>
            <a:r>
              <a:rPr lang="el-GR" sz="4000" b="1" dirty="0">
                <a:solidFill>
                  <a:srgbClr val="FFFF00"/>
                </a:solidFill>
                <a:latin typeface="Arial" panose="020B0604020202020204" pitchFamily="34" charset="0"/>
                <a:cs typeface="Arial" panose="020B0604020202020204" pitchFamily="34" charset="0"/>
              </a:rPr>
              <a:t>Η απόλαυση των δικαιωμάτων και ελευθεριών που ορίζονται στον παρόντα Ολυμπιακό Χάρτη,  οφείλεται να εξασφαλίζεται χωρίς διακρίσεις οποιουδήποτε είδους όπως φυλή, χρώμα, φύλο, σεξουαλικός προσανατολισμός, γλώσσα, θρησκεία, πολιτική ή άλλη άποψη, εθνική ή κοινωνική προέλευση, ιδιοκτησία, γέννηση ή άλλη κατάσταση.</a:t>
            </a:r>
          </a:p>
        </p:txBody>
      </p:sp>
    </p:spTree>
    <p:extLst>
      <p:ext uri="{BB962C8B-B14F-4D97-AF65-F5344CB8AC3E}">
        <p14:creationId xmlns:p14="http://schemas.microsoft.com/office/powerpoint/2010/main" val="311456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DA09825-2C29-4424-86D7-84AF03E94173}"/>
              </a:ext>
            </a:extLst>
          </p:cNvPr>
          <p:cNvSpPr>
            <a:spLocks noGrp="1"/>
          </p:cNvSpPr>
          <p:nvPr>
            <p:ph idx="1"/>
          </p:nvPr>
        </p:nvSpPr>
        <p:spPr/>
        <p:txBody>
          <a:bodyPr>
            <a:normAutofit fontScale="92500"/>
          </a:bodyPr>
          <a:lstStyle/>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 Ολυμπισμός ως μια σύνθετη φιλοσοφική επινόηση που προέκυψε μέσω μιας εξιδανίκευσης του δυτικού μοντέλου σκέψης θα αποτελούσε για τον </a:t>
            </a:r>
            <a:r>
              <a:rPr lang="el-GR" sz="3200" b="1" dirty="0" err="1">
                <a:solidFill>
                  <a:srgbClr val="7030A0"/>
                </a:solidFill>
                <a:effectLst/>
                <a:latin typeface="Arial" panose="020B0604020202020204" pitchFamily="34" charset="0"/>
                <a:ea typeface="Calibri" panose="020F0502020204030204" pitchFamily="34" charset="0"/>
                <a:cs typeface="Arial" panose="020B0604020202020204" pitchFamily="34" charset="0"/>
              </a:rPr>
              <a:t>Coubertin</a:t>
            </a: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 ένα μέσον για επικοινωνία και για δημιουργία γεφυρών  μεταξύ όλων των ανθρώπων του πλανήτη! </a:t>
            </a:r>
          </a:p>
          <a:p>
            <a:pPr algn="just">
              <a:lnSpc>
                <a:spcPct val="107000"/>
              </a:lnSpc>
              <a:spcAft>
                <a:spcPts val="800"/>
              </a:spcAft>
            </a:pPr>
            <a:r>
              <a:rPr lang="el-GR" sz="3200" b="1" dirty="0">
                <a:solidFill>
                  <a:srgbClr val="7030A0"/>
                </a:solidFill>
                <a:effectLst/>
                <a:latin typeface="Arial" panose="020B0604020202020204" pitchFamily="34" charset="0"/>
                <a:ea typeface="Calibri" panose="020F0502020204030204" pitchFamily="34" charset="0"/>
                <a:cs typeface="Arial" panose="020B0604020202020204" pitchFamily="34" charset="0"/>
              </a:rPr>
              <a:t>Οι άνθρωποι σε αυτήν τη λογική δεν εμφανίζονται πλέον ως Έλληνες, Αμερικανοί, Γερμανοί κ.λπ.  αλλά απλά ως ανθρώπινα όντα!</a:t>
            </a:r>
          </a:p>
          <a:p>
            <a:endParaRPr lang="el-GR" dirty="0"/>
          </a:p>
        </p:txBody>
      </p:sp>
    </p:spTree>
    <p:extLst>
      <p:ext uri="{BB962C8B-B14F-4D97-AF65-F5344CB8AC3E}">
        <p14:creationId xmlns:p14="http://schemas.microsoft.com/office/powerpoint/2010/main" val="2784120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14E7BAE-615D-4377-A5B8-4811AA879F16}"/>
              </a:ext>
            </a:extLst>
          </p:cNvPr>
          <p:cNvSpPr>
            <a:spLocks noGrp="1"/>
          </p:cNvSpPr>
          <p:nvPr>
            <p:ph idx="1"/>
          </p:nvPr>
        </p:nvSpPr>
        <p:spPr/>
        <p:txBody>
          <a:bodyPr/>
          <a:lstStyle/>
          <a:p>
            <a:endParaRPr lang="el-GR" sz="2800" dirty="0">
              <a:solidFill>
                <a:srgbClr val="0000FF"/>
              </a:solidFill>
              <a:effectLst/>
              <a:latin typeface="Times New Roman" panose="02020603050405020304" pitchFamily="18" charset="0"/>
              <a:ea typeface="Times New Roman" panose="02020603050405020304" pitchFamily="18" charset="0"/>
            </a:endParaRPr>
          </a:p>
          <a:p>
            <a:r>
              <a:rPr lang="el-GR" b="1" dirty="0">
                <a:solidFill>
                  <a:srgbClr val="7030A0"/>
                </a:solidFill>
                <a:latin typeface="Arial" panose="020B0604020202020204" pitchFamily="34" charset="0"/>
                <a:ea typeface="Times New Roman" panose="02020603050405020304" pitchFamily="18" charset="0"/>
                <a:cs typeface="Arial" panose="020B0604020202020204" pitchFamily="34" charset="0"/>
              </a:rPr>
              <a:t>Για να συμβεί αυτό θα πρέπει πρώτα να συγκροτηθεί θεσμικά ένα πλαίσιο μιας ‘κοινής κουλτούρας’</a:t>
            </a:r>
          </a:p>
          <a:p>
            <a:r>
              <a:rPr lang="el-GR" b="1" dirty="0">
                <a:solidFill>
                  <a:srgbClr val="7030A0"/>
                </a:solidFill>
                <a:latin typeface="Arial" panose="020B0604020202020204" pitchFamily="34" charset="0"/>
                <a:ea typeface="Times New Roman" panose="02020603050405020304" pitchFamily="18" charset="0"/>
                <a:cs typeface="Arial" panose="020B0604020202020204" pitchFamily="34" charset="0"/>
              </a:rPr>
              <a:t>Πως προέκυψε η ‘κοινή Ολυμπιακή Κουλτούρα’ ? </a:t>
            </a:r>
          </a:p>
          <a:p>
            <a:r>
              <a:rPr lang="el-GR" b="1" dirty="0">
                <a:solidFill>
                  <a:srgbClr val="7030A0"/>
                </a:solidFill>
                <a:latin typeface="Arial" panose="020B0604020202020204" pitchFamily="34" charset="0"/>
                <a:ea typeface="Times New Roman" panose="02020603050405020304" pitchFamily="18" charset="0"/>
                <a:cs typeface="Arial" panose="020B0604020202020204" pitchFamily="34" charset="0"/>
              </a:rPr>
              <a:t>Για παράδειγμα μπορεί να θεωρηθεί ως </a:t>
            </a:r>
            <a:r>
              <a:rPr lang="el-GR" sz="2800" b="1"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Παράδοξο, ή ως Αντίφαση το γεγονός ότι η αποικιοκρατία και ο πολιτισμικός ιμπεριαλισμός μπορούν να κατανοηθούν σαν προϋποθέσεις για την παγίωση μιας ”Κοινής Ολυμπιακής Κουλτούρας’’ ?</a:t>
            </a:r>
            <a:endParaRPr lang="el-GR"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4588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CAFE3B8-BD56-4FFE-A680-390B6D486563}"/>
              </a:ext>
            </a:extLst>
          </p:cNvPr>
          <p:cNvSpPr>
            <a:spLocks noGrp="1"/>
          </p:cNvSpPr>
          <p:nvPr>
            <p:ph idx="1"/>
          </p:nvPr>
        </p:nvSpPr>
        <p:spPr/>
        <p:txBody>
          <a:bodyPr/>
          <a:lstStyle/>
          <a:p>
            <a:pPr marL="0" indent="0">
              <a:buNone/>
            </a:pPr>
            <a:r>
              <a:rPr lang="el-GR" sz="5400" b="1" dirty="0">
                <a:latin typeface="Arial" panose="020B0604020202020204" pitchFamily="34" charset="0"/>
                <a:cs typeface="Arial" panose="020B0604020202020204" pitchFamily="34" charset="0"/>
              </a:rPr>
              <a:t>7. </a:t>
            </a:r>
            <a:r>
              <a:rPr lang="el-GR" sz="4800" b="1" dirty="0">
                <a:solidFill>
                  <a:srgbClr val="FFFF00"/>
                </a:solidFill>
                <a:latin typeface="Arial" panose="020B0604020202020204" pitchFamily="34" charset="0"/>
                <a:cs typeface="Arial" panose="020B0604020202020204" pitchFamily="34" charset="0"/>
              </a:rPr>
              <a:t>Η συμμετοχή στο Ολυμπιακό Κίνημα απαιτεί συμμόρφωση με τον Ολυμπιακό Χάρτη και αναγνώριση από τη ΔΟΕ. </a:t>
            </a:r>
          </a:p>
        </p:txBody>
      </p:sp>
    </p:spTree>
    <p:extLst>
      <p:ext uri="{BB962C8B-B14F-4D97-AF65-F5344CB8AC3E}">
        <p14:creationId xmlns:p14="http://schemas.microsoft.com/office/powerpoint/2010/main" val="784061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FE19398-DD72-4FCB-AABB-B2C186BA4A83}"/>
              </a:ext>
            </a:extLst>
          </p:cNvPr>
          <p:cNvSpPr>
            <a:spLocks noGrp="1"/>
          </p:cNvSpPr>
          <p:nvPr>
            <p:ph idx="1"/>
          </p:nvPr>
        </p:nvSpPr>
        <p:spPr/>
        <p:txBody>
          <a:bodyPr/>
          <a:lstStyle/>
          <a:p>
            <a:endParaRPr lang="el-GR" dirty="0"/>
          </a:p>
          <a:p>
            <a:endParaRPr lang="el-GR" dirty="0"/>
          </a:p>
          <a:p>
            <a:endParaRPr lang="el-GR" dirty="0"/>
          </a:p>
          <a:p>
            <a:pPr marL="0" indent="0">
              <a:buNone/>
            </a:pPr>
            <a:r>
              <a:rPr lang="el-GR" sz="4000" b="1" dirty="0">
                <a:solidFill>
                  <a:srgbClr val="FFFF00"/>
                </a:solidFill>
                <a:latin typeface="Arial" panose="020B0604020202020204" pitchFamily="34" charset="0"/>
                <a:cs typeface="Arial" panose="020B0604020202020204" pitchFamily="34" charset="0"/>
              </a:rPr>
              <a:t>                  ΕΥΧΑΡΙΣΤΩ ΠΟΛΥ</a:t>
            </a:r>
          </a:p>
        </p:txBody>
      </p:sp>
    </p:spTree>
    <p:extLst>
      <p:ext uri="{BB962C8B-B14F-4D97-AF65-F5344CB8AC3E}">
        <p14:creationId xmlns:p14="http://schemas.microsoft.com/office/powerpoint/2010/main" val="188190056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1815</Words>
  <Application>Microsoft Office PowerPoint</Application>
  <PresentationFormat>Ευρεία οθόνη</PresentationFormat>
  <Paragraphs>65</Paragraphs>
  <Slides>30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30</vt:i4>
      </vt:variant>
    </vt:vector>
  </HeadingPairs>
  <TitlesOfParts>
    <vt:vector size="35" baseType="lpstr">
      <vt:lpstr>Arial</vt:lpstr>
      <vt:lpstr>Calibri</vt:lpstr>
      <vt:lpstr>Calibri Light</vt:lpstr>
      <vt:lpstr>Times New Roman</vt:lpstr>
      <vt:lpstr>Θέμα του Office</vt:lpstr>
      <vt:lpstr>Τι είναι ο ‘ΟΛΥΜΠΙΣΜΟΣ’</vt:lpstr>
      <vt:lpstr>          Θεμελιώδεις αρχές του Ολυμπισμού   Σύμφωνα με τον Ολυμπιακό Καταστατικό Χάρτη https://stillmed.olympic.org/media/Document%20Library/OlympicOrg/General/EN-Olympic-Charter.pdf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Τι σημαίνει ο όρος κίνημα?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Τι είναι ο ‘ΟΛΥΜΠΙΣΜΟΣ’</dc:title>
  <dc:creator>User</dc:creator>
  <cp:lastModifiedBy>User</cp:lastModifiedBy>
  <cp:revision>34</cp:revision>
  <dcterms:created xsi:type="dcterms:W3CDTF">2020-09-26T13:32:56Z</dcterms:created>
  <dcterms:modified xsi:type="dcterms:W3CDTF">2020-10-12T16:01:06Z</dcterms:modified>
</cp:coreProperties>
</file>