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86" r:id="rId6"/>
    <p:sldId id="287" r:id="rId7"/>
    <p:sldId id="288" r:id="rId8"/>
    <p:sldId id="295" r:id="rId9"/>
    <p:sldId id="259" r:id="rId10"/>
    <p:sldId id="296" r:id="rId11"/>
    <p:sldId id="260" r:id="rId12"/>
    <p:sldId id="261" r:id="rId13"/>
    <p:sldId id="262" r:id="rId14"/>
    <p:sldId id="263" r:id="rId15"/>
    <p:sldId id="297" r:id="rId16"/>
    <p:sldId id="289" r:id="rId17"/>
    <p:sldId id="290" r:id="rId18"/>
    <p:sldId id="264" r:id="rId19"/>
    <p:sldId id="298" r:id="rId20"/>
    <p:sldId id="299" r:id="rId21"/>
    <p:sldId id="265" r:id="rId22"/>
    <p:sldId id="266" r:id="rId23"/>
    <p:sldId id="267" r:id="rId24"/>
    <p:sldId id="300" r:id="rId25"/>
    <p:sldId id="268" r:id="rId26"/>
    <p:sldId id="301" r:id="rId27"/>
    <p:sldId id="269" r:id="rId28"/>
    <p:sldId id="302" r:id="rId29"/>
    <p:sldId id="270" r:id="rId30"/>
    <p:sldId id="271" r:id="rId31"/>
    <p:sldId id="272" r:id="rId32"/>
    <p:sldId id="273" r:id="rId33"/>
    <p:sldId id="274" r:id="rId34"/>
    <p:sldId id="306" r:id="rId35"/>
    <p:sldId id="275" r:id="rId36"/>
    <p:sldId id="305" r:id="rId37"/>
    <p:sldId id="304" r:id="rId38"/>
    <p:sldId id="303" r:id="rId39"/>
    <p:sldId id="276" r:id="rId40"/>
    <p:sldId id="277" r:id="rId41"/>
    <p:sldId id="278" r:id="rId42"/>
    <p:sldId id="279" r:id="rId43"/>
    <p:sldId id="280" r:id="rId44"/>
    <p:sldId id="307" r:id="rId45"/>
    <p:sldId id="281" r:id="rId46"/>
    <p:sldId id="282" r:id="rId47"/>
    <p:sldId id="283" r:id="rId48"/>
    <p:sldId id="284" r:id="rId49"/>
    <p:sldId id="308" r:id="rId50"/>
    <p:sldId id="285" r:id="rId51"/>
    <p:sldId id="291" r:id="rId52"/>
    <p:sldId id="293" r:id="rId53"/>
    <p:sldId id="29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6992-A82B-4450-BFBC-D5ABF346594B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BF82-7624-4C24-866E-2F2FD5AB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5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ΜΕΤΑΝΕΩΤΕΡΙΚΩΤΗΤΑ </a:t>
            </a:r>
            <a:br>
              <a:rPr lang="el-GR" sz="5400" b="1" dirty="0" smtClean="0">
                <a:solidFill>
                  <a:srgbClr val="FF0000"/>
                </a:solidFill>
              </a:rPr>
            </a:br>
            <a:r>
              <a:rPr lang="el-GR" sz="5400" b="1" dirty="0" smtClean="0">
                <a:solidFill>
                  <a:srgbClr val="FF0000"/>
                </a:solidFill>
              </a:rPr>
              <a:t>ΚΑΙ ΑΘΛΗΤΙΣΜΟΣ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200" dirty="0"/>
              <a:t>Αναπληρωτής  Καθηγητής Αθλητικής Κοινωνιολογίας</a:t>
            </a:r>
            <a:br>
              <a:rPr lang="el-GR" sz="3200" dirty="0"/>
            </a:br>
            <a:r>
              <a:rPr lang="el-GR" sz="3200" dirty="0" err="1"/>
              <a:t>Τηλ</a:t>
            </a:r>
            <a:r>
              <a:rPr lang="el-GR" sz="3200" dirty="0"/>
              <a:t>. 210-7276174</a:t>
            </a:r>
            <a:br>
              <a:rPr lang="el-GR" sz="3200" dirty="0"/>
            </a:br>
            <a:r>
              <a:rPr lang="el-GR" sz="3200" dirty="0" err="1" smtClean="0"/>
              <a:t>Email:npatsant@phed.ua.gr</a:t>
            </a:r>
            <a:r>
              <a:rPr lang="el-GR" sz="3200" dirty="0"/>
              <a:t/>
            </a:r>
            <a:br>
              <a:rPr lang="el-GR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750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4000" b="1" dirty="0">
                <a:solidFill>
                  <a:srgbClr val="FFFF00"/>
                </a:solidFill>
              </a:rPr>
              <a:t>Κεντρικές ιδέες </a:t>
            </a:r>
            <a:r>
              <a:rPr lang="el-GR" sz="4000" b="1" dirty="0"/>
              <a:t>όπως </a:t>
            </a:r>
            <a:endParaRPr lang="el-GR" sz="4000" b="1" dirty="0" smtClean="0"/>
          </a:p>
          <a:p>
            <a:pPr algn="just"/>
            <a:r>
              <a:rPr lang="el-GR" sz="4000" b="1" dirty="0" smtClean="0"/>
              <a:t>η </a:t>
            </a:r>
            <a:r>
              <a:rPr lang="el-GR" sz="4000" b="1" dirty="0"/>
              <a:t>συνύπαρξη και ενότητα της ανθρωπότητας, </a:t>
            </a:r>
            <a:endParaRPr lang="el-GR" sz="4000" b="1" dirty="0" smtClean="0"/>
          </a:p>
          <a:p>
            <a:pPr algn="just"/>
            <a:r>
              <a:rPr lang="el-GR" sz="4000" b="1" dirty="0" smtClean="0"/>
              <a:t>η </a:t>
            </a:r>
            <a:r>
              <a:rPr lang="el-GR" sz="4000" b="1" dirty="0"/>
              <a:t>ανωτερότητα της δυτικής σκέψης</a:t>
            </a:r>
            <a:r>
              <a:rPr lang="el-GR" sz="4000" b="1" dirty="0" smtClean="0"/>
              <a:t>,</a:t>
            </a:r>
          </a:p>
          <a:p>
            <a:pPr algn="just"/>
            <a:r>
              <a:rPr lang="el-GR" sz="4000" b="1" dirty="0" smtClean="0"/>
              <a:t> </a:t>
            </a:r>
            <a:r>
              <a:rPr lang="el-GR" sz="4000" b="1" dirty="0"/>
              <a:t>η ιδέα περί επιστήμης και αλήθειας και </a:t>
            </a:r>
            <a:endParaRPr lang="el-GR" sz="4000" b="1" dirty="0" smtClean="0"/>
          </a:p>
          <a:p>
            <a:pPr algn="just"/>
            <a:r>
              <a:rPr lang="el-GR" sz="4000" b="1" dirty="0" smtClean="0"/>
              <a:t>η </a:t>
            </a:r>
            <a:r>
              <a:rPr lang="el-GR" sz="4000" b="1" dirty="0"/>
              <a:t>πίστη σε μια αέναη κοινωνική πρόοδο </a:t>
            </a:r>
            <a:endParaRPr lang="el-GR" sz="4000" b="1" dirty="0" smtClean="0"/>
          </a:p>
          <a:p>
            <a:pPr algn="just"/>
            <a:r>
              <a:rPr lang="el-GR" sz="4000" b="1" dirty="0" smtClean="0">
                <a:solidFill>
                  <a:srgbClr val="FFFF00"/>
                </a:solidFill>
              </a:rPr>
              <a:t>αμφισβητήθηκαν</a:t>
            </a:r>
            <a:r>
              <a:rPr lang="el-GR" sz="4000" b="1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4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l-GR" sz="3600" b="1" dirty="0" smtClean="0"/>
              <a:t>Το πέρασμα από τη </a:t>
            </a:r>
            <a:r>
              <a:rPr lang="el-GR" sz="3600" b="1" dirty="0" err="1" smtClean="0"/>
              <a:t>νεωτερικότητα</a:t>
            </a:r>
            <a:r>
              <a:rPr lang="el-GR" sz="3600" b="1" dirty="0" smtClean="0"/>
              <a:t> στην μετά-</a:t>
            </a:r>
            <a:r>
              <a:rPr lang="el-GR" sz="3600" b="1" dirty="0" err="1" smtClean="0"/>
              <a:t>νεωτερικότητα</a:t>
            </a:r>
            <a:r>
              <a:rPr lang="el-GR" sz="3600" b="1" dirty="0" smtClean="0"/>
              <a:t> έχει να κάνει με μια κριτική κυρίως επανατοποθέτηση απέναντι στις αντιλήψεις του διαφωτισμού. </a:t>
            </a:r>
          </a:p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Μια κριτική αναφορικά με τον τρόπο που επιδιώχτηκε να πραγματωθούν οι αντιλήψεις αυτές στο πλαίσιο της </a:t>
            </a:r>
            <a:r>
              <a:rPr lang="el-GR" sz="3600" b="1" dirty="0" err="1" smtClean="0">
                <a:solidFill>
                  <a:srgbClr val="FFFF00"/>
                </a:solidFill>
              </a:rPr>
              <a:t>νεωτερικότητας</a:t>
            </a:r>
            <a:r>
              <a:rPr lang="el-GR" sz="3600" b="1" dirty="0" smtClean="0">
                <a:solidFill>
                  <a:srgbClr val="FFFF00"/>
                </a:solidFill>
              </a:rPr>
              <a:t>.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7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l-GR" b="1" dirty="0" smtClean="0"/>
          </a:p>
          <a:p>
            <a:pPr algn="just"/>
            <a:r>
              <a:rPr lang="el-GR" sz="3600" b="1" dirty="0" smtClean="0"/>
              <a:t>Στη </a:t>
            </a:r>
            <a:r>
              <a:rPr lang="el-GR" sz="3600" b="1" dirty="0" err="1"/>
              <a:t>μετα</a:t>
            </a:r>
            <a:r>
              <a:rPr lang="el-GR" sz="3600" b="1" dirty="0"/>
              <a:t>-</a:t>
            </a:r>
            <a:r>
              <a:rPr lang="el-GR" sz="3600" b="1" dirty="0" err="1"/>
              <a:t>νεωτερικότητα</a:t>
            </a:r>
            <a:r>
              <a:rPr lang="el-GR" sz="3600" b="1" dirty="0"/>
              <a:t> αναφέρεται ένας τεράστιος αριθμός διανοούμενων και ερευνητών. </a:t>
            </a:r>
          </a:p>
          <a:p>
            <a:pPr algn="just"/>
            <a:endParaRPr lang="el-GR" sz="3600" b="1" dirty="0"/>
          </a:p>
          <a:p>
            <a:pPr algn="just"/>
            <a:endParaRPr lang="el-GR" sz="3600" b="1" dirty="0" smtClean="0"/>
          </a:p>
          <a:p>
            <a:pPr algn="just"/>
            <a:r>
              <a:rPr lang="el-GR" sz="3600" b="1" dirty="0" smtClean="0"/>
              <a:t>Οι θεωρητικοί της </a:t>
            </a:r>
            <a:r>
              <a:rPr lang="el-GR" sz="3600" b="1" dirty="0" err="1" smtClean="0"/>
              <a:t>μετα</a:t>
            </a:r>
            <a:r>
              <a:rPr lang="el-GR" sz="3600" b="1" dirty="0" smtClean="0"/>
              <a:t>-</a:t>
            </a:r>
            <a:r>
              <a:rPr lang="el-GR" sz="3600" b="1" dirty="0" err="1" smtClean="0"/>
              <a:t>νεωτερικότητας</a:t>
            </a:r>
            <a:r>
              <a:rPr lang="el-GR" sz="3600" b="1" dirty="0" smtClean="0"/>
              <a:t> υιοθετούν και προωθούν δυο βασικές αντιλήψεις : </a:t>
            </a:r>
          </a:p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αυτή περί υποκειμενικότητας </a:t>
            </a:r>
            <a:r>
              <a:rPr lang="el-GR" sz="3600" b="1" dirty="0" smtClean="0"/>
              <a:t>(πχ το προσωπικό είναι πολιτικό) </a:t>
            </a:r>
          </a:p>
          <a:p>
            <a:pPr algn="just"/>
            <a:r>
              <a:rPr lang="el-GR" sz="3600" b="1" dirty="0" smtClean="0"/>
              <a:t>και </a:t>
            </a:r>
            <a:r>
              <a:rPr lang="el-GR" sz="3600" b="1" dirty="0" smtClean="0">
                <a:solidFill>
                  <a:srgbClr val="FFFF00"/>
                </a:solidFill>
              </a:rPr>
              <a:t>τη γνώση σαν  εξουσία  </a:t>
            </a:r>
            <a:r>
              <a:rPr lang="el-GR" sz="3600" b="1" dirty="0" smtClean="0"/>
              <a:t>(</a:t>
            </a:r>
            <a:r>
              <a:rPr lang="el-GR" sz="3600" b="1" dirty="0" err="1" smtClean="0"/>
              <a:t>Foucault</a:t>
            </a:r>
            <a:r>
              <a:rPr lang="el-GR" sz="3600" b="1" dirty="0" smtClean="0"/>
              <a:t> 1980).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12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 smtClean="0"/>
              <a:t>Στο πλαίσιο των </a:t>
            </a:r>
            <a:r>
              <a:rPr lang="el-GR" b="1" dirty="0" err="1" smtClean="0"/>
              <a:t>μετανεωτερικών</a:t>
            </a:r>
            <a:r>
              <a:rPr lang="el-GR" b="1" dirty="0" smtClean="0"/>
              <a:t> αντιλήψεων παγιώνεται η παραδοχή περί </a:t>
            </a:r>
            <a:r>
              <a:rPr lang="el-GR" sz="3600" b="1" i="1" dirty="0" smtClean="0">
                <a:solidFill>
                  <a:srgbClr val="00B050"/>
                </a:solidFill>
              </a:rPr>
              <a:t>διαφορετικών</a:t>
            </a:r>
            <a:r>
              <a:rPr lang="el-GR" b="1" dirty="0" smtClean="0"/>
              <a:t> ηθικών αναφορών, διαφορετικών ταυτοτήτων, νοημάτων σχέσεων κλπ. </a:t>
            </a:r>
          </a:p>
          <a:p>
            <a:pPr algn="just"/>
            <a:r>
              <a:rPr lang="el-GR" b="1" dirty="0" smtClean="0"/>
              <a:t>που πλέον δεν προσεγγίζονται σαν κάτι </a:t>
            </a:r>
            <a:r>
              <a:rPr lang="el-GR" b="1" dirty="0" smtClean="0">
                <a:solidFill>
                  <a:srgbClr val="FFFF00"/>
                </a:solidFill>
              </a:rPr>
              <a:t>προϋπάρχον, αυτονόητο και σταθερό </a:t>
            </a:r>
            <a:r>
              <a:rPr lang="el-GR" b="1" dirty="0" smtClean="0"/>
              <a:t>αλλά αντίθετα σαν κάτι πεπερασμένο,</a:t>
            </a:r>
          </a:p>
          <a:p>
            <a:pPr algn="just"/>
            <a:r>
              <a:rPr lang="el-GR" b="1" dirty="0" smtClean="0"/>
              <a:t> </a:t>
            </a:r>
            <a:r>
              <a:rPr lang="el-GR" sz="3600" b="1" i="1" dirty="0" smtClean="0">
                <a:solidFill>
                  <a:srgbClr val="00B050"/>
                </a:solidFill>
              </a:rPr>
              <a:t>πολιτισμικά κατασκευασμένο και παροδικό</a:t>
            </a:r>
            <a:r>
              <a:rPr lang="el-GR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85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algn="just"/>
            <a:r>
              <a:rPr lang="el-GR" sz="4000" b="1" dirty="0" smtClean="0"/>
              <a:t>Το ρεύμα αυτό ξεκίνησε ως καλλιτεχνικό κίνημα, στην φιλοσοφία συνδέθηκε άμεσα με τη λεγόμενη </a:t>
            </a:r>
            <a:r>
              <a:rPr lang="el-GR" sz="4000" b="1" i="1" dirty="0" smtClean="0">
                <a:solidFill>
                  <a:srgbClr val="00B050"/>
                </a:solidFill>
              </a:rPr>
              <a:t>’γλωσσική στροφή’ </a:t>
            </a:r>
          </a:p>
          <a:p>
            <a:pPr algn="just"/>
            <a:r>
              <a:rPr lang="el-GR" sz="4000" b="1" dirty="0" smtClean="0"/>
              <a:t>ενώ στην κοινωνιολογική σκέψη ταυτίζεται με τις ριζικές κοινωνικές μεταβολές των τελευταίων δεκαετιών (Graib,2011:256). </a:t>
            </a:r>
          </a:p>
        </p:txBody>
      </p:sp>
    </p:spTree>
    <p:extLst>
      <p:ext uri="{BB962C8B-B14F-4D97-AF65-F5344CB8AC3E}">
        <p14:creationId xmlns:p14="http://schemas.microsoft.com/office/powerpoint/2010/main" val="192253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/>
            <a:r>
              <a:rPr lang="el-GR" sz="4000" b="1" dirty="0"/>
              <a:t>Η </a:t>
            </a:r>
            <a:r>
              <a:rPr lang="el-GR" sz="4000" b="1" dirty="0">
                <a:solidFill>
                  <a:srgbClr val="FFFF00"/>
                </a:solidFill>
              </a:rPr>
              <a:t>γνώση</a:t>
            </a:r>
            <a:r>
              <a:rPr lang="el-GR" sz="4000" b="1" dirty="0"/>
              <a:t> και </a:t>
            </a:r>
            <a:r>
              <a:rPr lang="el-GR" sz="4000" b="1" dirty="0">
                <a:solidFill>
                  <a:srgbClr val="FFFF00"/>
                </a:solidFill>
              </a:rPr>
              <a:t>η κοινωνική πραγματικότητα</a:t>
            </a:r>
            <a:r>
              <a:rPr lang="el-GR" sz="4000" b="1" dirty="0"/>
              <a:t> θεωρείται ότι διαμορφώνονται και αντίστοιχα διαχειρίζονται στη </a:t>
            </a:r>
            <a:r>
              <a:rPr lang="el-GR" sz="4000" b="1" dirty="0">
                <a:solidFill>
                  <a:srgbClr val="00B050"/>
                </a:solidFill>
              </a:rPr>
              <a:t>βάση γλωσσικών  κωδικών </a:t>
            </a:r>
            <a:endParaRPr lang="el-GR" sz="4000" b="1" dirty="0" smtClean="0">
              <a:solidFill>
                <a:srgbClr val="00B050"/>
              </a:solidFill>
            </a:endParaRPr>
          </a:p>
          <a:p>
            <a:pPr algn="just"/>
            <a:r>
              <a:rPr lang="el-GR" sz="4000" b="1" dirty="0" smtClean="0"/>
              <a:t>που </a:t>
            </a:r>
            <a:r>
              <a:rPr lang="el-GR" sz="4000" b="1" dirty="0"/>
              <a:t>οργανώνονται και κατηγοριοποιούνται κατά τρόπους που </a:t>
            </a:r>
            <a:r>
              <a:rPr lang="el-GR" sz="4000" b="1" dirty="0">
                <a:solidFill>
                  <a:srgbClr val="FFFF00"/>
                </a:solidFill>
              </a:rPr>
              <a:t>είναι ωφέλιμοι σε μερικούς και επιζήμιοι, επιβλαβής σε άλλους.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7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9588"/>
            <a:ext cx="6984776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47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9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algn="just"/>
            <a:r>
              <a:rPr lang="el-GR" sz="3600" b="1" dirty="0" smtClean="0"/>
              <a:t>Η </a:t>
            </a:r>
            <a:r>
              <a:rPr lang="el-GR" sz="3600" b="1" i="1" dirty="0" smtClean="0">
                <a:solidFill>
                  <a:srgbClr val="00B050"/>
                </a:solidFill>
              </a:rPr>
              <a:t>κοινωνική πραγματικότητα </a:t>
            </a:r>
            <a:r>
              <a:rPr lang="el-GR" sz="3600" b="1" dirty="0" smtClean="0"/>
              <a:t>όπως διαπιστώνουμε στην </a:t>
            </a:r>
            <a:r>
              <a:rPr lang="el-GR" sz="3600" b="1" dirty="0" err="1" smtClean="0"/>
              <a:t>μετανεωτερικότητα</a:t>
            </a:r>
            <a:r>
              <a:rPr lang="el-GR" sz="3600" b="1" dirty="0" smtClean="0"/>
              <a:t>  </a:t>
            </a:r>
            <a:r>
              <a:rPr lang="el-GR" sz="3600" b="1" i="1" dirty="0" smtClean="0">
                <a:solidFill>
                  <a:srgbClr val="00B050"/>
                </a:solidFill>
              </a:rPr>
              <a:t>δεν προσεγγίζεται ολιστικά </a:t>
            </a:r>
            <a:r>
              <a:rPr lang="el-GR" sz="3600" b="1" dirty="0" smtClean="0"/>
              <a:t>και </a:t>
            </a:r>
          </a:p>
          <a:p>
            <a:pPr algn="just"/>
            <a:r>
              <a:rPr lang="el-GR" sz="3600" b="1" dirty="0" smtClean="0"/>
              <a:t>παραγκωνίζονται αντιλήψεις και έννοιες περί </a:t>
            </a:r>
            <a:r>
              <a:rPr lang="el-GR" sz="3600" b="1" dirty="0" smtClean="0">
                <a:solidFill>
                  <a:srgbClr val="FFFF00"/>
                </a:solidFill>
              </a:rPr>
              <a:t>ομοιομορφίας και ομοιογένειας </a:t>
            </a:r>
          </a:p>
          <a:p>
            <a:pPr algn="just"/>
            <a:r>
              <a:rPr lang="el-GR" sz="3600" b="1" dirty="0" smtClean="0"/>
              <a:t>οι οποίες αντικαθίστανται από αυτή της </a:t>
            </a:r>
            <a:r>
              <a:rPr lang="el-GR" sz="3600" b="1" i="1" dirty="0" smtClean="0">
                <a:solidFill>
                  <a:srgbClr val="00B050"/>
                </a:solidFill>
              </a:rPr>
              <a:t>διαφοράς</a:t>
            </a:r>
            <a:r>
              <a:rPr lang="el-GR" sz="3600" b="1" dirty="0" smtClean="0"/>
              <a:t> στην οποία δίνεται ιδιαίτερη έμφαση. </a:t>
            </a:r>
          </a:p>
        </p:txBody>
      </p:sp>
    </p:spTree>
    <p:extLst>
      <p:ext uri="{BB962C8B-B14F-4D97-AF65-F5344CB8AC3E}">
        <p14:creationId xmlns:p14="http://schemas.microsoft.com/office/powerpoint/2010/main" val="427727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4000" b="1" dirty="0"/>
              <a:t>Δίνεται ιδιαίτερη βαρύτητα  </a:t>
            </a:r>
            <a:r>
              <a:rPr lang="el-GR" sz="4000" b="1" dirty="0">
                <a:solidFill>
                  <a:srgbClr val="FFFF00"/>
                </a:solidFill>
              </a:rPr>
              <a:t>στο επιμέρους, στην ιδιαιτερότητα του επιμέρους</a:t>
            </a:r>
            <a:r>
              <a:rPr lang="el-GR" sz="4000" b="1" dirty="0"/>
              <a:t> -- και ότι αυτό συνεπάγεται για την κοινωνική συγκρότηση--- </a:t>
            </a:r>
            <a:endParaRPr lang="el-GR" sz="4000" b="1" dirty="0" smtClean="0"/>
          </a:p>
          <a:p>
            <a:pPr algn="just"/>
            <a:r>
              <a:rPr lang="el-GR" sz="4000" b="1" dirty="0" smtClean="0"/>
              <a:t>στην </a:t>
            </a:r>
            <a:r>
              <a:rPr lang="el-GR" sz="4000" b="1" dirty="0"/>
              <a:t>κοινωνική τάξη, στο φύλο, στην εθνότητα κ.λπ.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Στις προοπτικές της κοινωνικής θεωρίας το κεντρικό νόημα της </a:t>
            </a:r>
            <a:r>
              <a:rPr lang="el-GR" b="1" dirty="0" err="1" smtClean="0"/>
              <a:t>μετα</a:t>
            </a:r>
            <a:r>
              <a:rPr lang="el-GR" b="1" dirty="0" smtClean="0"/>
              <a:t>-</a:t>
            </a:r>
            <a:r>
              <a:rPr lang="el-GR" b="1" dirty="0" err="1" smtClean="0"/>
              <a:t>μετανεωτερικότητας</a:t>
            </a:r>
            <a:r>
              <a:rPr lang="el-GR" b="1" dirty="0" smtClean="0"/>
              <a:t> συνοψίζεται  στην ακόλουθη αντίληψη </a:t>
            </a:r>
          </a:p>
          <a:p>
            <a:pPr algn="just"/>
            <a:r>
              <a:rPr lang="el-GR" b="1" i="1" dirty="0">
                <a:solidFill>
                  <a:srgbClr val="00B050"/>
                </a:solidFill>
              </a:rPr>
              <a:t>Δ</a:t>
            </a:r>
            <a:r>
              <a:rPr lang="el-GR" b="1" i="1" dirty="0" smtClean="0">
                <a:solidFill>
                  <a:srgbClr val="00B050"/>
                </a:solidFill>
              </a:rPr>
              <a:t>εν υφίσταται μια και μόνη αλήθεια</a:t>
            </a:r>
            <a:r>
              <a:rPr lang="el-GR" b="1" dirty="0" smtClean="0"/>
              <a:t> που μπορεί να διαπερνά όλα τα επίπεδα της πραγματικότητας </a:t>
            </a:r>
          </a:p>
          <a:p>
            <a:pPr algn="just"/>
            <a:r>
              <a:rPr lang="el-GR" b="1" dirty="0"/>
              <a:t>Σ</a:t>
            </a:r>
            <a:r>
              <a:rPr lang="el-GR" b="1" dirty="0" smtClean="0"/>
              <a:t>τη βάση αυτή δεν μπορούμε να αναφερόμαστε σε ‘</a:t>
            </a:r>
            <a:r>
              <a:rPr lang="el-GR" b="1" dirty="0" smtClean="0">
                <a:solidFill>
                  <a:srgbClr val="FFFF00"/>
                </a:solidFill>
              </a:rPr>
              <a:t>μια και μόνη</a:t>
            </a:r>
            <a:r>
              <a:rPr lang="el-GR" b="1" dirty="0" smtClean="0"/>
              <a:t>’ κοινωνική πραγματικότητα.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786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Χαρακτηριστικά στοιχεία της </a:t>
            </a:r>
            <a:r>
              <a:rPr lang="el-GR" sz="4000" b="1" dirty="0" err="1" smtClean="0">
                <a:solidFill>
                  <a:srgbClr val="FF0000"/>
                </a:solidFill>
              </a:rPr>
              <a:t>Μετα</a:t>
            </a:r>
            <a:r>
              <a:rPr lang="el-GR" sz="4000" b="1" dirty="0" smtClean="0">
                <a:solidFill>
                  <a:srgbClr val="FF0000"/>
                </a:solidFill>
              </a:rPr>
              <a:t>-</a:t>
            </a:r>
            <a:r>
              <a:rPr lang="el-GR" sz="4000" b="1" dirty="0" err="1" smtClean="0">
                <a:solidFill>
                  <a:srgbClr val="FF0000"/>
                </a:solidFill>
              </a:rPr>
              <a:t>νεωτερικόητας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3600" b="1" dirty="0" smtClean="0"/>
              <a:t>Ραγδαίοι </a:t>
            </a:r>
            <a:r>
              <a:rPr lang="el-GR" sz="3600" b="1" dirty="0"/>
              <a:t>μετασχηματισμοί στο κοινωνικό πεδίο, που σχετίζονται με τις </a:t>
            </a:r>
            <a:r>
              <a:rPr lang="el-GR" sz="3600" b="1" dirty="0">
                <a:solidFill>
                  <a:srgbClr val="FFFF00"/>
                </a:solidFill>
              </a:rPr>
              <a:t>πολιτικές ανακατατάξεις στον παγκόσμιο χάρτη, </a:t>
            </a:r>
          </a:p>
          <a:p>
            <a:pPr algn="just"/>
            <a:r>
              <a:rPr lang="el-GR" sz="3600" b="1" dirty="0"/>
              <a:t>η υπαναχώρηση μετά από </a:t>
            </a:r>
            <a:r>
              <a:rPr lang="el-GR" sz="3600" b="1" dirty="0" err="1"/>
              <a:t>διαπλεκόμενες</a:t>
            </a:r>
            <a:r>
              <a:rPr lang="el-GR" sz="3600" b="1" dirty="0"/>
              <a:t> σχέσεις της πολιτικής εξουσίας απέναντι στην </a:t>
            </a:r>
            <a:r>
              <a:rPr lang="el-GR" sz="3600" b="1" dirty="0">
                <a:solidFill>
                  <a:srgbClr val="FFFF00"/>
                </a:solidFill>
              </a:rPr>
              <a:t>οικονομική εξουσία</a:t>
            </a:r>
            <a:r>
              <a:rPr lang="el-GR" sz="3600" b="1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4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el-GR" sz="4000" b="1" dirty="0" smtClean="0"/>
              <a:t>Εθελούσιες και μη </a:t>
            </a:r>
            <a:r>
              <a:rPr lang="el-GR" sz="4000" b="1" dirty="0" smtClean="0">
                <a:solidFill>
                  <a:srgbClr val="FFFF00"/>
                </a:solidFill>
              </a:rPr>
              <a:t>μαζικές μετακινήσεις πληθυσμών</a:t>
            </a:r>
            <a:r>
              <a:rPr lang="el-GR" sz="4000" b="1" dirty="0" smtClean="0"/>
              <a:t>, </a:t>
            </a:r>
          </a:p>
          <a:p>
            <a:pPr algn="just"/>
            <a:r>
              <a:rPr lang="el-GR" sz="4000" b="1" dirty="0" smtClean="0"/>
              <a:t>η κυριαρχία της </a:t>
            </a:r>
            <a:r>
              <a:rPr lang="el-GR" sz="4000" b="1" dirty="0" smtClean="0">
                <a:solidFill>
                  <a:srgbClr val="FFFF00"/>
                </a:solidFill>
              </a:rPr>
              <a:t>καταναλωτικής </a:t>
            </a:r>
            <a:r>
              <a:rPr lang="el-GR" sz="4000" b="1" dirty="0" smtClean="0"/>
              <a:t>κουλτούρας,</a:t>
            </a:r>
          </a:p>
          <a:p>
            <a:pPr algn="just"/>
            <a:r>
              <a:rPr lang="el-GR" sz="4000" b="1" dirty="0" smtClean="0"/>
              <a:t> η </a:t>
            </a:r>
            <a:r>
              <a:rPr lang="el-GR" sz="4000" b="1" dirty="0" smtClean="0">
                <a:solidFill>
                  <a:srgbClr val="FFFF00"/>
                </a:solidFill>
              </a:rPr>
              <a:t>εμπορευματοποίηση</a:t>
            </a:r>
            <a:r>
              <a:rPr lang="el-GR" sz="4000" b="1" dirty="0" smtClean="0"/>
              <a:t> των πάντων,</a:t>
            </a:r>
          </a:p>
          <a:p>
            <a:pPr algn="just"/>
            <a:r>
              <a:rPr lang="el-GR" sz="4000" b="1" dirty="0" smtClean="0">
                <a:solidFill>
                  <a:srgbClr val="FFFF00"/>
                </a:solidFill>
              </a:rPr>
              <a:t>Δια-συνδεσιμότητα</a:t>
            </a:r>
          </a:p>
          <a:p>
            <a:pPr algn="just"/>
            <a:r>
              <a:rPr lang="el-GR" sz="4000" b="1" dirty="0" smtClean="0"/>
              <a:t> </a:t>
            </a:r>
            <a:r>
              <a:rPr lang="el-GR" sz="4000" b="1" dirty="0" smtClean="0">
                <a:solidFill>
                  <a:srgbClr val="FFFF00"/>
                </a:solidFill>
              </a:rPr>
              <a:t>Παγκοσμιοποίηση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/>
            <a:r>
              <a:rPr lang="el-GR" b="1" dirty="0" smtClean="0">
                <a:solidFill>
                  <a:srgbClr val="FFFF00"/>
                </a:solidFill>
              </a:rPr>
              <a:t>Όταν αναφερόμαστε στον </a:t>
            </a:r>
            <a:r>
              <a:rPr lang="el-GR" b="1" dirty="0" err="1" smtClean="0">
                <a:solidFill>
                  <a:srgbClr val="FFFF00"/>
                </a:solidFill>
              </a:rPr>
              <a:t>μετανεωτερικό</a:t>
            </a:r>
            <a:r>
              <a:rPr lang="el-GR" b="1" dirty="0" smtClean="0">
                <a:solidFill>
                  <a:srgbClr val="FFFF00"/>
                </a:solidFill>
              </a:rPr>
              <a:t> αθλητισμό τότε σύμφωνα με την κοινωνιολογική σκέψη, την ποικιλία των θεωριών που ανελίσσονται σε μια </a:t>
            </a:r>
            <a:r>
              <a:rPr lang="el-GR" b="1" dirty="0" err="1" smtClean="0">
                <a:solidFill>
                  <a:srgbClr val="FFFF00"/>
                </a:solidFill>
              </a:rPr>
              <a:t>μετανεωτερική</a:t>
            </a:r>
            <a:r>
              <a:rPr lang="el-GR" b="1" dirty="0" smtClean="0">
                <a:solidFill>
                  <a:srgbClr val="FFFF00"/>
                </a:solidFill>
              </a:rPr>
              <a:t> προοπτική θα πρέπει να αναφερθούμε </a:t>
            </a:r>
          </a:p>
          <a:p>
            <a:pPr algn="just"/>
            <a:r>
              <a:rPr lang="el-GR" b="1" i="1" dirty="0" smtClean="0">
                <a:solidFill>
                  <a:srgbClr val="00B050"/>
                </a:solidFill>
              </a:rPr>
              <a:t>σε εκείνες τις μεταβολές που δηλώνουν την εμφάνιση μιας νέας αθλητικής κατάστασης.</a:t>
            </a:r>
          </a:p>
          <a:p>
            <a:pPr algn="just"/>
            <a:r>
              <a:rPr lang="el-GR" b="1" dirty="0" smtClean="0"/>
              <a:t> Που δηλώνουν μια </a:t>
            </a:r>
            <a:r>
              <a:rPr lang="el-GR" b="1" i="1" dirty="0" smtClean="0">
                <a:solidFill>
                  <a:srgbClr val="00B050"/>
                </a:solidFill>
              </a:rPr>
              <a:t>μετεξέλιξη του νεωτερικού αθλητισμού</a:t>
            </a:r>
            <a:r>
              <a:rPr lang="el-GR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27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err="1" smtClean="0">
                <a:solidFill>
                  <a:srgbClr val="FF0000"/>
                </a:solidFill>
              </a:rPr>
              <a:t>Μετανεωτερικότητα</a:t>
            </a:r>
            <a:r>
              <a:rPr lang="el-GR" sz="4800" b="1" dirty="0" smtClean="0">
                <a:solidFill>
                  <a:srgbClr val="FF0000"/>
                </a:solidFill>
              </a:rPr>
              <a:t> και αθλητισμός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408711"/>
          </a:xfrm>
        </p:spPr>
        <p:txBody>
          <a:bodyPr>
            <a:noAutofit/>
          </a:bodyPr>
          <a:lstStyle/>
          <a:p>
            <a:pPr algn="just"/>
            <a:endParaRPr lang="el-GR" sz="2400" b="1" dirty="0" smtClean="0"/>
          </a:p>
          <a:p>
            <a:pPr algn="just"/>
            <a:r>
              <a:rPr lang="el-GR" b="1" dirty="0" smtClean="0"/>
              <a:t>Όταν αναφερόμαστε στο πέρασμα από τη </a:t>
            </a:r>
            <a:r>
              <a:rPr lang="el-GR" b="1" dirty="0" err="1" smtClean="0"/>
              <a:t>νεωτερικότητα</a:t>
            </a:r>
            <a:r>
              <a:rPr lang="el-GR" b="1" dirty="0" smtClean="0"/>
              <a:t> στη </a:t>
            </a:r>
            <a:r>
              <a:rPr lang="el-GR" b="1" dirty="0" err="1" smtClean="0"/>
              <a:t>μετανεωτερικότητα</a:t>
            </a:r>
            <a:r>
              <a:rPr lang="el-GR" b="1" dirty="0" smtClean="0"/>
              <a:t> του αθλητισμού σημαίνει ότι </a:t>
            </a:r>
          </a:p>
          <a:p>
            <a:pPr algn="just"/>
            <a:r>
              <a:rPr lang="el-GR" b="1" dirty="0" smtClean="0"/>
              <a:t>στη </a:t>
            </a:r>
            <a:r>
              <a:rPr lang="el-GR" b="1" i="1" dirty="0" smtClean="0">
                <a:solidFill>
                  <a:srgbClr val="00B050"/>
                </a:solidFill>
              </a:rPr>
              <a:t>μεν πρώτη προοπτική </a:t>
            </a:r>
            <a:r>
              <a:rPr lang="el-GR" b="1" dirty="0" smtClean="0"/>
              <a:t>τον κατανοούσαμε και τον εξηγούσαμε σε αντιστοιχία με όρους όπως  διαφωτισμός, αντικειμενισμός, καθολικότητα, ομοιογένεια, κοινωνική τάξη, ορθολογισμός, πρόοδος  κ.λπ. </a:t>
            </a:r>
          </a:p>
        </p:txBody>
      </p:sp>
    </p:spTree>
    <p:extLst>
      <p:ext uri="{BB962C8B-B14F-4D97-AF65-F5344CB8AC3E}">
        <p14:creationId xmlns:p14="http://schemas.microsoft.com/office/powerpoint/2010/main" val="119691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el-GR" sz="3600" b="1" dirty="0"/>
              <a:t>στη </a:t>
            </a:r>
            <a:r>
              <a:rPr lang="el-GR" sz="3600" b="1" dirty="0">
                <a:solidFill>
                  <a:srgbClr val="00B050"/>
                </a:solidFill>
              </a:rPr>
              <a:t>δεύτερη</a:t>
            </a:r>
            <a:r>
              <a:rPr lang="el-GR" sz="3600" b="1" dirty="0"/>
              <a:t> τον προσεγγίζουμε με </a:t>
            </a:r>
            <a:r>
              <a:rPr lang="el-GR" sz="3600" b="1" dirty="0">
                <a:solidFill>
                  <a:srgbClr val="FFFF00"/>
                </a:solidFill>
              </a:rPr>
              <a:t>αίσθηση αμφιβολίας </a:t>
            </a:r>
            <a:endParaRPr lang="el-GR" sz="3600" b="1" dirty="0" smtClean="0">
              <a:solidFill>
                <a:srgbClr val="FFFF00"/>
              </a:solidFill>
            </a:endParaRPr>
          </a:p>
          <a:p>
            <a:pPr algn="just"/>
            <a:r>
              <a:rPr lang="el-GR" sz="3600" b="1" dirty="0" smtClean="0"/>
              <a:t>περί </a:t>
            </a:r>
            <a:r>
              <a:rPr lang="el-GR" sz="3600" b="1" dirty="0"/>
              <a:t>της ουσίας των αθλητικών πραγμάτων, </a:t>
            </a:r>
            <a:endParaRPr lang="el-GR" sz="3600" b="1" dirty="0" smtClean="0"/>
          </a:p>
          <a:p>
            <a:pPr algn="just"/>
            <a:r>
              <a:rPr lang="el-GR" sz="3600" b="1" dirty="0" smtClean="0"/>
              <a:t>της </a:t>
            </a:r>
            <a:r>
              <a:rPr lang="el-GR" sz="3600" b="1" dirty="0"/>
              <a:t>αθλητικής πραγματικότητας και </a:t>
            </a:r>
            <a:endParaRPr lang="el-GR" sz="3600" b="1" dirty="0" smtClean="0"/>
          </a:p>
          <a:p>
            <a:pPr algn="just"/>
            <a:r>
              <a:rPr lang="el-GR" sz="3600" b="1" dirty="0" smtClean="0"/>
              <a:t>των </a:t>
            </a:r>
            <a:r>
              <a:rPr lang="el-GR" sz="3600" b="1" dirty="0"/>
              <a:t>γενικευμένων αθλητικών-ηθικών, -κοινωνικών,- παιδαγωγικών,-επιστημονικών </a:t>
            </a:r>
            <a:r>
              <a:rPr lang="el-GR" sz="3600" b="1" dirty="0" smtClean="0"/>
              <a:t>κ.λπ. </a:t>
            </a:r>
            <a:r>
              <a:rPr lang="el-GR" sz="3600" b="1" dirty="0"/>
              <a:t>ισχυρισμών.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l-GR" sz="3600" b="1" dirty="0" smtClean="0"/>
              <a:t>Επομένως όταν αμφισβητούνται οι βασικές δομές που θεμελιώθηκε ο δυτικός ορθολογισμός τότε σε ένα μικρότερο ή μεγαλύτερο βαθμό </a:t>
            </a:r>
          </a:p>
          <a:p>
            <a:pPr algn="just"/>
            <a:r>
              <a:rPr lang="el-GR" sz="3600" b="1" i="1" dirty="0" smtClean="0">
                <a:solidFill>
                  <a:srgbClr val="00B050"/>
                </a:solidFill>
              </a:rPr>
              <a:t>αμφισβητείται ταυτόχρονα η κοινωνική αντικειμενικότητα του αθλητικού νοήματος </a:t>
            </a:r>
            <a:r>
              <a:rPr lang="el-GR" sz="3600" b="1" dirty="0" smtClean="0"/>
              <a:t>στη φάση της </a:t>
            </a:r>
            <a:r>
              <a:rPr lang="el-GR" sz="3600" b="1" dirty="0" err="1" smtClean="0"/>
              <a:t>μετα</a:t>
            </a:r>
            <a:r>
              <a:rPr lang="el-GR" sz="3600" b="1" dirty="0" smtClean="0"/>
              <a:t>-</a:t>
            </a:r>
            <a:r>
              <a:rPr lang="el-GR" sz="3600" b="1" dirty="0" err="1" smtClean="0"/>
              <a:t>νεωτερικότητας</a:t>
            </a:r>
            <a:r>
              <a:rPr lang="el-GR" sz="3600" b="1" dirty="0" smtClean="0"/>
              <a:t>.</a:t>
            </a:r>
          </a:p>
          <a:p>
            <a:pPr marL="0" indent="0" algn="just">
              <a:buNone/>
            </a:pPr>
            <a:r>
              <a:rPr lang="el-GR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377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l-GR" b="1" dirty="0"/>
              <a:t>Το </a:t>
            </a:r>
            <a:r>
              <a:rPr lang="el-GR" b="1" dirty="0">
                <a:solidFill>
                  <a:srgbClr val="FFFF00"/>
                </a:solidFill>
              </a:rPr>
              <a:t>νόημα δεν αποκαλύπτεται μέσα από τις αθλητικές δομές</a:t>
            </a:r>
            <a:r>
              <a:rPr lang="el-GR" b="1" dirty="0"/>
              <a:t>, </a:t>
            </a:r>
            <a:endParaRPr lang="el-GR" b="1" dirty="0" smtClean="0"/>
          </a:p>
          <a:p>
            <a:pPr algn="just"/>
            <a:r>
              <a:rPr lang="el-GR" b="1" dirty="0" smtClean="0"/>
              <a:t>αλλά </a:t>
            </a:r>
            <a:r>
              <a:rPr lang="el-GR" b="1" dirty="0"/>
              <a:t>αποκαλύπτεται μέσα από </a:t>
            </a:r>
            <a:r>
              <a:rPr lang="el-GR" b="1" dirty="0">
                <a:solidFill>
                  <a:srgbClr val="FFFF00"/>
                </a:solidFill>
              </a:rPr>
              <a:t>τα βιώματα του υποκειμένου</a:t>
            </a:r>
            <a:r>
              <a:rPr lang="el-GR" b="1" dirty="0"/>
              <a:t> που ενεργοποιείται στο πλαίσιο των συγκεκριμένων κοινωνικών αθλητικών δομών ή των οποιονδήποτε οριζόμενων υποκειμενικά ως αθλητικών δομών.</a:t>
            </a:r>
          </a:p>
          <a:p>
            <a:pPr algn="just"/>
            <a:r>
              <a:rPr lang="el-GR" b="1" dirty="0" smtClean="0">
                <a:solidFill>
                  <a:srgbClr val="00B050"/>
                </a:solidFill>
              </a:rPr>
              <a:t>‘Έτσι η </a:t>
            </a:r>
            <a:r>
              <a:rPr lang="el-GR" b="1" dirty="0">
                <a:solidFill>
                  <a:srgbClr val="00B050"/>
                </a:solidFill>
              </a:rPr>
              <a:t>ισχύς των αθλητικών-κοινωνικών και ηθικών αξιών καθίσταται ρευστή!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7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Στη </a:t>
            </a:r>
            <a:r>
              <a:rPr lang="el-GR" sz="3500" b="1" i="1" dirty="0" err="1" smtClean="0">
                <a:solidFill>
                  <a:srgbClr val="00B050"/>
                </a:solidFill>
              </a:rPr>
              <a:t>μετανεωτερική</a:t>
            </a:r>
            <a:r>
              <a:rPr lang="el-GR" sz="3500" b="1" i="1" dirty="0" smtClean="0">
                <a:solidFill>
                  <a:srgbClr val="00B050"/>
                </a:solidFill>
              </a:rPr>
              <a:t> κοινωνιολογική ανάλυση του αθλητισμού</a:t>
            </a:r>
            <a:r>
              <a:rPr lang="el-GR" b="1" dirty="0" smtClean="0"/>
              <a:t> περνάμε από το βάθος στην επιφάνεια των πραγμάτων και δεν αναζητείται κάποια  </a:t>
            </a:r>
            <a:r>
              <a:rPr lang="el-GR" b="1" i="1" dirty="0" smtClean="0">
                <a:solidFill>
                  <a:srgbClr val="00B050"/>
                </a:solidFill>
              </a:rPr>
              <a:t>αόρατη δομή</a:t>
            </a:r>
            <a:r>
              <a:rPr lang="el-GR" b="1" dirty="0" smtClean="0"/>
              <a:t>, η αθλητική δομή, που μπορεί να καθορίζει τα πάντα. </a:t>
            </a:r>
          </a:p>
          <a:p>
            <a:pPr algn="just"/>
            <a:r>
              <a:rPr lang="el-GR" b="1" dirty="0" smtClean="0">
                <a:solidFill>
                  <a:srgbClr val="FFFF00"/>
                </a:solidFill>
              </a:rPr>
              <a:t>Εάν τώρα λάβουμε υπόψη όλες τις ανωτέρω αναφορές τότε και η αθλητική γνώση βρίσκεται σε μια φάση μετάβασης από νεωτερικά σε </a:t>
            </a:r>
            <a:r>
              <a:rPr lang="el-GR" b="1" dirty="0" err="1" smtClean="0">
                <a:solidFill>
                  <a:srgbClr val="FFFF00"/>
                </a:solidFill>
              </a:rPr>
              <a:t>μετανεωτερικά</a:t>
            </a:r>
            <a:r>
              <a:rPr lang="el-GR" b="1" dirty="0" smtClean="0">
                <a:solidFill>
                  <a:srgbClr val="FFFF00"/>
                </a:solidFill>
              </a:rPr>
              <a:t> επίπεδα. </a:t>
            </a:r>
          </a:p>
        </p:txBody>
      </p:sp>
    </p:spTree>
    <p:extLst>
      <p:ext uri="{BB962C8B-B14F-4D97-AF65-F5344CB8AC3E}">
        <p14:creationId xmlns:p14="http://schemas.microsoft.com/office/powerpoint/2010/main" val="366818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4000" b="1" i="1" dirty="0">
                <a:solidFill>
                  <a:srgbClr val="FFFF00"/>
                </a:solidFill>
              </a:rPr>
              <a:t>Αυτό σημαίνει ότι οι τρόποι παραγωγής της αθλητικής γνώσης και τα κριτήρια επικύρωσης αυτής της γνώσης σε κοινωνικό, φιλοσοφικό, παιδαγωγικό κ.λπ. επίπεδο </a:t>
            </a:r>
            <a:endParaRPr lang="el-GR" sz="4000" b="1" i="1" dirty="0" smtClean="0">
              <a:solidFill>
                <a:srgbClr val="FFFF00"/>
              </a:solidFill>
            </a:endParaRPr>
          </a:p>
          <a:p>
            <a:pPr algn="just"/>
            <a:r>
              <a:rPr lang="el-GR" sz="4000" b="1" i="1" dirty="0" smtClean="0">
                <a:solidFill>
                  <a:srgbClr val="FFFF00"/>
                </a:solidFill>
              </a:rPr>
              <a:t>θα </a:t>
            </a:r>
            <a:r>
              <a:rPr lang="el-GR" sz="4000" b="1" i="1" dirty="0">
                <a:solidFill>
                  <a:srgbClr val="FFFF00"/>
                </a:solidFill>
              </a:rPr>
              <a:t>πρέπει να επανασχεδιαστούν.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8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b="1" dirty="0" smtClean="0"/>
              <a:t>Και αυτό επειδή μια μορφή αθλητικής γνώσης δεν μπορεί να αξιώσει τη μορφή μιας ενιαίας αποδεκτής αθλητικής αλήθειας. </a:t>
            </a:r>
          </a:p>
          <a:p>
            <a:pPr algn="just"/>
            <a:endParaRPr lang="el-GR" sz="3600" b="1" dirty="0"/>
          </a:p>
          <a:p>
            <a:pPr algn="just"/>
            <a:r>
              <a:rPr lang="el-GR" sz="3600" b="1" dirty="0" smtClean="0"/>
              <a:t>Το κοινωνικό νόημα του αθλητισμού σε αυτή την προοπτική εμφανίζεται ως </a:t>
            </a:r>
            <a:r>
              <a:rPr lang="el-GR" sz="3600" b="1" i="1" dirty="0" smtClean="0">
                <a:solidFill>
                  <a:srgbClr val="00B050"/>
                </a:solidFill>
              </a:rPr>
              <a:t>εναλλασσόμενο κοινωνικό νόημα</a:t>
            </a:r>
            <a:r>
              <a:rPr lang="el-GR" sz="3600" b="1" dirty="0" smtClean="0"/>
              <a:t> σε αντιστοιχία με τον </a:t>
            </a:r>
            <a:r>
              <a:rPr lang="el-GR" sz="3600" b="1" i="1" dirty="0" smtClean="0">
                <a:solidFill>
                  <a:srgbClr val="00B050"/>
                </a:solidFill>
              </a:rPr>
              <a:t>κοινωνικό-πολιτισμικό χωροχρόνο</a:t>
            </a:r>
            <a:r>
              <a:rPr lang="el-GR" sz="3600" b="1" dirty="0" smtClean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897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400"/>
            <a:ext cx="7416823" cy="515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93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6000" b="1" dirty="0" smtClean="0"/>
              <a:t>Στη </a:t>
            </a:r>
            <a:r>
              <a:rPr lang="el-GR" sz="6000" b="1" dirty="0" err="1" smtClean="0"/>
              <a:t>μετανεωτερικότητα</a:t>
            </a:r>
            <a:r>
              <a:rPr lang="el-GR" sz="6000" b="1" dirty="0" smtClean="0"/>
              <a:t> δεν μιλάμε για ένα κοινωνικά </a:t>
            </a:r>
          </a:p>
          <a:p>
            <a:pPr algn="just"/>
            <a:r>
              <a:rPr lang="el-GR" sz="6000" b="1" i="1" dirty="0" smtClean="0">
                <a:solidFill>
                  <a:srgbClr val="00B050"/>
                </a:solidFill>
              </a:rPr>
              <a:t>ενιαίο αθλητικό νόημα</a:t>
            </a:r>
            <a:r>
              <a:rPr lang="el-GR" sz="6000" b="1" dirty="0" smtClean="0"/>
              <a:t>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74500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 smtClean="0"/>
              <a:t>Ο αθλητισμός για παράδειγμα στο πλαίσιο της νεωτερικής αντίληψης και κυρίως στο επίπεδο των Ολυμπιακών Αγώνων, χρησιμοποιήθηκε για ενεργοποίηση της ιδέας περί </a:t>
            </a:r>
            <a:r>
              <a:rPr lang="el-GR" sz="3600" b="1" i="1" dirty="0" smtClean="0">
                <a:solidFill>
                  <a:srgbClr val="00B050"/>
                </a:solidFill>
              </a:rPr>
              <a:t>κοινής συνύπαρξης της ανθρωπότητας στη βάση οικουμενικών αξιών</a:t>
            </a:r>
            <a:r>
              <a:rPr lang="el-GR" b="1" dirty="0" smtClean="0"/>
              <a:t>, δηλαδή στη βάση μιας οικουμενικής αλήθειας. </a:t>
            </a:r>
          </a:p>
          <a:p>
            <a:pPr algn="just"/>
            <a:r>
              <a:rPr lang="el-GR" b="1" dirty="0" smtClean="0"/>
              <a:t>Σήμερα χαρακτηρίζεται ως διαδικασία προώθησης μιας </a:t>
            </a:r>
            <a:r>
              <a:rPr lang="el-GR" sz="3600" b="1" i="1" dirty="0" smtClean="0">
                <a:solidFill>
                  <a:srgbClr val="00B050"/>
                </a:solidFill>
              </a:rPr>
              <a:t>καταναλωτικής κουλτούρας. 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24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Για τα </a:t>
            </a:r>
            <a:r>
              <a:rPr lang="el-GR" sz="3900" b="1" i="1" dirty="0" smtClean="0">
                <a:solidFill>
                  <a:srgbClr val="00B050"/>
                </a:solidFill>
              </a:rPr>
              <a:t>αθλητικά σύμβολα </a:t>
            </a:r>
            <a:r>
              <a:rPr lang="el-GR" b="1" dirty="0" smtClean="0"/>
              <a:t>υπάρχει μια ποικιλότητα νοημάτων που μπορεί να τους αποδοθεί. </a:t>
            </a:r>
          </a:p>
          <a:p>
            <a:pPr algn="just"/>
            <a:r>
              <a:rPr lang="el-GR" b="1" dirty="0" smtClean="0"/>
              <a:t>Ας σκεφτούμε τα ολυμπιακά σύμβολα τα οποία μπορεί να εμφανίζονται ως λογότυπος σε προϊόντα κατανάλωσης και ταυτόχρονα για κάποιους άλλους ως σύμβολα προώθησης και κοινωνικής </a:t>
            </a:r>
            <a:r>
              <a:rPr lang="el-GR" sz="3900" b="1" i="1" dirty="0" smtClean="0">
                <a:solidFill>
                  <a:srgbClr val="00B050"/>
                </a:solidFill>
              </a:rPr>
              <a:t>ενεργοποίησης των ανθρωπίνων δικαιωμάτων </a:t>
            </a:r>
            <a:endParaRPr lang="en-US" sz="39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7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just"/>
            <a:r>
              <a:rPr lang="el-GR" sz="3600" b="1" dirty="0" smtClean="0"/>
              <a:t>Την </a:t>
            </a:r>
            <a:r>
              <a:rPr lang="el-GR" sz="3600" b="1" dirty="0" err="1" smtClean="0"/>
              <a:t>μετανεωτερικότητα</a:t>
            </a:r>
            <a:r>
              <a:rPr lang="el-GR" sz="3600" b="1" dirty="0" smtClean="0"/>
              <a:t> στον αθλητισμό μπορούμε κυρίως να την διαπιστώσουμε από τη σχετική </a:t>
            </a:r>
            <a:r>
              <a:rPr lang="el-GR" sz="3600" b="1" i="1" dirty="0" smtClean="0">
                <a:solidFill>
                  <a:srgbClr val="00B050"/>
                </a:solidFill>
              </a:rPr>
              <a:t>αυτονόμηση των διάφορων αθλητικών πεδίων ή  μοντέλων</a:t>
            </a:r>
            <a:r>
              <a:rPr lang="el-GR" sz="3600" b="1" dirty="0" smtClean="0"/>
              <a:t>. </a:t>
            </a:r>
          </a:p>
          <a:p>
            <a:pPr algn="just"/>
            <a:r>
              <a:rPr lang="el-GR" sz="3600" b="1" dirty="0" smtClean="0"/>
              <a:t>Αλλά και από τις </a:t>
            </a:r>
            <a:r>
              <a:rPr lang="el-GR" sz="3600" b="1" i="1" dirty="0" smtClean="0">
                <a:solidFill>
                  <a:srgbClr val="00B050"/>
                </a:solidFill>
              </a:rPr>
              <a:t>δομικές αλλαγές  </a:t>
            </a:r>
            <a:r>
              <a:rPr lang="el-GR" sz="3600" b="1" dirty="0" smtClean="0"/>
              <a:t>που αναγκάστηκε να πραγματοποιήσει ο αθλητισμός για να μπορέσει να έχει </a:t>
            </a:r>
            <a:r>
              <a:rPr lang="el-GR" sz="3600" b="1" dirty="0" smtClean="0">
                <a:solidFill>
                  <a:srgbClr val="FFFF00"/>
                </a:solidFill>
              </a:rPr>
              <a:t>κοινωνική βιωσιμότητα.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algn="just"/>
            <a:r>
              <a:rPr lang="el-GR" sz="3600" b="1" dirty="0" smtClean="0"/>
              <a:t>Πρωταθλητισμός</a:t>
            </a:r>
          </a:p>
          <a:p>
            <a:pPr algn="just"/>
            <a:r>
              <a:rPr lang="el-GR" sz="3600" b="1" dirty="0" smtClean="0"/>
              <a:t>Ερασιτεχνικός Αθλητισμός</a:t>
            </a:r>
          </a:p>
          <a:p>
            <a:pPr algn="just"/>
            <a:r>
              <a:rPr lang="el-GR" sz="3600" b="1" dirty="0" smtClean="0"/>
              <a:t>Μαζικός Αθλητισμός</a:t>
            </a:r>
          </a:p>
          <a:p>
            <a:pPr algn="just"/>
            <a:r>
              <a:rPr lang="el-GR" sz="3600" b="1" dirty="0" smtClean="0"/>
              <a:t>Σχολικός Αθλητισμός &amp; Φυσική Αγωγή</a:t>
            </a:r>
          </a:p>
          <a:p>
            <a:pPr algn="just"/>
            <a:r>
              <a:rPr lang="el-GR" sz="3600" b="1" dirty="0" err="1" smtClean="0"/>
              <a:t>Γυμναστηριακός</a:t>
            </a:r>
            <a:r>
              <a:rPr lang="el-GR" sz="3600" b="1" dirty="0" smtClean="0"/>
              <a:t> Αθλητισμός</a:t>
            </a:r>
          </a:p>
          <a:p>
            <a:pPr algn="just"/>
            <a:r>
              <a:rPr lang="el-GR" sz="3600" b="1" dirty="0" smtClean="0"/>
              <a:t>Αθλητισμός αποκατάστασης </a:t>
            </a:r>
          </a:p>
          <a:p>
            <a:pPr algn="just"/>
            <a:r>
              <a:rPr lang="el-GR" sz="3600" b="1" dirty="0" smtClean="0"/>
              <a:t>Ακραία αθλήματα κ.λπ.</a:t>
            </a:r>
          </a:p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ΑΛΛΑ ΝΟΗΜΑΤΑ, ΆΛΛΕΣ ΑΞΙΕΣ </a:t>
            </a:r>
            <a:r>
              <a:rPr lang="el-GR" sz="3600" b="1" dirty="0" smtClean="0"/>
              <a:t>(κοινωνικές-ηθικές κ.λπ.)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5618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algn="just"/>
            <a:r>
              <a:rPr lang="el-GR" sz="3600" b="1" dirty="0" smtClean="0"/>
              <a:t>Τα διάφορα αθλητικά μοντέλα εμφανίζουν διαφορετικά συστήματα αξιών</a:t>
            </a:r>
          </a:p>
          <a:p>
            <a:pPr algn="just"/>
            <a:r>
              <a:rPr lang="el-GR" sz="4800" b="1" dirty="0" smtClean="0"/>
              <a:t> για παράδειγμα τα </a:t>
            </a:r>
            <a:r>
              <a:rPr lang="el-GR" sz="4800" b="1" dirty="0" err="1" smtClean="0"/>
              <a:t>extreme</a:t>
            </a:r>
            <a:r>
              <a:rPr lang="el-GR" sz="4800" b="1" dirty="0" smtClean="0"/>
              <a:t> </a:t>
            </a:r>
            <a:r>
              <a:rPr lang="el-GR" sz="4800" b="1" dirty="0" err="1" smtClean="0"/>
              <a:t>games</a:t>
            </a:r>
            <a:r>
              <a:rPr lang="el-GR" sz="4800" b="1" dirty="0" smtClean="0"/>
              <a:t>  προωθούν </a:t>
            </a:r>
          </a:p>
          <a:p>
            <a:pPr algn="just"/>
            <a:r>
              <a:rPr lang="el-GR" sz="4800" b="1" dirty="0" smtClean="0"/>
              <a:t>μια  </a:t>
            </a:r>
            <a:r>
              <a:rPr lang="el-GR" sz="4800" b="1" i="1" dirty="0" smtClean="0">
                <a:solidFill>
                  <a:srgbClr val="00B050"/>
                </a:solidFill>
              </a:rPr>
              <a:t>ατομικότητα αποδεσμευμένη από κανόνες και συλλογικά σημαινόμενα</a:t>
            </a:r>
            <a:r>
              <a:rPr lang="el-GR" sz="48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1889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b="1" dirty="0"/>
              <a:t>Στο πλαίσιο της </a:t>
            </a:r>
            <a:r>
              <a:rPr lang="el-GR" sz="3600" b="1" dirty="0" err="1"/>
              <a:t>μετανεωτερικότητας</a:t>
            </a:r>
            <a:r>
              <a:rPr lang="el-GR" sz="3600" b="1" dirty="0"/>
              <a:t> καλλιεργήθηκε μια αντίληψη ότι τα πάντα γίνονται, </a:t>
            </a:r>
            <a:r>
              <a:rPr lang="el-GR" sz="3600" b="1" dirty="0">
                <a:solidFill>
                  <a:srgbClr val="FFFF00"/>
                </a:solidFill>
              </a:rPr>
              <a:t>τα πάντα είναι εφικτά.  (</a:t>
            </a:r>
            <a:r>
              <a:rPr lang="el-GR" sz="3600" b="1" dirty="0" err="1">
                <a:solidFill>
                  <a:srgbClr val="FFFF00"/>
                </a:solidFill>
              </a:rPr>
              <a:t>anything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r>
              <a:rPr lang="el-GR" sz="3600" b="1" dirty="0" err="1">
                <a:solidFill>
                  <a:srgbClr val="FFFF00"/>
                </a:solidFill>
              </a:rPr>
              <a:t>goes</a:t>
            </a:r>
            <a:r>
              <a:rPr lang="el-GR" sz="3600" b="1" dirty="0">
                <a:solidFill>
                  <a:srgbClr val="FFFF00"/>
                </a:solidFill>
              </a:rPr>
              <a:t>) </a:t>
            </a:r>
            <a:endParaRPr lang="el-GR" sz="3600" b="1" dirty="0" smtClean="0">
              <a:solidFill>
                <a:srgbClr val="FFFF00"/>
              </a:solidFill>
            </a:endParaRPr>
          </a:p>
          <a:p>
            <a:pPr algn="just"/>
            <a:r>
              <a:rPr lang="el-GR" sz="3600" b="1" dirty="0" smtClean="0"/>
              <a:t>που </a:t>
            </a:r>
            <a:r>
              <a:rPr lang="el-GR" sz="3600" b="1" dirty="0"/>
              <a:t>σε αντιστοιχία με τον εδώ προβληματισμό μας αναφέρεται σε μια μορφή ελευθερίας </a:t>
            </a:r>
            <a:endParaRPr lang="el-GR" sz="3600" b="1" dirty="0" smtClean="0"/>
          </a:p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υπό </a:t>
            </a:r>
            <a:r>
              <a:rPr lang="el-GR" sz="3600" b="1" dirty="0">
                <a:solidFill>
                  <a:srgbClr val="FFFF00"/>
                </a:solidFill>
              </a:rPr>
              <a:t>την έννοια της αποδέσμευση από υποχρεώσεις και κανόνες που επιβάλει στο άτομο ο αθλητισμός.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0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8515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644"/>
            <a:ext cx="3960440" cy="251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4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2048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14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3"/>
            <a:ext cx="3621819" cy="23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55446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92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el-GR" b="1" dirty="0" smtClean="0">
                <a:solidFill>
                  <a:srgbClr val="FFFF00"/>
                </a:solidFill>
              </a:rPr>
              <a:t>Αποδέσμευση από </a:t>
            </a:r>
            <a:r>
              <a:rPr lang="el-GR" b="1" dirty="0" err="1" smtClean="0">
                <a:solidFill>
                  <a:srgbClr val="FFFF00"/>
                </a:solidFill>
              </a:rPr>
              <a:t>προτάγματα</a:t>
            </a:r>
            <a:r>
              <a:rPr lang="el-GR" b="1" dirty="0" smtClean="0">
                <a:solidFill>
                  <a:srgbClr val="FFFF00"/>
                </a:solidFill>
              </a:rPr>
              <a:t> που καλλιεργήθηκαν στο πλαίσιο του νεωτερικού αθλητισμού. </a:t>
            </a:r>
          </a:p>
          <a:p>
            <a:pPr algn="just"/>
            <a:r>
              <a:rPr lang="el-GR" b="1" dirty="0" smtClean="0"/>
              <a:t>Για παράδειγμα ενώ οι </a:t>
            </a:r>
            <a:r>
              <a:rPr lang="el-GR" b="1" dirty="0" smtClean="0">
                <a:solidFill>
                  <a:srgbClr val="00B050"/>
                </a:solidFill>
              </a:rPr>
              <a:t>κανονισμοί στον αθλητισμό</a:t>
            </a:r>
            <a:r>
              <a:rPr lang="el-GR" b="1" dirty="0" smtClean="0"/>
              <a:t> καθιστούν σαφές τι ισχύει ως αθλητική πραγματικότητα παράλληλα έχουν και το στοιχείο του  καταναγκασμού γιατί έτσι μπορεί να υπάρξει αυτό που λέμε </a:t>
            </a:r>
            <a:r>
              <a:rPr lang="el-GR" sz="3600" b="1" i="1" dirty="0" smtClean="0">
                <a:solidFill>
                  <a:srgbClr val="00B050"/>
                </a:solidFill>
              </a:rPr>
              <a:t>αθλητική τάξη </a:t>
            </a:r>
            <a:r>
              <a:rPr lang="el-GR" b="1" dirty="0" smtClean="0"/>
              <a:t>(ως </a:t>
            </a:r>
            <a:r>
              <a:rPr lang="el-GR" b="1" dirty="0" err="1" smtClean="0"/>
              <a:t>αντιδιαστέλουσα</a:t>
            </a:r>
            <a:r>
              <a:rPr lang="el-GR" b="1" dirty="0" smtClean="0"/>
              <a:t> προς την αταξία έννοια).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914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Η κοινωνική-πολιτισμική γνώση εκφράζει μια </a:t>
            </a:r>
            <a:r>
              <a:rPr lang="el-GR" b="1" dirty="0" smtClean="0">
                <a:solidFill>
                  <a:srgbClr val="FFFF00"/>
                </a:solidFill>
              </a:rPr>
              <a:t>επιμέρους σύλληψη της πραγματικότητας,</a:t>
            </a:r>
          </a:p>
          <a:p>
            <a:pPr algn="just"/>
            <a:r>
              <a:rPr lang="el-GR" b="1" dirty="0" smtClean="0"/>
              <a:t> είναι επομένως </a:t>
            </a:r>
            <a:r>
              <a:rPr lang="el-GR" b="1" dirty="0" smtClean="0">
                <a:solidFill>
                  <a:srgbClr val="FFFF00"/>
                </a:solidFill>
              </a:rPr>
              <a:t>σχετική και υποκειμενική</a:t>
            </a:r>
          </a:p>
          <a:p>
            <a:pPr algn="just"/>
            <a:r>
              <a:rPr lang="el-GR" b="1" dirty="0" smtClean="0"/>
              <a:t> και επομένως δεν μπορεί να της αποδοθεί </a:t>
            </a:r>
            <a:r>
              <a:rPr lang="el-GR" b="1" dirty="0" smtClean="0">
                <a:solidFill>
                  <a:srgbClr val="FFFF00"/>
                </a:solidFill>
              </a:rPr>
              <a:t>οικουμενικός-αντικειμενικός  χαρακτήρας.</a:t>
            </a:r>
          </a:p>
          <a:p>
            <a:pPr marL="0" indent="0" algn="just">
              <a:buNone/>
            </a:pPr>
            <a:r>
              <a:rPr lang="el-GR" b="1" dirty="0" smtClean="0"/>
              <a:t> </a:t>
            </a:r>
          </a:p>
          <a:p>
            <a:pPr algn="just"/>
            <a:r>
              <a:rPr lang="el-GR" b="1" dirty="0" smtClean="0"/>
              <a:t>Επομένως </a:t>
            </a:r>
            <a:r>
              <a:rPr lang="el-GR" b="1" dirty="0" smtClean="0">
                <a:solidFill>
                  <a:srgbClr val="FF0000"/>
                </a:solidFill>
              </a:rPr>
              <a:t>ΥΠΑΡΧΟΥΝ ΠΟΛΛΕΣ ΚΟΙΝΩΝΙΚΕΣ ΠΡΑΓΜΑΤΙΚΟΤΗΤΕΣ</a:t>
            </a:r>
            <a:r>
              <a:rPr lang="el-GR" b="1" dirty="0" smtClean="0"/>
              <a:t>! </a:t>
            </a:r>
          </a:p>
          <a:p>
            <a:pPr algn="just"/>
            <a:r>
              <a:rPr lang="el-GR" sz="2400" b="1" dirty="0" smtClean="0">
                <a:solidFill>
                  <a:srgbClr val="FFFF00"/>
                </a:solidFill>
              </a:rPr>
              <a:t>Το τέλος της βεβαιότητας!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algn="just"/>
            <a:r>
              <a:rPr lang="el-GR" b="1" dirty="0" smtClean="0"/>
              <a:t>Μια τέτοια μορφή </a:t>
            </a:r>
            <a:r>
              <a:rPr lang="el-GR" b="1" dirty="0" smtClean="0">
                <a:solidFill>
                  <a:srgbClr val="FFFF00"/>
                </a:solidFill>
              </a:rPr>
              <a:t>καταναγκασμού που στη </a:t>
            </a:r>
            <a:r>
              <a:rPr lang="el-GR" b="1" dirty="0" err="1" smtClean="0">
                <a:solidFill>
                  <a:srgbClr val="FFFF00"/>
                </a:solidFill>
              </a:rPr>
              <a:t>νεωτερικότητα</a:t>
            </a:r>
            <a:r>
              <a:rPr lang="el-GR" b="1" dirty="0" smtClean="0">
                <a:solidFill>
                  <a:srgbClr val="FFFF00"/>
                </a:solidFill>
              </a:rPr>
              <a:t> θεωρήθηκε ως αναγκαιότητα για συλλογική συνύπαρξη, στην </a:t>
            </a:r>
            <a:r>
              <a:rPr lang="el-GR" b="1" dirty="0" err="1" smtClean="0">
                <a:solidFill>
                  <a:srgbClr val="FFFF00"/>
                </a:solidFill>
              </a:rPr>
              <a:t>μετανεωτερικότητα</a:t>
            </a:r>
            <a:r>
              <a:rPr lang="el-GR" b="1" dirty="0" smtClean="0">
                <a:solidFill>
                  <a:srgbClr val="FFFF00"/>
                </a:solidFill>
              </a:rPr>
              <a:t> θεωρείται ως </a:t>
            </a:r>
            <a:r>
              <a:rPr lang="el-GR" b="1" dirty="0" err="1" smtClean="0">
                <a:solidFill>
                  <a:srgbClr val="FFFF00"/>
                </a:solidFill>
              </a:rPr>
              <a:t>διακύβευμα</a:t>
            </a:r>
            <a:r>
              <a:rPr lang="el-GR" b="1" dirty="0" smtClean="0">
                <a:solidFill>
                  <a:srgbClr val="FFFF00"/>
                </a:solidFill>
              </a:rPr>
              <a:t> αναφορικά με την ατομική ελευθερία. </a:t>
            </a:r>
          </a:p>
          <a:p>
            <a:pPr algn="just"/>
            <a:r>
              <a:rPr lang="el-GR" b="1" dirty="0" smtClean="0"/>
              <a:t>Ας σκεφτούμε τις </a:t>
            </a:r>
            <a:r>
              <a:rPr lang="el-GR" b="1" i="1" dirty="0" smtClean="0">
                <a:solidFill>
                  <a:srgbClr val="00B050"/>
                </a:solidFill>
              </a:rPr>
              <a:t>εναλλακτικές μορφές σωματικής εξάσκησης και αθλητισμού</a:t>
            </a:r>
            <a:r>
              <a:rPr lang="el-GR" b="1" dirty="0" smtClean="0"/>
              <a:t> που εμφανίστηκαν ως αντίδραση απέναντι στην οργανωμένη μορφή αθλητισμού στην </a:t>
            </a:r>
            <a:r>
              <a:rPr lang="el-GR" b="1" dirty="0" err="1" smtClean="0"/>
              <a:t>μετανεωτερικότητα</a:t>
            </a:r>
            <a:r>
              <a:rPr lang="el-GR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511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el-GR" b="1" dirty="0" smtClean="0"/>
              <a:t>Σε μια </a:t>
            </a:r>
            <a:r>
              <a:rPr lang="el-GR" b="1" dirty="0" err="1" smtClean="0"/>
              <a:t>μετανεωτερική</a:t>
            </a:r>
            <a:r>
              <a:rPr lang="el-GR" b="1" dirty="0" smtClean="0"/>
              <a:t> προοπτική θα πρέπει να επεξεργαστούμε και κάποια σημαντικά ζητήματα αναφορικά με </a:t>
            </a:r>
            <a:r>
              <a:rPr lang="el-GR" b="1" dirty="0" smtClean="0">
                <a:solidFill>
                  <a:srgbClr val="FFFF00"/>
                </a:solidFill>
              </a:rPr>
              <a:t>τα αθλητικά επαγγέλματα. </a:t>
            </a:r>
          </a:p>
          <a:p>
            <a:pPr algn="just"/>
            <a:r>
              <a:rPr lang="el-GR" b="1" dirty="0" smtClean="0"/>
              <a:t>Με τα επαγγέλματα που σχετίζονται με την ανθρώπινη κινητική δραστηριότητα όπως </a:t>
            </a:r>
            <a:r>
              <a:rPr lang="el-GR" b="1" dirty="0" smtClean="0">
                <a:solidFill>
                  <a:srgbClr val="FFFF00"/>
                </a:solidFill>
              </a:rPr>
              <a:t>αθλητές, εκπαιδευτικούς, προπονητές, ανθρώπους της αθλητικής διοίκησης, αθλητισμός για όλους, ερευνητές </a:t>
            </a:r>
            <a:r>
              <a:rPr lang="el-GR" b="1" dirty="0" smtClean="0"/>
              <a:t>κ.λπ.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0969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algn="just"/>
            <a:r>
              <a:rPr lang="el-GR" sz="3600" b="1" dirty="0" smtClean="0"/>
              <a:t>Σήμερα και στο πλαίσιο των απρόβλεπτων ή αναπόφευκτων εξελίξεων, θα πρέπει να θέσουμε κριτικά ερωτήματα σε αντιστοιχία με τους </a:t>
            </a:r>
            <a:r>
              <a:rPr lang="el-GR" sz="3600" b="1" i="1" dirty="0" smtClean="0">
                <a:solidFill>
                  <a:srgbClr val="00B050"/>
                </a:solidFill>
              </a:rPr>
              <a:t>παραδοσιακούς ρόλους </a:t>
            </a:r>
            <a:r>
              <a:rPr lang="el-GR" sz="3600" b="1" dirty="0" smtClean="0"/>
              <a:t>και </a:t>
            </a:r>
          </a:p>
          <a:p>
            <a:pPr algn="just"/>
            <a:r>
              <a:rPr lang="el-GR" sz="3600" b="1" dirty="0" smtClean="0"/>
              <a:t>τους </a:t>
            </a:r>
            <a:r>
              <a:rPr lang="el-GR" sz="3600" b="1" i="1" dirty="0" smtClean="0">
                <a:solidFill>
                  <a:srgbClr val="00B050"/>
                </a:solidFill>
              </a:rPr>
              <a:t>στόχους </a:t>
            </a:r>
            <a:r>
              <a:rPr lang="el-GR" sz="3600" b="1" dirty="0" smtClean="0"/>
              <a:t>στο πεδίο των επαγγελμάτων που επικεντρώνουν το ενδιαφέρον τους σε ζητήματα αθλητισμού, ΦΑ και εν γένει της ανθρώπινης κινητικής δραστηριότητας.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2099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algn="just"/>
            <a:r>
              <a:rPr lang="el-GR" sz="4400" b="1" dirty="0" smtClean="0"/>
              <a:t>Ποια είναι </a:t>
            </a:r>
            <a:r>
              <a:rPr lang="el-GR" sz="4400" b="1" dirty="0" smtClean="0">
                <a:solidFill>
                  <a:srgbClr val="FFFF00"/>
                </a:solidFill>
              </a:rPr>
              <a:t>τα εμπόδια και οι προκλήσεις που αντιμετωπίζουν αυτά τα επαγγέλματα;</a:t>
            </a:r>
            <a:r>
              <a:rPr lang="el-GR" sz="4400" b="1" dirty="0" smtClean="0"/>
              <a:t> </a:t>
            </a:r>
          </a:p>
          <a:p>
            <a:pPr algn="just"/>
            <a:endParaRPr lang="el-GR" sz="4400" b="1" dirty="0" smtClean="0"/>
          </a:p>
          <a:p>
            <a:pPr algn="just"/>
            <a:r>
              <a:rPr lang="el-GR" sz="4400" b="1" dirty="0" smtClean="0"/>
              <a:t>Ποια είναι εκείνα τα </a:t>
            </a:r>
            <a:r>
              <a:rPr lang="el-GR" sz="4400" b="1" dirty="0" smtClean="0">
                <a:solidFill>
                  <a:srgbClr val="FFFF00"/>
                </a:solidFill>
              </a:rPr>
              <a:t>ηθικά χαρακτηριστικά </a:t>
            </a:r>
            <a:r>
              <a:rPr lang="el-GR" sz="4400" b="1" dirty="0" smtClean="0"/>
              <a:t>που θα δώσουν μια νέα επαγγελματική ταυτότητα ; </a:t>
            </a:r>
          </a:p>
        </p:txBody>
      </p:sp>
    </p:spTree>
    <p:extLst>
      <p:ext uri="{BB962C8B-B14F-4D97-AF65-F5344CB8AC3E}">
        <p14:creationId xmlns:p14="http://schemas.microsoft.com/office/powerpoint/2010/main" val="2753968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b="1" dirty="0"/>
              <a:t>Πως μπορούμε να </a:t>
            </a:r>
            <a:r>
              <a:rPr lang="el-GR" sz="3600" b="1" dirty="0">
                <a:solidFill>
                  <a:srgbClr val="FFFF00"/>
                </a:solidFill>
              </a:rPr>
              <a:t>επαναπροσδιορίσουμε, να δημιουργήσουμε και να χρησιμοποιήσουμε την παραγόμενη γνώση </a:t>
            </a:r>
            <a:r>
              <a:rPr lang="el-GR" sz="3600" b="1" dirty="0"/>
              <a:t>στον πολυδιάστατο επαγγελματικό μας χώρο; </a:t>
            </a:r>
          </a:p>
          <a:p>
            <a:pPr algn="just"/>
            <a:r>
              <a:rPr lang="el-GR" sz="3600" b="1" dirty="0"/>
              <a:t>Ποια θα πρέπει να είναι </a:t>
            </a:r>
            <a:r>
              <a:rPr lang="el-GR" sz="3600" b="1" dirty="0">
                <a:solidFill>
                  <a:srgbClr val="FFFF00"/>
                </a:solidFill>
              </a:rPr>
              <a:t>η βάση γνωστικής ανατροφοδότησης της επαγγελματικής μας δράσης στο μέλλον</a:t>
            </a:r>
            <a:r>
              <a:rPr lang="el-GR" sz="3600" b="1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1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dirty="0" smtClean="0"/>
              <a:t>Χωρίς αμφιβολία οι απαντήσεις σε αυτά τα ερωτηματικά εξαρτώνται από τον τρόπο που αντιλαμβανόμαστε την πραγματικότητα σε όλες της τις εκδοχές (πολιτισμική, πολιτική, οικονομική, εκπαιδευτική κ.λπ.). </a:t>
            </a:r>
          </a:p>
          <a:p>
            <a:pPr algn="just"/>
            <a:r>
              <a:rPr lang="el-GR" b="1" dirty="0" smtClean="0"/>
              <a:t>Επομένως για να μπορέσουμε να χαράξουμε νέες πορείες μελετώντας νέα πολιτισμικά, πολιτικά, παιδαγωγικά και επιστημονικά δεδομένα θα πρέπει </a:t>
            </a:r>
          </a:p>
          <a:p>
            <a:pPr algn="just"/>
            <a:r>
              <a:rPr lang="el-GR" sz="3900" b="1" i="1" dirty="0" smtClean="0">
                <a:solidFill>
                  <a:srgbClr val="00B050"/>
                </a:solidFill>
              </a:rPr>
              <a:t>να δείξουμε ετοιμότητα αναγνώρισης και αποδοχής της πολλαπλότητας και της πολυφωνίας της αθλητικής-επιστημονικής γνώσης.</a:t>
            </a:r>
            <a:endParaRPr lang="en-US" sz="39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6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Βασιζόμενοι σε κάποιους πολύ σημαντικούς κατά τη γνώμη μου συλλογισμούς του </a:t>
            </a:r>
            <a:r>
              <a:rPr lang="el-GR" b="1" i="1" dirty="0" smtClean="0">
                <a:solidFill>
                  <a:srgbClr val="00B050"/>
                </a:solidFill>
              </a:rPr>
              <a:t>J</a:t>
            </a:r>
            <a:r>
              <a:rPr lang="en-US" b="1" i="1" smtClean="0">
                <a:solidFill>
                  <a:srgbClr val="00B050"/>
                </a:solidFill>
              </a:rPr>
              <a:t>.</a:t>
            </a:r>
            <a:r>
              <a:rPr lang="el-GR" b="1" i="1" smtClean="0">
                <a:solidFill>
                  <a:srgbClr val="00B050"/>
                </a:solidFill>
              </a:rPr>
              <a:t> </a:t>
            </a:r>
            <a:r>
              <a:rPr lang="el-GR" b="1" i="1" dirty="0" err="1" smtClean="0">
                <a:solidFill>
                  <a:srgbClr val="00B050"/>
                </a:solidFill>
              </a:rPr>
              <a:t>Habermas</a:t>
            </a:r>
            <a:r>
              <a:rPr lang="el-GR" b="1" i="1" dirty="0" smtClean="0">
                <a:solidFill>
                  <a:srgbClr val="00B050"/>
                </a:solidFill>
              </a:rPr>
              <a:t>, (1988)</a:t>
            </a:r>
            <a:r>
              <a:rPr lang="el-GR" b="1" dirty="0" smtClean="0"/>
              <a:t> τα σημαντικότερα ερωτήματα που προκύπτουν σε αντιστοιχία με τον προβληματισμό μας περί </a:t>
            </a:r>
            <a:r>
              <a:rPr lang="el-GR" b="1" dirty="0" err="1" smtClean="0"/>
              <a:t>νεωτερικότητας</a:t>
            </a:r>
            <a:r>
              <a:rPr lang="el-GR" b="1" dirty="0" smtClean="0"/>
              <a:t> και </a:t>
            </a:r>
            <a:r>
              <a:rPr lang="el-GR" b="1" dirty="0" err="1" smtClean="0"/>
              <a:t>μετανεωτερικότητας</a:t>
            </a:r>
            <a:r>
              <a:rPr lang="el-GR" b="1" dirty="0" smtClean="0"/>
              <a:t> στο πλαίσιο της αθλητικής-κοινωνιολογικής σκέψης  είναι κυρίως τα εξής: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783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Έχει </a:t>
            </a:r>
            <a:r>
              <a:rPr lang="el-GR" sz="3600" b="1" dirty="0" err="1" smtClean="0">
                <a:solidFill>
                  <a:srgbClr val="FFFF00"/>
                </a:solidFill>
              </a:rPr>
              <a:t>απεξαρτηθεί</a:t>
            </a:r>
            <a:r>
              <a:rPr lang="el-GR" sz="3600" b="1" dirty="0" smtClean="0">
                <a:solidFill>
                  <a:srgbClr val="FFFF00"/>
                </a:solidFill>
              </a:rPr>
              <a:t> ο αθλητισμός από τις κινητήριες (νοηματικές) δυνάμεις μιας πολιτισμικής </a:t>
            </a:r>
            <a:r>
              <a:rPr lang="el-GR" sz="3600" b="1" dirty="0" err="1" smtClean="0">
                <a:solidFill>
                  <a:srgbClr val="FFFF00"/>
                </a:solidFill>
              </a:rPr>
              <a:t>νεωτερικότητας</a:t>
            </a:r>
            <a:r>
              <a:rPr lang="el-GR" sz="3600" b="1" dirty="0" smtClean="0">
                <a:solidFill>
                  <a:srgbClr val="FFFF00"/>
                </a:solidFill>
              </a:rPr>
              <a:t> που φαίνεται ξεπερασμένη </a:t>
            </a:r>
          </a:p>
          <a:p>
            <a:pPr algn="just"/>
            <a:endParaRPr lang="el-GR" sz="3600" b="1" dirty="0">
              <a:solidFill>
                <a:srgbClr val="FFFF00"/>
              </a:solidFill>
            </a:endParaRPr>
          </a:p>
          <a:p>
            <a:pPr algn="just"/>
            <a:r>
              <a:rPr lang="el-GR" sz="3600" b="1" dirty="0" smtClean="0">
                <a:solidFill>
                  <a:srgbClr val="FFFF00"/>
                </a:solidFill>
              </a:rPr>
              <a:t>αναφορικά με την κοινωνική </a:t>
            </a:r>
            <a:r>
              <a:rPr lang="el-GR" sz="3600" b="1" dirty="0" err="1" smtClean="0">
                <a:solidFill>
                  <a:srgbClr val="FFFF00"/>
                </a:solidFill>
              </a:rPr>
              <a:t>νοηματοδότηση</a:t>
            </a:r>
            <a:r>
              <a:rPr lang="el-GR" sz="3600" b="1" dirty="0" smtClean="0">
                <a:solidFill>
                  <a:srgbClr val="FFFF00"/>
                </a:solidFill>
              </a:rPr>
              <a:t> της αθλητικής δράσης-της γυμναστικής, της σωματικής εξάσκησης, της φυσικής αγωγής;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25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el-GR" sz="4800" b="1" dirty="0" smtClean="0"/>
              <a:t>Οι συνθήκες που επέτρεψαν τη συγκεκριμένη κοινωνική </a:t>
            </a:r>
            <a:r>
              <a:rPr lang="el-GR" sz="4800" b="1" dirty="0" err="1" smtClean="0"/>
              <a:t>νοηματοδότηση</a:t>
            </a:r>
            <a:r>
              <a:rPr lang="el-GR" sz="4800" b="1" dirty="0" smtClean="0"/>
              <a:t> του αθλητισμού είναι νεκρές; </a:t>
            </a:r>
          </a:p>
        </p:txBody>
      </p:sp>
    </p:spTree>
    <p:extLst>
      <p:ext uri="{BB962C8B-B14F-4D97-AF65-F5344CB8AC3E}">
        <p14:creationId xmlns:p14="http://schemas.microsoft.com/office/powerpoint/2010/main" val="584212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/>
              <a:t>Μήπως ωστόσο οι ιδέες που αναπτύχθηκαν στη </a:t>
            </a:r>
            <a:r>
              <a:rPr lang="el-GR" b="1" dirty="0" err="1"/>
              <a:t>νεωτερικότητα</a:t>
            </a:r>
            <a:r>
              <a:rPr lang="el-GR" b="1" dirty="0"/>
              <a:t> και </a:t>
            </a:r>
            <a:r>
              <a:rPr lang="el-GR" b="1" dirty="0">
                <a:solidFill>
                  <a:srgbClr val="FFFF00"/>
                </a:solidFill>
              </a:rPr>
              <a:t>ευθύνονται ουσιαστικά για τις αθλητικές κοινωνικές δομές (στερεότυπα), </a:t>
            </a:r>
            <a:endParaRPr lang="el-GR" b="1" dirty="0" smtClean="0">
              <a:solidFill>
                <a:srgbClr val="FFFF00"/>
              </a:solidFill>
            </a:endParaRPr>
          </a:p>
          <a:p>
            <a:pPr algn="just"/>
            <a:r>
              <a:rPr lang="el-GR" b="1" dirty="0" smtClean="0"/>
              <a:t>κωδικοποιήθηκαν </a:t>
            </a:r>
            <a:r>
              <a:rPr lang="el-GR" b="1" dirty="0">
                <a:solidFill>
                  <a:srgbClr val="FFFF00"/>
                </a:solidFill>
              </a:rPr>
              <a:t>στον αθλητικό κοινωνικό ιστό ως προσδοκίες </a:t>
            </a:r>
            <a:r>
              <a:rPr lang="el-GR" b="1" dirty="0"/>
              <a:t>που  πολλές φορές υφίστανται σε λανθάνουσα κατάσταση και εκδηλώνονται σε αντιστοιχία με την κοινωνική συγκυρία και τις κατά περίσταση εξουσιαστικές δομές που μπορεί να είναι οικονομικές, πολιτικές, επικοινωνιακές κ.λπ..; </a:t>
            </a:r>
          </a:p>
        </p:txBody>
      </p:sp>
    </p:spTree>
    <p:extLst>
      <p:ext uri="{BB962C8B-B14F-4D97-AF65-F5344CB8AC3E}">
        <p14:creationId xmlns:p14="http://schemas.microsoft.com/office/powerpoint/2010/main" val="278416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58326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7" y="548680"/>
            <a:ext cx="48134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08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6600" b="1" dirty="0" smtClean="0">
                <a:solidFill>
                  <a:srgbClr val="FF0000"/>
                </a:solidFill>
              </a:rPr>
              <a:t>ΕΥΧΑΡΙΣΤΩ ΠΟΛΥ ΓΙΑ ΤΗΝ ΠΡΟΣΟΧΗ ΣΑΣ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95574"/>
            <a:ext cx="4968552" cy="368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428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30243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7889"/>
            <a:ext cx="1133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544960" cy="2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7493"/>
            <a:ext cx="12382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06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7076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1935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" y="2473506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81563"/>
            <a:ext cx="324839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48"/>
            <a:ext cx="16201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20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052638"/>
            <a:ext cx="27527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537544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8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8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20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2484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5875"/>
            <a:ext cx="3384375" cy="34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9604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1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6469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6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Στις </a:t>
            </a:r>
            <a:r>
              <a:rPr lang="el-GR" b="1" dirty="0" smtClean="0">
                <a:solidFill>
                  <a:srgbClr val="FFFF00"/>
                </a:solidFill>
              </a:rPr>
              <a:t>τελευταίες δυο-τρεις  κυρίως δεκαετίες </a:t>
            </a:r>
            <a:r>
              <a:rPr lang="el-GR" b="1" dirty="0" smtClean="0"/>
              <a:t>στο πλαίσιο των κοινωνιολογικών αναλύσεων κυριαρχεί η άποψη</a:t>
            </a:r>
          </a:p>
          <a:p>
            <a:pPr algn="just"/>
            <a:r>
              <a:rPr lang="el-GR" b="1" dirty="0" smtClean="0"/>
              <a:t> ότι οι ιδέες που διαμορφώθηκαν κατά την περίοδο του Διαφωτισμού και </a:t>
            </a:r>
          </a:p>
          <a:p>
            <a:pPr algn="just"/>
            <a:r>
              <a:rPr lang="el-GR" b="1" dirty="0" smtClean="0"/>
              <a:t>επί των οποίων τέθηκαν οι πολιτισμικές, πολιτικές, οικονομικές και διανοητικές βάσεις των δυτικών νεωτερικών κοινωνιών</a:t>
            </a:r>
          </a:p>
          <a:p>
            <a:pPr algn="just"/>
            <a:r>
              <a:rPr lang="el-GR" b="1" dirty="0" smtClean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είναι σε κρίση. </a:t>
            </a:r>
          </a:p>
        </p:txBody>
      </p:sp>
    </p:spTree>
    <p:extLst>
      <p:ext uri="{BB962C8B-B14F-4D97-AF65-F5344CB8AC3E}">
        <p14:creationId xmlns:p14="http://schemas.microsoft.com/office/powerpoint/2010/main" val="378970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1526</Words>
  <Application>Microsoft Office PowerPoint</Application>
  <PresentationFormat>On-screen Show (4:3)</PresentationFormat>
  <Paragraphs>120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ΜΕΤΑΝΕΩΤΕΡΙΚΩΤΗΤΑ  ΚΑΙ ΑΘΛΗΤΙΣΜΟΣ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Χαρακτηριστικά στοιχεία της Μετα-νεωτερικόητας</vt:lpstr>
      <vt:lpstr>PowerPoint Presentation</vt:lpstr>
      <vt:lpstr>PowerPoint Presentation</vt:lpstr>
      <vt:lpstr>Μετανεωτερικότητα και αθλητισμός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ΜΕΤΑΝΕΩΤΕΡΙΚΩΤΗΤΑ  ΚΑΙ ΑΘΛΗΤΙΣΜΟΣ</dc:title>
  <dc:creator>N</dc:creator>
  <cp:lastModifiedBy>N</cp:lastModifiedBy>
  <cp:revision>34</cp:revision>
  <dcterms:created xsi:type="dcterms:W3CDTF">2014-05-09T14:33:17Z</dcterms:created>
  <dcterms:modified xsi:type="dcterms:W3CDTF">2016-05-30T17:20:01Z</dcterms:modified>
</cp:coreProperties>
</file>