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3" r:id="rId7"/>
    <p:sldId id="264" r:id="rId8"/>
    <p:sldId id="265" r:id="rId9"/>
    <p:sldId id="270" r:id="rId10"/>
    <p:sldId id="272" r:id="rId11"/>
    <p:sldId id="273" r:id="rId12"/>
    <p:sldId id="274" r:id="rId13"/>
    <p:sldId id="275" r:id="rId14"/>
    <p:sldId id="276" r:id="rId15"/>
    <p:sldId id="279" r:id="rId16"/>
    <p:sldId id="280" r:id="rId17"/>
    <p:sldId id="281" r:id="rId18"/>
    <p:sldId id="282" r:id="rId19"/>
    <p:sldId id="284" r:id="rId20"/>
    <p:sldId id="285" r:id="rId21"/>
    <p:sldId id="286" r:id="rId22"/>
    <p:sldId id="287" r:id="rId23"/>
    <p:sldId id="290" r:id="rId24"/>
    <p:sldId id="294" r:id="rId25"/>
    <p:sldId id="295" r:id="rId26"/>
    <p:sldId id="296" r:id="rId27"/>
    <p:sldId id="297" r:id="rId28"/>
    <p:sldId id="303" r:id="rId29"/>
    <p:sldId id="304" r:id="rId30"/>
    <p:sldId id="306" r:id="rId31"/>
    <p:sldId id="311" r:id="rId32"/>
    <p:sldId id="312" r:id="rId33"/>
    <p:sldId id="313" r:id="rId34"/>
    <p:sldId id="317" r:id="rId35"/>
    <p:sldId id="318"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DE87A8F-0A75-40B0-BA41-CD0CA2AAB6DC}" type="datetimeFigureOut">
              <a:rPr lang="en-US" smtClean="0"/>
              <a:pPr/>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E5D377-567B-4C32-8578-DC4E5E732EA4}" type="slidenum">
              <a:rPr lang="en-US" smtClean="0"/>
              <a:pPr/>
              <a:t>‹#›</a:t>
            </a:fld>
            <a:endParaRPr lang="en-US"/>
          </a:p>
        </p:txBody>
      </p:sp>
    </p:spTree>
    <p:extLst>
      <p:ext uri="{BB962C8B-B14F-4D97-AF65-F5344CB8AC3E}">
        <p14:creationId xmlns:p14="http://schemas.microsoft.com/office/powerpoint/2010/main" val="2441263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E87A8F-0A75-40B0-BA41-CD0CA2AAB6DC}" type="datetimeFigureOut">
              <a:rPr lang="en-US" smtClean="0"/>
              <a:pPr/>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E5D377-567B-4C32-8578-DC4E5E732EA4}" type="slidenum">
              <a:rPr lang="en-US" smtClean="0"/>
              <a:pPr/>
              <a:t>‹#›</a:t>
            </a:fld>
            <a:endParaRPr lang="en-US"/>
          </a:p>
        </p:txBody>
      </p:sp>
    </p:spTree>
    <p:extLst>
      <p:ext uri="{BB962C8B-B14F-4D97-AF65-F5344CB8AC3E}">
        <p14:creationId xmlns:p14="http://schemas.microsoft.com/office/powerpoint/2010/main" val="2877413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E87A8F-0A75-40B0-BA41-CD0CA2AAB6DC}" type="datetimeFigureOut">
              <a:rPr lang="en-US" smtClean="0"/>
              <a:pPr/>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E5D377-567B-4C32-8578-DC4E5E732EA4}" type="slidenum">
              <a:rPr lang="en-US" smtClean="0"/>
              <a:pPr/>
              <a:t>‹#›</a:t>
            </a:fld>
            <a:endParaRPr lang="en-US"/>
          </a:p>
        </p:txBody>
      </p:sp>
    </p:spTree>
    <p:extLst>
      <p:ext uri="{BB962C8B-B14F-4D97-AF65-F5344CB8AC3E}">
        <p14:creationId xmlns:p14="http://schemas.microsoft.com/office/powerpoint/2010/main" val="410242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DE87A8F-0A75-40B0-BA41-CD0CA2AAB6DC}" type="datetimeFigureOut">
              <a:rPr lang="en-US" smtClean="0"/>
              <a:pPr/>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E5D377-567B-4C32-8578-DC4E5E732EA4}" type="slidenum">
              <a:rPr lang="en-US" smtClean="0"/>
              <a:pPr/>
              <a:t>‹#›</a:t>
            </a:fld>
            <a:endParaRPr lang="en-US"/>
          </a:p>
        </p:txBody>
      </p:sp>
    </p:spTree>
    <p:extLst>
      <p:ext uri="{BB962C8B-B14F-4D97-AF65-F5344CB8AC3E}">
        <p14:creationId xmlns:p14="http://schemas.microsoft.com/office/powerpoint/2010/main" val="1302387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DE87A8F-0A75-40B0-BA41-CD0CA2AAB6DC}" type="datetimeFigureOut">
              <a:rPr lang="en-US" smtClean="0"/>
              <a:pPr/>
              <a:t>3/23/2026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E5D377-567B-4C32-8578-DC4E5E732EA4}" type="slidenum">
              <a:rPr lang="en-US" smtClean="0"/>
              <a:pPr/>
              <a:t>‹#›</a:t>
            </a:fld>
            <a:endParaRPr lang="en-US"/>
          </a:p>
        </p:txBody>
      </p:sp>
    </p:spTree>
    <p:extLst>
      <p:ext uri="{BB962C8B-B14F-4D97-AF65-F5344CB8AC3E}">
        <p14:creationId xmlns:p14="http://schemas.microsoft.com/office/powerpoint/2010/main" val="1927934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E87A8F-0A75-40B0-BA41-CD0CA2AAB6DC}" type="datetimeFigureOut">
              <a:rPr lang="en-US" smtClean="0"/>
              <a:pPr/>
              <a:t>3/23/2026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E5D377-567B-4C32-8578-DC4E5E732EA4}" type="slidenum">
              <a:rPr lang="en-US" smtClean="0"/>
              <a:pPr/>
              <a:t>‹#›</a:t>
            </a:fld>
            <a:endParaRPr lang="en-US"/>
          </a:p>
        </p:txBody>
      </p:sp>
    </p:spTree>
    <p:extLst>
      <p:ext uri="{BB962C8B-B14F-4D97-AF65-F5344CB8AC3E}">
        <p14:creationId xmlns:p14="http://schemas.microsoft.com/office/powerpoint/2010/main" val="3865550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E87A8F-0A75-40B0-BA41-CD0CA2AAB6DC}" type="datetimeFigureOut">
              <a:rPr lang="en-US" smtClean="0"/>
              <a:pPr/>
              <a:t>3/23/2026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E5D377-567B-4C32-8578-DC4E5E732EA4}" type="slidenum">
              <a:rPr lang="en-US" smtClean="0"/>
              <a:pPr/>
              <a:t>‹#›</a:t>
            </a:fld>
            <a:endParaRPr lang="en-US"/>
          </a:p>
        </p:txBody>
      </p:sp>
    </p:spTree>
    <p:extLst>
      <p:ext uri="{BB962C8B-B14F-4D97-AF65-F5344CB8AC3E}">
        <p14:creationId xmlns:p14="http://schemas.microsoft.com/office/powerpoint/2010/main" val="39070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E87A8F-0A75-40B0-BA41-CD0CA2AAB6DC}" type="datetimeFigureOut">
              <a:rPr lang="en-US" smtClean="0"/>
              <a:pPr/>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E5D377-567B-4C32-8578-DC4E5E732EA4}" type="slidenum">
              <a:rPr lang="en-US" smtClean="0"/>
              <a:pPr/>
              <a:t>‹#›</a:t>
            </a:fld>
            <a:endParaRPr lang="en-US"/>
          </a:p>
        </p:txBody>
      </p:sp>
    </p:spTree>
    <p:extLst>
      <p:ext uri="{BB962C8B-B14F-4D97-AF65-F5344CB8AC3E}">
        <p14:creationId xmlns:p14="http://schemas.microsoft.com/office/powerpoint/2010/main" val="350605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E87A8F-0A75-40B0-BA41-CD0CA2AAB6DC}" type="datetimeFigureOut">
              <a:rPr lang="en-US" smtClean="0"/>
              <a:pPr/>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E5D377-567B-4C32-8578-DC4E5E732EA4}" type="slidenum">
              <a:rPr lang="en-US" smtClean="0"/>
              <a:pPr/>
              <a:t>‹#›</a:t>
            </a:fld>
            <a:endParaRPr lang="en-US"/>
          </a:p>
        </p:txBody>
      </p:sp>
    </p:spTree>
    <p:extLst>
      <p:ext uri="{BB962C8B-B14F-4D97-AF65-F5344CB8AC3E}">
        <p14:creationId xmlns:p14="http://schemas.microsoft.com/office/powerpoint/2010/main" val="790643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E87A8F-0A75-40B0-BA41-CD0CA2AAB6DC}" type="datetimeFigureOut">
              <a:rPr lang="en-US" smtClean="0"/>
              <a:pPr/>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E5D377-567B-4C32-8578-DC4E5E732EA4}" type="slidenum">
              <a:rPr lang="en-US" smtClean="0"/>
              <a:pPr/>
              <a:t>‹#›</a:t>
            </a:fld>
            <a:endParaRPr lang="en-US"/>
          </a:p>
        </p:txBody>
      </p:sp>
    </p:spTree>
    <p:extLst>
      <p:ext uri="{BB962C8B-B14F-4D97-AF65-F5344CB8AC3E}">
        <p14:creationId xmlns:p14="http://schemas.microsoft.com/office/powerpoint/2010/main" val="2798339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E87A8F-0A75-40B0-BA41-CD0CA2AAB6DC}" type="datetimeFigureOut">
              <a:rPr lang="en-US" smtClean="0"/>
              <a:pPr/>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E5D377-567B-4C32-8578-DC4E5E732EA4}" type="slidenum">
              <a:rPr lang="en-US" smtClean="0"/>
              <a:pPr/>
              <a:t>‹#›</a:t>
            </a:fld>
            <a:endParaRPr lang="en-US"/>
          </a:p>
        </p:txBody>
      </p:sp>
    </p:spTree>
    <p:extLst>
      <p:ext uri="{BB962C8B-B14F-4D97-AF65-F5344CB8AC3E}">
        <p14:creationId xmlns:p14="http://schemas.microsoft.com/office/powerpoint/2010/main" val="3719724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E87A8F-0A75-40B0-BA41-CD0CA2AAB6DC}" type="datetimeFigureOut">
              <a:rPr lang="en-US" smtClean="0"/>
              <a:pPr/>
              <a:t>3/23/2026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E5D377-567B-4C32-8578-DC4E5E732EA4}" type="slidenum">
              <a:rPr lang="en-US" smtClean="0"/>
              <a:pPr/>
              <a:t>‹#›</a:t>
            </a:fld>
            <a:endParaRPr lang="en-US"/>
          </a:p>
        </p:txBody>
      </p:sp>
    </p:spTree>
    <p:extLst>
      <p:ext uri="{BB962C8B-B14F-4D97-AF65-F5344CB8AC3E}">
        <p14:creationId xmlns:p14="http://schemas.microsoft.com/office/powerpoint/2010/main" val="228054451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6"/>
            <a:ext cx="7772400" cy="3267795"/>
          </a:xfrm>
        </p:spPr>
        <p:txBody>
          <a:bodyPr>
            <a:noAutofit/>
          </a:bodyPr>
          <a:lstStyle/>
          <a:p>
            <a:br>
              <a:rPr lang="en-US" sz="6000" b="1" dirty="0"/>
            </a:br>
            <a:br>
              <a:rPr lang="en-US" sz="6000" b="1" dirty="0"/>
            </a:br>
            <a:br>
              <a:rPr lang="en-US" sz="6000" b="1" dirty="0"/>
            </a:br>
            <a:br>
              <a:rPr lang="en-US" sz="6000" b="1" dirty="0"/>
            </a:br>
            <a:r>
              <a:rPr lang="el-GR" sz="6000" b="1" dirty="0"/>
              <a:t>ΣΥΣΤΗΜΙΚΗ ΘΕΩΡΙΑ ΛΕΙΤΟΥΡΓΙΚΗ ΔΙΑΦΟΡΟΠΟΙΗΣΗ ΚΑΙ ΑΘΛΗΤΙΣΜΟΣ </a:t>
            </a:r>
            <a:br>
              <a:rPr lang="en-US" sz="6000" b="1" dirty="0"/>
            </a:br>
            <a:r>
              <a:rPr lang="el-GR" sz="3200" b="1" dirty="0"/>
              <a:t>Καθηγητής Αθλητικής Κοινωνιολογίας</a:t>
            </a:r>
            <a:br>
              <a:rPr lang="el-GR" sz="3200" b="1" dirty="0"/>
            </a:br>
            <a:r>
              <a:rPr lang="el-GR" sz="3200" b="1" dirty="0" err="1"/>
              <a:t>Τηλ</a:t>
            </a:r>
            <a:r>
              <a:rPr lang="el-GR" sz="3200" b="1" dirty="0"/>
              <a:t>. 210-7276174</a:t>
            </a:r>
            <a:br>
              <a:rPr lang="el-GR" sz="3200" b="1" dirty="0"/>
            </a:br>
            <a:r>
              <a:rPr lang="el-GR" sz="3200" b="1" dirty="0" err="1"/>
              <a:t>Email</a:t>
            </a:r>
            <a:r>
              <a:rPr lang="el-GR" sz="3200" b="1" dirty="0"/>
              <a:t>: </a:t>
            </a:r>
            <a:r>
              <a:rPr lang="el-GR" sz="3200" b="1" dirty="0" err="1"/>
              <a:t>npatsant@phed.uoa.gr</a:t>
            </a:r>
            <a:br>
              <a:rPr lang="el-GR" sz="6000" b="1" dirty="0"/>
            </a:br>
            <a:endParaRPr lang="en-US" sz="6000" b="1" dirty="0"/>
          </a:p>
        </p:txBody>
      </p:sp>
    </p:spTree>
    <p:extLst>
      <p:ext uri="{BB962C8B-B14F-4D97-AF65-F5344CB8AC3E}">
        <p14:creationId xmlns:p14="http://schemas.microsoft.com/office/powerpoint/2010/main" val="897815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l-GR" sz="4000" b="1" dirty="0">
                <a:solidFill>
                  <a:srgbClr val="FFFF00"/>
                </a:solidFill>
                <a:latin typeface="Arial" panose="020B0604020202020204" pitchFamily="34" charset="0"/>
                <a:cs typeface="Arial" panose="020B0604020202020204" pitchFamily="34" charset="0"/>
              </a:rPr>
              <a:t>Η συστημική θεωρία </a:t>
            </a:r>
            <a:r>
              <a:rPr lang="el-GR" sz="4000" b="1" dirty="0">
                <a:latin typeface="Arial" panose="020B0604020202020204" pitchFamily="34" charset="0"/>
                <a:cs typeface="Arial" panose="020B0604020202020204" pitchFamily="34" charset="0"/>
              </a:rPr>
              <a:t>δεν χρησιμοποιείται από την κοινωνιολογική σκέψη κατ’ αποκλειστικότητα…αλλά </a:t>
            </a:r>
          </a:p>
          <a:p>
            <a:pPr algn="just"/>
            <a:r>
              <a:rPr lang="el-GR" sz="4000" b="1" dirty="0">
                <a:latin typeface="Arial" panose="020B0604020202020204" pitchFamily="34" charset="0"/>
                <a:cs typeface="Arial" panose="020B0604020202020204" pitchFamily="34" charset="0"/>
              </a:rPr>
              <a:t> </a:t>
            </a:r>
            <a:r>
              <a:rPr lang="el-GR" sz="4000" b="1" dirty="0">
                <a:solidFill>
                  <a:srgbClr val="FFFF00"/>
                </a:solidFill>
                <a:latin typeface="Arial" panose="020B0604020202020204" pitchFamily="34" charset="0"/>
                <a:cs typeface="Arial" panose="020B0604020202020204" pitchFamily="34" charset="0"/>
              </a:rPr>
              <a:t>Εφαρμόζεται σε ένα πολύ μεγάλο φάσμα επιστημών!</a:t>
            </a:r>
            <a:endParaRPr lang="en-US" sz="4000"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2011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571480"/>
            <a:ext cx="8229600" cy="5715040"/>
          </a:xfrm>
          <a:solidFill>
            <a:schemeClr val="bg1"/>
          </a:solidFill>
        </p:spPr>
        <p:txBody>
          <a:bodyPr>
            <a:normAutofit/>
          </a:bodyPr>
          <a:lstStyle/>
          <a:p>
            <a:pPr algn="just"/>
            <a:r>
              <a:rPr lang="el-GR" b="1" dirty="0">
                <a:solidFill>
                  <a:srgbClr val="FFFF00"/>
                </a:solidFill>
                <a:latin typeface="Arial" panose="020B0604020202020204" pitchFamily="34" charset="0"/>
                <a:cs typeface="Arial" panose="020B0604020202020204" pitchFamily="34" charset="0"/>
              </a:rPr>
              <a:t>Η προσέγγιση του αθλητισμού σε μια </a:t>
            </a:r>
            <a:r>
              <a:rPr lang="el-GR" b="1" dirty="0" err="1">
                <a:solidFill>
                  <a:srgbClr val="FFFF00"/>
                </a:solidFill>
                <a:latin typeface="Arial" panose="020B0604020202020204" pitchFamily="34" charset="0"/>
                <a:cs typeface="Arial" panose="020B0604020202020204" pitchFamily="34" charset="0"/>
              </a:rPr>
              <a:t>συστημική</a:t>
            </a:r>
            <a:r>
              <a:rPr lang="el-GR" b="1" dirty="0">
                <a:solidFill>
                  <a:srgbClr val="FFFF00"/>
                </a:solidFill>
                <a:latin typeface="Arial" panose="020B0604020202020204" pitchFamily="34" charset="0"/>
                <a:cs typeface="Arial" panose="020B0604020202020204" pitchFamily="34" charset="0"/>
              </a:rPr>
              <a:t> προοπτική υπογραμμίζει την ύπαρξη μιας αθλητικής κοινωνικής πραγματικότητας ξεχωριστής από τη συνείδηση </a:t>
            </a:r>
          </a:p>
          <a:p>
            <a:pPr algn="just"/>
            <a:r>
              <a:rPr lang="el-GR" b="1" dirty="0"/>
              <a:t>Μας παρέχει εκείνα τα θεωρητικά εργαλεία που μπορούμε να αναλύσουμε, να εξηγήσουμε και να κατανοήσουμε τον σημερινό περίπλοκο αθλητικό κόσμο</a:t>
            </a:r>
            <a:endParaRPr lang="en-US" b="1" dirty="0"/>
          </a:p>
        </p:txBody>
      </p:sp>
    </p:spTree>
    <p:extLst>
      <p:ext uri="{BB962C8B-B14F-4D97-AF65-F5344CB8AC3E}">
        <p14:creationId xmlns:p14="http://schemas.microsoft.com/office/powerpoint/2010/main" val="1575093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a:solidFill>
            <a:schemeClr val="bg1"/>
          </a:solidFill>
        </p:spPr>
        <p:txBody>
          <a:bodyPr/>
          <a:lstStyle/>
          <a:p>
            <a:pPr algn="just"/>
            <a:r>
              <a:rPr lang="el-GR" b="1" dirty="0">
                <a:solidFill>
                  <a:srgbClr val="FFFF00"/>
                </a:solidFill>
                <a:latin typeface="Arial" panose="020B0604020202020204" pitchFamily="34" charset="0"/>
                <a:cs typeface="Arial" panose="020B0604020202020204" pitchFamily="34" charset="0"/>
              </a:rPr>
              <a:t>Η </a:t>
            </a:r>
            <a:r>
              <a:rPr lang="el-GR" b="1" dirty="0" err="1">
                <a:solidFill>
                  <a:srgbClr val="FFFF00"/>
                </a:solidFill>
                <a:latin typeface="Arial" panose="020B0604020202020204" pitchFamily="34" charset="0"/>
                <a:cs typeface="Arial" panose="020B0604020202020204" pitchFamily="34" charset="0"/>
              </a:rPr>
              <a:t>συστημική</a:t>
            </a:r>
            <a:r>
              <a:rPr lang="el-GR" b="1" dirty="0">
                <a:solidFill>
                  <a:srgbClr val="FFFF00"/>
                </a:solidFill>
                <a:latin typeface="Arial" panose="020B0604020202020204" pitchFamily="34" charset="0"/>
                <a:cs typeface="Arial" panose="020B0604020202020204" pitchFamily="34" charset="0"/>
              </a:rPr>
              <a:t> θεωρία </a:t>
            </a:r>
            <a:r>
              <a:rPr lang="el-GR" b="1" dirty="0"/>
              <a:t>του </a:t>
            </a:r>
            <a:r>
              <a:rPr lang="el-GR" b="1" dirty="0">
                <a:solidFill>
                  <a:srgbClr val="00B050"/>
                </a:solidFill>
              </a:rPr>
              <a:t>Ν. </a:t>
            </a:r>
            <a:r>
              <a:rPr lang="el-GR" b="1" dirty="0" err="1">
                <a:solidFill>
                  <a:srgbClr val="00B050"/>
                </a:solidFill>
              </a:rPr>
              <a:t>Luhmann</a:t>
            </a:r>
            <a:r>
              <a:rPr lang="el-GR" b="1" dirty="0">
                <a:solidFill>
                  <a:srgbClr val="00B050"/>
                </a:solidFill>
              </a:rPr>
              <a:t> </a:t>
            </a:r>
            <a:r>
              <a:rPr lang="el-GR" b="1" dirty="0"/>
              <a:t>από μια επιστημολογική προοπτική κατανοείται και </a:t>
            </a:r>
            <a:r>
              <a:rPr lang="el-GR" b="1" dirty="0">
                <a:solidFill>
                  <a:srgbClr val="FFFF00"/>
                </a:solidFill>
                <a:latin typeface="Arial" panose="020B0604020202020204" pitchFamily="34" charset="0"/>
                <a:cs typeface="Arial" panose="020B0604020202020204" pitchFamily="34" charset="0"/>
              </a:rPr>
              <a:t>σαν αντίδραση απέναντι στην αντίληψη που καλλιεργείται κυρίως από την μεταμοντέρνα  εκδοχή της θεώρησης περί κοινωνικής κατασκευής </a:t>
            </a:r>
          </a:p>
          <a:p>
            <a:pPr algn="just"/>
            <a:r>
              <a:rPr lang="el-GR" b="1" dirty="0">
                <a:solidFill>
                  <a:srgbClr val="FFFF00"/>
                </a:solidFill>
                <a:latin typeface="Arial" panose="020B0604020202020204" pitchFamily="34" charset="0"/>
                <a:cs typeface="Arial" panose="020B0604020202020204" pitchFamily="34" charset="0"/>
              </a:rPr>
              <a:t>η οποία σχεδόν παραπέμπει σε έναν μηδενισμό του επιστημολογικού καθεστώτος της γνώσης.</a:t>
            </a:r>
            <a:endParaRPr lang="en-US"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9122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bg1"/>
          </a:solidFill>
        </p:spPr>
        <p:txBody>
          <a:bodyPr>
            <a:normAutofit/>
          </a:bodyPr>
          <a:lstStyle/>
          <a:p>
            <a:pPr algn="just"/>
            <a:r>
              <a:rPr lang="el-GR" sz="3600" b="1" dirty="0">
                <a:latin typeface="Arial" panose="020B0604020202020204" pitchFamily="34" charset="0"/>
                <a:cs typeface="Arial" panose="020B0604020202020204" pitchFamily="34" charset="0"/>
              </a:rPr>
              <a:t>Στη </a:t>
            </a:r>
            <a:r>
              <a:rPr lang="el-GR" sz="3600" b="1" dirty="0" err="1">
                <a:latin typeface="Arial" panose="020B0604020202020204" pitchFamily="34" charset="0"/>
                <a:cs typeface="Arial" panose="020B0604020202020204" pitchFamily="34" charset="0"/>
              </a:rPr>
              <a:t>συστημική</a:t>
            </a:r>
            <a:r>
              <a:rPr lang="el-GR" sz="3600" b="1" dirty="0">
                <a:latin typeface="Arial" panose="020B0604020202020204" pitchFamily="34" charset="0"/>
                <a:cs typeface="Arial" panose="020B0604020202020204" pitchFamily="34" charset="0"/>
              </a:rPr>
              <a:t> θεωρία, </a:t>
            </a:r>
            <a:r>
              <a:rPr lang="el-GR" sz="3600" b="1" dirty="0">
                <a:solidFill>
                  <a:srgbClr val="FFFF00"/>
                </a:solidFill>
                <a:latin typeface="Arial" panose="020B0604020202020204" pitchFamily="34" charset="0"/>
                <a:cs typeface="Arial" panose="020B0604020202020204" pitchFamily="34" charset="0"/>
              </a:rPr>
              <a:t>δεν αναφερόμαστε μόνο στα συστατικά στοιχεία του αθλητικού φαινομένου</a:t>
            </a:r>
          </a:p>
          <a:p>
            <a:pPr algn="just"/>
            <a:r>
              <a:rPr lang="el-GR" sz="3600" b="1" dirty="0">
                <a:latin typeface="Arial" panose="020B0604020202020204" pitchFamily="34" charset="0"/>
                <a:cs typeface="Arial" panose="020B0604020202020204" pitchFamily="34" charset="0"/>
              </a:rPr>
              <a:t> </a:t>
            </a:r>
            <a:r>
              <a:rPr lang="el-GR" sz="3600" b="1" dirty="0">
                <a:solidFill>
                  <a:srgbClr val="00B050"/>
                </a:solidFill>
                <a:latin typeface="Arial" panose="020B0604020202020204" pitchFamily="34" charset="0"/>
                <a:cs typeface="Arial" panose="020B0604020202020204" pitchFamily="34" charset="0"/>
              </a:rPr>
              <a:t>αλλά ουσιαστικά επικεντρώνουμε το ενδιαφέρον μας σ</a:t>
            </a:r>
            <a:r>
              <a:rPr lang="el-GR" sz="3600" b="1" u="sng" dirty="0">
                <a:solidFill>
                  <a:srgbClr val="00B050"/>
                </a:solidFill>
                <a:latin typeface="Arial" panose="020B0604020202020204" pitchFamily="34" charset="0"/>
                <a:cs typeface="Arial" panose="020B0604020202020204" pitchFamily="34" charset="0"/>
              </a:rPr>
              <a:t>τις σχέσεις που υφίστανται μεταξύ αυτών των στοιχείων</a:t>
            </a:r>
            <a:r>
              <a:rPr lang="el-GR" sz="3600" b="1" u="sng" dirty="0">
                <a:latin typeface="Arial" panose="020B0604020202020204" pitchFamily="34" charset="0"/>
                <a:cs typeface="Arial" panose="020B0604020202020204" pitchFamily="34" charset="0"/>
              </a:rPr>
              <a:t> </a:t>
            </a:r>
            <a:endParaRPr lang="en-US" sz="36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8643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70710"/>
            <a:ext cx="8229600" cy="5355454"/>
          </a:xfrm>
          <a:solidFill>
            <a:schemeClr val="bg1"/>
          </a:solidFill>
        </p:spPr>
        <p:txBody>
          <a:bodyPr>
            <a:normAutofit/>
          </a:bodyPr>
          <a:lstStyle/>
          <a:p>
            <a:pPr algn="just"/>
            <a:r>
              <a:rPr lang="el-GR" b="1" dirty="0"/>
              <a:t>Στις </a:t>
            </a:r>
            <a:r>
              <a:rPr lang="el-GR" b="1" dirty="0">
                <a:solidFill>
                  <a:srgbClr val="FFFF00"/>
                </a:solidFill>
              </a:rPr>
              <a:t>δυναμικές</a:t>
            </a:r>
            <a:r>
              <a:rPr lang="el-GR" b="1" dirty="0"/>
              <a:t> σχεσιακές αυτές προοπτικές </a:t>
            </a:r>
          </a:p>
          <a:p>
            <a:pPr algn="just"/>
            <a:r>
              <a:rPr lang="el-GR" b="1" dirty="0">
                <a:solidFill>
                  <a:srgbClr val="00B050"/>
                </a:solidFill>
              </a:rPr>
              <a:t>η αταξία, </a:t>
            </a:r>
          </a:p>
          <a:p>
            <a:pPr algn="just"/>
            <a:r>
              <a:rPr lang="el-GR" b="1" dirty="0">
                <a:solidFill>
                  <a:srgbClr val="00B050"/>
                </a:solidFill>
              </a:rPr>
              <a:t>η πολυπλοκότητα</a:t>
            </a:r>
          </a:p>
          <a:p>
            <a:pPr algn="just"/>
            <a:r>
              <a:rPr lang="el-GR" b="1" dirty="0">
                <a:solidFill>
                  <a:srgbClr val="00B050"/>
                </a:solidFill>
              </a:rPr>
              <a:t>η </a:t>
            </a:r>
            <a:r>
              <a:rPr lang="el-GR" b="1" dirty="0" err="1">
                <a:solidFill>
                  <a:srgbClr val="00B050"/>
                </a:solidFill>
              </a:rPr>
              <a:t>ενδεχομενικότητα</a:t>
            </a:r>
            <a:r>
              <a:rPr lang="el-GR" b="1" dirty="0">
                <a:solidFill>
                  <a:srgbClr val="00B050"/>
                </a:solidFill>
              </a:rPr>
              <a:t> (άλλως είναι), οι χαοτικοί συσχετισμοί (απρόβλεπτη τάξη)</a:t>
            </a:r>
          </a:p>
          <a:p>
            <a:pPr algn="just"/>
            <a:r>
              <a:rPr lang="el-GR" b="1" dirty="0">
                <a:solidFill>
                  <a:srgbClr val="00B050"/>
                </a:solidFill>
              </a:rPr>
              <a:t>η αλλαγή/μεταβολή κ.λπ. </a:t>
            </a:r>
          </a:p>
          <a:p>
            <a:pPr algn="just"/>
            <a:r>
              <a:rPr lang="el-GR" b="1" dirty="0">
                <a:solidFill>
                  <a:srgbClr val="FFFF00"/>
                </a:solidFill>
                <a:latin typeface="Arial" panose="020B0604020202020204" pitchFamily="34" charset="0"/>
                <a:cs typeface="Arial" panose="020B0604020202020204" pitchFamily="34" charset="0"/>
              </a:rPr>
              <a:t>εμφανίζονται ως συστατικά στοιχεία του αθλητικού κόσμου</a:t>
            </a:r>
            <a:endParaRPr lang="en-US" b="1" dirty="0"/>
          </a:p>
        </p:txBody>
      </p:sp>
    </p:spTree>
    <p:extLst>
      <p:ext uri="{BB962C8B-B14F-4D97-AF65-F5344CB8AC3E}">
        <p14:creationId xmlns:p14="http://schemas.microsoft.com/office/powerpoint/2010/main" val="835243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a:solidFill>
            <a:schemeClr val="bg1"/>
          </a:solidFill>
        </p:spPr>
        <p:txBody>
          <a:bodyPr>
            <a:normAutofit lnSpcReduction="10000"/>
          </a:bodyPr>
          <a:lstStyle/>
          <a:p>
            <a:pPr algn="just"/>
            <a:r>
              <a:rPr lang="el-GR" sz="4000" b="1" dirty="0"/>
              <a:t>Ο κεντρικός στόχος εδώ είναι η κατανόηση και η εξήγηση του κεντρικού συστατικού στοιχείου του αθλητισμού στο κοινωνικό πεδίο που είναι</a:t>
            </a:r>
            <a:endParaRPr lang="el-GR" sz="4000" b="1" dirty="0">
              <a:solidFill>
                <a:srgbClr val="FFFF00"/>
              </a:solidFill>
              <a:latin typeface="Arial" panose="020B0604020202020204" pitchFamily="34" charset="0"/>
              <a:cs typeface="Arial" panose="020B0604020202020204" pitchFamily="34" charset="0"/>
            </a:endParaRPr>
          </a:p>
          <a:p>
            <a:pPr algn="just"/>
            <a:r>
              <a:rPr lang="el-GR" sz="4000" b="1" dirty="0">
                <a:solidFill>
                  <a:srgbClr val="FFFF00"/>
                </a:solidFill>
                <a:latin typeface="Arial" panose="020B0604020202020204" pitchFamily="34" charset="0"/>
                <a:cs typeface="Arial" panose="020B0604020202020204" pitchFamily="34" charset="0"/>
              </a:rPr>
              <a:t>η </a:t>
            </a:r>
            <a:r>
              <a:rPr lang="el-GR" sz="4000" b="1" dirty="0" err="1">
                <a:solidFill>
                  <a:srgbClr val="FFFF00"/>
                </a:solidFill>
                <a:latin typeface="Arial" panose="020B0604020202020204" pitchFamily="34" charset="0"/>
                <a:cs typeface="Arial" panose="020B0604020202020204" pitchFamily="34" charset="0"/>
              </a:rPr>
              <a:t>νοηματοδότηση</a:t>
            </a:r>
            <a:r>
              <a:rPr lang="el-GR" sz="4000" b="1" dirty="0">
                <a:solidFill>
                  <a:srgbClr val="FFFF00"/>
                </a:solidFill>
                <a:latin typeface="Arial" panose="020B0604020202020204" pitchFamily="34" charset="0"/>
                <a:cs typeface="Arial" panose="020B0604020202020204" pitchFamily="34" charset="0"/>
              </a:rPr>
              <a:t> της αθλητικής επικοινωνιακής πρακτικής </a:t>
            </a:r>
            <a:r>
              <a:rPr lang="el-GR" sz="4000" b="1" dirty="0"/>
              <a:t> </a:t>
            </a:r>
          </a:p>
          <a:p>
            <a:pPr algn="just"/>
            <a:r>
              <a:rPr lang="el-GR" sz="4000" b="1" dirty="0"/>
              <a:t>το </a:t>
            </a:r>
            <a:r>
              <a:rPr lang="el-GR" sz="4000" b="1" dirty="0">
                <a:solidFill>
                  <a:srgbClr val="FFFF00"/>
                </a:solidFill>
                <a:latin typeface="Arial" panose="020B0604020202020204" pitchFamily="34" charset="0"/>
                <a:cs typeface="Arial" panose="020B0604020202020204" pitchFamily="34" charset="0"/>
              </a:rPr>
              <a:t>αθλητικό νόημα</a:t>
            </a:r>
            <a:endParaRPr lang="en-US" sz="4000" b="1" dirty="0"/>
          </a:p>
        </p:txBody>
      </p:sp>
    </p:spTree>
    <p:extLst>
      <p:ext uri="{BB962C8B-B14F-4D97-AF65-F5344CB8AC3E}">
        <p14:creationId xmlns:p14="http://schemas.microsoft.com/office/powerpoint/2010/main" val="4132407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264696"/>
          </a:xfrm>
          <a:solidFill>
            <a:schemeClr val="bg1"/>
          </a:solidFill>
        </p:spPr>
        <p:txBody>
          <a:bodyPr>
            <a:noAutofit/>
          </a:bodyPr>
          <a:lstStyle/>
          <a:p>
            <a:pPr algn="just"/>
            <a:r>
              <a:rPr lang="el-GR" sz="2800" b="1" dirty="0">
                <a:solidFill>
                  <a:srgbClr val="FFFF00"/>
                </a:solidFill>
                <a:latin typeface="Arial" panose="020B0604020202020204" pitchFamily="34" charset="0"/>
                <a:cs typeface="Arial" panose="020B0604020202020204" pitchFamily="34" charset="0"/>
              </a:rPr>
              <a:t>Οι διαφορετικές εκφάνσεις του αθλητισμού, τα διαφορετικά αθλητικά μοντέλα, συγκροτούνται στη βάση </a:t>
            </a:r>
          </a:p>
          <a:p>
            <a:pPr algn="just"/>
            <a:r>
              <a:rPr lang="el-GR" sz="2800" b="1" dirty="0">
                <a:latin typeface="Arial" panose="020B0604020202020204" pitchFamily="34" charset="0"/>
                <a:cs typeface="Arial" panose="020B0604020202020204" pitchFamily="34" charset="0"/>
              </a:rPr>
              <a:t>μιας διαφορετικής σύνθεσης των αθλητικών στοιχείων, </a:t>
            </a:r>
          </a:p>
          <a:p>
            <a:pPr algn="just"/>
            <a:r>
              <a:rPr lang="el-GR" sz="2800" b="1" dirty="0">
                <a:latin typeface="Arial" panose="020B0604020202020204" pitchFamily="34" charset="0"/>
                <a:cs typeface="Arial" panose="020B0604020202020204" pitchFamily="34" charset="0"/>
              </a:rPr>
              <a:t>εμφανίζουν διαφορετικές δομές, </a:t>
            </a:r>
          </a:p>
          <a:p>
            <a:pPr algn="just"/>
            <a:r>
              <a:rPr lang="el-GR" sz="2800" b="1" dirty="0">
                <a:latin typeface="Arial" panose="020B0604020202020204" pitchFamily="34" charset="0"/>
                <a:cs typeface="Arial" panose="020B0604020202020204" pitchFamily="34" charset="0"/>
              </a:rPr>
              <a:t>διαφορετικά νοήματα, </a:t>
            </a:r>
          </a:p>
          <a:p>
            <a:pPr algn="just"/>
            <a:r>
              <a:rPr lang="el-GR" sz="2800" b="1" dirty="0">
                <a:latin typeface="Arial" panose="020B0604020202020204" pitchFamily="34" charset="0"/>
                <a:cs typeface="Arial" panose="020B0604020202020204" pitchFamily="34" charset="0"/>
              </a:rPr>
              <a:t>διαφορετικές κοινωνικές χρήσεις, λειτουργίες και χρησιμότητες,  </a:t>
            </a:r>
          </a:p>
          <a:p>
            <a:pPr algn="just"/>
            <a:r>
              <a:rPr lang="el-GR" sz="2800" b="1" dirty="0">
                <a:latin typeface="Arial" panose="020B0604020202020204" pitchFamily="34" charset="0"/>
                <a:cs typeface="Arial" panose="020B0604020202020204" pitchFamily="34" charset="0"/>
              </a:rPr>
              <a:t>παραπέμπουν σε άλλους στόχους, σε άλλους σκοπούς </a:t>
            </a:r>
          </a:p>
          <a:p>
            <a:pPr algn="just"/>
            <a:r>
              <a:rPr lang="el-GR" sz="2800" b="1" dirty="0">
                <a:latin typeface="Arial" panose="020B0604020202020204" pitchFamily="34" charset="0"/>
                <a:cs typeface="Arial" panose="020B0604020202020204" pitchFamily="34" charset="0"/>
              </a:rPr>
              <a:t>και διασυνδέονται με διαφορετικές κοινωνικές-ηθικές αξίες</a:t>
            </a: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0079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normAutofit fontScale="90000"/>
          </a:bodyPr>
          <a:lstStyle/>
          <a:p>
            <a:r>
              <a:rPr lang="el-GR" b="1" u="sng" dirty="0">
                <a:solidFill>
                  <a:srgbClr val="FFFF00"/>
                </a:solidFill>
                <a:latin typeface="Arial" panose="020B0604020202020204" pitchFamily="34" charset="0"/>
                <a:cs typeface="Arial" panose="020B0604020202020204" pitchFamily="34" charset="0"/>
              </a:rPr>
              <a:t>Η διαδικασία εσωτερικής  διαφοροποίησης του αθλητισμού</a:t>
            </a:r>
            <a:endParaRPr lang="en-US" b="1" u="sng" dirty="0">
              <a:solidFill>
                <a:srgbClr val="FFFF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10000"/>
          </a:bodyPr>
          <a:lstStyle/>
          <a:p>
            <a:pPr algn="just"/>
            <a:r>
              <a:rPr lang="el-GR" b="1" dirty="0"/>
              <a:t>Όταν αναφερόμαστε στην διαφοροποίηση της αθλητικής κοινωνικής περιοχής και μάλιστα στην εσωτερική της διαφοροποίηση,  οφείλουμε να προσδιορίσουμε </a:t>
            </a:r>
          </a:p>
          <a:p>
            <a:pPr algn="just"/>
            <a:r>
              <a:rPr lang="el-GR" b="1" dirty="0">
                <a:solidFill>
                  <a:schemeClr val="bg1"/>
                </a:solidFill>
                <a:latin typeface="Arial" panose="020B0604020202020204" pitchFamily="34" charset="0"/>
                <a:cs typeface="Arial" panose="020B0604020202020204" pitchFamily="34" charset="0"/>
              </a:rPr>
              <a:t>ποια είναι εκείνα τα χαρακτηριστικά στοιχεία τα οποία είναι κοινά για όλα τα εμφανιζόμενα στην κοινωνία μας αθλητικά σχήματα, </a:t>
            </a:r>
          </a:p>
          <a:p>
            <a:pPr algn="just"/>
            <a:r>
              <a:rPr lang="el-GR" b="1" dirty="0">
                <a:solidFill>
                  <a:schemeClr val="bg1"/>
                </a:solidFill>
                <a:latin typeface="Arial" panose="020B0604020202020204" pitchFamily="34" charset="0"/>
                <a:cs typeface="Arial" panose="020B0604020202020204" pitchFamily="34" charset="0"/>
              </a:rPr>
              <a:t>ποια είναι εκείνα που τα διαφοροποιούν μεταξύ τους</a:t>
            </a:r>
            <a:endParaRPr lang="en-US"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9162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bg1"/>
          </a:solidFill>
        </p:spPr>
        <p:txBody>
          <a:bodyPr>
            <a:normAutofit fontScale="85000" lnSpcReduction="10000"/>
          </a:bodyPr>
          <a:lstStyle/>
          <a:p>
            <a:pPr algn="just"/>
            <a:r>
              <a:rPr lang="el-GR" b="1" dirty="0">
                <a:solidFill>
                  <a:srgbClr val="FFFF00"/>
                </a:solidFill>
                <a:latin typeface="Arial" panose="020B0604020202020204" pitchFamily="34" charset="0"/>
                <a:cs typeface="Arial" panose="020B0604020202020204" pitchFamily="34" charset="0"/>
              </a:rPr>
              <a:t>Τα οποιαδήποτε στοιχεία με βάση τα οποία επιτυγχάνεται η εσωτερική διαφοροποίηση των επί μέρους αθλητικών περιοχών-μοντέλων έχουν δυναμικό χαρακτήρα</a:t>
            </a:r>
            <a:r>
              <a:rPr lang="el-GR" b="1" dirty="0">
                <a:latin typeface="Arial" panose="020B0604020202020204" pitchFamily="34" charset="0"/>
                <a:cs typeface="Arial" panose="020B0604020202020204" pitchFamily="34" charset="0"/>
              </a:rPr>
              <a:t>,</a:t>
            </a:r>
          </a:p>
          <a:p>
            <a:pPr algn="just"/>
            <a:r>
              <a:rPr lang="el-GR" b="1" dirty="0">
                <a:latin typeface="Arial" panose="020B0604020202020204" pitchFamily="34" charset="0"/>
                <a:cs typeface="Arial" panose="020B0604020202020204" pitchFamily="34" charset="0"/>
              </a:rPr>
              <a:t> υπόκεινται σε </a:t>
            </a:r>
            <a:r>
              <a:rPr lang="el-GR" b="1" dirty="0">
                <a:solidFill>
                  <a:srgbClr val="FFFF00"/>
                </a:solidFill>
                <a:latin typeface="Arial" panose="020B0604020202020204" pitchFamily="34" charset="0"/>
                <a:cs typeface="Arial" panose="020B0604020202020204" pitchFamily="34" charset="0"/>
              </a:rPr>
              <a:t>χωρικούς και χρονικούς μετασχηματισμούς </a:t>
            </a:r>
          </a:p>
          <a:p>
            <a:pPr algn="just"/>
            <a:r>
              <a:rPr lang="el-GR" b="1" dirty="0">
                <a:solidFill>
                  <a:srgbClr val="00B0F0"/>
                </a:solidFill>
                <a:latin typeface="Arial" panose="020B0604020202020204" pitchFamily="34" charset="0"/>
                <a:cs typeface="Arial" panose="020B0604020202020204" pitchFamily="34" charset="0"/>
              </a:rPr>
              <a:t>που σηματοδοτούν πολλές φορές και νοηματικούς μετασχηματισμούς της απορρέουσας από κάθε διαφοροποιημένο μέρος, επικοινωνιακής πρακτικής και δράσης</a:t>
            </a:r>
            <a:r>
              <a:rPr lang="el-GR" b="1" dirty="0">
                <a:latin typeface="Arial" panose="020B060402020202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9663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p:spPr>
        <p:txBody>
          <a:bodyPr>
            <a:normAutofit lnSpcReduction="10000"/>
          </a:bodyPr>
          <a:lstStyle/>
          <a:p>
            <a:pPr algn="just"/>
            <a:r>
              <a:rPr lang="el-GR" b="1" dirty="0"/>
              <a:t>Ακολουθώντας τις απόψεις των </a:t>
            </a:r>
            <a:r>
              <a:rPr lang="el-GR" b="1" dirty="0" err="1">
                <a:solidFill>
                  <a:srgbClr val="00B0F0"/>
                </a:solidFill>
              </a:rPr>
              <a:t>Alexander</a:t>
            </a:r>
            <a:r>
              <a:rPr lang="el-GR" b="1" dirty="0">
                <a:solidFill>
                  <a:srgbClr val="00B0F0"/>
                </a:solidFill>
              </a:rPr>
              <a:t> </a:t>
            </a:r>
            <a:r>
              <a:rPr lang="el-GR" b="1" dirty="0" err="1">
                <a:solidFill>
                  <a:srgbClr val="00B0F0"/>
                </a:solidFill>
              </a:rPr>
              <a:t>and</a:t>
            </a:r>
            <a:r>
              <a:rPr lang="el-GR" b="1" dirty="0">
                <a:solidFill>
                  <a:srgbClr val="00B0F0"/>
                </a:solidFill>
              </a:rPr>
              <a:t>  </a:t>
            </a:r>
            <a:r>
              <a:rPr lang="el-GR" b="1" dirty="0" err="1">
                <a:solidFill>
                  <a:srgbClr val="00B0F0"/>
                </a:solidFill>
              </a:rPr>
              <a:t>Colomy</a:t>
            </a:r>
            <a:r>
              <a:rPr lang="el-GR" b="1" dirty="0">
                <a:solidFill>
                  <a:srgbClr val="00B0F0"/>
                </a:solidFill>
              </a:rPr>
              <a:t> </a:t>
            </a:r>
            <a:r>
              <a:rPr lang="el-GR" b="1" dirty="0"/>
              <a:t>(1990:466-467) και του </a:t>
            </a:r>
            <a:r>
              <a:rPr lang="el-GR" b="1" dirty="0" err="1">
                <a:solidFill>
                  <a:srgbClr val="00B0F0"/>
                </a:solidFill>
              </a:rPr>
              <a:t>Luhmann</a:t>
            </a:r>
            <a:r>
              <a:rPr lang="el-GR" b="1" dirty="0"/>
              <a:t> (1984:259-265) σχετικά με τη θεώρηση περί διαφοροποίησης, </a:t>
            </a:r>
          </a:p>
          <a:p>
            <a:pPr algn="just"/>
            <a:r>
              <a:rPr lang="el-GR" b="1" dirty="0"/>
              <a:t> </a:t>
            </a:r>
            <a:r>
              <a:rPr lang="el-GR" b="1" dirty="0">
                <a:solidFill>
                  <a:srgbClr val="FFFF00"/>
                </a:solidFill>
                <a:latin typeface="Arial" panose="020B0604020202020204" pitchFamily="34" charset="0"/>
                <a:cs typeface="Arial" panose="020B0604020202020204" pitchFamily="34" charset="0"/>
              </a:rPr>
              <a:t>το αθλητικό σύστημα εξ αιτίας της πολυπλοκότητας των περιβαλλοντικών συσχετισμών του/ των ‘κοινωνικών’ αποστολών του…. </a:t>
            </a:r>
          </a:p>
          <a:p>
            <a:pPr algn="just"/>
            <a:r>
              <a:rPr lang="el-GR" b="1" dirty="0">
                <a:solidFill>
                  <a:srgbClr val="FFFF00"/>
                </a:solidFill>
                <a:latin typeface="Arial" panose="020B0604020202020204" pitchFamily="34" charset="0"/>
                <a:cs typeface="Arial" panose="020B0604020202020204" pitchFamily="34" charset="0"/>
              </a:rPr>
              <a:t>Συγκροτεί και εξελίσσει υποσυστήματα με αντίστοιχα ιδιαίτερες δομές (</a:t>
            </a:r>
            <a:r>
              <a:rPr lang="en-US" b="1" dirty="0" err="1">
                <a:solidFill>
                  <a:srgbClr val="FFFF00"/>
                </a:solidFill>
                <a:latin typeface="Arial" panose="020B0604020202020204" pitchFamily="34" charset="0"/>
                <a:cs typeface="Arial" panose="020B0604020202020204" pitchFamily="34" charset="0"/>
              </a:rPr>
              <a:t>Patsantaras</a:t>
            </a:r>
            <a:r>
              <a:rPr lang="en-US" b="1" dirty="0">
                <a:solidFill>
                  <a:srgbClr val="FFFF00"/>
                </a:solidFill>
                <a:latin typeface="Arial" panose="020B0604020202020204" pitchFamily="34" charset="0"/>
                <a:cs typeface="Arial" panose="020B0604020202020204" pitchFamily="34" charset="0"/>
              </a:rPr>
              <a:t> 1994)</a:t>
            </a:r>
            <a:r>
              <a:rPr lang="el-GR" b="1" dirty="0"/>
              <a:t> </a:t>
            </a:r>
            <a:endParaRPr lang="en-US" b="1" dirty="0"/>
          </a:p>
        </p:txBody>
      </p:sp>
    </p:spTree>
    <p:extLst>
      <p:ext uri="{BB962C8B-B14F-4D97-AF65-F5344CB8AC3E}">
        <p14:creationId xmlns:p14="http://schemas.microsoft.com/office/powerpoint/2010/main" val="4017005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bg1"/>
          </a:solidFill>
        </p:spPr>
        <p:txBody>
          <a:bodyPr>
            <a:normAutofit lnSpcReduction="10000"/>
          </a:bodyPr>
          <a:lstStyle/>
          <a:p>
            <a:pPr algn="just"/>
            <a:r>
              <a:rPr lang="el-GR" b="1" dirty="0">
                <a:solidFill>
                  <a:srgbClr val="FFFF00"/>
                </a:solidFill>
                <a:latin typeface="Arial" panose="020B0604020202020204" pitchFamily="34" charset="0"/>
                <a:cs typeface="Arial" panose="020B0604020202020204" pitchFamily="34" charset="0"/>
              </a:rPr>
              <a:t>Αυτή η εσωτερική διαφοροποίηση εκτός των άλλων του επιτρέπει  μια δυναμική προσαρμογή σε μια διαρκώς μεταβαλλόμενη κοινωνική πραγματικότητα</a:t>
            </a:r>
          </a:p>
          <a:p>
            <a:pPr algn="just"/>
            <a:r>
              <a:rPr lang="el-GR" b="1" dirty="0"/>
              <a:t> </a:t>
            </a:r>
            <a:r>
              <a:rPr lang="el-GR" b="1" u="sng" dirty="0">
                <a:solidFill>
                  <a:schemeClr val="accent6">
                    <a:lumMod val="75000"/>
                  </a:schemeClr>
                </a:solidFill>
                <a:latin typeface="Arial" panose="020B0604020202020204" pitchFamily="34" charset="0"/>
                <a:cs typeface="Arial" panose="020B0604020202020204" pitchFamily="34" charset="0"/>
              </a:rPr>
              <a:t>Η δυναμική αυτή προσαρμογή σχετίζεται κυριολεκτικά με την παραγωγή αλλά και με την εκπλήρωση προσδοκιών </a:t>
            </a:r>
            <a:endParaRPr lang="en-US" b="1" u="sng" dirty="0">
              <a:solidFill>
                <a:schemeClr val="accent6">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6994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a:solidFill>
            <a:schemeClr val="bg1"/>
          </a:solidFill>
        </p:spPr>
        <p:txBody>
          <a:bodyPr>
            <a:normAutofit/>
          </a:bodyPr>
          <a:lstStyle/>
          <a:p>
            <a:pPr algn="just"/>
            <a:r>
              <a:rPr lang="el-GR" b="1" dirty="0">
                <a:latin typeface="Arial" panose="020B0604020202020204" pitchFamily="34" charset="0"/>
                <a:cs typeface="Arial" panose="020B0604020202020204" pitchFamily="34" charset="0"/>
              </a:rPr>
              <a:t>Στις προοπτικές της </a:t>
            </a:r>
            <a:r>
              <a:rPr lang="el-GR" b="1" dirty="0" err="1">
                <a:latin typeface="Arial" panose="020B0604020202020204" pitchFamily="34" charset="0"/>
                <a:cs typeface="Arial" panose="020B0604020202020204" pitchFamily="34" charset="0"/>
              </a:rPr>
              <a:t>συστημικής</a:t>
            </a:r>
            <a:r>
              <a:rPr lang="el-GR" b="1" dirty="0">
                <a:latin typeface="Arial" panose="020B0604020202020204" pitchFamily="34" charset="0"/>
                <a:cs typeface="Arial" panose="020B0604020202020204" pitchFamily="34" charset="0"/>
              </a:rPr>
              <a:t> θεώρησης αυτή </a:t>
            </a:r>
            <a:r>
              <a:rPr lang="el-GR" b="1" dirty="0">
                <a:solidFill>
                  <a:srgbClr val="FFFF00"/>
                </a:solidFill>
                <a:latin typeface="Arial" panose="020B0604020202020204" pitchFamily="34" charset="0"/>
                <a:cs typeface="Arial" panose="020B0604020202020204" pitchFamily="34" charset="0"/>
              </a:rPr>
              <a:t>η εσωτερική διαφοροποίηση καθιστά ικανό το αθλητικό σύστημα, συγκεκριμένα τους αθλητικούς θεσμούς  </a:t>
            </a:r>
          </a:p>
          <a:p>
            <a:pPr algn="just"/>
            <a:r>
              <a:rPr lang="el-GR" b="1" dirty="0">
                <a:solidFill>
                  <a:srgbClr val="FFFF00"/>
                </a:solidFill>
                <a:latin typeface="Arial" panose="020B0604020202020204" pitchFamily="34" charset="0"/>
                <a:cs typeface="Arial" panose="020B0604020202020204" pitchFamily="34" charset="0"/>
              </a:rPr>
              <a:t>να εναρμονιστούν με τις αξιώσεις του περιβάλλοντος, </a:t>
            </a:r>
          </a:p>
          <a:p>
            <a:pPr algn="just"/>
            <a:r>
              <a:rPr lang="el-GR" b="1" dirty="0">
                <a:latin typeface="Arial" panose="020B0604020202020204" pitchFamily="34" charset="0"/>
                <a:cs typeface="Arial" panose="020B0604020202020204" pitchFamily="34" charset="0"/>
              </a:rPr>
              <a:t>ρυθμίζοντας τη σχέση τους με αυτό μέσω της ανανέωσης των δομών τους </a:t>
            </a:r>
            <a:r>
              <a:rPr lang="el-GR" sz="2400" b="1" dirty="0">
                <a:latin typeface="Arial" panose="020B0604020202020204" pitchFamily="34" charset="0"/>
                <a:cs typeface="Arial" panose="020B0604020202020204" pitchFamily="34" charset="0"/>
              </a:rPr>
              <a:t>(</a:t>
            </a:r>
            <a:r>
              <a:rPr lang="el-GR" sz="2400" b="1" dirty="0">
                <a:solidFill>
                  <a:schemeClr val="accent6">
                    <a:lumMod val="75000"/>
                  </a:schemeClr>
                </a:solidFill>
                <a:latin typeface="Arial" panose="020B0604020202020204" pitchFamily="34" charset="0"/>
                <a:cs typeface="Arial" panose="020B0604020202020204" pitchFamily="34" charset="0"/>
              </a:rPr>
              <a:t>κλειστό σύστημα </a:t>
            </a:r>
            <a:r>
              <a:rPr lang="en-US" sz="2400" b="1" dirty="0">
                <a:latin typeface="Arial" panose="020B0604020202020204" pitchFamily="34" charset="0"/>
                <a:cs typeface="Arial" panose="020B0604020202020204" pitchFamily="34" charset="0"/>
              </a:rPr>
              <a:t>UEFA, FIFA)</a:t>
            </a:r>
          </a:p>
        </p:txBody>
      </p:sp>
    </p:spTree>
    <p:extLst>
      <p:ext uri="{BB962C8B-B14F-4D97-AF65-F5344CB8AC3E}">
        <p14:creationId xmlns:p14="http://schemas.microsoft.com/office/powerpoint/2010/main" val="3409850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a:solidFill>
            <a:schemeClr val="bg1"/>
          </a:solidFill>
        </p:spPr>
        <p:txBody>
          <a:bodyPr>
            <a:normAutofit fontScale="92500"/>
          </a:bodyPr>
          <a:lstStyle/>
          <a:p>
            <a:pPr algn="just"/>
            <a:r>
              <a:rPr lang="el-GR" b="1" dirty="0">
                <a:latin typeface="Arial" panose="020B0604020202020204" pitchFamily="34" charset="0"/>
                <a:cs typeface="Arial" panose="020B0604020202020204" pitchFamily="34" charset="0"/>
              </a:rPr>
              <a:t>Η </a:t>
            </a:r>
            <a:r>
              <a:rPr lang="el-GR" b="1" dirty="0">
                <a:solidFill>
                  <a:srgbClr val="FFFF00"/>
                </a:solidFill>
                <a:latin typeface="Arial" panose="020B0604020202020204" pitchFamily="34" charset="0"/>
                <a:cs typeface="Arial" panose="020B0604020202020204" pitchFamily="34" charset="0"/>
              </a:rPr>
              <a:t>εσωτερική διαφοροποίηση  </a:t>
            </a:r>
            <a:r>
              <a:rPr lang="el-GR" b="1" dirty="0">
                <a:latin typeface="Arial" panose="020B0604020202020204" pitchFamily="34" charset="0"/>
                <a:cs typeface="Arial" panose="020B0604020202020204" pitchFamily="34" charset="0"/>
              </a:rPr>
              <a:t>σημαίνει ότι κάθε επιμέρους τμήμα του αθλητισμού συγκροτείται </a:t>
            </a:r>
          </a:p>
          <a:p>
            <a:pPr algn="just"/>
            <a:r>
              <a:rPr lang="el-GR" b="1" dirty="0">
                <a:latin typeface="Arial" panose="020B0604020202020204" pitchFamily="34" charset="0"/>
                <a:cs typeface="Arial" panose="020B0604020202020204" pitchFamily="34" charset="0"/>
              </a:rPr>
              <a:t>στη βάση ιδιαίτερων μορφών </a:t>
            </a:r>
            <a:r>
              <a:rPr lang="el-GR" b="1" dirty="0">
                <a:solidFill>
                  <a:srgbClr val="FF0000"/>
                </a:solidFill>
                <a:latin typeface="Arial" panose="020B0604020202020204" pitchFamily="34" charset="0"/>
                <a:cs typeface="Arial" panose="020B0604020202020204" pitchFamily="34" charset="0"/>
              </a:rPr>
              <a:t>επικοινωνιακών πρακτικών </a:t>
            </a:r>
          </a:p>
          <a:p>
            <a:pPr algn="just"/>
            <a:r>
              <a:rPr lang="el-GR" b="1" dirty="0">
                <a:latin typeface="Arial" panose="020B0604020202020204" pitchFamily="34" charset="0"/>
                <a:cs typeface="Arial" panose="020B0604020202020204" pitchFamily="34" charset="0"/>
              </a:rPr>
              <a:t>Που μπορεί να ανελίσσονται στο πλαίσιο άλλων   θεσμών, οργανισμών, οργανωτικών σχημάτων κ.λπ. </a:t>
            </a:r>
          </a:p>
          <a:p>
            <a:pPr algn="just"/>
            <a:r>
              <a:rPr lang="el-GR" b="1" dirty="0">
                <a:latin typeface="Arial" panose="020B0604020202020204" pitchFamily="34" charset="0"/>
                <a:cs typeface="Arial" panose="020B0604020202020204" pitchFamily="34" charset="0"/>
              </a:rPr>
              <a:t>και να παραπέμπουν και σε διαφορετικά νοήματα και σε διαφορετικούς περιβαλλοντικούς συσχετισμούς </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9159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a:solidFill>
            <a:schemeClr val="bg1"/>
          </a:solidFill>
        </p:spPr>
        <p:txBody>
          <a:bodyPr>
            <a:noAutofit/>
          </a:bodyPr>
          <a:lstStyle/>
          <a:p>
            <a:pPr algn="just"/>
            <a:r>
              <a:rPr lang="el-GR" b="1" dirty="0">
                <a:solidFill>
                  <a:srgbClr val="FFFF00"/>
                </a:solidFill>
                <a:latin typeface="Arial" panose="020B0604020202020204" pitchFamily="34" charset="0"/>
                <a:cs typeface="Arial" panose="020B0604020202020204" pitchFamily="34" charset="0"/>
              </a:rPr>
              <a:t>Για παράδειγμα ο παιγνιώδης χαρακτήρας δεν είναι παρών, δεν εντοπίζεται παντού </a:t>
            </a:r>
            <a:endParaRPr lang="en-US" b="1" dirty="0">
              <a:solidFill>
                <a:srgbClr val="FFFF00"/>
              </a:solidFill>
              <a:latin typeface="Arial" panose="020B0604020202020204" pitchFamily="34" charset="0"/>
              <a:cs typeface="Arial" panose="020B0604020202020204" pitchFamily="34" charset="0"/>
            </a:endParaRPr>
          </a:p>
          <a:p>
            <a:pPr algn="just"/>
            <a:r>
              <a:rPr lang="el-GR" b="1" dirty="0"/>
              <a:t>Το παιχνίδι ως στοιχείο διαφοροποίησης μεταξύ του αθλητικού κόσμου και του κόσμου της εργασίας έχει περιορισμένη ερμηνευτική χωρητικότητα για να αναλύσουμε για παράδειγμα </a:t>
            </a:r>
            <a:endParaRPr lang="en-US" b="1" dirty="0"/>
          </a:p>
          <a:p>
            <a:pPr algn="just"/>
            <a:r>
              <a:rPr lang="el-GR" b="1" dirty="0"/>
              <a:t>την ακραία </a:t>
            </a:r>
            <a:r>
              <a:rPr lang="el-GR" b="1" dirty="0" err="1"/>
              <a:t>οικονομικοποιημένη</a:t>
            </a:r>
            <a:r>
              <a:rPr lang="el-GR" b="1" dirty="0"/>
              <a:t> και εμπορευματοποιημένη περιοχή του πρωταθλητισμού</a:t>
            </a:r>
            <a:endParaRPr lang="en-US" b="1" dirty="0"/>
          </a:p>
        </p:txBody>
      </p:sp>
    </p:spTree>
    <p:extLst>
      <p:ext uri="{BB962C8B-B14F-4D97-AF65-F5344CB8AC3E}">
        <p14:creationId xmlns:p14="http://schemas.microsoft.com/office/powerpoint/2010/main" val="2141066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a:solidFill>
            <a:schemeClr val="bg1"/>
          </a:solidFill>
        </p:spPr>
        <p:txBody>
          <a:bodyPr>
            <a:normAutofit lnSpcReduction="10000"/>
          </a:bodyPr>
          <a:lstStyle/>
          <a:p>
            <a:pPr algn="just"/>
            <a:r>
              <a:rPr lang="el-GR" b="1" dirty="0">
                <a:solidFill>
                  <a:srgbClr val="FFFF00"/>
                </a:solidFill>
                <a:latin typeface="Arial" panose="020B0604020202020204" pitchFamily="34" charset="0"/>
                <a:cs typeface="Arial" panose="020B0604020202020204" pitchFamily="34" charset="0"/>
              </a:rPr>
              <a:t>Στον αθλητισμό του ελεύθερου χρόνου </a:t>
            </a:r>
            <a:r>
              <a:rPr lang="el-GR" b="1" dirty="0"/>
              <a:t>η αθλητική επίδοση ή η σύγκριση επιδόσεων διαδραματίζει ένα δευτερεύοντα ρόλο</a:t>
            </a:r>
            <a:endParaRPr lang="en-US" b="1" dirty="0"/>
          </a:p>
          <a:p>
            <a:pPr algn="just"/>
            <a:r>
              <a:rPr lang="el-GR" b="1" dirty="0"/>
              <a:t> </a:t>
            </a:r>
            <a:r>
              <a:rPr lang="el-GR" b="1" dirty="0">
                <a:solidFill>
                  <a:srgbClr val="FFFF00"/>
                </a:solidFill>
                <a:latin typeface="Arial" panose="020B0604020202020204" pitchFamily="34" charset="0"/>
                <a:cs typeface="Arial" panose="020B0604020202020204" pitchFamily="34" charset="0"/>
              </a:rPr>
              <a:t>Η οργανωτική αυτοδυναμία την οποία συναντάμε στον ολυμπιακό αθλητισμό και γενικά στον αθλητισμό των επιδόσεων </a:t>
            </a:r>
            <a:endParaRPr lang="en-US" b="1" dirty="0">
              <a:solidFill>
                <a:srgbClr val="FFFF00"/>
              </a:solidFill>
              <a:latin typeface="Arial" panose="020B0604020202020204" pitchFamily="34" charset="0"/>
              <a:cs typeface="Arial" panose="020B0604020202020204" pitchFamily="34" charset="0"/>
            </a:endParaRPr>
          </a:p>
          <a:p>
            <a:pPr algn="just"/>
            <a:r>
              <a:rPr lang="el-GR" b="1" dirty="0">
                <a:solidFill>
                  <a:srgbClr val="FFFF00"/>
                </a:solidFill>
              </a:rPr>
              <a:t>δεν  υφίσταται στην περιοχή της φυσικής αγωγής ή του αθλητισμού αποκατάστασης που προσδένονται με εκπαιδευτικούς θεσμούς ή με θεσμούς υγείας. </a:t>
            </a:r>
            <a:endParaRPr lang="en-US" b="1" dirty="0">
              <a:solidFill>
                <a:srgbClr val="FFFF00"/>
              </a:solidFill>
            </a:endParaRPr>
          </a:p>
        </p:txBody>
      </p:sp>
    </p:spTree>
    <p:extLst>
      <p:ext uri="{BB962C8B-B14F-4D97-AF65-F5344CB8AC3E}">
        <p14:creationId xmlns:p14="http://schemas.microsoft.com/office/powerpoint/2010/main" val="2294267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a:solidFill>
            <a:schemeClr val="bg1"/>
          </a:solidFill>
        </p:spPr>
        <p:txBody>
          <a:bodyPr>
            <a:normAutofit/>
          </a:bodyPr>
          <a:lstStyle/>
          <a:p>
            <a:pPr algn="just"/>
            <a:r>
              <a:rPr lang="el-GR" b="1" dirty="0">
                <a:solidFill>
                  <a:srgbClr val="FFFF00"/>
                </a:solidFill>
                <a:latin typeface="Arial" panose="020B0604020202020204" pitchFamily="34" charset="0"/>
                <a:cs typeface="Arial" panose="020B0604020202020204" pitchFamily="34" charset="0"/>
              </a:rPr>
              <a:t>Το κάθε αθλητικό μοντέλο έχει κάποια ιδιαίτερα Δομικά συστατικά διαμόρφωσης  όπως</a:t>
            </a:r>
          </a:p>
          <a:p>
            <a:pPr algn="just"/>
            <a:r>
              <a:rPr lang="el-GR" b="1" dirty="0">
                <a:solidFill>
                  <a:srgbClr val="FFFF00"/>
                </a:solidFill>
                <a:latin typeface="Arial" panose="020B0604020202020204" pitchFamily="34" charset="0"/>
                <a:cs typeface="Arial" panose="020B0604020202020204" pitchFamily="34" charset="0"/>
              </a:rPr>
              <a:t>ο βαθμός και η μορφή οργάνωσης ενός αθλητικού σχήματος, </a:t>
            </a:r>
          </a:p>
          <a:p>
            <a:pPr algn="just"/>
            <a:r>
              <a:rPr lang="el-GR" b="1" dirty="0">
                <a:solidFill>
                  <a:srgbClr val="FFFF00"/>
                </a:solidFill>
                <a:latin typeface="Arial" panose="020B0604020202020204" pitchFamily="34" charset="0"/>
                <a:cs typeface="Arial" panose="020B0604020202020204" pitchFamily="34" charset="0"/>
              </a:rPr>
              <a:t>η παρουσία τυπικών ή άτυπων δομών οργάνωσης, </a:t>
            </a:r>
          </a:p>
          <a:p>
            <a:pPr algn="just"/>
            <a:r>
              <a:rPr lang="el-GR" b="1" dirty="0">
                <a:solidFill>
                  <a:srgbClr val="FFFF00"/>
                </a:solidFill>
                <a:latin typeface="Arial" panose="020B0604020202020204" pitchFamily="34" charset="0"/>
                <a:cs typeface="Arial" panose="020B0604020202020204" pitchFamily="34" charset="0"/>
              </a:rPr>
              <a:t>ο βαθμός </a:t>
            </a:r>
            <a:r>
              <a:rPr lang="el-GR" b="1" dirty="0" err="1">
                <a:solidFill>
                  <a:srgbClr val="FFFF00"/>
                </a:solidFill>
                <a:latin typeface="Arial" panose="020B0604020202020204" pitchFamily="34" charset="0"/>
                <a:cs typeface="Arial" panose="020B0604020202020204" pitchFamily="34" charset="0"/>
              </a:rPr>
              <a:t>επαγγελματικοποίησης</a:t>
            </a:r>
            <a:r>
              <a:rPr lang="el-GR" b="1" dirty="0">
                <a:solidFill>
                  <a:srgbClr val="FFFF00"/>
                </a:solidFill>
                <a:latin typeface="Arial" panose="020B0604020202020204" pitchFamily="34" charset="0"/>
                <a:cs typeface="Arial" panose="020B0604020202020204" pitchFamily="34" charset="0"/>
              </a:rPr>
              <a:t> και εμπορευματοποίησης της επικοινωνίας και δράσης, </a:t>
            </a:r>
            <a:endParaRPr lang="en-US"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6580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a:solidFill>
            <a:schemeClr val="bg1"/>
          </a:solidFill>
        </p:spPr>
        <p:txBody>
          <a:bodyPr>
            <a:normAutofit fontScale="92500" lnSpcReduction="10000"/>
          </a:bodyPr>
          <a:lstStyle/>
          <a:p>
            <a:pPr algn="just"/>
            <a:r>
              <a:rPr lang="el-GR" b="1" dirty="0">
                <a:solidFill>
                  <a:srgbClr val="FFFF00"/>
                </a:solidFill>
                <a:latin typeface="Arial" panose="020B0604020202020204" pitchFamily="34" charset="0"/>
                <a:cs typeface="Arial" panose="020B0604020202020204" pitchFamily="34" charset="0"/>
              </a:rPr>
              <a:t>Η διαδικασία ή μη, συστηματικής προπόνησης, </a:t>
            </a:r>
          </a:p>
          <a:p>
            <a:pPr algn="just"/>
            <a:r>
              <a:rPr lang="el-GR" b="1" dirty="0">
                <a:solidFill>
                  <a:srgbClr val="FFFF00"/>
                </a:solidFill>
                <a:latin typeface="Arial" panose="020B0604020202020204" pitchFamily="34" charset="0"/>
                <a:cs typeface="Arial" panose="020B0604020202020204" pitchFamily="34" charset="0"/>
              </a:rPr>
              <a:t>η διαφοροποίηση διακριτών κοινωνικών ρόλων, </a:t>
            </a:r>
          </a:p>
          <a:p>
            <a:pPr algn="just"/>
            <a:r>
              <a:rPr lang="el-GR" b="1" dirty="0">
                <a:solidFill>
                  <a:srgbClr val="FFFF00"/>
                </a:solidFill>
                <a:latin typeface="Arial" panose="020B0604020202020204" pitchFamily="34" charset="0"/>
                <a:cs typeface="Arial" panose="020B0604020202020204" pitchFamily="34" charset="0"/>
              </a:rPr>
              <a:t>ο αθλητικός αγώνας, </a:t>
            </a:r>
          </a:p>
          <a:p>
            <a:pPr algn="just"/>
            <a:r>
              <a:rPr lang="el-GR" b="1" dirty="0">
                <a:solidFill>
                  <a:srgbClr val="FFFF00"/>
                </a:solidFill>
                <a:latin typeface="Arial" panose="020B0604020202020204" pitchFamily="34" charset="0"/>
                <a:cs typeface="Arial" panose="020B0604020202020204" pitchFamily="34" charset="0"/>
              </a:rPr>
              <a:t>ο τρόπος και η διασύνδεση με την οικονομία, την πολιτική, τα ΜΜΕ και γενικά με το δημόσιο ενδιαφέρον, </a:t>
            </a:r>
          </a:p>
          <a:p>
            <a:pPr algn="just"/>
            <a:r>
              <a:rPr lang="el-GR" b="1" dirty="0">
                <a:solidFill>
                  <a:srgbClr val="FFFF00"/>
                </a:solidFill>
                <a:latin typeface="Arial" panose="020B0604020202020204" pitchFamily="34" charset="0"/>
                <a:cs typeface="Arial" panose="020B0604020202020204" pitchFamily="34" charset="0"/>
              </a:rPr>
              <a:t>η παροχή θεσμικών πλαισίων για την ανέλιξη καριέρας </a:t>
            </a:r>
          </a:p>
          <a:p>
            <a:pPr algn="just"/>
            <a:r>
              <a:rPr lang="el-GR" b="1" dirty="0">
                <a:solidFill>
                  <a:srgbClr val="FFFF00"/>
                </a:solidFill>
                <a:latin typeface="Arial" panose="020B0604020202020204" pitchFamily="34" charset="0"/>
                <a:cs typeface="Arial" panose="020B0604020202020204" pitchFamily="34" charset="0"/>
              </a:rPr>
              <a:t>και το επί μέρους σύστημα αξιών</a:t>
            </a:r>
          </a:p>
          <a:p>
            <a:endParaRPr lang="en-US" dirty="0"/>
          </a:p>
        </p:txBody>
      </p:sp>
    </p:spTree>
    <p:extLst>
      <p:ext uri="{BB962C8B-B14F-4D97-AF65-F5344CB8AC3E}">
        <p14:creationId xmlns:p14="http://schemas.microsoft.com/office/powerpoint/2010/main" val="3437067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8720"/>
            <a:ext cx="8229600" cy="5217443"/>
          </a:xfrm>
          <a:solidFill>
            <a:schemeClr val="bg1"/>
          </a:solidFill>
        </p:spPr>
        <p:txBody>
          <a:bodyPr>
            <a:noAutofit/>
          </a:bodyPr>
          <a:lstStyle/>
          <a:p>
            <a:pPr algn="just"/>
            <a:r>
              <a:rPr lang="el-GR" sz="2400" b="1" dirty="0">
                <a:latin typeface="Arial" panose="020B0604020202020204" pitchFamily="34" charset="0"/>
                <a:cs typeface="Arial" panose="020B0604020202020204" pitchFamily="34" charset="0"/>
              </a:rPr>
              <a:t>Σήμερα μπορούμε να αναφερόμαστε για παράδειγμα στα ακόλουθα </a:t>
            </a:r>
            <a:r>
              <a:rPr lang="el-GR" sz="2400" b="1" dirty="0">
                <a:solidFill>
                  <a:srgbClr val="FF0000"/>
                </a:solidFill>
                <a:latin typeface="Arial" panose="020B0604020202020204" pitchFamily="34" charset="0"/>
                <a:cs typeface="Arial" panose="020B0604020202020204" pitchFamily="34" charset="0"/>
              </a:rPr>
              <a:t>αθλητικά υποσυστήματα </a:t>
            </a:r>
            <a:r>
              <a:rPr lang="el-GR" sz="2400" b="1" dirty="0">
                <a:latin typeface="Arial" panose="020B0604020202020204" pitchFamily="34" charset="0"/>
                <a:cs typeface="Arial" panose="020B0604020202020204" pitchFamily="34" charset="0"/>
              </a:rPr>
              <a:t>ή </a:t>
            </a:r>
            <a:r>
              <a:rPr lang="el-GR" sz="2400" b="1" dirty="0">
                <a:solidFill>
                  <a:srgbClr val="FF0000"/>
                </a:solidFill>
                <a:latin typeface="Arial" panose="020B0604020202020204" pitchFamily="34" charset="0"/>
                <a:cs typeface="Arial" panose="020B0604020202020204" pitchFamily="34" charset="0"/>
              </a:rPr>
              <a:t>μοντέλα</a:t>
            </a:r>
          </a:p>
          <a:p>
            <a:pPr algn="just"/>
            <a:r>
              <a:rPr lang="el-GR" sz="2400" b="1" dirty="0">
                <a:latin typeface="Arial" panose="020B0604020202020204" pitchFamily="34" charset="0"/>
                <a:cs typeface="Arial" panose="020B0604020202020204" pitchFamily="34" charset="0"/>
              </a:rPr>
              <a:t> </a:t>
            </a:r>
            <a:r>
              <a:rPr lang="el-GR" sz="2400" b="1" dirty="0">
                <a:solidFill>
                  <a:srgbClr val="FFFF00"/>
                </a:solidFill>
                <a:latin typeface="Arial" panose="020B0604020202020204" pitchFamily="34" charset="0"/>
                <a:cs typeface="Arial" panose="020B0604020202020204" pitchFamily="34" charset="0"/>
              </a:rPr>
              <a:t>σχολικός αθλητισμός </a:t>
            </a:r>
            <a:r>
              <a:rPr lang="el-GR" sz="2400" b="1" dirty="0">
                <a:latin typeface="Arial" panose="020B0604020202020204" pitchFamily="34" charset="0"/>
                <a:cs typeface="Arial" panose="020B0604020202020204" pitchFamily="34" charset="0"/>
              </a:rPr>
              <a:t>(</a:t>
            </a:r>
            <a:r>
              <a:rPr lang="el-GR" sz="2400" b="1" dirty="0">
                <a:solidFill>
                  <a:srgbClr val="FFFF00"/>
                </a:solidFill>
                <a:latin typeface="Arial" panose="020B0604020202020204" pitchFamily="34" charset="0"/>
                <a:cs typeface="Arial" panose="020B0604020202020204" pitchFamily="34" charset="0"/>
              </a:rPr>
              <a:t>φυσική αγωγή)</a:t>
            </a:r>
            <a:r>
              <a:rPr lang="el-GR" sz="2400" b="1" dirty="0">
                <a:latin typeface="Arial" panose="020B0604020202020204" pitchFamily="34" charset="0"/>
                <a:cs typeface="Arial" panose="020B0604020202020204" pitchFamily="34" charset="0"/>
              </a:rPr>
              <a:t>,  που πραγματώνεται στη βάση παιδαγωγικών κριτηρίων</a:t>
            </a:r>
          </a:p>
          <a:p>
            <a:pPr algn="just"/>
            <a:r>
              <a:rPr lang="el-GR" sz="2400" b="1" dirty="0">
                <a:solidFill>
                  <a:srgbClr val="FFFF00"/>
                </a:solidFill>
                <a:latin typeface="Arial" panose="020B0604020202020204" pitchFamily="34" charset="0"/>
                <a:cs typeface="Arial" panose="020B0604020202020204" pitchFamily="34" charset="0"/>
              </a:rPr>
              <a:t>μαζικός/ψυχαγωγικός αθλητισμός/κινητική αναψυχή</a:t>
            </a:r>
            <a:r>
              <a:rPr lang="el-GR" sz="2400" b="1" dirty="0">
                <a:latin typeface="Arial" panose="020B0604020202020204" pitchFamily="34" charset="0"/>
                <a:cs typeface="Arial" panose="020B0604020202020204" pitchFamily="34" charset="0"/>
              </a:rPr>
              <a:t>, ο αθλητισμός για όλους, ο αθλητισμός του ελεύθερου χρόνου (εδώ εντάσσονται και </a:t>
            </a:r>
            <a:r>
              <a:rPr lang="el-GR" sz="2400" b="1" dirty="0">
                <a:solidFill>
                  <a:srgbClr val="FFFF00"/>
                </a:solidFill>
                <a:latin typeface="Arial" panose="020B0604020202020204" pitchFamily="34" charset="0"/>
                <a:cs typeface="Arial" panose="020B0604020202020204" pitchFamily="34" charset="0"/>
              </a:rPr>
              <a:t>τα ακραία αθλήματα</a:t>
            </a:r>
            <a:r>
              <a:rPr lang="el-GR" sz="2400" b="1" dirty="0">
                <a:latin typeface="Arial" panose="020B0604020202020204" pitchFamily="34" charset="0"/>
                <a:cs typeface="Arial" panose="020B0604020202020204" pitchFamily="34" charset="0"/>
              </a:rPr>
              <a:t>), </a:t>
            </a:r>
          </a:p>
          <a:p>
            <a:pPr algn="just"/>
            <a:r>
              <a:rPr lang="el-GR" sz="2400" b="1" dirty="0">
                <a:latin typeface="Arial" panose="020B0604020202020204" pitchFamily="34" charset="0"/>
                <a:cs typeface="Arial" panose="020B0604020202020204" pitchFamily="34" charset="0"/>
              </a:rPr>
              <a:t>που λαμβάνει χώρα συνήθως ως μη αυστηρά οργανωμένη αθλητική διαδικασία είτε στο ελεύθερο φυσικό περιβάλλον, είτε σε δημόσιους χώρους, είτε σε επαγγελματικά οργανωμένους ιδιωτικούς χώρους (Γυμναστήρια)</a:t>
            </a:r>
          </a:p>
          <a:p>
            <a:pPr algn="just"/>
            <a:endParaRPr lang="en-US" sz="2800" b="1" dirty="0"/>
          </a:p>
        </p:txBody>
      </p:sp>
    </p:spTree>
    <p:extLst>
      <p:ext uri="{BB962C8B-B14F-4D97-AF65-F5344CB8AC3E}">
        <p14:creationId xmlns:p14="http://schemas.microsoft.com/office/powerpoint/2010/main" val="3225188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a:solidFill>
            <a:schemeClr val="bg1"/>
          </a:solidFill>
        </p:spPr>
        <p:txBody>
          <a:bodyPr>
            <a:normAutofit/>
          </a:bodyPr>
          <a:lstStyle/>
          <a:p>
            <a:pPr marL="0" indent="0" algn="just">
              <a:buNone/>
            </a:pPr>
            <a:endParaRPr lang="el-GR" b="1" dirty="0"/>
          </a:p>
          <a:p>
            <a:pPr algn="just"/>
            <a:r>
              <a:rPr lang="el-GR" b="1" dirty="0">
                <a:solidFill>
                  <a:srgbClr val="FFFF00"/>
                </a:solidFill>
              </a:rPr>
              <a:t>αθλητισμός των επιδόσεων </a:t>
            </a:r>
            <a:r>
              <a:rPr lang="el-GR" b="1" dirty="0"/>
              <a:t>στο πλαίσιο του οποίου άτομα ή ομάδες ατόμων προπονούνται συστηματικά και συμμετέχουν σε αγώνες.</a:t>
            </a:r>
          </a:p>
          <a:p>
            <a:pPr algn="just"/>
            <a:r>
              <a:rPr lang="el-GR" b="1" dirty="0">
                <a:solidFill>
                  <a:srgbClr val="FFFF00"/>
                </a:solidFill>
              </a:rPr>
              <a:t>Ο αθλητισμός των υψηλών επιδόσεων</a:t>
            </a:r>
            <a:r>
              <a:rPr lang="el-GR" b="1" dirty="0"/>
              <a:t>, ο </a:t>
            </a:r>
            <a:r>
              <a:rPr lang="el-GR" b="1" dirty="0">
                <a:solidFill>
                  <a:srgbClr val="FF0000"/>
                </a:solidFill>
              </a:rPr>
              <a:t>πρωταθλητισμός</a:t>
            </a:r>
            <a:r>
              <a:rPr lang="el-GR" b="1" dirty="0"/>
              <a:t> που συνδέεται δυναμικά με οικονομικά και πολιτικά ενδιαφέροντα και έλκει μαζικά το κοινωνικό ενδιαφέρον  </a:t>
            </a:r>
          </a:p>
          <a:p>
            <a:pPr algn="just"/>
            <a:r>
              <a:rPr lang="el-GR" b="1" dirty="0">
                <a:solidFill>
                  <a:srgbClr val="00B0F0"/>
                </a:solidFill>
              </a:rPr>
              <a:t> </a:t>
            </a:r>
            <a:r>
              <a:rPr lang="el-GR" b="1" dirty="0">
                <a:solidFill>
                  <a:srgbClr val="FF0000"/>
                </a:solidFill>
              </a:rPr>
              <a:t>Ηλεκτρονικός Αθλητισμός/</a:t>
            </a:r>
            <a:r>
              <a:rPr lang="en-US" b="1" dirty="0">
                <a:solidFill>
                  <a:srgbClr val="FF0000"/>
                </a:solidFill>
              </a:rPr>
              <a:t>e sports</a:t>
            </a:r>
            <a:endParaRPr lang="el-GR" b="1" dirty="0">
              <a:solidFill>
                <a:srgbClr val="FF0000"/>
              </a:solidFill>
            </a:endParaRPr>
          </a:p>
          <a:p>
            <a:endParaRPr lang="en-US" dirty="0"/>
          </a:p>
        </p:txBody>
      </p:sp>
    </p:spTree>
    <p:extLst>
      <p:ext uri="{BB962C8B-B14F-4D97-AF65-F5344CB8AC3E}">
        <p14:creationId xmlns:p14="http://schemas.microsoft.com/office/powerpoint/2010/main" val="2325651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bg1"/>
          </a:solidFill>
        </p:spPr>
        <p:txBody>
          <a:bodyPr>
            <a:normAutofit fontScale="92500" lnSpcReduction="10000"/>
          </a:bodyPr>
          <a:lstStyle/>
          <a:p>
            <a:pPr algn="just"/>
            <a:r>
              <a:rPr lang="el-GR" b="1" dirty="0"/>
              <a:t>Αυτό που εννοούμε πολλές φορές ως αθλητισμό αποκατάστασης ή αθλητισμός και υγεία και πολλές άλλες εκφάνσεις που χαρακτηρίζουμε σήμερα ως αθλητικές </a:t>
            </a:r>
          </a:p>
          <a:p>
            <a:pPr algn="just"/>
            <a:r>
              <a:rPr lang="el-GR" b="1" dirty="0"/>
              <a:t>δεν θεωρώ ότι μπορούν να υπαχθούν κάτω από την εννοιολογική και νοηματική ομπρέλα του αθλητισμού ή της αθλητικής επιστήμης </a:t>
            </a:r>
          </a:p>
          <a:p>
            <a:pPr algn="just"/>
            <a:r>
              <a:rPr lang="el-GR" b="1" dirty="0">
                <a:solidFill>
                  <a:srgbClr val="00B050"/>
                </a:solidFill>
              </a:rPr>
              <a:t>χωρίς να έχει πραγματοποιηθεί προηγουμένως μια επιστημολογική συζήτηση και τεκμηρίωση κάποιων απόψεων </a:t>
            </a:r>
            <a:endParaRPr lang="en-US" b="1" dirty="0">
              <a:solidFill>
                <a:srgbClr val="00B050"/>
              </a:solidFill>
            </a:endParaRPr>
          </a:p>
        </p:txBody>
      </p:sp>
    </p:spTree>
    <p:extLst>
      <p:ext uri="{BB962C8B-B14F-4D97-AF65-F5344CB8AC3E}">
        <p14:creationId xmlns:p14="http://schemas.microsoft.com/office/powerpoint/2010/main" val="2827924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a:solidFill>
            <a:schemeClr val="bg1"/>
          </a:solidFill>
        </p:spPr>
        <p:txBody>
          <a:bodyPr>
            <a:normAutofit/>
          </a:bodyPr>
          <a:lstStyle/>
          <a:p>
            <a:pPr algn="just"/>
            <a:r>
              <a:rPr lang="el-GR" b="1" dirty="0">
                <a:solidFill>
                  <a:srgbClr val="FF0000"/>
                </a:solidFill>
                <a:latin typeface="Arial" panose="020B0604020202020204" pitchFamily="34" charset="0"/>
                <a:cs typeface="Arial" panose="020B0604020202020204" pitchFamily="34" charset="0"/>
              </a:rPr>
              <a:t>Το αθλητικό σύστημα διαφοροποιείται εσωτερικά</a:t>
            </a:r>
          </a:p>
          <a:p>
            <a:pPr algn="just"/>
            <a:r>
              <a:rPr lang="el-GR" b="1" dirty="0">
                <a:solidFill>
                  <a:srgbClr val="FFFF00"/>
                </a:solidFill>
                <a:latin typeface="Arial" panose="020B0604020202020204" pitchFamily="34" charset="0"/>
                <a:cs typeface="Arial" panose="020B0604020202020204" pitchFamily="34" charset="0"/>
              </a:rPr>
              <a:t>όχι με βάση κάποιες εξειδικευμένες λειτουργίες, </a:t>
            </a:r>
            <a:r>
              <a:rPr lang="el-GR" b="1" dirty="0">
                <a:latin typeface="Arial" panose="020B0604020202020204" pitchFamily="34" charset="0"/>
                <a:cs typeface="Arial" panose="020B0604020202020204" pitchFamily="34" charset="0"/>
              </a:rPr>
              <a:t>γιατί κάτι τέτοιο δεν υφίσταται γενικά για το αθλητικό σύστημα, </a:t>
            </a:r>
          </a:p>
          <a:p>
            <a:pPr algn="just"/>
            <a:r>
              <a:rPr lang="el-GR" b="1" dirty="0">
                <a:solidFill>
                  <a:srgbClr val="FFFF00"/>
                </a:solidFill>
                <a:latin typeface="Arial" panose="020B0604020202020204" pitchFamily="34" charset="0"/>
                <a:cs typeface="Arial" panose="020B0604020202020204" pitchFamily="34" charset="0"/>
              </a:rPr>
              <a:t>αλλά με βάση το ιδιαίτερο νόημα της επικοινωνιακής πρακτικής των επί μέρους αθλητικών υποσυστημάτων</a:t>
            </a:r>
            <a:endParaRPr lang="en-US"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77714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bg1"/>
          </a:solidFill>
        </p:spPr>
        <p:txBody>
          <a:bodyPr>
            <a:normAutofit/>
          </a:bodyPr>
          <a:lstStyle/>
          <a:p>
            <a:pPr algn="just"/>
            <a:r>
              <a:rPr lang="el-GR" sz="4800" b="1" dirty="0">
                <a:latin typeface="Arial" panose="020B0604020202020204" pitchFamily="34" charset="0"/>
                <a:cs typeface="Arial" panose="020B0604020202020204" pitchFamily="34" charset="0"/>
              </a:rPr>
              <a:t>Η διαδικασία αυτή πραγματοποιείται </a:t>
            </a:r>
          </a:p>
          <a:p>
            <a:pPr algn="just"/>
            <a:r>
              <a:rPr lang="el-GR" sz="4800" b="1" dirty="0">
                <a:latin typeface="Arial" panose="020B0604020202020204" pitchFamily="34" charset="0"/>
                <a:cs typeface="Arial" panose="020B0604020202020204" pitchFamily="34" charset="0"/>
              </a:rPr>
              <a:t>σε </a:t>
            </a:r>
            <a:r>
              <a:rPr lang="el-GR" sz="4800" b="1" dirty="0">
                <a:solidFill>
                  <a:srgbClr val="00B0F0"/>
                </a:solidFill>
                <a:latin typeface="Arial" panose="020B0604020202020204" pitchFamily="34" charset="0"/>
                <a:cs typeface="Arial" panose="020B0604020202020204" pitchFamily="34" charset="0"/>
              </a:rPr>
              <a:t>επίπεδα ρόλων</a:t>
            </a:r>
            <a:r>
              <a:rPr lang="el-GR" sz="4800" b="1" dirty="0">
                <a:latin typeface="Arial" panose="020B0604020202020204" pitchFamily="34" charset="0"/>
                <a:cs typeface="Arial" panose="020B0604020202020204" pitchFamily="34" charset="0"/>
              </a:rPr>
              <a:t>, </a:t>
            </a:r>
          </a:p>
          <a:p>
            <a:pPr algn="just"/>
            <a:r>
              <a:rPr lang="el-GR" sz="4800" b="1" dirty="0">
                <a:latin typeface="Arial" panose="020B0604020202020204" pitchFamily="34" charset="0"/>
                <a:cs typeface="Arial" panose="020B0604020202020204" pitchFamily="34" charset="0"/>
              </a:rPr>
              <a:t>σε </a:t>
            </a:r>
            <a:r>
              <a:rPr lang="el-GR" sz="4800" b="1" dirty="0">
                <a:solidFill>
                  <a:srgbClr val="00B0F0"/>
                </a:solidFill>
                <a:latin typeface="Arial" panose="020B0604020202020204" pitchFamily="34" charset="0"/>
                <a:cs typeface="Arial" panose="020B0604020202020204" pitchFamily="34" charset="0"/>
              </a:rPr>
              <a:t>οργανωτικά</a:t>
            </a:r>
            <a:r>
              <a:rPr lang="el-GR" sz="4800" b="1" dirty="0">
                <a:latin typeface="Arial" panose="020B0604020202020204" pitchFamily="34" charset="0"/>
                <a:cs typeface="Arial" panose="020B0604020202020204" pitchFamily="34" charset="0"/>
              </a:rPr>
              <a:t> και </a:t>
            </a:r>
          </a:p>
          <a:p>
            <a:pPr algn="just"/>
            <a:r>
              <a:rPr lang="el-GR" sz="4800" b="1" dirty="0">
                <a:latin typeface="Arial" panose="020B0604020202020204" pitchFamily="34" charset="0"/>
                <a:cs typeface="Arial" panose="020B0604020202020204" pitchFamily="34" charset="0"/>
              </a:rPr>
              <a:t>σε </a:t>
            </a:r>
            <a:r>
              <a:rPr lang="el-GR" sz="4800" b="1" dirty="0">
                <a:solidFill>
                  <a:srgbClr val="00B0F0"/>
                </a:solidFill>
                <a:latin typeface="Arial" panose="020B0604020202020204" pitchFamily="34" charset="0"/>
                <a:cs typeface="Arial" panose="020B0604020202020204" pitchFamily="34" charset="0"/>
              </a:rPr>
              <a:t>λειτουργικά επίπεδα</a:t>
            </a:r>
            <a:r>
              <a:rPr lang="el-GR" sz="4800" b="1" dirty="0">
                <a:latin typeface="Arial" panose="020B0604020202020204" pitchFamily="34" charset="0"/>
                <a:cs typeface="Arial" panose="020B0604020202020204" pitchFamily="34" charset="0"/>
              </a:rPr>
              <a:t>. </a:t>
            </a:r>
            <a:endParaRPr lang="en-US" sz="4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6209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b="1" u="sng" dirty="0">
                <a:solidFill>
                  <a:srgbClr val="FFFF00"/>
                </a:solidFill>
                <a:latin typeface="Arial" panose="020B0604020202020204" pitchFamily="34" charset="0"/>
                <a:cs typeface="Arial" panose="020B0604020202020204" pitchFamily="34" charset="0"/>
              </a:rPr>
              <a:t>ΠΑΡΑΔΕΙΓΜΑ: Η διαφοροποίηση του αθλητισμού των επιδόσεων</a:t>
            </a:r>
            <a:endParaRPr lang="en-US" b="1" u="sng" dirty="0">
              <a:solidFill>
                <a:srgbClr val="FFFF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solidFill>
            <a:schemeClr val="bg1"/>
          </a:solidFill>
        </p:spPr>
        <p:txBody>
          <a:bodyPr>
            <a:normAutofit/>
          </a:bodyPr>
          <a:lstStyle/>
          <a:p>
            <a:pPr algn="just"/>
            <a:r>
              <a:rPr lang="el-GR" sz="3600" b="1" dirty="0"/>
              <a:t>Χωρίς οικονομία, πολιτικές αποφάσεις ή επιστημονικές αναζητήσεις δεν θα υπήρχε σύγχρονη κοινωνία, </a:t>
            </a:r>
          </a:p>
          <a:p>
            <a:pPr algn="just"/>
            <a:r>
              <a:rPr lang="el-GR" sz="3600" b="1" dirty="0">
                <a:solidFill>
                  <a:srgbClr val="00B0F0"/>
                </a:solidFill>
                <a:latin typeface="Arial" panose="020B0604020202020204" pitchFamily="34" charset="0"/>
                <a:cs typeface="Arial" panose="020B0604020202020204" pitchFamily="34" charset="0"/>
              </a:rPr>
              <a:t>η οποία σίγουρα όμως θα υπήρχε για παράδειγμα και χωρίς τον αθλητισμό των επιδόσεων  </a:t>
            </a:r>
            <a:endParaRPr lang="en-US" sz="3600" b="1" dirty="0">
              <a:solidFill>
                <a:srgbClr val="00B0F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1476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bg1"/>
          </a:solidFill>
        </p:spPr>
        <p:txBody>
          <a:bodyPr>
            <a:normAutofit fontScale="92500"/>
          </a:bodyPr>
          <a:lstStyle/>
          <a:p>
            <a:pPr algn="just"/>
            <a:r>
              <a:rPr lang="el-GR" b="1" dirty="0">
                <a:solidFill>
                  <a:srgbClr val="00B0F0"/>
                </a:solidFill>
                <a:latin typeface="Arial" panose="020B0604020202020204" pitchFamily="34" charset="0"/>
                <a:cs typeface="Arial" panose="020B0604020202020204" pitchFamily="34" charset="0"/>
              </a:rPr>
              <a:t>Τουλάχιστον μέχρι σήμερα είναι αδύνατον να προσδώσει  κάποιος στον αθλητισμό γενικά μια κοινωνική λειτουργία</a:t>
            </a:r>
            <a:r>
              <a:rPr lang="el-GR" b="1" dirty="0"/>
              <a:t>, </a:t>
            </a:r>
          </a:p>
          <a:p>
            <a:pPr algn="just"/>
            <a:r>
              <a:rPr lang="el-GR" b="1" dirty="0">
                <a:solidFill>
                  <a:srgbClr val="FFFF00"/>
                </a:solidFill>
              </a:rPr>
              <a:t>μια λειτουργική αρχή</a:t>
            </a:r>
            <a:r>
              <a:rPr lang="el-GR" b="1" dirty="0"/>
              <a:t>, </a:t>
            </a:r>
          </a:p>
          <a:p>
            <a:pPr algn="just"/>
            <a:r>
              <a:rPr lang="el-GR" b="1" dirty="0">
                <a:solidFill>
                  <a:srgbClr val="FFFF00"/>
                </a:solidFill>
                <a:latin typeface="Arial" panose="020B0604020202020204" pitchFamily="34" charset="0"/>
                <a:cs typeface="Arial" panose="020B0604020202020204" pitchFamily="34" charset="0"/>
              </a:rPr>
              <a:t>η οποία θα είχε μια παρόμοια θεμελιώδη σημασία για τη σύγχρονη κοινωνία, όπως γίνεται με τη λειτουργική αρχή για παράδειγμα της πολιτικής, της οικονομίας, της θρησκείας…………..</a:t>
            </a:r>
          </a:p>
          <a:p>
            <a:pPr algn="just"/>
            <a:endParaRPr lang="en-US" b="1" dirty="0"/>
          </a:p>
        </p:txBody>
      </p:sp>
    </p:spTree>
    <p:extLst>
      <p:ext uri="{BB962C8B-B14F-4D97-AF65-F5344CB8AC3E}">
        <p14:creationId xmlns:p14="http://schemas.microsoft.com/office/powerpoint/2010/main" val="337287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a:solidFill>
            <a:schemeClr val="bg1"/>
          </a:solidFill>
        </p:spPr>
        <p:txBody>
          <a:bodyPr>
            <a:normAutofit/>
          </a:bodyPr>
          <a:lstStyle/>
          <a:p>
            <a:pPr algn="just"/>
            <a:r>
              <a:rPr lang="el-GR" b="1" dirty="0">
                <a:solidFill>
                  <a:srgbClr val="FFFF00"/>
                </a:solidFill>
                <a:latin typeface="Arial" panose="020B0604020202020204" pitchFamily="34" charset="0"/>
                <a:cs typeface="Arial" panose="020B0604020202020204" pitchFamily="34" charset="0"/>
              </a:rPr>
              <a:t>Στο πνεύμα αυτό μπορούμε να μιλήσουμε για </a:t>
            </a:r>
            <a:r>
              <a:rPr lang="el-GR" b="1" dirty="0">
                <a:solidFill>
                  <a:srgbClr val="00B0F0"/>
                </a:solidFill>
                <a:latin typeface="Arial" panose="020B0604020202020204" pitchFamily="34" charset="0"/>
                <a:cs typeface="Arial" panose="020B0604020202020204" pitchFamily="34" charset="0"/>
              </a:rPr>
              <a:t>πρωτεύοντα και δευτερεύοντα κοινωνικά συστήματα</a:t>
            </a:r>
            <a:r>
              <a:rPr lang="el-GR" b="1" dirty="0">
                <a:solidFill>
                  <a:srgbClr val="FFFF00"/>
                </a:solidFill>
                <a:latin typeface="Arial" panose="020B0604020202020204" pitchFamily="34" charset="0"/>
                <a:cs typeface="Arial" panose="020B0604020202020204" pitchFamily="34" charset="0"/>
              </a:rPr>
              <a:t> </a:t>
            </a:r>
          </a:p>
          <a:p>
            <a:pPr algn="just"/>
            <a:r>
              <a:rPr lang="el-GR" b="1" dirty="0">
                <a:solidFill>
                  <a:srgbClr val="FFFF00"/>
                </a:solidFill>
                <a:latin typeface="Arial" panose="020B0604020202020204" pitchFamily="34" charset="0"/>
                <a:cs typeface="Arial" panose="020B0604020202020204" pitchFamily="34" charset="0"/>
              </a:rPr>
              <a:t>Το οικονομικό σύστημα είναι για παράδειγμα πρωτεύον σύστημα και διεκδικεί την πρωτοκαθεδρία σήμερα</a:t>
            </a:r>
          </a:p>
          <a:p>
            <a:pPr algn="just"/>
            <a:r>
              <a:rPr lang="el-GR" b="1" dirty="0">
                <a:solidFill>
                  <a:srgbClr val="FFFF00"/>
                </a:solidFill>
                <a:latin typeface="Arial" panose="020B0604020202020204" pitchFamily="34" charset="0"/>
                <a:cs typeface="Arial" panose="020B0604020202020204" pitchFamily="34" charset="0"/>
              </a:rPr>
              <a:t> όσον αφορά την </a:t>
            </a:r>
            <a:r>
              <a:rPr lang="el-GR" b="1" dirty="0" err="1">
                <a:solidFill>
                  <a:srgbClr val="FFFF00"/>
                </a:solidFill>
                <a:latin typeface="Arial" panose="020B0604020202020204" pitchFamily="34" charset="0"/>
                <a:cs typeface="Arial" panose="020B0604020202020204" pitchFamily="34" charset="0"/>
              </a:rPr>
              <a:t>νοηματοδότηση</a:t>
            </a:r>
            <a:r>
              <a:rPr lang="el-GR" b="1" dirty="0">
                <a:solidFill>
                  <a:srgbClr val="FFFF00"/>
                </a:solidFill>
                <a:latin typeface="Arial" panose="020B0604020202020204" pitchFamily="34" charset="0"/>
                <a:cs typeface="Arial" panose="020B0604020202020204" pitchFamily="34" charset="0"/>
              </a:rPr>
              <a:t> ή την σημαντικότητα των κοινωνικών συμβάντων </a:t>
            </a:r>
          </a:p>
          <a:p>
            <a:pPr algn="just"/>
            <a:r>
              <a:rPr lang="el-GR" b="1" dirty="0">
                <a:solidFill>
                  <a:srgbClr val="FFFF00"/>
                </a:solidFill>
                <a:latin typeface="Arial" panose="020B0604020202020204" pitchFamily="34" charset="0"/>
                <a:cs typeface="Arial" panose="020B0604020202020204" pitchFamily="34" charset="0"/>
              </a:rPr>
              <a:t>Τι σημαίνει αυτό ; </a:t>
            </a:r>
            <a:endParaRPr lang="en-US"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7933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a:solidFill>
            <a:schemeClr val="bg1"/>
          </a:solidFill>
        </p:spPr>
        <p:txBody>
          <a:bodyPr>
            <a:normAutofit/>
          </a:bodyPr>
          <a:lstStyle/>
          <a:p>
            <a:pPr algn="just"/>
            <a:r>
              <a:rPr lang="el-GR" b="1" dirty="0">
                <a:latin typeface="Arial" panose="020B0604020202020204" pitchFamily="34" charset="0"/>
                <a:cs typeface="Arial" panose="020B0604020202020204" pitchFamily="34" charset="0"/>
              </a:rPr>
              <a:t>Επειδή σήμερα η συγκρότηση των κοινωνιών, </a:t>
            </a:r>
            <a:r>
              <a:rPr lang="el-GR" b="1" dirty="0">
                <a:solidFill>
                  <a:srgbClr val="00B0F0"/>
                </a:solidFill>
                <a:latin typeface="Arial" panose="020B0604020202020204" pitchFamily="34" charset="0"/>
                <a:cs typeface="Arial" panose="020B0604020202020204" pitchFamily="34" charset="0"/>
              </a:rPr>
              <a:t>αυτών τουλάχιστον δυτικού τύπου</a:t>
            </a:r>
            <a:r>
              <a:rPr lang="el-GR" b="1" dirty="0">
                <a:latin typeface="Arial" panose="020B0604020202020204" pitchFamily="34" charset="0"/>
                <a:cs typeface="Arial" panose="020B0604020202020204" pitchFamily="34" charset="0"/>
              </a:rPr>
              <a:t>, </a:t>
            </a:r>
            <a:r>
              <a:rPr lang="el-GR" b="1" dirty="0">
                <a:solidFill>
                  <a:srgbClr val="FFFF00"/>
                </a:solidFill>
                <a:latin typeface="Arial" panose="020B0604020202020204" pitchFamily="34" charset="0"/>
                <a:cs typeface="Arial" panose="020B0604020202020204" pitchFamily="34" charset="0"/>
              </a:rPr>
              <a:t>πραγματώνεται στο πλαίσιο </a:t>
            </a:r>
            <a:r>
              <a:rPr lang="el-GR" b="1" dirty="0" err="1">
                <a:solidFill>
                  <a:srgbClr val="FFFF00"/>
                </a:solidFill>
                <a:latin typeface="Arial" panose="020B0604020202020204" pitchFamily="34" charset="0"/>
                <a:cs typeface="Arial" panose="020B0604020202020204" pitchFamily="34" charset="0"/>
              </a:rPr>
              <a:t>παγκοσμιοποιημένων</a:t>
            </a:r>
            <a:r>
              <a:rPr lang="el-GR" b="1" dirty="0">
                <a:solidFill>
                  <a:srgbClr val="FFFF00"/>
                </a:solidFill>
                <a:latin typeface="Arial" panose="020B0604020202020204" pitchFamily="34" charset="0"/>
                <a:cs typeface="Arial" panose="020B0604020202020204" pitchFamily="34" charset="0"/>
              </a:rPr>
              <a:t> δομών</a:t>
            </a:r>
            <a:r>
              <a:rPr lang="el-GR" b="1" dirty="0">
                <a:latin typeface="Arial" panose="020B0604020202020204" pitchFamily="34" charset="0"/>
                <a:cs typeface="Arial" panose="020B0604020202020204" pitchFamily="34" charset="0"/>
              </a:rPr>
              <a:t>, </a:t>
            </a:r>
          </a:p>
          <a:p>
            <a:pPr algn="just"/>
            <a:r>
              <a:rPr lang="el-GR" b="1" u="sng" dirty="0">
                <a:solidFill>
                  <a:srgbClr val="FFFF00"/>
                </a:solidFill>
                <a:latin typeface="Arial" panose="020B0604020202020204" pitchFamily="34" charset="0"/>
                <a:cs typeface="Arial" panose="020B0604020202020204" pitchFamily="34" charset="0"/>
              </a:rPr>
              <a:t>οποιαδήποτε μεταβολή των οικονομικών δεικτών</a:t>
            </a:r>
            <a:r>
              <a:rPr lang="el-GR" b="1" dirty="0">
                <a:solidFill>
                  <a:srgbClr val="FFFF00"/>
                </a:solidFill>
                <a:latin typeface="Arial" panose="020B0604020202020204" pitchFamily="34" charset="0"/>
                <a:cs typeface="Arial" panose="020B0604020202020204" pitchFamily="34" charset="0"/>
              </a:rPr>
              <a:t> μιας κοινωνικής περιοχής, μεταφέρεται με άμεσο τρόπο σε όλες τις κοινωνίες, σε όλα τα κοινωνικά συστήματα</a:t>
            </a:r>
          </a:p>
          <a:p>
            <a:pPr marL="0" indent="0" algn="just">
              <a:buNone/>
            </a:pPr>
            <a:r>
              <a:rPr lang="el-GR" b="1" dirty="0">
                <a:latin typeface="Arial" panose="020B0604020202020204" pitchFamily="34" charset="0"/>
                <a:cs typeface="Arial" panose="020B0604020202020204" pitchFamily="34" charset="0"/>
              </a:rPr>
              <a:t> </a:t>
            </a:r>
          </a:p>
          <a:p>
            <a:endParaRPr lang="en-US" dirty="0"/>
          </a:p>
        </p:txBody>
      </p:sp>
    </p:spTree>
    <p:extLst>
      <p:ext uri="{BB962C8B-B14F-4D97-AF65-F5344CB8AC3E}">
        <p14:creationId xmlns:p14="http://schemas.microsoft.com/office/powerpoint/2010/main" val="15737287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289451"/>
          </a:xfrm>
          <a:solidFill>
            <a:schemeClr val="bg1"/>
          </a:solidFill>
        </p:spPr>
        <p:txBody>
          <a:bodyPr>
            <a:normAutofit fontScale="92500" lnSpcReduction="20000"/>
          </a:bodyPr>
          <a:lstStyle/>
          <a:p>
            <a:pPr algn="just"/>
            <a:r>
              <a:rPr lang="el-GR" sz="4000" b="1" dirty="0">
                <a:latin typeface="Arial" panose="020B0604020202020204" pitchFamily="34" charset="0"/>
                <a:cs typeface="Arial" panose="020B0604020202020204" pitchFamily="34" charset="0"/>
              </a:rPr>
              <a:t>Η «αξιολογική ιεράρχηση» (πρωτεύον, δευτερεύον κ.λπ.) των κοινωνικών συστημάτων μεταβάλλεται</a:t>
            </a:r>
          </a:p>
          <a:p>
            <a:pPr algn="just"/>
            <a:r>
              <a:rPr lang="el-GR" sz="4000" b="1" dirty="0">
                <a:latin typeface="Arial" panose="020B0604020202020204" pitchFamily="34" charset="0"/>
                <a:cs typeface="Arial" panose="020B0604020202020204" pitchFamily="34" charset="0"/>
              </a:rPr>
              <a:t>Το κάθε σύστημα ή υποσύστημα εκδηλώνει ποικίλών διαστάσεων αυτονομία </a:t>
            </a:r>
          </a:p>
          <a:p>
            <a:pPr algn="just"/>
            <a:r>
              <a:rPr lang="el-GR" sz="4000" b="1" dirty="0">
                <a:latin typeface="Arial" panose="020B0604020202020204" pitchFamily="34" charset="0"/>
                <a:cs typeface="Arial" panose="020B0604020202020204" pitchFamily="34" charset="0"/>
              </a:rPr>
              <a:t>ως αποτέλεσμα του </a:t>
            </a:r>
            <a:r>
              <a:rPr lang="el-GR" sz="4000" b="1" dirty="0">
                <a:solidFill>
                  <a:srgbClr val="FF0000"/>
                </a:solidFill>
                <a:latin typeface="Arial" panose="020B0604020202020204" pitchFamily="34" charset="0"/>
                <a:cs typeface="Arial" panose="020B0604020202020204" pitchFamily="34" charset="0"/>
              </a:rPr>
              <a:t>ιδιαίτερου νοήματος της επικοινωνιακής πρακτικής</a:t>
            </a:r>
            <a:r>
              <a:rPr lang="el-GR" sz="4000" b="1" dirty="0">
                <a:latin typeface="Arial" panose="020B0604020202020204" pitchFamily="34" charset="0"/>
                <a:cs typeface="Arial" panose="020B0604020202020204" pitchFamily="34" charset="0"/>
              </a:rPr>
              <a:t> </a:t>
            </a:r>
            <a:r>
              <a:rPr lang="el-GR" sz="4000" b="1" dirty="0">
                <a:solidFill>
                  <a:srgbClr val="FF0000"/>
                </a:solidFill>
                <a:latin typeface="Arial" panose="020B0604020202020204" pitchFamily="34" charset="0"/>
                <a:cs typeface="Arial" panose="020B0604020202020204" pitchFamily="34" charset="0"/>
              </a:rPr>
              <a:t>του</a:t>
            </a:r>
            <a:endParaRPr lang="en-US" sz="4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3099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6048672"/>
          </a:xfrm>
          <a:solidFill>
            <a:schemeClr val="bg1"/>
          </a:solidFill>
        </p:spPr>
        <p:txBody>
          <a:bodyPr/>
          <a:lstStyle/>
          <a:p>
            <a:pPr algn="just"/>
            <a:r>
              <a:rPr lang="el-GR" b="1" dirty="0">
                <a:solidFill>
                  <a:srgbClr val="FFFF00"/>
                </a:solidFill>
                <a:latin typeface="Arial" panose="020B0604020202020204" pitchFamily="34" charset="0"/>
                <a:cs typeface="Arial" panose="020B0604020202020204" pitchFamily="34" charset="0"/>
              </a:rPr>
              <a:t>Αυτές οι διαπιστώσεις έχουν ιδιαίτερη σημασία στη συζήτηση περί διαφοροποίησης της αθλητικής κοινωνικής περιοχής, </a:t>
            </a:r>
          </a:p>
          <a:p>
            <a:pPr algn="just"/>
            <a:r>
              <a:rPr lang="el-GR" b="1" dirty="0">
                <a:solidFill>
                  <a:srgbClr val="FFFF00"/>
                </a:solidFill>
                <a:latin typeface="Arial" panose="020B0604020202020204" pitchFamily="34" charset="0"/>
                <a:cs typeface="Arial" panose="020B0604020202020204" pitchFamily="34" charset="0"/>
              </a:rPr>
              <a:t>ιδιαίτερα του αθλητισμού των υψηλών επιδόσεων, </a:t>
            </a:r>
          </a:p>
          <a:p>
            <a:pPr algn="just"/>
            <a:r>
              <a:rPr lang="el-GR" b="1" dirty="0">
                <a:solidFill>
                  <a:srgbClr val="FFFF00"/>
                </a:solidFill>
                <a:latin typeface="Arial" panose="020B0604020202020204" pitchFamily="34" charset="0"/>
                <a:cs typeface="Arial" panose="020B0604020202020204" pitchFamily="34" charset="0"/>
              </a:rPr>
              <a:t>επειδή δεν μπορεί να τους αποδοθεί καμιά λειτουργία θεμελιώδους κοινωνικής σημαντικότητας </a:t>
            </a:r>
            <a:endParaRPr lang="en-US"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9460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a:solidFill>
            <a:schemeClr val="bg1"/>
          </a:solidFill>
        </p:spPr>
        <p:txBody>
          <a:bodyPr>
            <a:normAutofit fontScale="85000" lnSpcReduction="20000"/>
          </a:bodyPr>
          <a:lstStyle/>
          <a:p>
            <a:pPr algn="just"/>
            <a:r>
              <a:rPr lang="el-GR" b="1" dirty="0">
                <a:solidFill>
                  <a:srgbClr val="FFFF00"/>
                </a:solidFill>
                <a:latin typeface="Arial" panose="020B0604020202020204" pitchFamily="34" charset="0"/>
                <a:cs typeface="Arial" panose="020B0604020202020204" pitchFamily="34" charset="0"/>
              </a:rPr>
              <a:t>Η κοινωνικά αυξανόμενη σημασία του αθλητισμού των υψηλών επιδόσεων εντοπίζεται στο γεγονός </a:t>
            </a:r>
          </a:p>
          <a:p>
            <a:pPr algn="just"/>
            <a:r>
              <a:rPr lang="el-GR" b="1" dirty="0">
                <a:solidFill>
                  <a:srgbClr val="FFFF00"/>
                </a:solidFill>
                <a:latin typeface="Arial" panose="020B0604020202020204" pitchFamily="34" charset="0"/>
                <a:cs typeface="Arial" panose="020B0604020202020204" pitchFamily="34" charset="0"/>
              </a:rPr>
              <a:t>ότι επιδεικνύουν γι' αυτόν ένα πολύ μεγάλο ενδιαφέρον, συστήματα όπως η πολιτική , η οικονομία, η εκπαίδευση, η ιατρική, τα ΜΜΕ κ.λπ. </a:t>
            </a:r>
          </a:p>
          <a:p>
            <a:pPr algn="just"/>
            <a:endParaRPr lang="el-GR" b="1" dirty="0">
              <a:latin typeface="Arial" panose="020B0604020202020204" pitchFamily="34" charset="0"/>
              <a:cs typeface="Arial" panose="020B0604020202020204" pitchFamily="34" charset="0"/>
            </a:endParaRPr>
          </a:p>
          <a:p>
            <a:pPr algn="just"/>
            <a:r>
              <a:rPr lang="el-GR" b="1" dirty="0">
                <a:latin typeface="Arial" panose="020B0604020202020204" pitchFamily="34" charset="0"/>
                <a:cs typeface="Arial" panose="020B0604020202020204" pitchFamily="34" charset="0"/>
              </a:rPr>
              <a:t>Αυτό φυσικά δεν σημαίνει ότι μια αυξανόμενη κοινωνική σχετικότητα μιας εξειδικευμένης περιοχής κοινωνικής επικοινωνίας υπό αυτή την προοπτική, έχει σαν συνέπεια την αναγωγή και τη διαφοροποίησή της σε αυτόνομο σχετικά κοινωνικό σύστημα</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62437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289451"/>
          </a:xfrm>
          <a:solidFill>
            <a:schemeClr val="bg1"/>
          </a:solidFill>
        </p:spPr>
        <p:txBody>
          <a:bodyPr>
            <a:normAutofit fontScale="92500" lnSpcReduction="10000"/>
          </a:bodyPr>
          <a:lstStyle/>
          <a:p>
            <a:pPr algn="just"/>
            <a:r>
              <a:rPr lang="el-GR" b="1" dirty="0"/>
              <a:t>Ένα κοινωνικό πεδίο, μια συγκεκριμένη περιοχή κοινωνικής επικοινωνίας </a:t>
            </a:r>
          </a:p>
          <a:p>
            <a:pPr algn="just"/>
            <a:r>
              <a:rPr lang="el-GR" b="1" dirty="0"/>
              <a:t>μπορεί να εμφανισθεί ως ένα διαφοροποιημένο επί μέρους σύστημα όταν</a:t>
            </a:r>
          </a:p>
          <a:p>
            <a:pPr algn="just"/>
            <a:r>
              <a:rPr lang="el-GR" b="1" dirty="0"/>
              <a:t> εντοπίζεται, υπάρχει στα επίπεδα προσανατολισμού της </a:t>
            </a:r>
            <a:r>
              <a:rPr lang="el-GR" b="1" dirty="0">
                <a:solidFill>
                  <a:srgbClr val="FFFF00"/>
                </a:solidFill>
                <a:latin typeface="Arial" panose="020B0604020202020204" pitchFamily="34" charset="0"/>
                <a:cs typeface="Arial" panose="020B0604020202020204" pitchFamily="34" charset="0"/>
              </a:rPr>
              <a:t>μια αμετάβλητη αυθύπαρκτη λογική επικοινωνίας και δράσης, </a:t>
            </a:r>
          </a:p>
          <a:p>
            <a:pPr algn="just"/>
            <a:r>
              <a:rPr lang="el-GR" b="1" dirty="0">
                <a:solidFill>
                  <a:srgbClr val="FFFF00"/>
                </a:solidFill>
                <a:latin typeface="Arial" panose="020B0604020202020204" pitchFamily="34" charset="0"/>
                <a:cs typeface="Arial" panose="020B0604020202020204" pitchFamily="34" charset="0"/>
              </a:rPr>
              <a:t>η οποία μεταφέρεται στα κοινωνικά-δομικά επίπεδα από εξειδικευμένους ρόλους</a:t>
            </a:r>
            <a:endParaRPr lang="en-US"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9570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6192688"/>
          </a:xfrm>
          <a:solidFill>
            <a:schemeClr val="bg1"/>
          </a:solidFill>
        </p:spPr>
        <p:txBody>
          <a:bodyPr>
            <a:noAutofit/>
          </a:bodyPr>
          <a:lstStyle/>
          <a:p>
            <a:pPr algn="just"/>
            <a:r>
              <a:rPr lang="el-GR" sz="2400" b="1" dirty="0"/>
              <a:t>Ο σημερινός αθλητισμός των επιδόσεων ανεξάρτητα από το θεσμικό πλαίσιο ανέλιξης της αθλητικής δραστηριότητας και επικοινωνιακής πρακτικής, εμφανίζεται  αναμφίβολα ως</a:t>
            </a:r>
          </a:p>
          <a:p>
            <a:pPr algn="just"/>
            <a:r>
              <a:rPr lang="el-GR" sz="2400" b="1" dirty="0"/>
              <a:t> ένα διαφοροποιημένο κοινωνικό σύστημα το νόημα του οποίου ή η μορφή και το περιεχόμενο κατ' επέκταση της κοινωνικής του επικοινωνίας προσδιορίζεται, ανελίσσεται και πλοηγείται </a:t>
            </a:r>
          </a:p>
          <a:p>
            <a:pPr algn="just"/>
            <a:r>
              <a:rPr lang="el-GR" sz="2400" b="1" dirty="0">
                <a:solidFill>
                  <a:srgbClr val="FFFF00"/>
                </a:solidFill>
                <a:latin typeface="Arial" panose="020B0604020202020204" pitchFamily="34" charset="0"/>
                <a:cs typeface="Arial" panose="020B0604020202020204" pitchFamily="34" charset="0"/>
              </a:rPr>
              <a:t>από το ιδιαίτερο σύστημα αξιών του και κυρίως από τον αθλητικά εξειδικευμένο κωδικό Νίκη-Ήττα, του οποίου οι δύο πόλοι, οι δύο αξίες (Θετική: Νίκη – Αρνητική: Ήττα)</a:t>
            </a:r>
          </a:p>
          <a:p>
            <a:pPr algn="just"/>
            <a:r>
              <a:rPr lang="el-GR" sz="2400" b="1" dirty="0">
                <a:solidFill>
                  <a:srgbClr val="FFFF00"/>
                </a:solidFill>
                <a:latin typeface="Arial" panose="020B0604020202020204" pitchFamily="34" charset="0"/>
                <a:cs typeface="Arial" panose="020B0604020202020204" pitchFamily="34" charset="0"/>
              </a:rPr>
              <a:t> διαγράφουν και καθορίζουν τον νοηματικό ορίζοντα εντός του οποίου λαμβάνει χώρα, αξιολογείται και διερμηνεύεται ολόκληρο το μέγεθος, το φάσμα της οποιασδήποτε αθλητικής επικοινωνίας και δράσης </a:t>
            </a:r>
            <a:endParaRPr lang="en-US" sz="2400"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88220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832648"/>
          </a:xfrm>
          <a:solidFill>
            <a:schemeClr val="bg1"/>
          </a:solidFill>
        </p:spPr>
        <p:txBody>
          <a:bodyPr>
            <a:noAutofit/>
          </a:bodyPr>
          <a:lstStyle/>
          <a:p>
            <a:pPr algn="just"/>
            <a:r>
              <a:rPr lang="el-GR" sz="3600" b="1" dirty="0">
                <a:solidFill>
                  <a:srgbClr val="FFFF00"/>
                </a:solidFill>
                <a:latin typeface="Arial" panose="020B0604020202020204" pitchFamily="34" charset="0"/>
                <a:cs typeface="Arial" panose="020B0604020202020204" pitchFamily="34" charset="0"/>
              </a:rPr>
              <a:t>Η αθλητική επικοινωνία και δράση μετασχηματίσθηκε εξαιτίας του ελκυστικού κοινωνικά κωδικού της,</a:t>
            </a:r>
          </a:p>
          <a:p>
            <a:pPr algn="just"/>
            <a:r>
              <a:rPr lang="el-GR" sz="3600" b="1" dirty="0">
                <a:solidFill>
                  <a:srgbClr val="FFFF00"/>
                </a:solidFill>
                <a:latin typeface="Arial" panose="020B0604020202020204" pitchFamily="34" charset="0"/>
                <a:cs typeface="Arial" panose="020B0604020202020204" pitchFamily="34" charset="0"/>
              </a:rPr>
              <a:t> σε σημείο αναφοράς, σε πλουραλιστικό φορέα επιδόσεων άλλων κυρίως πρωτευόντων  κοινωνικών συστημάτων </a:t>
            </a:r>
            <a:endParaRPr lang="en-US" sz="3600"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1161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a:solidFill>
            <a:schemeClr val="bg1"/>
          </a:solidFill>
        </p:spPr>
        <p:txBody>
          <a:bodyPr>
            <a:noAutofit/>
          </a:bodyPr>
          <a:lstStyle/>
          <a:p>
            <a:pPr algn="just"/>
            <a:r>
              <a:rPr lang="el-GR" sz="2800" b="1" dirty="0">
                <a:solidFill>
                  <a:srgbClr val="FFFF00"/>
                </a:solidFill>
                <a:latin typeface="Arial" panose="020B0604020202020204" pitchFamily="34" charset="0"/>
                <a:cs typeface="Arial" panose="020B0604020202020204" pitchFamily="34" charset="0"/>
              </a:rPr>
              <a:t>Η διαφοροποίηση της αθλητικής δραστηριότητας με βάση τον προαναφερόμενο κωδικό, δείχνει εκτός των άλλων ότι </a:t>
            </a:r>
          </a:p>
          <a:p>
            <a:pPr algn="just"/>
            <a:r>
              <a:rPr lang="el-GR" sz="2800" b="1" dirty="0">
                <a:solidFill>
                  <a:srgbClr val="FFFF00"/>
                </a:solidFill>
                <a:latin typeface="Arial" panose="020B0604020202020204" pitchFamily="34" charset="0"/>
                <a:cs typeface="Arial" panose="020B0604020202020204" pitchFamily="34" charset="0"/>
              </a:rPr>
              <a:t>οι ίδιες οι αξίες του κωδικού είναι αυτές που χρησιμοποιούνται ως κριτήρια περαιτέρω ποιοτικής, π.χ. ηθικής αξιολόγησης της εν λόγω δράσης και επικοινωνίας. </a:t>
            </a:r>
          </a:p>
          <a:p>
            <a:pPr algn="just"/>
            <a:r>
              <a:rPr lang="el-GR" sz="2800" b="1" dirty="0">
                <a:solidFill>
                  <a:srgbClr val="00B050"/>
                </a:solidFill>
                <a:latin typeface="Arial" panose="020B0604020202020204" pitchFamily="34" charset="0"/>
                <a:cs typeface="Arial" panose="020B0604020202020204" pitchFamily="34" charset="0"/>
              </a:rPr>
              <a:t>Στο πνεύμα αυτό το κάθε τι που συνηγορεί στη νίκη είναι </a:t>
            </a:r>
            <a:r>
              <a:rPr lang="el-GR" sz="2800" b="1" i="1" dirty="0">
                <a:solidFill>
                  <a:srgbClr val="00B050"/>
                </a:solidFill>
                <a:latin typeface="Arial" panose="020B0604020202020204" pitchFamily="34" charset="0"/>
                <a:cs typeface="Arial" panose="020B0604020202020204" pitchFamily="34" charset="0"/>
              </a:rPr>
              <a:t>σωστό</a:t>
            </a:r>
            <a:r>
              <a:rPr lang="el-GR" sz="2800" b="1" dirty="0">
                <a:solidFill>
                  <a:srgbClr val="00B050"/>
                </a:solidFill>
                <a:latin typeface="Arial" panose="020B0604020202020204" pitchFamily="34" charset="0"/>
                <a:cs typeface="Arial" panose="020B0604020202020204" pitchFamily="34" charset="0"/>
              </a:rPr>
              <a:t> και κάθε τι που οδηγεί στην ήττα είναι </a:t>
            </a:r>
            <a:r>
              <a:rPr lang="el-GR" sz="2800" b="1" i="1" dirty="0">
                <a:solidFill>
                  <a:srgbClr val="00B050"/>
                </a:solidFill>
                <a:latin typeface="Arial" panose="020B0604020202020204" pitchFamily="34" charset="0"/>
                <a:cs typeface="Arial" panose="020B0604020202020204" pitchFamily="34" charset="0"/>
              </a:rPr>
              <a:t>λάθος</a:t>
            </a:r>
            <a:r>
              <a:rPr lang="el-GR" sz="2800" b="1" dirty="0">
                <a:solidFill>
                  <a:srgbClr val="00B050"/>
                </a:solidFill>
                <a:latin typeface="Arial" panose="020B0604020202020204" pitchFamily="34" charset="0"/>
                <a:cs typeface="Arial" panose="020B0604020202020204" pitchFamily="34" charset="0"/>
              </a:rPr>
              <a:t>. Είναι όμως έτσι ;</a:t>
            </a:r>
            <a:endParaRPr lang="en-US" sz="2800" b="1"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04031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solidFill>
            <a:schemeClr val="bg1"/>
          </a:solidFill>
        </p:spPr>
        <p:txBody>
          <a:bodyPr/>
          <a:lstStyle/>
          <a:p>
            <a:pPr marL="0" indent="0">
              <a:buNone/>
            </a:pPr>
            <a:r>
              <a:rPr lang="el-GR" dirty="0"/>
              <a:t>                        </a:t>
            </a:r>
          </a:p>
          <a:p>
            <a:endParaRPr lang="el-GR" dirty="0"/>
          </a:p>
          <a:p>
            <a:endParaRPr lang="el-GR" dirty="0"/>
          </a:p>
          <a:p>
            <a:pPr marL="0" indent="0">
              <a:buNone/>
            </a:pPr>
            <a:r>
              <a:rPr lang="el-GR" dirty="0"/>
              <a:t>                     </a:t>
            </a:r>
            <a:r>
              <a:rPr lang="el-GR" sz="8000" dirty="0"/>
              <a:t>ΕΥΧΑΡΙΣΤΩ</a:t>
            </a:r>
            <a:endParaRPr lang="en-US" sz="8000" dirty="0"/>
          </a:p>
        </p:txBody>
      </p:sp>
    </p:spTree>
    <p:extLst>
      <p:ext uri="{BB962C8B-B14F-4D97-AF65-F5344CB8AC3E}">
        <p14:creationId xmlns:p14="http://schemas.microsoft.com/office/powerpoint/2010/main" val="19495389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389</TotalTime>
  <Words>1542</Words>
  <Application>Microsoft Office PowerPoint</Application>
  <PresentationFormat>Προβολή στην οθόνη (4:3)</PresentationFormat>
  <Paragraphs>118</Paragraphs>
  <Slides>35</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35</vt:i4>
      </vt:variant>
    </vt:vector>
  </HeadingPairs>
  <TitlesOfParts>
    <vt:vector size="38" baseType="lpstr">
      <vt:lpstr>Arial</vt:lpstr>
      <vt:lpstr>Calibri</vt:lpstr>
      <vt:lpstr>Office Theme</vt:lpstr>
      <vt:lpstr>    ΣΥΣΤΗΜΙΚΗ ΘΕΩΡΙΑ ΛΕΙΤΟΥΡΓΙΚΗ ΔΙΑΦΟΡΟΠΟΙΗΣΗ ΚΑΙ ΑΘΛΗΤΙΣΜΟΣ  Καθηγητής Αθλητικής Κοινωνιολογίας Τηλ. 210-7276174 Email: npatsant@phed.uoa.gr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Η διαδικασία εσωτερικής  διαφοροποίησης του αθλητισμού</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ΠΑΡΑΔΕΙΓΜΑ: Η διαφοροποίηση του αθλητισμού των επιδόσεων</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ΣΥΣΤΗΜΙΚΗ ΘΕΩΡΙΑ ΛΕΙΤΟΥΡΓΙΚΗ ΔΙΑΦΟΡΟΠΟΙΗΣΗ ΚΑΙ ΑΘΛΗΤΙΣΜΟΣ </dc:title>
  <dc:creator>N</dc:creator>
  <cp:lastModifiedBy>User</cp:lastModifiedBy>
  <cp:revision>60</cp:revision>
  <dcterms:created xsi:type="dcterms:W3CDTF">2014-06-20T12:28:09Z</dcterms:created>
  <dcterms:modified xsi:type="dcterms:W3CDTF">2026-03-23T12:19:07Z</dcterms:modified>
</cp:coreProperties>
</file>